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theme/theme3.xml" ContentType="application/vnd.openxmlformats-officedocument.theme+xml"/>
  <Override PartName="/ppt/slideLayouts/slideLayout4.xml" ContentType="application/vnd.openxmlformats-officedocument.presentationml.slideLayout+xml"/>
  <Override PartName="/ppt/theme/theme4.xml" ContentType="application/vnd.openxmlformats-officedocument.theme+xml"/>
  <Override PartName="/ppt/slideLayouts/slideLayout5.xml" ContentType="application/vnd.openxmlformats-officedocument.presentationml.slideLayout+xml"/>
  <Override PartName="/ppt/theme/theme5.xml" ContentType="application/vnd.openxmlformats-officedocument.theme+xml"/>
  <Override PartName="/ppt/slideLayouts/slideLayout6.xml" ContentType="application/vnd.openxmlformats-officedocument.presentationml.slideLayout+xml"/>
  <Override PartName="/ppt/theme/theme6.xml" ContentType="application/vnd.openxmlformats-officedocument.theme+xml"/>
  <Override PartName="/ppt/slideLayouts/slideLayout7.xml" ContentType="application/vnd.openxmlformats-officedocument.presentationml.slideLayout+xml"/>
  <Override PartName="/ppt/theme/theme7.xml" ContentType="application/vnd.openxmlformats-officedocument.theme+xml"/>
  <Override PartName="/ppt/slideLayouts/slideLayout8.xml" ContentType="application/vnd.openxmlformats-officedocument.presentationml.slideLayout+xml"/>
  <Override PartName="/ppt/theme/theme8.xml" ContentType="application/vnd.openxmlformats-officedocument.theme+xml"/>
  <Override PartName="/ppt/slideLayouts/slideLayout9.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notesSlides/notesSlide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8.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2.xml" ContentType="application/vnd.openxmlformats-officedocument.themeOverride+xml"/>
  <Override PartName="/ppt/notesSlides/notesSlide12.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3.xml" ContentType="application/vnd.openxmlformats-officedocument.themeOverride+xml"/>
  <Override PartName="/ppt/notesSlides/notesSlide13.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4.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4.xml" ContentType="application/vnd.openxmlformats-officedocument.themeOverride+xml"/>
  <Override PartName="/ppt/notesSlides/notesSlide15.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6.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5.xml" ContentType="application/vnd.openxmlformats-officedocument.themeOverride+xml"/>
  <Override PartName="/ppt/notesSlides/notesSlide17.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8.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6.xml" ContentType="application/vnd.openxmlformats-officedocument.themeOverride+xml"/>
  <Override PartName="/ppt/notesSlides/notesSlide19.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7.xml" ContentType="application/vnd.openxmlformats-officedocument.themeOverride+xml"/>
  <Override PartName="/ppt/notesSlides/notesSlide20.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8.xml" ContentType="application/vnd.openxmlformats-officedocument.themeOverride+xml"/>
  <Override PartName="/ppt/notesSlides/notesSlide21.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22.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23.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26.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27.xml" ContentType="application/vnd.openxmlformats-officedocument.presentationml.notesSlid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28.xml" ContentType="application/vnd.openxmlformats-officedocument.presentationml.notesSlid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9.xml" ContentType="application/vnd.openxmlformats-officedocument.themeOverride+xml"/>
  <Override PartName="/ppt/notesSlides/notesSlide29.xml" ContentType="application/vnd.openxmlformats-officedocument.presentationml.notesSlid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30.xml" ContentType="application/vnd.openxmlformats-officedocument.presentationml.notesSlid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0.xml" ContentType="application/vnd.openxmlformats-officedocument.themeOverride+xml"/>
  <Override PartName="/ppt/drawings/drawing1.xml" ContentType="application/vnd.openxmlformats-officedocument.drawingml.chartshapes+xml"/>
  <Override PartName="/ppt/notesSlides/notesSlide31.xml" ContentType="application/vnd.openxmlformats-officedocument.presentationml.notesSlid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11.xml" ContentType="application/vnd.openxmlformats-officedocument.themeOverride+xml"/>
  <Override PartName="/ppt/notesSlides/notesSlide32.xml" ContentType="application/vnd.openxmlformats-officedocument.presentationml.notesSlid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12.xml" ContentType="application/vnd.openxmlformats-officedocument.themeOverride+xml"/>
  <Override PartName="/ppt/notesSlides/notesSlide33.xml" ContentType="application/vnd.openxmlformats-officedocument.presentationml.notesSlid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13.xml" ContentType="application/vnd.openxmlformats-officedocument.themeOverride+xml"/>
  <Override PartName="/ppt/notesSlides/notesSlide34.xml" ContentType="application/vnd.openxmlformats-officedocument.presentationml.notesSlid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14.xml" ContentType="application/vnd.openxmlformats-officedocument.themeOverride+xml"/>
  <Override PartName="/ppt/notesSlides/notesSlide35.xml" ContentType="application/vnd.openxmlformats-officedocument.presentationml.notesSlid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15.xml" ContentType="application/vnd.openxmlformats-officedocument.themeOverride+xml"/>
  <Override PartName="/ppt/notesSlides/notesSlide36.xml" ContentType="application/vnd.openxmlformats-officedocument.presentationml.notesSlid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16.xml" ContentType="application/vnd.openxmlformats-officedocument.themeOverride+xml"/>
  <Override PartName="/ppt/notesSlides/notesSlide37.xml" ContentType="application/vnd.openxmlformats-officedocument.presentationml.notesSlid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drawings/drawing2.xml" ContentType="application/vnd.openxmlformats-officedocument.drawingml.chartshape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17.xml" ContentType="application/vnd.openxmlformats-officedocument.themeOverride+xml"/>
  <Override PartName="/ppt/notesSlides/notesSlide40.xml" ContentType="application/vnd.openxmlformats-officedocument.presentationml.notesSlid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18.xml" ContentType="application/vnd.openxmlformats-officedocument.themeOverride+xml"/>
  <Override PartName="/ppt/notesSlides/notesSlide41.xml" ContentType="application/vnd.openxmlformats-officedocument.presentationml.notesSlid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notesSlides/notesSlide42.xml" ContentType="application/vnd.openxmlformats-officedocument.presentationml.notesSlid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19.xml" ContentType="application/vnd.openxmlformats-officedocument.themeOverride+xml"/>
  <Override PartName="/ppt/notesSlides/notesSlide45.xml" ContentType="application/vnd.openxmlformats-officedocument.presentationml.notesSlid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notesSlides/notesSlide46.xml" ContentType="application/vnd.openxmlformats-officedocument.presentationml.notesSlid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20.xml" ContentType="application/vnd.openxmlformats-officedocument.themeOverride+xml"/>
  <Override PartName="/ppt/notesSlides/notesSlide47.xml" ContentType="application/vnd.openxmlformats-officedocument.presentationml.notesSlid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21.xml" ContentType="application/vnd.openxmlformats-officedocument.themeOverride+xml"/>
  <Override PartName="/ppt/notesSlides/notesSlide48.xml" ContentType="application/vnd.openxmlformats-officedocument.presentationml.notesSlid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49.xml" ContentType="application/vnd.openxmlformats-officedocument.presentationml.notesSlid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50.xml" ContentType="application/vnd.openxmlformats-officedocument.presentationml.notesSlid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22.xml" ContentType="application/vnd.openxmlformats-officedocument.themeOverride+xml"/>
  <Override PartName="/ppt/notesSlides/notesSlide51.xml" ContentType="application/vnd.openxmlformats-officedocument.presentationml.notesSlid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23.xml" ContentType="application/vnd.openxmlformats-officedocument.themeOverride+xml"/>
  <Override PartName="/ppt/notesSlides/notesSlide52.xml" ContentType="application/vnd.openxmlformats-officedocument.presentationml.notesSlid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53.xml" ContentType="application/vnd.openxmlformats-officedocument.presentationml.notesSlid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24.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25.xml" ContentType="application/vnd.openxmlformats-officedocument.themeOverride+xml"/>
  <Override PartName="/ppt/notesSlides/notesSlide56.xml" ContentType="application/vnd.openxmlformats-officedocument.presentationml.notesSlid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26.xml" ContentType="application/vnd.openxmlformats-officedocument.themeOverride+xml"/>
  <Override PartName="/ppt/notesSlides/notesSlide57.xml" ContentType="application/vnd.openxmlformats-officedocument.presentationml.notesSlide+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27.xml" ContentType="application/vnd.openxmlformats-officedocument.themeOverride+xml"/>
  <Override PartName="/ppt/notesSlides/notesSlide58.xml" ContentType="application/vnd.openxmlformats-officedocument.presentationml.notesSlid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28.xml" ContentType="application/vnd.openxmlformats-officedocument.themeOverride+xml"/>
  <Override PartName="/ppt/drawings/drawing3.xml" ContentType="application/vnd.openxmlformats-officedocument.drawingml.chartshapes+xml"/>
  <Override PartName="/ppt/notesSlides/notesSlide59.xml" ContentType="application/vnd.openxmlformats-officedocument.presentationml.notesSlid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29.xml" ContentType="application/vnd.openxmlformats-officedocument.themeOverride+xml"/>
  <Override PartName="/ppt/notesSlides/notesSlide60.xml" ContentType="application/vnd.openxmlformats-officedocument.presentationml.notesSlid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theme/themeOverride30.xml" ContentType="application/vnd.openxmlformats-officedocument.themeOverr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charts/chart51.xml" ContentType="application/vnd.openxmlformats-officedocument.drawingml.chart+xml"/>
  <Override PartName="/ppt/charts/style51.xml" ContentType="application/vnd.ms-office.chartstyle+xml"/>
  <Override PartName="/ppt/charts/colors51.xml" ContentType="application/vnd.ms-office.chartcolorstyle+xml"/>
  <Override PartName="/ppt/theme/themeOverride31.xml" ContentType="application/vnd.openxmlformats-officedocument.themeOverr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charts/chart52.xml" ContentType="application/vnd.openxmlformats-officedocument.drawingml.chart+xml"/>
  <Override PartName="/ppt/charts/style52.xml" ContentType="application/vnd.ms-office.chartstyle+xml"/>
  <Override PartName="/ppt/charts/colors52.xml" ContentType="application/vnd.ms-office.chartcolorstyle+xml"/>
  <Override PartName="/ppt/theme/themeOverride32.xml" ContentType="application/vnd.openxmlformats-officedocument.themeOverride+xml"/>
  <Override PartName="/ppt/notesSlides/notesSlide65.xml" ContentType="application/vnd.openxmlformats-officedocument.presentationml.notesSlide+xml"/>
  <Override PartName="/ppt/charts/chart53.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33.xml" ContentType="application/vnd.openxmlformats-officedocument.themeOverride+xml"/>
  <Override PartName="/ppt/notesSlides/notesSlide66.xml" ContentType="application/vnd.openxmlformats-officedocument.presentationml.notesSlide+xml"/>
  <Override PartName="/ppt/charts/chart54.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34.xml" ContentType="application/vnd.openxmlformats-officedocument.themeOverride+xml"/>
  <Override PartName="/ppt/notesSlides/notesSlide67.xml" ContentType="application/vnd.openxmlformats-officedocument.presentationml.notesSlide+xml"/>
  <Override PartName="/ppt/charts/chart55.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35.xml" ContentType="application/vnd.openxmlformats-officedocument.themeOverride+xml"/>
  <Override PartName="/ppt/notesSlides/notesSlide68.xml" ContentType="application/vnd.openxmlformats-officedocument.presentationml.notesSlide+xml"/>
  <Override PartName="/ppt/charts/chart56.xml" ContentType="application/vnd.openxmlformats-officedocument.drawingml.chart+xml"/>
  <Override PartName="/ppt/charts/style56.xml" ContentType="application/vnd.ms-office.chartstyle+xml"/>
  <Override PartName="/ppt/charts/colors56.xml" ContentType="application/vnd.ms-office.chartcolorstyle+xml"/>
  <Override PartName="/ppt/theme/themeOverride36.xml" ContentType="application/vnd.openxmlformats-officedocument.themeOverride+xml"/>
  <Override PartName="/ppt/notesSlides/notesSlide69.xml" ContentType="application/vnd.openxmlformats-officedocument.presentationml.notesSlide+xml"/>
  <Override PartName="/ppt/charts/chart57.xml" ContentType="application/vnd.openxmlformats-officedocument.drawingml.chart+xml"/>
  <Override PartName="/ppt/charts/style57.xml" ContentType="application/vnd.ms-office.chartstyle+xml"/>
  <Override PartName="/ppt/charts/colors57.xml" ContentType="application/vnd.ms-office.chartcolorstyle+xml"/>
  <Override PartName="/ppt/theme/themeOverride37.xml" ContentType="application/vnd.openxmlformats-officedocument.themeOverride+xml"/>
  <Override PartName="/ppt/notesSlides/notesSlide70.xml" ContentType="application/vnd.openxmlformats-officedocument.presentationml.notesSlide+xml"/>
  <Override PartName="/ppt/charts/chart58.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38.xml" ContentType="application/vnd.openxmlformats-officedocument.themeOverride+xml"/>
  <Override PartName="/ppt/notesSlides/notesSlide71.xml" ContentType="application/vnd.openxmlformats-officedocument.presentationml.notesSlide+xml"/>
  <Override PartName="/ppt/charts/chart59.xml" ContentType="application/vnd.openxmlformats-officedocument.drawingml.chart+xml"/>
  <Override PartName="/ppt/charts/style59.xml" ContentType="application/vnd.ms-office.chartstyle+xml"/>
  <Override PartName="/ppt/charts/colors59.xml" ContentType="application/vnd.ms-office.chartcolorstyle+xml"/>
  <Override PartName="/ppt/theme/themeOverride39.xml" ContentType="application/vnd.openxmlformats-officedocument.themeOverride+xml"/>
  <Override PartName="/ppt/notesSlides/notesSlide72.xml" ContentType="application/vnd.openxmlformats-officedocument.presentationml.notesSlide+xml"/>
  <Override PartName="/ppt/charts/chart60.xml" ContentType="application/vnd.openxmlformats-officedocument.drawingml.chart+xml"/>
  <Override PartName="/ppt/charts/style60.xml" ContentType="application/vnd.ms-office.chartstyle+xml"/>
  <Override PartName="/ppt/charts/colors60.xml" ContentType="application/vnd.ms-office.chartcolorstyle+xml"/>
  <Override PartName="/ppt/theme/themeOverride40.xml" ContentType="application/vnd.openxmlformats-officedocument.themeOverride+xml"/>
  <Override PartName="/ppt/notesSlides/notesSlide73.xml" ContentType="application/vnd.openxmlformats-officedocument.presentationml.notesSlide+xml"/>
  <Override PartName="/ppt/charts/chart61.xml" ContentType="application/vnd.openxmlformats-officedocument.drawingml.chart+xml"/>
  <Override PartName="/ppt/charts/style61.xml" ContentType="application/vnd.ms-office.chartstyle+xml"/>
  <Override PartName="/ppt/charts/colors61.xml" ContentType="application/vnd.ms-office.chartcolorstyle+xml"/>
  <Override PartName="/ppt/theme/themeOverride41.xml" ContentType="application/vnd.openxmlformats-officedocument.themeOverr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62.xml" ContentType="application/vnd.openxmlformats-officedocument.drawingml.chart+xml"/>
  <Override PartName="/ppt/charts/style62.xml" ContentType="application/vnd.ms-office.chartstyle+xml"/>
  <Override PartName="/ppt/charts/colors62.xml" ContentType="application/vnd.ms-office.chartcolorstyl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charts/chart63.xml" ContentType="application/vnd.openxmlformats-officedocument.drawingml.chart+xml"/>
  <Override PartName="/ppt/charts/style63.xml" ContentType="application/vnd.ms-office.chartstyle+xml"/>
  <Override PartName="/ppt/charts/colors63.xml" ContentType="application/vnd.ms-office.chartcolorstyle+xml"/>
  <Override PartName="/ppt/theme/themeOverride42.xml" ContentType="application/vnd.openxmlformats-officedocument.themeOverride+xml"/>
  <Override PartName="/ppt/notesSlides/notesSlide81.xml" ContentType="application/vnd.openxmlformats-officedocument.presentationml.notesSlide+xml"/>
  <Override PartName="/ppt/charts/chart64.xml" ContentType="application/vnd.openxmlformats-officedocument.drawingml.chart+xml"/>
  <Override PartName="/ppt/charts/style64.xml" ContentType="application/vnd.ms-office.chartstyle+xml"/>
  <Override PartName="/ppt/charts/colors64.xml" ContentType="application/vnd.ms-office.chartcolorstyle+xml"/>
  <Override PartName="/ppt/theme/themeOverride43.xml" ContentType="application/vnd.openxmlformats-officedocument.themeOverride+xml"/>
  <Override PartName="/ppt/notesSlides/notesSlide82.xml" ContentType="application/vnd.openxmlformats-officedocument.presentationml.notesSlide+xml"/>
  <Override PartName="/ppt/charts/chart65.xml" ContentType="application/vnd.openxmlformats-officedocument.drawingml.chart+xml"/>
  <Override PartName="/ppt/charts/style65.xml" ContentType="application/vnd.ms-office.chartstyle+xml"/>
  <Override PartName="/ppt/charts/colors65.xml" ContentType="application/vnd.ms-office.chartcolorstyle+xml"/>
  <Override PartName="/ppt/theme/themeOverride44.xml" ContentType="application/vnd.openxmlformats-officedocument.themeOverride+xml"/>
  <Override PartName="/ppt/notesSlides/notesSlide83.xml" ContentType="application/vnd.openxmlformats-officedocument.presentationml.notesSlide+xml"/>
  <Override PartName="/ppt/charts/chart66.xml" ContentType="application/vnd.openxmlformats-officedocument.drawingml.chart+xml"/>
  <Override PartName="/ppt/charts/style66.xml" ContentType="application/vnd.ms-office.chartstyle+xml"/>
  <Override PartName="/ppt/charts/colors66.xml" ContentType="application/vnd.ms-office.chartcolorstyle+xml"/>
  <Override PartName="/ppt/theme/themeOverride45.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charts/chart67.xml" ContentType="application/vnd.openxmlformats-officedocument.drawingml.chart+xml"/>
  <Override PartName="/ppt/charts/style67.xml" ContentType="application/vnd.ms-office.chartstyle+xml"/>
  <Override PartName="/ppt/charts/colors67.xml" ContentType="application/vnd.ms-office.chartcolorstyle+xml"/>
  <Override PartName="/ppt/theme/themeOverride46.xml" ContentType="application/vnd.openxmlformats-officedocument.themeOverride+xml"/>
  <Override PartName="/ppt/drawings/drawing4.xml" ContentType="application/vnd.openxmlformats-officedocument.drawingml.chartshapes+xml"/>
  <Override PartName="/ppt/notesSlides/notesSlide86.xml" ContentType="application/vnd.openxmlformats-officedocument.presentationml.notesSlide+xml"/>
  <Override PartName="/ppt/charts/chart68.xml" ContentType="application/vnd.openxmlformats-officedocument.drawingml.chart+xml"/>
  <Override PartName="/ppt/charts/style68.xml" ContentType="application/vnd.ms-office.chartstyle+xml"/>
  <Override PartName="/ppt/charts/colors68.xml" ContentType="application/vnd.ms-office.chartcolorstyle+xml"/>
  <Override PartName="/ppt/theme/themeOverride47.xml" ContentType="application/vnd.openxmlformats-officedocument.themeOverride+xml"/>
  <Override PartName="/ppt/notesSlides/notesSlide87.xml" ContentType="application/vnd.openxmlformats-officedocument.presentationml.notesSlide+xml"/>
  <Override PartName="/ppt/charts/chart69.xml" ContentType="application/vnd.openxmlformats-officedocument.drawingml.chart+xml"/>
  <Override PartName="/ppt/charts/style69.xml" ContentType="application/vnd.ms-office.chartstyle+xml"/>
  <Override PartName="/ppt/charts/colors69.xml" ContentType="application/vnd.ms-office.chartcolorstyle+xml"/>
  <Override PartName="/ppt/theme/themeOverride48.xml" ContentType="application/vnd.openxmlformats-officedocument.themeOverride+xml"/>
  <Override PartName="/ppt/notesSlides/notesSlide88.xml" ContentType="application/vnd.openxmlformats-officedocument.presentationml.notesSlide+xml"/>
  <Override PartName="/ppt/charts/chart70.xml" ContentType="application/vnd.openxmlformats-officedocument.drawingml.chart+xml"/>
  <Override PartName="/ppt/charts/style70.xml" ContentType="application/vnd.ms-office.chartstyle+xml"/>
  <Override PartName="/ppt/charts/colors70.xml" ContentType="application/vnd.ms-office.chartcolorstyle+xml"/>
  <Override PartName="/ppt/theme/themeOverride49.xml" ContentType="application/vnd.openxmlformats-officedocument.themeOverride+xml"/>
  <Override PartName="/ppt/notesSlides/notesSlide89.xml" ContentType="application/vnd.openxmlformats-officedocument.presentationml.notesSlide+xml"/>
  <Override PartName="/ppt/charts/chart71.xml" ContentType="application/vnd.openxmlformats-officedocument.drawingml.chart+xml"/>
  <Override PartName="/ppt/charts/style71.xml" ContentType="application/vnd.ms-office.chartstyle+xml"/>
  <Override PartName="/ppt/charts/colors71.xml" ContentType="application/vnd.ms-office.chartcolorstyle+xml"/>
  <Override PartName="/ppt/theme/themeOverride50.xml" ContentType="application/vnd.openxmlformats-officedocument.themeOverride+xml"/>
  <Override PartName="/ppt/notesSlides/notesSlide90.xml" ContentType="application/vnd.openxmlformats-officedocument.presentationml.notesSlide+xml"/>
  <Override PartName="/ppt/charts/chart72.xml" ContentType="application/vnd.openxmlformats-officedocument.drawingml.chart+xml"/>
  <Override PartName="/ppt/charts/style72.xml" ContentType="application/vnd.ms-office.chartstyle+xml"/>
  <Override PartName="/ppt/charts/colors72.xml" ContentType="application/vnd.ms-office.chartcolorstyle+xml"/>
  <Override PartName="/ppt/theme/themeOverride51.xml" ContentType="application/vnd.openxmlformats-officedocument.themeOverride+xml"/>
  <Override PartName="/ppt/notesSlides/notesSlide91.xml" ContentType="application/vnd.openxmlformats-officedocument.presentationml.notesSlide+xml"/>
  <Override PartName="/ppt/charts/chart73.xml" ContentType="application/vnd.openxmlformats-officedocument.drawingml.chart+xml"/>
  <Override PartName="/ppt/charts/style73.xml" ContentType="application/vnd.ms-office.chartstyle+xml"/>
  <Override PartName="/ppt/charts/colors73.xml" ContentType="application/vnd.ms-office.chartcolorstyle+xml"/>
  <Override PartName="/ppt/theme/themeOverride52.xml" ContentType="application/vnd.openxmlformats-officedocument.themeOverride+xml"/>
  <Override PartName="/ppt/notesSlides/notesSlide92.xml" ContentType="application/vnd.openxmlformats-officedocument.presentationml.notesSlide+xml"/>
  <Override PartName="/ppt/charts/chart74.xml" ContentType="application/vnd.openxmlformats-officedocument.drawingml.chart+xml"/>
  <Override PartName="/ppt/charts/style74.xml" ContentType="application/vnd.ms-office.chartstyle+xml"/>
  <Override PartName="/ppt/charts/colors74.xml" ContentType="application/vnd.ms-office.chartcolorstyle+xml"/>
  <Override PartName="/ppt/theme/themeOverride53.xml" ContentType="application/vnd.openxmlformats-officedocument.themeOverr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75.xml" ContentType="application/vnd.openxmlformats-officedocument.drawingml.chart+xml"/>
  <Override PartName="/ppt/charts/style75.xml" ContentType="application/vnd.ms-office.chartstyle+xml"/>
  <Override PartName="/ppt/charts/colors75.xml" ContentType="application/vnd.ms-office.chartcolorstyle+xml"/>
  <Override PartName="/ppt/theme/themeOverride54.xml" ContentType="application/vnd.openxmlformats-officedocument.themeOverride+xml"/>
  <Override PartName="/ppt/notesSlides/notesSlide97.xml" ContentType="application/vnd.openxmlformats-officedocument.presentationml.notesSlide+xml"/>
  <Override PartName="/ppt/charts/chart76.xml" ContentType="application/vnd.openxmlformats-officedocument.drawingml.chart+xml"/>
  <Override PartName="/ppt/charts/style76.xml" ContentType="application/vnd.ms-office.chartstyle+xml"/>
  <Override PartName="/ppt/charts/colors76.xml" ContentType="application/vnd.ms-office.chartcolorstyle+xml"/>
  <Override PartName="/ppt/theme/themeOverride55.xml" ContentType="application/vnd.openxmlformats-officedocument.themeOverr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charts/chart77.xml" ContentType="application/vnd.openxmlformats-officedocument.drawingml.chart+xml"/>
  <Override PartName="/ppt/charts/style77.xml" ContentType="application/vnd.ms-office.chartstyle+xml"/>
  <Override PartName="/ppt/charts/colors77.xml" ContentType="application/vnd.ms-office.chartcolorstyle+xml"/>
  <Override PartName="/ppt/theme/themeOverride56.xml" ContentType="application/vnd.openxmlformats-officedocument.themeOverride+xml"/>
  <Override PartName="/ppt/notesSlides/notesSlide100.xml" ContentType="application/vnd.openxmlformats-officedocument.presentationml.notesSlide+xml"/>
  <Override PartName="/ppt/charts/chart78.xml" ContentType="application/vnd.openxmlformats-officedocument.drawingml.chart+xml"/>
  <Override PartName="/ppt/charts/style78.xml" ContentType="application/vnd.ms-office.chartstyle+xml"/>
  <Override PartName="/ppt/charts/colors78.xml" ContentType="application/vnd.ms-office.chartcolorstyle+xml"/>
  <Override PartName="/ppt/theme/themeOverride57.xml" ContentType="application/vnd.openxmlformats-officedocument.themeOverride+xml"/>
  <Override PartName="/ppt/notesSlides/notesSlide101.xml" ContentType="application/vnd.openxmlformats-officedocument.presentationml.notesSlide+xml"/>
  <Override PartName="/ppt/charts/chart79.xml" ContentType="application/vnd.openxmlformats-officedocument.drawingml.chart+xml"/>
  <Override PartName="/ppt/charts/style79.xml" ContentType="application/vnd.ms-office.chartstyle+xml"/>
  <Override PartName="/ppt/charts/colors79.xml" ContentType="application/vnd.ms-office.chartcolorstyle+xml"/>
  <Override PartName="/ppt/theme/themeOverride58.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charts/chart80.xml" ContentType="application/vnd.openxmlformats-officedocument.drawingml.chart+xml"/>
  <Override PartName="/ppt/charts/style80.xml" ContentType="application/vnd.ms-office.chartstyle+xml"/>
  <Override PartName="/ppt/charts/colors80.xml" ContentType="application/vnd.ms-office.chartcolorstyle+xml"/>
  <Override PartName="/ppt/theme/themeOverride59.xml" ContentType="application/vnd.openxmlformats-officedocument.themeOverride+xml"/>
  <Override PartName="/ppt/notesSlides/notesSlide104.xml" ContentType="application/vnd.openxmlformats-officedocument.presentationml.notesSlide+xml"/>
  <Override PartName="/ppt/charts/chart81.xml" ContentType="application/vnd.openxmlformats-officedocument.drawingml.chart+xml"/>
  <Override PartName="/ppt/charts/style81.xml" ContentType="application/vnd.ms-office.chartstyle+xml"/>
  <Override PartName="/ppt/charts/colors81.xml" ContentType="application/vnd.ms-office.chartcolorstyle+xml"/>
  <Override PartName="/ppt/theme/themeOverride60.xml" ContentType="application/vnd.openxmlformats-officedocument.themeOverride+xml"/>
  <Override PartName="/ppt/notesSlides/notesSlide105.xml" ContentType="application/vnd.openxmlformats-officedocument.presentationml.notesSlide+xml"/>
  <Override PartName="/ppt/charts/chart82.xml" ContentType="application/vnd.openxmlformats-officedocument.drawingml.chart+xml"/>
  <Override PartName="/ppt/charts/style82.xml" ContentType="application/vnd.ms-office.chartstyle+xml"/>
  <Override PartName="/ppt/charts/colors82.xml" ContentType="application/vnd.ms-office.chartcolorstyle+xml"/>
  <Override PartName="/ppt/theme/themeOverride61.xml" ContentType="application/vnd.openxmlformats-officedocument.themeOverride+xml"/>
  <Override PartName="/ppt/notesSlides/notesSlide106.xml" ContentType="application/vnd.openxmlformats-officedocument.presentationml.notesSlide+xml"/>
  <Override PartName="/ppt/charts/chart83.xml" ContentType="application/vnd.openxmlformats-officedocument.drawingml.chart+xml"/>
  <Override PartName="/ppt/charts/style83.xml" ContentType="application/vnd.ms-office.chartstyle+xml"/>
  <Override PartName="/ppt/charts/colors83.xml" ContentType="application/vnd.ms-office.chartcolorstyle+xml"/>
  <Override PartName="/ppt/theme/themeOverride62.xml" ContentType="application/vnd.openxmlformats-officedocument.themeOverride+xml"/>
  <Override PartName="/ppt/charts/chart84.xml" ContentType="application/vnd.openxmlformats-officedocument.drawingml.chart+xml"/>
  <Override PartName="/ppt/charts/style84.xml" ContentType="application/vnd.ms-office.chartstyle+xml"/>
  <Override PartName="/ppt/charts/colors84.xml" ContentType="application/vnd.ms-office.chartcolorstyle+xml"/>
  <Override PartName="/ppt/theme/themeOverride63.xml" ContentType="application/vnd.openxmlformats-officedocument.themeOverride+xml"/>
  <Override PartName="/ppt/notesSlides/notesSlide107.xml" ContentType="application/vnd.openxmlformats-officedocument.presentationml.notesSlide+xml"/>
  <Override PartName="/ppt/charts/chart85.xml" ContentType="application/vnd.openxmlformats-officedocument.drawingml.chart+xml"/>
  <Override PartName="/ppt/charts/style85.xml" ContentType="application/vnd.ms-office.chartstyle+xml"/>
  <Override PartName="/ppt/charts/colors85.xml" ContentType="application/vnd.ms-office.chartcolorstyle+xml"/>
  <Override PartName="/ppt/theme/themeOverride64.xml" ContentType="application/vnd.openxmlformats-officedocument.themeOverride+xml"/>
  <Override PartName="/ppt/notesSlides/notesSlide108.xml" ContentType="application/vnd.openxmlformats-officedocument.presentationml.notesSlide+xml"/>
  <Override PartName="/ppt/charts/chart86.xml" ContentType="application/vnd.openxmlformats-officedocument.drawingml.chart+xml"/>
  <Override PartName="/ppt/charts/style86.xml" ContentType="application/vnd.ms-office.chartstyle+xml"/>
  <Override PartName="/ppt/charts/colors86.xml" ContentType="application/vnd.ms-office.chartcolorstyle+xml"/>
  <Override PartName="/ppt/theme/themeOverride65.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charts/chart87.xml" ContentType="application/vnd.openxmlformats-officedocument.drawingml.chart+xml"/>
  <Override PartName="/ppt/charts/style87.xml" ContentType="application/vnd.ms-office.chartstyle+xml"/>
  <Override PartName="/ppt/charts/colors87.xml" ContentType="application/vnd.ms-office.chartcolorstyle+xml"/>
  <Override PartName="/ppt/theme/themeOverride66.xml" ContentType="application/vnd.openxmlformats-officedocument.themeOverride+xml"/>
  <Override PartName="/ppt/notesSlides/notesSlide111.xml" ContentType="application/vnd.openxmlformats-officedocument.presentationml.notesSlide+xml"/>
  <Override PartName="/ppt/charts/chart88.xml" ContentType="application/vnd.openxmlformats-officedocument.drawingml.chart+xml"/>
  <Override PartName="/ppt/charts/style88.xml" ContentType="application/vnd.ms-office.chartstyle+xml"/>
  <Override PartName="/ppt/charts/colors88.xml" ContentType="application/vnd.ms-office.chartcolorstyle+xml"/>
  <Override PartName="/ppt/theme/themeOverride67.xml" ContentType="application/vnd.openxmlformats-officedocument.themeOverride+xml"/>
  <Override PartName="/ppt/notesSlides/notesSlide112.xml" ContentType="application/vnd.openxmlformats-officedocument.presentationml.notesSlide+xml"/>
  <Override PartName="/ppt/charts/chart89.xml" ContentType="application/vnd.openxmlformats-officedocument.drawingml.chart+xml"/>
  <Override PartName="/ppt/charts/style89.xml" ContentType="application/vnd.ms-office.chartstyle+xml"/>
  <Override PartName="/ppt/charts/colors89.xml" ContentType="application/vnd.ms-office.chartcolorstyle+xml"/>
  <Override PartName="/ppt/theme/themeOverride68.xml" ContentType="application/vnd.openxmlformats-officedocument.themeOverride+xml"/>
  <Override PartName="/ppt/notesSlides/notesSlide113.xml" ContentType="application/vnd.openxmlformats-officedocument.presentationml.notesSlide+xml"/>
  <Override PartName="/ppt/charts/chart90.xml" ContentType="application/vnd.openxmlformats-officedocument.drawingml.chart+xml"/>
  <Override PartName="/ppt/charts/style90.xml" ContentType="application/vnd.ms-office.chartstyle+xml"/>
  <Override PartName="/ppt/charts/colors90.xml" ContentType="application/vnd.ms-office.chartcolorstyle+xml"/>
  <Override PartName="/ppt/theme/themeOverride69.xml" ContentType="application/vnd.openxmlformats-officedocument.themeOverride+xml"/>
  <Override PartName="/ppt/notesSlides/notesSlide114.xml" ContentType="application/vnd.openxmlformats-officedocument.presentationml.notesSlide+xml"/>
  <Override PartName="/ppt/charts/chart91.xml" ContentType="application/vnd.openxmlformats-officedocument.drawingml.chart+xml"/>
  <Override PartName="/ppt/charts/style91.xml" ContentType="application/vnd.ms-office.chartstyle+xml"/>
  <Override PartName="/ppt/charts/colors91.xml" ContentType="application/vnd.ms-office.chartcolorstyle+xml"/>
  <Override PartName="/ppt/theme/themeOverride70.xml" ContentType="application/vnd.openxmlformats-officedocument.themeOverride+xml"/>
  <Override PartName="/ppt/notesSlides/notesSlide115.xml" ContentType="application/vnd.openxmlformats-officedocument.presentationml.notesSlide+xml"/>
  <Override PartName="/ppt/charts/chart92.xml" ContentType="application/vnd.openxmlformats-officedocument.drawingml.chart+xml"/>
  <Override PartName="/ppt/charts/style92.xml" ContentType="application/vnd.ms-office.chartstyle+xml"/>
  <Override PartName="/ppt/charts/colors92.xml" ContentType="application/vnd.ms-office.chartcolorstyle+xml"/>
  <Override PartName="/ppt/theme/themeOverride71.xml" ContentType="application/vnd.openxmlformats-officedocument.themeOverr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charts/chart93.xml" ContentType="application/vnd.openxmlformats-officedocument.drawingml.chart+xml"/>
  <Override PartName="/ppt/charts/style93.xml" ContentType="application/vnd.ms-office.chartstyle+xml"/>
  <Override PartName="/ppt/charts/colors93.xml" ContentType="application/vnd.ms-office.chartcolorstyle+xml"/>
  <Override PartName="/ppt/theme/themeOverride72.xml" ContentType="application/vnd.openxmlformats-officedocument.themeOverr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charts/chart94.xml" ContentType="application/vnd.openxmlformats-officedocument.drawingml.chart+xml"/>
  <Override PartName="/ppt/charts/style94.xml" ContentType="application/vnd.ms-office.chartstyle+xml"/>
  <Override PartName="/ppt/charts/colors94.xml" ContentType="application/vnd.ms-office.chartcolorstyle+xml"/>
  <Override PartName="/ppt/theme/themeOverride73.xml" ContentType="application/vnd.openxmlformats-officedocument.themeOverride+xml"/>
  <Override PartName="/ppt/notesSlides/notesSlide120.xml" ContentType="application/vnd.openxmlformats-officedocument.presentationml.notesSlide+xml"/>
  <Override PartName="/ppt/charts/chart95.xml" ContentType="application/vnd.openxmlformats-officedocument.drawingml.chart+xml"/>
  <Override PartName="/ppt/charts/style95.xml" ContentType="application/vnd.ms-office.chartstyle+xml"/>
  <Override PartName="/ppt/charts/colors95.xml" ContentType="application/vnd.ms-office.chartcolorstyle+xml"/>
  <Override PartName="/ppt/theme/themeOverride74.xml" ContentType="application/vnd.openxmlformats-officedocument.themeOverride+xml"/>
  <Override PartName="/ppt/notesSlides/notesSlide121.xml" ContentType="application/vnd.openxmlformats-officedocument.presentationml.notesSlide+xml"/>
  <Override PartName="/ppt/charts/chart96.xml" ContentType="application/vnd.openxmlformats-officedocument.drawingml.chart+xml"/>
  <Override PartName="/ppt/charts/style96.xml" ContentType="application/vnd.ms-office.chartstyle+xml"/>
  <Override PartName="/ppt/charts/colors96.xml" ContentType="application/vnd.ms-office.chartcolorstyle+xml"/>
  <Override PartName="/ppt/theme/themeOverride75.xml" ContentType="application/vnd.openxmlformats-officedocument.themeOverride+xml"/>
  <Override PartName="/ppt/notesSlides/notesSlide122.xml" ContentType="application/vnd.openxmlformats-officedocument.presentationml.notesSlide+xml"/>
  <Override PartName="/ppt/charts/chart97.xml" ContentType="application/vnd.openxmlformats-officedocument.drawingml.chart+xml"/>
  <Override PartName="/ppt/charts/style97.xml" ContentType="application/vnd.ms-office.chartstyle+xml"/>
  <Override PartName="/ppt/charts/colors97.xml" ContentType="application/vnd.ms-office.chartcolorstyle+xml"/>
  <Override PartName="/ppt/theme/themeOverride76.xml" ContentType="application/vnd.openxmlformats-officedocument.themeOverride+xml"/>
  <Override PartName="/ppt/notesSlides/notesSlide123.xml" ContentType="application/vnd.openxmlformats-officedocument.presentationml.notesSlide+xml"/>
  <Override PartName="/ppt/charts/chart98.xml" ContentType="application/vnd.openxmlformats-officedocument.drawingml.chart+xml"/>
  <Override PartName="/ppt/charts/style98.xml" ContentType="application/vnd.ms-office.chartstyle+xml"/>
  <Override PartName="/ppt/charts/colors98.xml" ContentType="application/vnd.ms-office.chartcolorstyle+xml"/>
  <Override PartName="/ppt/theme/themeOverride77.xml" ContentType="application/vnd.openxmlformats-officedocument.themeOverr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charts/chart99.xml" ContentType="application/vnd.openxmlformats-officedocument.drawingml.chart+xml"/>
  <Override PartName="/ppt/charts/style99.xml" ContentType="application/vnd.ms-office.chartstyle+xml"/>
  <Override PartName="/ppt/charts/colors99.xml" ContentType="application/vnd.ms-office.chartcolorstyle+xml"/>
  <Override PartName="/ppt/theme/themeOverride78.xml" ContentType="application/vnd.openxmlformats-officedocument.themeOverride+xml"/>
  <Override PartName="/ppt/notesSlides/notesSlide126.xml" ContentType="application/vnd.openxmlformats-officedocument.presentationml.notesSlide+xml"/>
  <Override PartName="/ppt/charts/chart100.xml" ContentType="application/vnd.openxmlformats-officedocument.drawingml.chart+xml"/>
  <Override PartName="/ppt/charts/style100.xml" ContentType="application/vnd.ms-office.chartstyle+xml"/>
  <Override PartName="/ppt/charts/colors100.xml" ContentType="application/vnd.ms-office.chartcolorstyle+xml"/>
  <Override PartName="/ppt/theme/themeOverride79.xml" ContentType="application/vnd.openxmlformats-officedocument.themeOverride+xml"/>
  <Override PartName="/ppt/notesSlides/notesSlide127.xml" ContentType="application/vnd.openxmlformats-officedocument.presentationml.notesSlide+xml"/>
  <Override PartName="/ppt/charts/chart101.xml" ContentType="application/vnd.openxmlformats-officedocument.drawingml.chart+xml"/>
  <Override PartName="/ppt/charts/style101.xml" ContentType="application/vnd.ms-office.chartstyle+xml"/>
  <Override PartName="/ppt/charts/colors101.xml" ContentType="application/vnd.ms-office.chartcolorstyle+xml"/>
  <Override PartName="/ppt/theme/themeOverride80.xml" ContentType="application/vnd.openxmlformats-officedocument.themeOverride+xml"/>
  <Override PartName="/ppt/notesSlides/notesSlide128.xml" ContentType="application/vnd.openxmlformats-officedocument.presentationml.notesSlide+xml"/>
  <Override PartName="/ppt/charts/chart102.xml" ContentType="application/vnd.openxmlformats-officedocument.drawingml.chart+xml"/>
  <Override PartName="/ppt/charts/style102.xml" ContentType="application/vnd.ms-office.chartstyle+xml"/>
  <Override PartName="/ppt/charts/colors102.xml" ContentType="application/vnd.ms-office.chartcolorstyle+xml"/>
  <Override PartName="/ppt/theme/themeOverride81.xml" ContentType="application/vnd.openxmlformats-officedocument.themeOverride+xml"/>
  <Override PartName="/ppt/notesSlides/notesSlide129.xml" ContentType="application/vnd.openxmlformats-officedocument.presentationml.notesSlide+xml"/>
  <Override PartName="/ppt/charts/chart103.xml" ContentType="application/vnd.openxmlformats-officedocument.drawingml.chart+xml"/>
  <Override PartName="/ppt/charts/style103.xml" ContentType="application/vnd.ms-office.chartstyle+xml"/>
  <Override PartName="/ppt/charts/colors103.xml" ContentType="application/vnd.ms-office.chartcolorstyle+xml"/>
  <Override PartName="/ppt/theme/themeOverride82.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charts/chart104.xml" ContentType="application/vnd.openxmlformats-officedocument.drawingml.chart+xml"/>
  <Override PartName="/ppt/charts/style104.xml" ContentType="application/vnd.ms-office.chartstyle+xml"/>
  <Override PartName="/ppt/charts/colors104.xml" ContentType="application/vnd.ms-office.chartcolorstyle+xml"/>
  <Override PartName="/ppt/theme/themeOverride83.xml" ContentType="application/vnd.openxmlformats-officedocument.themeOverride+xml"/>
  <Override PartName="/ppt/notesSlides/notesSlide133.xml" ContentType="application/vnd.openxmlformats-officedocument.presentationml.notesSlide+xml"/>
  <Override PartName="/ppt/charts/chart105.xml" ContentType="application/vnd.openxmlformats-officedocument.drawingml.chart+xml"/>
  <Override PartName="/ppt/charts/style105.xml" ContentType="application/vnd.ms-office.chartstyle+xml"/>
  <Override PartName="/ppt/charts/colors105.xml" ContentType="application/vnd.ms-office.chartcolorstyle+xml"/>
  <Override PartName="/ppt/theme/themeOverride84.xml" ContentType="application/vnd.openxmlformats-officedocument.themeOverride+xml"/>
  <Override PartName="/ppt/notesSlides/notesSlide134.xml" ContentType="application/vnd.openxmlformats-officedocument.presentationml.notesSlide+xml"/>
  <Override PartName="/ppt/charts/chart106.xml" ContentType="application/vnd.openxmlformats-officedocument.drawingml.chart+xml"/>
  <Override PartName="/ppt/charts/style106.xml" ContentType="application/vnd.ms-office.chartstyle+xml"/>
  <Override PartName="/ppt/charts/colors106.xml" ContentType="application/vnd.ms-office.chartcolorstyle+xml"/>
  <Override PartName="/ppt/theme/themeOverride85.xml" ContentType="application/vnd.openxmlformats-officedocument.themeOverride+xml"/>
  <Override PartName="/ppt/notesSlides/notesSlide135.xml" ContentType="application/vnd.openxmlformats-officedocument.presentationml.notesSlide+xml"/>
  <Override PartName="/ppt/charts/chart107.xml" ContentType="application/vnd.openxmlformats-officedocument.drawingml.chart+xml"/>
  <Override PartName="/ppt/charts/style107.xml" ContentType="application/vnd.ms-office.chartstyle+xml"/>
  <Override PartName="/ppt/charts/colors107.xml" ContentType="application/vnd.ms-office.chartcolorstyle+xml"/>
  <Override PartName="/ppt/theme/themeOverride86.xml" ContentType="application/vnd.openxmlformats-officedocument.themeOverride+xml"/>
  <Override PartName="/ppt/notesSlides/notesSlide136.xml" ContentType="application/vnd.openxmlformats-officedocument.presentationml.notesSlide+xml"/>
  <Override PartName="/ppt/charts/chart108.xml" ContentType="application/vnd.openxmlformats-officedocument.drawingml.chart+xml"/>
  <Override PartName="/ppt/charts/style108.xml" ContentType="application/vnd.ms-office.chartstyle+xml"/>
  <Override PartName="/ppt/charts/colors108.xml" ContentType="application/vnd.ms-office.chartcolorstyle+xml"/>
  <Override PartName="/ppt/theme/themeOverride87.xml" ContentType="application/vnd.openxmlformats-officedocument.themeOverride+xml"/>
  <Override PartName="/ppt/notesSlides/notesSlide137.xml" ContentType="application/vnd.openxmlformats-officedocument.presentationml.notesSlide+xml"/>
  <Override PartName="/ppt/charts/chart109.xml" ContentType="application/vnd.openxmlformats-officedocument.drawingml.chart+xml"/>
  <Override PartName="/ppt/charts/style109.xml" ContentType="application/vnd.ms-office.chartstyle+xml"/>
  <Override PartName="/ppt/charts/colors109.xml" ContentType="application/vnd.ms-office.chartcolorstyle+xml"/>
  <Override PartName="/ppt/theme/themeOverride88.xml" ContentType="application/vnd.openxmlformats-officedocument.themeOverride+xml"/>
  <Override PartName="/ppt/notesSlides/notesSlide138.xml" ContentType="application/vnd.openxmlformats-officedocument.presentationml.notesSlide+xml"/>
  <Override PartName="/ppt/charts/chart110.xml" ContentType="application/vnd.openxmlformats-officedocument.drawingml.chart+xml"/>
  <Override PartName="/ppt/charts/style110.xml" ContentType="application/vnd.ms-office.chartstyle+xml"/>
  <Override PartName="/ppt/charts/colors110.xml" ContentType="application/vnd.ms-office.chartcolorstyle+xml"/>
  <Override PartName="/ppt/theme/themeOverride89.xml" ContentType="application/vnd.openxmlformats-officedocument.themeOverride+xml"/>
  <Override PartName="/ppt/notesSlides/notesSlide139.xml" ContentType="application/vnd.openxmlformats-officedocument.presentationml.notesSlide+xml"/>
  <Override PartName="/ppt/charts/chart111.xml" ContentType="application/vnd.openxmlformats-officedocument.drawingml.chart+xml"/>
  <Override PartName="/ppt/charts/style111.xml" ContentType="application/vnd.ms-office.chartstyle+xml"/>
  <Override PartName="/ppt/charts/colors111.xml" ContentType="application/vnd.ms-office.chartcolorstyle+xml"/>
  <Override PartName="/ppt/theme/themeOverride90.xml" ContentType="application/vnd.openxmlformats-officedocument.themeOverride+xml"/>
  <Override PartName="/ppt/notesSlides/notesSlide140.xml" ContentType="application/vnd.openxmlformats-officedocument.presentationml.notesSlide+xml"/>
  <Override PartName="/ppt/charts/chart112.xml" ContentType="application/vnd.openxmlformats-officedocument.drawingml.chart+xml"/>
  <Override PartName="/ppt/charts/style112.xml" ContentType="application/vnd.ms-office.chartstyle+xml"/>
  <Override PartName="/ppt/charts/colors112.xml" ContentType="application/vnd.ms-office.chartcolorstyle+xml"/>
  <Override PartName="/ppt/theme/themeOverride91.xml" ContentType="application/vnd.openxmlformats-officedocument.themeOverride+xml"/>
  <Override PartName="/ppt/notesSlides/notesSlide141.xml" ContentType="application/vnd.openxmlformats-officedocument.presentationml.notesSlide+xml"/>
  <Override PartName="/ppt/charts/chart113.xml" ContentType="application/vnd.openxmlformats-officedocument.drawingml.chart+xml"/>
  <Override PartName="/ppt/charts/style113.xml" ContentType="application/vnd.ms-office.chartstyle+xml"/>
  <Override PartName="/ppt/charts/colors113.xml" ContentType="application/vnd.ms-office.chartcolorstyle+xml"/>
  <Override PartName="/ppt/theme/themeOverride92.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charts/chart114.xml" ContentType="application/vnd.openxmlformats-officedocument.drawingml.chart+xml"/>
  <Override PartName="/ppt/charts/style114.xml" ContentType="application/vnd.ms-office.chartstyle+xml"/>
  <Override PartName="/ppt/charts/colors114.xml" ContentType="application/vnd.ms-office.chartcolorstyle+xml"/>
  <Override PartName="/ppt/theme/themeOverride93.xml" ContentType="application/vnd.openxmlformats-officedocument.themeOverride+xml"/>
  <Override PartName="/ppt/notesSlides/notesSlide144.xml" ContentType="application/vnd.openxmlformats-officedocument.presentationml.notesSlide+xml"/>
  <Override PartName="/ppt/charts/chart115.xml" ContentType="application/vnd.openxmlformats-officedocument.drawingml.chart+xml"/>
  <Override PartName="/ppt/charts/style115.xml" ContentType="application/vnd.ms-office.chartstyle+xml"/>
  <Override PartName="/ppt/charts/colors115.xml" ContentType="application/vnd.ms-office.chartcolorstyle+xml"/>
  <Override PartName="/ppt/theme/themeOverride94.xml" ContentType="application/vnd.openxmlformats-officedocument.themeOverride+xml"/>
  <Override PartName="/ppt/notesSlides/notesSlide145.xml" ContentType="application/vnd.openxmlformats-officedocument.presentationml.notesSlide+xml"/>
  <Override PartName="/ppt/charts/chart116.xml" ContentType="application/vnd.openxmlformats-officedocument.drawingml.chart+xml"/>
  <Override PartName="/ppt/charts/style116.xml" ContentType="application/vnd.ms-office.chartstyle+xml"/>
  <Override PartName="/ppt/charts/colors116.xml" ContentType="application/vnd.ms-office.chartcolorstyle+xml"/>
  <Override PartName="/ppt/theme/themeOverride95.xml" ContentType="application/vnd.openxmlformats-officedocument.themeOverride+xml"/>
  <Override PartName="/ppt/notesSlides/notesSlide146.xml" ContentType="application/vnd.openxmlformats-officedocument.presentationml.notesSlide+xml"/>
  <Override PartName="/ppt/charts/chart117.xml" ContentType="application/vnd.openxmlformats-officedocument.drawingml.chart+xml"/>
  <Override PartName="/ppt/charts/style117.xml" ContentType="application/vnd.ms-office.chartstyle+xml"/>
  <Override PartName="/ppt/charts/colors117.xml" ContentType="application/vnd.ms-office.chartcolorstyle+xml"/>
  <Override PartName="/ppt/theme/themeOverride96.xml" ContentType="application/vnd.openxmlformats-officedocument.themeOverride+xml"/>
  <Override PartName="/ppt/notesSlides/notesSlide147.xml" ContentType="application/vnd.openxmlformats-officedocument.presentationml.notesSlide+xml"/>
  <Override PartName="/ppt/charts/chart118.xml" ContentType="application/vnd.openxmlformats-officedocument.drawingml.chart+xml"/>
  <Override PartName="/ppt/charts/style118.xml" ContentType="application/vnd.ms-office.chartstyle+xml"/>
  <Override PartName="/ppt/charts/colors118.xml" ContentType="application/vnd.ms-office.chartcolorstyle+xml"/>
  <Override PartName="/ppt/theme/themeOverride97.xml" ContentType="application/vnd.openxmlformats-officedocument.themeOverride+xml"/>
  <Override PartName="/ppt/notesSlides/notesSlide148.xml" ContentType="application/vnd.openxmlformats-officedocument.presentationml.notesSlide+xml"/>
  <Override PartName="/ppt/charts/chart119.xml" ContentType="application/vnd.openxmlformats-officedocument.drawingml.chart+xml"/>
  <Override PartName="/ppt/charts/style119.xml" ContentType="application/vnd.ms-office.chartstyle+xml"/>
  <Override PartName="/ppt/charts/colors119.xml" ContentType="application/vnd.ms-office.chartcolorstyle+xml"/>
  <Override PartName="/ppt/theme/themeOverride98.xml" ContentType="application/vnd.openxmlformats-officedocument.themeOverride+xml"/>
  <Override PartName="/ppt/notesSlides/notesSlide149.xml" ContentType="application/vnd.openxmlformats-officedocument.presentationml.notesSlide+xml"/>
  <Override PartName="/ppt/charts/chart120.xml" ContentType="application/vnd.openxmlformats-officedocument.drawingml.chart+xml"/>
  <Override PartName="/ppt/charts/style120.xml" ContentType="application/vnd.ms-office.chartstyle+xml"/>
  <Override PartName="/ppt/charts/colors120.xml" ContentType="application/vnd.ms-office.chartcolorstyle+xml"/>
  <Override PartName="/ppt/theme/themeOverride99.xml" ContentType="application/vnd.openxmlformats-officedocument.themeOverride+xml"/>
  <Override PartName="/ppt/notesSlides/notesSlide150.xml" ContentType="application/vnd.openxmlformats-officedocument.presentationml.notesSlide+xml"/>
  <Override PartName="/ppt/charts/chart121.xml" ContentType="application/vnd.openxmlformats-officedocument.drawingml.chart+xml"/>
  <Override PartName="/ppt/charts/style121.xml" ContentType="application/vnd.ms-office.chartstyle+xml"/>
  <Override PartName="/ppt/charts/colors121.xml" ContentType="application/vnd.ms-office.chartcolorstyle+xml"/>
  <Override PartName="/ppt/theme/themeOverride100.xml" ContentType="application/vnd.openxmlformats-officedocument.themeOverr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charts/chart122.xml" ContentType="application/vnd.openxmlformats-officedocument.drawingml.chart+xml"/>
  <Override PartName="/ppt/charts/style122.xml" ContentType="application/vnd.ms-office.chartstyle+xml"/>
  <Override PartName="/ppt/charts/colors122.xml" ContentType="application/vnd.ms-office.chartcolorstyle+xml"/>
  <Override PartName="/ppt/theme/themeOverride101.xml" ContentType="application/vnd.openxmlformats-officedocument.themeOverride+xml"/>
  <Override PartName="/ppt/notesSlides/notesSlide153.xml" ContentType="application/vnd.openxmlformats-officedocument.presentationml.notesSlide+xml"/>
  <Override PartName="/ppt/charts/chart123.xml" ContentType="application/vnd.openxmlformats-officedocument.drawingml.chart+xml"/>
  <Override PartName="/ppt/charts/style123.xml" ContentType="application/vnd.ms-office.chartstyle+xml"/>
  <Override PartName="/ppt/charts/colors123.xml" ContentType="application/vnd.ms-office.chartcolorstyle+xml"/>
  <Override PartName="/ppt/theme/themeOverride102.xml" ContentType="application/vnd.openxmlformats-officedocument.themeOverride+xml"/>
  <Override PartName="/ppt/notesSlides/notesSlide154.xml" ContentType="application/vnd.openxmlformats-officedocument.presentationml.notesSlide+xml"/>
  <Override PartName="/ppt/charts/chart124.xml" ContentType="application/vnd.openxmlformats-officedocument.drawingml.chart+xml"/>
  <Override PartName="/ppt/charts/style124.xml" ContentType="application/vnd.ms-office.chartstyle+xml"/>
  <Override PartName="/ppt/charts/colors124.xml" ContentType="application/vnd.ms-office.chartcolorstyle+xml"/>
  <Override PartName="/ppt/theme/themeOverride103.xml" ContentType="application/vnd.openxmlformats-officedocument.themeOverride+xml"/>
  <Override PartName="/ppt/notesSlides/notesSlide155.xml" ContentType="application/vnd.openxmlformats-officedocument.presentationml.notesSlide+xml"/>
  <Override PartName="/ppt/charts/chart125.xml" ContentType="application/vnd.openxmlformats-officedocument.drawingml.chart+xml"/>
  <Override PartName="/ppt/charts/style125.xml" ContentType="application/vnd.ms-office.chartstyle+xml"/>
  <Override PartName="/ppt/charts/colors125.xml" ContentType="application/vnd.ms-office.chartcolorstyle+xml"/>
  <Override PartName="/ppt/theme/themeOverride104.xml" ContentType="application/vnd.openxmlformats-officedocument.themeOverride+xml"/>
  <Override PartName="/ppt/notesSlides/notesSlide156.xml" ContentType="application/vnd.openxmlformats-officedocument.presentationml.notesSlide+xml"/>
  <Override PartName="/ppt/charts/chart126.xml" ContentType="application/vnd.openxmlformats-officedocument.drawingml.chart+xml"/>
  <Override PartName="/ppt/charts/style126.xml" ContentType="application/vnd.ms-office.chartstyle+xml"/>
  <Override PartName="/ppt/charts/colors126.xml" ContentType="application/vnd.ms-office.chartcolorstyle+xml"/>
  <Override PartName="/ppt/theme/themeOverride105.xml" ContentType="application/vnd.openxmlformats-officedocument.themeOverride+xml"/>
  <Override PartName="/ppt/notesSlides/notesSlide157.xml" ContentType="application/vnd.openxmlformats-officedocument.presentationml.notesSlide+xml"/>
  <Override PartName="/ppt/charts/chart127.xml" ContentType="application/vnd.openxmlformats-officedocument.drawingml.chart+xml"/>
  <Override PartName="/ppt/charts/style127.xml" ContentType="application/vnd.ms-office.chartstyle+xml"/>
  <Override PartName="/ppt/charts/colors127.xml" ContentType="application/vnd.ms-office.chartcolorstyle+xml"/>
  <Override PartName="/ppt/theme/themeOverride106.xml" ContentType="application/vnd.openxmlformats-officedocument.themeOverride+xml"/>
  <Override PartName="/ppt/notesSlides/notesSlide158.xml" ContentType="application/vnd.openxmlformats-officedocument.presentationml.notesSlide+xml"/>
  <Override PartName="/ppt/charts/chart128.xml" ContentType="application/vnd.openxmlformats-officedocument.drawingml.chart+xml"/>
  <Override PartName="/ppt/charts/style128.xml" ContentType="application/vnd.ms-office.chartstyle+xml"/>
  <Override PartName="/ppt/charts/colors128.xml" ContentType="application/vnd.ms-office.chartcolorstyle+xml"/>
  <Override PartName="/ppt/theme/themeOverride107.xml" ContentType="application/vnd.openxmlformats-officedocument.themeOverride+xml"/>
  <Override PartName="/ppt/notesSlides/notesSlide159.xml" ContentType="application/vnd.openxmlformats-officedocument.presentationml.notesSlide+xml"/>
  <Override PartName="/ppt/charts/chart129.xml" ContentType="application/vnd.openxmlformats-officedocument.drawingml.chart+xml"/>
  <Override PartName="/ppt/charts/style129.xml" ContentType="application/vnd.ms-office.chartstyle+xml"/>
  <Override PartName="/ppt/charts/colors129.xml" ContentType="application/vnd.ms-office.chartcolorstyle+xml"/>
  <Override PartName="/ppt/theme/themeOverride108.xml" ContentType="application/vnd.openxmlformats-officedocument.themeOverride+xml"/>
  <Override PartName="/ppt/notesSlides/notesSlide160.xml" ContentType="application/vnd.openxmlformats-officedocument.presentationml.notesSlide+xml"/>
  <Override PartName="/ppt/charts/chart130.xml" ContentType="application/vnd.openxmlformats-officedocument.drawingml.chart+xml"/>
  <Override PartName="/ppt/charts/style130.xml" ContentType="application/vnd.ms-office.chartstyle+xml"/>
  <Override PartName="/ppt/charts/colors130.xml" ContentType="application/vnd.ms-office.chartcolorstyle+xml"/>
  <Override PartName="/ppt/theme/themeOverride109.xml" ContentType="application/vnd.openxmlformats-officedocument.themeOverride+xml"/>
  <Override PartName="/ppt/notesSlides/notesSlide161.xml" ContentType="application/vnd.openxmlformats-officedocument.presentationml.notesSlide+xml"/>
  <Override PartName="/ppt/charts/chart131.xml" ContentType="application/vnd.openxmlformats-officedocument.drawingml.chart+xml"/>
  <Override PartName="/ppt/charts/style131.xml" ContentType="application/vnd.ms-office.chartstyle+xml"/>
  <Override PartName="/ppt/charts/colors131.xml" ContentType="application/vnd.ms-office.chartcolorstyle+xml"/>
  <Override PartName="/ppt/theme/themeOverride110.xml" ContentType="application/vnd.openxmlformats-officedocument.themeOverride+xml"/>
  <Override PartName="/ppt/notesSlides/notesSlide162.xml" ContentType="application/vnd.openxmlformats-officedocument.presentationml.notesSlide+xml"/>
  <Override PartName="/ppt/charts/chart132.xml" ContentType="application/vnd.openxmlformats-officedocument.drawingml.chart+xml"/>
  <Override PartName="/ppt/charts/style132.xml" ContentType="application/vnd.ms-office.chartstyle+xml"/>
  <Override PartName="/ppt/charts/colors132.xml" ContentType="application/vnd.ms-office.chartcolorstyle+xml"/>
  <Override PartName="/ppt/theme/themeOverride111.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charts/chart133.xml" ContentType="application/vnd.openxmlformats-officedocument.drawingml.chart+xml"/>
  <Override PartName="/ppt/charts/style133.xml" ContentType="application/vnd.ms-office.chartstyle+xml"/>
  <Override PartName="/ppt/charts/colors133.xml" ContentType="application/vnd.ms-office.chartcolorstyle+xml"/>
  <Override PartName="/ppt/theme/themeOverride112.xml" ContentType="application/vnd.openxmlformats-officedocument.themeOverride+xml"/>
  <Override PartName="/ppt/notesSlides/notesSlide166.xml" ContentType="application/vnd.openxmlformats-officedocument.presentationml.notesSlide+xml"/>
  <Override PartName="/ppt/charts/chart134.xml" ContentType="application/vnd.openxmlformats-officedocument.drawingml.chart+xml"/>
  <Override PartName="/ppt/charts/style134.xml" ContentType="application/vnd.ms-office.chartstyle+xml"/>
  <Override PartName="/ppt/charts/colors134.xml" ContentType="application/vnd.ms-office.chartcolorstyle+xml"/>
  <Override PartName="/ppt/theme/themeOverride113.xml" ContentType="application/vnd.openxmlformats-officedocument.themeOverr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charts/chart135.xml" ContentType="application/vnd.openxmlformats-officedocument.drawingml.chart+xml"/>
  <Override PartName="/ppt/charts/style135.xml" ContentType="application/vnd.ms-office.chartstyle+xml"/>
  <Override PartName="/ppt/charts/colors135.xml" ContentType="application/vnd.ms-office.chartcolorstyle+xml"/>
  <Override PartName="/ppt/theme/themeOverride114.xml" ContentType="application/vnd.openxmlformats-officedocument.themeOverride+xml"/>
  <Override PartName="/ppt/notesSlides/notesSlide169.xml" ContentType="application/vnd.openxmlformats-officedocument.presentationml.notesSlide+xml"/>
  <Override PartName="/ppt/charts/chart136.xml" ContentType="application/vnd.openxmlformats-officedocument.drawingml.chart+xml"/>
  <Override PartName="/ppt/charts/style136.xml" ContentType="application/vnd.ms-office.chartstyle+xml"/>
  <Override PartName="/ppt/charts/colors136.xml" ContentType="application/vnd.ms-office.chartcolorstyle+xml"/>
  <Override PartName="/ppt/theme/themeOverride115.xml" ContentType="application/vnd.openxmlformats-officedocument.themeOverride+xml"/>
  <Override PartName="/ppt/notesSlides/notesSlide170.xml" ContentType="application/vnd.openxmlformats-officedocument.presentationml.notesSlide+xml"/>
  <Override PartName="/ppt/charts/chart137.xml" ContentType="application/vnd.openxmlformats-officedocument.drawingml.chart+xml"/>
  <Override PartName="/ppt/charts/style137.xml" ContentType="application/vnd.ms-office.chartstyle+xml"/>
  <Override PartName="/ppt/charts/colors137.xml" ContentType="application/vnd.ms-office.chartcolorstyle+xml"/>
  <Override PartName="/ppt/theme/themeOverride116.xml" ContentType="application/vnd.openxmlformats-officedocument.themeOverride+xml"/>
  <Override PartName="/ppt/notesSlides/notesSlide171.xml" ContentType="application/vnd.openxmlformats-officedocument.presentationml.notesSlide+xml"/>
  <Override PartName="/ppt/charts/chart138.xml" ContentType="application/vnd.openxmlformats-officedocument.drawingml.chart+xml"/>
  <Override PartName="/ppt/charts/style138.xml" ContentType="application/vnd.ms-office.chartstyle+xml"/>
  <Override PartName="/ppt/charts/colors138.xml" ContentType="application/vnd.ms-office.chartcolorstyle+xml"/>
  <Override PartName="/ppt/theme/themeOverride117.xml" ContentType="application/vnd.openxmlformats-officedocument.themeOverr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charts/chart139.xml" ContentType="application/vnd.openxmlformats-officedocument.drawingml.chart+xml"/>
  <Override PartName="/ppt/charts/style139.xml" ContentType="application/vnd.ms-office.chartstyle+xml"/>
  <Override PartName="/ppt/charts/colors139.xml" ContentType="application/vnd.ms-office.chartcolorstyle+xml"/>
  <Override PartName="/ppt/theme/themeOverride118.xml" ContentType="application/vnd.openxmlformats-officedocument.themeOverride+xml"/>
  <Override PartName="/ppt/notesSlides/notesSlide17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2" r:id="rId2"/>
    <p:sldMasterId id="2147483665" r:id="rId3"/>
    <p:sldMasterId id="2147483667" r:id="rId4"/>
    <p:sldMasterId id="2147483669" r:id="rId5"/>
    <p:sldMasterId id="2147483671" r:id="rId6"/>
    <p:sldMasterId id="2147483673" r:id="rId7"/>
    <p:sldMasterId id="2147483675" r:id="rId8"/>
    <p:sldMasterId id="2147483677" r:id="rId9"/>
  </p:sldMasterIdLst>
  <p:notesMasterIdLst>
    <p:notesMasterId r:id="rId246"/>
  </p:notesMasterIdLst>
  <p:handoutMasterIdLst>
    <p:handoutMasterId r:id="rId247"/>
  </p:handoutMasterIdLst>
  <p:sldIdLst>
    <p:sldId id="257" r:id="rId10"/>
    <p:sldId id="259" r:id="rId11"/>
    <p:sldId id="258" r:id="rId12"/>
    <p:sldId id="260" r:id="rId13"/>
    <p:sldId id="261" r:id="rId14"/>
    <p:sldId id="262" r:id="rId15"/>
    <p:sldId id="263" r:id="rId16"/>
    <p:sldId id="264" r:id="rId17"/>
    <p:sldId id="265" r:id="rId18"/>
    <p:sldId id="266" r:id="rId19"/>
    <p:sldId id="267" r:id="rId20"/>
    <p:sldId id="272" r:id="rId21"/>
    <p:sldId id="268" r:id="rId22"/>
    <p:sldId id="269" r:id="rId23"/>
    <p:sldId id="270" r:id="rId24"/>
    <p:sldId id="271"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 id="343" r:id="rId94"/>
    <p:sldId id="344" r:id="rId95"/>
    <p:sldId id="345" r:id="rId96"/>
    <p:sldId id="346" r:id="rId97"/>
    <p:sldId id="347" r:id="rId98"/>
    <p:sldId id="348" r:id="rId99"/>
    <p:sldId id="349" r:id="rId100"/>
    <p:sldId id="350" r:id="rId101"/>
    <p:sldId id="351" r:id="rId102"/>
    <p:sldId id="352" r:id="rId103"/>
    <p:sldId id="353" r:id="rId104"/>
    <p:sldId id="354" r:id="rId105"/>
    <p:sldId id="355" r:id="rId106"/>
    <p:sldId id="356" r:id="rId107"/>
    <p:sldId id="357" r:id="rId108"/>
    <p:sldId id="358" r:id="rId109"/>
    <p:sldId id="359" r:id="rId110"/>
    <p:sldId id="360" r:id="rId111"/>
    <p:sldId id="361" r:id="rId112"/>
    <p:sldId id="362" r:id="rId113"/>
    <p:sldId id="363" r:id="rId114"/>
    <p:sldId id="364" r:id="rId115"/>
    <p:sldId id="365" r:id="rId116"/>
    <p:sldId id="366" r:id="rId117"/>
    <p:sldId id="367" r:id="rId118"/>
    <p:sldId id="368" r:id="rId119"/>
    <p:sldId id="369" r:id="rId120"/>
    <p:sldId id="370" r:id="rId121"/>
    <p:sldId id="371" r:id="rId122"/>
    <p:sldId id="372" r:id="rId123"/>
    <p:sldId id="374" r:id="rId124"/>
    <p:sldId id="375" r:id="rId125"/>
    <p:sldId id="376" r:id="rId126"/>
    <p:sldId id="377" r:id="rId127"/>
    <p:sldId id="378" r:id="rId128"/>
    <p:sldId id="379" r:id="rId129"/>
    <p:sldId id="380" r:id="rId130"/>
    <p:sldId id="381" r:id="rId131"/>
    <p:sldId id="382" r:id="rId132"/>
    <p:sldId id="383" r:id="rId133"/>
    <p:sldId id="384" r:id="rId134"/>
    <p:sldId id="385" r:id="rId135"/>
    <p:sldId id="386" r:id="rId136"/>
    <p:sldId id="387" r:id="rId137"/>
    <p:sldId id="388" r:id="rId138"/>
    <p:sldId id="389" r:id="rId139"/>
    <p:sldId id="390" r:id="rId140"/>
    <p:sldId id="391" r:id="rId141"/>
    <p:sldId id="392" r:id="rId142"/>
    <p:sldId id="393" r:id="rId143"/>
    <p:sldId id="394" r:id="rId144"/>
    <p:sldId id="395" r:id="rId145"/>
    <p:sldId id="396" r:id="rId146"/>
    <p:sldId id="397" r:id="rId147"/>
    <p:sldId id="398" r:id="rId148"/>
    <p:sldId id="399" r:id="rId149"/>
    <p:sldId id="400" r:id="rId150"/>
    <p:sldId id="401" r:id="rId151"/>
    <p:sldId id="402" r:id="rId152"/>
    <p:sldId id="403" r:id="rId153"/>
    <p:sldId id="404" r:id="rId154"/>
    <p:sldId id="405" r:id="rId155"/>
    <p:sldId id="406" r:id="rId156"/>
    <p:sldId id="407" r:id="rId157"/>
    <p:sldId id="408" r:id="rId158"/>
    <p:sldId id="409" r:id="rId159"/>
    <p:sldId id="410" r:id="rId160"/>
    <p:sldId id="411" r:id="rId161"/>
    <p:sldId id="412" r:id="rId162"/>
    <p:sldId id="413" r:id="rId163"/>
    <p:sldId id="414" r:id="rId164"/>
    <p:sldId id="415" r:id="rId165"/>
    <p:sldId id="416" r:id="rId166"/>
    <p:sldId id="417" r:id="rId167"/>
    <p:sldId id="418" r:id="rId168"/>
    <p:sldId id="419" r:id="rId169"/>
    <p:sldId id="420" r:id="rId170"/>
    <p:sldId id="421" r:id="rId171"/>
    <p:sldId id="422" r:id="rId172"/>
    <p:sldId id="423" r:id="rId173"/>
    <p:sldId id="424" r:id="rId174"/>
    <p:sldId id="425" r:id="rId175"/>
    <p:sldId id="426" r:id="rId176"/>
    <p:sldId id="427" r:id="rId177"/>
    <p:sldId id="428" r:id="rId178"/>
    <p:sldId id="429" r:id="rId179"/>
    <p:sldId id="430" r:id="rId180"/>
    <p:sldId id="431" r:id="rId181"/>
    <p:sldId id="432" r:id="rId182"/>
    <p:sldId id="433" r:id="rId183"/>
    <p:sldId id="434" r:id="rId184"/>
    <p:sldId id="435" r:id="rId185"/>
    <p:sldId id="436" r:id="rId186"/>
    <p:sldId id="438" r:id="rId187"/>
    <p:sldId id="439" r:id="rId188"/>
    <p:sldId id="440" r:id="rId189"/>
    <p:sldId id="441" r:id="rId190"/>
    <p:sldId id="442" r:id="rId191"/>
    <p:sldId id="443" r:id="rId192"/>
    <p:sldId id="444" r:id="rId193"/>
    <p:sldId id="445" r:id="rId194"/>
    <p:sldId id="446" r:id="rId195"/>
    <p:sldId id="447" r:id="rId196"/>
    <p:sldId id="448" r:id="rId197"/>
    <p:sldId id="449" r:id="rId198"/>
    <p:sldId id="450" r:id="rId199"/>
    <p:sldId id="451" r:id="rId200"/>
    <p:sldId id="452" r:id="rId201"/>
    <p:sldId id="453" r:id="rId202"/>
    <p:sldId id="454" r:id="rId203"/>
    <p:sldId id="455" r:id="rId204"/>
    <p:sldId id="456" r:id="rId205"/>
    <p:sldId id="457" r:id="rId206"/>
    <p:sldId id="458" r:id="rId207"/>
    <p:sldId id="459" r:id="rId208"/>
    <p:sldId id="460" r:id="rId209"/>
    <p:sldId id="461" r:id="rId210"/>
    <p:sldId id="462" r:id="rId211"/>
    <p:sldId id="463" r:id="rId212"/>
    <p:sldId id="464" r:id="rId213"/>
    <p:sldId id="465" r:id="rId214"/>
    <p:sldId id="466" r:id="rId215"/>
    <p:sldId id="467" r:id="rId216"/>
    <p:sldId id="468" r:id="rId217"/>
    <p:sldId id="469" r:id="rId218"/>
    <p:sldId id="470" r:id="rId219"/>
    <p:sldId id="471" r:id="rId220"/>
    <p:sldId id="472" r:id="rId221"/>
    <p:sldId id="473" r:id="rId222"/>
    <p:sldId id="474" r:id="rId223"/>
    <p:sldId id="475" r:id="rId224"/>
    <p:sldId id="476" r:id="rId225"/>
    <p:sldId id="477" r:id="rId226"/>
    <p:sldId id="478" r:id="rId227"/>
    <p:sldId id="479" r:id="rId228"/>
    <p:sldId id="480" r:id="rId229"/>
    <p:sldId id="481" r:id="rId230"/>
    <p:sldId id="482" r:id="rId231"/>
    <p:sldId id="483" r:id="rId232"/>
    <p:sldId id="484" r:id="rId233"/>
    <p:sldId id="485" r:id="rId234"/>
    <p:sldId id="486" r:id="rId235"/>
    <p:sldId id="487" r:id="rId236"/>
    <p:sldId id="488" r:id="rId237"/>
    <p:sldId id="489" r:id="rId238"/>
    <p:sldId id="490" r:id="rId239"/>
    <p:sldId id="491" r:id="rId240"/>
    <p:sldId id="492" r:id="rId241"/>
    <p:sldId id="493" r:id="rId242"/>
    <p:sldId id="494" r:id="rId243"/>
    <p:sldId id="495" r:id="rId244"/>
    <p:sldId id="496" r:id="rId245"/>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inn, Anne" initials="LA" lastIdx="9" clrIdx="0">
    <p:extLst>
      <p:ext uri="{19B8F6BF-5375-455C-9EA6-DF929625EA0E}">
        <p15:presenceInfo xmlns:p15="http://schemas.microsoft.com/office/powerpoint/2012/main" userId="S-1-5-21-2338163137-2684688362-157462135-81058"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966" autoAdjust="0"/>
    <p:restoredTop sz="86613" autoAdjust="0"/>
  </p:normalViewPr>
  <p:slideViewPr>
    <p:cSldViewPr snapToGrid="0">
      <p:cViewPr varScale="1">
        <p:scale>
          <a:sx n="74" d="100"/>
          <a:sy n="74" d="100"/>
        </p:scale>
        <p:origin x="1488" y="62"/>
      </p:cViewPr>
      <p:guideLst/>
    </p:cSldViewPr>
  </p:slideViewPr>
  <p:outlineViewPr>
    <p:cViewPr>
      <p:scale>
        <a:sx n="33" d="100"/>
        <a:sy n="33" d="100"/>
      </p:scale>
      <p:origin x="0" y="-6245"/>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8.xml"/><Relationship Id="rId21" Type="http://schemas.openxmlformats.org/officeDocument/2006/relationships/slide" Target="slides/slide12.xml"/><Relationship Id="rId42" Type="http://schemas.openxmlformats.org/officeDocument/2006/relationships/slide" Target="slides/slide33.xml"/><Relationship Id="rId63" Type="http://schemas.openxmlformats.org/officeDocument/2006/relationships/slide" Target="slides/slide54.xml"/><Relationship Id="rId84" Type="http://schemas.openxmlformats.org/officeDocument/2006/relationships/slide" Target="slides/slide75.xml"/><Relationship Id="rId138" Type="http://schemas.openxmlformats.org/officeDocument/2006/relationships/slide" Target="slides/slide129.xml"/><Relationship Id="rId159" Type="http://schemas.openxmlformats.org/officeDocument/2006/relationships/slide" Target="slides/slide150.xml"/><Relationship Id="rId170" Type="http://schemas.openxmlformats.org/officeDocument/2006/relationships/slide" Target="slides/slide161.xml"/><Relationship Id="rId191" Type="http://schemas.openxmlformats.org/officeDocument/2006/relationships/slide" Target="slides/slide182.xml"/><Relationship Id="rId205" Type="http://schemas.openxmlformats.org/officeDocument/2006/relationships/slide" Target="slides/slide196.xml"/><Relationship Id="rId226" Type="http://schemas.openxmlformats.org/officeDocument/2006/relationships/slide" Target="slides/slide217.xml"/><Relationship Id="rId247" Type="http://schemas.openxmlformats.org/officeDocument/2006/relationships/handoutMaster" Target="handoutMasters/handoutMaster1.xml"/><Relationship Id="rId107" Type="http://schemas.openxmlformats.org/officeDocument/2006/relationships/slide" Target="slides/slide98.xml"/><Relationship Id="rId11" Type="http://schemas.openxmlformats.org/officeDocument/2006/relationships/slide" Target="slides/slide2.xml"/><Relationship Id="rId32" Type="http://schemas.openxmlformats.org/officeDocument/2006/relationships/slide" Target="slides/slide23.xml"/><Relationship Id="rId53" Type="http://schemas.openxmlformats.org/officeDocument/2006/relationships/slide" Target="slides/slide44.xml"/><Relationship Id="rId74" Type="http://schemas.openxmlformats.org/officeDocument/2006/relationships/slide" Target="slides/slide65.xml"/><Relationship Id="rId128" Type="http://schemas.openxmlformats.org/officeDocument/2006/relationships/slide" Target="slides/slide119.xml"/><Relationship Id="rId149" Type="http://schemas.openxmlformats.org/officeDocument/2006/relationships/slide" Target="slides/slide140.xml"/><Relationship Id="rId5" Type="http://schemas.openxmlformats.org/officeDocument/2006/relationships/slideMaster" Target="slideMasters/slideMaster5.xml"/><Relationship Id="rId95" Type="http://schemas.openxmlformats.org/officeDocument/2006/relationships/slide" Target="slides/slide86.xml"/><Relationship Id="rId160" Type="http://schemas.openxmlformats.org/officeDocument/2006/relationships/slide" Target="slides/slide151.xml"/><Relationship Id="rId181" Type="http://schemas.openxmlformats.org/officeDocument/2006/relationships/slide" Target="slides/slide172.xml"/><Relationship Id="rId216" Type="http://schemas.openxmlformats.org/officeDocument/2006/relationships/slide" Target="slides/slide207.xml"/><Relationship Id="rId237" Type="http://schemas.openxmlformats.org/officeDocument/2006/relationships/slide" Target="slides/slide228.xml"/><Relationship Id="rId22" Type="http://schemas.openxmlformats.org/officeDocument/2006/relationships/slide" Target="slides/slide13.xml"/><Relationship Id="rId43" Type="http://schemas.openxmlformats.org/officeDocument/2006/relationships/slide" Target="slides/slide34.xml"/><Relationship Id="rId64" Type="http://schemas.openxmlformats.org/officeDocument/2006/relationships/slide" Target="slides/slide55.xml"/><Relationship Id="rId118" Type="http://schemas.openxmlformats.org/officeDocument/2006/relationships/slide" Target="slides/slide109.xml"/><Relationship Id="rId139" Type="http://schemas.openxmlformats.org/officeDocument/2006/relationships/slide" Target="slides/slide130.xml"/><Relationship Id="rId85" Type="http://schemas.openxmlformats.org/officeDocument/2006/relationships/slide" Target="slides/slide76.xml"/><Relationship Id="rId150" Type="http://schemas.openxmlformats.org/officeDocument/2006/relationships/slide" Target="slides/slide141.xml"/><Relationship Id="rId171" Type="http://schemas.openxmlformats.org/officeDocument/2006/relationships/slide" Target="slides/slide162.xml"/><Relationship Id="rId192" Type="http://schemas.openxmlformats.org/officeDocument/2006/relationships/slide" Target="slides/slide183.xml"/><Relationship Id="rId206" Type="http://schemas.openxmlformats.org/officeDocument/2006/relationships/slide" Target="slides/slide197.xml"/><Relationship Id="rId227" Type="http://schemas.openxmlformats.org/officeDocument/2006/relationships/slide" Target="slides/slide218.xml"/><Relationship Id="rId248" Type="http://schemas.openxmlformats.org/officeDocument/2006/relationships/commentAuthors" Target="commentAuthors.xml"/><Relationship Id="rId12" Type="http://schemas.openxmlformats.org/officeDocument/2006/relationships/slide" Target="slides/slide3.xml"/><Relationship Id="rId17" Type="http://schemas.openxmlformats.org/officeDocument/2006/relationships/slide" Target="slides/slide8.xml"/><Relationship Id="rId33" Type="http://schemas.openxmlformats.org/officeDocument/2006/relationships/slide" Target="slides/slide24.xml"/><Relationship Id="rId38" Type="http://schemas.openxmlformats.org/officeDocument/2006/relationships/slide" Target="slides/slide29.xml"/><Relationship Id="rId59" Type="http://schemas.openxmlformats.org/officeDocument/2006/relationships/slide" Target="slides/slide50.xml"/><Relationship Id="rId103" Type="http://schemas.openxmlformats.org/officeDocument/2006/relationships/slide" Target="slides/slide94.xml"/><Relationship Id="rId108" Type="http://schemas.openxmlformats.org/officeDocument/2006/relationships/slide" Target="slides/slide99.xml"/><Relationship Id="rId124" Type="http://schemas.openxmlformats.org/officeDocument/2006/relationships/slide" Target="slides/slide115.xml"/><Relationship Id="rId129" Type="http://schemas.openxmlformats.org/officeDocument/2006/relationships/slide" Target="slides/slide120.xml"/><Relationship Id="rId54" Type="http://schemas.openxmlformats.org/officeDocument/2006/relationships/slide" Target="slides/slide45.xml"/><Relationship Id="rId70" Type="http://schemas.openxmlformats.org/officeDocument/2006/relationships/slide" Target="slides/slide61.xml"/><Relationship Id="rId75" Type="http://schemas.openxmlformats.org/officeDocument/2006/relationships/slide" Target="slides/slide66.xml"/><Relationship Id="rId91" Type="http://schemas.openxmlformats.org/officeDocument/2006/relationships/slide" Target="slides/slide82.xml"/><Relationship Id="rId96" Type="http://schemas.openxmlformats.org/officeDocument/2006/relationships/slide" Target="slides/slide87.xml"/><Relationship Id="rId140" Type="http://schemas.openxmlformats.org/officeDocument/2006/relationships/slide" Target="slides/slide131.xml"/><Relationship Id="rId145" Type="http://schemas.openxmlformats.org/officeDocument/2006/relationships/slide" Target="slides/slide136.xml"/><Relationship Id="rId161" Type="http://schemas.openxmlformats.org/officeDocument/2006/relationships/slide" Target="slides/slide152.xml"/><Relationship Id="rId166" Type="http://schemas.openxmlformats.org/officeDocument/2006/relationships/slide" Target="slides/slide157.xml"/><Relationship Id="rId182" Type="http://schemas.openxmlformats.org/officeDocument/2006/relationships/slide" Target="slides/slide173.xml"/><Relationship Id="rId187" Type="http://schemas.openxmlformats.org/officeDocument/2006/relationships/slide" Target="slides/slide178.xml"/><Relationship Id="rId217" Type="http://schemas.openxmlformats.org/officeDocument/2006/relationships/slide" Target="slides/slide208.xml"/><Relationship Id="rId1" Type="http://schemas.openxmlformats.org/officeDocument/2006/relationships/slideMaster" Target="slideMasters/slideMaster1.xml"/><Relationship Id="rId6" Type="http://schemas.openxmlformats.org/officeDocument/2006/relationships/slideMaster" Target="slideMasters/slideMaster6.xml"/><Relationship Id="rId212" Type="http://schemas.openxmlformats.org/officeDocument/2006/relationships/slide" Target="slides/slide203.xml"/><Relationship Id="rId233" Type="http://schemas.openxmlformats.org/officeDocument/2006/relationships/slide" Target="slides/slide224.xml"/><Relationship Id="rId238" Type="http://schemas.openxmlformats.org/officeDocument/2006/relationships/slide" Target="slides/slide229.xml"/><Relationship Id="rId23" Type="http://schemas.openxmlformats.org/officeDocument/2006/relationships/slide" Target="slides/slide14.xml"/><Relationship Id="rId28" Type="http://schemas.openxmlformats.org/officeDocument/2006/relationships/slide" Target="slides/slide19.xml"/><Relationship Id="rId49" Type="http://schemas.openxmlformats.org/officeDocument/2006/relationships/slide" Target="slides/slide40.xml"/><Relationship Id="rId114" Type="http://schemas.openxmlformats.org/officeDocument/2006/relationships/slide" Target="slides/slide105.xml"/><Relationship Id="rId119" Type="http://schemas.openxmlformats.org/officeDocument/2006/relationships/slide" Target="slides/slide110.xml"/><Relationship Id="rId44" Type="http://schemas.openxmlformats.org/officeDocument/2006/relationships/slide" Target="slides/slide35.xml"/><Relationship Id="rId60" Type="http://schemas.openxmlformats.org/officeDocument/2006/relationships/slide" Target="slides/slide51.xml"/><Relationship Id="rId65" Type="http://schemas.openxmlformats.org/officeDocument/2006/relationships/slide" Target="slides/slide56.xml"/><Relationship Id="rId81" Type="http://schemas.openxmlformats.org/officeDocument/2006/relationships/slide" Target="slides/slide72.xml"/><Relationship Id="rId86" Type="http://schemas.openxmlformats.org/officeDocument/2006/relationships/slide" Target="slides/slide77.xml"/><Relationship Id="rId130" Type="http://schemas.openxmlformats.org/officeDocument/2006/relationships/slide" Target="slides/slide121.xml"/><Relationship Id="rId135" Type="http://schemas.openxmlformats.org/officeDocument/2006/relationships/slide" Target="slides/slide126.xml"/><Relationship Id="rId151" Type="http://schemas.openxmlformats.org/officeDocument/2006/relationships/slide" Target="slides/slide142.xml"/><Relationship Id="rId156" Type="http://schemas.openxmlformats.org/officeDocument/2006/relationships/slide" Target="slides/slide147.xml"/><Relationship Id="rId177" Type="http://schemas.openxmlformats.org/officeDocument/2006/relationships/slide" Target="slides/slide168.xml"/><Relationship Id="rId198" Type="http://schemas.openxmlformats.org/officeDocument/2006/relationships/slide" Target="slides/slide189.xml"/><Relationship Id="rId172" Type="http://schemas.openxmlformats.org/officeDocument/2006/relationships/slide" Target="slides/slide163.xml"/><Relationship Id="rId193" Type="http://schemas.openxmlformats.org/officeDocument/2006/relationships/slide" Target="slides/slide184.xml"/><Relationship Id="rId202" Type="http://schemas.openxmlformats.org/officeDocument/2006/relationships/slide" Target="slides/slide193.xml"/><Relationship Id="rId207" Type="http://schemas.openxmlformats.org/officeDocument/2006/relationships/slide" Target="slides/slide198.xml"/><Relationship Id="rId223" Type="http://schemas.openxmlformats.org/officeDocument/2006/relationships/slide" Target="slides/slide214.xml"/><Relationship Id="rId228" Type="http://schemas.openxmlformats.org/officeDocument/2006/relationships/slide" Target="slides/slide219.xml"/><Relationship Id="rId244" Type="http://schemas.openxmlformats.org/officeDocument/2006/relationships/slide" Target="slides/slide235.xml"/><Relationship Id="rId249" Type="http://schemas.openxmlformats.org/officeDocument/2006/relationships/presProps" Target="presProps.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109" Type="http://schemas.openxmlformats.org/officeDocument/2006/relationships/slide" Target="slides/slide100.xml"/><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6" Type="http://schemas.openxmlformats.org/officeDocument/2006/relationships/slide" Target="slides/slide67.xml"/><Relationship Id="rId97" Type="http://schemas.openxmlformats.org/officeDocument/2006/relationships/slide" Target="slides/slide88.xml"/><Relationship Id="rId104" Type="http://schemas.openxmlformats.org/officeDocument/2006/relationships/slide" Target="slides/slide95.xml"/><Relationship Id="rId120" Type="http://schemas.openxmlformats.org/officeDocument/2006/relationships/slide" Target="slides/slide111.xml"/><Relationship Id="rId125" Type="http://schemas.openxmlformats.org/officeDocument/2006/relationships/slide" Target="slides/slide116.xml"/><Relationship Id="rId141" Type="http://schemas.openxmlformats.org/officeDocument/2006/relationships/slide" Target="slides/slide132.xml"/><Relationship Id="rId146" Type="http://schemas.openxmlformats.org/officeDocument/2006/relationships/slide" Target="slides/slide137.xml"/><Relationship Id="rId167" Type="http://schemas.openxmlformats.org/officeDocument/2006/relationships/slide" Target="slides/slide158.xml"/><Relationship Id="rId188" Type="http://schemas.openxmlformats.org/officeDocument/2006/relationships/slide" Target="slides/slide179.xml"/><Relationship Id="rId7" Type="http://schemas.openxmlformats.org/officeDocument/2006/relationships/slideMaster" Target="slideMasters/slideMaster7.xml"/><Relationship Id="rId71" Type="http://schemas.openxmlformats.org/officeDocument/2006/relationships/slide" Target="slides/slide62.xml"/><Relationship Id="rId92" Type="http://schemas.openxmlformats.org/officeDocument/2006/relationships/slide" Target="slides/slide83.xml"/><Relationship Id="rId162" Type="http://schemas.openxmlformats.org/officeDocument/2006/relationships/slide" Target="slides/slide153.xml"/><Relationship Id="rId183" Type="http://schemas.openxmlformats.org/officeDocument/2006/relationships/slide" Target="slides/slide174.xml"/><Relationship Id="rId213" Type="http://schemas.openxmlformats.org/officeDocument/2006/relationships/slide" Target="slides/slide204.xml"/><Relationship Id="rId218" Type="http://schemas.openxmlformats.org/officeDocument/2006/relationships/slide" Target="slides/slide209.xml"/><Relationship Id="rId234" Type="http://schemas.openxmlformats.org/officeDocument/2006/relationships/slide" Target="slides/slide225.xml"/><Relationship Id="rId239" Type="http://schemas.openxmlformats.org/officeDocument/2006/relationships/slide" Target="slides/slide230.xml"/><Relationship Id="rId2" Type="http://schemas.openxmlformats.org/officeDocument/2006/relationships/slideMaster" Target="slideMasters/slideMaster2.xml"/><Relationship Id="rId29" Type="http://schemas.openxmlformats.org/officeDocument/2006/relationships/slide" Target="slides/slide20.xml"/><Relationship Id="rId250" Type="http://schemas.openxmlformats.org/officeDocument/2006/relationships/viewProps" Target="viewProps.xml"/><Relationship Id="rId24" Type="http://schemas.openxmlformats.org/officeDocument/2006/relationships/slide" Target="slides/slide15.xml"/><Relationship Id="rId40" Type="http://schemas.openxmlformats.org/officeDocument/2006/relationships/slide" Target="slides/slide31.xml"/><Relationship Id="rId45" Type="http://schemas.openxmlformats.org/officeDocument/2006/relationships/slide" Target="slides/slide36.xml"/><Relationship Id="rId66" Type="http://schemas.openxmlformats.org/officeDocument/2006/relationships/slide" Target="slides/slide57.xml"/><Relationship Id="rId87" Type="http://schemas.openxmlformats.org/officeDocument/2006/relationships/slide" Target="slides/slide78.xml"/><Relationship Id="rId110" Type="http://schemas.openxmlformats.org/officeDocument/2006/relationships/slide" Target="slides/slide101.xml"/><Relationship Id="rId115" Type="http://schemas.openxmlformats.org/officeDocument/2006/relationships/slide" Target="slides/slide106.xml"/><Relationship Id="rId131" Type="http://schemas.openxmlformats.org/officeDocument/2006/relationships/slide" Target="slides/slide122.xml"/><Relationship Id="rId136" Type="http://schemas.openxmlformats.org/officeDocument/2006/relationships/slide" Target="slides/slide127.xml"/><Relationship Id="rId157" Type="http://schemas.openxmlformats.org/officeDocument/2006/relationships/slide" Target="slides/slide148.xml"/><Relationship Id="rId178" Type="http://schemas.openxmlformats.org/officeDocument/2006/relationships/slide" Target="slides/slide169.xml"/><Relationship Id="rId61" Type="http://schemas.openxmlformats.org/officeDocument/2006/relationships/slide" Target="slides/slide52.xml"/><Relationship Id="rId82" Type="http://schemas.openxmlformats.org/officeDocument/2006/relationships/slide" Target="slides/slide73.xml"/><Relationship Id="rId152" Type="http://schemas.openxmlformats.org/officeDocument/2006/relationships/slide" Target="slides/slide143.xml"/><Relationship Id="rId173" Type="http://schemas.openxmlformats.org/officeDocument/2006/relationships/slide" Target="slides/slide164.xml"/><Relationship Id="rId194" Type="http://schemas.openxmlformats.org/officeDocument/2006/relationships/slide" Target="slides/slide185.xml"/><Relationship Id="rId199" Type="http://schemas.openxmlformats.org/officeDocument/2006/relationships/slide" Target="slides/slide190.xml"/><Relationship Id="rId203" Type="http://schemas.openxmlformats.org/officeDocument/2006/relationships/slide" Target="slides/slide194.xml"/><Relationship Id="rId208" Type="http://schemas.openxmlformats.org/officeDocument/2006/relationships/slide" Target="slides/slide199.xml"/><Relationship Id="rId229" Type="http://schemas.openxmlformats.org/officeDocument/2006/relationships/slide" Target="slides/slide220.xml"/><Relationship Id="rId19" Type="http://schemas.openxmlformats.org/officeDocument/2006/relationships/slide" Target="slides/slide10.xml"/><Relationship Id="rId224" Type="http://schemas.openxmlformats.org/officeDocument/2006/relationships/slide" Target="slides/slide215.xml"/><Relationship Id="rId240" Type="http://schemas.openxmlformats.org/officeDocument/2006/relationships/slide" Target="slides/slide231.xml"/><Relationship Id="rId245" Type="http://schemas.openxmlformats.org/officeDocument/2006/relationships/slide" Target="slides/slide236.xml"/><Relationship Id="rId14" Type="http://schemas.openxmlformats.org/officeDocument/2006/relationships/slide" Target="slides/slide5.xml"/><Relationship Id="rId30" Type="http://schemas.openxmlformats.org/officeDocument/2006/relationships/slide" Target="slides/slide21.xml"/><Relationship Id="rId35" Type="http://schemas.openxmlformats.org/officeDocument/2006/relationships/slide" Target="slides/slide26.xml"/><Relationship Id="rId56" Type="http://schemas.openxmlformats.org/officeDocument/2006/relationships/slide" Target="slides/slide47.xml"/><Relationship Id="rId77" Type="http://schemas.openxmlformats.org/officeDocument/2006/relationships/slide" Target="slides/slide68.xml"/><Relationship Id="rId100" Type="http://schemas.openxmlformats.org/officeDocument/2006/relationships/slide" Target="slides/slide91.xml"/><Relationship Id="rId105" Type="http://schemas.openxmlformats.org/officeDocument/2006/relationships/slide" Target="slides/slide96.xml"/><Relationship Id="rId126" Type="http://schemas.openxmlformats.org/officeDocument/2006/relationships/slide" Target="slides/slide117.xml"/><Relationship Id="rId147" Type="http://schemas.openxmlformats.org/officeDocument/2006/relationships/slide" Target="slides/slide138.xml"/><Relationship Id="rId168" Type="http://schemas.openxmlformats.org/officeDocument/2006/relationships/slide" Target="slides/slide159.xml"/><Relationship Id="rId8" Type="http://schemas.openxmlformats.org/officeDocument/2006/relationships/slideMaster" Target="slideMasters/slideMaster8.xml"/><Relationship Id="rId51" Type="http://schemas.openxmlformats.org/officeDocument/2006/relationships/slide" Target="slides/slide42.xml"/><Relationship Id="rId72" Type="http://schemas.openxmlformats.org/officeDocument/2006/relationships/slide" Target="slides/slide63.xml"/><Relationship Id="rId93" Type="http://schemas.openxmlformats.org/officeDocument/2006/relationships/slide" Target="slides/slide84.xml"/><Relationship Id="rId98" Type="http://schemas.openxmlformats.org/officeDocument/2006/relationships/slide" Target="slides/slide89.xml"/><Relationship Id="rId121" Type="http://schemas.openxmlformats.org/officeDocument/2006/relationships/slide" Target="slides/slide112.xml"/><Relationship Id="rId142" Type="http://schemas.openxmlformats.org/officeDocument/2006/relationships/slide" Target="slides/slide133.xml"/><Relationship Id="rId163" Type="http://schemas.openxmlformats.org/officeDocument/2006/relationships/slide" Target="slides/slide154.xml"/><Relationship Id="rId184" Type="http://schemas.openxmlformats.org/officeDocument/2006/relationships/slide" Target="slides/slide175.xml"/><Relationship Id="rId189" Type="http://schemas.openxmlformats.org/officeDocument/2006/relationships/slide" Target="slides/slide180.xml"/><Relationship Id="rId219" Type="http://schemas.openxmlformats.org/officeDocument/2006/relationships/slide" Target="slides/slide210.xml"/><Relationship Id="rId3" Type="http://schemas.openxmlformats.org/officeDocument/2006/relationships/slideMaster" Target="slideMasters/slideMaster3.xml"/><Relationship Id="rId214" Type="http://schemas.openxmlformats.org/officeDocument/2006/relationships/slide" Target="slides/slide205.xml"/><Relationship Id="rId230" Type="http://schemas.openxmlformats.org/officeDocument/2006/relationships/slide" Target="slides/slide221.xml"/><Relationship Id="rId235" Type="http://schemas.openxmlformats.org/officeDocument/2006/relationships/slide" Target="slides/slide226.xml"/><Relationship Id="rId251" Type="http://schemas.openxmlformats.org/officeDocument/2006/relationships/theme" Target="theme/theme1.xml"/><Relationship Id="rId25" Type="http://schemas.openxmlformats.org/officeDocument/2006/relationships/slide" Target="slides/slide16.xml"/><Relationship Id="rId46" Type="http://schemas.openxmlformats.org/officeDocument/2006/relationships/slide" Target="slides/slide37.xml"/><Relationship Id="rId67" Type="http://schemas.openxmlformats.org/officeDocument/2006/relationships/slide" Target="slides/slide58.xml"/><Relationship Id="rId116" Type="http://schemas.openxmlformats.org/officeDocument/2006/relationships/slide" Target="slides/slide107.xml"/><Relationship Id="rId137" Type="http://schemas.openxmlformats.org/officeDocument/2006/relationships/slide" Target="slides/slide128.xml"/><Relationship Id="rId158" Type="http://schemas.openxmlformats.org/officeDocument/2006/relationships/slide" Target="slides/slide149.xml"/><Relationship Id="rId20" Type="http://schemas.openxmlformats.org/officeDocument/2006/relationships/slide" Target="slides/slide11.xml"/><Relationship Id="rId41" Type="http://schemas.openxmlformats.org/officeDocument/2006/relationships/slide" Target="slides/slide32.xml"/><Relationship Id="rId62" Type="http://schemas.openxmlformats.org/officeDocument/2006/relationships/slide" Target="slides/slide53.xml"/><Relationship Id="rId83" Type="http://schemas.openxmlformats.org/officeDocument/2006/relationships/slide" Target="slides/slide74.xml"/><Relationship Id="rId88" Type="http://schemas.openxmlformats.org/officeDocument/2006/relationships/slide" Target="slides/slide79.xml"/><Relationship Id="rId111" Type="http://schemas.openxmlformats.org/officeDocument/2006/relationships/slide" Target="slides/slide102.xml"/><Relationship Id="rId132" Type="http://schemas.openxmlformats.org/officeDocument/2006/relationships/slide" Target="slides/slide123.xml"/><Relationship Id="rId153" Type="http://schemas.openxmlformats.org/officeDocument/2006/relationships/slide" Target="slides/slide144.xml"/><Relationship Id="rId174" Type="http://schemas.openxmlformats.org/officeDocument/2006/relationships/slide" Target="slides/slide165.xml"/><Relationship Id="rId179" Type="http://schemas.openxmlformats.org/officeDocument/2006/relationships/slide" Target="slides/slide170.xml"/><Relationship Id="rId195" Type="http://schemas.openxmlformats.org/officeDocument/2006/relationships/slide" Target="slides/slide186.xml"/><Relationship Id="rId209" Type="http://schemas.openxmlformats.org/officeDocument/2006/relationships/slide" Target="slides/slide200.xml"/><Relationship Id="rId190" Type="http://schemas.openxmlformats.org/officeDocument/2006/relationships/slide" Target="slides/slide181.xml"/><Relationship Id="rId204" Type="http://schemas.openxmlformats.org/officeDocument/2006/relationships/slide" Target="slides/slide195.xml"/><Relationship Id="rId220" Type="http://schemas.openxmlformats.org/officeDocument/2006/relationships/slide" Target="slides/slide211.xml"/><Relationship Id="rId225" Type="http://schemas.openxmlformats.org/officeDocument/2006/relationships/slide" Target="slides/slide216.xml"/><Relationship Id="rId241" Type="http://schemas.openxmlformats.org/officeDocument/2006/relationships/slide" Target="slides/slide232.xml"/><Relationship Id="rId246" Type="http://schemas.openxmlformats.org/officeDocument/2006/relationships/notesMaster" Target="notesMasters/notesMaster1.xml"/><Relationship Id="rId15" Type="http://schemas.openxmlformats.org/officeDocument/2006/relationships/slide" Target="slides/slide6.xml"/><Relationship Id="rId36" Type="http://schemas.openxmlformats.org/officeDocument/2006/relationships/slide" Target="slides/slide27.xml"/><Relationship Id="rId57" Type="http://schemas.openxmlformats.org/officeDocument/2006/relationships/slide" Target="slides/slide48.xml"/><Relationship Id="rId106" Type="http://schemas.openxmlformats.org/officeDocument/2006/relationships/slide" Target="slides/slide97.xml"/><Relationship Id="rId127" Type="http://schemas.openxmlformats.org/officeDocument/2006/relationships/slide" Target="slides/slide118.xml"/><Relationship Id="rId10" Type="http://schemas.openxmlformats.org/officeDocument/2006/relationships/slide" Target="slides/slide1.xml"/><Relationship Id="rId31" Type="http://schemas.openxmlformats.org/officeDocument/2006/relationships/slide" Target="slides/slide22.xml"/><Relationship Id="rId52" Type="http://schemas.openxmlformats.org/officeDocument/2006/relationships/slide" Target="slides/slide43.xml"/><Relationship Id="rId73" Type="http://schemas.openxmlformats.org/officeDocument/2006/relationships/slide" Target="slides/slide64.xml"/><Relationship Id="rId78" Type="http://schemas.openxmlformats.org/officeDocument/2006/relationships/slide" Target="slides/slide69.xml"/><Relationship Id="rId94" Type="http://schemas.openxmlformats.org/officeDocument/2006/relationships/slide" Target="slides/slide85.xml"/><Relationship Id="rId99" Type="http://schemas.openxmlformats.org/officeDocument/2006/relationships/slide" Target="slides/slide90.xml"/><Relationship Id="rId101" Type="http://schemas.openxmlformats.org/officeDocument/2006/relationships/slide" Target="slides/slide92.xml"/><Relationship Id="rId122" Type="http://schemas.openxmlformats.org/officeDocument/2006/relationships/slide" Target="slides/slide113.xml"/><Relationship Id="rId143" Type="http://schemas.openxmlformats.org/officeDocument/2006/relationships/slide" Target="slides/slide134.xml"/><Relationship Id="rId148" Type="http://schemas.openxmlformats.org/officeDocument/2006/relationships/slide" Target="slides/slide139.xml"/><Relationship Id="rId164" Type="http://schemas.openxmlformats.org/officeDocument/2006/relationships/slide" Target="slides/slide155.xml"/><Relationship Id="rId169" Type="http://schemas.openxmlformats.org/officeDocument/2006/relationships/slide" Target="slides/slide160.xml"/><Relationship Id="rId185" Type="http://schemas.openxmlformats.org/officeDocument/2006/relationships/slide" Target="slides/slide176.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71.xml"/><Relationship Id="rId210" Type="http://schemas.openxmlformats.org/officeDocument/2006/relationships/slide" Target="slides/slide201.xml"/><Relationship Id="rId215" Type="http://schemas.openxmlformats.org/officeDocument/2006/relationships/slide" Target="slides/slide206.xml"/><Relationship Id="rId236" Type="http://schemas.openxmlformats.org/officeDocument/2006/relationships/slide" Target="slides/slide227.xml"/><Relationship Id="rId26" Type="http://schemas.openxmlformats.org/officeDocument/2006/relationships/slide" Target="slides/slide17.xml"/><Relationship Id="rId231" Type="http://schemas.openxmlformats.org/officeDocument/2006/relationships/slide" Target="slides/slide222.xml"/><Relationship Id="rId252" Type="http://schemas.openxmlformats.org/officeDocument/2006/relationships/tableStyles" Target="tableStyles.xml"/><Relationship Id="rId47" Type="http://schemas.openxmlformats.org/officeDocument/2006/relationships/slide" Target="slides/slide38.xml"/><Relationship Id="rId68" Type="http://schemas.openxmlformats.org/officeDocument/2006/relationships/slide" Target="slides/slide59.xml"/><Relationship Id="rId89" Type="http://schemas.openxmlformats.org/officeDocument/2006/relationships/slide" Target="slides/slide80.xml"/><Relationship Id="rId112" Type="http://schemas.openxmlformats.org/officeDocument/2006/relationships/slide" Target="slides/slide103.xml"/><Relationship Id="rId133" Type="http://schemas.openxmlformats.org/officeDocument/2006/relationships/slide" Target="slides/slide124.xml"/><Relationship Id="rId154" Type="http://schemas.openxmlformats.org/officeDocument/2006/relationships/slide" Target="slides/slide145.xml"/><Relationship Id="rId175" Type="http://schemas.openxmlformats.org/officeDocument/2006/relationships/slide" Target="slides/slide166.xml"/><Relationship Id="rId196" Type="http://schemas.openxmlformats.org/officeDocument/2006/relationships/slide" Target="slides/slide187.xml"/><Relationship Id="rId200" Type="http://schemas.openxmlformats.org/officeDocument/2006/relationships/slide" Target="slides/slide191.xml"/><Relationship Id="rId16" Type="http://schemas.openxmlformats.org/officeDocument/2006/relationships/slide" Target="slides/slide7.xml"/><Relationship Id="rId221" Type="http://schemas.openxmlformats.org/officeDocument/2006/relationships/slide" Target="slides/slide212.xml"/><Relationship Id="rId242" Type="http://schemas.openxmlformats.org/officeDocument/2006/relationships/slide" Target="slides/slide233.xml"/><Relationship Id="rId37" Type="http://schemas.openxmlformats.org/officeDocument/2006/relationships/slide" Target="slides/slide28.xml"/><Relationship Id="rId58" Type="http://schemas.openxmlformats.org/officeDocument/2006/relationships/slide" Target="slides/slide49.xml"/><Relationship Id="rId79" Type="http://schemas.openxmlformats.org/officeDocument/2006/relationships/slide" Target="slides/slide70.xml"/><Relationship Id="rId102" Type="http://schemas.openxmlformats.org/officeDocument/2006/relationships/slide" Target="slides/slide93.xml"/><Relationship Id="rId123" Type="http://schemas.openxmlformats.org/officeDocument/2006/relationships/slide" Target="slides/slide114.xml"/><Relationship Id="rId144" Type="http://schemas.openxmlformats.org/officeDocument/2006/relationships/slide" Target="slides/slide135.xml"/><Relationship Id="rId90" Type="http://schemas.openxmlformats.org/officeDocument/2006/relationships/slide" Target="slides/slide81.xml"/><Relationship Id="rId165" Type="http://schemas.openxmlformats.org/officeDocument/2006/relationships/slide" Target="slides/slide156.xml"/><Relationship Id="rId186" Type="http://schemas.openxmlformats.org/officeDocument/2006/relationships/slide" Target="slides/slide177.xml"/><Relationship Id="rId211" Type="http://schemas.openxmlformats.org/officeDocument/2006/relationships/slide" Target="slides/slide202.xml"/><Relationship Id="rId232" Type="http://schemas.openxmlformats.org/officeDocument/2006/relationships/slide" Target="slides/slide223.xml"/><Relationship Id="rId27" Type="http://schemas.openxmlformats.org/officeDocument/2006/relationships/slide" Target="slides/slide18.xml"/><Relationship Id="rId48" Type="http://schemas.openxmlformats.org/officeDocument/2006/relationships/slide" Target="slides/slide39.xml"/><Relationship Id="rId69" Type="http://schemas.openxmlformats.org/officeDocument/2006/relationships/slide" Target="slides/slide60.xml"/><Relationship Id="rId113" Type="http://schemas.openxmlformats.org/officeDocument/2006/relationships/slide" Target="slides/slide104.xml"/><Relationship Id="rId134" Type="http://schemas.openxmlformats.org/officeDocument/2006/relationships/slide" Target="slides/slide125.xml"/><Relationship Id="rId80" Type="http://schemas.openxmlformats.org/officeDocument/2006/relationships/slide" Target="slides/slide71.xml"/><Relationship Id="rId155" Type="http://schemas.openxmlformats.org/officeDocument/2006/relationships/slide" Target="slides/slide146.xml"/><Relationship Id="rId176" Type="http://schemas.openxmlformats.org/officeDocument/2006/relationships/slide" Target="slides/slide167.xml"/><Relationship Id="rId197" Type="http://schemas.openxmlformats.org/officeDocument/2006/relationships/slide" Target="slides/slide188.xml"/><Relationship Id="rId201" Type="http://schemas.openxmlformats.org/officeDocument/2006/relationships/slide" Target="slides/slide192.xml"/><Relationship Id="rId222" Type="http://schemas.openxmlformats.org/officeDocument/2006/relationships/slide" Target="slides/slide213.xml"/><Relationship Id="rId243" Type="http://schemas.openxmlformats.org/officeDocument/2006/relationships/slide" Target="slides/slide23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10.xlsx"/></Relationships>
</file>

<file path=ppt/charts/_rels/chart100.xml.rels><?xml version="1.0" encoding="UTF-8" standalone="yes"?>
<Relationships xmlns="http://schemas.openxmlformats.org/package/2006/relationships"><Relationship Id="rId3" Type="http://schemas.openxmlformats.org/officeDocument/2006/relationships/themeOverride" Target="../theme/themeOverride79.xml"/><Relationship Id="rId2" Type="http://schemas.microsoft.com/office/2011/relationships/chartColorStyle" Target="colors100.xml"/><Relationship Id="rId1" Type="http://schemas.microsoft.com/office/2011/relationships/chartStyle" Target="style100.xml"/><Relationship Id="rId4" Type="http://schemas.openxmlformats.org/officeDocument/2006/relationships/package" Target="../embeddings/Microsoft_Excel_Worksheet100.xlsx"/></Relationships>
</file>

<file path=ppt/charts/_rels/chart101.xml.rels><?xml version="1.0" encoding="UTF-8" standalone="yes"?>
<Relationships xmlns="http://schemas.openxmlformats.org/package/2006/relationships"><Relationship Id="rId3" Type="http://schemas.openxmlformats.org/officeDocument/2006/relationships/themeOverride" Target="../theme/themeOverride80.xml"/><Relationship Id="rId2" Type="http://schemas.microsoft.com/office/2011/relationships/chartColorStyle" Target="colors101.xml"/><Relationship Id="rId1" Type="http://schemas.microsoft.com/office/2011/relationships/chartStyle" Target="style101.xml"/><Relationship Id="rId4" Type="http://schemas.openxmlformats.org/officeDocument/2006/relationships/package" Target="../embeddings/Microsoft_Excel_Worksheet101.xlsx"/></Relationships>
</file>

<file path=ppt/charts/_rels/chart102.xml.rels><?xml version="1.0" encoding="UTF-8" standalone="yes"?>
<Relationships xmlns="http://schemas.openxmlformats.org/package/2006/relationships"><Relationship Id="rId3" Type="http://schemas.openxmlformats.org/officeDocument/2006/relationships/themeOverride" Target="../theme/themeOverride81.xml"/><Relationship Id="rId2" Type="http://schemas.microsoft.com/office/2011/relationships/chartColorStyle" Target="colors102.xml"/><Relationship Id="rId1" Type="http://schemas.microsoft.com/office/2011/relationships/chartStyle" Target="style102.xml"/><Relationship Id="rId4" Type="http://schemas.openxmlformats.org/officeDocument/2006/relationships/package" Target="../embeddings/Microsoft_Excel_Worksheet102.xlsx"/></Relationships>
</file>

<file path=ppt/charts/_rels/chart103.xml.rels><?xml version="1.0" encoding="UTF-8" standalone="yes"?>
<Relationships xmlns="http://schemas.openxmlformats.org/package/2006/relationships"><Relationship Id="rId3" Type="http://schemas.openxmlformats.org/officeDocument/2006/relationships/themeOverride" Target="../theme/themeOverride82.xml"/><Relationship Id="rId2" Type="http://schemas.microsoft.com/office/2011/relationships/chartColorStyle" Target="colors103.xml"/><Relationship Id="rId1" Type="http://schemas.microsoft.com/office/2011/relationships/chartStyle" Target="style103.xml"/><Relationship Id="rId4" Type="http://schemas.openxmlformats.org/officeDocument/2006/relationships/package" Target="../embeddings/Microsoft_Excel_Worksheet103.xlsx"/></Relationships>
</file>

<file path=ppt/charts/_rels/chart104.xml.rels><?xml version="1.0" encoding="UTF-8" standalone="yes"?>
<Relationships xmlns="http://schemas.openxmlformats.org/package/2006/relationships"><Relationship Id="rId3" Type="http://schemas.openxmlformats.org/officeDocument/2006/relationships/themeOverride" Target="../theme/themeOverride83.xml"/><Relationship Id="rId2" Type="http://schemas.microsoft.com/office/2011/relationships/chartColorStyle" Target="colors104.xml"/><Relationship Id="rId1" Type="http://schemas.microsoft.com/office/2011/relationships/chartStyle" Target="style104.xml"/><Relationship Id="rId4" Type="http://schemas.openxmlformats.org/officeDocument/2006/relationships/package" Target="../embeddings/Microsoft_Excel_Worksheet104.xlsx"/></Relationships>
</file>

<file path=ppt/charts/_rels/chart105.xml.rels><?xml version="1.0" encoding="UTF-8" standalone="yes"?>
<Relationships xmlns="http://schemas.openxmlformats.org/package/2006/relationships"><Relationship Id="rId3" Type="http://schemas.openxmlformats.org/officeDocument/2006/relationships/themeOverride" Target="../theme/themeOverride84.xml"/><Relationship Id="rId2" Type="http://schemas.microsoft.com/office/2011/relationships/chartColorStyle" Target="colors105.xml"/><Relationship Id="rId1" Type="http://schemas.microsoft.com/office/2011/relationships/chartStyle" Target="style105.xml"/><Relationship Id="rId4" Type="http://schemas.openxmlformats.org/officeDocument/2006/relationships/package" Target="../embeddings/Microsoft_Excel_Worksheet105.xlsx"/></Relationships>
</file>

<file path=ppt/charts/_rels/chart106.xml.rels><?xml version="1.0" encoding="UTF-8" standalone="yes"?>
<Relationships xmlns="http://schemas.openxmlformats.org/package/2006/relationships"><Relationship Id="rId3" Type="http://schemas.openxmlformats.org/officeDocument/2006/relationships/themeOverride" Target="../theme/themeOverride85.xml"/><Relationship Id="rId2" Type="http://schemas.microsoft.com/office/2011/relationships/chartColorStyle" Target="colors106.xml"/><Relationship Id="rId1" Type="http://schemas.microsoft.com/office/2011/relationships/chartStyle" Target="style106.xml"/><Relationship Id="rId4" Type="http://schemas.openxmlformats.org/officeDocument/2006/relationships/package" Target="../embeddings/Microsoft_Excel_Worksheet106.xlsx"/></Relationships>
</file>

<file path=ppt/charts/_rels/chart107.xml.rels><?xml version="1.0" encoding="UTF-8" standalone="yes"?>
<Relationships xmlns="http://schemas.openxmlformats.org/package/2006/relationships"><Relationship Id="rId3" Type="http://schemas.openxmlformats.org/officeDocument/2006/relationships/themeOverride" Target="../theme/themeOverride86.xml"/><Relationship Id="rId2" Type="http://schemas.microsoft.com/office/2011/relationships/chartColorStyle" Target="colors107.xml"/><Relationship Id="rId1" Type="http://schemas.microsoft.com/office/2011/relationships/chartStyle" Target="style107.xml"/><Relationship Id="rId4" Type="http://schemas.openxmlformats.org/officeDocument/2006/relationships/package" Target="../embeddings/Microsoft_Excel_Worksheet107.xlsx"/></Relationships>
</file>

<file path=ppt/charts/_rels/chart108.xml.rels><?xml version="1.0" encoding="UTF-8" standalone="yes"?>
<Relationships xmlns="http://schemas.openxmlformats.org/package/2006/relationships"><Relationship Id="rId3" Type="http://schemas.openxmlformats.org/officeDocument/2006/relationships/themeOverride" Target="../theme/themeOverride87.xml"/><Relationship Id="rId2" Type="http://schemas.microsoft.com/office/2011/relationships/chartColorStyle" Target="colors108.xml"/><Relationship Id="rId1" Type="http://schemas.microsoft.com/office/2011/relationships/chartStyle" Target="style108.xml"/><Relationship Id="rId4" Type="http://schemas.openxmlformats.org/officeDocument/2006/relationships/package" Target="../embeddings/Microsoft_Excel_Worksheet108.xlsx"/></Relationships>
</file>

<file path=ppt/charts/_rels/chart109.xml.rels><?xml version="1.0" encoding="UTF-8" standalone="yes"?>
<Relationships xmlns="http://schemas.openxmlformats.org/package/2006/relationships"><Relationship Id="rId3" Type="http://schemas.openxmlformats.org/officeDocument/2006/relationships/themeOverride" Target="../theme/themeOverride88.xml"/><Relationship Id="rId2" Type="http://schemas.microsoft.com/office/2011/relationships/chartColorStyle" Target="colors109.xml"/><Relationship Id="rId1" Type="http://schemas.microsoft.com/office/2011/relationships/chartStyle" Target="style109.xml"/><Relationship Id="rId4" Type="http://schemas.openxmlformats.org/officeDocument/2006/relationships/package" Target="../embeddings/Microsoft_Excel_Worksheet109.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10.xml.rels><?xml version="1.0" encoding="UTF-8" standalone="yes"?>
<Relationships xmlns="http://schemas.openxmlformats.org/package/2006/relationships"><Relationship Id="rId3" Type="http://schemas.openxmlformats.org/officeDocument/2006/relationships/themeOverride" Target="../theme/themeOverride89.xml"/><Relationship Id="rId2" Type="http://schemas.microsoft.com/office/2011/relationships/chartColorStyle" Target="colors110.xml"/><Relationship Id="rId1" Type="http://schemas.microsoft.com/office/2011/relationships/chartStyle" Target="style110.xml"/><Relationship Id="rId4" Type="http://schemas.openxmlformats.org/officeDocument/2006/relationships/package" Target="../embeddings/Microsoft_Excel_Worksheet110.xlsx"/></Relationships>
</file>

<file path=ppt/charts/_rels/chart111.xml.rels><?xml version="1.0" encoding="UTF-8" standalone="yes"?>
<Relationships xmlns="http://schemas.openxmlformats.org/package/2006/relationships"><Relationship Id="rId3" Type="http://schemas.openxmlformats.org/officeDocument/2006/relationships/themeOverride" Target="../theme/themeOverride90.xml"/><Relationship Id="rId2" Type="http://schemas.microsoft.com/office/2011/relationships/chartColorStyle" Target="colors111.xml"/><Relationship Id="rId1" Type="http://schemas.microsoft.com/office/2011/relationships/chartStyle" Target="style111.xml"/><Relationship Id="rId4" Type="http://schemas.openxmlformats.org/officeDocument/2006/relationships/package" Target="../embeddings/Microsoft_Excel_Worksheet111.xlsx"/></Relationships>
</file>

<file path=ppt/charts/_rels/chart112.xml.rels><?xml version="1.0" encoding="UTF-8" standalone="yes"?>
<Relationships xmlns="http://schemas.openxmlformats.org/package/2006/relationships"><Relationship Id="rId3" Type="http://schemas.openxmlformats.org/officeDocument/2006/relationships/themeOverride" Target="../theme/themeOverride91.xml"/><Relationship Id="rId2" Type="http://schemas.microsoft.com/office/2011/relationships/chartColorStyle" Target="colors112.xml"/><Relationship Id="rId1" Type="http://schemas.microsoft.com/office/2011/relationships/chartStyle" Target="style112.xml"/><Relationship Id="rId4" Type="http://schemas.openxmlformats.org/officeDocument/2006/relationships/package" Target="../embeddings/Microsoft_Excel_Worksheet112.xlsx"/></Relationships>
</file>

<file path=ppt/charts/_rels/chart113.xml.rels><?xml version="1.0" encoding="UTF-8" standalone="yes"?>
<Relationships xmlns="http://schemas.openxmlformats.org/package/2006/relationships"><Relationship Id="rId3" Type="http://schemas.openxmlformats.org/officeDocument/2006/relationships/themeOverride" Target="../theme/themeOverride92.xml"/><Relationship Id="rId2" Type="http://schemas.microsoft.com/office/2011/relationships/chartColorStyle" Target="colors113.xml"/><Relationship Id="rId1" Type="http://schemas.microsoft.com/office/2011/relationships/chartStyle" Target="style113.xml"/><Relationship Id="rId4" Type="http://schemas.openxmlformats.org/officeDocument/2006/relationships/package" Target="../embeddings/Microsoft_Excel_Worksheet113.xlsx"/></Relationships>
</file>

<file path=ppt/charts/_rels/chart114.xml.rels><?xml version="1.0" encoding="UTF-8" standalone="yes"?>
<Relationships xmlns="http://schemas.openxmlformats.org/package/2006/relationships"><Relationship Id="rId3" Type="http://schemas.openxmlformats.org/officeDocument/2006/relationships/themeOverride" Target="../theme/themeOverride93.xml"/><Relationship Id="rId2" Type="http://schemas.microsoft.com/office/2011/relationships/chartColorStyle" Target="colors114.xml"/><Relationship Id="rId1" Type="http://schemas.microsoft.com/office/2011/relationships/chartStyle" Target="style114.xml"/><Relationship Id="rId4" Type="http://schemas.openxmlformats.org/officeDocument/2006/relationships/package" Target="../embeddings/Microsoft_Excel_Worksheet114.xlsx"/></Relationships>
</file>

<file path=ppt/charts/_rels/chart115.xml.rels><?xml version="1.0" encoding="UTF-8" standalone="yes"?>
<Relationships xmlns="http://schemas.openxmlformats.org/package/2006/relationships"><Relationship Id="rId3" Type="http://schemas.openxmlformats.org/officeDocument/2006/relationships/themeOverride" Target="../theme/themeOverride94.xml"/><Relationship Id="rId2" Type="http://schemas.microsoft.com/office/2011/relationships/chartColorStyle" Target="colors115.xml"/><Relationship Id="rId1" Type="http://schemas.microsoft.com/office/2011/relationships/chartStyle" Target="style115.xml"/><Relationship Id="rId4" Type="http://schemas.openxmlformats.org/officeDocument/2006/relationships/package" Target="../embeddings/Microsoft_Excel_Worksheet115.xlsx"/></Relationships>
</file>

<file path=ppt/charts/_rels/chart116.xml.rels><?xml version="1.0" encoding="UTF-8" standalone="yes"?>
<Relationships xmlns="http://schemas.openxmlformats.org/package/2006/relationships"><Relationship Id="rId3" Type="http://schemas.openxmlformats.org/officeDocument/2006/relationships/themeOverride" Target="../theme/themeOverride95.xml"/><Relationship Id="rId2" Type="http://schemas.microsoft.com/office/2011/relationships/chartColorStyle" Target="colors116.xml"/><Relationship Id="rId1" Type="http://schemas.microsoft.com/office/2011/relationships/chartStyle" Target="style116.xml"/><Relationship Id="rId4" Type="http://schemas.openxmlformats.org/officeDocument/2006/relationships/package" Target="../embeddings/Microsoft_Excel_Worksheet116.xlsx"/></Relationships>
</file>

<file path=ppt/charts/_rels/chart117.xml.rels><?xml version="1.0" encoding="UTF-8" standalone="yes"?>
<Relationships xmlns="http://schemas.openxmlformats.org/package/2006/relationships"><Relationship Id="rId3" Type="http://schemas.openxmlformats.org/officeDocument/2006/relationships/themeOverride" Target="../theme/themeOverride96.xml"/><Relationship Id="rId2" Type="http://schemas.microsoft.com/office/2011/relationships/chartColorStyle" Target="colors117.xml"/><Relationship Id="rId1" Type="http://schemas.microsoft.com/office/2011/relationships/chartStyle" Target="style117.xml"/><Relationship Id="rId4" Type="http://schemas.openxmlformats.org/officeDocument/2006/relationships/package" Target="../embeddings/Microsoft_Excel_Worksheet117.xlsx"/></Relationships>
</file>

<file path=ppt/charts/_rels/chart118.xml.rels><?xml version="1.0" encoding="UTF-8" standalone="yes"?>
<Relationships xmlns="http://schemas.openxmlformats.org/package/2006/relationships"><Relationship Id="rId3" Type="http://schemas.openxmlformats.org/officeDocument/2006/relationships/themeOverride" Target="../theme/themeOverride97.xml"/><Relationship Id="rId2" Type="http://schemas.microsoft.com/office/2011/relationships/chartColorStyle" Target="colors118.xml"/><Relationship Id="rId1" Type="http://schemas.microsoft.com/office/2011/relationships/chartStyle" Target="style118.xml"/><Relationship Id="rId4" Type="http://schemas.openxmlformats.org/officeDocument/2006/relationships/package" Target="../embeddings/Microsoft_Excel_Worksheet118.xlsx"/></Relationships>
</file>

<file path=ppt/charts/_rels/chart119.xml.rels><?xml version="1.0" encoding="UTF-8" standalone="yes"?>
<Relationships xmlns="http://schemas.openxmlformats.org/package/2006/relationships"><Relationship Id="rId3" Type="http://schemas.openxmlformats.org/officeDocument/2006/relationships/themeOverride" Target="../theme/themeOverride98.xml"/><Relationship Id="rId2" Type="http://schemas.microsoft.com/office/2011/relationships/chartColorStyle" Target="colors119.xml"/><Relationship Id="rId1" Type="http://schemas.microsoft.com/office/2011/relationships/chartStyle" Target="style119.xml"/><Relationship Id="rId4" Type="http://schemas.openxmlformats.org/officeDocument/2006/relationships/package" Target="../embeddings/Microsoft_Excel_Worksheet119.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12.xlsx"/></Relationships>
</file>

<file path=ppt/charts/_rels/chart120.xml.rels><?xml version="1.0" encoding="UTF-8" standalone="yes"?>
<Relationships xmlns="http://schemas.openxmlformats.org/package/2006/relationships"><Relationship Id="rId3" Type="http://schemas.openxmlformats.org/officeDocument/2006/relationships/themeOverride" Target="../theme/themeOverride99.xml"/><Relationship Id="rId2" Type="http://schemas.microsoft.com/office/2011/relationships/chartColorStyle" Target="colors120.xml"/><Relationship Id="rId1" Type="http://schemas.microsoft.com/office/2011/relationships/chartStyle" Target="style120.xml"/><Relationship Id="rId4" Type="http://schemas.openxmlformats.org/officeDocument/2006/relationships/package" Target="../embeddings/Microsoft_Excel_Worksheet120.xlsx"/></Relationships>
</file>

<file path=ppt/charts/_rels/chart121.xml.rels><?xml version="1.0" encoding="UTF-8" standalone="yes"?>
<Relationships xmlns="http://schemas.openxmlformats.org/package/2006/relationships"><Relationship Id="rId3" Type="http://schemas.openxmlformats.org/officeDocument/2006/relationships/themeOverride" Target="../theme/themeOverride100.xml"/><Relationship Id="rId2" Type="http://schemas.microsoft.com/office/2011/relationships/chartColorStyle" Target="colors121.xml"/><Relationship Id="rId1" Type="http://schemas.microsoft.com/office/2011/relationships/chartStyle" Target="style121.xml"/><Relationship Id="rId4" Type="http://schemas.openxmlformats.org/officeDocument/2006/relationships/package" Target="../embeddings/Microsoft_Excel_Worksheet121.xlsx"/></Relationships>
</file>

<file path=ppt/charts/_rels/chart122.xml.rels><?xml version="1.0" encoding="UTF-8" standalone="yes"?>
<Relationships xmlns="http://schemas.openxmlformats.org/package/2006/relationships"><Relationship Id="rId3" Type="http://schemas.openxmlformats.org/officeDocument/2006/relationships/themeOverride" Target="../theme/themeOverride101.xml"/><Relationship Id="rId2" Type="http://schemas.microsoft.com/office/2011/relationships/chartColorStyle" Target="colors122.xml"/><Relationship Id="rId1" Type="http://schemas.microsoft.com/office/2011/relationships/chartStyle" Target="style122.xml"/><Relationship Id="rId4" Type="http://schemas.openxmlformats.org/officeDocument/2006/relationships/package" Target="../embeddings/Microsoft_Excel_Worksheet122.xlsx"/></Relationships>
</file>

<file path=ppt/charts/_rels/chart123.xml.rels><?xml version="1.0" encoding="UTF-8" standalone="yes"?>
<Relationships xmlns="http://schemas.openxmlformats.org/package/2006/relationships"><Relationship Id="rId3" Type="http://schemas.openxmlformats.org/officeDocument/2006/relationships/themeOverride" Target="../theme/themeOverride102.xml"/><Relationship Id="rId2" Type="http://schemas.microsoft.com/office/2011/relationships/chartColorStyle" Target="colors123.xml"/><Relationship Id="rId1" Type="http://schemas.microsoft.com/office/2011/relationships/chartStyle" Target="style123.xml"/><Relationship Id="rId4" Type="http://schemas.openxmlformats.org/officeDocument/2006/relationships/package" Target="../embeddings/Microsoft_Excel_Worksheet123.xlsx"/></Relationships>
</file>

<file path=ppt/charts/_rels/chart124.xml.rels><?xml version="1.0" encoding="UTF-8" standalone="yes"?>
<Relationships xmlns="http://schemas.openxmlformats.org/package/2006/relationships"><Relationship Id="rId3" Type="http://schemas.openxmlformats.org/officeDocument/2006/relationships/themeOverride" Target="../theme/themeOverride103.xml"/><Relationship Id="rId2" Type="http://schemas.microsoft.com/office/2011/relationships/chartColorStyle" Target="colors124.xml"/><Relationship Id="rId1" Type="http://schemas.microsoft.com/office/2011/relationships/chartStyle" Target="style124.xml"/><Relationship Id="rId4" Type="http://schemas.openxmlformats.org/officeDocument/2006/relationships/package" Target="../embeddings/Microsoft_Excel_Worksheet124.xlsx"/></Relationships>
</file>

<file path=ppt/charts/_rels/chart125.xml.rels><?xml version="1.0" encoding="UTF-8" standalone="yes"?>
<Relationships xmlns="http://schemas.openxmlformats.org/package/2006/relationships"><Relationship Id="rId3" Type="http://schemas.openxmlformats.org/officeDocument/2006/relationships/themeOverride" Target="../theme/themeOverride104.xml"/><Relationship Id="rId2" Type="http://schemas.microsoft.com/office/2011/relationships/chartColorStyle" Target="colors125.xml"/><Relationship Id="rId1" Type="http://schemas.microsoft.com/office/2011/relationships/chartStyle" Target="style125.xml"/><Relationship Id="rId4" Type="http://schemas.openxmlformats.org/officeDocument/2006/relationships/package" Target="../embeddings/Microsoft_Excel_Worksheet125.xlsx"/></Relationships>
</file>

<file path=ppt/charts/_rels/chart126.xml.rels><?xml version="1.0" encoding="UTF-8" standalone="yes"?>
<Relationships xmlns="http://schemas.openxmlformats.org/package/2006/relationships"><Relationship Id="rId3" Type="http://schemas.openxmlformats.org/officeDocument/2006/relationships/themeOverride" Target="../theme/themeOverride105.xml"/><Relationship Id="rId2" Type="http://schemas.microsoft.com/office/2011/relationships/chartColorStyle" Target="colors126.xml"/><Relationship Id="rId1" Type="http://schemas.microsoft.com/office/2011/relationships/chartStyle" Target="style126.xml"/><Relationship Id="rId4" Type="http://schemas.openxmlformats.org/officeDocument/2006/relationships/package" Target="../embeddings/Microsoft_Excel_Worksheet126.xlsx"/></Relationships>
</file>

<file path=ppt/charts/_rels/chart127.xml.rels><?xml version="1.0" encoding="UTF-8" standalone="yes"?>
<Relationships xmlns="http://schemas.openxmlformats.org/package/2006/relationships"><Relationship Id="rId3" Type="http://schemas.openxmlformats.org/officeDocument/2006/relationships/themeOverride" Target="../theme/themeOverride106.xml"/><Relationship Id="rId2" Type="http://schemas.microsoft.com/office/2011/relationships/chartColorStyle" Target="colors127.xml"/><Relationship Id="rId1" Type="http://schemas.microsoft.com/office/2011/relationships/chartStyle" Target="style127.xml"/><Relationship Id="rId4" Type="http://schemas.openxmlformats.org/officeDocument/2006/relationships/package" Target="../embeddings/Microsoft_Excel_Worksheet127.xlsx"/></Relationships>
</file>

<file path=ppt/charts/_rels/chart128.xml.rels><?xml version="1.0" encoding="UTF-8" standalone="yes"?>
<Relationships xmlns="http://schemas.openxmlformats.org/package/2006/relationships"><Relationship Id="rId3" Type="http://schemas.openxmlformats.org/officeDocument/2006/relationships/themeOverride" Target="../theme/themeOverride107.xml"/><Relationship Id="rId2" Type="http://schemas.microsoft.com/office/2011/relationships/chartColorStyle" Target="colors128.xml"/><Relationship Id="rId1" Type="http://schemas.microsoft.com/office/2011/relationships/chartStyle" Target="style128.xml"/><Relationship Id="rId4" Type="http://schemas.openxmlformats.org/officeDocument/2006/relationships/package" Target="../embeddings/Microsoft_Excel_Worksheet128.xlsx"/></Relationships>
</file>

<file path=ppt/charts/_rels/chart129.xml.rels><?xml version="1.0" encoding="UTF-8" standalone="yes"?>
<Relationships xmlns="http://schemas.openxmlformats.org/package/2006/relationships"><Relationship Id="rId3" Type="http://schemas.openxmlformats.org/officeDocument/2006/relationships/themeOverride" Target="../theme/themeOverride108.xml"/><Relationship Id="rId2" Type="http://schemas.microsoft.com/office/2011/relationships/chartColorStyle" Target="colors129.xml"/><Relationship Id="rId1" Type="http://schemas.microsoft.com/office/2011/relationships/chartStyle" Target="style129.xml"/><Relationship Id="rId4" Type="http://schemas.openxmlformats.org/officeDocument/2006/relationships/package" Target="../embeddings/Microsoft_Excel_Worksheet129.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13.xlsx"/></Relationships>
</file>

<file path=ppt/charts/_rels/chart130.xml.rels><?xml version="1.0" encoding="UTF-8" standalone="yes"?>
<Relationships xmlns="http://schemas.openxmlformats.org/package/2006/relationships"><Relationship Id="rId3" Type="http://schemas.openxmlformats.org/officeDocument/2006/relationships/themeOverride" Target="../theme/themeOverride109.xml"/><Relationship Id="rId2" Type="http://schemas.microsoft.com/office/2011/relationships/chartColorStyle" Target="colors130.xml"/><Relationship Id="rId1" Type="http://schemas.microsoft.com/office/2011/relationships/chartStyle" Target="style130.xml"/><Relationship Id="rId4" Type="http://schemas.openxmlformats.org/officeDocument/2006/relationships/package" Target="../embeddings/Microsoft_Excel_Worksheet130.xlsx"/></Relationships>
</file>

<file path=ppt/charts/_rels/chart131.xml.rels><?xml version="1.0" encoding="UTF-8" standalone="yes"?>
<Relationships xmlns="http://schemas.openxmlformats.org/package/2006/relationships"><Relationship Id="rId3" Type="http://schemas.openxmlformats.org/officeDocument/2006/relationships/themeOverride" Target="../theme/themeOverride110.xml"/><Relationship Id="rId2" Type="http://schemas.microsoft.com/office/2011/relationships/chartColorStyle" Target="colors131.xml"/><Relationship Id="rId1" Type="http://schemas.microsoft.com/office/2011/relationships/chartStyle" Target="style131.xml"/><Relationship Id="rId4" Type="http://schemas.openxmlformats.org/officeDocument/2006/relationships/package" Target="../embeddings/Microsoft_Excel_Worksheet131.xlsx"/></Relationships>
</file>

<file path=ppt/charts/_rels/chart132.xml.rels><?xml version="1.0" encoding="UTF-8" standalone="yes"?>
<Relationships xmlns="http://schemas.openxmlformats.org/package/2006/relationships"><Relationship Id="rId3" Type="http://schemas.openxmlformats.org/officeDocument/2006/relationships/themeOverride" Target="../theme/themeOverride111.xml"/><Relationship Id="rId2" Type="http://schemas.microsoft.com/office/2011/relationships/chartColorStyle" Target="colors132.xml"/><Relationship Id="rId1" Type="http://schemas.microsoft.com/office/2011/relationships/chartStyle" Target="style132.xml"/><Relationship Id="rId4" Type="http://schemas.openxmlformats.org/officeDocument/2006/relationships/package" Target="../embeddings/Microsoft_Excel_Worksheet132.xlsx"/></Relationships>
</file>

<file path=ppt/charts/_rels/chart133.xml.rels><?xml version="1.0" encoding="UTF-8" standalone="yes"?>
<Relationships xmlns="http://schemas.openxmlformats.org/package/2006/relationships"><Relationship Id="rId3" Type="http://schemas.openxmlformats.org/officeDocument/2006/relationships/themeOverride" Target="../theme/themeOverride112.xml"/><Relationship Id="rId2" Type="http://schemas.microsoft.com/office/2011/relationships/chartColorStyle" Target="colors133.xml"/><Relationship Id="rId1" Type="http://schemas.microsoft.com/office/2011/relationships/chartStyle" Target="style133.xml"/><Relationship Id="rId4" Type="http://schemas.openxmlformats.org/officeDocument/2006/relationships/package" Target="../embeddings/Microsoft_Excel_Worksheet133.xlsx"/></Relationships>
</file>

<file path=ppt/charts/_rels/chart134.xml.rels><?xml version="1.0" encoding="UTF-8" standalone="yes"?>
<Relationships xmlns="http://schemas.openxmlformats.org/package/2006/relationships"><Relationship Id="rId3" Type="http://schemas.openxmlformats.org/officeDocument/2006/relationships/themeOverride" Target="../theme/themeOverride113.xml"/><Relationship Id="rId2" Type="http://schemas.microsoft.com/office/2011/relationships/chartColorStyle" Target="colors134.xml"/><Relationship Id="rId1" Type="http://schemas.microsoft.com/office/2011/relationships/chartStyle" Target="style134.xml"/><Relationship Id="rId4" Type="http://schemas.openxmlformats.org/officeDocument/2006/relationships/package" Target="../embeddings/Microsoft_Excel_Worksheet134.xlsx"/></Relationships>
</file>

<file path=ppt/charts/_rels/chart135.xml.rels><?xml version="1.0" encoding="UTF-8" standalone="yes"?>
<Relationships xmlns="http://schemas.openxmlformats.org/package/2006/relationships"><Relationship Id="rId3" Type="http://schemas.openxmlformats.org/officeDocument/2006/relationships/themeOverride" Target="../theme/themeOverride114.xml"/><Relationship Id="rId2" Type="http://schemas.microsoft.com/office/2011/relationships/chartColorStyle" Target="colors135.xml"/><Relationship Id="rId1" Type="http://schemas.microsoft.com/office/2011/relationships/chartStyle" Target="style135.xml"/><Relationship Id="rId4" Type="http://schemas.openxmlformats.org/officeDocument/2006/relationships/package" Target="../embeddings/Microsoft_Excel_Worksheet135.xlsx"/></Relationships>
</file>

<file path=ppt/charts/_rels/chart136.xml.rels><?xml version="1.0" encoding="UTF-8" standalone="yes"?>
<Relationships xmlns="http://schemas.openxmlformats.org/package/2006/relationships"><Relationship Id="rId3" Type="http://schemas.openxmlformats.org/officeDocument/2006/relationships/themeOverride" Target="../theme/themeOverride115.xml"/><Relationship Id="rId2" Type="http://schemas.microsoft.com/office/2011/relationships/chartColorStyle" Target="colors136.xml"/><Relationship Id="rId1" Type="http://schemas.microsoft.com/office/2011/relationships/chartStyle" Target="style136.xml"/><Relationship Id="rId4" Type="http://schemas.openxmlformats.org/officeDocument/2006/relationships/package" Target="../embeddings/Microsoft_Excel_Worksheet136.xlsx"/></Relationships>
</file>

<file path=ppt/charts/_rels/chart137.xml.rels><?xml version="1.0" encoding="UTF-8" standalone="yes"?>
<Relationships xmlns="http://schemas.openxmlformats.org/package/2006/relationships"><Relationship Id="rId3" Type="http://schemas.openxmlformats.org/officeDocument/2006/relationships/themeOverride" Target="../theme/themeOverride116.xml"/><Relationship Id="rId2" Type="http://schemas.microsoft.com/office/2011/relationships/chartColorStyle" Target="colors137.xml"/><Relationship Id="rId1" Type="http://schemas.microsoft.com/office/2011/relationships/chartStyle" Target="style137.xml"/><Relationship Id="rId4" Type="http://schemas.openxmlformats.org/officeDocument/2006/relationships/package" Target="../embeddings/Microsoft_Excel_Worksheet137.xlsx"/></Relationships>
</file>

<file path=ppt/charts/_rels/chart138.xml.rels><?xml version="1.0" encoding="UTF-8" standalone="yes"?>
<Relationships xmlns="http://schemas.openxmlformats.org/package/2006/relationships"><Relationship Id="rId3" Type="http://schemas.openxmlformats.org/officeDocument/2006/relationships/themeOverride" Target="../theme/themeOverride117.xml"/><Relationship Id="rId2" Type="http://schemas.microsoft.com/office/2011/relationships/chartColorStyle" Target="colors138.xml"/><Relationship Id="rId1" Type="http://schemas.microsoft.com/office/2011/relationships/chartStyle" Target="style138.xml"/><Relationship Id="rId4" Type="http://schemas.openxmlformats.org/officeDocument/2006/relationships/package" Target="../embeddings/Microsoft_Excel_Worksheet138.xlsx"/></Relationships>
</file>

<file path=ppt/charts/_rels/chart139.xml.rels><?xml version="1.0" encoding="UTF-8" standalone="yes"?>
<Relationships xmlns="http://schemas.openxmlformats.org/package/2006/relationships"><Relationship Id="rId3" Type="http://schemas.openxmlformats.org/officeDocument/2006/relationships/themeOverride" Target="../theme/themeOverride118.xml"/><Relationship Id="rId2" Type="http://schemas.microsoft.com/office/2011/relationships/chartColorStyle" Target="colors139.xml"/><Relationship Id="rId1" Type="http://schemas.microsoft.com/office/2011/relationships/chartStyle" Target="style139.xml"/><Relationship Id="rId4" Type="http://schemas.openxmlformats.org/officeDocument/2006/relationships/package" Target="../embeddings/Microsoft_Excel_Worksheet139.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23.xml"/><Relationship Id="rId1" Type="http://schemas.microsoft.com/office/2011/relationships/chartStyle" Target="style23.xml"/><Relationship Id="rId5" Type="http://schemas.openxmlformats.org/officeDocument/2006/relationships/chartUserShapes" Target="../drawings/drawing1.xml"/><Relationship Id="rId4"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Microsoft_Excel_Worksheet29.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chartUserShapes" Target="../drawings/drawing2.xml"/></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Microsoft_Excel_Worksheet31.xlsx"/></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Microsoft_Excel_Worksheet35.xlsx"/></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6.xml"/><Relationship Id="rId1" Type="http://schemas.microsoft.com/office/2011/relationships/chartStyle" Target="style36.xml"/></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Microsoft_Excel_Worksheet37.xlsx"/></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package" Target="../embeddings/Microsoft_Excel_Worksheet38.xlsx"/></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0.xml"/><Relationship Id="rId1" Type="http://schemas.microsoft.com/office/2011/relationships/chartStyle" Target="style40.xml"/></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Microsoft_Excel_Worksheet41.xlsx"/></Relationships>
</file>

<file path=ppt/charts/_rels/chart42.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Microsoft_Excel_Worksheet42.xlsx"/></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3.xml"/><Relationship Id="rId1" Type="http://schemas.microsoft.com/office/2011/relationships/chartStyle" Target="style43.xml"/></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44.xlsx"/></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45.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package" Target="../embeddings/Microsoft_Excel_Worksheet46.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package" Target="../embeddings/Microsoft_Excel_Worksheet47.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48.xml"/><Relationship Id="rId1" Type="http://schemas.microsoft.com/office/2011/relationships/chartStyle" Target="style48.xml"/><Relationship Id="rId5" Type="http://schemas.openxmlformats.org/officeDocument/2006/relationships/chartUserShapes" Target="../drawings/drawing3.xml"/><Relationship Id="rId4" Type="http://schemas.openxmlformats.org/officeDocument/2006/relationships/package" Target="../embeddings/Microsoft_Excel_Worksheet48.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package" Target="../embeddings/Microsoft_Excel_Worksheet49.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package" Target="../embeddings/Microsoft_Excel_Worksheet50.xlsx"/></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package" Target="../embeddings/Microsoft_Excel_Worksheet51.xlsx"/></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package" Target="../embeddings/Microsoft_Excel_Worksheet52.xlsx"/></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Microsoft_Excel_Worksheet53.xlsx"/></Relationships>
</file>

<file path=ppt/charts/_rels/chart54.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Microsoft_Excel_Worksheet54.xlsx"/></Relationships>
</file>

<file path=ppt/charts/_rels/chart55.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package" Target="../embeddings/Microsoft_Excel_Worksheet55.xlsx"/></Relationships>
</file>

<file path=ppt/charts/_rels/chart56.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56.xml"/><Relationship Id="rId1" Type="http://schemas.microsoft.com/office/2011/relationships/chartStyle" Target="style56.xml"/><Relationship Id="rId4" Type="http://schemas.openxmlformats.org/officeDocument/2006/relationships/package" Target="../embeddings/Microsoft_Excel_Worksheet56.xlsx"/></Relationships>
</file>

<file path=ppt/charts/_rels/chart57.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package" Target="../embeddings/Microsoft_Excel_Worksheet57.xlsx"/></Relationships>
</file>

<file path=ppt/charts/_rels/chart58.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Microsoft_Excel_Worksheet58.xlsx"/></Relationships>
</file>

<file path=ppt/charts/_rels/chart59.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package" Target="../embeddings/Microsoft_Excel_Worksheet59.xlsx"/></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6.xlsx"/></Relationships>
</file>

<file path=ppt/charts/_rels/chart60.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60.xml"/><Relationship Id="rId1" Type="http://schemas.microsoft.com/office/2011/relationships/chartStyle" Target="style60.xml"/><Relationship Id="rId4" Type="http://schemas.openxmlformats.org/officeDocument/2006/relationships/package" Target="../embeddings/Microsoft_Excel_Worksheet60.xlsx"/></Relationships>
</file>

<file path=ppt/charts/_rels/chart61.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61.xml"/><Relationship Id="rId1" Type="http://schemas.microsoft.com/office/2011/relationships/chartStyle" Target="style61.xml"/><Relationship Id="rId4" Type="http://schemas.openxmlformats.org/officeDocument/2006/relationships/package" Target="../embeddings/Microsoft_Excel_Worksheet61.xlsx"/></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62.xml"/><Relationship Id="rId1" Type="http://schemas.microsoft.com/office/2011/relationships/chartStyle" Target="style62.xml"/></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63.xml"/><Relationship Id="rId1" Type="http://schemas.microsoft.com/office/2011/relationships/chartStyle" Target="style63.xml"/><Relationship Id="rId4" Type="http://schemas.openxmlformats.org/officeDocument/2006/relationships/package" Target="../embeddings/Microsoft_Excel_Worksheet63.xlsx"/></Relationships>
</file>

<file path=ppt/charts/_rels/chart64.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64.xml"/><Relationship Id="rId1" Type="http://schemas.microsoft.com/office/2011/relationships/chartStyle" Target="style64.xml"/><Relationship Id="rId4" Type="http://schemas.openxmlformats.org/officeDocument/2006/relationships/package" Target="../embeddings/Microsoft_Excel_Worksheet64.xlsx"/></Relationships>
</file>

<file path=ppt/charts/_rels/chart65.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65.xml"/><Relationship Id="rId1" Type="http://schemas.microsoft.com/office/2011/relationships/chartStyle" Target="style65.xml"/><Relationship Id="rId4" Type="http://schemas.openxmlformats.org/officeDocument/2006/relationships/package" Target="../embeddings/Microsoft_Excel_Worksheet65.xlsx"/></Relationships>
</file>

<file path=ppt/charts/_rels/chart66.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66.xml"/><Relationship Id="rId1" Type="http://schemas.microsoft.com/office/2011/relationships/chartStyle" Target="style66.xml"/><Relationship Id="rId4" Type="http://schemas.openxmlformats.org/officeDocument/2006/relationships/package" Target="../embeddings/Microsoft_Excel_Worksheet66.xlsx"/></Relationships>
</file>

<file path=ppt/charts/_rels/chart67.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67.xml"/><Relationship Id="rId1" Type="http://schemas.microsoft.com/office/2011/relationships/chartStyle" Target="style67.xml"/><Relationship Id="rId5" Type="http://schemas.openxmlformats.org/officeDocument/2006/relationships/chartUserShapes" Target="../drawings/drawing4.xml"/><Relationship Id="rId4" Type="http://schemas.openxmlformats.org/officeDocument/2006/relationships/package" Target="../embeddings/Microsoft_Excel_Worksheet67.xlsx"/></Relationships>
</file>

<file path=ppt/charts/_rels/chart68.xml.rels><?xml version="1.0" encoding="UTF-8" standalone="yes"?>
<Relationships xmlns="http://schemas.openxmlformats.org/package/2006/relationships"><Relationship Id="rId3" Type="http://schemas.openxmlformats.org/officeDocument/2006/relationships/themeOverride" Target="../theme/themeOverride47.xml"/><Relationship Id="rId2" Type="http://schemas.microsoft.com/office/2011/relationships/chartColorStyle" Target="colors68.xml"/><Relationship Id="rId1" Type="http://schemas.microsoft.com/office/2011/relationships/chartStyle" Target="style68.xml"/><Relationship Id="rId4" Type="http://schemas.openxmlformats.org/officeDocument/2006/relationships/package" Target="../embeddings/Microsoft_Excel_Worksheet68.xlsx"/></Relationships>
</file>

<file path=ppt/charts/_rels/chart69.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69.xml"/><Relationship Id="rId1" Type="http://schemas.microsoft.com/office/2011/relationships/chartStyle" Target="style69.xml"/><Relationship Id="rId4" Type="http://schemas.openxmlformats.org/officeDocument/2006/relationships/package" Target="../embeddings/Microsoft_Excel_Worksheet69.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3" Type="http://schemas.openxmlformats.org/officeDocument/2006/relationships/themeOverride" Target="../theme/themeOverride49.xml"/><Relationship Id="rId2" Type="http://schemas.microsoft.com/office/2011/relationships/chartColorStyle" Target="colors70.xml"/><Relationship Id="rId1" Type="http://schemas.microsoft.com/office/2011/relationships/chartStyle" Target="style70.xml"/><Relationship Id="rId4" Type="http://schemas.openxmlformats.org/officeDocument/2006/relationships/package" Target="../embeddings/Microsoft_Excel_Worksheet70.xlsx"/></Relationships>
</file>

<file path=ppt/charts/_rels/chart71.xml.rels><?xml version="1.0" encoding="UTF-8" standalone="yes"?>
<Relationships xmlns="http://schemas.openxmlformats.org/package/2006/relationships"><Relationship Id="rId3" Type="http://schemas.openxmlformats.org/officeDocument/2006/relationships/themeOverride" Target="../theme/themeOverride50.xml"/><Relationship Id="rId2" Type="http://schemas.microsoft.com/office/2011/relationships/chartColorStyle" Target="colors71.xml"/><Relationship Id="rId1" Type="http://schemas.microsoft.com/office/2011/relationships/chartStyle" Target="style71.xml"/><Relationship Id="rId4" Type="http://schemas.openxmlformats.org/officeDocument/2006/relationships/package" Target="../embeddings/Microsoft_Excel_Worksheet71.xlsx"/></Relationships>
</file>

<file path=ppt/charts/_rels/chart72.xml.rels><?xml version="1.0" encoding="UTF-8" standalone="yes"?>
<Relationships xmlns="http://schemas.openxmlformats.org/package/2006/relationships"><Relationship Id="rId3" Type="http://schemas.openxmlformats.org/officeDocument/2006/relationships/themeOverride" Target="../theme/themeOverride51.xml"/><Relationship Id="rId2" Type="http://schemas.microsoft.com/office/2011/relationships/chartColorStyle" Target="colors72.xml"/><Relationship Id="rId1" Type="http://schemas.microsoft.com/office/2011/relationships/chartStyle" Target="style72.xml"/><Relationship Id="rId4" Type="http://schemas.openxmlformats.org/officeDocument/2006/relationships/package" Target="../embeddings/Microsoft_Excel_Worksheet72.xlsx"/></Relationships>
</file>

<file path=ppt/charts/_rels/chart73.xml.rels><?xml version="1.0" encoding="UTF-8" standalone="yes"?>
<Relationships xmlns="http://schemas.openxmlformats.org/package/2006/relationships"><Relationship Id="rId3" Type="http://schemas.openxmlformats.org/officeDocument/2006/relationships/themeOverride" Target="../theme/themeOverride52.xml"/><Relationship Id="rId2" Type="http://schemas.microsoft.com/office/2011/relationships/chartColorStyle" Target="colors73.xml"/><Relationship Id="rId1" Type="http://schemas.microsoft.com/office/2011/relationships/chartStyle" Target="style73.xml"/><Relationship Id="rId4" Type="http://schemas.openxmlformats.org/officeDocument/2006/relationships/package" Target="../embeddings/Microsoft_Excel_Worksheet73.xlsx"/></Relationships>
</file>

<file path=ppt/charts/_rels/chart74.xml.rels><?xml version="1.0" encoding="UTF-8" standalone="yes"?>
<Relationships xmlns="http://schemas.openxmlformats.org/package/2006/relationships"><Relationship Id="rId3" Type="http://schemas.openxmlformats.org/officeDocument/2006/relationships/themeOverride" Target="../theme/themeOverride53.xml"/><Relationship Id="rId2" Type="http://schemas.microsoft.com/office/2011/relationships/chartColorStyle" Target="colors74.xml"/><Relationship Id="rId1" Type="http://schemas.microsoft.com/office/2011/relationships/chartStyle" Target="style74.xml"/><Relationship Id="rId4" Type="http://schemas.openxmlformats.org/officeDocument/2006/relationships/package" Target="../embeddings/Microsoft_Excel_Worksheet74.xlsx"/></Relationships>
</file>

<file path=ppt/charts/_rels/chart75.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75.xml"/><Relationship Id="rId1" Type="http://schemas.microsoft.com/office/2011/relationships/chartStyle" Target="style75.xml"/><Relationship Id="rId4" Type="http://schemas.openxmlformats.org/officeDocument/2006/relationships/package" Target="../embeddings/Microsoft_Excel_Worksheet75.xlsx"/></Relationships>
</file>

<file path=ppt/charts/_rels/chart76.xml.rels><?xml version="1.0" encoding="UTF-8" standalone="yes"?>
<Relationships xmlns="http://schemas.openxmlformats.org/package/2006/relationships"><Relationship Id="rId3" Type="http://schemas.openxmlformats.org/officeDocument/2006/relationships/themeOverride" Target="../theme/themeOverride55.xml"/><Relationship Id="rId2" Type="http://schemas.microsoft.com/office/2011/relationships/chartColorStyle" Target="colors76.xml"/><Relationship Id="rId1" Type="http://schemas.microsoft.com/office/2011/relationships/chartStyle" Target="style76.xml"/><Relationship Id="rId4" Type="http://schemas.openxmlformats.org/officeDocument/2006/relationships/package" Target="../embeddings/Microsoft_Excel_Worksheet76.xlsx"/></Relationships>
</file>

<file path=ppt/charts/_rels/chart77.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77.xml"/><Relationship Id="rId1" Type="http://schemas.microsoft.com/office/2011/relationships/chartStyle" Target="style77.xml"/><Relationship Id="rId4" Type="http://schemas.openxmlformats.org/officeDocument/2006/relationships/package" Target="../embeddings/Microsoft_Excel_Worksheet77.xlsx"/></Relationships>
</file>

<file path=ppt/charts/_rels/chart78.xml.rels><?xml version="1.0" encoding="UTF-8" standalone="yes"?>
<Relationships xmlns="http://schemas.openxmlformats.org/package/2006/relationships"><Relationship Id="rId3" Type="http://schemas.openxmlformats.org/officeDocument/2006/relationships/themeOverride" Target="../theme/themeOverride57.xml"/><Relationship Id="rId2" Type="http://schemas.microsoft.com/office/2011/relationships/chartColorStyle" Target="colors78.xml"/><Relationship Id="rId1" Type="http://schemas.microsoft.com/office/2011/relationships/chartStyle" Target="style78.xml"/><Relationship Id="rId4" Type="http://schemas.openxmlformats.org/officeDocument/2006/relationships/package" Target="../embeddings/Microsoft_Excel_Worksheet78.xlsx"/></Relationships>
</file>

<file path=ppt/charts/_rels/chart79.xml.rels><?xml version="1.0" encoding="UTF-8" standalone="yes"?>
<Relationships xmlns="http://schemas.openxmlformats.org/package/2006/relationships"><Relationship Id="rId3" Type="http://schemas.openxmlformats.org/officeDocument/2006/relationships/themeOverride" Target="../theme/themeOverride58.xml"/><Relationship Id="rId2" Type="http://schemas.microsoft.com/office/2011/relationships/chartColorStyle" Target="colors79.xml"/><Relationship Id="rId1" Type="http://schemas.microsoft.com/office/2011/relationships/chartStyle" Target="style79.xml"/><Relationship Id="rId4" Type="http://schemas.openxmlformats.org/officeDocument/2006/relationships/package" Target="../embeddings/Microsoft_Excel_Worksheet79.xlsx"/></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8.xlsx"/></Relationships>
</file>

<file path=ppt/charts/_rels/chart80.xml.rels><?xml version="1.0" encoding="UTF-8" standalone="yes"?>
<Relationships xmlns="http://schemas.openxmlformats.org/package/2006/relationships"><Relationship Id="rId3" Type="http://schemas.openxmlformats.org/officeDocument/2006/relationships/themeOverride" Target="../theme/themeOverride59.xml"/><Relationship Id="rId2" Type="http://schemas.microsoft.com/office/2011/relationships/chartColorStyle" Target="colors80.xml"/><Relationship Id="rId1" Type="http://schemas.microsoft.com/office/2011/relationships/chartStyle" Target="style80.xml"/><Relationship Id="rId4" Type="http://schemas.openxmlformats.org/officeDocument/2006/relationships/package" Target="../embeddings/Microsoft_Excel_Worksheet80.xlsx"/></Relationships>
</file>

<file path=ppt/charts/_rels/chart81.xml.rels><?xml version="1.0" encoding="UTF-8" standalone="yes"?>
<Relationships xmlns="http://schemas.openxmlformats.org/package/2006/relationships"><Relationship Id="rId3" Type="http://schemas.openxmlformats.org/officeDocument/2006/relationships/themeOverride" Target="../theme/themeOverride60.xml"/><Relationship Id="rId2" Type="http://schemas.microsoft.com/office/2011/relationships/chartColorStyle" Target="colors81.xml"/><Relationship Id="rId1" Type="http://schemas.microsoft.com/office/2011/relationships/chartStyle" Target="style81.xml"/><Relationship Id="rId4" Type="http://schemas.openxmlformats.org/officeDocument/2006/relationships/package" Target="../embeddings/Microsoft_Excel_Worksheet81.xlsx"/></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61.xml"/><Relationship Id="rId2" Type="http://schemas.microsoft.com/office/2011/relationships/chartColorStyle" Target="colors82.xml"/><Relationship Id="rId1" Type="http://schemas.microsoft.com/office/2011/relationships/chartStyle" Target="style82.xml"/><Relationship Id="rId4" Type="http://schemas.openxmlformats.org/officeDocument/2006/relationships/package" Target="../embeddings/Microsoft_Excel_Worksheet82.xlsx"/></Relationships>
</file>

<file path=ppt/charts/_rels/chart83.xml.rels><?xml version="1.0" encoding="UTF-8" standalone="yes"?>
<Relationships xmlns="http://schemas.openxmlformats.org/package/2006/relationships"><Relationship Id="rId3" Type="http://schemas.openxmlformats.org/officeDocument/2006/relationships/themeOverride" Target="../theme/themeOverride62.xml"/><Relationship Id="rId2" Type="http://schemas.microsoft.com/office/2011/relationships/chartColorStyle" Target="colors83.xml"/><Relationship Id="rId1" Type="http://schemas.microsoft.com/office/2011/relationships/chartStyle" Target="style83.xml"/><Relationship Id="rId4" Type="http://schemas.openxmlformats.org/officeDocument/2006/relationships/package" Target="../embeddings/Microsoft_Excel_Worksheet83.xlsx"/></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63.xml"/><Relationship Id="rId2" Type="http://schemas.microsoft.com/office/2011/relationships/chartColorStyle" Target="colors84.xml"/><Relationship Id="rId1" Type="http://schemas.microsoft.com/office/2011/relationships/chartStyle" Target="style84.xml"/><Relationship Id="rId4" Type="http://schemas.openxmlformats.org/officeDocument/2006/relationships/package" Target="../embeddings/Microsoft_Excel_Worksheet84.xlsx"/></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64.xml"/><Relationship Id="rId2" Type="http://schemas.microsoft.com/office/2011/relationships/chartColorStyle" Target="colors85.xml"/><Relationship Id="rId1" Type="http://schemas.microsoft.com/office/2011/relationships/chartStyle" Target="style85.xml"/><Relationship Id="rId4" Type="http://schemas.openxmlformats.org/officeDocument/2006/relationships/package" Target="../embeddings/Microsoft_Excel_Worksheet85.xlsx"/></Relationships>
</file>

<file path=ppt/charts/_rels/chart86.xml.rels><?xml version="1.0" encoding="UTF-8" standalone="yes"?>
<Relationships xmlns="http://schemas.openxmlformats.org/package/2006/relationships"><Relationship Id="rId3" Type="http://schemas.openxmlformats.org/officeDocument/2006/relationships/themeOverride" Target="../theme/themeOverride65.xml"/><Relationship Id="rId2" Type="http://schemas.microsoft.com/office/2011/relationships/chartColorStyle" Target="colors86.xml"/><Relationship Id="rId1" Type="http://schemas.microsoft.com/office/2011/relationships/chartStyle" Target="style86.xml"/><Relationship Id="rId4" Type="http://schemas.openxmlformats.org/officeDocument/2006/relationships/package" Target="../embeddings/Microsoft_Excel_Worksheet86.xlsx"/></Relationships>
</file>

<file path=ppt/charts/_rels/chart87.xml.rels><?xml version="1.0" encoding="UTF-8" standalone="yes"?>
<Relationships xmlns="http://schemas.openxmlformats.org/package/2006/relationships"><Relationship Id="rId3" Type="http://schemas.openxmlformats.org/officeDocument/2006/relationships/themeOverride" Target="../theme/themeOverride66.xml"/><Relationship Id="rId2" Type="http://schemas.microsoft.com/office/2011/relationships/chartColorStyle" Target="colors87.xml"/><Relationship Id="rId1" Type="http://schemas.microsoft.com/office/2011/relationships/chartStyle" Target="style87.xml"/><Relationship Id="rId4" Type="http://schemas.openxmlformats.org/officeDocument/2006/relationships/package" Target="../embeddings/Microsoft_Excel_Worksheet87.xlsx"/></Relationships>
</file>

<file path=ppt/charts/_rels/chart88.xml.rels><?xml version="1.0" encoding="UTF-8" standalone="yes"?>
<Relationships xmlns="http://schemas.openxmlformats.org/package/2006/relationships"><Relationship Id="rId3" Type="http://schemas.openxmlformats.org/officeDocument/2006/relationships/themeOverride" Target="../theme/themeOverride67.xml"/><Relationship Id="rId2" Type="http://schemas.microsoft.com/office/2011/relationships/chartColorStyle" Target="colors88.xml"/><Relationship Id="rId1" Type="http://schemas.microsoft.com/office/2011/relationships/chartStyle" Target="style88.xml"/><Relationship Id="rId4" Type="http://schemas.openxmlformats.org/officeDocument/2006/relationships/package" Target="../embeddings/Microsoft_Excel_Worksheet88.xlsx"/></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68.xml"/><Relationship Id="rId2" Type="http://schemas.microsoft.com/office/2011/relationships/chartColorStyle" Target="colors89.xml"/><Relationship Id="rId1" Type="http://schemas.microsoft.com/office/2011/relationships/chartStyle" Target="style89.xml"/><Relationship Id="rId4" Type="http://schemas.openxmlformats.org/officeDocument/2006/relationships/package" Target="../embeddings/Microsoft_Excel_Worksheet89.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_rels/chart90.xml.rels><?xml version="1.0" encoding="UTF-8" standalone="yes"?>
<Relationships xmlns="http://schemas.openxmlformats.org/package/2006/relationships"><Relationship Id="rId3" Type="http://schemas.openxmlformats.org/officeDocument/2006/relationships/themeOverride" Target="../theme/themeOverride69.xml"/><Relationship Id="rId2" Type="http://schemas.microsoft.com/office/2011/relationships/chartColorStyle" Target="colors90.xml"/><Relationship Id="rId1" Type="http://schemas.microsoft.com/office/2011/relationships/chartStyle" Target="style90.xml"/><Relationship Id="rId4" Type="http://schemas.openxmlformats.org/officeDocument/2006/relationships/package" Target="../embeddings/Microsoft_Excel_Worksheet90.xlsx"/></Relationships>
</file>

<file path=ppt/charts/_rels/chart91.xml.rels><?xml version="1.0" encoding="UTF-8" standalone="yes"?>
<Relationships xmlns="http://schemas.openxmlformats.org/package/2006/relationships"><Relationship Id="rId3" Type="http://schemas.openxmlformats.org/officeDocument/2006/relationships/themeOverride" Target="../theme/themeOverride70.xml"/><Relationship Id="rId2" Type="http://schemas.microsoft.com/office/2011/relationships/chartColorStyle" Target="colors91.xml"/><Relationship Id="rId1" Type="http://schemas.microsoft.com/office/2011/relationships/chartStyle" Target="style91.xml"/><Relationship Id="rId4" Type="http://schemas.openxmlformats.org/officeDocument/2006/relationships/package" Target="../embeddings/Microsoft_Excel_Worksheet91.xlsx"/></Relationships>
</file>

<file path=ppt/charts/_rels/chart92.xml.rels><?xml version="1.0" encoding="UTF-8" standalone="yes"?>
<Relationships xmlns="http://schemas.openxmlformats.org/package/2006/relationships"><Relationship Id="rId3" Type="http://schemas.openxmlformats.org/officeDocument/2006/relationships/themeOverride" Target="../theme/themeOverride71.xml"/><Relationship Id="rId2" Type="http://schemas.microsoft.com/office/2011/relationships/chartColorStyle" Target="colors92.xml"/><Relationship Id="rId1" Type="http://schemas.microsoft.com/office/2011/relationships/chartStyle" Target="style92.xml"/><Relationship Id="rId4" Type="http://schemas.openxmlformats.org/officeDocument/2006/relationships/package" Target="../embeddings/Microsoft_Excel_Worksheet92.xlsx"/></Relationships>
</file>

<file path=ppt/charts/_rels/chart93.xml.rels><?xml version="1.0" encoding="UTF-8" standalone="yes"?>
<Relationships xmlns="http://schemas.openxmlformats.org/package/2006/relationships"><Relationship Id="rId3" Type="http://schemas.openxmlformats.org/officeDocument/2006/relationships/themeOverride" Target="../theme/themeOverride72.xml"/><Relationship Id="rId2" Type="http://schemas.microsoft.com/office/2011/relationships/chartColorStyle" Target="colors93.xml"/><Relationship Id="rId1" Type="http://schemas.microsoft.com/office/2011/relationships/chartStyle" Target="style93.xml"/><Relationship Id="rId4" Type="http://schemas.openxmlformats.org/officeDocument/2006/relationships/package" Target="../embeddings/Microsoft_Excel_Worksheet93.xlsx"/></Relationships>
</file>

<file path=ppt/charts/_rels/chart94.xml.rels><?xml version="1.0" encoding="UTF-8" standalone="yes"?>
<Relationships xmlns="http://schemas.openxmlformats.org/package/2006/relationships"><Relationship Id="rId3" Type="http://schemas.openxmlformats.org/officeDocument/2006/relationships/themeOverride" Target="../theme/themeOverride73.xml"/><Relationship Id="rId2" Type="http://schemas.microsoft.com/office/2011/relationships/chartColorStyle" Target="colors94.xml"/><Relationship Id="rId1" Type="http://schemas.microsoft.com/office/2011/relationships/chartStyle" Target="style94.xml"/><Relationship Id="rId4" Type="http://schemas.openxmlformats.org/officeDocument/2006/relationships/package" Target="../embeddings/Microsoft_Excel_Worksheet94.xlsx"/></Relationships>
</file>

<file path=ppt/charts/_rels/chart95.xml.rels><?xml version="1.0" encoding="UTF-8" standalone="yes"?>
<Relationships xmlns="http://schemas.openxmlformats.org/package/2006/relationships"><Relationship Id="rId3" Type="http://schemas.openxmlformats.org/officeDocument/2006/relationships/themeOverride" Target="../theme/themeOverride74.xml"/><Relationship Id="rId2" Type="http://schemas.microsoft.com/office/2011/relationships/chartColorStyle" Target="colors95.xml"/><Relationship Id="rId1" Type="http://schemas.microsoft.com/office/2011/relationships/chartStyle" Target="style95.xml"/><Relationship Id="rId4" Type="http://schemas.openxmlformats.org/officeDocument/2006/relationships/package" Target="../embeddings/Microsoft_Excel_Worksheet95.xlsx"/></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75.xml"/><Relationship Id="rId2" Type="http://schemas.microsoft.com/office/2011/relationships/chartColorStyle" Target="colors96.xml"/><Relationship Id="rId1" Type="http://schemas.microsoft.com/office/2011/relationships/chartStyle" Target="style96.xml"/><Relationship Id="rId4" Type="http://schemas.openxmlformats.org/officeDocument/2006/relationships/package" Target="../embeddings/Microsoft_Excel_Worksheet96.xlsx"/></Relationships>
</file>

<file path=ppt/charts/_rels/chart97.xml.rels><?xml version="1.0" encoding="UTF-8" standalone="yes"?>
<Relationships xmlns="http://schemas.openxmlformats.org/package/2006/relationships"><Relationship Id="rId3" Type="http://schemas.openxmlformats.org/officeDocument/2006/relationships/themeOverride" Target="../theme/themeOverride76.xml"/><Relationship Id="rId2" Type="http://schemas.microsoft.com/office/2011/relationships/chartColorStyle" Target="colors97.xml"/><Relationship Id="rId1" Type="http://schemas.microsoft.com/office/2011/relationships/chartStyle" Target="style97.xml"/><Relationship Id="rId4" Type="http://schemas.openxmlformats.org/officeDocument/2006/relationships/package" Target="../embeddings/Microsoft_Excel_Worksheet97.xlsx"/></Relationships>
</file>

<file path=ppt/charts/_rels/chart98.xml.rels><?xml version="1.0" encoding="UTF-8" standalone="yes"?>
<Relationships xmlns="http://schemas.openxmlformats.org/package/2006/relationships"><Relationship Id="rId3" Type="http://schemas.openxmlformats.org/officeDocument/2006/relationships/themeOverride" Target="../theme/themeOverride77.xml"/><Relationship Id="rId2" Type="http://schemas.microsoft.com/office/2011/relationships/chartColorStyle" Target="colors98.xml"/><Relationship Id="rId1" Type="http://schemas.microsoft.com/office/2011/relationships/chartStyle" Target="style98.xml"/><Relationship Id="rId4" Type="http://schemas.openxmlformats.org/officeDocument/2006/relationships/package" Target="../embeddings/Microsoft_Excel_Worksheet98.xlsx"/></Relationships>
</file>

<file path=ppt/charts/_rels/chart99.xml.rels><?xml version="1.0" encoding="UTF-8" standalone="yes"?>
<Relationships xmlns="http://schemas.openxmlformats.org/package/2006/relationships"><Relationship Id="rId3" Type="http://schemas.openxmlformats.org/officeDocument/2006/relationships/themeOverride" Target="../theme/themeOverride78.xml"/><Relationship Id="rId2" Type="http://schemas.microsoft.com/office/2011/relationships/chartColorStyle" Target="colors99.xml"/><Relationship Id="rId1" Type="http://schemas.microsoft.com/office/2011/relationships/chartStyle" Target="style99.xml"/><Relationship Id="rId4" Type="http://schemas.openxmlformats.org/officeDocument/2006/relationships/package" Target="../embeddings/Microsoft_Excel_Worksheet9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Piped water into dwelling/yard/ plot/neighbor's yard</c:v>
                </c:pt>
              </c:strCache>
            </c:strRef>
          </c:tx>
          <c:spPr>
            <a:solidFill>
              <a:schemeClr val="accent5">
                <a:lumMod val="5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33</c:v>
                </c:pt>
                <c:pt idx="1">
                  <c:v>35</c:v>
                </c:pt>
                <c:pt idx="2">
                  <c:v>31</c:v>
                </c:pt>
              </c:numCache>
            </c:numRef>
          </c:val>
        </c:ser>
        <c:ser>
          <c:idx val="1"/>
          <c:order val="1"/>
          <c:tx>
            <c:strRef>
              <c:f>Sheet1!$C$1</c:f>
              <c:strCache>
                <c:ptCount val="1"/>
                <c:pt idx="0">
                  <c:v>Public tap/standpipe</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20</c:v>
                </c:pt>
                <c:pt idx="1">
                  <c:v>18</c:v>
                </c:pt>
                <c:pt idx="2">
                  <c:v>22</c:v>
                </c:pt>
              </c:numCache>
            </c:numRef>
          </c:val>
        </c:ser>
        <c:ser>
          <c:idx val="2"/>
          <c:order val="2"/>
          <c:tx>
            <c:strRef>
              <c:f>Sheet1!$D$1</c:f>
              <c:strCache>
                <c:ptCount val="1"/>
                <c:pt idx="0">
                  <c:v>Tube well or borehole</c:v>
                </c:pt>
              </c:strCache>
            </c:strRef>
          </c:tx>
          <c:spPr>
            <a:solidFill>
              <a:schemeClr val="accent5">
                <a:lumMod val="60000"/>
                <a:lumOff val="4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General</c:formatCode>
                <c:ptCount val="3"/>
                <c:pt idx="0">
                  <c:v>36</c:v>
                </c:pt>
                <c:pt idx="1">
                  <c:v>32</c:v>
                </c:pt>
                <c:pt idx="2">
                  <c:v>41</c:v>
                </c:pt>
              </c:numCache>
            </c:numRef>
          </c:val>
        </c:ser>
        <c:ser>
          <c:idx val="3"/>
          <c:order val="3"/>
          <c:tx>
            <c:strRef>
              <c:f>Sheet1!$E$1</c:f>
              <c:strCache>
                <c:ptCount val="1"/>
                <c:pt idx="0">
                  <c:v>Other improved source</c:v>
                </c:pt>
              </c:strCache>
            </c:strRef>
          </c:tx>
          <c:spPr>
            <a:solidFill>
              <a:schemeClr val="accent2"/>
            </a:solidFill>
            <a:ln>
              <a:noFill/>
            </a:ln>
            <a:effectLst/>
            <a:scene3d>
              <a:camera prst="orthographicFront"/>
              <a:lightRig rig="threePt" dir="t"/>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General</c:formatCode>
                <c:ptCount val="3"/>
                <c:pt idx="0">
                  <c:v>6</c:v>
                </c:pt>
                <c:pt idx="1">
                  <c:v>8</c:v>
                </c:pt>
                <c:pt idx="2">
                  <c:v>2</c:v>
                </c:pt>
              </c:numCache>
            </c:numRef>
          </c:val>
        </c:ser>
        <c:ser>
          <c:idx val="4"/>
          <c:order val="4"/>
          <c:tx>
            <c:strRef>
              <c:f>Sheet1!$F$1</c:f>
              <c:strCache>
                <c:ptCount val="1"/>
                <c:pt idx="0">
                  <c:v>Unimproved source</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Sheet1!$F$2:$F$4</c:f>
              <c:numCache>
                <c:formatCode>General</c:formatCode>
                <c:ptCount val="3"/>
                <c:pt idx="0">
                  <c:v>5</c:v>
                </c:pt>
                <c:pt idx="1">
                  <c:v>6</c:v>
                </c:pt>
                <c:pt idx="2">
                  <c:v>4</c:v>
                </c:pt>
              </c:numCache>
            </c:numRef>
          </c:val>
        </c:ser>
        <c:dLbls>
          <c:dLblPos val="ctr"/>
          <c:showLegendKey val="0"/>
          <c:showVal val="1"/>
          <c:showCatName val="0"/>
          <c:showSerName val="0"/>
          <c:showPercent val="0"/>
          <c:showBubbleSize val="0"/>
        </c:dLbls>
        <c:gapWidth val="100"/>
        <c:overlap val="100"/>
        <c:axId val="332468440"/>
        <c:axId val="332468832"/>
      </c:barChart>
      <c:catAx>
        <c:axId val="3324684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2468832"/>
        <c:crosses val="autoZero"/>
        <c:auto val="1"/>
        <c:lblAlgn val="ctr"/>
        <c:lblOffset val="100"/>
        <c:noMultiLvlLbl val="0"/>
      </c:catAx>
      <c:valAx>
        <c:axId val="332468832"/>
        <c:scaling>
          <c:orientation val="minMax"/>
          <c:min val="0"/>
        </c:scaling>
        <c:delete val="1"/>
        <c:axPos val="l"/>
        <c:numFmt formatCode="0%" sourceLinked="1"/>
        <c:majorTickMark val="out"/>
        <c:minorTickMark val="none"/>
        <c:tickLblPos val="nextTo"/>
        <c:crossAx val="332468440"/>
        <c:crosses val="autoZero"/>
        <c:crossBetween val="between"/>
      </c:valAx>
      <c:spPr>
        <a:noFill/>
        <a:ln>
          <a:noFill/>
        </a:ln>
        <a:effectLst/>
      </c:spPr>
    </c:plotArea>
    <c:legend>
      <c:legendPos val="r"/>
      <c:layout>
        <c:manualLayout>
          <c:xMode val="edge"/>
          <c:yMode val="edge"/>
          <c:x val="0.66170406824146977"/>
          <c:y val="0.11991773700596978"/>
          <c:w val="0.32996259842519687"/>
          <c:h val="0.77225623399251631"/>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Worked in past 7 days</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57</c:v>
                </c:pt>
                <c:pt idx="1">
                  <c:v>78</c:v>
                </c:pt>
              </c:numCache>
            </c:numRef>
          </c:val>
        </c:ser>
        <c:ser>
          <c:idx val="1"/>
          <c:order val="1"/>
          <c:tx>
            <c:strRef>
              <c:f>Sheet1!$C$1</c:f>
              <c:strCache>
                <c:ptCount val="1"/>
                <c:pt idx="0">
                  <c:v>Didn’t work in past 7 days but worked sometime in past 12 months</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10</c:v>
                </c:pt>
                <c:pt idx="1">
                  <c:v>8</c:v>
                </c:pt>
              </c:numCache>
            </c:numRef>
          </c:val>
        </c:ser>
        <c:ser>
          <c:idx val="2"/>
          <c:order val="2"/>
          <c:tx>
            <c:strRef>
              <c:f>Sheet1!$D$1</c:f>
              <c:strCache>
                <c:ptCount val="1"/>
                <c:pt idx="0">
                  <c:v>Not employed in past 12 months</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B587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33</c:v>
                </c:pt>
                <c:pt idx="1">
                  <c:v>14</c:v>
                </c:pt>
              </c:numCache>
            </c:numRef>
          </c:val>
        </c:ser>
        <c:dLbls>
          <c:dLblPos val="ctr"/>
          <c:showLegendKey val="0"/>
          <c:showVal val="1"/>
          <c:showCatName val="0"/>
          <c:showSerName val="0"/>
          <c:showPercent val="0"/>
          <c:showBubbleSize val="0"/>
        </c:dLbls>
        <c:gapWidth val="100"/>
        <c:overlap val="100"/>
        <c:axId val="332556952"/>
        <c:axId val="332557344"/>
      </c:barChart>
      <c:catAx>
        <c:axId val="3325569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2557344"/>
        <c:crosses val="autoZero"/>
        <c:auto val="1"/>
        <c:lblAlgn val="ctr"/>
        <c:lblOffset val="100"/>
        <c:noMultiLvlLbl val="0"/>
      </c:catAx>
      <c:valAx>
        <c:axId val="332557344"/>
        <c:scaling>
          <c:orientation val="minMax"/>
        </c:scaling>
        <c:delete val="1"/>
        <c:axPos val="l"/>
        <c:numFmt formatCode="0%" sourceLinked="1"/>
        <c:majorTickMark val="none"/>
        <c:minorTickMark val="none"/>
        <c:tickLblPos val="nextTo"/>
        <c:crossAx val="332556952"/>
        <c:crosses val="autoZero"/>
        <c:crossBetween val="between"/>
      </c:valAx>
      <c:spPr>
        <a:noFill/>
        <a:ln w="25400">
          <a:noFill/>
        </a:ln>
        <a:effectLst/>
      </c:spPr>
    </c:plotArea>
    <c:legend>
      <c:legendPos val="r"/>
      <c:layout>
        <c:manualLayout>
          <c:xMode val="edge"/>
          <c:yMode val="edge"/>
          <c:x val="0.66186888117329834"/>
          <c:y val="0.24147902008016833"/>
          <c:w val="0.32890212384366568"/>
          <c:h val="0.65488941149587254"/>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8331386701662298"/>
          <c:y val="0"/>
          <c:w val="0.71668613298337713"/>
          <c:h val="1"/>
        </c:manualLayout>
      </c:layout>
      <c:barChart>
        <c:barDir val="bar"/>
        <c:grouping val="clustered"/>
        <c:varyColors val="0"/>
        <c:ser>
          <c:idx val="0"/>
          <c:order val="0"/>
          <c:tx>
            <c:strRef>
              <c:f>Sheet1!$B$1</c:f>
              <c:strCache>
                <c:ptCount val="1"/>
                <c:pt idx="0">
                  <c:v>Series 1</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2"/>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Myanmar 2015-16 DHS</c:v>
                </c:pt>
                <c:pt idx="1">
                  <c:v>Bangladesh 2014 DHS</c:v>
                </c:pt>
                <c:pt idx="2">
                  <c:v>Nepal 2016 DHS</c:v>
                </c:pt>
                <c:pt idx="3">
                  <c:v>India 2015-16 NFHS*</c:v>
                </c:pt>
                <c:pt idx="4">
                  <c:v>Pakistan 2012-13 DHS</c:v>
                </c:pt>
              </c:strCache>
            </c:strRef>
          </c:cat>
          <c:val>
            <c:numRef>
              <c:f>Sheet1!$B$2:$B$6</c:f>
              <c:numCache>
                <c:formatCode>General</c:formatCode>
                <c:ptCount val="5"/>
                <c:pt idx="0">
                  <c:v>29</c:v>
                </c:pt>
                <c:pt idx="1">
                  <c:v>36</c:v>
                </c:pt>
                <c:pt idx="2">
                  <c:v>36</c:v>
                </c:pt>
                <c:pt idx="3">
                  <c:v>38</c:v>
                </c:pt>
                <c:pt idx="4">
                  <c:v>45</c:v>
                </c:pt>
              </c:numCache>
            </c:numRef>
          </c:val>
        </c:ser>
        <c:dLbls>
          <c:showLegendKey val="0"/>
          <c:showVal val="0"/>
          <c:showCatName val="0"/>
          <c:showSerName val="0"/>
          <c:showPercent val="0"/>
          <c:showBubbleSize val="0"/>
        </c:dLbls>
        <c:gapWidth val="100"/>
        <c:axId val="537588424"/>
        <c:axId val="537588032"/>
      </c:barChart>
      <c:catAx>
        <c:axId val="53758842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37588032"/>
        <c:crosses val="autoZero"/>
        <c:auto val="1"/>
        <c:lblAlgn val="ctr"/>
        <c:lblOffset val="100"/>
        <c:noMultiLvlLbl val="0"/>
      </c:catAx>
      <c:valAx>
        <c:axId val="537588032"/>
        <c:scaling>
          <c:orientation val="minMax"/>
          <c:max val="100"/>
        </c:scaling>
        <c:delete val="1"/>
        <c:axPos val="b"/>
        <c:numFmt formatCode="General" sourceLinked="1"/>
        <c:majorTickMark val="none"/>
        <c:minorTickMark val="none"/>
        <c:tickLblPos val="nextTo"/>
        <c:crossAx val="537588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Normal</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61</c:v>
                </c:pt>
                <c:pt idx="1">
                  <c:v>66</c:v>
                </c:pt>
              </c:numCache>
            </c:numRef>
          </c:val>
        </c:ser>
        <c:ser>
          <c:idx val="1"/>
          <c:order val="1"/>
          <c:tx>
            <c:strRef>
              <c:f>Sheet1!$C$1</c:f>
              <c:strCache>
                <c:ptCount val="1"/>
                <c:pt idx="0">
                  <c:v>Thin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17</c:v>
                </c:pt>
                <c:pt idx="1">
                  <c:v>17</c:v>
                </c:pt>
              </c:numCache>
            </c:numRef>
          </c:val>
        </c:ser>
        <c:ser>
          <c:idx val="2"/>
          <c:order val="2"/>
          <c:tx>
            <c:strRef>
              <c:f>Sheet1!$D$1</c:f>
              <c:strCache>
                <c:ptCount val="1"/>
                <c:pt idx="0">
                  <c:v>Overweight/Obese</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22</c:v>
                </c:pt>
                <c:pt idx="1">
                  <c:v>17</c:v>
                </c:pt>
              </c:numCache>
            </c:numRef>
          </c:val>
        </c:ser>
        <c:dLbls>
          <c:dLblPos val="ctr"/>
          <c:showLegendKey val="0"/>
          <c:showVal val="1"/>
          <c:showCatName val="0"/>
          <c:showSerName val="0"/>
          <c:showPercent val="0"/>
          <c:showBubbleSize val="0"/>
        </c:dLbls>
        <c:gapWidth val="100"/>
        <c:overlap val="100"/>
        <c:axId val="537576272"/>
        <c:axId val="537571568"/>
      </c:barChart>
      <c:catAx>
        <c:axId val="537576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37571568"/>
        <c:crosses val="autoZero"/>
        <c:auto val="1"/>
        <c:lblAlgn val="ctr"/>
        <c:lblOffset val="100"/>
        <c:noMultiLvlLbl val="0"/>
      </c:catAx>
      <c:valAx>
        <c:axId val="537571568"/>
        <c:scaling>
          <c:orientation val="minMax"/>
        </c:scaling>
        <c:delete val="1"/>
        <c:axPos val="l"/>
        <c:numFmt formatCode="0%" sourceLinked="1"/>
        <c:majorTickMark val="none"/>
        <c:minorTickMark val="none"/>
        <c:tickLblPos val="nextTo"/>
        <c:crossAx val="537576272"/>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462626585226291E-3"/>
          <c:w val="0.96616035172886816"/>
          <c:h val="0.89622983396986367"/>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2"/>
            <c:invertIfNegative val="0"/>
            <c:bubble3D val="0"/>
            <c:spPr>
              <a:solidFill>
                <a:srgbClr val="F07F09"/>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10</c:v>
                </c:pt>
                <c:pt idx="1">
                  <c:v>16</c:v>
                </c:pt>
                <c:pt idx="2">
                  <c:v>14</c:v>
                </c:pt>
                <c:pt idx="3">
                  <c:v>23</c:v>
                </c:pt>
                <c:pt idx="4">
                  <c:v>45</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Sheet1!$C$2:$C$6</c:f>
              <c:numCache>
                <c:formatCode>General</c:formatCode>
                <c:ptCount val="5"/>
                <c:pt idx="0">
                  <c:v>5</c:v>
                </c:pt>
                <c:pt idx="1">
                  <c:v>9</c:v>
                </c:pt>
                <c:pt idx="2">
                  <c:v>14</c:v>
                </c:pt>
                <c:pt idx="3">
                  <c:v>18</c:v>
                </c:pt>
                <c:pt idx="4">
                  <c:v>32</c:v>
                </c:pt>
              </c:numCache>
            </c:numRef>
          </c:val>
        </c:ser>
        <c:dLbls>
          <c:dLblPos val="outEnd"/>
          <c:showLegendKey val="0"/>
          <c:showVal val="1"/>
          <c:showCatName val="0"/>
          <c:showSerName val="0"/>
          <c:showPercent val="0"/>
          <c:showBubbleSize val="0"/>
        </c:dLbls>
        <c:gapWidth val="100"/>
        <c:axId val="537580584"/>
        <c:axId val="537587640"/>
      </c:barChart>
      <c:catAx>
        <c:axId val="5375805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37587640"/>
        <c:crosses val="autoZero"/>
        <c:auto val="1"/>
        <c:lblAlgn val="ctr"/>
        <c:lblOffset val="100"/>
        <c:noMultiLvlLbl val="0"/>
      </c:catAx>
      <c:valAx>
        <c:axId val="537587640"/>
        <c:scaling>
          <c:orientation val="minMax"/>
          <c:max val="100"/>
        </c:scaling>
        <c:delete val="1"/>
        <c:axPos val="l"/>
        <c:numFmt formatCode="General" sourceLinked="1"/>
        <c:majorTickMark val="out"/>
        <c:minorTickMark val="none"/>
        <c:tickLblPos val="nextTo"/>
        <c:crossAx val="53758058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89866589227737104"/>
        </c:manualLayout>
      </c:layout>
      <c:lineChart>
        <c:grouping val="standard"/>
        <c:varyColors val="0"/>
        <c:ser>
          <c:idx val="0"/>
          <c:order val="0"/>
          <c:tx>
            <c:strRef>
              <c:f>Sheet1!$B$1</c:f>
              <c:strCache>
                <c:ptCount val="1"/>
                <c:pt idx="0">
                  <c:v>Thin</c:v>
                </c:pt>
              </c:strCache>
            </c:strRef>
          </c:tx>
          <c:spPr>
            <a:ln w="63500" cap="rnd">
              <a:solidFill>
                <a:srgbClr val="58863C"/>
              </a:solidFill>
              <a:round/>
            </a:ln>
            <a:effectLst/>
          </c:spPr>
          <c:marker>
            <c:symbol val="circle"/>
            <c:size val="5"/>
            <c:spPr>
              <a:solidFill>
                <a:srgbClr val="58863C"/>
              </a:solidFill>
              <a:ln w="63500" cap="rnd">
                <a:solidFill>
                  <a:srgbClr val="58863C"/>
                </a:solidFill>
              </a:ln>
              <a:effectLst/>
              <a:scene3d>
                <a:camera prst="orthographicFront"/>
                <a:lightRig rig="threePt" dir="t">
                  <a:rot lat="0" lon="0" rev="1200000"/>
                </a:lightRig>
              </a:scene3d>
            </c:spPr>
          </c:marker>
          <c:dLbls>
            <c:dLbl>
              <c:idx val="4"/>
              <c:layout>
                <c:manualLayout>
                  <c:x val="-3.4201447309869668E-2"/>
                  <c:y val="3.3887592950518339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Sheet1!$B$2:$B$6</c:f>
              <c:numCache>
                <c:formatCode>General</c:formatCode>
                <c:ptCount val="5"/>
                <c:pt idx="0">
                  <c:v>28</c:v>
                </c:pt>
                <c:pt idx="1">
                  <c:v>27</c:v>
                </c:pt>
                <c:pt idx="2">
                  <c:v>24</c:v>
                </c:pt>
                <c:pt idx="3">
                  <c:v>18</c:v>
                </c:pt>
                <c:pt idx="4">
                  <c:v>17</c:v>
                </c:pt>
              </c:numCache>
            </c:numRef>
          </c:val>
          <c:smooth val="0"/>
        </c:ser>
        <c:ser>
          <c:idx val="1"/>
          <c:order val="1"/>
          <c:tx>
            <c:strRef>
              <c:f>Sheet1!$C$1</c:f>
              <c:strCache>
                <c:ptCount val="1"/>
                <c:pt idx="0">
                  <c:v>Overweight/Obese</c:v>
                </c:pt>
              </c:strCache>
            </c:strRef>
          </c:tx>
          <c:spPr>
            <a:ln w="63500" cap="rnd">
              <a:solidFill>
                <a:srgbClr val="991C50"/>
              </a:solidFill>
              <a:round/>
            </a:ln>
            <a:effectLst/>
          </c:spPr>
          <c:marker>
            <c:symbol val="circle"/>
            <c:size val="5"/>
            <c:spPr>
              <a:solidFill>
                <a:srgbClr val="991C50"/>
              </a:solidFill>
              <a:ln w="63500">
                <a:solidFill>
                  <a:srgbClr val="991C50"/>
                </a:solidFill>
              </a:ln>
              <a:effectLst/>
              <a:scene3d>
                <a:camera prst="orthographicFront"/>
                <a:lightRig rig="threePt" dir="t">
                  <a:rot lat="0" lon="0" rev="1200000"/>
                </a:lightRig>
              </a:scene3d>
            </c:spPr>
          </c:marker>
          <c:dLbls>
            <c:dLbl>
              <c:idx val="3"/>
              <c:layout>
                <c:manualLayout>
                  <c:x val="-2.4479224024412077E-2"/>
                  <c:y val="3.8724352321739708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Sheet1!$C$2:$C$6</c:f>
              <c:numCache>
                <c:formatCode>General</c:formatCode>
                <c:ptCount val="5"/>
                <c:pt idx="0">
                  <c:v>2</c:v>
                </c:pt>
                <c:pt idx="1">
                  <c:v>7</c:v>
                </c:pt>
                <c:pt idx="2">
                  <c:v>9</c:v>
                </c:pt>
                <c:pt idx="3">
                  <c:v>14</c:v>
                </c:pt>
                <c:pt idx="4">
                  <c:v>22</c:v>
                </c:pt>
              </c:numCache>
            </c:numRef>
          </c:val>
          <c:smooth val="0"/>
        </c:ser>
        <c:dLbls>
          <c:dLblPos val="t"/>
          <c:showLegendKey val="0"/>
          <c:showVal val="1"/>
          <c:showCatName val="0"/>
          <c:showSerName val="0"/>
          <c:showPercent val="0"/>
          <c:showBubbleSize val="0"/>
        </c:dLbls>
        <c:marker val="1"/>
        <c:smooth val="0"/>
        <c:axId val="537590776"/>
        <c:axId val="537590384"/>
      </c:lineChart>
      <c:catAx>
        <c:axId val="5375907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37590384"/>
        <c:crosses val="autoZero"/>
        <c:auto val="1"/>
        <c:lblAlgn val="ctr"/>
        <c:lblOffset val="100"/>
        <c:noMultiLvlLbl val="0"/>
      </c:catAx>
      <c:valAx>
        <c:axId val="537590384"/>
        <c:scaling>
          <c:orientation val="minMax"/>
          <c:max val="100"/>
        </c:scaling>
        <c:delete val="1"/>
        <c:axPos val="l"/>
        <c:numFmt formatCode="General" sourceLinked="1"/>
        <c:majorTickMark val="out"/>
        <c:minorTickMark val="none"/>
        <c:tickLblPos val="nextTo"/>
        <c:crossAx val="5375907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8.7061668681983076E-2"/>
          <c:w val="0.96616035172886816"/>
          <c:h val="0.76831484637576286"/>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2"/>
            <c:invertIfNegative val="0"/>
            <c:bubble3D val="0"/>
            <c:spPr>
              <a:solidFill>
                <a:srgbClr val="F07F09"/>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Using condoms</c:v>
                </c:pt>
                <c:pt idx="1">
                  <c:v>Limiting sex to one uninfected partner</c:v>
                </c:pt>
                <c:pt idx="2">
                  <c:v>Using condoms AND limiting sex to one uninfected partner</c:v>
                </c:pt>
              </c:strCache>
            </c:strRef>
          </c:cat>
          <c:val>
            <c:numRef>
              <c:f>Sheet1!$B$2:$B$4</c:f>
              <c:numCache>
                <c:formatCode>General</c:formatCode>
                <c:ptCount val="3"/>
                <c:pt idx="0">
                  <c:v>72</c:v>
                </c:pt>
                <c:pt idx="1">
                  <c:v>77</c:v>
                </c:pt>
                <c:pt idx="2">
                  <c:v>70</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Using condoms</c:v>
                </c:pt>
                <c:pt idx="1">
                  <c:v>Limiting sex to one uninfected partner</c:v>
                </c:pt>
                <c:pt idx="2">
                  <c:v>Using condoms AND limiting sex to one uninfected partner</c:v>
                </c:pt>
              </c:strCache>
            </c:strRef>
          </c:cat>
          <c:val>
            <c:numRef>
              <c:f>Sheet1!$C$2:$C$4</c:f>
              <c:numCache>
                <c:formatCode>General</c:formatCode>
                <c:ptCount val="3"/>
                <c:pt idx="0">
                  <c:v>92</c:v>
                </c:pt>
                <c:pt idx="1">
                  <c:v>93</c:v>
                </c:pt>
                <c:pt idx="2">
                  <c:v>89</c:v>
                </c:pt>
              </c:numCache>
            </c:numRef>
          </c:val>
        </c:ser>
        <c:dLbls>
          <c:dLblPos val="outEnd"/>
          <c:showLegendKey val="0"/>
          <c:showVal val="1"/>
          <c:showCatName val="0"/>
          <c:showSerName val="0"/>
          <c:showPercent val="0"/>
          <c:showBubbleSize val="0"/>
        </c:dLbls>
        <c:gapWidth val="200"/>
        <c:axId val="514299920"/>
        <c:axId val="514295608"/>
      </c:barChart>
      <c:catAx>
        <c:axId val="5142999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14295608"/>
        <c:crosses val="autoZero"/>
        <c:auto val="1"/>
        <c:lblAlgn val="ctr"/>
        <c:lblOffset val="100"/>
        <c:noMultiLvlLbl val="0"/>
      </c:catAx>
      <c:valAx>
        <c:axId val="514295608"/>
        <c:scaling>
          <c:orientation val="minMax"/>
          <c:max val="100"/>
        </c:scaling>
        <c:delete val="1"/>
        <c:axPos val="l"/>
        <c:numFmt formatCode="General" sourceLinked="1"/>
        <c:majorTickMark val="out"/>
        <c:minorTickMark val="none"/>
        <c:tickLblPos val="nextTo"/>
        <c:crossAx val="51429992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0279387607111"/>
          <c:y val="0"/>
          <c:w val="0.60472742833852011"/>
          <c:h val="1"/>
        </c:manualLayout>
      </c:layout>
      <c:barChart>
        <c:barDir val="bar"/>
        <c:grouping val="clustered"/>
        <c:varyColors val="0"/>
        <c:ser>
          <c:idx val="0"/>
          <c:order val="0"/>
          <c:tx>
            <c:strRef>
              <c:f>Sheet1!$B$1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Comprehensive knowledge*</c:v>
                </c:pt>
                <c:pt idx="1">
                  <c:v>HIV cannot be transmitted by mosquito bites</c:v>
                </c:pt>
                <c:pt idx="2">
                  <c:v>A person cannot contract HIV by sharing food with a person who has HIV</c:v>
                </c:pt>
                <c:pt idx="3">
                  <c:v>HIV cannot be transmitted by touching someone with HIV</c:v>
                </c:pt>
                <c:pt idx="4">
                  <c:v>A healthy-looking person can have HIV</c:v>
                </c:pt>
              </c:strCache>
            </c:strRef>
          </c:cat>
          <c:val>
            <c:numRef>
              <c:f>Sheet1!$B$2:$B$6</c:f>
              <c:numCache>
                <c:formatCode>General</c:formatCode>
                <c:ptCount val="5"/>
                <c:pt idx="0">
                  <c:v>28</c:v>
                </c:pt>
                <c:pt idx="1">
                  <c:v>39</c:v>
                </c:pt>
                <c:pt idx="2">
                  <c:v>69</c:v>
                </c:pt>
                <c:pt idx="3">
                  <c:v>85</c:v>
                </c:pt>
                <c:pt idx="4">
                  <c:v>83</c:v>
                </c:pt>
              </c:numCache>
            </c:numRef>
          </c:val>
        </c:ser>
        <c:ser>
          <c:idx val="1"/>
          <c:order val="1"/>
          <c:tx>
            <c:strRef>
              <c:f>Sheet1!$C$1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Comprehensive knowledge*</c:v>
                </c:pt>
                <c:pt idx="1">
                  <c:v>HIV cannot be transmitted by mosquito bites</c:v>
                </c:pt>
                <c:pt idx="2">
                  <c:v>A person cannot contract HIV by sharing food with a person who has HIV</c:v>
                </c:pt>
                <c:pt idx="3">
                  <c:v>HIV cannot be transmitted by touching someone with HIV</c:v>
                </c:pt>
                <c:pt idx="4">
                  <c:v>A healthy-looking person can have HIV</c:v>
                </c:pt>
              </c:strCache>
            </c:strRef>
          </c:cat>
          <c:val>
            <c:numRef>
              <c:f>Sheet1!$C$2:$C$6</c:f>
              <c:numCache>
                <c:formatCode>General</c:formatCode>
                <c:ptCount val="5"/>
                <c:pt idx="0">
                  <c:v>20</c:v>
                </c:pt>
                <c:pt idx="1">
                  <c:v>29</c:v>
                </c:pt>
                <c:pt idx="2">
                  <c:v>49</c:v>
                </c:pt>
                <c:pt idx="3">
                  <c:v>63</c:v>
                </c:pt>
                <c:pt idx="4">
                  <c:v>68</c:v>
                </c:pt>
              </c:numCache>
            </c:numRef>
          </c:val>
        </c:ser>
        <c:dLbls>
          <c:showLegendKey val="0"/>
          <c:showVal val="0"/>
          <c:showCatName val="0"/>
          <c:showSerName val="0"/>
          <c:showPercent val="0"/>
          <c:showBubbleSize val="0"/>
        </c:dLbls>
        <c:gapWidth val="200"/>
        <c:axId val="648208320"/>
        <c:axId val="648211456"/>
      </c:barChart>
      <c:catAx>
        <c:axId val="64820832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48211456"/>
        <c:crosses val="autoZero"/>
        <c:auto val="1"/>
        <c:lblAlgn val="ctr"/>
        <c:lblOffset val="100"/>
        <c:noMultiLvlLbl val="0"/>
      </c:catAx>
      <c:valAx>
        <c:axId val="648211456"/>
        <c:scaling>
          <c:orientation val="minMax"/>
          <c:max val="100"/>
        </c:scaling>
        <c:delete val="1"/>
        <c:axPos val="b"/>
        <c:numFmt formatCode="General" sourceLinked="1"/>
        <c:majorTickMark val="none"/>
        <c:minorTickMark val="none"/>
        <c:tickLblPos val="nextTo"/>
        <c:crossAx val="648208320"/>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6768988189786666E-3"/>
          <c:w val="0.96616035172886816"/>
          <c:h val="0.84959007957621491"/>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can be transmitted during pregnancy, delivery, and by breastfeeding</c:v>
                </c:pt>
                <c:pt idx="1">
                  <c:v>HIV transmission can be reduced by mother taking special drugs</c:v>
                </c:pt>
              </c:strCache>
            </c:strRef>
          </c:cat>
          <c:val>
            <c:numRef>
              <c:f>Sheet1!$B$2:$B$3</c:f>
              <c:numCache>
                <c:formatCode>General</c:formatCode>
                <c:ptCount val="2"/>
                <c:pt idx="0">
                  <c:v>47</c:v>
                </c:pt>
                <c:pt idx="1">
                  <c:v>44</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can be transmitted during pregnancy, delivery, and by breastfeeding</c:v>
                </c:pt>
                <c:pt idx="1">
                  <c:v>HIV transmission can be reduced by mother taking special drugs</c:v>
                </c:pt>
              </c:strCache>
            </c:strRef>
          </c:cat>
          <c:val>
            <c:numRef>
              <c:f>Sheet1!$C$2:$C$3</c:f>
              <c:numCache>
                <c:formatCode>General</c:formatCode>
                <c:ptCount val="2"/>
                <c:pt idx="0">
                  <c:v>51</c:v>
                </c:pt>
                <c:pt idx="1">
                  <c:v>36</c:v>
                </c:pt>
              </c:numCache>
            </c:numRef>
          </c:val>
        </c:ser>
        <c:dLbls>
          <c:dLblPos val="outEnd"/>
          <c:showLegendKey val="0"/>
          <c:showVal val="1"/>
          <c:showCatName val="0"/>
          <c:showSerName val="0"/>
          <c:showPercent val="0"/>
          <c:showBubbleSize val="0"/>
        </c:dLbls>
        <c:gapWidth val="200"/>
        <c:axId val="523407984"/>
        <c:axId val="523384464"/>
      </c:barChart>
      <c:catAx>
        <c:axId val="5234079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23384464"/>
        <c:crosses val="autoZero"/>
        <c:auto val="1"/>
        <c:lblAlgn val="ctr"/>
        <c:lblOffset val="100"/>
        <c:noMultiLvlLbl val="0"/>
      </c:catAx>
      <c:valAx>
        <c:axId val="523384464"/>
        <c:scaling>
          <c:orientation val="minMax"/>
          <c:max val="100"/>
        </c:scaling>
        <c:delete val="1"/>
        <c:axPos val="l"/>
        <c:numFmt formatCode="General" sourceLinked="1"/>
        <c:majorTickMark val="out"/>
        <c:minorTickMark val="none"/>
        <c:tickLblPos val="nextTo"/>
        <c:crossAx val="52340798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19250198955621"/>
          <c:y val="0"/>
          <c:w val="0.61807498010443784"/>
          <c:h val="1"/>
        </c:manualLayout>
      </c:layout>
      <c:barChart>
        <c:barDir val="bar"/>
        <c:grouping val="clustered"/>
        <c:varyColors val="0"/>
        <c:ser>
          <c:idx val="0"/>
          <c:order val="0"/>
          <c:tx>
            <c:strRef>
              <c:f>Sheet1!$B$1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Discriminatory attitudes toward people living with HIV</c:v>
                </c:pt>
                <c:pt idx="1">
                  <c:v>Would not buy fresh vegetables from shopkeeper who has HIV</c:v>
                </c:pt>
                <c:pt idx="2">
                  <c:v>Don't think that children living with HIV should be able to attend school with HIV negative children</c:v>
                </c:pt>
              </c:strCache>
            </c:strRef>
          </c:cat>
          <c:val>
            <c:numRef>
              <c:f>Sheet1!$B$2:$B$4</c:f>
              <c:numCache>
                <c:formatCode>General</c:formatCode>
                <c:ptCount val="3"/>
                <c:pt idx="0">
                  <c:v>33</c:v>
                </c:pt>
                <c:pt idx="1">
                  <c:v>28</c:v>
                </c:pt>
                <c:pt idx="2">
                  <c:v>22</c:v>
                </c:pt>
              </c:numCache>
            </c:numRef>
          </c:val>
        </c:ser>
        <c:ser>
          <c:idx val="1"/>
          <c:order val="1"/>
          <c:tx>
            <c:strRef>
              <c:f>Sheet1!$C$1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Discriminatory attitudes toward people living with HIV</c:v>
                </c:pt>
                <c:pt idx="1">
                  <c:v>Would not buy fresh vegetables from shopkeeper who has HIV</c:v>
                </c:pt>
                <c:pt idx="2">
                  <c:v>Don't think that children living with HIV should be able to attend school with HIV negative children</c:v>
                </c:pt>
              </c:strCache>
            </c:strRef>
          </c:cat>
          <c:val>
            <c:numRef>
              <c:f>Sheet1!$C$2:$C$4</c:f>
              <c:numCache>
                <c:formatCode>General</c:formatCode>
                <c:ptCount val="3"/>
                <c:pt idx="0">
                  <c:v>40</c:v>
                </c:pt>
                <c:pt idx="1">
                  <c:v>34</c:v>
                </c:pt>
                <c:pt idx="2">
                  <c:v>31</c:v>
                </c:pt>
              </c:numCache>
            </c:numRef>
          </c:val>
        </c:ser>
        <c:dLbls>
          <c:showLegendKey val="0"/>
          <c:showVal val="0"/>
          <c:showCatName val="0"/>
          <c:showSerName val="0"/>
          <c:showPercent val="0"/>
          <c:showBubbleSize val="0"/>
        </c:dLbls>
        <c:gapWidth val="200"/>
        <c:axId val="514297960"/>
        <c:axId val="514302664"/>
      </c:barChart>
      <c:catAx>
        <c:axId val="51429796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4302664"/>
        <c:crosses val="autoZero"/>
        <c:auto val="1"/>
        <c:lblAlgn val="ctr"/>
        <c:lblOffset val="100"/>
        <c:noMultiLvlLbl val="0"/>
      </c:catAx>
      <c:valAx>
        <c:axId val="514302664"/>
        <c:scaling>
          <c:orientation val="minMax"/>
          <c:max val="100"/>
        </c:scaling>
        <c:delete val="1"/>
        <c:axPos val="b"/>
        <c:numFmt formatCode="General" sourceLinked="1"/>
        <c:majorTickMark val="none"/>
        <c:minorTickMark val="none"/>
        <c:tickLblPos val="nextTo"/>
        <c:crossAx val="514297960"/>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8.4637218529177907E-3"/>
          <c:w val="0.96616035172886816"/>
          <c:h val="0.8473441681500159"/>
        </c:manualLayout>
      </c:layout>
      <c:barChart>
        <c:barDir val="col"/>
        <c:grouping val="clustered"/>
        <c:varyColors val="0"/>
        <c:ser>
          <c:idx val="0"/>
          <c:order val="0"/>
          <c:tx>
            <c:strRef>
              <c:f>Sheet1!$B$1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 partners in past 12 months</c:v>
                </c:pt>
                <c:pt idx="1">
                  <c:v>Reported using a condom at last sexual intercourse</c:v>
                </c:pt>
                <c:pt idx="2">
                  <c:v>Mean number of lifetime sexual partners</c:v>
                </c:pt>
              </c:strCache>
            </c:strRef>
          </c:cat>
          <c:val>
            <c:numRef>
              <c:f>Sheet1!$B$2:$B$4</c:f>
              <c:numCache>
                <c:formatCode>General</c:formatCode>
                <c:ptCount val="3"/>
                <c:pt idx="0">
                  <c:v>3</c:v>
                </c:pt>
                <c:pt idx="1">
                  <c:v>40</c:v>
                </c:pt>
                <c:pt idx="2" formatCode="0.0">
                  <c:v>2.4</c:v>
                </c:pt>
              </c:numCache>
            </c:numRef>
          </c:val>
        </c:ser>
        <c:dLbls>
          <c:dLblPos val="outEnd"/>
          <c:showLegendKey val="0"/>
          <c:showVal val="1"/>
          <c:showCatName val="0"/>
          <c:showSerName val="0"/>
          <c:showPercent val="0"/>
          <c:showBubbleSize val="0"/>
        </c:dLbls>
        <c:gapWidth val="100"/>
        <c:axId val="648212240"/>
        <c:axId val="648209104"/>
      </c:barChart>
      <c:catAx>
        <c:axId val="6482122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648209104"/>
        <c:crosses val="autoZero"/>
        <c:auto val="1"/>
        <c:lblAlgn val="ctr"/>
        <c:lblOffset val="100"/>
        <c:noMultiLvlLbl val="0"/>
      </c:catAx>
      <c:valAx>
        <c:axId val="648209104"/>
        <c:scaling>
          <c:orientation val="minMax"/>
          <c:max val="100"/>
        </c:scaling>
        <c:delete val="1"/>
        <c:axPos val="l"/>
        <c:numFmt formatCode="General" sourceLinked="1"/>
        <c:majorTickMark val="out"/>
        <c:minorTickMark val="none"/>
        <c:tickLblPos val="nextTo"/>
        <c:crossAx val="648212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087851926610741"/>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34</c:v>
                </c:pt>
                <c:pt idx="1">
                  <c:v>38</c:v>
                </c:pt>
                <c:pt idx="2">
                  <c:v>27</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58</c:v>
                </c:pt>
                <c:pt idx="1">
                  <c:v>60</c:v>
                </c:pt>
                <c:pt idx="2">
                  <c:v>54</c:v>
                </c:pt>
              </c:numCache>
            </c:numRef>
          </c:val>
        </c:ser>
        <c:dLbls>
          <c:dLblPos val="outEnd"/>
          <c:showLegendKey val="0"/>
          <c:showVal val="1"/>
          <c:showCatName val="0"/>
          <c:showSerName val="0"/>
          <c:showPercent val="0"/>
          <c:showBubbleSize val="0"/>
        </c:dLbls>
        <c:gapWidth val="100"/>
        <c:axId val="537593912"/>
        <c:axId val="537577448"/>
      </c:barChart>
      <c:catAx>
        <c:axId val="5375939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37577448"/>
        <c:crosses val="autoZero"/>
        <c:auto val="1"/>
        <c:lblAlgn val="ctr"/>
        <c:lblOffset val="100"/>
        <c:noMultiLvlLbl val="0"/>
      </c:catAx>
      <c:valAx>
        <c:axId val="537577448"/>
        <c:scaling>
          <c:orientation val="minMax"/>
          <c:max val="100"/>
        </c:scaling>
        <c:delete val="1"/>
        <c:axPos val="l"/>
        <c:numFmt formatCode="General" sourceLinked="1"/>
        <c:majorTickMark val="out"/>
        <c:minorTickMark val="none"/>
        <c:tickLblPos val="nextTo"/>
        <c:crossAx val="53759391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615419947506563"/>
          <c:y val="2.6602176541717048E-2"/>
          <c:w val="0.73352624671916011"/>
          <c:h val="0.97339782345828296"/>
        </c:manualLayout>
      </c:layout>
      <c:barChart>
        <c:barDir val="bar"/>
        <c:grouping val="clustered"/>
        <c:varyColors val="0"/>
        <c:ser>
          <c:idx val="0"/>
          <c:order val="0"/>
          <c:tx>
            <c:strRef>
              <c:f>Sheet1!$B$1</c:f>
              <c:strCache>
                <c:ptCount val="1"/>
                <c:pt idx="0">
                  <c:v>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Clerical</c:v>
                </c:pt>
                <c:pt idx="1">
                  <c:v>Unskilled manual</c:v>
                </c:pt>
                <c:pt idx="2">
                  <c:v>Professional/technical/ managerial</c:v>
                </c:pt>
                <c:pt idx="3">
                  <c:v>Skilled manual</c:v>
                </c:pt>
                <c:pt idx="4">
                  <c:v>Sales &amp; services</c:v>
                </c:pt>
                <c:pt idx="5">
                  <c:v>Agriculture</c:v>
                </c:pt>
              </c:strCache>
            </c:strRef>
          </c:cat>
          <c:val>
            <c:numRef>
              <c:f>Sheet1!$B$2:$B$7</c:f>
              <c:numCache>
                <c:formatCode>0</c:formatCode>
                <c:ptCount val="6"/>
                <c:pt idx="0">
                  <c:v>6</c:v>
                </c:pt>
                <c:pt idx="1">
                  <c:v>13</c:v>
                </c:pt>
                <c:pt idx="2">
                  <c:v>10</c:v>
                </c:pt>
                <c:pt idx="3">
                  <c:v>15</c:v>
                </c:pt>
                <c:pt idx="4">
                  <c:v>23</c:v>
                </c:pt>
                <c:pt idx="5">
                  <c:v>33</c:v>
                </c:pt>
              </c:numCache>
            </c:numRef>
          </c:val>
        </c:ser>
        <c:ser>
          <c:idx val="1"/>
          <c:order val="1"/>
          <c:tx>
            <c:strRef>
              <c:f>Sheet1!$C$1</c:f>
              <c:strCache>
                <c:ptCount val="1"/>
                <c:pt idx="0">
                  <c:v>Women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Clerical</c:v>
                </c:pt>
                <c:pt idx="1">
                  <c:v>Unskilled manual</c:v>
                </c:pt>
                <c:pt idx="2">
                  <c:v>Professional/technical/ managerial</c:v>
                </c:pt>
                <c:pt idx="3">
                  <c:v>Skilled manual</c:v>
                </c:pt>
                <c:pt idx="4">
                  <c:v>Sales &amp; services</c:v>
                </c:pt>
                <c:pt idx="5">
                  <c:v>Agriculture</c:v>
                </c:pt>
              </c:strCache>
            </c:strRef>
          </c:cat>
          <c:val>
            <c:numRef>
              <c:f>Sheet1!$C$2:$C$7</c:f>
              <c:numCache>
                <c:formatCode>0</c:formatCode>
                <c:ptCount val="6"/>
                <c:pt idx="0">
                  <c:v>2</c:v>
                </c:pt>
                <c:pt idx="1">
                  <c:v>3</c:v>
                </c:pt>
                <c:pt idx="2">
                  <c:v>6</c:v>
                </c:pt>
                <c:pt idx="3">
                  <c:v>6</c:v>
                </c:pt>
                <c:pt idx="4">
                  <c:v>13</c:v>
                </c:pt>
                <c:pt idx="5">
                  <c:v>70</c:v>
                </c:pt>
              </c:numCache>
            </c:numRef>
          </c:val>
        </c:ser>
        <c:dLbls>
          <c:dLblPos val="outEnd"/>
          <c:showLegendKey val="0"/>
          <c:showVal val="1"/>
          <c:showCatName val="0"/>
          <c:showSerName val="0"/>
          <c:showPercent val="0"/>
          <c:showBubbleSize val="0"/>
        </c:dLbls>
        <c:gapWidth val="150"/>
        <c:axId val="333004288"/>
        <c:axId val="333004680"/>
      </c:barChart>
      <c:catAx>
        <c:axId val="33300428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3004680"/>
        <c:crosses val="autoZero"/>
        <c:auto val="1"/>
        <c:lblAlgn val="ctr"/>
        <c:lblOffset val="100"/>
        <c:noMultiLvlLbl val="0"/>
      </c:catAx>
      <c:valAx>
        <c:axId val="333004680"/>
        <c:scaling>
          <c:orientation val="minMax"/>
          <c:max val="100"/>
        </c:scaling>
        <c:delete val="1"/>
        <c:axPos val="b"/>
        <c:numFmt formatCode="0" sourceLinked="1"/>
        <c:majorTickMark val="out"/>
        <c:minorTickMark val="none"/>
        <c:tickLblPos val="nextTo"/>
        <c:crossAx val="33300428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553161507774043"/>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2"/>
            <c:invertIfNegative val="0"/>
            <c:bubble3D val="0"/>
            <c:spPr>
              <a:solidFill>
                <a:srgbClr val="F07F09"/>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 tested and received results</c:v>
                </c:pt>
                <c:pt idx="1">
                  <c:v>Tested in last 12 months and received results</c:v>
                </c:pt>
              </c:strCache>
            </c:strRef>
          </c:cat>
          <c:val>
            <c:numRef>
              <c:f>Sheet1!$B$2:$B$3</c:f>
              <c:numCache>
                <c:formatCode>General</c:formatCode>
                <c:ptCount val="2"/>
                <c:pt idx="0">
                  <c:v>10</c:v>
                </c:pt>
                <c:pt idx="1">
                  <c:v>4</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 tested and received results</c:v>
                </c:pt>
                <c:pt idx="1">
                  <c:v>Tested in last 12 months and received results</c:v>
                </c:pt>
              </c:strCache>
            </c:strRef>
          </c:cat>
          <c:val>
            <c:numRef>
              <c:f>Sheet1!$C$2:$C$3</c:f>
              <c:numCache>
                <c:formatCode>General</c:formatCode>
                <c:ptCount val="2"/>
                <c:pt idx="0">
                  <c:v>20</c:v>
                </c:pt>
                <c:pt idx="1">
                  <c:v>8</c:v>
                </c:pt>
              </c:numCache>
            </c:numRef>
          </c:val>
        </c:ser>
        <c:dLbls>
          <c:dLblPos val="outEnd"/>
          <c:showLegendKey val="0"/>
          <c:showVal val="1"/>
          <c:showCatName val="0"/>
          <c:showSerName val="0"/>
          <c:showPercent val="0"/>
          <c:showBubbleSize val="0"/>
        </c:dLbls>
        <c:gapWidth val="200"/>
        <c:axId val="648208712"/>
        <c:axId val="648209496"/>
      </c:barChart>
      <c:catAx>
        <c:axId val="648208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48209496"/>
        <c:crosses val="autoZero"/>
        <c:auto val="1"/>
        <c:lblAlgn val="ctr"/>
        <c:lblOffset val="100"/>
        <c:noMultiLvlLbl val="0"/>
      </c:catAx>
      <c:valAx>
        <c:axId val="648209496"/>
        <c:scaling>
          <c:orientation val="minMax"/>
          <c:max val="100"/>
        </c:scaling>
        <c:delete val="1"/>
        <c:axPos val="l"/>
        <c:numFmt formatCode="General" sourceLinked="1"/>
        <c:majorTickMark val="out"/>
        <c:minorTickMark val="none"/>
        <c:tickLblPos val="nextTo"/>
        <c:crossAx val="64820871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2011 NDHS</c:v>
                </c:pt>
              </c:strCache>
            </c:strRef>
          </c:tx>
          <c:spPr>
            <a:solidFill>
              <a:srgbClr val="58B5BC"/>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5</c:v>
                </c:pt>
                <c:pt idx="1">
                  <c:v>14</c:v>
                </c:pt>
              </c:numCache>
            </c:numRef>
          </c:val>
        </c:ser>
        <c:ser>
          <c:idx val="1"/>
          <c:order val="1"/>
          <c:tx>
            <c:strRef>
              <c:f>Sheet1!$C$1</c:f>
              <c:strCache>
                <c:ptCount val="1"/>
                <c:pt idx="0">
                  <c:v>2016 NDHS</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10</c:v>
                </c:pt>
                <c:pt idx="1">
                  <c:v>20</c:v>
                </c:pt>
              </c:numCache>
            </c:numRef>
          </c:val>
        </c:ser>
        <c:dLbls>
          <c:dLblPos val="outEnd"/>
          <c:showLegendKey val="0"/>
          <c:showVal val="1"/>
          <c:showCatName val="0"/>
          <c:showSerName val="0"/>
          <c:showPercent val="0"/>
          <c:showBubbleSize val="0"/>
        </c:dLbls>
        <c:gapWidth val="100"/>
        <c:axId val="648213416"/>
        <c:axId val="648209888"/>
      </c:barChart>
      <c:catAx>
        <c:axId val="6482134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48209888"/>
        <c:crosses val="autoZero"/>
        <c:auto val="1"/>
        <c:lblAlgn val="ctr"/>
        <c:lblOffset val="100"/>
        <c:noMultiLvlLbl val="0"/>
      </c:catAx>
      <c:valAx>
        <c:axId val="648209888"/>
        <c:scaling>
          <c:orientation val="minMax"/>
          <c:max val="100"/>
        </c:scaling>
        <c:delete val="1"/>
        <c:axPos val="l"/>
        <c:numFmt formatCode="General" sourceLinked="1"/>
        <c:majorTickMark val="out"/>
        <c:minorTickMark val="none"/>
        <c:tickLblPos val="nextTo"/>
        <c:crossAx val="64821341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553161507774043"/>
        </c:manualLayout>
      </c:layout>
      <c:barChart>
        <c:barDir val="col"/>
        <c:grouping val="clustered"/>
        <c:varyColors val="0"/>
        <c:ser>
          <c:idx val="0"/>
          <c:order val="0"/>
          <c:tx>
            <c:strRef>
              <c:f>Sheet1!$B$1</c:f>
              <c:strCache>
                <c:ptCount val="1"/>
                <c:pt idx="0">
                  <c:v>Total</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counselling during ANC</c:v>
                </c:pt>
                <c:pt idx="1">
                  <c:v>HIV counselling, testing, and received results during ANC</c:v>
                </c:pt>
              </c:strCache>
            </c:strRef>
          </c:cat>
          <c:val>
            <c:numRef>
              <c:f>Sheet1!$B$2:$B$3</c:f>
              <c:numCache>
                <c:formatCode>General</c:formatCode>
                <c:ptCount val="2"/>
                <c:pt idx="0">
                  <c:v>13</c:v>
                </c:pt>
                <c:pt idx="1">
                  <c:v>10</c:v>
                </c:pt>
              </c:numCache>
            </c:numRef>
          </c:val>
        </c:ser>
        <c:dLbls>
          <c:dLblPos val="outEnd"/>
          <c:showLegendKey val="0"/>
          <c:showVal val="1"/>
          <c:showCatName val="0"/>
          <c:showSerName val="0"/>
          <c:showPercent val="0"/>
          <c:showBubbleSize val="0"/>
        </c:dLbls>
        <c:gapWidth val="100"/>
        <c:axId val="552110256"/>
        <c:axId val="552110648"/>
      </c:barChart>
      <c:catAx>
        <c:axId val="5521102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110648"/>
        <c:crosses val="autoZero"/>
        <c:auto val="1"/>
        <c:lblAlgn val="ctr"/>
        <c:lblOffset val="100"/>
        <c:noMultiLvlLbl val="0"/>
      </c:catAx>
      <c:valAx>
        <c:axId val="552110648"/>
        <c:scaling>
          <c:orientation val="minMax"/>
          <c:max val="100"/>
        </c:scaling>
        <c:delete val="1"/>
        <c:axPos val="l"/>
        <c:numFmt formatCode="General" sourceLinked="1"/>
        <c:majorTickMark val="out"/>
        <c:minorTickMark val="none"/>
        <c:tickLblPos val="nextTo"/>
        <c:crossAx val="552110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2"/>
            <c:invertIfNegative val="0"/>
            <c:bubble3D val="0"/>
            <c:spPr>
              <a:solidFill>
                <a:srgbClr val="F07F09"/>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21</c:v>
                </c:pt>
                <c:pt idx="1">
                  <c:v>25</c:v>
                </c:pt>
                <c:pt idx="2">
                  <c:v>14</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27</c:v>
                </c:pt>
                <c:pt idx="1">
                  <c:v>31</c:v>
                </c:pt>
                <c:pt idx="2">
                  <c:v>19</c:v>
                </c:pt>
              </c:numCache>
            </c:numRef>
          </c:val>
        </c:ser>
        <c:dLbls>
          <c:dLblPos val="outEnd"/>
          <c:showLegendKey val="0"/>
          <c:showVal val="1"/>
          <c:showCatName val="0"/>
          <c:showSerName val="0"/>
          <c:showPercent val="0"/>
          <c:showBubbleSize val="0"/>
        </c:dLbls>
        <c:gapWidth val="200"/>
        <c:axId val="552111824"/>
        <c:axId val="552113392"/>
      </c:barChart>
      <c:catAx>
        <c:axId val="5521118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113392"/>
        <c:crosses val="autoZero"/>
        <c:auto val="1"/>
        <c:lblAlgn val="ctr"/>
        <c:lblOffset val="100"/>
        <c:noMultiLvlLbl val="0"/>
      </c:catAx>
      <c:valAx>
        <c:axId val="552113392"/>
        <c:scaling>
          <c:orientation val="minMax"/>
          <c:max val="100"/>
        </c:scaling>
        <c:delete val="1"/>
        <c:axPos val="l"/>
        <c:numFmt formatCode="General" sourceLinked="1"/>
        <c:majorTickMark val="out"/>
        <c:minorTickMark val="none"/>
        <c:tickLblPos val="nextTo"/>
        <c:crossAx val="55211182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4788318631653644E-2"/>
          <c:w val="0.96616035172886816"/>
          <c:h val="0.84367193697641962"/>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1"/>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68</c:v>
                </c:pt>
                <c:pt idx="1">
                  <c:v>97</c:v>
                </c:pt>
              </c:numCache>
            </c:numRef>
          </c:val>
        </c:ser>
        <c:dLbls>
          <c:dLblPos val="outEnd"/>
          <c:showLegendKey val="0"/>
          <c:showVal val="1"/>
          <c:showCatName val="0"/>
          <c:showSerName val="0"/>
          <c:showPercent val="0"/>
          <c:showBubbleSize val="0"/>
        </c:dLbls>
        <c:gapWidth val="100"/>
        <c:axId val="552113784"/>
        <c:axId val="552113000"/>
      </c:barChart>
      <c:catAx>
        <c:axId val="5521137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113000"/>
        <c:crosses val="autoZero"/>
        <c:auto val="1"/>
        <c:lblAlgn val="ctr"/>
        <c:lblOffset val="100"/>
        <c:noMultiLvlLbl val="0"/>
      </c:catAx>
      <c:valAx>
        <c:axId val="552113000"/>
        <c:scaling>
          <c:orientation val="minMax"/>
          <c:max val="100"/>
        </c:scaling>
        <c:delete val="1"/>
        <c:axPos val="l"/>
        <c:numFmt formatCode="General" sourceLinked="1"/>
        <c:majorTickMark val="out"/>
        <c:minorTickMark val="none"/>
        <c:tickLblPos val="nextTo"/>
        <c:crossAx val="5521137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Cash only</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36</c:v>
                </c:pt>
                <c:pt idx="1">
                  <c:v>77</c:v>
                </c:pt>
              </c:numCache>
            </c:numRef>
          </c:val>
        </c:ser>
        <c:ser>
          <c:idx val="1"/>
          <c:order val="1"/>
          <c:tx>
            <c:strRef>
              <c:f>Sheet1!$C$1</c:f>
              <c:strCache>
                <c:ptCount val="1"/>
                <c:pt idx="0">
                  <c:v>Cash and in-kind</c:v>
                </c:pt>
              </c:strCache>
            </c:strRef>
          </c:tx>
          <c:spPr>
            <a:solidFill>
              <a:srgbClr val="D3909D"/>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9</c:v>
                </c:pt>
                <c:pt idx="1">
                  <c:v>5</c:v>
                </c:pt>
              </c:numCache>
            </c:numRef>
          </c:val>
        </c:ser>
        <c:ser>
          <c:idx val="2"/>
          <c:order val="2"/>
          <c:tx>
            <c:strRef>
              <c:f>Sheet1!$D$1</c:f>
              <c:strCache>
                <c:ptCount val="1"/>
                <c:pt idx="0">
                  <c:v>In-kind only</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dLbl>
              <c:idx val="1"/>
              <c:layout>
                <c:manualLayout>
                  <c:x val="0"/>
                  <c:y val="-1.2176561289235133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4</c:v>
                </c:pt>
                <c:pt idx="1">
                  <c:v>1</c:v>
                </c:pt>
              </c:numCache>
            </c:numRef>
          </c:val>
        </c:ser>
        <c:ser>
          <c:idx val="3"/>
          <c:order val="3"/>
          <c:tx>
            <c:strRef>
              <c:f>Sheet1!$E$1</c:f>
              <c:strCache>
                <c:ptCount val="1"/>
                <c:pt idx="0">
                  <c:v>Not paid</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52</c:v>
                </c:pt>
                <c:pt idx="1">
                  <c:v>16</c:v>
                </c:pt>
              </c:numCache>
            </c:numRef>
          </c:val>
        </c:ser>
        <c:dLbls>
          <c:dLblPos val="ctr"/>
          <c:showLegendKey val="0"/>
          <c:showVal val="1"/>
          <c:showCatName val="0"/>
          <c:showSerName val="0"/>
          <c:showPercent val="0"/>
          <c:showBubbleSize val="0"/>
        </c:dLbls>
        <c:gapWidth val="100"/>
        <c:overlap val="100"/>
        <c:axId val="552120448"/>
        <c:axId val="552120840"/>
      </c:barChart>
      <c:catAx>
        <c:axId val="552120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120840"/>
        <c:crosses val="autoZero"/>
        <c:auto val="1"/>
        <c:lblAlgn val="ctr"/>
        <c:lblOffset val="100"/>
        <c:noMultiLvlLbl val="0"/>
      </c:catAx>
      <c:valAx>
        <c:axId val="552120840"/>
        <c:scaling>
          <c:orientation val="minMax"/>
        </c:scaling>
        <c:delete val="1"/>
        <c:axPos val="l"/>
        <c:numFmt formatCode="0%" sourceLinked="1"/>
        <c:majorTickMark val="none"/>
        <c:minorTickMark val="none"/>
        <c:tickLblPos val="nextTo"/>
        <c:crossAx val="552120448"/>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991C50">
                <a:lumMod val="50000"/>
              </a:srgbClr>
            </a:solidFill>
            <a:ln>
              <a:noFill/>
            </a:ln>
            <a:scene3d>
              <a:camera prst="orthographicFront"/>
              <a:lightRig rig="threePt" dir="t">
                <a:rot lat="0" lon="0" rev="1200000"/>
              </a:lightRig>
            </a:scene3d>
            <a:sp3d>
              <a:bevelT w="63500" h="25400"/>
            </a:sp3d>
          </c:spPr>
          <c:dPt>
            <c:idx val="0"/>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1"/>
            <c:bubble3D val="0"/>
            <c:spPr>
              <a:solidFill>
                <a:srgbClr val="991C50"/>
              </a:solidFill>
              <a:ln w="19050">
                <a:noFill/>
              </a:ln>
              <a:effectLst/>
              <a:scene3d>
                <a:camera prst="orthographicFront"/>
                <a:lightRig rig="threePt" dir="t">
                  <a:rot lat="0" lon="0" rev="1200000"/>
                </a:lightRig>
              </a:scene3d>
              <a:sp3d>
                <a:bevelT w="63500" h="25400"/>
              </a:sp3d>
            </c:spPr>
          </c:dPt>
          <c:dPt>
            <c:idx val="2"/>
            <c:bubble3D val="0"/>
            <c:spPr>
              <a:solidFill>
                <a:srgbClr val="D3909D"/>
              </a:solidFill>
              <a:ln w="19050">
                <a:noFill/>
              </a:ln>
              <a:effectLst/>
              <a:scene3d>
                <a:camera prst="orthographicFront"/>
                <a:lightRig rig="threePt" dir="t">
                  <a:rot lat="0" lon="0" rev="1200000"/>
                </a:lightRig>
              </a:scene3d>
              <a:sp3d>
                <a:bevelT w="63500" h="25400"/>
              </a:sp3d>
            </c:spPr>
          </c:dPt>
          <c:dPt>
            <c:idx val="3"/>
            <c:bubble3D val="0"/>
            <c:spPr>
              <a:solidFill>
                <a:srgbClr val="D3909D">
                  <a:lumMod val="40000"/>
                  <a:lumOff val="60000"/>
                </a:srgbClr>
              </a:solidFill>
              <a:ln w="19050">
                <a:noFill/>
              </a:ln>
              <a:effectLst/>
              <a:scene3d>
                <a:camera prst="orthographicFront"/>
                <a:lightRig rig="threePt" dir="t">
                  <a:rot lat="0" lon="0" rev="1200000"/>
                </a:lightRig>
              </a:scene3d>
              <a:sp3d>
                <a:bevelT w="63500" h="25400"/>
              </a:sp3d>
            </c:spPr>
          </c:dPt>
          <c:dPt>
            <c:idx val="4"/>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5"/>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Lbls>
            <c:dLbl>
              <c:idx val="0"/>
              <c:delete val="1"/>
              <c:extLst>
                <c:ext xmlns:c15="http://schemas.microsoft.com/office/drawing/2012/chart" uri="{CE6537A1-D6FC-4f65-9D91-7224C49458BB}"/>
              </c:extLst>
            </c:dLbl>
            <c:dLbl>
              <c:idx val="3"/>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Mainly wife</c:v>
                </c:pt>
                <c:pt idx="1">
                  <c:v>Wife and husband jointly</c:v>
                </c:pt>
                <c:pt idx="2">
                  <c:v>Mainly husband</c:v>
                </c:pt>
                <c:pt idx="3">
                  <c:v>Other</c:v>
                </c:pt>
              </c:strCache>
            </c:strRef>
          </c:cat>
          <c:val>
            <c:numRef>
              <c:f>Sheet1!$B$2:$B$5</c:f>
              <c:numCache>
                <c:formatCode>General</c:formatCode>
                <c:ptCount val="4"/>
                <c:pt idx="0">
                  <c:v>52</c:v>
                </c:pt>
                <c:pt idx="1">
                  <c:v>35</c:v>
                </c:pt>
                <c:pt idx="2">
                  <c:v>11</c:v>
                </c:pt>
                <c:pt idx="3">
                  <c:v>3</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991C50"/>
            </a:solidFill>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58863C">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58863C"/>
              </a:solidFill>
              <a:ln w="19050">
                <a:noFill/>
              </a:ln>
              <a:effectLst/>
              <a:scene3d>
                <a:camera prst="orthographicFront"/>
                <a:lightRig rig="threePt" dir="t">
                  <a:rot lat="0" lon="0" rev="1200000"/>
                </a:lightRig>
              </a:scene3d>
              <a:sp3d>
                <a:bevelT w="63500" h="25400"/>
              </a:sp3d>
            </c:spPr>
          </c:dPt>
          <c:dPt>
            <c:idx val="3"/>
            <c:bubble3D val="0"/>
            <c:spPr>
              <a:solidFill>
                <a:srgbClr val="58863C">
                  <a:lumMod val="60000"/>
                  <a:lumOff val="40000"/>
                </a:srgbClr>
              </a:solidFill>
              <a:ln w="19050">
                <a:noFill/>
              </a:ln>
              <a:effectLst/>
              <a:scene3d>
                <a:camera prst="orthographicFront"/>
                <a:lightRig rig="threePt" dir="t">
                  <a:rot lat="0" lon="0" rev="1200000"/>
                </a:lightRig>
              </a:scene3d>
              <a:sp3d>
                <a:bevelT w="63500" h="25400"/>
              </a:sp3d>
            </c:spPr>
          </c:dPt>
          <c:dPt>
            <c:idx val="4"/>
            <c:bubble3D val="0"/>
            <c:spPr>
              <a:solidFill>
                <a:srgbClr val="991C50"/>
              </a:solidFill>
              <a:ln w="19050">
                <a:noFill/>
              </a:ln>
              <a:effectLst/>
              <a:scene3d>
                <a:camera prst="orthographicFront"/>
                <a:lightRig rig="threePt" dir="t">
                  <a:rot lat="0" lon="0" rev="1200000"/>
                </a:lightRig>
              </a:scene3d>
              <a:sp3d>
                <a:bevelT w="63500" h="25400"/>
              </a:sp3d>
            </c:spPr>
          </c:dPt>
          <c:dPt>
            <c:idx val="5"/>
            <c:bubble3D val="0"/>
            <c:spPr>
              <a:solidFill>
                <a:srgbClr val="991C50"/>
              </a:solidFill>
              <a:ln w="19050">
                <a:noFill/>
              </a:ln>
              <a:effectLst/>
              <a:scene3d>
                <a:camera prst="orthographicFront"/>
                <a:lightRig rig="threePt" dir="t">
                  <a:rot lat="0" lon="0" rev="1200000"/>
                </a:lightRig>
              </a:scene3d>
              <a:sp3d>
                <a:bevelT w="63500" h="25400"/>
              </a:sp3d>
            </c:spPr>
          </c:dPt>
          <c:dLbls>
            <c:dLbl>
              <c:idx val="3"/>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More</c:v>
                </c:pt>
                <c:pt idx="1">
                  <c:v>Less</c:v>
                </c:pt>
                <c:pt idx="2">
                  <c:v>About the same</c:v>
                </c:pt>
                <c:pt idx="3">
                  <c:v>Husband has no earnings/don't know</c:v>
                </c:pt>
              </c:strCache>
            </c:strRef>
          </c:cat>
          <c:val>
            <c:numRef>
              <c:f>Sheet1!$B$2:$B$5</c:f>
              <c:numCache>
                <c:formatCode>General</c:formatCode>
                <c:ptCount val="4"/>
                <c:pt idx="0">
                  <c:v>8</c:v>
                </c:pt>
                <c:pt idx="1">
                  <c:v>73</c:v>
                </c:pt>
                <c:pt idx="2">
                  <c:v>14</c:v>
                </c:pt>
                <c:pt idx="3">
                  <c:v>5</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Sheet1!$B$2:$B$3</c:f>
              <c:numCache>
                <c:formatCode>General</c:formatCode>
                <c:ptCount val="2"/>
                <c:pt idx="0">
                  <c:v>8</c:v>
                </c:pt>
                <c:pt idx="1">
                  <c:v>11</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Sheet1!$C$2:$C$3</c:f>
              <c:numCache>
                <c:formatCode>General</c:formatCode>
                <c:ptCount val="2"/>
                <c:pt idx="0">
                  <c:v>19</c:v>
                </c:pt>
                <c:pt idx="1">
                  <c:v>21</c:v>
                </c:pt>
              </c:numCache>
            </c:numRef>
          </c:val>
        </c:ser>
        <c:dLbls>
          <c:dLblPos val="outEnd"/>
          <c:showLegendKey val="0"/>
          <c:showVal val="1"/>
          <c:showCatName val="0"/>
          <c:showSerName val="0"/>
          <c:showPercent val="0"/>
          <c:showBubbleSize val="0"/>
        </c:dLbls>
        <c:gapWidth val="200"/>
        <c:axId val="552130248"/>
        <c:axId val="552125152"/>
      </c:barChart>
      <c:catAx>
        <c:axId val="5521302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125152"/>
        <c:crosses val="autoZero"/>
        <c:auto val="1"/>
        <c:lblAlgn val="ctr"/>
        <c:lblOffset val="100"/>
        <c:noMultiLvlLbl val="0"/>
      </c:catAx>
      <c:valAx>
        <c:axId val="552125152"/>
        <c:scaling>
          <c:orientation val="minMax"/>
          <c:max val="100"/>
        </c:scaling>
        <c:delete val="1"/>
        <c:axPos val="l"/>
        <c:numFmt formatCode="General" sourceLinked="1"/>
        <c:majorTickMark val="out"/>
        <c:minorTickMark val="none"/>
        <c:tickLblPos val="nextTo"/>
        <c:crossAx val="55213024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7857163216588876"/>
          <c:w val="0.96616035172886816"/>
          <c:h val="0.70058966045533899"/>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Use a bank account</c:v>
                </c:pt>
                <c:pt idx="1">
                  <c:v>Own a mobile phone</c:v>
                </c:pt>
                <c:pt idx="3">
                  <c:v>Use a mobile phone for financial transactions</c:v>
                </c:pt>
              </c:strCache>
            </c:strRef>
          </c:cat>
          <c:val>
            <c:numRef>
              <c:f>Sheet1!$B$2:$B$5</c:f>
              <c:numCache>
                <c:formatCode>General</c:formatCode>
                <c:ptCount val="4"/>
                <c:pt idx="0">
                  <c:v>41</c:v>
                </c:pt>
                <c:pt idx="1">
                  <c:v>73</c:v>
                </c:pt>
                <c:pt idx="3">
                  <c:v>9</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Use a bank account</c:v>
                </c:pt>
                <c:pt idx="1">
                  <c:v>Own a mobile phone</c:v>
                </c:pt>
                <c:pt idx="3">
                  <c:v>Use a mobile phone for financial transactions</c:v>
                </c:pt>
              </c:strCache>
            </c:strRef>
          </c:cat>
          <c:val>
            <c:numRef>
              <c:f>Sheet1!$C$2:$C$5</c:f>
              <c:numCache>
                <c:formatCode>General</c:formatCode>
                <c:ptCount val="4"/>
                <c:pt idx="0">
                  <c:v>40</c:v>
                </c:pt>
                <c:pt idx="1">
                  <c:v>89</c:v>
                </c:pt>
                <c:pt idx="3">
                  <c:v>8</c:v>
                </c:pt>
              </c:numCache>
            </c:numRef>
          </c:val>
        </c:ser>
        <c:dLbls>
          <c:dLblPos val="outEnd"/>
          <c:showLegendKey val="0"/>
          <c:showVal val="1"/>
          <c:showCatName val="0"/>
          <c:showSerName val="0"/>
          <c:showPercent val="0"/>
          <c:showBubbleSize val="0"/>
        </c:dLbls>
        <c:gapWidth val="200"/>
        <c:axId val="552130640"/>
        <c:axId val="552127504"/>
      </c:barChart>
      <c:catAx>
        <c:axId val="552130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52127504"/>
        <c:crosses val="autoZero"/>
        <c:auto val="1"/>
        <c:lblAlgn val="ctr"/>
        <c:lblOffset val="100"/>
        <c:noMultiLvlLbl val="0"/>
      </c:catAx>
      <c:valAx>
        <c:axId val="552127504"/>
        <c:scaling>
          <c:orientation val="minMax"/>
          <c:max val="100"/>
        </c:scaling>
        <c:delete val="1"/>
        <c:axPos val="l"/>
        <c:numFmt formatCode="General" sourceLinked="1"/>
        <c:majorTickMark val="out"/>
        <c:minorTickMark val="none"/>
        <c:tickLblPos val="nextTo"/>
        <c:crossAx val="55213064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4510278113663845E-2"/>
          <c:w val="0.96616035172886816"/>
          <c:h val="0.89394986146683297"/>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3"/>
            <c:invertIfNegative val="0"/>
            <c:bubble3D val="0"/>
            <c:spPr>
              <a:solidFill>
                <a:srgbClr val="58863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Household</c:v>
                </c:pt>
                <c:pt idx="2">
                  <c:v>Women</c:v>
                </c:pt>
                <c:pt idx="3">
                  <c:v>Men</c:v>
                </c:pt>
              </c:strCache>
            </c:strRef>
          </c:cat>
          <c:val>
            <c:numRef>
              <c:f>Sheet1!$B$2:$B$5</c:f>
              <c:numCache>
                <c:formatCode>General</c:formatCode>
                <c:ptCount val="4"/>
                <c:pt idx="0">
                  <c:v>47</c:v>
                </c:pt>
                <c:pt idx="2">
                  <c:v>43</c:v>
                </c:pt>
                <c:pt idx="3">
                  <c:v>57</c:v>
                </c:pt>
              </c:numCache>
            </c:numRef>
          </c:val>
        </c:ser>
        <c:dLbls>
          <c:dLblPos val="outEnd"/>
          <c:showLegendKey val="0"/>
          <c:showVal val="1"/>
          <c:showCatName val="0"/>
          <c:showSerName val="0"/>
          <c:showPercent val="0"/>
          <c:showBubbleSize val="0"/>
        </c:dLbls>
        <c:gapWidth val="100"/>
        <c:axId val="333005464"/>
        <c:axId val="333005856"/>
      </c:barChart>
      <c:catAx>
        <c:axId val="3330054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3005856"/>
        <c:crosses val="autoZero"/>
        <c:auto val="1"/>
        <c:lblAlgn val="ctr"/>
        <c:lblOffset val="100"/>
        <c:noMultiLvlLbl val="0"/>
      </c:catAx>
      <c:valAx>
        <c:axId val="333005856"/>
        <c:scaling>
          <c:orientation val="minMax"/>
          <c:max val="100"/>
        </c:scaling>
        <c:delete val="1"/>
        <c:axPos val="l"/>
        <c:numFmt formatCode="General" sourceLinked="1"/>
        <c:majorTickMark val="out"/>
        <c:minorTickMark val="none"/>
        <c:tickLblPos val="nextTo"/>
        <c:crossAx val="3330054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1167497785586041E-3"/>
          <c:w val="0.96616035172886816"/>
          <c:h val="0.81542289190234063"/>
        </c:manualLayout>
      </c:layout>
      <c:barChart>
        <c:barDir val="col"/>
        <c:grouping val="clustered"/>
        <c:varyColors val="0"/>
        <c:ser>
          <c:idx val="0"/>
          <c:order val="0"/>
          <c:tx>
            <c:strRef>
              <c:f>Sheet1!$B$1</c:f>
              <c:strCache>
                <c:ptCount val="1"/>
                <c:pt idx="0">
                  <c:v>Series 1</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3"/>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4"/>
            <c:invertIfNegative val="0"/>
            <c:bubble3D val="0"/>
            <c:spPr>
              <a:solidFill>
                <a:srgbClr val="1B587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Own health care</c:v>
                </c:pt>
                <c:pt idx="1">
                  <c:v>Visits to her family or friends</c:v>
                </c:pt>
                <c:pt idx="2">
                  <c:v>Major household purchases</c:v>
                </c:pt>
                <c:pt idx="3">
                  <c:v>Participates in all 3 decisions</c:v>
                </c:pt>
                <c:pt idx="4">
                  <c:v>Participates in none of the decisions</c:v>
                </c:pt>
              </c:strCache>
            </c:strRef>
          </c:cat>
          <c:val>
            <c:numRef>
              <c:f>Sheet1!$B$2:$B$6</c:f>
              <c:numCache>
                <c:formatCode>General</c:formatCode>
                <c:ptCount val="5"/>
                <c:pt idx="0">
                  <c:v>58</c:v>
                </c:pt>
                <c:pt idx="1">
                  <c:v>56</c:v>
                </c:pt>
                <c:pt idx="2">
                  <c:v>53</c:v>
                </c:pt>
                <c:pt idx="3">
                  <c:v>38</c:v>
                </c:pt>
                <c:pt idx="4">
                  <c:v>28</c:v>
                </c:pt>
              </c:numCache>
            </c:numRef>
          </c:val>
        </c:ser>
        <c:dLbls>
          <c:dLblPos val="outEnd"/>
          <c:showLegendKey val="0"/>
          <c:showVal val="1"/>
          <c:showCatName val="0"/>
          <c:showSerName val="0"/>
          <c:showPercent val="0"/>
          <c:showBubbleSize val="0"/>
        </c:dLbls>
        <c:gapWidth val="100"/>
        <c:axId val="552124368"/>
        <c:axId val="552132600"/>
      </c:barChart>
      <c:catAx>
        <c:axId val="5521243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52132600"/>
        <c:crosses val="autoZero"/>
        <c:auto val="1"/>
        <c:lblAlgn val="ctr"/>
        <c:lblOffset val="100"/>
        <c:noMultiLvlLbl val="0"/>
      </c:catAx>
      <c:valAx>
        <c:axId val="552132600"/>
        <c:scaling>
          <c:orientation val="minMax"/>
          <c:max val="100"/>
        </c:scaling>
        <c:delete val="1"/>
        <c:axPos val="l"/>
        <c:numFmt formatCode="General" sourceLinked="1"/>
        <c:majorTickMark val="out"/>
        <c:minorTickMark val="none"/>
        <c:tickLblPos val="nextTo"/>
        <c:crossAx val="5521243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080791983527314"/>
          <c:y val="0"/>
          <c:w val="0.65919208016472686"/>
          <c:h val="1"/>
        </c:manualLayout>
      </c:layout>
      <c:barChart>
        <c:barDir val="bar"/>
        <c:grouping val="clustered"/>
        <c:varyColors val="0"/>
        <c:ser>
          <c:idx val="0"/>
          <c:order val="0"/>
          <c:tx>
            <c:strRef>
              <c:f>Sheet1!$B$1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Any of these reasons</c:v>
                </c:pt>
                <c:pt idx="1">
                  <c:v>Neglects the children</c:v>
                </c:pt>
                <c:pt idx="2">
                  <c:v>Goes out without telling him</c:v>
                </c:pt>
                <c:pt idx="3">
                  <c:v>Argues with him</c:v>
                </c:pt>
                <c:pt idx="4">
                  <c:v>Burns the food</c:v>
                </c:pt>
                <c:pt idx="5">
                  <c:v>Refuses to have sex with him</c:v>
                </c:pt>
              </c:strCache>
            </c:strRef>
          </c:cat>
          <c:val>
            <c:numRef>
              <c:f>Sheet1!$B$2:$B$7</c:f>
              <c:numCache>
                <c:formatCode>General</c:formatCode>
                <c:ptCount val="6"/>
                <c:pt idx="0">
                  <c:v>23</c:v>
                </c:pt>
                <c:pt idx="1">
                  <c:v>19</c:v>
                </c:pt>
                <c:pt idx="2">
                  <c:v>9</c:v>
                </c:pt>
                <c:pt idx="3">
                  <c:v>9</c:v>
                </c:pt>
                <c:pt idx="4">
                  <c:v>2</c:v>
                </c:pt>
                <c:pt idx="5">
                  <c:v>4</c:v>
                </c:pt>
              </c:numCache>
            </c:numRef>
          </c:val>
        </c:ser>
        <c:ser>
          <c:idx val="1"/>
          <c:order val="1"/>
          <c:tx>
            <c:strRef>
              <c:f>Sheet1!$C$1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Any of these reasons</c:v>
                </c:pt>
                <c:pt idx="1">
                  <c:v>Neglects the children</c:v>
                </c:pt>
                <c:pt idx="2">
                  <c:v>Goes out without telling him</c:v>
                </c:pt>
                <c:pt idx="3">
                  <c:v>Argues with him</c:v>
                </c:pt>
                <c:pt idx="4">
                  <c:v>Burns the food</c:v>
                </c:pt>
                <c:pt idx="5">
                  <c:v>Refuses to have sex with him</c:v>
                </c:pt>
              </c:strCache>
            </c:strRef>
          </c:cat>
          <c:val>
            <c:numRef>
              <c:f>Sheet1!$C$2:$C$7</c:f>
              <c:numCache>
                <c:formatCode>General</c:formatCode>
                <c:ptCount val="6"/>
                <c:pt idx="0">
                  <c:v>29</c:v>
                </c:pt>
                <c:pt idx="1">
                  <c:v>24</c:v>
                </c:pt>
                <c:pt idx="2">
                  <c:v>12</c:v>
                </c:pt>
                <c:pt idx="3">
                  <c:v>9</c:v>
                </c:pt>
                <c:pt idx="4">
                  <c:v>3</c:v>
                </c:pt>
                <c:pt idx="5">
                  <c:v>3</c:v>
                </c:pt>
              </c:numCache>
            </c:numRef>
          </c:val>
        </c:ser>
        <c:dLbls>
          <c:showLegendKey val="0"/>
          <c:showVal val="0"/>
          <c:showCatName val="0"/>
          <c:showSerName val="0"/>
          <c:showPercent val="0"/>
          <c:showBubbleSize val="0"/>
        </c:dLbls>
        <c:gapWidth val="200"/>
        <c:axId val="552139264"/>
        <c:axId val="552127896"/>
      </c:barChart>
      <c:catAx>
        <c:axId val="55213926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127896"/>
        <c:crosses val="autoZero"/>
        <c:auto val="1"/>
        <c:lblAlgn val="ctr"/>
        <c:lblOffset val="100"/>
        <c:noMultiLvlLbl val="0"/>
      </c:catAx>
      <c:valAx>
        <c:axId val="552127896"/>
        <c:scaling>
          <c:orientation val="minMax"/>
          <c:max val="100"/>
        </c:scaling>
        <c:delete val="1"/>
        <c:axPos val="b"/>
        <c:numFmt formatCode="General" sourceLinked="1"/>
        <c:majorTickMark val="none"/>
        <c:minorTickMark val="none"/>
        <c:tickLblPos val="nextTo"/>
        <c:crossAx val="552139264"/>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90362338020927557"/>
        </c:manualLayout>
      </c:layout>
      <c:barChart>
        <c:barDir val="col"/>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Since age 15</c:v>
                </c:pt>
                <c:pt idx="1">
                  <c:v>In the past 12 months</c:v>
                </c:pt>
              </c:strCache>
            </c:strRef>
          </c:cat>
          <c:val>
            <c:numRef>
              <c:f>Sheet1!$B$2:$B$3</c:f>
              <c:numCache>
                <c:formatCode>General</c:formatCode>
                <c:ptCount val="2"/>
                <c:pt idx="0">
                  <c:v>22</c:v>
                </c:pt>
                <c:pt idx="1">
                  <c:v>9</c:v>
                </c:pt>
              </c:numCache>
            </c:numRef>
          </c:val>
        </c:ser>
        <c:dLbls>
          <c:dLblPos val="outEnd"/>
          <c:showLegendKey val="0"/>
          <c:showVal val="1"/>
          <c:showCatName val="0"/>
          <c:showSerName val="0"/>
          <c:showPercent val="0"/>
          <c:showBubbleSize val="0"/>
        </c:dLbls>
        <c:gapWidth val="100"/>
        <c:axId val="552140440"/>
        <c:axId val="552139656"/>
      </c:barChart>
      <c:catAx>
        <c:axId val="5521404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139656"/>
        <c:crosses val="autoZero"/>
        <c:auto val="1"/>
        <c:lblAlgn val="ctr"/>
        <c:lblOffset val="100"/>
        <c:noMultiLvlLbl val="0"/>
      </c:catAx>
      <c:valAx>
        <c:axId val="552139656"/>
        <c:scaling>
          <c:orientation val="minMax"/>
          <c:max val="100"/>
        </c:scaling>
        <c:delete val="1"/>
        <c:axPos val="l"/>
        <c:numFmt formatCode="General" sourceLinked="1"/>
        <c:majorTickMark val="out"/>
        <c:minorTickMark val="none"/>
        <c:tickLblPos val="nextTo"/>
        <c:crossAx val="5521404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5590928519366583"/>
        </c:manualLayout>
      </c:layout>
      <c:barChart>
        <c:barDir val="col"/>
        <c:grouping val="clustered"/>
        <c:varyColors val="0"/>
        <c:ser>
          <c:idx val="0"/>
          <c:order val="0"/>
          <c:tx>
            <c:strRef>
              <c:f>Sheet1!$B$1</c:f>
              <c:strCache>
                <c:ptCount val="1"/>
                <c:pt idx="0">
                  <c:v>Series 1</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3"/>
            <c:invertIfNegative val="0"/>
            <c:bubble3D val="0"/>
            <c:spPr>
              <a:solidFill>
                <a:srgbClr val="58863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Current husband</c:v>
                </c:pt>
                <c:pt idx="1">
                  <c:v>Former husband</c:v>
                </c:pt>
                <c:pt idx="2">
                  <c:v>Mother-in-law</c:v>
                </c:pt>
                <c:pt idx="3">
                  <c:v>Other in-law</c:v>
                </c:pt>
              </c:strCache>
            </c:strRef>
          </c:cat>
          <c:val>
            <c:numRef>
              <c:f>Sheet1!$B$2:$B$5</c:f>
              <c:numCache>
                <c:formatCode>General</c:formatCode>
                <c:ptCount val="4"/>
                <c:pt idx="0">
                  <c:v>80</c:v>
                </c:pt>
                <c:pt idx="1">
                  <c:v>10</c:v>
                </c:pt>
                <c:pt idx="2">
                  <c:v>6</c:v>
                </c:pt>
                <c:pt idx="3">
                  <c:v>5</c:v>
                </c:pt>
              </c:numCache>
            </c:numRef>
          </c:val>
        </c:ser>
        <c:dLbls>
          <c:dLblPos val="outEnd"/>
          <c:showLegendKey val="0"/>
          <c:showVal val="1"/>
          <c:showCatName val="0"/>
          <c:showSerName val="0"/>
          <c:showPercent val="0"/>
          <c:showBubbleSize val="0"/>
        </c:dLbls>
        <c:gapWidth val="100"/>
        <c:axId val="552136912"/>
        <c:axId val="552133776"/>
      </c:barChart>
      <c:catAx>
        <c:axId val="5521369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133776"/>
        <c:crosses val="autoZero"/>
        <c:auto val="1"/>
        <c:lblAlgn val="ctr"/>
        <c:lblOffset val="100"/>
        <c:noMultiLvlLbl val="0"/>
      </c:catAx>
      <c:valAx>
        <c:axId val="552133776"/>
        <c:scaling>
          <c:orientation val="minMax"/>
          <c:max val="100"/>
        </c:scaling>
        <c:delete val="1"/>
        <c:axPos val="l"/>
        <c:numFmt formatCode="General" sourceLinked="1"/>
        <c:majorTickMark val="out"/>
        <c:minorTickMark val="none"/>
        <c:tickLblPos val="nextTo"/>
        <c:crossAx val="5521369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6148749256223034"/>
        </c:manualLayout>
      </c:layout>
      <c:barChart>
        <c:barDir val="col"/>
        <c:grouping val="clustered"/>
        <c:varyColors val="0"/>
        <c:ser>
          <c:idx val="0"/>
          <c:order val="0"/>
          <c:tx>
            <c:strRef>
              <c:f>Sheet1!$B$1</c:f>
              <c:strCache>
                <c:ptCount val="1"/>
                <c:pt idx="0">
                  <c:v>Series 1</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Married</c:v>
                </c:pt>
                <c:pt idx="2">
                  <c:v>Divorced/separated/ widowed</c:v>
                </c:pt>
              </c:strCache>
            </c:strRef>
          </c:cat>
          <c:val>
            <c:numRef>
              <c:f>Sheet1!$B$2:$B$4</c:f>
              <c:numCache>
                <c:formatCode>General</c:formatCode>
                <c:ptCount val="3"/>
                <c:pt idx="0">
                  <c:v>6</c:v>
                </c:pt>
                <c:pt idx="1">
                  <c:v>6</c:v>
                </c:pt>
                <c:pt idx="2">
                  <c:v>10</c:v>
                </c:pt>
              </c:numCache>
            </c:numRef>
          </c:val>
        </c:ser>
        <c:dLbls>
          <c:dLblPos val="outEnd"/>
          <c:showLegendKey val="0"/>
          <c:showVal val="1"/>
          <c:showCatName val="0"/>
          <c:showSerName val="0"/>
          <c:showPercent val="0"/>
          <c:showBubbleSize val="0"/>
        </c:dLbls>
        <c:gapWidth val="100"/>
        <c:axId val="526021528"/>
        <c:axId val="526020744"/>
      </c:barChart>
      <c:catAx>
        <c:axId val="5260215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6020744"/>
        <c:crosses val="autoZero"/>
        <c:auto val="1"/>
        <c:lblAlgn val="ctr"/>
        <c:lblOffset val="100"/>
        <c:noMultiLvlLbl val="0"/>
      </c:catAx>
      <c:valAx>
        <c:axId val="526020744"/>
        <c:scaling>
          <c:orientation val="minMax"/>
          <c:max val="100"/>
        </c:scaling>
        <c:delete val="1"/>
        <c:axPos val="l"/>
        <c:numFmt formatCode="General" sourceLinked="1"/>
        <c:majorTickMark val="out"/>
        <c:minorTickMark val="none"/>
        <c:tickLblPos val="nextTo"/>
        <c:crossAx val="526021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90362338020927557"/>
        </c:manualLayout>
      </c:layout>
      <c:barChart>
        <c:barDir val="col"/>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c:v>
                </c:pt>
                <c:pt idx="1">
                  <c:v>In the past 12 months</c:v>
                </c:pt>
              </c:strCache>
            </c:strRef>
          </c:cat>
          <c:val>
            <c:numRef>
              <c:f>Sheet1!$B$2:$B$3</c:f>
              <c:numCache>
                <c:formatCode>General</c:formatCode>
                <c:ptCount val="2"/>
                <c:pt idx="0">
                  <c:v>7</c:v>
                </c:pt>
                <c:pt idx="1">
                  <c:v>3</c:v>
                </c:pt>
              </c:numCache>
            </c:numRef>
          </c:val>
        </c:ser>
        <c:dLbls>
          <c:dLblPos val="outEnd"/>
          <c:showLegendKey val="0"/>
          <c:showVal val="1"/>
          <c:showCatName val="0"/>
          <c:showSerName val="0"/>
          <c:showPercent val="0"/>
          <c:showBubbleSize val="0"/>
        </c:dLbls>
        <c:gapWidth val="100"/>
        <c:axId val="526021920"/>
        <c:axId val="526023488"/>
      </c:barChart>
      <c:catAx>
        <c:axId val="5260219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6023488"/>
        <c:crosses val="autoZero"/>
        <c:auto val="1"/>
        <c:lblAlgn val="ctr"/>
        <c:lblOffset val="100"/>
        <c:noMultiLvlLbl val="0"/>
      </c:catAx>
      <c:valAx>
        <c:axId val="526023488"/>
        <c:scaling>
          <c:orientation val="minMax"/>
          <c:max val="100"/>
        </c:scaling>
        <c:delete val="1"/>
        <c:axPos val="l"/>
        <c:numFmt formatCode="General" sourceLinked="1"/>
        <c:majorTickMark val="out"/>
        <c:minorTickMark val="none"/>
        <c:tickLblPos val="nextTo"/>
        <c:crossAx val="5260219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5590928519366583"/>
        </c:manualLayout>
      </c:layout>
      <c:barChart>
        <c:barDir val="col"/>
        <c:grouping val="clustered"/>
        <c:varyColors val="0"/>
        <c:ser>
          <c:idx val="0"/>
          <c:order val="0"/>
          <c:tx>
            <c:strRef>
              <c:f>Sheet1!$B$1</c:f>
              <c:strCache>
                <c:ptCount val="1"/>
                <c:pt idx="0">
                  <c:v>Series 1</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3"/>
            <c:invertIfNegative val="0"/>
            <c:bubble3D val="0"/>
            <c:spPr>
              <a:solidFill>
                <a:srgbClr val="58863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Current husband</c:v>
                </c:pt>
                <c:pt idx="1">
                  <c:v>Former husband</c:v>
                </c:pt>
                <c:pt idx="2">
                  <c:v>Own friend/ acquaintance</c:v>
                </c:pt>
                <c:pt idx="3">
                  <c:v>Stranger</c:v>
                </c:pt>
              </c:strCache>
            </c:strRef>
          </c:cat>
          <c:val>
            <c:numRef>
              <c:f>Sheet1!$B$2:$B$5</c:f>
              <c:numCache>
                <c:formatCode>General</c:formatCode>
                <c:ptCount val="4"/>
                <c:pt idx="0">
                  <c:v>76</c:v>
                </c:pt>
                <c:pt idx="1">
                  <c:v>18</c:v>
                </c:pt>
                <c:pt idx="2">
                  <c:v>4</c:v>
                </c:pt>
                <c:pt idx="3">
                  <c:v>4</c:v>
                </c:pt>
              </c:numCache>
            </c:numRef>
          </c:val>
        </c:ser>
        <c:dLbls>
          <c:dLblPos val="outEnd"/>
          <c:showLegendKey val="0"/>
          <c:showVal val="1"/>
          <c:showCatName val="0"/>
          <c:showSerName val="0"/>
          <c:showPercent val="0"/>
          <c:showBubbleSize val="0"/>
        </c:dLbls>
        <c:gapWidth val="100"/>
        <c:axId val="526024664"/>
        <c:axId val="526025056"/>
      </c:barChart>
      <c:catAx>
        <c:axId val="526024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6025056"/>
        <c:crosses val="autoZero"/>
        <c:auto val="1"/>
        <c:lblAlgn val="ctr"/>
        <c:lblOffset val="100"/>
        <c:noMultiLvlLbl val="0"/>
      </c:catAx>
      <c:valAx>
        <c:axId val="526025056"/>
        <c:scaling>
          <c:orientation val="minMax"/>
          <c:max val="100"/>
        </c:scaling>
        <c:delete val="1"/>
        <c:axPos val="l"/>
        <c:numFmt formatCode="General" sourceLinked="1"/>
        <c:majorTickMark val="out"/>
        <c:minorTickMark val="none"/>
        <c:tickLblPos val="nextTo"/>
        <c:crossAx val="5260246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8886942257217846"/>
          <c:y val="0"/>
          <c:w val="0.71113057742782149"/>
          <c:h val="1"/>
        </c:manualLayout>
      </c:layout>
      <c:barChart>
        <c:barDir val="bar"/>
        <c:grouping val="clustered"/>
        <c:varyColors val="0"/>
        <c:ser>
          <c:idx val="0"/>
          <c:order val="0"/>
          <c:tx>
            <c:strRef>
              <c:f>Sheet1!$B$1</c:f>
              <c:strCache>
                <c:ptCount val="1"/>
                <c:pt idx="0">
                  <c:v>Series 1</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1"/>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Displays none of the behaviors</c:v>
                </c:pt>
                <c:pt idx="1">
                  <c:v>Displays 3+ behaviors</c:v>
                </c:pt>
                <c:pt idx="2">
                  <c:v>Is jealous or angry if she talks to other men</c:v>
                </c:pt>
                <c:pt idx="3">
                  <c:v>Insists on knowing where she is at all times</c:v>
                </c:pt>
                <c:pt idx="4">
                  <c:v>Does not permit her to meet her female friends</c:v>
                </c:pt>
                <c:pt idx="5">
                  <c:v>Tries to limit her contact with her family</c:v>
                </c:pt>
                <c:pt idx="6">
                  <c:v>Frequently accuses her of being unfaithful</c:v>
                </c:pt>
              </c:strCache>
            </c:strRef>
          </c:cat>
          <c:val>
            <c:numRef>
              <c:f>Sheet1!$B$2:$B$8</c:f>
              <c:numCache>
                <c:formatCode>General</c:formatCode>
                <c:ptCount val="7"/>
                <c:pt idx="0">
                  <c:v>66</c:v>
                </c:pt>
                <c:pt idx="1">
                  <c:v>9</c:v>
                </c:pt>
                <c:pt idx="2">
                  <c:v>24</c:v>
                </c:pt>
                <c:pt idx="3">
                  <c:v>15</c:v>
                </c:pt>
                <c:pt idx="4">
                  <c:v>12</c:v>
                </c:pt>
                <c:pt idx="5">
                  <c:v>9</c:v>
                </c:pt>
                <c:pt idx="6">
                  <c:v>7</c:v>
                </c:pt>
              </c:numCache>
            </c:numRef>
          </c:val>
        </c:ser>
        <c:dLbls>
          <c:showLegendKey val="0"/>
          <c:showVal val="0"/>
          <c:showCatName val="0"/>
          <c:showSerName val="0"/>
          <c:showPercent val="0"/>
          <c:showBubbleSize val="0"/>
        </c:dLbls>
        <c:gapWidth val="100"/>
        <c:axId val="526022312"/>
        <c:axId val="526019176"/>
      </c:barChart>
      <c:catAx>
        <c:axId val="52602231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6019176"/>
        <c:crosses val="autoZero"/>
        <c:auto val="1"/>
        <c:lblAlgn val="ctr"/>
        <c:lblOffset val="100"/>
        <c:noMultiLvlLbl val="0"/>
      </c:catAx>
      <c:valAx>
        <c:axId val="526019176"/>
        <c:scaling>
          <c:orientation val="minMax"/>
          <c:max val="100"/>
        </c:scaling>
        <c:delete val="1"/>
        <c:axPos val="b"/>
        <c:numFmt formatCode="General" sourceLinked="1"/>
        <c:majorTickMark val="none"/>
        <c:minorTickMark val="none"/>
        <c:tickLblPos val="nextTo"/>
        <c:crossAx val="526022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5840538437952363"/>
        </c:manualLayout>
      </c:layout>
      <c:barChart>
        <c:barDir val="col"/>
        <c:grouping val="clustered"/>
        <c:varyColors val="0"/>
        <c:ser>
          <c:idx val="0"/>
          <c:order val="0"/>
          <c:tx>
            <c:strRef>
              <c:f>Sheet1!$B$1</c:f>
              <c:strCache>
                <c:ptCount val="1"/>
                <c:pt idx="0">
                  <c:v>Ever</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Physical violence</c:v>
                </c:pt>
                <c:pt idx="1">
                  <c:v>Sexual violence</c:v>
                </c:pt>
                <c:pt idx="2">
                  <c:v>Emotional violence</c:v>
                </c:pt>
                <c:pt idx="3">
                  <c:v>Physical or sexual or emotional violence</c:v>
                </c:pt>
              </c:strCache>
            </c:strRef>
          </c:cat>
          <c:val>
            <c:numRef>
              <c:f>Sheet1!$B$2:$B$5</c:f>
              <c:numCache>
                <c:formatCode>General</c:formatCode>
                <c:ptCount val="4"/>
                <c:pt idx="0">
                  <c:v>23</c:v>
                </c:pt>
                <c:pt idx="1">
                  <c:v>7</c:v>
                </c:pt>
                <c:pt idx="2">
                  <c:v>12</c:v>
                </c:pt>
                <c:pt idx="3">
                  <c:v>26</c:v>
                </c:pt>
              </c:numCache>
            </c:numRef>
          </c:val>
        </c:ser>
        <c:ser>
          <c:idx val="1"/>
          <c:order val="1"/>
          <c:tx>
            <c:strRef>
              <c:f>Sheet1!$C$1</c:f>
              <c:strCache>
                <c:ptCount val="1"/>
                <c:pt idx="0">
                  <c:v>In the past 12 months</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Physical violence</c:v>
                </c:pt>
                <c:pt idx="1">
                  <c:v>Sexual violence</c:v>
                </c:pt>
                <c:pt idx="2">
                  <c:v>Emotional violence</c:v>
                </c:pt>
                <c:pt idx="3">
                  <c:v>Physical or sexual or emotional violence</c:v>
                </c:pt>
              </c:strCache>
            </c:strRef>
          </c:cat>
          <c:val>
            <c:numRef>
              <c:f>Sheet1!$C$2:$C$5</c:f>
              <c:numCache>
                <c:formatCode>General</c:formatCode>
                <c:ptCount val="4"/>
                <c:pt idx="0">
                  <c:v>10</c:v>
                </c:pt>
                <c:pt idx="1">
                  <c:v>4</c:v>
                </c:pt>
                <c:pt idx="2">
                  <c:v>8</c:v>
                </c:pt>
                <c:pt idx="3">
                  <c:v>14</c:v>
                </c:pt>
              </c:numCache>
            </c:numRef>
          </c:val>
        </c:ser>
        <c:dLbls>
          <c:dLblPos val="outEnd"/>
          <c:showLegendKey val="0"/>
          <c:showVal val="1"/>
          <c:showCatName val="0"/>
          <c:showSerName val="0"/>
          <c:showPercent val="0"/>
          <c:showBubbleSize val="0"/>
        </c:dLbls>
        <c:gapWidth val="200"/>
        <c:axId val="526032112"/>
        <c:axId val="526031720"/>
      </c:barChart>
      <c:catAx>
        <c:axId val="5260321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26031720"/>
        <c:crosses val="autoZero"/>
        <c:auto val="1"/>
        <c:lblAlgn val="ctr"/>
        <c:lblOffset val="100"/>
        <c:noMultiLvlLbl val="0"/>
      </c:catAx>
      <c:valAx>
        <c:axId val="526031720"/>
        <c:scaling>
          <c:orientation val="minMax"/>
          <c:max val="100"/>
        </c:scaling>
        <c:delete val="1"/>
        <c:axPos val="l"/>
        <c:numFmt formatCode="General" sourceLinked="1"/>
        <c:majorTickMark val="out"/>
        <c:minorTickMark val="none"/>
        <c:tickLblPos val="nextTo"/>
        <c:crossAx val="52603211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1898428053204348E-2"/>
          <c:w val="0.96616035172886816"/>
          <c:h val="0.71027373392110738"/>
        </c:manualLayout>
      </c:layout>
      <c:barChart>
        <c:barDir val="col"/>
        <c:grouping val="clustered"/>
        <c:varyColors val="0"/>
        <c:ser>
          <c:idx val="0"/>
          <c:order val="0"/>
          <c:tx>
            <c:strRef>
              <c:f>Sheet1!$B$1</c:f>
              <c:strCache>
                <c:ptCount val="1"/>
                <c:pt idx="0">
                  <c:v>Married women</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Emotional violence</c:v>
                </c:pt>
                <c:pt idx="1">
                  <c:v>Physical violence</c:v>
                </c:pt>
                <c:pt idx="2">
                  <c:v>Sexual violence</c:v>
                </c:pt>
                <c:pt idx="3">
                  <c:v>Physical, sexual, or emotional violence</c:v>
                </c:pt>
              </c:strCache>
            </c:strRef>
          </c:cat>
          <c:val>
            <c:numRef>
              <c:f>Sheet1!$B$2:$B$5</c:f>
              <c:numCache>
                <c:formatCode>General</c:formatCode>
                <c:ptCount val="4"/>
                <c:pt idx="0">
                  <c:v>12</c:v>
                </c:pt>
                <c:pt idx="1">
                  <c:v>22</c:v>
                </c:pt>
                <c:pt idx="2">
                  <c:v>7</c:v>
                </c:pt>
                <c:pt idx="3">
                  <c:v>26</c:v>
                </c:pt>
              </c:numCache>
            </c:numRef>
          </c:val>
        </c:ser>
        <c:ser>
          <c:idx val="1"/>
          <c:order val="1"/>
          <c:tx>
            <c:strRef>
              <c:f>Sheet1!$C$1</c:f>
              <c:strCache>
                <c:ptCount val="1"/>
                <c:pt idx="0">
                  <c:v>Divorced/separated/widowed women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Emotional violence</c:v>
                </c:pt>
                <c:pt idx="1">
                  <c:v>Physical violence</c:v>
                </c:pt>
                <c:pt idx="2">
                  <c:v>Sexual violence</c:v>
                </c:pt>
                <c:pt idx="3">
                  <c:v>Physical, sexual, or emotional violence</c:v>
                </c:pt>
              </c:strCache>
            </c:strRef>
          </c:cat>
          <c:val>
            <c:numRef>
              <c:f>Sheet1!$C$2:$C$5</c:f>
              <c:numCache>
                <c:formatCode>General</c:formatCode>
                <c:ptCount val="4"/>
                <c:pt idx="0">
                  <c:v>28</c:v>
                </c:pt>
                <c:pt idx="1">
                  <c:v>42</c:v>
                </c:pt>
                <c:pt idx="2">
                  <c:v>18</c:v>
                </c:pt>
                <c:pt idx="3">
                  <c:v>48</c:v>
                </c:pt>
              </c:numCache>
            </c:numRef>
          </c:val>
        </c:ser>
        <c:dLbls>
          <c:dLblPos val="outEnd"/>
          <c:showLegendKey val="0"/>
          <c:showVal val="1"/>
          <c:showCatName val="0"/>
          <c:showSerName val="0"/>
          <c:showPercent val="0"/>
          <c:showBubbleSize val="0"/>
        </c:dLbls>
        <c:gapWidth val="200"/>
        <c:axId val="523414648"/>
        <c:axId val="288800448"/>
      </c:barChart>
      <c:catAx>
        <c:axId val="5234146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288800448"/>
        <c:crosses val="autoZero"/>
        <c:auto val="1"/>
        <c:lblAlgn val="ctr"/>
        <c:lblOffset val="100"/>
        <c:noMultiLvlLbl val="0"/>
      </c:catAx>
      <c:valAx>
        <c:axId val="288800448"/>
        <c:scaling>
          <c:orientation val="minMax"/>
          <c:max val="100"/>
        </c:scaling>
        <c:delete val="1"/>
        <c:axPos val="l"/>
        <c:numFmt formatCode="General" sourceLinked="1"/>
        <c:majorTickMark val="out"/>
        <c:minorTickMark val="none"/>
        <c:tickLblPos val="nextTo"/>
        <c:crossAx val="52341464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6245056127355302"/>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Work</c:v>
                </c:pt>
                <c:pt idx="1">
                  <c:v>Study</c:v>
                </c:pt>
                <c:pt idx="2">
                  <c:v>Marriage</c:v>
                </c:pt>
                <c:pt idx="3">
                  <c:v>Accompany family </c:v>
                </c:pt>
                <c:pt idx="4">
                  <c:v>Other</c:v>
                </c:pt>
              </c:strCache>
            </c:strRef>
          </c:cat>
          <c:val>
            <c:numRef>
              <c:f>Sheet1!$B$2:$B$6</c:f>
              <c:numCache>
                <c:formatCode>General</c:formatCode>
                <c:ptCount val="5"/>
                <c:pt idx="0">
                  <c:v>10</c:v>
                </c:pt>
                <c:pt idx="1">
                  <c:v>11</c:v>
                </c:pt>
                <c:pt idx="2">
                  <c:v>64</c:v>
                </c:pt>
                <c:pt idx="3">
                  <c:v>14</c:v>
                </c:pt>
                <c:pt idx="4">
                  <c:v>1</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Work</c:v>
                </c:pt>
                <c:pt idx="1">
                  <c:v>Study</c:v>
                </c:pt>
                <c:pt idx="2">
                  <c:v>Marriage</c:v>
                </c:pt>
                <c:pt idx="3">
                  <c:v>Accompany family </c:v>
                </c:pt>
                <c:pt idx="4">
                  <c:v>Other</c:v>
                </c:pt>
              </c:strCache>
            </c:strRef>
          </c:cat>
          <c:val>
            <c:numRef>
              <c:f>Sheet1!$C$2:$C$6</c:f>
              <c:numCache>
                <c:formatCode>General</c:formatCode>
                <c:ptCount val="5"/>
                <c:pt idx="0">
                  <c:v>78</c:v>
                </c:pt>
                <c:pt idx="1">
                  <c:v>14</c:v>
                </c:pt>
                <c:pt idx="2">
                  <c:v>1</c:v>
                </c:pt>
                <c:pt idx="3">
                  <c:v>6</c:v>
                </c:pt>
                <c:pt idx="4">
                  <c:v>1</c:v>
                </c:pt>
              </c:numCache>
            </c:numRef>
          </c:val>
        </c:ser>
        <c:dLbls>
          <c:dLblPos val="outEnd"/>
          <c:showLegendKey val="0"/>
          <c:showVal val="1"/>
          <c:showCatName val="0"/>
          <c:showSerName val="0"/>
          <c:showPercent val="0"/>
          <c:showBubbleSize val="0"/>
        </c:dLbls>
        <c:gapWidth val="100"/>
        <c:axId val="333006640"/>
        <c:axId val="333007032"/>
      </c:barChart>
      <c:catAx>
        <c:axId val="333006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3007032"/>
        <c:crosses val="autoZero"/>
        <c:auto val="1"/>
        <c:lblAlgn val="ctr"/>
        <c:lblOffset val="100"/>
        <c:noMultiLvlLbl val="0"/>
      </c:catAx>
      <c:valAx>
        <c:axId val="333007032"/>
        <c:scaling>
          <c:orientation val="minMax"/>
          <c:max val="100"/>
        </c:scaling>
        <c:delete val="1"/>
        <c:axPos val="l"/>
        <c:numFmt formatCode="General" sourceLinked="1"/>
        <c:majorTickMark val="out"/>
        <c:minorTickMark val="none"/>
        <c:tickLblPos val="nextTo"/>
        <c:crossAx val="33300664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2011 NDHS</c:v>
                </c:pt>
              </c:strCache>
            </c:strRef>
          </c:tx>
          <c:spPr>
            <a:solidFill>
              <a:srgbClr val="58B5BC"/>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Physical violence</c:v>
                </c:pt>
                <c:pt idx="1">
                  <c:v>Sexual violence</c:v>
                </c:pt>
                <c:pt idx="2">
                  <c:v>Emotional violence</c:v>
                </c:pt>
                <c:pt idx="3">
                  <c:v>Physical, sexual, or emotional violence</c:v>
                </c:pt>
              </c:strCache>
            </c:strRef>
          </c:cat>
          <c:val>
            <c:numRef>
              <c:f>Sheet1!$B$2:$B$5</c:f>
              <c:numCache>
                <c:formatCode>General</c:formatCode>
                <c:ptCount val="4"/>
                <c:pt idx="0">
                  <c:v>23</c:v>
                </c:pt>
                <c:pt idx="1">
                  <c:v>14</c:v>
                </c:pt>
                <c:pt idx="2">
                  <c:v>16</c:v>
                </c:pt>
                <c:pt idx="3">
                  <c:v>32</c:v>
                </c:pt>
              </c:numCache>
            </c:numRef>
          </c:val>
        </c:ser>
        <c:ser>
          <c:idx val="1"/>
          <c:order val="1"/>
          <c:tx>
            <c:strRef>
              <c:f>Sheet1!$C$1</c:f>
              <c:strCache>
                <c:ptCount val="1"/>
                <c:pt idx="0">
                  <c:v>2016 NDHS</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Physical violence</c:v>
                </c:pt>
                <c:pt idx="1">
                  <c:v>Sexual violence</c:v>
                </c:pt>
                <c:pt idx="2">
                  <c:v>Emotional violence</c:v>
                </c:pt>
                <c:pt idx="3">
                  <c:v>Physical, sexual, or emotional violence</c:v>
                </c:pt>
              </c:strCache>
            </c:strRef>
          </c:cat>
          <c:val>
            <c:numRef>
              <c:f>Sheet1!$C$2:$C$5</c:f>
              <c:numCache>
                <c:formatCode>General</c:formatCode>
                <c:ptCount val="4"/>
                <c:pt idx="0">
                  <c:v>23</c:v>
                </c:pt>
                <c:pt idx="1">
                  <c:v>7</c:v>
                </c:pt>
                <c:pt idx="2">
                  <c:v>12</c:v>
                </c:pt>
                <c:pt idx="3">
                  <c:v>26</c:v>
                </c:pt>
              </c:numCache>
            </c:numRef>
          </c:val>
        </c:ser>
        <c:dLbls>
          <c:dLblPos val="outEnd"/>
          <c:showLegendKey val="0"/>
          <c:showVal val="1"/>
          <c:showCatName val="0"/>
          <c:showSerName val="0"/>
          <c:showPercent val="0"/>
          <c:showBubbleSize val="0"/>
        </c:dLbls>
        <c:gapWidth val="100"/>
        <c:axId val="526036424"/>
        <c:axId val="526038776"/>
      </c:barChart>
      <c:catAx>
        <c:axId val="5260364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26038776"/>
        <c:crosses val="autoZero"/>
        <c:auto val="1"/>
        <c:lblAlgn val="ctr"/>
        <c:lblOffset val="100"/>
        <c:noMultiLvlLbl val="0"/>
      </c:catAx>
      <c:valAx>
        <c:axId val="526038776"/>
        <c:scaling>
          <c:orientation val="minMax"/>
          <c:max val="100"/>
        </c:scaling>
        <c:delete val="1"/>
        <c:axPos val="l"/>
        <c:numFmt formatCode="General" sourceLinked="1"/>
        <c:majorTickMark val="out"/>
        <c:minorTickMark val="none"/>
        <c:tickLblPos val="nextTo"/>
        <c:crossAx val="52603642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58863C"/>
              </a:solidFill>
              <a:ln w="19050">
                <a:noFill/>
              </a:ln>
              <a:effectLst/>
              <a:scene3d>
                <a:camera prst="orthographicFront"/>
                <a:lightRig rig="threePt" dir="t">
                  <a:rot lat="0" lon="0" rev="1200000"/>
                </a:lightRig>
              </a:scene3d>
              <a:sp3d>
                <a:bevelT w="63500" h="25400"/>
              </a:sp3d>
            </c:spPr>
          </c:dPt>
          <c:dPt>
            <c:idx val="2"/>
            <c:bubble3D val="0"/>
            <c:spPr>
              <a:solidFill>
                <a:srgbClr val="1B587C"/>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Sought help to end violence</c:v>
                </c:pt>
                <c:pt idx="1">
                  <c:v>Never sought help, but told someone</c:v>
                </c:pt>
                <c:pt idx="2">
                  <c:v>Never sought help, never told anyone</c:v>
                </c:pt>
              </c:strCache>
            </c:strRef>
          </c:cat>
          <c:val>
            <c:numRef>
              <c:f>Sheet1!$B$2:$B$4</c:f>
              <c:numCache>
                <c:formatCode>General</c:formatCode>
                <c:ptCount val="3"/>
                <c:pt idx="0">
                  <c:v>22</c:v>
                </c:pt>
                <c:pt idx="1">
                  <c:v>12</c:v>
                </c:pt>
                <c:pt idx="2">
                  <c:v>66</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5590928519366583"/>
        </c:manualLayout>
      </c:layout>
      <c:barChart>
        <c:barDir val="col"/>
        <c:grouping val="clustered"/>
        <c:varyColors val="0"/>
        <c:ser>
          <c:idx val="0"/>
          <c:order val="0"/>
          <c:tx>
            <c:strRef>
              <c:f>Sheet1!$B$1</c:f>
              <c:strCache>
                <c:ptCount val="1"/>
                <c:pt idx="0">
                  <c:v>Series 1</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4"/>
            <c:invertIfNegative val="0"/>
            <c:bubble3D val="0"/>
            <c:spPr>
              <a:solidFill>
                <a:srgbClr val="58863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Own family</c:v>
                </c:pt>
                <c:pt idx="1">
                  <c:v>Neighbor</c:v>
                </c:pt>
                <c:pt idx="2">
                  <c:v>Friend</c:v>
                </c:pt>
                <c:pt idx="3">
                  <c:v>Husband's family</c:v>
                </c:pt>
                <c:pt idx="4">
                  <c:v>Police</c:v>
                </c:pt>
              </c:strCache>
            </c:strRef>
          </c:cat>
          <c:val>
            <c:numRef>
              <c:f>Sheet1!$B$2:$B$6</c:f>
              <c:numCache>
                <c:formatCode>General</c:formatCode>
                <c:ptCount val="5"/>
                <c:pt idx="0">
                  <c:v>65</c:v>
                </c:pt>
                <c:pt idx="1">
                  <c:v>31</c:v>
                </c:pt>
                <c:pt idx="2">
                  <c:v>22</c:v>
                </c:pt>
                <c:pt idx="3">
                  <c:v>9</c:v>
                </c:pt>
                <c:pt idx="4">
                  <c:v>8</c:v>
                </c:pt>
              </c:numCache>
            </c:numRef>
          </c:val>
        </c:ser>
        <c:dLbls>
          <c:dLblPos val="outEnd"/>
          <c:showLegendKey val="0"/>
          <c:showVal val="1"/>
          <c:showCatName val="0"/>
          <c:showSerName val="0"/>
          <c:showPercent val="0"/>
          <c:showBubbleSize val="0"/>
        </c:dLbls>
        <c:gapWidth val="100"/>
        <c:axId val="526043480"/>
        <c:axId val="526041128"/>
      </c:barChart>
      <c:catAx>
        <c:axId val="5260434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6041128"/>
        <c:crosses val="autoZero"/>
        <c:auto val="1"/>
        <c:lblAlgn val="ctr"/>
        <c:lblOffset val="100"/>
        <c:noMultiLvlLbl val="0"/>
      </c:catAx>
      <c:valAx>
        <c:axId val="526041128"/>
        <c:scaling>
          <c:orientation val="minMax"/>
          <c:max val="100"/>
        </c:scaling>
        <c:delete val="1"/>
        <c:axPos val="l"/>
        <c:numFmt formatCode="General" sourceLinked="1"/>
        <c:majorTickMark val="out"/>
        <c:minorTickMark val="none"/>
        <c:tickLblPos val="nextTo"/>
        <c:crossAx val="5260434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90604175989488622"/>
        </c:manualLayout>
      </c:layout>
      <c:barChart>
        <c:barDir val="col"/>
        <c:grouping val="clustered"/>
        <c:varyColors val="0"/>
        <c:ser>
          <c:idx val="0"/>
          <c:order val="0"/>
          <c:tx>
            <c:strRef>
              <c:f>Sheet1!$B$1</c:f>
              <c:strCache>
                <c:ptCount val="1"/>
                <c:pt idx="0">
                  <c:v>Column1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1"/>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80</c:v>
                </c:pt>
                <c:pt idx="1">
                  <c:v>65</c:v>
                </c:pt>
              </c:numCache>
            </c:numRef>
          </c:val>
        </c:ser>
        <c:dLbls>
          <c:dLblPos val="outEnd"/>
          <c:showLegendKey val="0"/>
          <c:showVal val="1"/>
          <c:showCatName val="0"/>
          <c:showSerName val="0"/>
          <c:showPercent val="0"/>
          <c:showBubbleSize val="0"/>
        </c:dLbls>
        <c:gapWidth val="100"/>
        <c:axId val="526042304"/>
        <c:axId val="526044264"/>
      </c:barChart>
      <c:catAx>
        <c:axId val="5260423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6044264"/>
        <c:crosses val="autoZero"/>
        <c:auto val="1"/>
        <c:lblAlgn val="ctr"/>
        <c:lblOffset val="100"/>
        <c:noMultiLvlLbl val="0"/>
      </c:catAx>
      <c:valAx>
        <c:axId val="526044264"/>
        <c:scaling>
          <c:orientation val="minMax"/>
          <c:max val="100"/>
        </c:scaling>
        <c:delete val="1"/>
        <c:axPos val="l"/>
        <c:numFmt formatCode="General" sourceLinked="1"/>
        <c:majorTickMark val="out"/>
        <c:minorTickMark val="none"/>
        <c:tickLblPos val="nextTo"/>
        <c:crossAx val="5260423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68175980643717"/>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34</c:v>
                </c:pt>
                <c:pt idx="1">
                  <c:v>37</c:v>
                </c:pt>
                <c:pt idx="2">
                  <c:v>29</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33</c:v>
                </c:pt>
                <c:pt idx="1">
                  <c:v>36</c:v>
                </c:pt>
                <c:pt idx="2">
                  <c:v>29</c:v>
                </c:pt>
              </c:numCache>
            </c:numRef>
          </c:val>
        </c:ser>
        <c:dLbls>
          <c:dLblPos val="outEnd"/>
          <c:showLegendKey val="0"/>
          <c:showVal val="1"/>
          <c:showCatName val="0"/>
          <c:showSerName val="0"/>
          <c:showPercent val="0"/>
          <c:showBubbleSize val="0"/>
        </c:dLbls>
        <c:gapWidth val="200"/>
        <c:axId val="526043088"/>
        <c:axId val="526037208"/>
      </c:barChart>
      <c:catAx>
        <c:axId val="526043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6037208"/>
        <c:crosses val="autoZero"/>
        <c:auto val="1"/>
        <c:lblAlgn val="ctr"/>
        <c:lblOffset val="100"/>
        <c:noMultiLvlLbl val="0"/>
      </c:catAx>
      <c:valAx>
        <c:axId val="526037208"/>
        <c:scaling>
          <c:orientation val="minMax"/>
          <c:max val="100"/>
        </c:scaling>
        <c:delete val="1"/>
        <c:axPos val="l"/>
        <c:numFmt formatCode="General" sourceLinked="1"/>
        <c:majorTickMark val="out"/>
        <c:minorTickMark val="none"/>
        <c:tickLblPos val="nextTo"/>
        <c:crossAx val="52604308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Normal</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61</c:v>
                </c:pt>
                <c:pt idx="1">
                  <c:v>47</c:v>
                </c:pt>
              </c:numCache>
            </c:numRef>
          </c:val>
        </c:ser>
        <c:ser>
          <c:idx val="1"/>
          <c:order val="1"/>
          <c:tx>
            <c:strRef>
              <c:f>Sheet1!$C$1</c:f>
              <c:strCache>
                <c:ptCount val="1"/>
                <c:pt idx="0">
                  <c:v>Pre-hypertensive</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24</c:v>
                </c:pt>
                <c:pt idx="1">
                  <c:v>31</c:v>
                </c:pt>
              </c:numCache>
            </c:numRef>
          </c:val>
        </c:ser>
        <c:ser>
          <c:idx val="2"/>
          <c:order val="2"/>
          <c:tx>
            <c:strRef>
              <c:f>Sheet1!$D$1</c:f>
              <c:strCache>
                <c:ptCount val="1"/>
                <c:pt idx="0">
                  <c:v>Hypertensive</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15</c:v>
                </c:pt>
                <c:pt idx="1">
                  <c:v>21</c:v>
                </c:pt>
              </c:numCache>
            </c:numRef>
          </c:val>
        </c:ser>
        <c:dLbls>
          <c:dLblPos val="ctr"/>
          <c:showLegendKey val="0"/>
          <c:showVal val="1"/>
          <c:showCatName val="0"/>
          <c:showSerName val="0"/>
          <c:showPercent val="0"/>
          <c:showBubbleSize val="0"/>
        </c:dLbls>
        <c:gapWidth val="100"/>
        <c:overlap val="100"/>
        <c:axId val="523413864"/>
        <c:axId val="523412688"/>
      </c:barChart>
      <c:catAx>
        <c:axId val="5234138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412688"/>
        <c:crosses val="autoZero"/>
        <c:auto val="1"/>
        <c:lblAlgn val="ctr"/>
        <c:lblOffset val="100"/>
        <c:noMultiLvlLbl val="0"/>
      </c:catAx>
      <c:valAx>
        <c:axId val="523412688"/>
        <c:scaling>
          <c:orientation val="minMax"/>
        </c:scaling>
        <c:delete val="1"/>
        <c:axPos val="l"/>
        <c:numFmt formatCode="0%" sourceLinked="1"/>
        <c:majorTickMark val="none"/>
        <c:minorTickMark val="none"/>
        <c:tickLblPos val="nextTo"/>
        <c:crossAx val="523413864"/>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3.2713350501627938E-3"/>
          <c:w val="0.96616035172886816"/>
          <c:h val="0.89716655753980512"/>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17</c:v>
                </c:pt>
                <c:pt idx="1">
                  <c:v>17</c:v>
                </c:pt>
                <c:pt idx="2">
                  <c:v>16</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23</c:v>
                </c:pt>
                <c:pt idx="1">
                  <c:v>25</c:v>
                </c:pt>
                <c:pt idx="2">
                  <c:v>21</c:v>
                </c:pt>
              </c:numCache>
            </c:numRef>
          </c:val>
        </c:ser>
        <c:dLbls>
          <c:dLblPos val="outEnd"/>
          <c:showLegendKey val="0"/>
          <c:showVal val="1"/>
          <c:showCatName val="0"/>
          <c:showSerName val="0"/>
          <c:showPercent val="0"/>
          <c:showBubbleSize val="0"/>
        </c:dLbls>
        <c:gapWidth val="200"/>
        <c:axId val="526048968"/>
        <c:axId val="526049360"/>
      </c:barChart>
      <c:catAx>
        <c:axId val="5260489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6049360"/>
        <c:crosses val="autoZero"/>
        <c:auto val="1"/>
        <c:lblAlgn val="ctr"/>
        <c:lblOffset val="100"/>
        <c:noMultiLvlLbl val="0"/>
      </c:catAx>
      <c:valAx>
        <c:axId val="526049360"/>
        <c:scaling>
          <c:orientation val="minMax"/>
          <c:max val="100"/>
        </c:scaling>
        <c:delete val="1"/>
        <c:axPos val="l"/>
        <c:numFmt formatCode="General" sourceLinked="1"/>
        <c:majorTickMark val="out"/>
        <c:minorTickMark val="none"/>
        <c:tickLblPos val="nextTo"/>
        <c:crossAx val="52604896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9915940195119581"/>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15</c:v>
                </c:pt>
                <c:pt idx="1">
                  <c:v>17</c:v>
                </c:pt>
                <c:pt idx="2">
                  <c:v>14</c:v>
                </c:pt>
                <c:pt idx="3">
                  <c:v>15</c:v>
                </c:pt>
                <c:pt idx="4">
                  <c:v>24</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Sheet1!$C$2:$C$6</c:f>
              <c:numCache>
                <c:formatCode>General</c:formatCode>
                <c:ptCount val="5"/>
                <c:pt idx="0">
                  <c:v>21</c:v>
                </c:pt>
                <c:pt idx="1">
                  <c:v>23</c:v>
                </c:pt>
                <c:pt idx="2">
                  <c:v>19</c:v>
                </c:pt>
                <c:pt idx="3">
                  <c:v>21</c:v>
                </c:pt>
                <c:pt idx="4">
                  <c:v>32</c:v>
                </c:pt>
              </c:numCache>
            </c:numRef>
          </c:val>
        </c:ser>
        <c:dLbls>
          <c:dLblPos val="outEnd"/>
          <c:showLegendKey val="0"/>
          <c:showVal val="1"/>
          <c:showCatName val="0"/>
          <c:showSerName val="0"/>
          <c:showPercent val="0"/>
          <c:showBubbleSize val="0"/>
        </c:dLbls>
        <c:gapWidth val="200"/>
        <c:axId val="288799664"/>
        <c:axId val="552141616"/>
      </c:barChart>
      <c:catAx>
        <c:axId val="28879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141616"/>
        <c:crosses val="autoZero"/>
        <c:auto val="1"/>
        <c:lblAlgn val="ctr"/>
        <c:lblOffset val="100"/>
        <c:noMultiLvlLbl val="0"/>
      </c:catAx>
      <c:valAx>
        <c:axId val="552141616"/>
        <c:scaling>
          <c:orientation val="minMax"/>
          <c:max val="100"/>
        </c:scaling>
        <c:delete val="1"/>
        <c:axPos val="l"/>
        <c:numFmt formatCode="General" sourceLinked="1"/>
        <c:majorTickMark val="out"/>
        <c:minorTickMark val="none"/>
        <c:tickLblPos val="nextTo"/>
        <c:crossAx val="28879966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6943377835787816E-3"/>
          <c:w val="0.96616035172886816"/>
          <c:h val="0.8958083544547143"/>
        </c:manualLayout>
      </c:layout>
      <c:lineChart>
        <c:grouping val="standard"/>
        <c:varyColors val="0"/>
        <c:ser>
          <c:idx val="0"/>
          <c:order val="0"/>
          <c:tx>
            <c:strRef>
              <c:f>Sheet1!$B$1</c:f>
              <c:strCache>
                <c:ptCount val="1"/>
                <c:pt idx="0">
                  <c:v>Women</c:v>
                </c:pt>
              </c:strCache>
            </c:strRef>
          </c:tx>
          <c:spPr>
            <a:ln w="63500" cap="rnd">
              <a:solidFill>
                <a:srgbClr val="F07F09"/>
              </a:solidFill>
              <a:round/>
            </a:ln>
            <a:effectLst/>
          </c:spPr>
          <c:marker>
            <c:symbol val="circle"/>
            <c:size val="5"/>
            <c:spPr>
              <a:solidFill>
                <a:srgbClr val="F07F09"/>
              </a:solidFill>
              <a:ln w="63500" cap="rnd">
                <a:solidFill>
                  <a:srgbClr val="F07F09"/>
                </a:solidFill>
              </a:ln>
              <a:effectLst/>
              <a:scene3d>
                <a:camera prst="orthographicFront"/>
                <a:lightRig rig="threePt" dir="t">
                  <a:rot lat="0" lon="0" rev="1200000"/>
                </a:lightRig>
              </a:scene3d>
            </c:spPr>
          </c:marker>
          <c:dLbls>
            <c:dLbl>
              <c:idx val="0"/>
              <c:layout>
                <c:manualLayout>
                  <c:x val="-4.0088477236417418E-2"/>
                  <c:y val="2.643756081355779E-3"/>
                </c:manualLayout>
              </c:layout>
              <c:dLblPos val="r"/>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1.6343072506836056E-2"/>
                  <c:y val="-3.2158040205665761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15-29</c:v>
                </c:pt>
                <c:pt idx="1">
                  <c:v>30-44</c:v>
                </c:pt>
                <c:pt idx="2">
                  <c:v>45-69</c:v>
                </c:pt>
                <c:pt idx="3">
                  <c:v>70+</c:v>
                </c:pt>
              </c:strCache>
            </c:strRef>
          </c:cat>
          <c:val>
            <c:numRef>
              <c:f>Sheet1!$B$2:$B$5</c:f>
              <c:numCache>
                <c:formatCode>General</c:formatCode>
                <c:ptCount val="4"/>
                <c:pt idx="0">
                  <c:v>4</c:v>
                </c:pt>
                <c:pt idx="1">
                  <c:v>16</c:v>
                </c:pt>
                <c:pt idx="2">
                  <c:v>33</c:v>
                </c:pt>
                <c:pt idx="3">
                  <c:v>46</c:v>
                </c:pt>
              </c:numCache>
            </c:numRef>
          </c:val>
          <c:smooth val="0"/>
        </c:ser>
        <c:ser>
          <c:idx val="1"/>
          <c:order val="1"/>
          <c:tx>
            <c:strRef>
              <c:f>Sheet1!$C$1</c:f>
              <c:strCache>
                <c:ptCount val="1"/>
                <c:pt idx="0">
                  <c:v>Men</c:v>
                </c:pt>
              </c:strCache>
            </c:strRef>
          </c:tx>
          <c:spPr>
            <a:ln w="63500" cap="rnd">
              <a:solidFill>
                <a:srgbClr val="58863C"/>
              </a:solidFill>
              <a:round/>
            </a:ln>
            <a:effectLst/>
          </c:spPr>
          <c:marker>
            <c:symbol val="circle"/>
            <c:size val="5"/>
            <c:spPr>
              <a:solidFill>
                <a:srgbClr val="58863C"/>
              </a:solidFill>
              <a:ln w="63500">
                <a:solidFill>
                  <a:srgbClr val="58863C"/>
                </a:solidFill>
              </a:ln>
              <a:effectLst/>
              <a:scene3d>
                <a:camera prst="orthographicFront"/>
                <a:lightRig rig="threePt" dir="t">
                  <a:rot lat="0" lon="0" rev="1200000"/>
                </a:lightRig>
              </a:scene3d>
            </c:spPr>
          </c:marker>
          <c:dLbls>
            <c:dLbl>
              <c:idx val="3"/>
              <c:layout>
                <c:manualLayout>
                  <c:x val="-5.5759116932940934E-3"/>
                  <c:y val="1.8772944733651376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15-29</c:v>
                </c:pt>
                <c:pt idx="1">
                  <c:v>30-44</c:v>
                </c:pt>
                <c:pt idx="2">
                  <c:v>45-69</c:v>
                </c:pt>
                <c:pt idx="3">
                  <c:v>70+</c:v>
                </c:pt>
              </c:strCache>
            </c:strRef>
          </c:cat>
          <c:val>
            <c:numRef>
              <c:f>Sheet1!$C$2:$C$5</c:f>
              <c:numCache>
                <c:formatCode>General</c:formatCode>
                <c:ptCount val="4"/>
                <c:pt idx="0">
                  <c:v>7</c:v>
                </c:pt>
                <c:pt idx="1">
                  <c:v>25</c:v>
                </c:pt>
                <c:pt idx="2">
                  <c:v>35</c:v>
                </c:pt>
                <c:pt idx="3">
                  <c:v>43</c:v>
                </c:pt>
              </c:numCache>
            </c:numRef>
          </c:val>
          <c:smooth val="0"/>
        </c:ser>
        <c:dLbls>
          <c:dLblPos val="t"/>
          <c:showLegendKey val="0"/>
          <c:showVal val="1"/>
          <c:showCatName val="0"/>
          <c:showSerName val="0"/>
          <c:showPercent val="0"/>
          <c:showBubbleSize val="0"/>
        </c:dLbls>
        <c:marker val="1"/>
        <c:smooth val="0"/>
        <c:axId val="658378256"/>
        <c:axId val="658377864"/>
      </c:lineChart>
      <c:catAx>
        <c:axId val="6583782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58377864"/>
        <c:crosses val="autoZero"/>
        <c:auto val="1"/>
        <c:lblAlgn val="ctr"/>
        <c:lblOffset val="100"/>
        <c:noMultiLvlLbl val="0"/>
      </c:catAx>
      <c:valAx>
        <c:axId val="658377864"/>
        <c:scaling>
          <c:orientation val="minMax"/>
          <c:max val="75"/>
          <c:min val="0"/>
        </c:scaling>
        <c:delete val="1"/>
        <c:axPos val="l"/>
        <c:numFmt formatCode="General" sourceLinked="1"/>
        <c:majorTickMark val="out"/>
        <c:minorTickMark val="none"/>
        <c:tickLblPos val="nextTo"/>
        <c:crossAx val="658378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Thin</c:v>
                </c:pt>
                <c:pt idx="1">
                  <c:v>Normal</c:v>
                </c:pt>
                <c:pt idx="2">
                  <c:v>Overweight</c:v>
                </c:pt>
                <c:pt idx="3">
                  <c:v>Obese</c:v>
                </c:pt>
              </c:strCache>
            </c:strRef>
          </c:cat>
          <c:val>
            <c:numRef>
              <c:f>Sheet1!$B$2:$B$5</c:f>
              <c:numCache>
                <c:formatCode>General</c:formatCode>
                <c:ptCount val="4"/>
                <c:pt idx="0">
                  <c:v>11</c:v>
                </c:pt>
                <c:pt idx="1">
                  <c:v>13</c:v>
                </c:pt>
                <c:pt idx="2">
                  <c:v>28</c:v>
                </c:pt>
                <c:pt idx="3">
                  <c:v>38</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Thin</c:v>
                </c:pt>
                <c:pt idx="1">
                  <c:v>Normal</c:v>
                </c:pt>
                <c:pt idx="2">
                  <c:v>Overweight</c:v>
                </c:pt>
                <c:pt idx="3">
                  <c:v>Obese</c:v>
                </c:pt>
              </c:strCache>
            </c:strRef>
          </c:cat>
          <c:val>
            <c:numRef>
              <c:f>Sheet1!$C$2:$C$5</c:f>
              <c:numCache>
                <c:formatCode>General</c:formatCode>
                <c:ptCount val="4"/>
                <c:pt idx="0">
                  <c:v>14</c:v>
                </c:pt>
                <c:pt idx="1">
                  <c:v>21</c:v>
                </c:pt>
                <c:pt idx="2">
                  <c:v>43</c:v>
                </c:pt>
                <c:pt idx="3">
                  <c:v>54</c:v>
                </c:pt>
              </c:numCache>
            </c:numRef>
          </c:val>
        </c:ser>
        <c:dLbls>
          <c:dLblPos val="outEnd"/>
          <c:showLegendKey val="0"/>
          <c:showVal val="1"/>
          <c:showCatName val="0"/>
          <c:showSerName val="0"/>
          <c:showPercent val="0"/>
          <c:showBubbleSize val="0"/>
        </c:dLbls>
        <c:gapWidth val="200"/>
        <c:axId val="658388448"/>
        <c:axId val="658388056"/>
      </c:barChart>
      <c:catAx>
        <c:axId val="658388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58388056"/>
        <c:crosses val="autoZero"/>
        <c:auto val="1"/>
        <c:lblAlgn val="ctr"/>
        <c:lblOffset val="100"/>
        <c:noMultiLvlLbl val="0"/>
      </c:catAx>
      <c:valAx>
        <c:axId val="658388056"/>
        <c:scaling>
          <c:orientation val="minMax"/>
          <c:max val="100"/>
        </c:scaling>
        <c:delete val="1"/>
        <c:axPos val="l"/>
        <c:numFmt formatCode="General" sourceLinked="1"/>
        <c:majorTickMark val="out"/>
        <c:minorTickMark val="none"/>
        <c:tickLblPos val="nextTo"/>
        <c:crossAx val="65838844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673518742442563E-3"/>
          <c:w val="0.96616035172886816"/>
          <c:h val="0.89878662083805427"/>
        </c:manualLayout>
      </c:layout>
      <c:barChart>
        <c:barDir val="col"/>
        <c:grouping val="clustered"/>
        <c:varyColors val="0"/>
        <c:ser>
          <c:idx val="0"/>
          <c:order val="0"/>
          <c:tx>
            <c:strRef>
              <c:f>Sheet1!$B$1</c:f>
              <c:strCache>
                <c:ptCount val="1"/>
                <c:pt idx="0">
                  <c:v>Series 1</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Husband is away</c:v>
                </c:pt>
                <c:pt idx="2">
                  <c:v>&lt;7 months</c:v>
                </c:pt>
                <c:pt idx="3">
                  <c:v>7-11 months</c:v>
                </c:pt>
                <c:pt idx="4">
                  <c:v>12+ months</c:v>
                </c:pt>
              </c:strCache>
            </c:strRef>
          </c:cat>
          <c:val>
            <c:numRef>
              <c:f>Sheet1!$B$2:$B$6</c:f>
              <c:numCache>
                <c:formatCode>General</c:formatCode>
                <c:ptCount val="5"/>
                <c:pt idx="0">
                  <c:v>34</c:v>
                </c:pt>
                <c:pt idx="2">
                  <c:v>39</c:v>
                </c:pt>
                <c:pt idx="3">
                  <c:v>11</c:v>
                </c:pt>
                <c:pt idx="4">
                  <c:v>49</c:v>
                </c:pt>
              </c:numCache>
            </c:numRef>
          </c:val>
        </c:ser>
        <c:dLbls>
          <c:dLblPos val="outEnd"/>
          <c:showLegendKey val="0"/>
          <c:showVal val="1"/>
          <c:showCatName val="0"/>
          <c:showSerName val="0"/>
          <c:showPercent val="0"/>
          <c:showBubbleSize val="0"/>
        </c:dLbls>
        <c:gapWidth val="100"/>
        <c:axId val="333007816"/>
        <c:axId val="333131744"/>
      </c:barChart>
      <c:catAx>
        <c:axId val="333007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3131744"/>
        <c:crosses val="autoZero"/>
        <c:auto val="1"/>
        <c:lblAlgn val="ctr"/>
        <c:lblOffset val="100"/>
        <c:noMultiLvlLbl val="0"/>
      </c:catAx>
      <c:valAx>
        <c:axId val="333131744"/>
        <c:scaling>
          <c:orientation val="minMax"/>
          <c:max val="100"/>
        </c:scaling>
        <c:delete val="1"/>
        <c:axPos val="l"/>
        <c:numFmt formatCode="General" sourceLinked="1"/>
        <c:majorTickMark val="out"/>
        <c:minorTickMark val="none"/>
        <c:tickLblPos val="nextTo"/>
        <c:crossAx val="3330078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0.0</c:formatCode>
                <c:ptCount val="3"/>
                <c:pt idx="0">
                  <c:v>2.2999999999999998</c:v>
                </c:pt>
                <c:pt idx="1">
                  <c:v>2</c:v>
                </c:pt>
                <c:pt idx="2">
                  <c:v>2.9</c:v>
                </c:pt>
              </c:numCache>
            </c:numRef>
          </c:val>
        </c:ser>
        <c:dLbls>
          <c:showLegendKey val="0"/>
          <c:showVal val="0"/>
          <c:showCatName val="0"/>
          <c:showSerName val="0"/>
          <c:showPercent val="0"/>
          <c:showBubbleSize val="0"/>
        </c:dLbls>
        <c:gapWidth val="100"/>
        <c:axId val="454444648"/>
        <c:axId val="454444256"/>
      </c:barChart>
      <c:catAx>
        <c:axId val="4544446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4444256"/>
        <c:crosses val="autoZero"/>
        <c:auto val="1"/>
        <c:lblAlgn val="ctr"/>
        <c:lblOffset val="100"/>
        <c:noMultiLvlLbl val="0"/>
      </c:catAx>
      <c:valAx>
        <c:axId val="454444256"/>
        <c:scaling>
          <c:orientation val="minMax"/>
          <c:max val="10"/>
        </c:scaling>
        <c:delete val="1"/>
        <c:axPos val="l"/>
        <c:numFmt formatCode="0.0" sourceLinked="1"/>
        <c:majorTickMark val="out"/>
        <c:minorTickMark val="none"/>
        <c:tickLblPos val="nextTo"/>
        <c:crossAx val="4544446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Some secondary</c:v>
                </c:pt>
                <c:pt idx="3">
                  <c:v>SLC and above</c:v>
                </c:pt>
              </c:strCache>
            </c:strRef>
          </c:cat>
          <c:val>
            <c:numRef>
              <c:f>Sheet1!$B$2:$B$5</c:f>
              <c:numCache>
                <c:formatCode>0.0</c:formatCode>
                <c:ptCount val="4"/>
                <c:pt idx="0">
                  <c:v>3.3</c:v>
                </c:pt>
                <c:pt idx="1">
                  <c:v>2.7</c:v>
                </c:pt>
                <c:pt idx="2">
                  <c:v>2.1</c:v>
                </c:pt>
                <c:pt idx="3">
                  <c:v>1.8</c:v>
                </c:pt>
              </c:numCache>
            </c:numRef>
          </c:val>
        </c:ser>
        <c:dLbls>
          <c:showLegendKey val="0"/>
          <c:showVal val="0"/>
          <c:showCatName val="0"/>
          <c:showSerName val="0"/>
          <c:showPercent val="0"/>
          <c:showBubbleSize val="0"/>
        </c:dLbls>
        <c:gapWidth val="100"/>
        <c:axId val="453804112"/>
        <c:axId val="453804504"/>
      </c:barChart>
      <c:catAx>
        <c:axId val="4538041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3804504"/>
        <c:crosses val="autoZero"/>
        <c:auto val="1"/>
        <c:lblAlgn val="ctr"/>
        <c:lblOffset val="100"/>
        <c:noMultiLvlLbl val="0"/>
      </c:catAx>
      <c:valAx>
        <c:axId val="453804504"/>
        <c:scaling>
          <c:orientation val="minMax"/>
          <c:max val="10"/>
        </c:scaling>
        <c:delete val="1"/>
        <c:axPos val="l"/>
        <c:numFmt formatCode="0.0" sourceLinked="1"/>
        <c:majorTickMark val="out"/>
        <c:minorTickMark val="none"/>
        <c:tickLblPos val="nextTo"/>
        <c:crossAx val="4538041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7.0951618702819533E-4"/>
          <c:w val="0.96616035172886816"/>
          <c:h val="0.89998711803575804"/>
        </c:manualLayout>
      </c:layout>
      <c:barChart>
        <c:barDir val="col"/>
        <c:grouping val="clustered"/>
        <c:varyColors val="0"/>
        <c:ser>
          <c:idx val="0"/>
          <c:order val="0"/>
          <c:tx>
            <c:strRef>
              <c:f>Sheet1!$B$1</c:f>
              <c:strCache>
                <c:ptCount val="1"/>
                <c:pt idx="0">
                  <c:v>Series 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4"/>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0.0</c:formatCode>
                <c:ptCount val="5"/>
                <c:pt idx="0">
                  <c:v>3.2</c:v>
                </c:pt>
                <c:pt idx="1">
                  <c:v>2.5</c:v>
                </c:pt>
                <c:pt idx="2">
                  <c:v>2.5</c:v>
                </c:pt>
                <c:pt idx="3">
                  <c:v>2.1</c:v>
                </c:pt>
                <c:pt idx="4">
                  <c:v>1.6</c:v>
                </c:pt>
              </c:numCache>
            </c:numRef>
          </c:val>
        </c:ser>
        <c:dLbls>
          <c:showLegendKey val="0"/>
          <c:showVal val="0"/>
          <c:showCatName val="0"/>
          <c:showSerName val="0"/>
          <c:showPercent val="0"/>
          <c:showBubbleSize val="0"/>
        </c:dLbls>
        <c:gapWidth val="100"/>
        <c:axId val="453811168"/>
        <c:axId val="453808032"/>
      </c:barChart>
      <c:catAx>
        <c:axId val="4538111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3808032"/>
        <c:crosses val="autoZero"/>
        <c:auto val="1"/>
        <c:lblAlgn val="ctr"/>
        <c:lblOffset val="100"/>
        <c:noMultiLvlLbl val="0"/>
      </c:catAx>
      <c:valAx>
        <c:axId val="453808032"/>
        <c:scaling>
          <c:orientation val="minMax"/>
          <c:max val="10"/>
        </c:scaling>
        <c:delete val="1"/>
        <c:axPos val="l"/>
        <c:numFmt formatCode="0.0" sourceLinked="1"/>
        <c:majorTickMark val="out"/>
        <c:minorTickMark val="none"/>
        <c:tickLblPos val="nextTo"/>
        <c:crossAx val="4538111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592103133420299"/>
        </c:manualLayout>
      </c:layout>
      <c:barChart>
        <c:barDir val="col"/>
        <c:grouping val="clustered"/>
        <c:varyColors val="0"/>
        <c:ser>
          <c:idx val="0"/>
          <c:order val="0"/>
          <c:tx>
            <c:strRef>
              <c:f>Sheet1!$B$1</c:f>
              <c:strCache>
                <c:ptCount val="1"/>
                <c:pt idx="0">
                  <c:v>Series 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Sheet1!$B$2:$B$6</c:f>
              <c:numCache>
                <c:formatCode>0.0</c:formatCode>
                <c:ptCount val="5"/>
                <c:pt idx="0">
                  <c:v>4.5999999999999996</c:v>
                </c:pt>
                <c:pt idx="1">
                  <c:v>4.0999999999999996</c:v>
                </c:pt>
                <c:pt idx="2">
                  <c:v>3.1</c:v>
                </c:pt>
                <c:pt idx="3">
                  <c:v>2.6</c:v>
                </c:pt>
                <c:pt idx="4">
                  <c:v>2.2999999999999998</c:v>
                </c:pt>
              </c:numCache>
            </c:numRef>
          </c:val>
        </c:ser>
        <c:dLbls>
          <c:showLegendKey val="0"/>
          <c:showVal val="0"/>
          <c:showCatName val="0"/>
          <c:showSerName val="0"/>
          <c:showPercent val="0"/>
          <c:showBubbleSize val="0"/>
        </c:dLbls>
        <c:gapWidth val="100"/>
        <c:axId val="456151104"/>
        <c:axId val="456150712"/>
      </c:barChart>
      <c:catAx>
        <c:axId val="456151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6150712"/>
        <c:crosses val="autoZero"/>
        <c:auto val="1"/>
        <c:lblAlgn val="ctr"/>
        <c:lblOffset val="100"/>
        <c:noMultiLvlLbl val="0"/>
      </c:catAx>
      <c:valAx>
        <c:axId val="456150712"/>
        <c:scaling>
          <c:orientation val="minMax"/>
          <c:max val="10"/>
        </c:scaling>
        <c:delete val="1"/>
        <c:axPos val="l"/>
        <c:numFmt formatCode="0.0" sourceLinked="1"/>
        <c:majorTickMark val="out"/>
        <c:minorTickMark val="none"/>
        <c:tickLblPos val="nextTo"/>
        <c:crossAx val="4561511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942497812773408"/>
          <c:y val="2.6602176541717048E-2"/>
          <c:w val="0.71529724409448825"/>
          <c:h val="0.94679564691656593"/>
        </c:manualLayout>
      </c:layout>
      <c:barChart>
        <c:barDir val="bar"/>
        <c:grouping val="clustered"/>
        <c:varyColors val="0"/>
        <c:ser>
          <c:idx val="0"/>
          <c:order val="0"/>
          <c:tx>
            <c:strRef>
              <c:f>Sheet1!$B$1</c:f>
              <c:strCache>
                <c:ptCount val="1"/>
                <c:pt idx="0">
                  <c:v>Series 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3"/>
            <c:invertIfNegative val="0"/>
            <c:bubble3D val="0"/>
            <c:spPr>
              <a:solidFill>
                <a:schemeClr val="accent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India 2015-16 NFHS*</c:v>
                </c:pt>
                <c:pt idx="1">
                  <c:v>Bangladesh 2014 DHS</c:v>
                </c:pt>
                <c:pt idx="2">
                  <c:v>Myanmar 2015-16 DHS</c:v>
                </c:pt>
                <c:pt idx="3">
                  <c:v>Nepal 2016 DHS</c:v>
                </c:pt>
                <c:pt idx="4">
                  <c:v>Pakistan 2012-13 DHS</c:v>
                </c:pt>
                <c:pt idx="5">
                  <c:v>Afghanistan 2015 DHS</c:v>
                </c:pt>
              </c:strCache>
            </c:strRef>
          </c:cat>
          <c:val>
            <c:numRef>
              <c:f>Sheet1!$B$2:$B$7</c:f>
              <c:numCache>
                <c:formatCode>0.0</c:formatCode>
                <c:ptCount val="6"/>
                <c:pt idx="0">
                  <c:v>2.2000000000000002</c:v>
                </c:pt>
                <c:pt idx="1">
                  <c:v>2.2999999999999998</c:v>
                </c:pt>
                <c:pt idx="2">
                  <c:v>2.2999999999999998</c:v>
                </c:pt>
                <c:pt idx="3">
                  <c:v>2.2999999999999998</c:v>
                </c:pt>
                <c:pt idx="4">
                  <c:v>3.8</c:v>
                </c:pt>
                <c:pt idx="5">
                  <c:v>5.3</c:v>
                </c:pt>
              </c:numCache>
            </c:numRef>
          </c:val>
        </c:ser>
        <c:dLbls>
          <c:dLblPos val="outEnd"/>
          <c:showLegendKey val="0"/>
          <c:showVal val="1"/>
          <c:showCatName val="0"/>
          <c:showSerName val="0"/>
          <c:showPercent val="0"/>
          <c:showBubbleSize val="0"/>
        </c:dLbls>
        <c:gapWidth val="100"/>
        <c:axId val="456152672"/>
        <c:axId val="456154240"/>
      </c:barChart>
      <c:catAx>
        <c:axId val="45615267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6154240"/>
        <c:crosses val="autoZero"/>
        <c:auto val="1"/>
        <c:lblAlgn val="ctr"/>
        <c:lblOffset val="100"/>
        <c:noMultiLvlLbl val="0"/>
      </c:catAx>
      <c:valAx>
        <c:axId val="456154240"/>
        <c:scaling>
          <c:orientation val="minMax"/>
          <c:max val="10"/>
        </c:scaling>
        <c:delete val="1"/>
        <c:axPos val="b"/>
        <c:numFmt formatCode="0.0" sourceLinked="1"/>
        <c:majorTickMark val="out"/>
        <c:minorTickMark val="none"/>
        <c:tickLblPos val="nextTo"/>
        <c:crossAx val="456152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Improved sanitation</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62</c:v>
                </c:pt>
                <c:pt idx="1">
                  <c:v>61</c:v>
                </c:pt>
                <c:pt idx="2">
                  <c:v>63</c:v>
                </c:pt>
              </c:numCache>
            </c:numRef>
          </c:val>
        </c:ser>
        <c:ser>
          <c:idx val="1"/>
          <c:order val="1"/>
          <c:tx>
            <c:strRef>
              <c:f>Sheet1!$C$1</c:f>
              <c:strCache>
                <c:ptCount val="1"/>
                <c:pt idx="0">
                  <c:v>Shared facility</c:v>
                </c:pt>
              </c:strCache>
            </c:strRef>
          </c:tx>
          <c:spPr>
            <a:solidFill>
              <a:srgbClr val="58863C">
                <a:lumMod val="50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22</c:v>
                </c:pt>
                <c:pt idx="1">
                  <c:v>27</c:v>
                </c:pt>
                <c:pt idx="2">
                  <c:v>15</c:v>
                </c:pt>
              </c:numCache>
            </c:numRef>
          </c:val>
        </c:ser>
        <c:ser>
          <c:idx val="2"/>
          <c:order val="2"/>
          <c:tx>
            <c:strRef>
              <c:f>Sheet1!$D$1</c:f>
              <c:strCache>
                <c:ptCount val="1"/>
                <c:pt idx="0">
                  <c:v>Unimproved facility</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0</c:formatCode>
                <c:ptCount val="3"/>
                <c:pt idx="0">
                  <c:v>2</c:v>
                </c:pt>
                <c:pt idx="1">
                  <c:v>2</c:v>
                </c:pt>
                <c:pt idx="2">
                  <c:v>1</c:v>
                </c:pt>
              </c:numCache>
            </c:numRef>
          </c:val>
        </c:ser>
        <c:ser>
          <c:idx val="3"/>
          <c:order val="3"/>
          <c:tx>
            <c:strRef>
              <c:f>Sheet1!$E$1</c:f>
              <c:strCache>
                <c:ptCount val="1"/>
                <c:pt idx="0">
                  <c:v>Open defecation</c:v>
                </c:pt>
              </c:strCache>
            </c:strRef>
          </c:tx>
          <c:spPr>
            <a:solidFill>
              <a:srgbClr val="58863C">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0</c:formatCode>
                <c:ptCount val="3"/>
                <c:pt idx="0">
                  <c:v>15</c:v>
                </c:pt>
                <c:pt idx="1">
                  <c:v>11</c:v>
                </c:pt>
                <c:pt idx="2">
                  <c:v>21</c:v>
                </c:pt>
              </c:numCache>
            </c:numRef>
          </c:val>
        </c:ser>
        <c:dLbls>
          <c:dLblPos val="ctr"/>
          <c:showLegendKey val="0"/>
          <c:showVal val="1"/>
          <c:showCatName val="0"/>
          <c:showSerName val="0"/>
          <c:showPercent val="0"/>
          <c:showBubbleSize val="0"/>
        </c:dLbls>
        <c:gapWidth val="100"/>
        <c:overlap val="100"/>
        <c:axId val="332469616"/>
        <c:axId val="332470008"/>
      </c:barChart>
      <c:catAx>
        <c:axId val="3324696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2470008"/>
        <c:crosses val="autoZero"/>
        <c:auto val="1"/>
        <c:lblAlgn val="ctr"/>
        <c:lblOffset val="100"/>
        <c:noMultiLvlLbl val="0"/>
      </c:catAx>
      <c:valAx>
        <c:axId val="332470008"/>
        <c:scaling>
          <c:orientation val="minMax"/>
        </c:scaling>
        <c:delete val="1"/>
        <c:axPos val="l"/>
        <c:numFmt formatCode="0%" sourceLinked="1"/>
        <c:majorTickMark val="none"/>
        <c:minorTickMark val="none"/>
        <c:tickLblPos val="nextTo"/>
        <c:crossAx val="33246961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Column1</c:v>
                </c:pt>
              </c:strCache>
            </c:strRef>
          </c:tx>
          <c:spPr>
            <a:ln>
              <a:noFill/>
            </a:ln>
            <a:scene3d>
              <a:camera prst="orthographicFront"/>
              <a:lightRig rig="threePt" dir="t">
                <a:rot lat="0" lon="0" rev="1200000"/>
              </a:lightRig>
            </a:scene3d>
            <a:sp3d>
              <a:bevelT w="63500" h="25400"/>
            </a:sp3d>
          </c:spPr>
          <c:dPt>
            <c:idx val="0"/>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Pt>
            <c:idx val="1"/>
            <c:bubble3D val="0"/>
            <c:spPr>
              <a:solidFill>
                <a:schemeClr val="accent5"/>
              </a:solidFill>
              <a:ln w="19050">
                <a:noFill/>
              </a:ln>
              <a:effectLst/>
              <a:scene3d>
                <a:camera prst="orthographicFront"/>
                <a:lightRig rig="threePt" dir="t">
                  <a:rot lat="0" lon="0" rev="1200000"/>
                </a:lightRig>
              </a:scene3d>
              <a:sp3d>
                <a:bevelT w="63500" h="25400"/>
              </a:sp3d>
            </c:spPr>
          </c:dPt>
          <c:dPt>
            <c:idx val="2"/>
            <c:bubble3D val="0"/>
            <c:spPr>
              <a:solidFill>
                <a:schemeClr val="accent2"/>
              </a:solidFill>
              <a:ln w="19050">
                <a:noFill/>
              </a:ln>
              <a:effectLst/>
              <a:scene3d>
                <a:camera prst="orthographicFront"/>
                <a:lightRig rig="threePt" dir="t">
                  <a:rot lat="0" lon="0" rev="1200000"/>
                </a:lightRig>
              </a:scene3d>
              <a:sp3d>
                <a:bevelT w="63500" h="25400"/>
              </a:sp3d>
            </c:spPr>
          </c:dPt>
          <c:dPt>
            <c:idx val="3"/>
            <c:bubble3D val="0"/>
            <c:spPr>
              <a:solidFill>
                <a:schemeClr val="accent4">
                  <a:lumMod val="5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4"/>
              </a:solidFill>
              <a:ln w="19050">
                <a:noFill/>
              </a:ln>
              <a:effectLst/>
              <a:scene3d>
                <a:camera prst="orthographicFront"/>
                <a:lightRig rig="threePt" dir="t">
                  <a:rot lat="0" lon="0" rev="1200000"/>
                </a:lightRig>
              </a:scene3d>
              <a:sp3d>
                <a:bevelT w="63500" h="25400"/>
              </a:sp3d>
            </c:spPr>
          </c:dPt>
          <c:dPt>
            <c:idx val="5"/>
            <c:bubble3D val="0"/>
            <c:spPr>
              <a:solidFill>
                <a:schemeClr val="accent4">
                  <a:lumMod val="60000"/>
                  <a:lumOff val="40000"/>
                </a:schemeClr>
              </a:solidFill>
              <a:ln w="19050">
                <a:noFill/>
              </a:ln>
              <a:effectLst/>
              <a:scene3d>
                <a:camera prst="orthographicFront"/>
                <a:lightRig rig="threePt" dir="t">
                  <a:rot lat="0" lon="0" rev="1200000"/>
                </a:lightRig>
              </a:scene3d>
              <a:sp3d>
                <a:bevelT w="63500" h="25400"/>
              </a:sp3d>
            </c:spPr>
          </c:dPt>
          <c:dLbls>
            <c:dLbl>
              <c:idx val="2"/>
              <c:delete val="1"/>
              <c:extLst>
                <c:ext xmlns:c15="http://schemas.microsoft.com/office/drawing/2012/chart" uri="{CE6537A1-D6FC-4f65-9D91-7224C49458BB}"/>
              </c:extLst>
            </c:dLbl>
            <c:dLbl>
              <c:idx val="3"/>
              <c:layout/>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Sheet1!$A$2:$A$7</c:f>
              <c:strCache>
                <c:ptCount val="6"/>
                <c:pt idx="0">
                  <c:v>7-17 months</c:v>
                </c:pt>
                <c:pt idx="1">
                  <c:v>18-23 months</c:v>
                </c:pt>
                <c:pt idx="2">
                  <c:v>24-35 months</c:v>
                </c:pt>
                <c:pt idx="3">
                  <c:v>36-47 months</c:v>
                </c:pt>
                <c:pt idx="4">
                  <c:v>48-59 months</c:v>
                </c:pt>
                <c:pt idx="5">
                  <c:v>60+ months</c:v>
                </c:pt>
              </c:strCache>
            </c:strRef>
          </c:cat>
          <c:val>
            <c:numRef>
              <c:f>Sheet1!$B$2:$B$7</c:f>
              <c:numCache>
                <c:formatCode>General</c:formatCode>
                <c:ptCount val="6"/>
                <c:pt idx="0">
                  <c:v>9</c:v>
                </c:pt>
                <c:pt idx="1">
                  <c:v>13</c:v>
                </c:pt>
                <c:pt idx="2">
                  <c:v>27</c:v>
                </c:pt>
                <c:pt idx="3">
                  <c:v>20</c:v>
                </c:pt>
                <c:pt idx="4">
                  <c:v>12</c:v>
                </c:pt>
                <c:pt idx="5">
                  <c:v>20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592103133420299"/>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spPr>
              <a:solidFill>
                <a:srgbClr val="1B587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17</c:v>
                </c:pt>
                <c:pt idx="1">
                  <c:v>13</c:v>
                </c:pt>
                <c:pt idx="2">
                  <c:v>22</c:v>
                </c:pt>
              </c:numCache>
            </c:numRef>
          </c:val>
        </c:ser>
        <c:dLbls>
          <c:dLblPos val="outEnd"/>
          <c:showLegendKey val="0"/>
          <c:showVal val="1"/>
          <c:showCatName val="0"/>
          <c:showSerName val="0"/>
          <c:showPercent val="0"/>
          <c:showBubbleSize val="0"/>
        </c:dLbls>
        <c:gapWidth val="100"/>
        <c:axId val="456162080"/>
        <c:axId val="456162472"/>
      </c:barChart>
      <c:catAx>
        <c:axId val="4561620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6162472"/>
        <c:crosses val="autoZero"/>
        <c:auto val="1"/>
        <c:lblAlgn val="ctr"/>
        <c:lblOffset val="100"/>
        <c:noMultiLvlLbl val="0"/>
      </c:catAx>
      <c:valAx>
        <c:axId val="456162472"/>
        <c:scaling>
          <c:orientation val="minMax"/>
          <c:max val="100"/>
        </c:scaling>
        <c:delete val="1"/>
        <c:axPos val="l"/>
        <c:numFmt formatCode="0" sourceLinked="1"/>
        <c:majorTickMark val="out"/>
        <c:minorTickMark val="none"/>
        <c:tickLblPos val="nextTo"/>
        <c:crossAx val="456162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592103133420299"/>
        </c:manualLayout>
      </c:layout>
      <c:lineChart>
        <c:grouping val="standard"/>
        <c:varyColors val="0"/>
        <c:ser>
          <c:idx val="0"/>
          <c:order val="0"/>
          <c:tx>
            <c:strRef>
              <c:f>Sheet1!$B$1</c:f>
              <c:strCache>
                <c:ptCount val="1"/>
                <c:pt idx="0">
                  <c:v>Series 1</c:v>
                </c:pt>
              </c:strCache>
            </c:strRef>
          </c:tx>
          <c:spPr>
            <a:ln w="63500" cap="rnd">
              <a:solidFill>
                <a:schemeClr val="accent5"/>
              </a:solidFill>
              <a:round/>
            </a:ln>
            <a:effectLst/>
          </c:spPr>
          <c:marker>
            <c:symbol val="circle"/>
            <c:size val="5"/>
            <c:spPr>
              <a:solidFill>
                <a:schemeClr val="accent5"/>
              </a:solidFill>
              <a:ln w="63500" cap="rnd">
                <a:solidFill>
                  <a:schemeClr val="accent5"/>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Sheet1!$B$2:$B$6</c:f>
              <c:numCache>
                <c:formatCode>0</c:formatCode>
                <c:ptCount val="5"/>
                <c:pt idx="0">
                  <c:v>24</c:v>
                </c:pt>
                <c:pt idx="1">
                  <c:v>21</c:v>
                </c:pt>
                <c:pt idx="2">
                  <c:v>19</c:v>
                </c:pt>
                <c:pt idx="3">
                  <c:v>17</c:v>
                </c:pt>
                <c:pt idx="4">
                  <c:v>17</c:v>
                </c:pt>
              </c:numCache>
            </c:numRef>
          </c:val>
          <c:smooth val="1"/>
        </c:ser>
        <c:dLbls>
          <c:dLblPos val="t"/>
          <c:showLegendKey val="0"/>
          <c:showVal val="1"/>
          <c:showCatName val="0"/>
          <c:showSerName val="0"/>
          <c:showPercent val="0"/>
          <c:showBubbleSize val="0"/>
        </c:dLbls>
        <c:marker val="1"/>
        <c:smooth val="0"/>
        <c:axId val="456160512"/>
        <c:axId val="456156200"/>
      </c:lineChart>
      <c:catAx>
        <c:axId val="4561605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6156200"/>
        <c:crosses val="autoZero"/>
        <c:auto val="1"/>
        <c:lblAlgn val="ctr"/>
        <c:lblOffset val="100"/>
        <c:noMultiLvlLbl val="0"/>
      </c:catAx>
      <c:valAx>
        <c:axId val="456156200"/>
        <c:scaling>
          <c:orientation val="minMax"/>
          <c:max val="100"/>
        </c:scaling>
        <c:delete val="1"/>
        <c:axPos val="l"/>
        <c:numFmt formatCode="0" sourceLinked="1"/>
        <c:majorTickMark val="out"/>
        <c:minorTickMark val="none"/>
        <c:tickLblPos val="nextTo"/>
        <c:crossAx val="4561605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Never married</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21</c:v>
                </c:pt>
                <c:pt idx="1">
                  <c:v>33</c:v>
                </c:pt>
              </c:numCache>
            </c:numRef>
          </c:val>
        </c:ser>
        <c:ser>
          <c:idx val="1"/>
          <c:order val="1"/>
          <c:tx>
            <c:strRef>
              <c:f>Sheet1!$C$1</c:f>
              <c:strCache>
                <c:ptCount val="1"/>
                <c:pt idx="0">
                  <c:v>Married</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77</c:v>
                </c:pt>
                <c:pt idx="1">
                  <c:v>66</c:v>
                </c:pt>
              </c:numCache>
            </c:numRef>
          </c:val>
        </c:ser>
        <c:ser>
          <c:idx val="2"/>
          <c:order val="2"/>
          <c:tx>
            <c:strRef>
              <c:f>Sheet1!$D$1</c:f>
              <c:strCache>
                <c:ptCount val="1"/>
                <c:pt idx="0">
                  <c:v>Divorced/separated/ widowed</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dLbl>
              <c:idx val="1"/>
              <c:layout>
                <c:manualLayout>
                  <c:x val="0"/>
                  <c:y val="1.4510278113663845E-2"/>
                </c:manualLayout>
              </c:layout>
              <c:dLblPos val="ctr"/>
              <c:showLegendKey val="0"/>
              <c:showVal val="1"/>
              <c:showCatName val="0"/>
              <c:showSerName val="0"/>
              <c:showPercent val="0"/>
              <c:showBubbleSize val="0"/>
              <c:separator>. </c:separator>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3</c:v>
                </c:pt>
                <c:pt idx="1">
                  <c:v>1</c:v>
                </c:pt>
              </c:numCache>
            </c:numRef>
          </c:val>
        </c:ser>
        <c:dLbls>
          <c:dLblPos val="ctr"/>
          <c:showLegendKey val="0"/>
          <c:showVal val="1"/>
          <c:showCatName val="0"/>
          <c:showSerName val="0"/>
          <c:showPercent val="0"/>
          <c:showBubbleSize val="0"/>
        </c:dLbls>
        <c:gapWidth val="100"/>
        <c:overlap val="100"/>
        <c:axId val="456157376"/>
        <c:axId val="456156984"/>
      </c:barChart>
      <c:catAx>
        <c:axId val="4561573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6156984"/>
        <c:crosses val="autoZero"/>
        <c:auto val="1"/>
        <c:lblAlgn val="ctr"/>
        <c:lblOffset val="100"/>
        <c:noMultiLvlLbl val="0"/>
      </c:catAx>
      <c:valAx>
        <c:axId val="456156984"/>
        <c:scaling>
          <c:orientation val="minMax"/>
        </c:scaling>
        <c:delete val="1"/>
        <c:axPos val="l"/>
        <c:numFmt formatCode="0%" sourceLinked="1"/>
        <c:majorTickMark val="none"/>
        <c:minorTickMark val="none"/>
        <c:tickLblPos val="nextTo"/>
        <c:crossAx val="456157376"/>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592103133420299"/>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1"/>
            <c:invertIfNegative val="0"/>
            <c:bubble3D val="0"/>
            <c:spPr>
              <a:solidFill>
                <a:srgbClr val="58863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4</c:v>
                </c:pt>
                <c:pt idx="1">
                  <c:v>2</c:v>
                </c:pt>
              </c:numCache>
            </c:numRef>
          </c:val>
        </c:ser>
        <c:dLbls>
          <c:dLblPos val="outEnd"/>
          <c:showLegendKey val="0"/>
          <c:showVal val="1"/>
          <c:showCatName val="0"/>
          <c:showSerName val="0"/>
          <c:showPercent val="0"/>
          <c:showBubbleSize val="0"/>
        </c:dLbls>
        <c:gapWidth val="100"/>
        <c:axId val="456492784"/>
        <c:axId val="456490432"/>
      </c:barChart>
      <c:catAx>
        <c:axId val="4564927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6490432"/>
        <c:crosses val="autoZero"/>
        <c:auto val="1"/>
        <c:lblAlgn val="ctr"/>
        <c:lblOffset val="100"/>
        <c:noMultiLvlLbl val="0"/>
      </c:catAx>
      <c:valAx>
        <c:axId val="456490432"/>
        <c:scaling>
          <c:orientation val="minMax"/>
          <c:max val="50"/>
        </c:scaling>
        <c:delete val="1"/>
        <c:axPos val="l"/>
        <c:numFmt formatCode="0" sourceLinked="1"/>
        <c:majorTickMark val="out"/>
        <c:minorTickMark val="none"/>
        <c:tickLblPos val="nextTo"/>
        <c:crossAx val="4564927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2"/>
            <c:invertIfNegative val="0"/>
            <c:bubble3D val="0"/>
            <c:spPr>
              <a:solidFill>
                <a:srgbClr val="F07F09"/>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Median age at first marriage</c:v>
                </c:pt>
                <c:pt idx="1">
                  <c:v>Median age at first sex</c:v>
                </c:pt>
                <c:pt idx="2">
                  <c:v>Median age at first birth</c:v>
                </c:pt>
              </c:strCache>
            </c:strRef>
          </c:cat>
          <c:val>
            <c:numRef>
              <c:f>Sheet1!$B$2:$B$4</c:f>
              <c:numCache>
                <c:formatCode>0.0</c:formatCode>
                <c:ptCount val="3"/>
                <c:pt idx="0">
                  <c:v>17.899999999999999</c:v>
                </c:pt>
                <c:pt idx="1">
                  <c:v>17.899999999999999</c:v>
                </c:pt>
                <c:pt idx="2">
                  <c:v>20.399999999999999</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Median age at first marriage</c:v>
                </c:pt>
                <c:pt idx="1">
                  <c:v>Median age at first sex</c:v>
                </c:pt>
                <c:pt idx="2">
                  <c:v>Median age at first birth</c:v>
                </c:pt>
              </c:strCache>
            </c:strRef>
          </c:cat>
          <c:val>
            <c:numRef>
              <c:f>Sheet1!$C$2:$C$4</c:f>
              <c:numCache>
                <c:formatCode>0.0</c:formatCode>
                <c:ptCount val="3"/>
                <c:pt idx="0">
                  <c:v>21.7</c:v>
                </c:pt>
                <c:pt idx="1">
                  <c:v>20.5</c:v>
                </c:pt>
              </c:numCache>
            </c:numRef>
          </c:val>
        </c:ser>
        <c:dLbls>
          <c:dLblPos val="outEnd"/>
          <c:showLegendKey val="0"/>
          <c:showVal val="1"/>
          <c:showCatName val="0"/>
          <c:showSerName val="0"/>
          <c:showPercent val="0"/>
          <c:showBubbleSize val="0"/>
        </c:dLbls>
        <c:gapWidth val="200"/>
        <c:axId val="456485728"/>
        <c:axId val="456486120"/>
      </c:barChart>
      <c:catAx>
        <c:axId val="4564857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6486120"/>
        <c:crosses val="autoZero"/>
        <c:auto val="1"/>
        <c:lblAlgn val="ctr"/>
        <c:lblOffset val="100"/>
        <c:noMultiLvlLbl val="0"/>
      </c:catAx>
      <c:valAx>
        <c:axId val="456486120"/>
        <c:scaling>
          <c:orientation val="minMax"/>
          <c:max val="50"/>
        </c:scaling>
        <c:delete val="1"/>
        <c:axPos val="l"/>
        <c:numFmt formatCode="0.0" sourceLinked="1"/>
        <c:majorTickMark val="out"/>
        <c:minorTickMark val="none"/>
        <c:tickLblPos val="nextTo"/>
        <c:crossAx val="45648572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592103133420299"/>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2"/>
            <c:invertIfNegative val="0"/>
            <c:bubble3D val="0"/>
            <c:spPr>
              <a:solidFill>
                <a:srgbClr val="F07F09"/>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Sheet1!$B$2:$B$3</c:f>
              <c:numCache>
                <c:formatCode>0</c:formatCode>
                <c:ptCount val="2"/>
                <c:pt idx="0">
                  <c:v>11</c:v>
                </c:pt>
                <c:pt idx="1">
                  <c:v>51</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Sheet1!$C$2:$C$3</c:f>
              <c:numCache>
                <c:formatCode>0</c:formatCode>
                <c:ptCount val="2"/>
                <c:pt idx="0">
                  <c:v>4</c:v>
                </c:pt>
                <c:pt idx="1">
                  <c:v>24</c:v>
                </c:pt>
              </c:numCache>
            </c:numRef>
          </c:val>
        </c:ser>
        <c:dLbls>
          <c:dLblPos val="outEnd"/>
          <c:showLegendKey val="0"/>
          <c:showVal val="1"/>
          <c:showCatName val="0"/>
          <c:showSerName val="0"/>
          <c:showPercent val="0"/>
          <c:showBubbleSize val="0"/>
        </c:dLbls>
        <c:gapWidth val="200"/>
        <c:axId val="456496312"/>
        <c:axId val="456491216"/>
      </c:barChart>
      <c:catAx>
        <c:axId val="456496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6491216"/>
        <c:crosses val="autoZero"/>
        <c:auto val="1"/>
        <c:lblAlgn val="ctr"/>
        <c:lblOffset val="100"/>
        <c:noMultiLvlLbl val="0"/>
      </c:catAx>
      <c:valAx>
        <c:axId val="456491216"/>
        <c:scaling>
          <c:orientation val="minMax"/>
          <c:max val="100"/>
        </c:scaling>
        <c:delete val="1"/>
        <c:axPos val="l"/>
        <c:numFmt formatCode="0" sourceLinked="1"/>
        <c:majorTickMark val="out"/>
        <c:minorTickMark val="none"/>
        <c:tickLblPos val="nextTo"/>
        <c:crossAx val="45649631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Have another soon</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10</c:v>
                </c:pt>
                <c:pt idx="1">
                  <c:v>11</c:v>
                </c:pt>
              </c:numCache>
            </c:numRef>
          </c:val>
        </c:ser>
        <c:ser>
          <c:idx val="1"/>
          <c:order val="1"/>
          <c:tx>
            <c:strRef>
              <c:f>Sheet1!$C$1</c:f>
              <c:strCache>
                <c:ptCount val="1"/>
                <c:pt idx="0">
                  <c:v>Have another later</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14</c:v>
                </c:pt>
                <c:pt idx="1">
                  <c:v>16</c:v>
                </c:pt>
              </c:numCache>
            </c:numRef>
          </c:val>
        </c:ser>
        <c:ser>
          <c:idx val="2"/>
          <c:order val="2"/>
          <c:tx>
            <c:strRef>
              <c:f>Sheet1!$D$1</c:f>
              <c:strCache>
                <c:ptCount val="1"/>
                <c:pt idx="0">
                  <c:v>Have another, undecided when/undecided</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3</c:v>
                </c:pt>
                <c:pt idx="1">
                  <c:v>4</c:v>
                </c:pt>
              </c:numCache>
            </c:numRef>
          </c:val>
        </c:ser>
        <c:ser>
          <c:idx val="3"/>
          <c:order val="3"/>
          <c:tx>
            <c:strRef>
              <c:f>Sheet1!$E$1</c:f>
              <c:strCache>
                <c:ptCount val="1"/>
                <c:pt idx="0">
                  <c:v>Want no more or sterilized</c:v>
                </c:pt>
              </c:strCache>
            </c:strRef>
          </c:tx>
          <c:spPr>
            <a:solidFill>
              <a:srgbClr val="F07F0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0</c:formatCode>
                <c:ptCount val="2"/>
                <c:pt idx="0">
                  <c:v>71</c:v>
                </c:pt>
                <c:pt idx="1">
                  <c:v>68</c:v>
                </c:pt>
              </c:numCache>
            </c:numRef>
          </c:val>
        </c:ser>
        <c:ser>
          <c:idx val="4"/>
          <c:order val="4"/>
          <c:tx>
            <c:strRef>
              <c:f>Sheet1!$F$1</c:f>
              <c:strCache>
                <c:ptCount val="1"/>
                <c:pt idx="0">
                  <c:v>Declared infecund</c:v>
                </c:pt>
              </c:strCache>
            </c:strRef>
          </c:tx>
          <c:spPr>
            <a:solidFill>
              <a:srgbClr val="D3909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Sheet1!$F$2:$F$3</c:f>
              <c:numCache>
                <c:formatCode>0</c:formatCode>
                <c:ptCount val="2"/>
                <c:pt idx="0">
                  <c:v>3</c:v>
                </c:pt>
                <c:pt idx="1">
                  <c:v>2</c:v>
                </c:pt>
              </c:numCache>
            </c:numRef>
          </c:val>
        </c:ser>
        <c:dLbls>
          <c:dLblPos val="ctr"/>
          <c:showLegendKey val="0"/>
          <c:showVal val="1"/>
          <c:showCatName val="0"/>
          <c:showSerName val="0"/>
          <c:showPercent val="0"/>
          <c:showBubbleSize val="0"/>
        </c:dLbls>
        <c:gapWidth val="100"/>
        <c:overlap val="100"/>
        <c:axId val="456485336"/>
        <c:axId val="456492000"/>
      </c:barChart>
      <c:catAx>
        <c:axId val="4564853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6492000"/>
        <c:crosses val="autoZero"/>
        <c:auto val="1"/>
        <c:lblAlgn val="ctr"/>
        <c:lblOffset val="100"/>
        <c:noMultiLvlLbl val="0"/>
      </c:catAx>
      <c:valAx>
        <c:axId val="456492000"/>
        <c:scaling>
          <c:orientation val="minMax"/>
        </c:scaling>
        <c:delete val="1"/>
        <c:axPos val="l"/>
        <c:numFmt formatCode="0%" sourceLinked="1"/>
        <c:majorTickMark val="none"/>
        <c:minorTickMark val="none"/>
        <c:tickLblPos val="nextTo"/>
        <c:crossAx val="456485336"/>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592103133420299"/>
        </c:manualLayout>
      </c:layout>
      <c:barChart>
        <c:barDir val="col"/>
        <c:grouping val="clustered"/>
        <c:varyColors val="0"/>
        <c:ser>
          <c:idx val="0"/>
          <c:order val="0"/>
          <c:tx>
            <c:strRef>
              <c:f>Sheet1!$B$1</c:f>
              <c:strCache>
                <c:ptCount val="1"/>
                <c:pt idx="0">
                  <c:v>Series 1</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1"/>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2"/>
            <c:invertIfNegative val="0"/>
            <c:bubble3D val="0"/>
            <c:spPr>
              <a:solidFill>
                <a:srgbClr val="F07F09"/>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0.0</c:formatCode>
                <c:ptCount val="2"/>
                <c:pt idx="0">
                  <c:v>2.1</c:v>
                </c:pt>
                <c:pt idx="1">
                  <c:v>2.2999999999999998</c:v>
                </c:pt>
              </c:numCache>
            </c:numRef>
          </c:val>
        </c:ser>
        <c:dLbls>
          <c:dLblPos val="outEnd"/>
          <c:showLegendKey val="0"/>
          <c:showVal val="1"/>
          <c:showCatName val="0"/>
          <c:showSerName val="0"/>
          <c:showPercent val="0"/>
          <c:showBubbleSize val="0"/>
        </c:dLbls>
        <c:gapWidth val="100"/>
        <c:axId val="456500232"/>
        <c:axId val="456499840"/>
      </c:barChart>
      <c:catAx>
        <c:axId val="4565002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6499840"/>
        <c:crosses val="autoZero"/>
        <c:auto val="1"/>
        <c:lblAlgn val="ctr"/>
        <c:lblOffset val="100"/>
        <c:noMultiLvlLbl val="0"/>
      </c:catAx>
      <c:valAx>
        <c:axId val="456499840"/>
        <c:scaling>
          <c:orientation val="minMax"/>
          <c:max val="10"/>
        </c:scaling>
        <c:delete val="1"/>
        <c:axPos val="l"/>
        <c:numFmt formatCode="0.0" sourceLinked="1"/>
        <c:majorTickMark val="out"/>
        <c:minorTickMark val="none"/>
        <c:tickLblPos val="nextTo"/>
        <c:crossAx val="4565002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58863C"/>
              </a:solidFill>
              <a:ln w="19050">
                <a:noFill/>
              </a:ln>
              <a:effectLst/>
              <a:scene3d>
                <a:camera prst="orthographicFront"/>
                <a:lightRig rig="threePt" dir="t">
                  <a:rot lat="0" lon="0" rev="1200000"/>
                </a:lightRig>
              </a:scene3d>
              <a:sp3d>
                <a:bevelT w="63500" h="25400"/>
              </a:sp3d>
            </c:spPr>
          </c:dPt>
          <c:dPt>
            <c:idx val="2"/>
            <c:bubble3D val="0"/>
            <c:spPr>
              <a:solidFill>
                <a:srgbClr val="1B587C"/>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2"/>
              <c:layout>
                <c:manualLayout>
                  <c:x val="5.3409962251957079E-2"/>
                  <c:y val="6.3482466747279323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Wanted then</c:v>
                </c:pt>
                <c:pt idx="1">
                  <c:v>Wanted later</c:v>
                </c:pt>
                <c:pt idx="2">
                  <c:v>Wanted no more</c:v>
                </c:pt>
              </c:strCache>
            </c:strRef>
          </c:cat>
          <c:val>
            <c:numRef>
              <c:f>Sheet1!$B$2:$B$4</c:f>
              <c:numCache>
                <c:formatCode>General</c:formatCode>
                <c:ptCount val="3"/>
                <c:pt idx="0">
                  <c:v>81</c:v>
                </c:pt>
                <c:pt idx="1">
                  <c:v>12</c:v>
                </c:pt>
                <c:pt idx="2">
                  <c:v>7</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6.0459492140266025E-2"/>
          <c:w val="0.96616035172886816"/>
          <c:h val="0.8430431595083263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91</c:v>
                </c:pt>
                <c:pt idx="1">
                  <c:v>94</c:v>
                </c:pt>
                <c:pt idx="2">
                  <c:v>85</c:v>
                </c:pt>
              </c:numCache>
            </c:numRef>
          </c:val>
        </c:ser>
        <c:dLbls>
          <c:showLegendKey val="0"/>
          <c:showVal val="0"/>
          <c:showCatName val="0"/>
          <c:showSerName val="0"/>
          <c:showPercent val="0"/>
          <c:showBubbleSize val="0"/>
        </c:dLbls>
        <c:gapWidth val="100"/>
        <c:axId val="332471576"/>
        <c:axId val="332471968"/>
      </c:barChart>
      <c:catAx>
        <c:axId val="3324715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2471968"/>
        <c:crosses val="autoZero"/>
        <c:auto val="1"/>
        <c:lblAlgn val="ctr"/>
        <c:lblOffset val="100"/>
        <c:noMultiLvlLbl val="0"/>
      </c:catAx>
      <c:valAx>
        <c:axId val="332471968"/>
        <c:scaling>
          <c:orientation val="minMax"/>
          <c:max val="100"/>
          <c:min val="0"/>
        </c:scaling>
        <c:delete val="1"/>
        <c:axPos val="l"/>
        <c:numFmt formatCode="0" sourceLinked="1"/>
        <c:majorTickMark val="out"/>
        <c:minorTickMark val="none"/>
        <c:tickLblPos val="nextTo"/>
        <c:crossAx val="3324715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28291747662443"/>
          <c:y val="2.6602176541717048E-2"/>
          <c:w val="0.899581054538238"/>
          <c:h val="0.94679564691656593"/>
        </c:manualLayout>
      </c:layout>
      <c:barChart>
        <c:barDir val="bar"/>
        <c:grouping val="stacked"/>
        <c:varyColors val="0"/>
        <c:ser>
          <c:idx val="0"/>
          <c:order val="0"/>
          <c:tx>
            <c:strRef>
              <c:f>Sheet1!$B$1</c:f>
              <c:strCache>
                <c:ptCount val="1"/>
                <c:pt idx="0">
                  <c:v>Wanted fertility</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Sheet1!$B$2:$B$4</c:f>
              <c:numCache>
                <c:formatCode>0.0</c:formatCode>
                <c:ptCount val="3"/>
                <c:pt idx="0">
                  <c:v>2.1</c:v>
                </c:pt>
                <c:pt idx="1">
                  <c:v>1.5</c:v>
                </c:pt>
                <c:pt idx="2">
                  <c:v>1.7</c:v>
                </c:pt>
              </c:numCache>
            </c:numRef>
          </c:val>
        </c:ser>
        <c:ser>
          <c:idx val="1"/>
          <c:order val="1"/>
          <c:tx>
            <c:strRef>
              <c:f>Sheet1!$C$1</c:f>
              <c:strCache>
                <c:ptCount val="1"/>
                <c:pt idx="0">
                  <c:v>Difference in fertlity</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Sheet1!$C$2:$C$4</c:f>
              <c:numCache>
                <c:formatCode>0.0</c:formatCode>
                <c:ptCount val="3"/>
                <c:pt idx="0">
                  <c:v>0.79999999999999982</c:v>
                </c:pt>
                <c:pt idx="1">
                  <c:v>0.5</c:v>
                </c:pt>
                <c:pt idx="2">
                  <c:v>0.59999999999999987</c:v>
                </c:pt>
              </c:numCache>
            </c:numRef>
          </c:val>
        </c:ser>
        <c:dLbls>
          <c:dLblPos val="ctr"/>
          <c:showLegendKey val="0"/>
          <c:showVal val="1"/>
          <c:showCatName val="0"/>
          <c:showSerName val="0"/>
          <c:showPercent val="0"/>
          <c:showBubbleSize val="0"/>
        </c:dLbls>
        <c:gapWidth val="100"/>
        <c:overlap val="100"/>
        <c:axId val="456493960"/>
        <c:axId val="456494744"/>
      </c:barChart>
      <c:catAx>
        <c:axId val="45649396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6494744"/>
        <c:crosses val="autoZero"/>
        <c:auto val="1"/>
        <c:lblAlgn val="ctr"/>
        <c:lblOffset val="100"/>
        <c:noMultiLvlLbl val="0"/>
      </c:catAx>
      <c:valAx>
        <c:axId val="456494744"/>
        <c:scaling>
          <c:orientation val="minMax"/>
        </c:scaling>
        <c:delete val="1"/>
        <c:axPos val="b"/>
        <c:numFmt formatCode="0.0" sourceLinked="1"/>
        <c:majorTickMark val="none"/>
        <c:minorTickMark val="none"/>
        <c:tickLblPos val="nextTo"/>
        <c:crossAx val="456493960"/>
        <c:crosses val="autoZero"/>
        <c:crossBetween val="between"/>
      </c:valAx>
      <c:spPr>
        <a:noFill/>
        <a:ln>
          <a:noFill/>
        </a:ln>
        <a:effectLst/>
      </c:spPr>
    </c:plotArea>
    <c:legend>
      <c:legendPos val="r"/>
      <c:layout>
        <c:manualLayout>
          <c:xMode val="edge"/>
          <c:yMode val="edge"/>
          <c:x val="0.7468012403080061"/>
          <c:y val="0.28293785525902371"/>
          <c:w val="0.25319875969199396"/>
          <c:h val="0.13424520846623314"/>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4668493099004062"/>
          <c:w val="0.96616035172886816"/>
          <c:h val="0.75681782077180271"/>
        </c:manualLayout>
      </c:layout>
      <c:barChart>
        <c:barDir val="col"/>
        <c:grouping val="clustered"/>
        <c:varyColors val="0"/>
        <c:ser>
          <c:idx val="0"/>
          <c:order val="0"/>
          <c:tx>
            <c:strRef>
              <c:f>Sheet1!$B$1</c:f>
              <c:strCache>
                <c:ptCount val="1"/>
                <c:pt idx="0">
                  <c:v>Knowledge</c:v>
                </c:pt>
              </c:strCache>
            </c:strRef>
          </c:tx>
          <c:spPr>
            <a:solidFill>
              <a:srgbClr val="DD7A3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D7A39"/>
              </a:solidFill>
              <a:ln>
                <a:noFill/>
              </a:ln>
              <a:effectLst/>
              <a:scene3d>
                <a:camera prst="orthographicFront"/>
                <a:lightRig rig="threePt" dir="t">
                  <a:rot lat="0" lon="0" rev="1200000"/>
                </a:lightRig>
              </a:scene3d>
              <a:sp3d>
                <a:bevelT w="63500" h="25400"/>
              </a:sp3d>
            </c:spPr>
          </c:dPt>
          <c:dPt>
            <c:idx val="2"/>
            <c:invertIfNegative val="0"/>
            <c:bubble3D val="0"/>
            <c:spPr>
              <a:solidFill>
                <a:srgbClr val="DD7A39"/>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method</c:v>
                </c:pt>
                <c:pt idx="1">
                  <c:v>Any modern method</c:v>
                </c:pt>
              </c:strCache>
            </c:strRef>
          </c:cat>
          <c:val>
            <c:numRef>
              <c:f>Sheet1!$B$2:$B$3</c:f>
              <c:numCache>
                <c:formatCode>0</c:formatCode>
                <c:ptCount val="2"/>
                <c:pt idx="0">
                  <c:v>99</c:v>
                </c:pt>
                <c:pt idx="1">
                  <c:v>99</c:v>
                </c:pt>
              </c:numCache>
            </c:numRef>
          </c:val>
        </c:ser>
        <c:ser>
          <c:idx val="1"/>
          <c:order val="1"/>
          <c:tx>
            <c:strRef>
              <c:f>Sheet1!$C$1</c:f>
              <c:strCache>
                <c:ptCount val="1"/>
                <c:pt idx="0">
                  <c:v>Current use</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method</c:v>
                </c:pt>
                <c:pt idx="1">
                  <c:v>Any modern method</c:v>
                </c:pt>
              </c:strCache>
            </c:strRef>
          </c:cat>
          <c:val>
            <c:numRef>
              <c:f>Sheet1!$C$2:$C$3</c:f>
              <c:numCache>
                <c:formatCode>0</c:formatCode>
                <c:ptCount val="2"/>
                <c:pt idx="0">
                  <c:v>53</c:v>
                </c:pt>
                <c:pt idx="1">
                  <c:v>43</c:v>
                </c:pt>
              </c:numCache>
            </c:numRef>
          </c:val>
        </c:ser>
        <c:dLbls>
          <c:dLblPos val="outEnd"/>
          <c:showLegendKey val="0"/>
          <c:showVal val="1"/>
          <c:showCatName val="0"/>
          <c:showSerName val="0"/>
          <c:showPercent val="0"/>
          <c:showBubbleSize val="0"/>
        </c:dLbls>
        <c:gapWidth val="200"/>
        <c:axId val="473854800"/>
        <c:axId val="473856760"/>
      </c:barChart>
      <c:catAx>
        <c:axId val="473854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3856760"/>
        <c:crosses val="autoZero"/>
        <c:auto val="1"/>
        <c:lblAlgn val="ctr"/>
        <c:lblOffset val="100"/>
        <c:noMultiLvlLbl val="0"/>
      </c:catAx>
      <c:valAx>
        <c:axId val="473856760"/>
        <c:scaling>
          <c:orientation val="minMax"/>
          <c:max val="100"/>
        </c:scaling>
        <c:delete val="1"/>
        <c:axPos val="l"/>
        <c:numFmt formatCode="0" sourceLinked="1"/>
        <c:majorTickMark val="out"/>
        <c:minorTickMark val="none"/>
        <c:tickLblPos val="nextTo"/>
        <c:crossAx val="47385480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79237791467118601"/>
        </c:manualLayout>
      </c:layout>
      <c:barChart>
        <c:barDir val="col"/>
        <c:grouping val="clustered"/>
        <c:varyColors val="0"/>
        <c:ser>
          <c:idx val="0"/>
          <c:order val="0"/>
          <c:tx>
            <c:strRef>
              <c:f>Sheet1!$B$1</c:f>
              <c:strCache>
                <c:ptCount val="1"/>
                <c:pt idx="0">
                  <c:v>Currently married women</c:v>
                </c:pt>
              </c:strCache>
            </c:strRef>
          </c:tx>
          <c:spPr>
            <a:solidFill>
              <a:srgbClr val="D3909D"/>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1"/>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spPr>
              <a:solidFill>
                <a:srgbClr val="D3909D"/>
              </a:solidFill>
              <a:ln>
                <a:noFill/>
              </a:ln>
              <a:effectLst/>
              <a:scene3d>
                <a:camera prst="orthographicFront"/>
                <a:lightRig rig="threePt" dir="t">
                  <a:rot lat="0" lon="0" rev="1200000"/>
                </a:lightRig>
              </a:scene3d>
              <a:sp3d>
                <a:bevelT w="63500" h="25400"/>
              </a:sp3d>
            </c:spPr>
          </c:dPt>
          <c:dPt>
            <c:idx val="5"/>
            <c:invertIfNegative val="0"/>
            <c:bubble3D val="0"/>
            <c:spPr>
              <a:solidFill>
                <a:srgbClr val="1B587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Any method</c:v>
                </c:pt>
                <c:pt idx="1">
                  <c:v>Any modern method</c:v>
                </c:pt>
                <c:pt idx="2">
                  <c:v>Female sterilization</c:v>
                </c:pt>
                <c:pt idx="3">
                  <c:v>Injectables</c:v>
                </c:pt>
                <c:pt idx="4">
                  <c:v>Male sterilization</c:v>
                </c:pt>
                <c:pt idx="5">
                  <c:v>Any traditional method</c:v>
                </c:pt>
              </c:strCache>
            </c:strRef>
          </c:cat>
          <c:val>
            <c:numRef>
              <c:f>Sheet1!$B$2:$B$7</c:f>
              <c:numCache>
                <c:formatCode>0</c:formatCode>
                <c:ptCount val="6"/>
                <c:pt idx="0">
                  <c:v>53</c:v>
                </c:pt>
                <c:pt idx="1">
                  <c:v>43</c:v>
                </c:pt>
                <c:pt idx="2">
                  <c:v>15</c:v>
                </c:pt>
                <c:pt idx="3">
                  <c:v>9</c:v>
                </c:pt>
                <c:pt idx="4">
                  <c:v>6</c:v>
                </c:pt>
                <c:pt idx="5">
                  <c:v>10</c:v>
                </c:pt>
              </c:numCache>
            </c:numRef>
          </c:val>
        </c:ser>
        <c:dLbls>
          <c:dLblPos val="outEnd"/>
          <c:showLegendKey val="0"/>
          <c:showVal val="1"/>
          <c:showCatName val="0"/>
          <c:showSerName val="0"/>
          <c:showPercent val="0"/>
          <c:showBubbleSize val="0"/>
        </c:dLbls>
        <c:gapWidth val="100"/>
        <c:axId val="333132528"/>
        <c:axId val="453810776"/>
      </c:barChart>
      <c:catAx>
        <c:axId val="3331325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3810776"/>
        <c:crosses val="autoZero"/>
        <c:auto val="1"/>
        <c:lblAlgn val="ctr"/>
        <c:lblOffset val="100"/>
        <c:noMultiLvlLbl val="0"/>
      </c:catAx>
      <c:valAx>
        <c:axId val="453810776"/>
        <c:scaling>
          <c:orientation val="minMax"/>
          <c:max val="100"/>
        </c:scaling>
        <c:delete val="1"/>
        <c:axPos val="l"/>
        <c:numFmt formatCode="0" sourceLinked="1"/>
        <c:majorTickMark val="out"/>
        <c:minorTickMark val="none"/>
        <c:tickLblPos val="nextTo"/>
        <c:crossAx val="333132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2.4183796856106408E-3"/>
          <c:w val="0.96616035172886816"/>
          <c:h val="0.90108427196298169"/>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43</c:v>
                </c:pt>
                <c:pt idx="1">
                  <c:v>44</c:v>
                </c:pt>
                <c:pt idx="2">
                  <c:v>41</c:v>
                </c:pt>
              </c:numCache>
            </c:numRef>
          </c:val>
        </c:ser>
        <c:dLbls>
          <c:showLegendKey val="0"/>
          <c:showVal val="0"/>
          <c:showCatName val="0"/>
          <c:showSerName val="0"/>
          <c:showPercent val="0"/>
          <c:showBubbleSize val="0"/>
        </c:dLbls>
        <c:gapWidth val="100"/>
        <c:axId val="513540064"/>
        <c:axId val="513539672"/>
      </c:barChart>
      <c:catAx>
        <c:axId val="5135400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3539672"/>
        <c:crosses val="autoZero"/>
        <c:auto val="1"/>
        <c:lblAlgn val="ctr"/>
        <c:lblOffset val="100"/>
        <c:noMultiLvlLbl val="0"/>
      </c:catAx>
      <c:valAx>
        <c:axId val="513539672"/>
        <c:scaling>
          <c:orientation val="minMax"/>
          <c:max val="100"/>
        </c:scaling>
        <c:delete val="1"/>
        <c:axPos val="l"/>
        <c:numFmt formatCode="0" sourceLinked="1"/>
        <c:majorTickMark val="out"/>
        <c:minorTickMark val="none"/>
        <c:tickLblPos val="nextTo"/>
        <c:crossAx val="5135400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Some secondary</c:v>
                </c:pt>
                <c:pt idx="3">
                  <c:v>SLC and above</c:v>
                </c:pt>
              </c:strCache>
            </c:strRef>
          </c:cat>
          <c:val>
            <c:numRef>
              <c:f>Sheet1!$B$2:$B$5</c:f>
              <c:numCache>
                <c:formatCode>0</c:formatCode>
                <c:ptCount val="4"/>
                <c:pt idx="0">
                  <c:v>52</c:v>
                </c:pt>
                <c:pt idx="1">
                  <c:v>42</c:v>
                </c:pt>
                <c:pt idx="2">
                  <c:v>34</c:v>
                </c:pt>
                <c:pt idx="3">
                  <c:v>34</c:v>
                </c:pt>
              </c:numCache>
            </c:numRef>
          </c:val>
        </c:ser>
        <c:dLbls>
          <c:showLegendKey val="0"/>
          <c:showVal val="0"/>
          <c:showCatName val="0"/>
          <c:showSerName val="0"/>
          <c:showPercent val="0"/>
          <c:showBubbleSize val="0"/>
        </c:dLbls>
        <c:gapWidth val="100"/>
        <c:axId val="513540456"/>
        <c:axId val="513539280"/>
      </c:barChart>
      <c:catAx>
        <c:axId val="5135404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3539280"/>
        <c:crosses val="autoZero"/>
        <c:auto val="1"/>
        <c:lblAlgn val="ctr"/>
        <c:lblOffset val="100"/>
        <c:noMultiLvlLbl val="0"/>
      </c:catAx>
      <c:valAx>
        <c:axId val="513539280"/>
        <c:scaling>
          <c:orientation val="minMax"/>
          <c:max val="100"/>
        </c:scaling>
        <c:delete val="1"/>
        <c:axPos val="l"/>
        <c:numFmt formatCode="0" sourceLinked="1"/>
        <c:majorTickMark val="out"/>
        <c:minorTickMark val="none"/>
        <c:tickLblPos val="nextTo"/>
        <c:crossAx val="513540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Any method</c:v>
                </c:pt>
              </c:strCache>
            </c:strRef>
          </c:tx>
          <c:spPr>
            <a:ln w="63500" cap="rnd">
              <a:solidFill>
                <a:srgbClr val="58863C"/>
              </a:solidFill>
              <a:round/>
            </a:ln>
            <a:effectLst/>
          </c:spPr>
          <c:marker>
            <c:symbol val="circle"/>
            <c:size val="5"/>
            <c:spPr>
              <a:solidFill>
                <a:srgbClr val="58863C"/>
              </a:solidFill>
              <a:ln w="63500" cap="rnd">
                <a:solidFill>
                  <a:srgbClr val="5886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Sheet1!$B$2:$B$6</c:f>
              <c:numCache>
                <c:formatCode>General</c:formatCode>
                <c:ptCount val="5"/>
                <c:pt idx="0">
                  <c:v>29</c:v>
                </c:pt>
                <c:pt idx="1">
                  <c:v>39</c:v>
                </c:pt>
                <c:pt idx="2">
                  <c:v>48</c:v>
                </c:pt>
                <c:pt idx="3">
                  <c:v>50</c:v>
                </c:pt>
                <c:pt idx="4">
                  <c:v>53</c:v>
                </c:pt>
              </c:numCache>
            </c:numRef>
          </c:val>
          <c:smooth val="0"/>
        </c:ser>
        <c:ser>
          <c:idx val="1"/>
          <c:order val="1"/>
          <c:tx>
            <c:strRef>
              <c:f>Sheet1!$C$1</c:f>
              <c:strCache>
                <c:ptCount val="1"/>
                <c:pt idx="0">
                  <c:v>Any modern method</c:v>
                </c:pt>
              </c:strCache>
            </c:strRef>
          </c:tx>
          <c:spPr>
            <a:ln w="63500" cap="rnd">
              <a:solidFill>
                <a:srgbClr val="991C50"/>
              </a:solidFill>
              <a:round/>
            </a:ln>
            <a:effectLst/>
          </c:spPr>
          <c:marker>
            <c:symbol val="circle"/>
            <c:size val="5"/>
            <c:spPr>
              <a:solidFill>
                <a:srgbClr val="991C50"/>
              </a:solidFill>
              <a:ln w="63500">
                <a:solidFill>
                  <a:srgbClr val="991C50"/>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Sheet1!$C$2:$C$6</c:f>
              <c:numCache>
                <c:formatCode>General</c:formatCode>
                <c:ptCount val="5"/>
                <c:pt idx="0">
                  <c:v>26</c:v>
                </c:pt>
                <c:pt idx="1">
                  <c:v>35</c:v>
                </c:pt>
                <c:pt idx="2">
                  <c:v>44</c:v>
                </c:pt>
                <c:pt idx="3">
                  <c:v>43</c:v>
                </c:pt>
                <c:pt idx="4">
                  <c:v>43</c:v>
                </c:pt>
              </c:numCache>
            </c:numRef>
          </c:val>
          <c:smooth val="0"/>
        </c:ser>
        <c:ser>
          <c:idx val="2"/>
          <c:order val="2"/>
          <c:tx>
            <c:strRef>
              <c:f>Sheet1!$D$1</c:f>
              <c:strCache>
                <c:ptCount val="1"/>
                <c:pt idx="0">
                  <c:v>Any traditional method</c:v>
                </c:pt>
              </c:strCache>
            </c:strRef>
          </c:tx>
          <c:spPr>
            <a:ln w="63500" cap="rnd">
              <a:solidFill>
                <a:schemeClr val="accent3"/>
              </a:solidFill>
              <a:round/>
            </a:ln>
            <a:effectLst/>
          </c:spPr>
          <c:marker>
            <c:symbol val="circle"/>
            <c:size val="5"/>
            <c:spPr>
              <a:solidFill>
                <a:schemeClr val="accent3"/>
              </a:solidFill>
              <a:ln w="63500">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Sheet1!$D$2:$D$6</c:f>
              <c:numCache>
                <c:formatCode>General</c:formatCode>
                <c:ptCount val="5"/>
                <c:pt idx="0">
                  <c:v>3</c:v>
                </c:pt>
                <c:pt idx="1">
                  <c:v>4</c:v>
                </c:pt>
                <c:pt idx="2">
                  <c:v>4</c:v>
                </c:pt>
                <c:pt idx="3">
                  <c:v>7</c:v>
                </c:pt>
                <c:pt idx="4">
                  <c:v>10</c:v>
                </c:pt>
              </c:numCache>
            </c:numRef>
          </c:val>
          <c:smooth val="0"/>
        </c:ser>
        <c:dLbls>
          <c:dLblPos val="t"/>
          <c:showLegendKey val="0"/>
          <c:showVal val="1"/>
          <c:showCatName val="0"/>
          <c:showSerName val="0"/>
          <c:showPercent val="0"/>
          <c:showBubbleSize val="0"/>
        </c:dLbls>
        <c:marker val="1"/>
        <c:smooth val="0"/>
        <c:axId val="513549472"/>
        <c:axId val="513549080"/>
      </c:lineChart>
      <c:catAx>
        <c:axId val="5135494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3549080"/>
        <c:crosses val="autoZero"/>
        <c:auto val="1"/>
        <c:lblAlgn val="ctr"/>
        <c:lblOffset val="100"/>
        <c:noMultiLvlLbl val="0"/>
      </c:catAx>
      <c:valAx>
        <c:axId val="513549080"/>
        <c:scaling>
          <c:orientation val="minMax"/>
          <c:max val="100"/>
        </c:scaling>
        <c:delete val="1"/>
        <c:axPos val="l"/>
        <c:numFmt formatCode="General" sourceLinked="1"/>
        <c:majorTickMark val="out"/>
        <c:minorTickMark val="none"/>
        <c:tickLblPos val="nextTo"/>
        <c:crossAx val="5135494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803608923884514"/>
          <c:y val="2.6602176541717048E-2"/>
          <c:w val="0.71668613298337713"/>
          <c:h val="0.94679564691656593"/>
        </c:manualLayout>
      </c:layout>
      <c:barChart>
        <c:barDir val="bar"/>
        <c:grouping val="clustered"/>
        <c:varyColors val="0"/>
        <c:ser>
          <c:idx val="0"/>
          <c:order val="0"/>
          <c:tx>
            <c:strRef>
              <c:f>Sheet1!$B$1</c:f>
              <c:strCache>
                <c:ptCount val="1"/>
                <c:pt idx="0">
                  <c:v>Series 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2"/>
            <c:invertIfNegative val="0"/>
            <c:bubble3D val="0"/>
            <c:spPr>
              <a:solidFill>
                <a:schemeClr val="accent5"/>
              </a:solidFill>
              <a:ln>
                <a:noFill/>
              </a:ln>
              <a:effectLst/>
              <a:scene3d>
                <a:camera prst="orthographicFront"/>
                <a:lightRig rig="threePt" dir="t">
                  <a:rot lat="0" lon="0" rev="1200000"/>
                </a:lightRig>
              </a:scene3d>
              <a:sp3d>
                <a:bevelT w="63500" h="25400"/>
              </a:sp3d>
            </c:spPr>
          </c:dPt>
          <c:dPt>
            <c:idx val="5"/>
            <c:invertIfNegative val="0"/>
            <c:bubble3D val="0"/>
            <c:spPr>
              <a:solidFill>
                <a:schemeClr val="accent4"/>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Afghanistan 2015 DHS</c:v>
                </c:pt>
                <c:pt idx="1">
                  <c:v>Pakistan 2012-13 DHS</c:v>
                </c:pt>
                <c:pt idx="2">
                  <c:v>Nepal 2016 DHS</c:v>
                </c:pt>
                <c:pt idx="3">
                  <c:v>India 2015-16 NFHS*</c:v>
                </c:pt>
                <c:pt idx="4">
                  <c:v>Myanmar 2015-16 DHS</c:v>
                </c:pt>
                <c:pt idx="5">
                  <c:v>Bangladesh 2014 DHS</c:v>
                </c:pt>
              </c:strCache>
            </c:strRef>
          </c:cat>
          <c:val>
            <c:numRef>
              <c:f>Sheet1!$B$2:$B$7</c:f>
              <c:numCache>
                <c:formatCode>0</c:formatCode>
                <c:ptCount val="6"/>
                <c:pt idx="0">
                  <c:v>20</c:v>
                </c:pt>
                <c:pt idx="1">
                  <c:v>26</c:v>
                </c:pt>
                <c:pt idx="2">
                  <c:v>43</c:v>
                </c:pt>
                <c:pt idx="3">
                  <c:v>48</c:v>
                </c:pt>
                <c:pt idx="4">
                  <c:v>51</c:v>
                </c:pt>
                <c:pt idx="5">
                  <c:v>54</c:v>
                </c:pt>
              </c:numCache>
            </c:numRef>
          </c:val>
        </c:ser>
        <c:dLbls>
          <c:dLblPos val="outEnd"/>
          <c:showLegendKey val="0"/>
          <c:showVal val="1"/>
          <c:showCatName val="0"/>
          <c:showSerName val="0"/>
          <c:showPercent val="0"/>
          <c:showBubbleSize val="0"/>
        </c:dLbls>
        <c:gapWidth val="100"/>
        <c:axId val="514782480"/>
        <c:axId val="514782872"/>
      </c:barChart>
      <c:catAx>
        <c:axId val="51478248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4782872"/>
        <c:crosses val="autoZero"/>
        <c:auto val="1"/>
        <c:lblAlgn val="ctr"/>
        <c:lblOffset val="100"/>
        <c:noMultiLvlLbl val="0"/>
      </c:catAx>
      <c:valAx>
        <c:axId val="514782872"/>
        <c:scaling>
          <c:orientation val="minMax"/>
          <c:max val="100"/>
        </c:scaling>
        <c:delete val="1"/>
        <c:axPos val="b"/>
        <c:numFmt formatCode="0" sourceLinked="1"/>
        <c:majorTickMark val="out"/>
        <c:minorTickMark val="none"/>
        <c:tickLblPos val="nextTo"/>
        <c:crossAx val="5147824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Sheet1!$B$1</c:f>
              <c:strCache>
                <c:ptCount val="1"/>
                <c:pt idx="0">
                  <c:v>Government sector</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Male condom</c:v>
                </c:pt>
                <c:pt idx="1">
                  <c:v>Pill</c:v>
                </c:pt>
                <c:pt idx="2">
                  <c:v>Injectables</c:v>
                </c:pt>
                <c:pt idx="3">
                  <c:v>Male sterilization</c:v>
                </c:pt>
                <c:pt idx="4">
                  <c:v>Female sterilization</c:v>
                </c:pt>
                <c:pt idx="5">
                  <c:v>Total</c:v>
                </c:pt>
              </c:strCache>
            </c:strRef>
          </c:cat>
          <c:val>
            <c:numRef>
              <c:f>Sheet1!$B$2:$B$7</c:f>
              <c:numCache>
                <c:formatCode>0</c:formatCode>
                <c:ptCount val="6"/>
                <c:pt idx="0">
                  <c:v>38</c:v>
                </c:pt>
                <c:pt idx="1">
                  <c:v>56</c:v>
                </c:pt>
                <c:pt idx="2">
                  <c:v>74</c:v>
                </c:pt>
                <c:pt idx="3">
                  <c:v>79</c:v>
                </c:pt>
                <c:pt idx="4">
                  <c:v>73</c:v>
                </c:pt>
                <c:pt idx="5">
                  <c:v>70</c:v>
                </c:pt>
              </c:numCache>
            </c:numRef>
          </c:val>
        </c:ser>
        <c:ser>
          <c:idx val="1"/>
          <c:order val="1"/>
          <c:tx>
            <c:strRef>
              <c:f>Sheet1!$C$1</c:f>
              <c:strCache>
                <c:ptCount val="1"/>
                <c:pt idx="0">
                  <c:v>Private medical sector</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Male condom</c:v>
                </c:pt>
                <c:pt idx="1">
                  <c:v>Pill</c:v>
                </c:pt>
                <c:pt idx="2">
                  <c:v>Injectables</c:v>
                </c:pt>
                <c:pt idx="3">
                  <c:v>Male sterilization</c:v>
                </c:pt>
                <c:pt idx="4">
                  <c:v>Female sterilization</c:v>
                </c:pt>
                <c:pt idx="5">
                  <c:v>Total</c:v>
                </c:pt>
              </c:strCache>
            </c:strRef>
          </c:cat>
          <c:val>
            <c:numRef>
              <c:f>Sheet1!$C$2:$C$7</c:f>
              <c:numCache>
                <c:formatCode>0</c:formatCode>
                <c:ptCount val="6"/>
                <c:pt idx="0">
                  <c:v>57</c:v>
                </c:pt>
                <c:pt idx="1">
                  <c:v>40</c:v>
                </c:pt>
                <c:pt idx="2">
                  <c:v>25</c:v>
                </c:pt>
                <c:pt idx="3">
                  <c:v>4</c:v>
                </c:pt>
                <c:pt idx="4">
                  <c:v>8</c:v>
                </c:pt>
                <c:pt idx="5">
                  <c:v>19</c:v>
                </c:pt>
              </c:numCache>
            </c:numRef>
          </c:val>
        </c:ser>
        <c:ser>
          <c:idx val="2"/>
          <c:order val="2"/>
          <c:tx>
            <c:strRef>
              <c:f>Sheet1!$D$1</c:f>
              <c:strCache>
                <c:ptCount val="1"/>
                <c:pt idx="0">
                  <c:v>NGO/Other/Don't know</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Male condom</c:v>
                </c:pt>
                <c:pt idx="1">
                  <c:v>Pill</c:v>
                </c:pt>
                <c:pt idx="2">
                  <c:v>Injectables</c:v>
                </c:pt>
                <c:pt idx="3">
                  <c:v>Male sterilization</c:v>
                </c:pt>
                <c:pt idx="4">
                  <c:v>Female sterilization</c:v>
                </c:pt>
                <c:pt idx="5">
                  <c:v>Total</c:v>
                </c:pt>
              </c:strCache>
            </c:strRef>
          </c:cat>
          <c:val>
            <c:numRef>
              <c:f>Sheet1!$D$2:$D$7</c:f>
              <c:numCache>
                <c:formatCode>General</c:formatCode>
                <c:ptCount val="6"/>
                <c:pt idx="0">
                  <c:v>5</c:v>
                </c:pt>
                <c:pt idx="1">
                  <c:v>4</c:v>
                </c:pt>
                <c:pt idx="2">
                  <c:v>1</c:v>
                </c:pt>
                <c:pt idx="3">
                  <c:v>17</c:v>
                </c:pt>
                <c:pt idx="4">
                  <c:v>19</c:v>
                </c:pt>
                <c:pt idx="5">
                  <c:v>12</c:v>
                </c:pt>
              </c:numCache>
            </c:numRef>
          </c:val>
        </c:ser>
        <c:dLbls>
          <c:showLegendKey val="0"/>
          <c:showVal val="0"/>
          <c:showCatName val="0"/>
          <c:showSerName val="0"/>
          <c:showPercent val="0"/>
          <c:showBubbleSize val="0"/>
        </c:dLbls>
        <c:gapWidth val="100"/>
        <c:overlap val="100"/>
        <c:axId val="514784048"/>
        <c:axId val="514783264"/>
      </c:barChart>
      <c:catAx>
        <c:axId val="51478404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4783264"/>
        <c:crosses val="autoZero"/>
        <c:auto val="1"/>
        <c:lblAlgn val="ctr"/>
        <c:lblOffset val="100"/>
        <c:noMultiLvlLbl val="0"/>
      </c:catAx>
      <c:valAx>
        <c:axId val="514783264"/>
        <c:scaling>
          <c:orientation val="minMax"/>
        </c:scaling>
        <c:delete val="1"/>
        <c:axPos val="b"/>
        <c:numFmt formatCode="0%" sourceLinked="1"/>
        <c:majorTickMark val="none"/>
        <c:minorTickMark val="none"/>
        <c:tickLblPos val="nextTo"/>
        <c:crossAx val="514784048"/>
        <c:crosses val="autoZero"/>
        <c:crossBetween val="between"/>
      </c:valAx>
      <c:spPr>
        <a:noFill/>
        <a:ln>
          <a:noFill/>
        </a:ln>
        <a:effectLst/>
      </c:spPr>
    </c:plotArea>
    <c:legend>
      <c:legendPos val="t"/>
      <c:layout>
        <c:manualLayout>
          <c:xMode val="edge"/>
          <c:yMode val="edge"/>
          <c:x val="0.23133598330446012"/>
          <c:y val="1.4510278113663845E-2"/>
          <c:w val="0.75677239247292127"/>
          <c:h val="6.712260423311657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2585203349221592"/>
        </c:manualLayout>
      </c:layout>
      <c:barChart>
        <c:barDir val="col"/>
        <c:grouping val="clustered"/>
        <c:varyColors val="0"/>
        <c:ser>
          <c:idx val="0"/>
          <c:order val="0"/>
          <c:tx>
            <c:strRef>
              <c:f>Sheet1!$B$1</c:f>
              <c:strCache>
                <c:ptCount val="1"/>
                <c:pt idx="0">
                  <c:v>Series 1</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3"/>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Side effects or problems of method used</c:v>
                </c:pt>
                <c:pt idx="1">
                  <c:v>What to do if experienced side effects</c:v>
                </c:pt>
                <c:pt idx="2">
                  <c:v>Other methods that could be used</c:v>
                </c:pt>
                <c:pt idx="3">
                  <c:v>All 3 - Method Information Index</c:v>
                </c:pt>
              </c:strCache>
            </c:strRef>
          </c:cat>
          <c:val>
            <c:numRef>
              <c:f>Sheet1!$B$2:$B$5</c:f>
              <c:numCache>
                <c:formatCode>General</c:formatCode>
                <c:ptCount val="4"/>
                <c:pt idx="0">
                  <c:v>66</c:v>
                </c:pt>
                <c:pt idx="1">
                  <c:v>56</c:v>
                </c:pt>
                <c:pt idx="2">
                  <c:v>64</c:v>
                </c:pt>
                <c:pt idx="3">
                  <c:v>49</c:v>
                </c:pt>
              </c:numCache>
            </c:numRef>
          </c:val>
        </c:ser>
        <c:dLbls>
          <c:dLblPos val="outEnd"/>
          <c:showLegendKey val="0"/>
          <c:showVal val="1"/>
          <c:showCatName val="0"/>
          <c:showSerName val="0"/>
          <c:showPercent val="0"/>
          <c:showBubbleSize val="0"/>
        </c:dLbls>
        <c:gapWidth val="100"/>
        <c:axId val="513544768"/>
        <c:axId val="513548296"/>
      </c:barChart>
      <c:catAx>
        <c:axId val="5135447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13548296"/>
        <c:crosses val="autoZero"/>
        <c:auto val="1"/>
        <c:lblAlgn val="ctr"/>
        <c:lblOffset val="100"/>
        <c:noMultiLvlLbl val="0"/>
      </c:catAx>
      <c:valAx>
        <c:axId val="513548296"/>
        <c:scaling>
          <c:orientation val="minMax"/>
          <c:max val="100"/>
        </c:scaling>
        <c:delete val="1"/>
        <c:axPos val="l"/>
        <c:numFmt formatCode="General" sourceLinked="1"/>
        <c:majorTickMark val="out"/>
        <c:minorTickMark val="none"/>
        <c:tickLblPos val="nextTo"/>
        <c:crossAx val="5135447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For spacing</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Sheet1!$B$2:$B$4</c:f>
              <c:numCache>
                <c:formatCode>0</c:formatCode>
                <c:ptCount val="3"/>
                <c:pt idx="0">
                  <c:v>8</c:v>
                </c:pt>
                <c:pt idx="1">
                  <c:v>7</c:v>
                </c:pt>
                <c:pt idx="2">
                  <c:v>15</c:v>
                </c:pt>
              </c:numCache>
            </c:numRef>
          </c:val>
        </c:ser>
        <c:ser>
          <c:idx val="1"/>
          <c:order val="1"/>
          <c:tx>
            <c:strRef>
              <c:f>Sheet1!$C$1</c:f>
              <c:strCache>
                <c:ptCount val="1"/>
                <c:pt idx="0">
                  <c:v>For limiting</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Sheet1!$C$2:$C$4</c:f>
              <c:numCache>
                <c:formatCode>0</c:formatCode>
                <c:ptCount val="3"/>
                <c:pt idx="0">
                  <c:v>16</c:v>
                </c:pt>
                <c:pt idx="1">
                  <c:v>46</c:v>
                </c:pt>
                <c:pt idx="2">
                  <c:v>61</c:v>
                </c:pt>
              </c:numCache>
            </c:numRef>
          </c:val>
        </c:ser>
        <c:dLbls>
          <c:dLblPos val="ctr"/>
          <c:showLegendKey val="0"/>
          <c:showVal val="1"/>
          <c:showCatName val="0"/>
          <c:showSerName val="0"/>
          <c:showPercent val="0"/>
          <c:showBubbleSize val="0"/>
        </c:dLbls>
        <c:gapWidth val="100"/>
        <c:overlap val="100"/>
        <c:axId val="514792672"/>
        <c:axId val="514792280"/>
      </c:barChart>
      <c:catAx>
        <c:axId val="514792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4792280"/>
        <c:crosses val="autoZero"/>
        <c:auto val="1"/>
        <c:lblAlgn val="ctr"/>
        <c:lblOffset val="100"/>
        <c:noMultiLvlLbl val="0"/>
      </c:catAx>
      <c:valAx>
        <c:axId val="514792280"/>
        <c:scaling>
          <c:orientation val="minMax"/>
          <c:max val="100"/>
        </c:scaling>
        <c:delete val="1"/>
        <c:axPos val="l"/>
        <c:numFmt formatCode="0" sourceLinked="1"/>
        <c:majorTickMark val="out"/>
        <c:minorTickMark val="none"/>
        <c:tickLblPos val="nextTo"/>
        <c:crossAx val="514792672"/>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282086614173228"/>
          <c:y val="2.6602176541717048E-2"/>
          <c:w val="0.76685958005249344"/>
          <c:h val="0.97339782345828296"/>
        </c:manualLayout>
      </c:layout>
      <c:barChart>
        <c:barDir val="bar"/>
        <c:grouping val="clustered"/>
        <c:varyColors val="0"/>
        <c:ser>
          <c:idx val="0"/>
          <c:order val="0"/>
          <c:tx>
            <c:strRef>
              <c:f>Sheet1!$B$1</c:f>
              <c:strCache>
                <c:ptCount val="1"/>
                <c:pt idx="0">
                  <c:v>Rural</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Motorcycle/scooter</c:v>
                </c:pt>
                <c:pt idx="1">
                  <c:v>Radio</c:v>
                </c:pt>
                <c:pt idx="2">
                  <c:v>Bicycle/rickshaw</c:v>
                </c:pt>
                <c:pt idx="3">
                  <c:v>Television</c:v>
                </c:pt>
                <c:pt idx="4">
                  <c:v>Mobile phone</c:v>
                </c:pt>
              </c:strCache>
            </c:strRef>
          </c:cat>
          <c:val>
            <c:numRef>
              <c:f>Sheet1!$B$2:$B$6</c:f>
              <c:numCache>
                <c:formatCode>0</c:formatCode>
                <c:ptCount val="5"/>
                <c:pt idx="0">
                  <c:v>11</c:v>
                </c:pt>
                <c:pt idx="1">
                  <c:v>30</c:v>
                </c:pt>
                <c:pt idx="2">
                  <c:v>35</c:v>
                </c:pt>
                <c:pt idx="3">
                  <c:v>35</c:v>
                </c:pt>
                <c:pt idx="4">
                  <c:v>91</c:v>
                </c:pt>
              </c:numCache>
            </c:numRef>
          </c:val>
        </c:ser>
        <c:ser>
          <c:idx val="1"/>
          <c:order val="1"/>
          <c:tx>
            <c:strRef>
              <c:f>Sheet1!$C$1</c:f>
              <c:strCache>
                <c:ptCount val="1"/>
                <c:pt idx="0">
                  <c:v>Urban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Motorcycle/scooter</c:v>
                </c:pt>
                <c:pt idx="1">
                  <c:v>Radio</c:v>
                </c:pt>
                <c:pt idx="2">
                  <c:v>Bicycle/rickshaw</c:v>
                </c:pt>
                <c:pt idx="3">
                  <c:v>Television</c:v>
                </c:pt>
                <c:pt idx="4">
                  <c:v>Mobile phone</c:v>
                </c:pt>
              </c:strCache>
            </c:strRef>
          </c:cat>
          <c:val>
            <c:numRef>
              <c:f>Sheet1!$C$2:$C$6</c:f>
              <c:numCache>
                <c:formatCode>0</c:formatCode>
                <c:ptCount val="5"/>
                <c:pt idx="0">
                  <c:v>24</c:v>
                </c:pt>
                <c:pt idx="1">
                  <c:v>29</c:v>
                </c:pt>
                <c:pt idx="2">
                  <c:v>39</c:v>
                </c:pt>
                <c:pt idx="3">
                  <c:v>62</c:v>
                </c:pt>
                <c:pt idx="4">
                  <c:v>94</c:v>
                </c:pt>
              </c:numCache>
            </c:numRef>
          </c:val>
        </c:ser>
        <c:ser>
          <c:idx val="2"/>
          <c:order val="2"/>
          <c:tx>
            <c:strRef>
              <c:f>Sheet1!$D$1</c:f>
              <c:strCache>
                <c:ptCount val="1"/>
                <c:pt idx="0">
                  <c:v>Total</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Motorcycle/scooter</c:v>
                </c:pt>
                <c:pt idx="1">
                  <c:v>Radio</c:v>
                </c:pt>
                <c:pt idx="2">
                  <c:v>Bicycle/rickshaw</c:v>
                </c:pt>
                <c:pt idx="3">
                  <c:v>Television</c:v>
                </c:pt>
                <c:pt idx="4">
                  <c:v>Mobile phone</c:v>
                </c:pt>
              </c:strCache>
            </c:strRef>
          </c:cat>
          <c:val>
            <c:numRef>
              <c:f>Sheet1!$D$2:$D$6</c:f>
              <c:numCache>
                <c:formatCode>0</c:formatCode>
                <c:ptCount val="5"/>
                <c:pt idx="0">
                  <c:v>19</c:v>
                </c:pt>
                <c:pt idx="1">
                  <c:v>29</c:v>
                </c:pt>
                <c:pt idx="2">
                  <c:v>37</c:v>
                </c:pt>
                <c:pt idx="3">
                  <c:v>52</c:v>
                </c:pt>
                <c:pt idx="4">
                  <c:v>93</c:v>
                </c:pt>
              </c:numCache>
            </c:numRef>
          </c:val>
        </c:ser>
        <c:dLbls>
          <c:dLblPos val="outEnd"/>
          <c:showLegendKey val="0"/>
          <c:showVal val="1"/>
          <c:showCatName val="0"/>
          <c:showSerName val="0"/>
          <c:showPercent val="0"/>
          <c:showBubbleSize val="0"/>
        </c:dLbls>
        <c:gapWidth val="150"/>
        <c:axId val="284380024"/>
        <c:axId val="290980736"/>
      </c:barChart>
      <c:catAx>
        <c:axId val="28438002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0980736"/>
        <c:crosses val="autoZero"/>
        <c:auto val="1"/>
        <c:lblAlgn val="ctr"/>
        <c:lblOffset val="100"/>
        <c:noMultiLvlLbl val="0"/>
      </c:catAx>
      <c:valAx>
        <c:axId val="290980736"/>
        <c:scaling>
          <c:orientation val="minMax"/>
          <c:max val="100"/>
        </c:scaling>
        <c:delete val="1"/>
        <c:axPos val="b"/>
        <c:numFmt formatCode="0" sourceLinked="1"/>
        <c:majorTickMark val="out"/>
        <c:minorTickMark val="none"/>
        <c:tickLblPos val="nextTo"/>
        <c:crossAx val="28438002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52883604195189E-2"/>
          <c:y val="0"/>
          <c:w val="0.96609423279160966"/>
          <c:h val="0.90409467861257364"/>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Demand satisfied</c:v>
                </c:pt>
                <c:pt idx="1">
                  <c:v>Demand satisfied by modern methods</c:v>
                </c:pt>
              </c:strCache>
            </c:strRef>
          </c:cat>
          <c:val>
            <c:numRef>
              <c:f>Sheet1!$B$2:$B$3</c:f>
              <c:numCache>
                <c:formatCode>0</c:formatCode>
                <c:ptCount val="2"/>
                <c:pt idx="0">
                  <c:v>69</c:v>
                </c:pt>
                <c:pt idx="1">
                  <c:v>56</c:v>
                </c:pt>
              </c:numCache>
            </c:numRef>
          </c:val>
        </c:ser>
        <c:dLbls>
          <c:dLblPos val="outEnd"/>
          <c:showLegendKey val="0"/>
          <c:showVal val="1"/>
          <c:showCatName val="0"/>
          <c:showSerName val="0"/>
          <c:showPercent val="0"/>
          <c:showBubbleSize val="0"/>
        </c:dLbls>
        <c:gapWidth val="100"/>
        <c:axId val="513546336"/>
        <c:axId val="513551432"/>
      </c:barChart>
      <c:catAx>
        <c:axId val="5135463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3551432"/>
        <c:crosses val="autoZero"/>
        <c:auto val="1"/>
        <c:lblAlgn val="ctr"/>
        <c:lblOffset val="100"/>
        <c:noMultiLvlLbl val="0"/>
      </c:catAx>
      <c:valAx>
        <c:axId val="513551432"/>
        <c:scaling>
          <c:orientation val="minMax"/>
          <c:max val="100"/>
        </c:scaling>
        <c:delete val="1"/>
        <c:axPos val="l"/>
        <c:numFmt formatCode="0" sourceLinked="1"/>
        <c:majorTickMark val="none"/>
        <c:minorTickMark val="none"/>
        <c:tickLblPos val="nextTo"/>
        <c:crossAx val="513546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90108427196298169"/>
        </c:manualLayout>
      </c:layout>
      <c:lineChart>
        <c:grouping val="standard"/>
        <c:varyColors val="0"/>
        <c:ser>
          <c:idx val="0"/>
          <c:order val="0"/>
          <c:tx>
            <c:strRef>
              <c:f>Sheet1!$B$1</c:f>
              <c:strCache>
                <c:ptCount val="1"/>
                <c:pt idx="0">
                  <c:v>Total demand</c:v>
                </c:pt>
              </c:strCache>
            </c:strRef>
          </c:tx>
          <c:spPr>
            <a:ln w="63500" cap="rnd">
              <a:solidFill>
                <a:srgbClr val="58863C"/>
              </a:solidFill>
              <a:round/>
            </a:ln>
            <a:effectLst/>
          </c:spPr>
          <c:marker>
            <c:symbol val="circle"/>
            <c:size val="5"/>
            <c:spPr>
              <a:solidFill>
                <a:srgbClr val="58863C"/>
              </a:solidFill>
              <a:ln w="63500" cap="rnd">
                <a:solidFill>
                  <a:srgbClr val="5886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Sheet1!$B$2:$B$6</c:f>
              <c:numCache>
                <c:formatCode>0</c:formatCode>
                <c:ptCount val="5"/>
                <c:pt idx="0">
                  <c:v>61</c:v>
                </c:pt>
                <c:pt idx="1">
                  <c:v>67</c:v>
                </c:pt>
                <c:pt idx="2">
                  <c:v>73</c:v>
                </c:pt>
                <c:pt idx="3">
                  <c:v>77</c:v>
                </c:pt>
                <c:pt idx="4">
                  <c:v>76</c:v>
                </c:pt>
              </c:numCache>
            </c:numRef>
          </c:val>
          <c:smooth val="0"/>
        </c:ser>
        <c:ser>
          <c:idx val="1"/>
          <c:order val="1"/>
          <c:tx>
            <c:strRef>
              <c:f>Sheet1!$C$1</c:f>
              <c:strCache>
                <c:ptCount val="1"/>
                <c:pt idx="0">
                  <c:v>Demand satisfied by modern methods</c:v>
                </c:pt>
              </c:strCache>
            </c:strRef>
          </c:tx>
          <c:spPr>
            <a:ln w="63500" cap="rnd">
              <a:solidFill>
                <a:schemeClr val="accent2"/>
              </a:solidFill>
              <a:round/>
            </a:ln>
            <a:effectLst/>
          </c:spPr>
          <c:marker>
            <c:symbol val="circle"/>
            <c:size val="5"/>
            <c:spPr>
              <a:solidFill>
                <a:schemeClr val="accent2"/>
              </a:solidFill>
              <a:ln w="63500">
                <a:solidFill>
                  <a:schemeClr val="accent2"/>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Sheet1!$C$2:$C$6</c:f>
              <c:numCache>
                <c:formatCode>General</c:formatCode>
                <c:ptCount val="5"/>
                <c:pt idx="0">
                  <c:v>43</c:v>
                </c:pt>
                <c:pt idx="1">
                  <c:v>53</c:v>
                </c:pt>
                <c:pt idx="2">
                  <c:v>61</c:v>
                </c:pt>
                <c:pt idx="3">
                  <c:v>56</c:v>
                </c:pt>
                <c:pt idx="4">
                  <c:v>56</c:v>
                </c:pt>
              </c:numCache>
            </c:numRef>
          </c:val>
          <c:smooth val="0"/>
        </c:ser>
        <c:ser>
          <c:idx val="2"/>
          <c:order val="2"/>
          <c:tx>
            <c:strRef>
              <c:f>Sheet1!$D$1</c:f>
              <c:strCache>
                <c:ptCount val="1"/>
                <c:pt idx="0">
                  <c:v>Unmet need</c:v>
                </c:pt>
              </c:strCache>
            </c:strRef>
          </c:tx>
          <c:spPr>
            <a:ln w="63500" cap="rnd">
              <a:solidFill>
                <a:schemeClr val="accent3"/>
              </a:solidFill>
              <a:round/>
            </a:ln>
            <a:effectLst/>
          </c:spPr>
          <c:marker>
            <c:symbol val="circle"/>
            <c:size val="5"/>
            <c:spPr>
              <a:solidFill>
                <a:schemeClr val="accent3"/>
              </a:solidFill>
              <a:ln w="63500">
                <a:solidFill>
                  <a:schemeClr val="accent3"/>
                </a:solidFill>
              </a:ln>
              <a:effectLst/>
              <a:scene3d>
                <a:camera prst="orthographicFront"/>
                <a:lightRig rig="threePt" dir="t">
                  <a:rot lat="0" lon="0" rev="0"/>
                </a:lightRig>
              </a:scene3d>
              <a:sp3d>
                <a:bevelT w="0" h="0"/>
              </a:sp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Sheet1!$D$2:$D$6</c:f>
              <c:numCache>
                <c:formatCode>General</c:formatCode>
                <c:ptCount val="5"/>
                <c:pt idx="0">
                  <c:v>32</c:v>
                </c:pt>
                <c:pt idx="1">
                  <c:v>28</c:v>
                </c:pt>
                <c:pt idx="2">
                  <c:v>25</c:v>
                </c:pt>
                <c:pt idx="3">
                  <c:v>28</c:v>
                </c:pt>
                <c:pt idx="4">
                  <c:v>24</c:v>
                </c:pt>
              </c:numCache>
            </c:numRef>
          </c:val>
          <c:smooth val="0"/>
        </c:ser>
        <c:dLbls>
          <c:dLblPos val="t"/>
          <c:showLegendKey val="0"/>
          <c:showVal val="1"/>
          <c:showCatName val="0"/>
          <c:showSerName val="0"/>
          <c:showPercent val="0"/>
          <c:showBubbleSize val="0"/>
        </c:dLbls>
        <c:marker val="1"/>
        <c:smooth val="0"/>
        <c:axId val="514789144"/>
        <c:axId val="514793064"/>
      </c:lineChart>
      <c:catAx>
        <c:axId val="5147891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4793064"/>
        <c:crosses val="autoZero"/>
        <c:auto val="1"/>
        <c:lblAlgn val="ctr"/>
        <c:lblOffset val="100"/>
        <c:noMultiLvlLbl val="0"/>
      </c:catAx>
      <c:valAx>
        <c:axId val="514793064"/>
        <c:scaling>
          <c:orientation val="minMax"/>
          <c:max val="100"/>
        </c:scaling>
        <c:delete val="1"/>
        <c:axPos val="l"/>
        <c:numFmt formatCode="0" sourceLinked="1"/>
        <c:majorTickMark val="out"/>
        <c:minorTickMark val="none"/>
        <c:tickLblPos val="nextTo"/>
        <c:crossAx val="5147891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991C50">
                <a:lumMod val="50000"/>
              </a:srgbClr>
            </a:solidFill>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D3909D"/>
              </a:solidFill>
              <a:ln w="19050">
                <a:noFill/>
              </a:ln>
              <a:effectLst/>
              <a:scene3d>
                <a:camera prst="orthographicFront"/>
                <a:lightRig rig="threePt" dir="t">
                  <a:rot lat="0" lon="0" rev="1200000"/>
                </a:lightRig>
              </a:scene3d>
              <a:sp3d>
                <a:bevelT w="63500" h="25400"/>
              </a:sp3d>
            </c:spPr>
          </c:dPt>
          <c:dPt>
            <c:idx val="3"/>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4"/>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5"/>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Lbls>
            <c:dLbl>
              <c:idx val="2"/>
              <c:layout>
                <c:manualLayout>
                  <c:x val="1.3937841386519635E-2"/>
                  <c:y val="2.953296674903169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Intends to use</c:v>
                </c:pt>
                <c:pt idx="1">
                  <c:v>Does not intend to use</c:v>
                </c:pt>
                <c:pt idx="2">
                  <c:v>Unsure</c:v>
                </c:pt>
              </c:strCache>
            </c:strRef>
          </c:cat>
          <c:val>
            <c:numRef>
              <c:f>Sheet1!$B$2:$B$4</c:f>
              <c:numCache>
                <c:formatCode>0</c:formatCode>
                <c:ptCount val="3"/>
                <c:pt idx="0">
                  <c:v>77</c:v>
                </c:pt>
                <c:pt idx="1">
                  <c:v>21</c:v>
                </c:pt>
                <c:pt idx="2">
                  <c:v>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92500622539444"/>
          <c:y val="0"/>
          <c:w val="0.74307499377460562"/>
          <c:h val="1"/>
        </c:manualLayout>
      </c:layout>
      <c:barChart>
        <c:barDir val="bar"/>
        <c:grouping val="clustered"/>
        <c:varyColors val="0"/>
        <c:ser>
          <c:idx val="0"/>
          <c:order val="0"/>
          <c:tx>
            <c:strRef>
              <c:f>Sheet1!$B$1</c:f>
              <c:strCache>
                <c:ptCount val="1"/>
                <c:pt idx="0">
                  <c:v>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None</c:v>
                </c:pt>
                <c:pt idx="1">
                  <c:v>Poster/hoarding board</c:v>
                </c:pt>
                <c:pt idx="2">
                  <c:v>Television</c:v>
                </c:pt>
                <c:pt idx="3">
                  <c:v>Radio</c:v>
                </c:pt>
                <c:pt idx="4">
                  <c:v>Newspaper/magazine</c:v>
                </c:pt>
                <c:pt idx="5">
                  <c:v>Street drama</c:v>
                </c:pt>
              </c:strCache>
            </c:strRef>
          </c:cat>
          <c:val>
            <c:numRef>
              <c:f>Sheet1!$B$2:$B$7</c:f>
              <c:numCache>
                <c:formatCode>General</c:formatCode>
                <c:ptCount val="6"/>
                <c:pt idx="0">
                  <c:v>13</c:v>
                </c:pt>
                <c:pt idx="1">
                  <c:v>72</c:v>
                </c:pt>
                <c:pt idx="2">
                  <c:v>44</c:v>
                </c:pt>
                <c:pt idx="3">
                  <c:v>45</c:v>
                </c:pt>
                <c:pt idx="4">
                  <c:v>26</c:v>
                </c:pt>
                <c:pt idx="5">
                  <c:v>8</c:v>
                </c:pt>
              </c:numCache>
            </c:numRef>
          </c:val>
        </c:ser>
        <c:ser>
          <c:idx val="1"/>
          <c:order val="1"/>
          <c:tx>
            <c:strRef>
              <c:f>Sheet1!$C$1</c:f>
              <c:strCache>
                <c:ptCount val="1"/>
                <c:pt idx="0">
                  <c:v>Women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None</c:v>
                </c:pt>
                <c:pt idx="1">
                  <c:v>Poster/hoarding board</c:v>
                </c:pt>
                <c:pt idx="2">
                  <c:v>Television</c:v>
                </c:pt>
                <c:pt idx="3">
                  <c:v>Radio</c:v>
                </c:pt>
                <c:pt idx="4">
                  <c:v>Newspaper/magazine</c:v>
                </c:pt>
                <c:pt idx="5">
                  <c:v>Street drama</c:v>
                </c:pt>
              </c:strCache>
            </c:strRef>
          </c:cat>
          <c:val>
            <c:numRef>
              <c:f>Sheet1!$C$2:$C$7</c:f>
              <c:numCache>
                <c:formatCode>General</c:formatCode>
                <c:ptCount val="6"/>
                <c:pt idx="0">
                  <c:v>35</c:v>
                </c:pt>
                <c:pt idx="1">
                  <c:v>46</c:v>
                </c:pt>
                <c:pt idx="2">
                  <c:v>35</c:v>
                </c:pt>
                <c:pt idx="3">
                  <c:v>35</c:v>
                </c:pt>
                <c:pt idx="4">
                  <c:v>13</c:v>
                </c:pt>
                <c:pt idx="5">
                  <c:v>6</c:v>
                </c:pt>
              </c:numCache>
            </c:numRef>
          </c:val>
        </c:ser>
        <c:dLbls>
          <c:showLegendKey val="0"/>
          <c:showVal val="0"/>
          <c:showCatName val="0"/>
          <c:showSerName val="0"/>
          <c:showPercent val="0"/>
          <c:showBubbleSize val="0"/>
        </c:dLbls>
        <c:gapWidth val="200"/>
        <c:axId val="335256560"/>
        <c:axId val="335262832"/>
      </c:barChart>
      <c:catAx>
        <c:axId val="33525656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5262832"/>
        <c:crosses val="autoZero"/>
        <c:auto val="1"/>
        <c:lblAlgn val="ctr"/>
        <c:lblOffset val="100"/>
        <c:noMultiLvlLbl val="0"/>
      </c:catAx>
      <c:valAx>
        <c:axId val="335262832"/>
        <c:scaling>
          <c:orientation val="minMax"/>
          <c:max val="100"/>
        </c:scaling>
        <c:delete val="1"/>
        <c:axPos val="b"/>
        <c:numFmt formatCode="General" sourceLinked="1"/>
        <c:majorTickMark val="none"/>
        <c:minorTickMark val="none"/>
        <c:tickLblPos val="nextTo"/>
        <c:crossAx val="335256560"/>
        <c:crosses val="autoZero"/>
        <c:crossBetween val="between"/>
      </c:valAx>
      <c:spPr>
        <a:noFill/>
        <a:ln>
          <a:noFill/>
        </a:ln>
        <a:effectLst/>
      </c:spPr>
    </c:plotArea>
    <c:legend>
      <c:legendPos val="r"/>
      <c:layout>
        <c:manualLayout>
          <c:xMode val="edge"/>
          <c:yMode val="edge"/>
          <c:x val="0.88528104607185554"/>
          <c:y val="0.33160136724142858"/>
          <c:w val="0.11471895392814457"/>
          <c:h val="0.14017776187067527"/>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774269804218135E-3"/>
          <c:y val="2.4183796856106408E-3"/>
          <c:w val="0.96616035172886816"/>
          <c:h val="0.78046672823696317"/>
        </c:manualLayout>
      </c:layout>
      <c:barChart>
        <c:barDir val="col"/>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Were visited by fieldworker or female community health volunteer who discussed family planning</c:v>
                </c:pt>
                <c:pt idx="1">
                  <c:v>Visited a health facility in past year and discussed family planning</c:v>
                </c:pt>
                <c:pt idx="2">
                  <c:v>Did not discuss family planning either with fieldworker/volunteer or at a health facility</c:v>
                </c:pt>
              </c:strCache>
            </c:strRef>
          </c:cat>
          <c:val>
            <c:numRef>
              <c:f>Sheet1!$B$2:$B$4</c:f>
              <c:numCache>
                <c:formatCode>General</c:formatCode>
                <c:ptCount val="3"/>
                <c:pt idx="0">
                  <c:v>35</c:v>
                </c:pt>
                <c:pt idx="1">
                  <c:v>8</c:v>
                </c:pt>
                <c:pt idx="2">
                  <c:v>62</c:v>
                </c:pt>
              </c:numCache>
            </c:numRef>
          </c:val>
        </c:ser>
        <c:dLbls>
          <c:dLblPos val="outEnd"/>
          <c:showLegendKey val="0"/>
          <c:showVal val="1"/>
          <c:showCatName val="0"/>
          <c:showSerName val="0"/>
          <c:showPercent val="0"/>
          <c:showBubbleSize val="0"/>
        </c:dLbls>
        <c:gapWidth val="100"/>
        <c:axId val="514795808"/>
        <c:axId val="514797376"/>
      </c:barChart>
      <c:catAx>
        <c:axId val="5147958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14797376"/>
        <c:crosses val="autoZero"/>
        <c:auto val="1"/>
        <c:lblAlgn val="ctr"/>
        <c:lblOffset val="100"/>
        <c:noMultiLvlLbl val="0"/>
      </c:catAx>
      <c:valAx>
        <c:axId val="514797376"/>
        <c:scaling>
          <c:orientation val="minMax"/>
          <c:max val="100"/>
        </c:scaling>
        <c:delete val="1"/>
        <c:axPos val="l"/>
        <c:numFmt formatCode="General" sourceLinked="1"/>
        <c:majorTickMark val="out"/>
        <c:minorTickMark val="none"/>
        <c:tickLblPos val="nextTo"/>
        <c:crossAx val="514795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991C50">
                <a:lumMod val="50000"/>
              </a:srgbClr>
            </a:solidFill>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D3909D"/>
              </a:solidFill>
              <a:ln w="19050">
                <a:noFill/>
              </a:ln>
              <a:effectLst/>
              <a:scene3d>
                <a:camera prst="orthographicFront"/>
                <a:lightRig rig="threePt" dir="t">
                  <a:rot lat="0" lon="0" rev="1200000"/>
                </a:lightRig>
              </a:scene3d>
              <a:sp3d>
                <a:bevelT w="63500" h="25400"/>
              </a:sp3d>
            </c:spPr>
          </c:dPt>
          <c:dPt>
            <c:idx val="2"/>
            <c:bubble3D val="0"/>
            <c:spPr>
              <a:solidFill>
                <a:srgbClr val="58863C"/>
              </a:solidFill>
              <a:ln w="19050">
                <a:noFill/>
              </a:ln>
              <a:effectLst/>
              <a:scene3d>
                <a:camera prst="orthographicFront"/>
                <a:lightRig rig="threePt" dir="t">
                  <a:rot lat="0" lon="0" rev="1200000"/>
                </a:lightRig>
              </a:scene3d>
              <a:sp3d>
                <a:bevelT w="63500" h="25400"/>
              </a:sp3d>
            </c:spPr>
          </c:dPt>
          <c:dPt>
            <c:idx val="3"/>
            <c:bubble3D val="0"/>
            <c:spPr>
              <a:solidFill>
                <a:srgbClr val="1B587C"/>
              </a:solidFill>
              <a:ln w="19050">
                <a:noFill/>
              </a:ln>
              <a:effectLst/>
              <a:scene3d>
                <a:camera prst="orthographicFront"/>
                <a:lightRig rig="threePt" dir="t">
                  <a:rot lat="0" lon="0" rev="1200000"/>
                </a:lightRig>
              </a:scene3d>
              <a:sp3d>
                <a:bevelT w="63500" h="25400"/>
              </a:sp3d>
            </c:spPr>
          </c:dPt>
          <c:dPt>
            <c:idx val="4"/>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5"/>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Lbls>
            <c:dLbl>
              <c:idx val="2"/>
              <c:layout>
                <c:manualLayout>
                  <c:x val="0.10445375310645912"/>
                  <c:y val="0.1493943472409152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3"/>
              <c:layout>
                <c:manualLayout>
                  <c:x val="3.7137863381079911E-2"/>
                  <c:y val="3.7685060565275909E-2"/>
                </c:manualLayout>
              </c:layout>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Doctor</c:v>
                </c:pt>
                <c:pt idx="1">
                  <c:v>Nurse/auxiliary nurse midwife</c:v>
                </c:pt>
                <c:pt idx="2">
                  <c:v>Unskilled provider</c:v>
                </c:pt>
                <c:pt idx="3">
                  <c:v>No ANC</c:v>
                </c:pt>
              </c:strCache>
            </c:strRef>
          </c:cat>
          <c:val>
            <c:numRef>
              <c:f>Sheet1!$B$2:$B$5</c:f>
              <c:numCache>
                <c:formatCode>General</c:formatCode>
                <c:ptCount val="4"/>
                <c:pt idx="0">
                  <c:v>43</c:v>
                </c:pt>
                <c:pt idx="1">
                  <c:v>41</c:v>
                </c:pt>
                <c:pt idx="2">
                  <c:v>10</c:v>
                </c:pt>
                <c:pt idx="3">
                  <c:v>6</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90120500052366492"/>
        </c:manualLayout>
      </c:layout>
      <c:barChart>
        <c:barDir val="col"/>
        <c:grouping val="clustered"/>
        <c:varyColors val="0"/>
        <c:ser>
          <c:idx val="0"/>
          <c:order val="0"/>
          <c:tx>
            <c:strRef>
              <c:f>Sheet1!$B$1</c:f>
              <c:strCache>
                <c:ptCount val="1"/>
                <c:pt idx="0">
                  <c:v>Total</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Sheet1!$B$2:$B$3</c:f>
              <c:numCache>
                <c:formatCode>General</c:formatCode>
                <c:ptCount val="2"/>
                <c:pt idx="0">
                  <c:v>69</c:v>
                </c:pt>
                <c:pt idx="1">
                  <c:v>65</c:v>
                </c:pt>
              </c:numCache>
            </c:numRef>
          </c:val>
        </c:ser>
        <c:ser>
          <c:idx val="1"/>
          <c:order val="1"/>
          <c:tx>
            <c:strRef>
              <c:f>Sheet1!$C$1</c:f>
              <c:strCache>
                <c:ptCount val="1"/>
                <c:pt idx="0">
                  <c:v>Urban</c:v>
                </c:pt>
              </c:strCache>
            </c:strRef>
          </c:tx>
          <c:spPr>
            <a:solidFill>
              <a:srgbClr val="F07F0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Sheet1!$C$2:$C$3</c:f>
              <c:numCache>
                <c:formatCode>General</c:formatCode>
                <c:ptCount val="2"/>
                <c:pt idx="0">
                  <c:v>76</c:v>
                </c:pt>
                <c:pt idx="1">
                  <c:v>71</c:v>
                </c:pt>
              </c:numCache>
            </c:numRef>
          </c:val>
        </c:ser>
        <c:ser>
          <c:idx val="2"/>
          <c:order val="2"/>
          <c:tx>
            <c:strRef>
              <c:f>Sheet1!$D$1</c:f>
              <c:strCache>
                <c:ptCount val="1"/>
                <c:pt idx="0">
                  <c:v>Rural</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Sheet1!$D$2:$D$3</c:f>
              <c:numCache>
                <c:formatCode>General</c:formatCode>
                <c:ptCount val="2"/>
                <c:pt idx="0">
                  <c:v>62</c:v>
                </c:pt>
                <c:pt idx="1">
                  <c:v>58</c:v>
                </c:pt>
              </c:numCache>
            </c:numRef>
          </c:val>
        </c:ser>
        <c:dLbls>
          <c:dLblPos val="outEnd"/>
          <c:showLegendKey val="0"/>
          <c:showVal val="1"/>
          <c:showCatName val="0"/>
          <c:showSerName val="0"/>
          <c:showPercent val="0"/>
          <c:showBubbleSize val="0"/>
        </c:dLbls>
        <c:gapWidth val="150"/>
        <c:axId val="335266752"/>
        <c:axId val="335267536"/>
      </c:barChart>
      <c:catAx>
        <c:axId val="3352667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5267536"/>
        <c:crosses val="autoZero"/>
        <c:auto val="1"/>
        <c:lblAlgn val="ctr"/>
        <c:lblOffset val="100"/>
        <c:noMultiLvlLbl val="0"/>
      </c:catAx>
      <c:valAx>
        <c:axId val="335267536"/>
        <c:scaling>
          <c:orientation val="minMax"/>
          <c:max val="100"/>
        </c:scaling>
        <c:delete val="1"/>
        <c:axPos val="l"/>
        <c:numFmt formatCode="General" sourceLinked="1"/>
        <c:majorTickMark val="out"/>
        <c:minorTickMark val="none"/>
        <c:tickLblPos val="nextTo"/>
        <c:crossAx val="33526675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4969770253929868E-2"/>
          <c:w val="0.96616035172886816"/>
          <c:h val="0.82853288139466263"/>
        </c:manualLayout>
      </c:layout>
      <c:lineChart>
        <c:grouping val="standard"/>
        <c:varyColors val="0"/>
        <c:ser>
          <c:idx val="0"/>
          <c:order val="0"/>
          <c:tx>
            <c:strRef>
              <c:f>Sheet1!$B$1</c:f>
              <c:strCache>
                <c:ptCount val="1"/>
                <c:pt idx="0">
                  <c:v>ANC by skilled provider*</c:v>
                </c:pt>
              </c:strCache>
            </c:strRef>
          </c:tx>
          <c:spPr>
            <a:ln w="63500" cap="rnd">
              <a:solidFill>
                <a:schemeClr val="accent1"/>
              </a:solidFill>
              <a:round/>
            </a:ln>
            <a:effectLst/>
          </c:spPr>
          <c:marker>
            <c:symbol val="circle"/>
            <c:size val="5"/>
            <c:spPr>
              <a:solidFill>
                <a:schemeClr val="accent1"/>
              </a:solidFill>
              <a:ln w="63500" cap="rnd">
                <a:solidFill>
                  <a:schemeClr val="accent1"/>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 NDHS</c:v>
                </c:pt>
                <c:pt idx="1">
                  <c:v>2006 NDHS</c:v>
                </c:pt>
                <c:pt idx="2">
                  <c:v>2011 NDHS</c:v>
                </c:pt>
                <c:pt idx="3">
                  <c:v>2016 NDHS</c:v>
                </c:pt>
              </c:strCache>
            </c:strRef>
          </c:cat>
          <c:val>
            <c:numRef>
              <c:f>Sheet1!$B$2:$B$5</c:f>
              <c:numCache>
                <c:formatCode>General</c:formatCode>
                <c:ptCount val="4"/>
                <c:pt idx="0">
                  <c:v>28</c:v>
                </c:pt>
                <c:pt idx="1">
                  <c:v>44</c:v>
                </c:pt>
                <c:pt idx="2">
                  <c:v>58</c:v>
                </c:pt>
                <c:pt idx="3">
                  <c:v>84</c:v>
                </c:pt>
              </c:numCache>
            </c:numRef>
          </c:val>
          <c:smooth val="0"/>
        </c:ser>
        <c:ser>
          <c:idx val="1"/>
          <c:order val="1"/>
          <c:tx>
            <c:strRef>
              <c:f>Sheet1!$C$1</c:f>
              <c:strCache>
                <c:ptCount val="1"/>
                <c:pt idx="0">
                  <c:v>4+ ANC visits</c:v>
                </c:pt>
              </c:strCache>
            </c:strRef>
          </c:tx>
          <c:spPr>
            <a:ln w="63500" cap="rnd">
              <a:solidFill>
                <a:schemeClr val="accent2"/>
              </a:solidFill>
              <a:round/>
            </a:ln>
            <a:effectLst/>
          </c:spPr>
          <c:marker>
            <c:symbol val="circle"/>
            <c:size val="5"/>
            <c:spPr>
              <a:solidFill>
                <a:schemeClr val="accent2"/>
              </a:solidFill>
              <a:ln w="63500">
                <a:solidFill>
                  <a:schemeClr val="accent2"/>
                </a:solidFill>
              </a:ln>
              <a:effectLst/>
              <a:scene3d>
                <a:camera prst="orthographicFront"/>
                <a:lightRig rig="threePt" dir="t">
                  <a:rot lat="0" lon="0" rev="1200000"/>
                </a:lightRig>
              </a:scene3d>
            </c:spPr>
          </c:marker>
          <c:dLbls>
            <c:dLbl>
              <c:idx val="0"/>
              <c:layout>
                <c:manualLayout>
                  <c:x val="-5.0868115799225275E-2"/>
                  <c:y val="1.2701408070768265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 NDHS</c:v>
                </c:pt>
                <c:pt idx="1">
                  <c:v>2006 NDHS</c:v>
                </c:pt>
                <c:pt idx="2">
                  <c:v>2011 NDHS</c:v>
                </c:pt>
                <c:pt idx="3">
                  <c:v>2016 NDHS</c:v>
                </c:pt>
              </c:strCache>
            </c:strRef>
          </c:cat>
          <c:val>
            <c:numRef>
              <c:f>Sheet1!$C$2:$C$5</c:f>
              <c:numCache>
                <c:formatCode>General</c:formatCode>
                <c:ptCount val="4"/>
                <c:pt idx="0">
                  <c:v>14</c:v>
                </c:pt>
                <c:pt idx="1">
                  <c:v>29</c:v>
                </c:pt>
                <c:pt idx="2">
                  <c:v>50</c:v>
                </c:pt>
                <c:pt idx="3">
                  <c:v>69</c:v>
                </c:pt>
              </c:numCache>
            </c:numRef>
          </c:val>
          <c:smooth val="0"/>
        </c:ser>
        <c:ser>
          <c:idx val="2"/>
          <c:order val="2"/>
          <c:tx>
            <c:strRef>
              <c:f>Sheet1!$D$1</c:f>
              <c:strCache>
                <c:ptCount val="1"/>
                <c:pt idx="0">
                  <c:v>ANC in 1st trimester</c:v>
                </c:pt>
              </c:strCache>
            </c:strRef>
          </c:tx>
          <c:spPr>
            <a:ln w="63500" cap="rnd">
              <a:solidFill>
                <a:schemeClr val="accent3"/>
              </a:solidFill>
              <a:round/>
            </a:ln>
            <a:effectLst/>
          </c:spPr>
          <c:marker>
            <c:symbol val="circle"/>
            <c:size val="5"/>
            <c:spPr>
              <a:solidFill>
                <a:schemeClr val="accent3"/>
              </a:solidFill>
              <a:ln w="63500">
                <a:solidFill>
                  <a:schemeClr val="accent3"/>
                </a:solidFill>
              </a:ln>
              <a:effectLst/>
              <a:scene3d>
                <a:camera prst="orthographicFront"/>
                <a:lightRig rig="threePt" dir="t">
                  <a:rot lat="0" lon="0" rev="1200000"/>
                </a:lightRig>
              </a:scene3d>
            </c:spPr>
          </c:marker>
          <c:dLbls>
            <c:dLbl>
              <c:idx val="0"/>
              <c:layout>
                <c:manualLayout>
                  <c:x val="-2.4479224024412102E-2"/>
                  <c:y val="-5.0710260488702634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 NDHS</c:v>
                </c:pt>
                <c:pt idx="1">
                  <c:v>2006 NDHS</c:v>
                </c:pt>
                <c:pt idx="2">
                  <c:v>2011 NDHS</c:v>
                </c:pt>
                <c:pt idx="3">
                  <c:v>2016 NDHS</c:v>
                </c:pt>
              </c:strCache>
            </c:strRef>
          </c:cat>
          <c:val>
            <c:numRef>
              <c:f>Sheet1!$D$2:$D$5</c:f>
              <c:numCache>
                <c:formatCode>General</c:formatCode>
                <c:ptCount val="4"/>
                <c:pt idx="0">
                  <c:v>16</c:v>
                </c:pt>
                <c:pt idx="1">
                  <c:v>28</c:v>
                </c:pt>
                <c:pt idx="2">
                  <c:v>50</c:v>
                </c:pt>
                <c:pt idx="3">
                  <c:v>65</c:v>
                </c:pt>
              </c:numCache>
            </c:numRef>
          </c:val>
          <c:smooth val="0"/>
        </c:ser>
        <c:dLbls>
          <c:dLblPos val="t"/>
          <c:showLegendKey val="0"/>
          <c:showVal val="1"/>
          <c:showCatName val="0"/>
          <c:showSerName val="0"/>
          <c:showPercent val="0"/>
          <c:showBubbleSize val="0"/>
        </c:dLbls>
        <c:marker val="1"/>
        <c:smooth val="0"/>
        <c:axId val="514797768"/>
        <c:axId val="514791104"/>
      </c:lineChart>
      <c:catAx>
        <c:axId val="5147977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4791104"/>
        <c:crosses val="autoZero"/>
        <c:auto val="1"/>
        <c:lblAlgn val="ctr"/>
        <c:lblOffset val="100"/>
        <c:noMultiLvlLbl val="0"/>
      </c:catAx>
      <c:valAx>
        <c:axId val="514791104"/>
        <c:scaling>
          <c:orientation val="minMax"/>
          <c:max val="90"/>
        </c:scaling>
        <c:delete val="1"/>
        <c:axPos val="l"/>
        <c:numFmt formatCode="General" sourceLinked="1"/>
        <c:majorTickMark val="out"/>
        <c:minorTickMark val="none"/>
        <c:tickLblPos val="nextTo"/>
        <c:crossAx val="5147977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917344706911629"/>
          <c:y val="0"/>
          <c:w val="0.5908265529308836"/>
          <c:h val="1"/>
        </c:manualLayout>
      </c:layout>
      <c:barChart>
        <c:barDir val="bar"/>
        <c:grouping val="clustered"/>
        <c:varyColors val="0"/>
        <c:ser>
          <c:idx val="0"/>
          <c:order val="0"/>
          <c:tx>
            <c:strRef>
              <c:f>Sheet1!$B$1</c:f>
              <c:strCache>
                <c:ptCount val="1"/>
                <c:pt idx="0">
                  <c:v>Series 1</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Took intestinal parasite drugs</c:v>
                </c:pt>
                <c:pt idx="1">
                  <c:v>Took iron tablets or syrup</c:v>
                </c:pt>
                <c:pt idx="3">
                  <c:v>Blood sample taken</c:v>
                </c:pt>
                <c:pt idx="4">
                  <c:v>Urine sample taken</c:v>
                </c:pt>
                <c:pt idx="5">
                  <c:v>Blood pressure measured</c:v>
                </c:pt>
              </c:strCache>
            </c:strRef>
          </c:cat>
          <c:val>
            <c:numRef>
              <c:f>Sheet1!$B$2:$B$7</c:f>
              <c:numCache>
                <c:formatCode>General</c:formatCode>
                <c:ptCount val="6"/>
                <c:pt idx="0">
                  <c:v>69</c:v>
                </c:pt>
                <c:pt idx="1">
                  <c:v>91</c:v>
                </c:pt>
                <c:pt idx="3">
                  <c:v>66</c:v>
                </c:pt>
                <c:pt idx="4">
                  <c:v>76</c:v>
                </c:pt>
                <c:pt idx="5">
                  <c:v>91</c:v>
                </c:pt>
              </c:numCache>
            </c:numRef>
          </c:val>
        </c:ser>
        <c:dLbls>
          <c:showLegendKey val="0"/>
          <c:showVal val="0"/>
          <c:showCatName val="0"/>
          <c:showSerName val="0"/>
          <c:showPercent val="0"/>
          <c:showBubbleSize val="0"/>
        </c:dLbls>
        <c:gapWidth val="100"/>
        <c:axId val="518187928"/>
        <c:axId val="518187536"/>
      </c:barChart>
      <c:catAx>
        <c:axId val="51818792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noProof="0">
                <a:solidFill>
                  <a:schemeClr val="tx1"/>
                </a:solidFill>
                <a:latin typeface="+mn-lt"/>
                <a:ea typeface="+mn-ea"/>
                <a:cs typeface="+mn-cs"/>
              </a:defRPr>
            </a:pPr>
            <a:endParaRPr lang="en-US"/>
          </a:p>
        </c:txPr>
        <c:crossAx val="518187536"/>
        <c:crosses val="autoZero"/>
        <c:auto val="1"/>
        <c:lblAlgn val="ctr"/>
        <c:lblOffset val="100"/>
        <c:noMultiLvlLbl val="0"/>
      </c:catAx>
      <c:valAx>
        <c:axId val="518187536"/>
        <c:scaling>
          <c:orientation val="minMax"/>
          <c:max val="100"/>
        </c:scaling>
        <c:delete val="1"/>
        <c:axPos val="b"/>
        <c:numFmt formatCode="General" sourceLinked="1"/>
        <c:majorTickMark val="none"/>
        <c:minorTickMark val="none"/>
        <c:tickLblPos val="nextTo"/>
        <c:crossAx val="5181879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84806101172057247"/>
        </c:manualLayout>
      </c:layout>
      <c:barChart>
        <c:barDir val="col"/>
        <c:grouping val="clustered"/>
        <c:varyColors val="0"/>
        <c:ser>
          <c:idx val="0"/>
          <c:order val="0"/>
          <c:tx>
            <c:strRef>
              <c:f>Sheet1!$B$1</c:f>
              <c:strCache>
                <c:ptCount val="1"/>
                <c:pt idx="0">
                  <c:v>Series 1</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Received 2 or more injections during last pregnancy</c:v>
                </c:pt>
                <c:pt idx="1">
                  <c:v>Last birth was protected against neonatal tetanus</c:v>
                </c:pt>
              </c:strCache>
            </c:strRef>
          </c:cat>
          <c:val>
            <c:numRef>
              <c:f>Sheet1!$B$2:$B$3</c:f>
              <c:numCache>
                <c:formatCode>General</c:formatCode>
                <c:ptCount val="2"/>
                <c:pt idx="0">
                  <c:v>66</c:v>
                </c:pt>
                <c:pt idx="1">
                  <c:v>89</c:v>
                </c:pt>
              </c:numCache>
            </c:numRef>
          </c:val>
        </c:ser>
        <c:dLbls>
          <c:dLblPos val="outEnd"/>
          <c:showLegendKey val="0"/>
          <c:showVal val="1"/>
          <c:showCatName val="0"/>
          <c:showSerName val="0"/>
          <c:showPercent val="0"/>
          <c:showBubbleSize val="0"/>
        </c:dLbls>
        <c:gapWidth val="100"/>
        <c:axId val="518182832"/>
        <c:axId val="518183224"/>
      </c:barChart>
      <c:catAx>
        <c:axId val="5181828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18183224"/>
        <c:crosses val="autoZero"/>
        <c:auto val="1"/>
        <c:lblAlgn val="ctr"/>
        <c:lblOffset val="100"/>
        <c:noMultiLvlLbl val="0"/>
      </c:catAx>
      <c:valAx>
        <c:axId val="518183224"/>
        <c:scaling>
          <c:orientation val="minMax"/>
          <c:max val="100"/>
        </c:scaling>
        <c:delete val="1"/>
        <c:axPos val="l"/>
        <c:numFmt formatCode="General" sourceLinked="1"/>
        <c:majorTickMark val="out"/>
        <c:minorTickMark val="none"/>
        <c:tickLblPos val="nextTo"/>
        <c:crossAx val="5181828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1B587C">
                  <a:lumMod val="60000"/>
                  <a:lumOff val="40000"/>
                </a:srgbClr>
              </a:solidFill>
              <a:ln w="19050">
                <a:noFill/>
              </a:ln>
              <a:effectLst/>
              <a:scene3d>
                <a:camera prst="orthographicFront"/>
                <a:lightRig rig="threePt" dir="t">
                  <a:rot lat="0" lon="0" rev="1200000"/>
                </a:lightRig>
              </a:scene3d>
              <a:sp3d>
                <a:bevelT w="63500" h="25400"/>
              </a:sp3d>
            </c:spPr>
          </c:dPt>
          <c:dPt>
            <c:idx val="2"/>
            <c:bubble3D val="0"/>
            <c:spPr>
              <a:solidFill>
                <a:srgbClr val="1B587C"/>
              </a:solidFill>
              <a:ln w="19050">
                <a:noFill/>
              </a:ln>
              <a:effectLst/>
              <a:scene3d>
                <a:camera prst="orthographicFront"/>
                <a:lightRig rig="threePt" dir="t">
                  <a:rot lat="0" lon="0" rev="1200000"/>
                </a:lightRig>
              </a:scene3d>
              <a:sp3d>
                <a:bevelT w="63500" h="25400"/>
              </a:sp3d>
            </c:spPr>
          </c:dPt>
          <c:dPt>
            <c:idx val="3"/>
            <c:bubble3D val="0"/>
            <c:spPr>
              <a:solidFill>
                <a:srgbClr val="1B587C">
                  <a:lumMod val="50000"/>
                </a:srgb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Food secure</c:v>
                </c:pt>
                <c:pt idx="1">
                  <c:v>Mildly food insecure</c:v>
                </c:pt>
                <c:pt idx="2">
                  <c:v>Moderately food insecure</c:v>
                </c:pt>
                <c:pt idx="3">
                  <c:v>Severely food insecure</c:v>
                </c:pt>
              </c:strCache>
            </c:strRef>
          </c:cat>
          <c:val>
            <c:numRef>
              <c:f>Sheet1!$B$2:$B$5</c:f>
              <c:numCache>
                <c:formatCode>General</c:formatCode>
                <c:ptCount val="4"/>
                <c:pt idx="0">
                  <c:v>48</c:v>
                </c:pt>
                <c:pt idx="1">
                  <c:v>20</c:v>
                </c:pt>
                <c:pt idx="2">
                  <c:v>22</c:v>
                </c:pt>
                <c:pt idx="3">
                  <c:v>10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Government sector</c:v>
                </c:pt>
              </c:strCache>
            </c:strRef>
          </c:tx>
          <c:spPr>
            <a:solidFill>
              <a:srgbClr val="991C50">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43</c:v>
                </c:pt>
                <c:pt idx="1">
                  <c:v>53</c:v>
                </c:pt>
                <c:pt idx="2">
                  <c:v>31</c:v>
                </c:pt>
              </c:numCache>
            </c:numRef>
          </c:val>
        </c:ser>
        <c:ser>
          <c:idx val="1"/>
          <c:order val="1"/>
          <c:tx>
            <c:strRef>
              <c:f>Sheet1!$C$1</c:f>
              <c:strCache>
                <c:ptCount val="1"/>
                <c:pt idx="0">
                  <c:v>Private sector facility</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10</c:v>
                </c:pt>
                <c:pt idx="1">
                  <c:v>12</c:v>
                </c:pt>
                <c:pt idx="2">
                  <c:v>8</c:v>
                </c:pt>
              </c:numCache>
            </c:numRef>
          </c:val>
        </c:ser>
        <c:ser>
          <c:idx val="2"/>
          <c:order val="2"/>
          <c:tx>
            <c:strRef>
              <c:f>Sheet1!$D$1</c:f>
              <c:strCache>
                <c:ptCount val="1"/>
                <c:pt idx="0">
                  <c:v>NGO sector/outside Nepal</c:v>
                </c:pt>
              </c:strCache>
            </c:strRef>
          </c:tx>
          <c:spPr>
            <a:solidFill>
              <a:srgbClr val="D3909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General</c:formatCode>
                <c:ptCount val="3"/>
                <c:pt idx="0">
                  <c:v>4</c:v>
                </c:pt>
                <c:pt idx="1">
                  <c:v>3</c:v>
                </c:pt>
                <c:pt idx="2">
                  <c:v>5</c:v>
                </c:pt>
              </c:numCache>
            </c:numRef>
          </c:val>
        </c:ser>
        <c:ser>
          <c:idx val="3"/>
          <c:order val="3"/>
          <c:tx>
            <c:strRef>
              <c:f>Sheet1!$E$1</c:f>
              <c:strCache>
                <c:ptCount val="1"/>
                <c:pt idx="0">
                  <c:v>Home/other</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General</c:formatCode>
                <c:ptCount val="3"/>
                <c:pt idx="0">
                  <c:v>43</c:v>
                </c:pt>
                <c:pt idx="1">
                  <c:v>31</c:v>
                </c:pt>
                <c:pt idx="2">
                  <c:v>56</c:v>
                </c:pt>
              </c:numCache>
            </c:numRef>
          </c:val>
        </c:ser>
        <c:dLbls>
          <c:dLblPos val="ctr"/>
          <c:showLegendKey val="0"/>
          <c:showVal val="1"/>
          <c:showCatName val="0"/>
          <c:showSerName val="0"/>
          <c:showPercent val="0"/>
          <c:showBubbleSize val="0"/>
        </c:dLbls>
        <c:gapWidth val="100"/>
        <c:overlap val="100"/>
        <c:axId val="518180088"/>
        <c:axId val="518184400"/>
      </c:barChart>
      <c:catAx>
        <c:axId val="518180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8184400"/>
        <c:crosses val="autoZero"/>
        <c:auto val="1"/>
        <c:lblAlgn val="ctr"/>
        <c:lblOffset val="100"/>
        <c:noMultiLvlLbl val="0"/>
      </c:catAx>
      <c:valAx>
        <c:axId val="518184400"/>
        <c:scaling>
          <c:orientation val="minMax"/>
        </c:scaling>
        <c:delete val="1"/>
        <c:axPos val="l"/>
        <c:numFmt formatCode="0%" sourceLinked="1"/>
        <c:majorTickMark val="none"/>
        <c:minorTickMark val="none"/>
        <c:tickLblPos val="nextTo"/>
        <c:crossAx val="518180088"/>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D3909D"/>
              </a:solidFill>
              <a:ln w="19050">
                <a:noFill/>
              </a:ln>
              <a:effectLst/>
              <a:scene3d>
                <a:camera prst="orthographicFront"/>
                <a:lightRig rig="threePt" dir="t">
                  <a:rot lat="0" lon="0" rev="1200000"/>
                </a:lightRig>
              </a:scene3d>
              <a:sp3d>
                <a:bevelT w="63500" h="25400"/>
              </a:sp3d>
            </c:spPr>
          </c:dPt>
          <c:dPt>
            <c:idx val="2"/>
            <c:bubble3D val="0"/>
            <c:spPr>
              <a:solidFill>
                <a:srgbClr val="F07F09"/>
              </a:solidFill>
              <a:ln w="19050">
                <a:noFill/>
              </a:ln>
              <a:effectLst/>
              <a:scene3d>
                <a:camera prst="orthographicFront"/>
                <a:lightRig rig="threePt" dir="t">
                  <a:rot lat="0" lon="0" rev="1200000"/>
                </a:lightRig>
              </a:scene3d>
              <a:sp3d>
                <a:bevelT w="63500" h="25400"/>
              </a:sp3d>
            </c:spPr>
          </c:dPt>
          <c:dPt>
            <c:idx val="3"/>
            <c:bubble3D val="0"/>
            <c:spPr>
              <a:solidFill>
                <a:srgbClr val="58863C"/>
              </a:solidFill>
              <a:ln w="19050">
                <a:noFill/>
              </a:ln>
              <a:effectLst/>
              <a:scene3d>
                <a:camera prst="orthographicFront"/>
                <a:lightRig rig="threePt" dir="t">
                  <a:rot lat="0" lon="0" rev="1200000"/>
                </a:lightRig>
              </a:scene3d>
              <a:sp3d>
                <a:bevelT w="63500" h="25400"/>
              </a:sp3d>
            </c:spPr>
          </c:dPt>
          <c:dPt>
            <c:idx val="4"/>
            <c:bubble3D val="0"/>
            <c:spPr>
              <a:solidFill>
                <a:srgbClr val="1B587C"/>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4"/>
              <c:layout/>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Sheet1!$A$2:$A$6</c:f>
              <c:strCache>
                <c:ptCount val="5"/>
                <c:pt idx="0">
                  <c:v>Doctor</c:v>
                </c:pt>
                <c:pt idx="1">
                  <c:v>Nurse/midwife</c:v>
                </c:pt>
                <c:pt idx="2">
                  <c:v>Relative/other</c:v>
                </c:pt>
                <c:pt idx="3">
                  <c:v>Unskilled provider</c:v>
                </c:pt>
                <c:pt idx="4">
                  <c:v>No one</c:v>
                </c:pt>
              </c:strCache>
            </c:strRef>
          </c:cat>
          <c:val>
            <c:numRef>
              <c:f>Sheet1!$B$2:$B$6</c:f>
              <c:numCache>
                <c:formatCode>General</c:formatCode>
                <c:ptCount val="5"/>
                <c:pt idx="0">
                  <c:v>31</c:v>
                </c:pt>
                <c:pt idx="1">
                  <c:v>27</c:v>
                </c:pt>
                <c:pt idx="2">
                  <c:v>20</c:v>
                </c:pt>
                <c:pt idx="3">
                  <c:v>12</c:v>
                </c:pt>
                <c:pt idx="4">
                  <c:v>10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Delivery in a health facility</c:v>
                </c:pt>
              </c:strCache>
            </c:strRef>
          </c:tx>
          <c:spPr>
            <a:ln w="63500" cap="rnd">
              <a:solidFill>
                <a:srgbClr val="991C50"/>
              </a:solidFill>
              <a:round/>
            </a:ln>
            <a:effectLst/>
          </c:spPr>
          <c:marker>
            <c:symbol val="circle"/>
            <c:size val="5"/>
            <c:spPr>
              <a:solidFill>
                <a:srgbClr val="991C50"/>
              </a:solidFill>
              <a:ln w="63500" cap="rnd">
                <a:solidFill>
                  <a:srgbClr val="991C50"/>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Sheet1!$B$2:$B$6</c:f>
              <c:numCache>
                <c:formatCode>General</c:formatCode>
                <c:ptCount val="5"/>
                <c:pt idx="0">
                  <c:v>8</c:v>
                </c:pt>
                <c:pt idx="1">
                  <c:v>9</c:v>
                </c:pt>
                <c:pt idx="2">
                  <c:v>18</c:v>
                </c:pt>
                <c:pt idx="3">
                  <c:v>35</c:v>
                </c:pt>
                <c:pt idx="4">
                  <c:v>57</c:v>
                </c:pt>
              </c:numCache>
            </c:numRef>
          </c:val>
          <c:smooth val="0"/>
        </c:ser>
        <c:ser>
          <c:idx val="1"/>
          <c:order val="1"/>
          <c:tx>
            <c:strRef>
              <c:f>Sheet1!$C$1</c:f>
              <c:strCache>
                <c:ptCount val="1"/>
                <c:pt idx="0">
                  <c:v>Delivery assisted by a skilled provider</c:v>
                </c:pt>
              </c:strCache>
            </c:strRef>
          </c:tx>
          <c:spPr>
            <a:ln w="63500" cap="rnd">
              <a:solidFill>
                <a:srgbClr val="58863C"/>
              </a:solidFill>
              <a:round/>
            </a:ln>
            <a:effectLst/>
          </c:spPr>
          <c:marker>
            <c:symbol val="circle"/>
            <c:size val="5"/>
            <c:spPr>
              <a:solidFill>
                <a:srgbClr val="58863C"/>
              </a:solidFill>
              <a:ln w="63500">
                <a:solidFill>
                  <a:srgbClr val="5886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Sheet1!$C$2:$C$6</c:f>
              <c:numCache>
                <c:formatCode>General</c:formatCode>
                <c:ptCount val="5"/>
                <c:pt idx="1">
                  <c:v>11</c:v>
                </c:pt>
                <c:pt idx="2">
                  <c:v>19</c:v>
                </c:pt>
                <c:pt idx="3">
                  <c:v>36</c:v>
                </c:pt>
                <c:pt idx="4">
                  <c:v>58</c:v>
                </c:pt>
              </c:numCache>
            </c:numRef>
          </c:val>
          <c:smooth val="0"/>
        </c:ser>
        <c:ser>
          <c:idx val="2"/>
          <c:order val="2"/>
          <c:tx>
            <c:strRef>
              <c:f>Sheet1!$D$1</c:f>
              <c:strCache>
                <c:ptCount val="1"/>
                <c:pt idx="0">
                  <c:v>Delivery at home</c:v>
                </c:pt>
              </c:strCache>
            </c:strRef>
          </c:tx>
          <c:spPr>
            <a:ln w="63500" cap="rnd">
              <a:solidFill>
                <a:schemeClr val="accent3"/>
              </a:solidFill>
              <a:round/>
            </a:ln>
            <a:effectLst/>
          </c:spPr>
          <c:marker>
            <c:symbol val="circle"/>
            <c:size val="5"/>
            <c:spPr>
              <a:solidFill>
                <a:schemeClr val="accent3"/>
              </a:solidFill>
              <a:ln w="63500">
                <a:solidFill>
                  <a:schemeClr val="accent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Sheet1!$D$2:$D$6</c:f>
              <c:numCache>
                <c:formatCode>General</c:formatCode>
                <c:ptCount val="5"/>
                <c:pt idx="0">
                  <c:v>92</c:v>
                </c:pt>
                <c:pt idx="1">
                  <c:v>89</c:v>
                </c:pt>
                <c:pt idx="2">
                  <c:v>81</c:v>
                </c:pt>
                <c:pt idx="3">
                  <c:v>63</c:v>
                </c:pt>
                <c:pt idx="4">
                  <c:v>41</c:v>
                </c:pt>
              </c:numCache>
            </c:numRef>
          </c:val>
          <c:smooth val="0"/>
        </c:ser>
        <c:dLbls>
          <c:dLblPos val="t"/>
          <c:showLegendKey val="0"/>
          <c:showVal val="1"/>
          <c:showCatName val="0"/>
          <c:showSerName val="0"/>
          <c:showPercent val="0"/>
          <c:showBubbleSize val="0"/>
        </c:dLbls>
        <c:marker val="1"/>
        <c:smooth val="0"/>
        <c:axId val="288800056"/>
        <c:axId val="513547120"/>
      </c:lineChart>
      <c:catAx>
        <c:axId val="2888000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3547120"/>
        <c:crosses val="autoZero"/>
        <c:auto val="1"/>
        <c:lblAlgn val="ctr"/>
        <c:lblOffset val="100"/>
        <c:noMultiLvlLbl val="0"/>
      </c:catAx>
      <c:valAx>
        <c:axId val="513547120"/>
        <c:scaling>
          <c:orientation val="minMax"/>
          <c:max val="100"/>
        </c:scaling>
        <c:delete val="1"/>
        <c:axPos val="l"/>
        <c:numFmt formatCode="General" sourceLinked="1"/>
        <c:majorTickMark val="out"/>
        <c:minorTickMark val="none"/>
        <c:tickLblPos val="nextTo"/>
        <c:crossAx val="288800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6664720034995626"/>
          <c:y val="0"/>
          <c:w val="0.73335279965004374"/>
          <c:h val="1"/>
        </c:manualLayout>
      </c:layout>
      <c:barChart>
        <c:barDir val="bar"/>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B587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No preparation</c:v>
                </c:pt>
                <c:pt idx="1">
                  <c:v>Saved money</c:v>
                </c:pt>
                <c:pt idx="2">
                  <c:v>Arranged cloths</c:v>
                </c:pt>
                <c:pt idx="3">
                  <c:v>Arranged food</c:v>
                </c:pt>
                <c:pt idx="4">
                  <c:v>Arranged for transport</c:v>
                </c:pt>
                <c:pt idx="5">
                  <c:v>Bought safe delivery kit</c:v>
                </c:pt>
              </c:strCache>
            </c:strRef>
          </c:cat>
          <c:val>
            <c:numRef>
              <c:f>Sheet1!$B$2:$B$7</c:f>
              <c:numCache>
                <c:formatCode>General</c:formatCode>
                <c:ptCount val="6"/>
                <c:pt idx="0">
                  <c:v>16</c:v>
                </c:pt>
                <c:pt idx="1">
                  <c:v>62</c:v>
                </c:pt>
                <c:pt idx="2">
                  <c:v>61</c:v>
                </c:pt>
                <c:pt idx="3">
                  <c:v>54</c:v>
                </c:pt>
                <c:pt idx="4">
                  <c:v>15</c:v>
                </c:pt>
                <c:pt idx="5">
                  <c:v>5</c:v>
                </c:pt>
              </c:numCache>
            </c:numRef>
          </c:val>
        </c:ser>
        <c:dLbls>
          <c:showLegendKey val="0"/>
          <c:showVal val="0"/>
          <c:showCatName val="0"/>
          <c:showSerName val="0"/>
          <c:showPercent val="0"/>
          <c:showBubbleSize val="0"/>
        </c:dLbls>
        <c:gapWidth val="100"/>
        <c:axId val="520727720"/>
        <c:axId val="520727328"/>
      </c:barChart>
      <c:catAx>
        <c:axId val="52072772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727328"/>
        <c:crosses val="autoZero"/>
        <c:auto val="1"/>
        <c:lblAlgn val="ctr"/>
        <c:lblOffset val="100"/>
        <c:noMultiLvlLbl val="0"/>
      </c:catAx>
      <c:valAx>
        <c:axId val="520727328"/>
        <c:scaling>
          <c:orientation val="minMax"/>
          <c:max val="100"/>
        </c:scaling>
        <c:delete val="1"/>
        <c:axPos val="b"/>
        <c:numFmt formatCode="General" sourceLinked="1"/>
        <c:majorTickMark val="none"/>
        <c:minorTickMark val="none"/>
        <c:tickLblPos val="nextTo"/>
        <c:crossAx val="520727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Mother</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2"/>
            <c:invertIfNegative val="0"/>
            <c:bubble3D val="0"/>
            <c:spPr>
              <a:solidFill>
                <a:srgbClr val="F07F09"/>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PNC within 4 hours</c:v>
                </c:pt>
                <c:pt idx="1">
                  <c:v>PNC within 2 days</c:v>
                </c:pt>
                <c:pt idx="2">
                  <c:v>No PNC</c:v>
                </c:pt>
              </c:strCache>
            </c:strRef>
          </c:cat>
          <c:val>
            <c:numRef>
              <c:f>Sheet1!$B$2:$B$4</c:f>
              <c:numCache>
                <c:formatCode>General</c:formatCode>
                <c:ptCount val="3"/>
                <c:pt idx="0">
                  <c:v>45</c:v>
                </c:pt>
                <c:pt idx="1">
                  <c:v>57</c:v>
                </c:pt>
                <c:pt idx="2">
                  <c:v>42</c:v>
                </c:pt>
              </c:numCache>
            </c:numRef>
          </c:val>
        </c:ser>
        <c:ser>
          <c:idx val="1"/>
          <c:order val="1"/>
          <c:tx>
            <c:strRef>
              <c:f>Sheet1!$C$1</c:f>
              <c:strCache>
                <c:ptCount val="1"/>
                <c:pt idx="0">
                  <c:v>Infant</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PNC within 4 hours</c:v>
                </c:pt>
                <c:pt idx="1">
                  <c:v>PNC within 2 days</c:v>
                </c:pt>
                <c:pt idx="2">
                  <c:v>No PNC</c:v>
                </c:pt>
              </c:strCache>
            </c:strRef>
          </c:cat>
          <c:val>
            <c:numRef>
              <c:f>Sheet1!$C$2:$C$4</c:f>
              <c:numCache>
                <c:formatCode>General</c:formatCode>
                <c:ptCount val="3"/>
                <c:pt idx="0">
                  <c:v>47</c:v>
                </c:pt>
                <c:pt idx="1">
                  <c:v>57</c:v>
                </c:pt>
                <c:pt idx="2">
                  <c:v>40</c:v>
                </c:pt>
              </c:numCache>
            </c:numRef>
          </c:val>
        </c:ser>
        <c:dLbls>
          <c:dLblPos val="outEnd"/>
          <c:showLegendKey val="0"/>
          <c:showVal val="1"/>
          <c:showCatName val="0"/>
          <c:showSerName val="0"/>
          <c:showPercent val="0"/>
          <c:showBubbleSize val="0"/>
        </c:dLbls>
        <c:gapWidth val="200"/>
        <c:axId val="520712824"/>
        <c:axId val="520713216"/>
      </c:barChart>
      <c:catAx>
        <c:axId val="5207128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713216"/>
        <c:crosses val="autoZero"/>
        <c:auto val="1"/>
        <c:lblAlgn val="ctr"/>
        <c:lblOffset val="100"/>
        <c:noMultiLvlLbl val="0"/>
      </c:catAx>
      <c:valAx>
        <c:axId val="520713216"/>
        <c:scaling>
          <c:orientation val="minMax"/>
          <c:max val="100"/>
        </c:scaling>
        <c:delete val="1"/>
        <c:axPos val="l"/>
        <c:numFmt formatCode="General" sourceLinked="1"/>
        <c:majorTickMark val="out"/>
        <c:minorTickMark val="none"/>
        <c:tickLblPos val="nextTo"/>
        <c:crossAx val="52071282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559455007664547"/>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1"/>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2"/>
            <c:invertIfNegative val="0"/>
            <c:bubble3D val="0"/>
            <c:spPr>
              <a:solidFill>
                <a:srgbClr val="1B587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Health facility delivery</c:v>
                </c:pt>
                <c:pt idx="2">
                  <c:v>Delivery elsewhere</c:v>
                </c:pt>
              </c:strCache>
            </c:strRef>
          </c:cat>
          <c:val>
            <c:numRef>
              <c:f>Sheet1!$B$2:$B$4</c:f>
              <c:numCache>
                <c:formatCode>General</c:formatCode>
                <c:ptCount val="3"/>
                <c:pt idx="0">
                  <c:v>39</c:v>
                </c:pt>
                <c:pt idx="1">
                  <c:v>49</c:v>
                </c:pt>
                <c:pt idx="2">
                  <c:v>21</c:v>
                </c:pt>
              </c:numCache>
            </c:numRef>
          </c:val>
        </c:ser>
        <c:dLbls>
          <c:dLblPos val="outEnd"/>
          <c:showLegendKey val="0"/>
          <c:showVal val="1"/>
          <c:showCatName val="0"/>
          <c:showSerName val="0"/>
          <c:showPercent val="0"/>
          <c:showBubbleSize val="0"/>
        </c:dLbls>
        <c:gapWidth val="100"/>
        <c:axId val="520720272"/>
        <c:axId val="520712432"/>
      </c:barChart>
      <c:catAx>
        <c:axId val="520720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712432"/>
        <c:crosses val="autoZero"/>
        <c:auto val="1"/>
        <c:lblAlgn val="ctr"/>
        <c:lblOffset val="100"/>
        <c:noMultiLvlLbl val="0"/>
      </c:catAx>
      <c:valAx>
        <c:axId val="520712432"/>
        <c:scaling>
          <c:orientation val="minMax"/>
          <c:max val="100"/>
        </c:scaling>
        <c:delete val="1"/>
        <c:axPos val="l"/>
        <c:numFmt formatCode="General" sourceLinked="1"/>
        <c:majorTickMark val="out"/>
        <c:minorTickMark val="none"/>
        <c:tickLblPos val="nextTo"/>
        <c:crossAx val="520720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85519542221672107"/>
        </c:manualLayout>
      </c:layout>
      <c:barChart>
        <c:barDir val="col"/>
        <c:grouping val="clustered"/>
        <c:varyColors val="0"/>
        <c:ser>
          <c:idx val="0"/>
          <c:order val="0"/>
          <c:tx>
            <c:strRef>
              <c:f>Sheet1!$B$1</c:f>
              <c:strCache>
                <c:ptCount val="1"/>
                <c:pt idx="0">
                  <c:v>Series 1</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2">
                  <c:v>No education</c:v>
                </c:pt>
                <c:pt idx="3">
                  <c:v>Primary</c:v>
                </c:pt>
                <c:pt idx="4">
                  <c:v>Some secondary</c:v>
                </c:pt>
                <c:pt idx="5">
                  <c:v>SLC and above</c:v>
                </c:pt>
              </c:strCache>
            </c:strRef>
          </c:cat>
          <c:val>
            <c:numRef>
              <c:f>Sheet1!$B$2:$B$7</c:f>
              <c:numCache>
                <c:formatCode>General</c:formatCode>
                <c:ptCount val="6"/>
                <c:pt idx="0">
                  <c:v>41</c:v>
                </c:pt>
                <c:pt idx="2">
                  <c:v>28</c:v>
                </c:pt>
                <c:pt idx="3">
                  <c:v>33</c:v>
                </c:pt>
                <c:pt idx="4">
                  <c:v>46</c:v>
                </c:pt>
                <c:pt idx="5">
                  <c:v>58</c:v>
                </c:pt>
              </c:numCache>
            </c:numRef>
          </c:val>
        </c:ser>
        <c:dLbls>
          <c:dLblPos val="outEnd"/>
          <c:showLegendKey val="0"/>
          <c:showVal val="1"/>
          <c:showCatName val="0"/>
          <c:showSerName val="0"/>
          <c:showPercent val="0"/>
          <c:showBubbleSize val="0"/>
        </c:dLbls>
        <c:gapWidth val="100"/>
        <c:axId val="520589664"/>
        <c:axId val="520587312"/>
      </c:barChart>
      <c:catAx>
        <c:axId val="52058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587312"/>
        <c:crosses val="autoZero"/>
        <c:auto val="1"/>
        <c:lblAlgn val="ctr"/>
        <c:lblOffset val="100"/>
        <c:noMultiLvlLbl val="0"/>
      </c:catAx>
      <c:valAx>
        <c:axId val="520587312"/>
        <c:scaling>
          <c:orientation val="minMax"/>
          <c:max val="100"/>
        </c:scaling>
        <c:delete val="1"/>
        <c:axPos val="l"/>
        <c:numFmt formatCode="General" sourceLinked="1"/>
        <c:majorTickMark val="out"/>
        <c:minorTickMark val="none"/>
        <c:tickLblPos val="nextTo"/>
        <c:crossAx val="5205896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67334548138515127"/>
        </c:manualLayout>
      </c:layout>
      <c:barChart>
        <c:barDir val="col"/>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Pregnancy of ≤12 weeks</c:v>
                </c:pt>
                <c:pt idx="1">
                  <c:v>Pregnancy of ≤18 weeks if resulted from rape/incest</c:v>
                </c:pt>
                <c:pt idx="2">
                  <c:v>Life of mother is in danger</c:v>
                </c:pt>
                <c:pt idx="3">
                  <c:v>Mother's physical/mental health at risk</c:v>
                </c:pt>
                <c:pt idx="4">
                  <c:v>Fetus abnormality</c:v>
                </c:pt>
                <c:pt idx="5">
                  <c:v>Don't know</c:v>
                </c:pt>
              </c:strCache>
            </c:strRef>
          </c:cat>
          <c:val>
            <c:numRef>
              <c:f>Sheet1!$B$2:$B$7</c:f>
              <c:numCache>
                <c:formatCode>General</c:formatCode>
                <c:ptCount val="6"/>
                <c:pt idx="0">
                  <c:v>23</c:v>
                </c:pt>
                <c:pt idx="1">
                  <c:v>29</c:v>
                </c:pt>
                <c:pt idx="2">
                  <c:v>14</c:v>
                </c:pt>
                <c:pt idx="3">
                  <c:v>12</c:v>
                </c:pt>
                <c:pt idx="4">
                  <c:v>12</c:v>
                </c:pt>
                <c:pt idx="5">
                  <c:v>16</c:v>
                </c:pt>
              </c:numCache>
            </c:numRef>
          </c:val>
        </c:ser>
        <c:dLbls>
          <c:dLblPos val="outEnd"/>
          <c:showLegendKey val="0"/>
          <c:showVal val="1"/>
          <c:showCatName val="0"/>
          <c:showSerName val="0"/>
          <c:showPercent val="0"/>
          <c:showBubbleSize val="0"/>
        </c:dLbls>
        <c:gapWidth val="100"/>
        <c:axId val="520590840"/>
        <c:axId val="520597112"/>
      </c:barChart>
      <c:catAx>
        <c:axId val="5205908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597112"/>
        <c:crosses val="autoZero"/>
        <c:auto val="1"/>
        <c:lblAlgn val="ctr"/>
        <c:lblOffset val="100"/>
        <c:noMultiLvlLbl val="0"/>
      </c:catAx>
      <c:valAx>
        <c:axId val="520597112"/>
        <c:scaling>
          <c:orientation val="minMax"/>
          <c:max val="100"/>
        </c:scaling>
        <c:delete val="1"/>
        <c:axPos val="l"/>
        <c:numFmt formatCode="General" sourceLinked="1"/>
        <c:majorTickMark val="out"/>
        <c:minorTickMark val="none"/>
        <c:tickLblPos val="nextTo"/>
        <c:crossAx val="5205908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58863C"/>
              </a:solidFill>
              <a:ln w="19050">
                <a:noFill/>
              </a:ln>
              <a:effectLst/>
              <a:scene3d>
                <a:camera prst="orthographicFront"/>
                <a:lightRig rig="threePt" dir="t">
                  <a:rot lat="0" lon="0" rev="1200000"/>
                </a:lightRig>
              </a:scene3d>
              <a:sp3d>
                <a:bevelT w="63500" h="25400"/>
              </a:sp3d>
            </c:spPr>
          </c:dPt>
          <c:dPt>
            <c:idx val="2"/>
            <c:bubble3D val="0"/>
            <c:spPr>
              <a:solidFill>
                <a:srgbClr val="1B587C"/>
              </a:solidFill>
              <a:ln w="19050">
                <a:noFill/>
              </a:ln>
              <a:effectLst/>
              <a:scene3d>
                <a:camera prst="orthographicFront"/>
                <a:lightRig rig="threePt" dir="t">
                  <a:rot lat="0" lon="0" rev="1200000"/>
                </a:lightRig>
              </a:scene3d>
              <a:sp3d>
                <a:bevelT w="63500" h="25400"/>
              </a:sp3d>
            </c:spPr>
          </c:dPt>
          <c:dPt>
            <c:idx val="3"/>
            <c:bubble3D val="0"/>
            <c:spPr>
              <a:solidFill>
                <a:srgbClr val="F07F09"/>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1"/>
              <c:layout>
                <c:manualLayout>
                  <c:x val="0.11796629769661483"/>
                  <c:y val="9.8188500318959523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2"/>
              <c:layout>
                <c:manualLayout>
                  <c:x val="0.1339159267624746"/>
                  <c:y val="0.1372565672338116"/>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3"/>
              <c:layout/>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Live birth</c:v>
                </c:pt>
                <c:pt idx="1">
                  <c:v>Stillbirth</c:v>
                </c:pt>
                <c:pt idx="2">
                  <c:v>Miscarriage</c:v>
                </c:pt>
                <c:pt idx="3">
                  <c:v>Abortion</c:v>
                </c:pt>
              </c:strCache>
            </c:strRef>
          </c:cat>
          <c:val>
            <c:numRef>
              <c:f>Sheet1!$B$2:$B$5</c:f>
              <c:numCache>
                <c:formatCode>General</c:formatCode>
                <c:ptCount val="4"/>
                <c:pt idx="0">
                  <c:v>81</c:v>
                </c:pt>
                <c:pt idx="1">
                  <c:v>1</c:v>
                </c:pt>
                <c:pt idx="2">
                  <c:v>9</c:v>
                </c:pt>
                <c:pt idx="3">
                  <c:v>9</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1"/>
            <c:bubble3D val="0"/>
            <c:spPr>
              <a:solidFill>
                <a:srgbClr val="991C50"/>
              </a:solidFill>
              <a:ln w="19050">
                <a:noFill/>
              </a:ln>
              <a:effectLst/>
              <a:scene3d>
                <a:camera prst="orthographicFront"/>
                <a:lightRig rig="threePt" dir="t">
                  <a:rot lat="0" lon="0" rev="1200000"/>
                </a:lightRig>
              </a:scene3d>
              <a:sp3d>
                <a:bevelT w="63500" h="25400"/>
              </a:sp3d>
            </c:spPr>
          </c:dPt>
          <c:dPt>
            <c:idx val="2"/>
            <c:bubble3D val="0"/>
            <c:spPr>
              <a:solidFill>
                <a:srgbClr val="D3909D"/>
              </a:solidFill>
              <a:ln w="19050">
                <a:noFill/>
              </a:ln>
              <a:effectLst/>
              <a:scene3d>
                <a:camera prst="orthographicFront"/>
                <a:lightRig rig="threePt" dir="t">
                  <a:rot lat="0" lon="0" rev="1200000"/>
                </a:lightRig>
              </a:scene3d>
              <a:sp3d>
                <a:bevelT w="63500" h="25400"/>
              </a:sp3d>
            </c:spPr>
          </c:dPt>
          <c:dPt>
            <c:idx val="3"/>
            <c:bubble3D val="0"/>
            <c:spPr>
              <a:solidFill>
                <a:srgbClr val="58863C"/>
              </a:solidFill>
              <a:ln w="19050">
                <a:noFill/>
              </a:ln>
              <a:effectLst/>
              <a:scene3d>
                <a:camera prst="orthographicFront"/>
                <a:lightRig rig="threePt" dir="t">
                  <a:rot lat="0" lon="0" rev="1200000"/>
                </a:lightRig>
              </a:scene3d>
              <a:sp3d>
                <a:bevelT w="63500" h="25400"/>
              </a:sp3d>
            </c:spPr>
          </c:dPt>
          <c:dPt>
            <c:idx val="4"/>
            <c:bubble3D val="0"/>
            <c:spPr>
              <a:solidFill>
                <a:srgbClr val="58863C"/>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1"/>
              <c:layout>
                <c:manualLayout>
                  <c:x val="0.18239727868185729"/>
                  <c:y val="-0.16203143893591301"/>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2"/>
              <c:layout>
                <c:manualLayout>
                  <c:x val="0.14851766232221614"/>
                  <c:y val="1.5538184691847014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3"/>
              <c:layout>
                <c:manualLayout>
                  <c:x val="9.50163790437865E-2"/>
                  <c:y val="0.12741966504489236"/>
                </c:manualLayout>
              </c:layout>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Did not want more children</c:v>
                </c:pt>
                <c:pt idx="1">
                  <c:v>Wanted to delay or space childbearing</c:v>
                </c:pt>
                <c:pt idx="2">
                  <c:v>Health of mother</c:v>
                </c:pt>
                <c:pt idx="3">
                  <c:v>Other</c:v>
                </c:pt>
              </c:strCache>
            </c:strRef>
          </c:cat>
          <c:val>
            <c:numRef>
              <c:f>Sheet1!$B$2:$B$5</c:f>
              <c:numCache>
                <c:formatCode>General</c:formatCode>
                <c:ptCount val="4"/>
                <c:pt idx="0">
                  <c:v>50</c:v>
                </c:pt>
                <c:pt idx="1">
                  <c:v>21</c:v>
                </c:pt>
                <c:pt idx="2">
                  <c:v>10</c:v>
                </c:pt>
                <c:pt idx="3">
                  <c:v>19</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No education</c:v>
                </c:pt>
              </c:strCache>
            </c:strRef>
          </c:tx>
          <c:spPr>
            <a:solidFill>
              <a:srgbClr val="991C50">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33</c:v>
                </c:pt>
                <c:pt idx="1">
                  <c:v>10</c:v>
                </c:pt>
              </c:numCache>
            </c:numRef>
          </c:val>
        </c:ser>
        <c:ser>
          <c:idx val="1"/>
          <c:order val="1"/>
          <c:tx>
            <c:strRef>
              <c:f>Sheet1!$C$1</c:f>
              <c:strCache>
                <c:ptCount val="1"/>
                <c:pt idx="0">
                  <c:v>Primary</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17</c:v>
                </c:pt>
                <c:pt idx="1">
                  <c:v>19</c:v>
                </c:pt>
              </c:numCache>
            </c:numRef>
          </c:val>
        </c:ser>
        <c:ser>
          <c:idx val="2"/>
          <c:order val="2"/>
          <c:tx>
            <c:strRef>
              <c:f>Sheet1!$D$1</c:f>
              <c:strCache>
                <c:ptCount val="1"/>
                <c:pt idx="0">
                  <c:v>Some secondary</c:v>
                </c:pt>
              </c:strCache>
            </c:strRef>
          </c:tx>
          <c:spPr>
            <a:solidFill>
              <a:srgbClr val="991C50">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26</c:v>
                </c:pt>
                <c:pt idx="1">
                  <c:v>34</c:v>
                </c:pt>
              </c:numCache>
            </c:numRef>
          </c:val>
        </c:ser>
        <c:ser>
          <c:idx val="3"/>
          <c:order val="3"/>
          <c:tx>
            <c:strRef>
              <c:f>Sheet1!$E$1</c:f>
              <c:strCache>
                <c:ptCount val="1"/>
                <c:pt idx="0">
                  <c:v>School Level Certificate (SLC) and above</c:v>
                </c:pt>
              </c:strCache>
            </c:strRef>
          </c:tx>
          <c:spPr>
            <a:solidFill>
              <a:srgbClr val="991C50">
                <a:lumMod val="20000"/>
                <a:lumOff val="8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0</c:formatCode>
                <c:ptCount val="2"/>
                <c:pt idx="0">
                  <c:v>24</c:v>
                </c:pt>
                <c:pt idx="1">
                  <c:v>37</c:v>
                </c:pt>
              </c:numCache>
            </c:numRef>
          </c:val>
        </c:ser>
        <c:dLbls>
          <c:dLblPos val="ctr"/>
          <c:showLegendKey val="0"/>
          <c:showVal val="1"/>
          <c:showCatName val="0"/>
          <c:showSerName val="0"/>
          <c:showPercent val="0"/>
          <c:showBubbleSize val="0"/>
        </c:dLbls>
        <c:gapWidth val="100"/>
        <c:overlap val="100"/>
        <c:axId val="290982304"/>
        <c:axId val="290982696"/>
      </c:barChart>
      <c:catAx>
        <c:axId val="2909823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0982696"/>
        <c:crosses val="autoZero"/>
        <c:auto val="1"/>
        <c:lblAlgn val="ctr"/>
        <c:lblOffset val="100"/>
        <c:noMultiLvlLbl val="0"/>
      </c:catAx>
      <c:valAx>
        <c:axId val="290982696"/>
        <c:scaling>
          <c:orientation val="minMax"/>
        </c:scaling>
        <c:delete val="1"/>
        <c:axPos val="l"/>
        <c:numFmt formatCode="0%" sourceLinked="1"/>
        <c:majorTickMark val="none"/>
        <c:minorTickMark val="none"/>
        <c:tickLblPos val="nextTo"/>
        <c:crossAx val="290982304"/>
        <c:crosses val="autoZero"/>
        <c:crossBetween val="between"/>
      </c:valAx>
      <c:spPr>
        <a:noFill/>
        <a:ln>
          <a:noFill/>
        </a:ln>
        <a:effectLst/>
      </c:spPr>
    </c:plotArea>
    <c:legend>
      <c:legendPos val="r"/>
      <c:layout>
        <c:manualLayout>
          <c:xMode val="edge"/>
          <c:yMode val="edge"/>
          <c:x val="0.66073825762318217"/>
          <c:y val="0.26053013929486141"/>
          <c:w val="0.33048500023669558"/>
          <c:h val="0.48135810109588778"/>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58863C"/>
              </a:solidFill>
              <a:ln w="19050">
                <a:noFill/>
              </a:ln>
              <a:effectLst/>
              <a:scene3d>
                <a:camera prst="orthographicFront"/>
                <a:lightRig rig="threePt" dir="t">
                  <a:rot lat="0" lon="0" rev="1200000"/>
                </a:lightRig>
              </a:scene3d>
              <a:sp3d>
                <a:bevelT w="63500" h="25400"/>
              </a:sp3d>
            </c:spPr>
          </c:dPt>
          <c:dPt>
            <c:idx val="2"/>
            <c:bubble3D val="0"/>
            <c:spPr>
              <a:solidFill>
                <a:srgbClr val="1B587C"/>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0"/>
              <c:layout>
                <c:manualLayout>
                  <c:x val="-0.29378967362664499"/>
                  <c:y val="-0.1977025392986699"/>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31878486837236741"/>
                      <c:h val="0.21946795646916567"/>
                    </c:manualLayout>
                  </c15:layout>
                </c:ext>
              </c:extLst>
            </c:dLbl>
            <c:dLbl>
              <c:idx val="1"/>
              <c:layout>
                <c:manualLayout>
                  <c:x val="0.21041424259200558"/>
                  <c:y val="0.23536889811385428"/>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4027688438334141"/>
                      <c:h val="0.21983071342200725"/>
                    </c:manualLayout>
                  </c15:layout>
                </c:ext>
              </c:extLst>
            </c:dLbl>
            <c:dLbl>
              <c:idx val="2"/>
              <c:layout>
                <c:manualLayout>
                  <c:x val="4.456114857143751E-2"/>
                  <c:y val="4.4135429262394194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Skilled provider</c:v>
                </c:pt>
                <c:pt idx="1">
                  <c:v>Unskilled medical provider</c:v>
                </c:pt>
                <c:pt idx="2">
                  <c:v>Relatives/ friends/no one</c:v>
                </c:pt>
              </c:strCache>
            </c:strRef>
          </c:cat>
          <c:val>
            <c:numRef>
              <c:f>Sheet1!$B$2:$B$4</c:f>
              <c:numCache>
                <c:formatCode>General</c:formatCode>
                <c:ptCount val="3"/>
                <c:pt idx="0">
                  <c:v>71</c:v>
                </c:pt>
                <c:pt idx="1">
                  <c:v>25</c:v>
                </c:pt>
                <c:pt idx="2">
                  <c:v>4</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8302930883639543"/>
          <c:y val="0"/>
          <c:w val="0.71697069116360457"/>
          <c:h val="1"/>
        </c:manualLayout>
      </c:layout>
      <c:barChart>
        <c:barDir val="bar"/>
        <c:grouping val="clustered"/>
        <c:varyColors val="0"/>
        <c:ser>
          <c:idx val="0"/>
          <c:order val="0"/>
          <c:tx>
            <c:strRef>
              <c:f>Sheet1!$B$1</c:f>
              <c:strCache>
                <c:ptCount val="1"/>
                <c:pt idx="0">
                  <c:v>Series 1</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At least 1 problem accessing health care</c:v>
                </c:pt>
                <c:pt idx="1">
                  <c:v>Not wanting to go alone</c:v>
                </c:pt>
                <c:pt idx="2">
                  <c:v>No female health service provider</c:v>
                </c:pt>
                <c:pt idx="3">
                  <c:v>Getting money for treatment</c:v>
                </c:pt>
                <c:pt idx="4">
                  <c:v>Distance to health facility</c:v>
                </c:pt>
                <c:pt idx="5">
                  <c:v>Getting permission to go for treatment</c:v>
                </c:pt>
              </c:strCache>
            </c:strRef>
          </c:cat>
          <c:val>
            <c:numRef>
              <c:f>Sheet1!$B$2:$B$7</c:f>
              <c:numCache>
                <c:formatCode>General</c:formatCode>
                <c:ptCount val="6"/>
                <c:pt idx="0">
                  <c:v>83</c:v>
                </c:pt>
                <c:pt idx="1">
                  <c:v>68</c:v>
                </c:pt>
                <c:pt idx="2">
                  <c:v>67</c:v>
                </c:pt>
                <c:pt idx="3">
                  <c:v>55</c:v>
                </c:pt>
                <c:pt idx="4">
                  <c:v>53</c:v>
                </c:pt>
                <c:pt idx="5">
                  <c:v>24</c:v>
                </c:pt>
              </c:numCache>
            </c:numRef>
          </c:val>
        </c:ser>
        <c:dLbls>
          <c:showLegendKey val="0"/>
          <c:showVal val="0"/>
          <c:showCatName val="0"/>
          <c:showSerName val="0"/>
          <c:showPercent val="0"/>
          <c:showBubbleSize val="0"/>
        </c:dLbls>
        <c:gapWidth val="100"/>
        <c:axId val="520715176"/>
        <c:axId val="520726152"/>
      </c:barChart>
      <c:catAx>
        <c:axId val="52071517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726152"/>
        <c:crosses val="autoZero"/>
        <c:auto val="1"/>
        <c:lblAlgn val="ctr"/>
        <c:lblOffset val="100"/>
        <c:noMultiLvlLbl val="0"/>
      </c:catAx>
      <c:valAx>
        <c:axId val="520726152"/>
        <c:scaling>
          <c:orientation val="minMax"/>
          <c:max val="100"/>
        </c:scaling>
        <c:delete val="1"/>
        <c:axPos val="b"/>
        <c:numFmt formatCode="General" sourceLinked="1"/>
        <c:majorTickMark val="none"/>
        <c:minorTickMark val="none"/>
        <c:tickLblPos val="nextTo"/>
        <c:crossAx val="5207151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tockChart>
        <c:ser>
          <c:idx val="0"/>
          <c:order val="0"/>
          <c:tx>
            <c:strRef>
              <c:f>Sheet1!$B$1</c:f>
              <c:strCache>
                <c:ptCount val="1"/>
                <c:pt idx="0">
                  <c:v>High</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1996 NFHS</c:v>
                </c:pt>
                <c:pt idx="1">
                  <c:v>2006 NDHS</c:v>
                </c:pt>
                <c:pt idx="2">
                  <c:v>2016 NDHS</c:v>
                </c:pt>
              </c:strCache>
            </c:strRef>
          </c:cat>
          <c:val>
            <c:numRef>
              <c:f>Sheet1!$B$2:$B$4</c:f>
              <c:numCache>
                <c:formatCode>General</c:formatCode>
                <c:ptCount val="3"/>
                <c:pt idx="0">
                  <c:v>688</c:v>
                </c:pt>
                <c:pt idx="1">
                  <c:v>384</c:v>
                </c:pt>
                <c:pt idx="2">
                  <c:v>366</c:v>
                </c:pt>
              </c:numCache>
            </c:numRef>
          </c:val>
          <c:smooth val="0"/>
        </c:ser>
        <c:ser>
          <c:idx val="1"/>
          <c:order val="1"/>
          <c:tx>
            <c:strRef>
              <c:f>Sheet1!$C$1</c:f>
              <c:strCache>
                <c:ptCount val="1"/>
                <c:pt idx="0">
                  <c:v>Low</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1996 NFHS</c:v>
                </c:pt>
                <c:pt idx="1">
                  <c:v>2006 NDHS</c:v>
                </c:pt>
                <c:pt idx="2">
                  <c:v>2016 NDHS</c:v>
                </c:pt>
              </c:strCache>
            </c:strRef>
          </c:cat>
          <c:val>
            <c:numRef>
              <c:f>Sheet1!$C$2:$C$4</c:f>
              <c:numCache>
                <c:formatCode>General</c:formatCode>
                <c:ptCount val="3"/>
                <c:pt idx="0">
                  <c:v>397</c:v>
                </c:pt>
                <c:pt idx="1">
                  <c:v>178</c:v>
                </c:pt>
                <c:pt idx="2">
                  <c:v>151</c:v>
                </c:pt>
              </c:numCache>
            </c:numRef>
          </c:val>
          <c:smooth val="0"/>
        </c:ser>
        <c:ser>
          <c:idx val="2"/>
          <c:order val="2"/>
          <c:tx>
            <c:strRef>
              <c:f>Sheet1!$D$1</c:f>
              <c:strCache>
                <c:ptCount val="1"/>
                <c:pt idx="0">
                  <c:v>Close</c:v>
                </c:pt>
              </c:strCache>
            </c:strRef>
          </c:tx>
          <c:spPr>
            <a:ln w="19050" cap="rnd">
              <a:noFill/>
              <a:round/>
            </a:ln>
            <a:effectLst/>
          </c:spPr>
          <c:marker>
            <c:symbol val="circle"/>
            <c:size val="10"/>
            <c:spPr>
              <a:solidFill>
                <a:schemeClr val="accent5"/>
              </a:solidFill>
              <a:ln w="63500">
                <a:solidFill>
                  <a:schemeClr val="accent5"/>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1996 NFHS</c:v>
                </c:pt>
                <c:pt idx="1">
                  <c:v>2006 NDHS</c:v>
                </c:pt>
                <c:pt idx="2">
                  <c:v>2016 NDHS</c:v>
                </c:pt>
              </c:strCache>
            </c:strRef>
          </c:cat>
          <c:val>
            <c:numRef>
              <c:f>Sheet1!$D$2:$D$4</c:f>
              <c:numCache>
                <c:formatCode>General</c:formatCode>
                <c:ptCount val="3"/>
                <c:pt idx="0">
                  <c:v>543</c:v>
                </c:pt>
                <c:pt idx="1">
                  <c:v>281</c:v>
                </c:pt>
                <c:pt idx="2">
                  <c:v>259</c:v>
                </c:pt>
              </c:numCache>
            </c:numRef>
          </c:val>
          <c:smooth val="0"/>
        </c:ser>
        <c:dLbls>
          <c:showLegendKey val="0"/>
          <c:showVal val="0"/>
          <c:showCatName val="0"/>
          <c:showSerName val="0"/>
          <c:showPercent val="0"/>
          <c:showBubbleSize val="0"/>
        </c:dLbls>
        <c:hiLowLines>
          <c:spPr>
            <a:ln w="38100" cap="flat" cmpd="sng" algn="ctr">
              <a:solidFill>
                <a:schemeClr val="tx1"/>
              </a:solidFill>
              <a:round/>
            </a:ln>
            <a:effectLst/>
          </c:spPr>
        </c:hiLowLines>
        <c:axId val="520588488"/>
        <c:axId val="520714000"/>
      </c:stockChart>
      <c:catAx>
        <c:axId val="5205884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714000"/>
        <c:crosses val="autoZero"/>
        <c:auto val="1"/>
        <c:lblAlgn val="ctr"/>
        <c:lblOffset val="100"/>
        <c:noMultiLvlLbl val="0"/>
      </c:catAx>
      <c:valAx>
        <c:axId val="520714000"/>
        <c:scaling>
          <c:orientation val="minMax"/>
          <c:max val="8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5884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673518742442563E-3"/>
          <c:w val="0.96616035172886816"/>
          <c:h val="0.85277704253111042"/>
        </c:manualLayout>
      </c:layout>
      <c:barChart>
        <c:barDir val="col"/>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Neonatal mortality</c:v>
                </c:pt>
                <c:pt idx="1">
                  <c:v>Postneonatal mortality</c:v>
                </c:pt>
                <c:pt idx="2">
                  <c:v>Infant mortality</c:v>
                </c:pt>
                <c:pt idx="3">
                  <c:v>Child mortality</c:v>
                </c:pt>
                <c:pt idx="4">
                  <c:v>Under-5 mortality</c:v>
                </c:pt>
              </c:strCache>
            </c:strRef>
          </c:cat>
          <c:val>
            <c:numRef>
              <c:f>Sheet1!$B$2:$B$6</c:f>
              <c:numCache>
                <c:formatCode>General</c:formatCode>
                <c:ptCount val="5"/>
                <c:pt idx="0">
                  <c:v>21</c:v>
                </c:pt>
                <c:pt idx="1">
                  <c:v>12</c:v>
                </c:pt>
                <c:pt idx="2">
                  <c:v>32</c:v>
                </c:pt>
                <c:pt idx="3">
                  <c:v>6</c:v>
                </c:pt>
                <c:pt idx="4">
                  <c:v>39</c:v>
                </c:pt>
              </c:numCache>
            </c:numRef>
          </c:val>
        </c:ser>
        <c:dLbls>
          <c:dLblPos val="outEnd"/>
          <c:showLegendKey val="0"/>
          <c:showVal val="1"/>
          <c:showCatName val="0"/>
          <c:showSerName val="0"/>
          <c:showPercent val="0"/>
          <c:showBubbleSize val="0"/>
        </c:dLbls>
        <c:gapWidth val="100"/>
        <c:axId val="90792536"/>
        <c:axId val="90787048"/>
      </c:barChart>
      <c:catAx>
        <c:axId val="907925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0787048"/>
        <c:crosses val="autoZero"/>
        <c:auto val="1"/>
        <c:lblAlgn val="ctr"/>
        <c:lblOffset val="100"/>
        <c:noMultiLvlLbl val="0"/>
      </c:catAx>
      <c:valAx>
        <c:axId val="90787048"/>
        <c:scaling>
          <c:orientation val="minMax"/>
          <c:max val="100"/>
          <c:min val="0"/>
        </c:scaling>
        <c:delete val="1"/>
        <c:axPos val="l"/>
        <c:numFmt formatCode="General" sourceLinked="1"/>
        <c:majorTickMark val="out"/>
        <c:minorTickMark val="none"/>
        <c:tickLblPos val="nextTo"/>
        <c:crossAx val="907925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90604175989488622"/>
        </c:manualLayout>
      </c:layout>
      <c:barChart>
        <c:barDir val="col"/>
        <c:grouping val="clustered"/>
        <c:varyColors val="0"/>
        <c:ser>
          <c:idx val="0"/>
          <c:order val="0"/>
          <c:tx>
            <c:strRef>
              <c:f>Sheet1!$B$1</c:f>
              <c:strCache>
                <c:ptCount val="1"/>
                <c:pt idx="0">
                  <c:v>Infant mortality</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8863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Urban</c:v>
                </c:pt>
                <c:pt idx="1">
                  <c:v>Rural</c:v>
                </c:pt>
              </c:strCache>
            </c:strRef>
          </c:cat>
          <c:val>
            <c:numRef>
              <c:f>Sheet1!$B$2:$B$3</c:f>
              <c:numCache>
                <c:formatCode>General</c:formatCode>
                <c:ptCount val="2"/>
                <c:pt idx="0">
                  <c:v>28</c:v>
                </c:pt>
                <c:pt idx="1">
                  <c:v>38</c:v>
                </c:pt>
              </c:numCache>
            </c:numRef>
          </c:val>
        </c:ser>
        <c:ser>
          <c:idx val="1"/>
          <c:order val="1"/>
          <c:tx>
            <c:strRef>
              <c:f>Sheet1!$C$1</c:f>
              <c:strCache>
                <c:ptCount val="1"/>
                <c:pt idx="0">
                  <c:v>Under-5 mortality</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Urban</c:v>
                </c:pt>
                <c:pt idx="1">
                  <c:v>Rural</c:v>
                </c:pt>
              </c:strCache>
            </c:strRef>
          </c:cat>
          <c:val>
            <c:numRef>
              <c:f>Sheet1!$C$2:$C$3</c:f>
              <c:numCache>
                <c:formatCode>General</c:formatCode>
                <c:ptCount val="2"/>
                <c:pt idx="0">
                  <c:v>34</c:v>
                </c:pt>
                <c:pt idx="1">
                  <c:v>44</c:v>
                </c:pt>
              </c:numCache>
            </c:numRef>
          </c:val>
        </c:ser>
        <c:dLbls>
          <c:dLblPos val="outEnd"/>
          <c:showLegendKey val="0"/>
          <c:showVal val="1"/>
          <c:showCatName val="0"/>
          <c:showSerName val="0"/>
          <c:showPercent val="0"/>
          <c:showBubbleSize val="0"/>
        </c:dLbls>
        <c:gapWidth val="100"/>
        <c:axId val="90787832"/>
        <c:axId val="90781560"/>
      </c:barChart>
      <c:catAx>
        <c:axId val="907878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0781560"/>
        <c:crosses val="autoZero"/>
        <c:auto val="1"/>
        <c:lblAlgn val="ctr"/>
        <c:lblOffset val="100"/>
        <c:noMultiLvlLbl val="0"/>
      </c:catAx>
      <c:valAx>
        <c:axId val="90781560"/>
        <c:scaling>
          <c:orientation val="minMax"/>
          <c:max val="100"/>
          <c:min val="0"/>
        </c:scaling>
        <c:delete val="1"/>
        <c:axPos val="l"/>
        <c:numFmt formatCode="General" sourceLinked="1"/>
        <c:majorTickMark val="out"/>
        <c:minorTickMark val="none"/>
        <c:tickLblPos val="nextTo"/>
        <c:crossAx val="9078783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Infant mortality</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2"/>
            <c:invertIfNegative val="0"/>
            <c:bubble3D val="0"/>
            <c:spPr>
              <a:solidFill>
                <a:srgbClr val="58863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Some secondary</c:v>
                </c:pt>
                <c:pt idx="3">
                  <c:v>SLC and above</c:v>
                </c:pt>
              </c:strCache>
            </c:strRef>
          </c:cat>
          <c:val>
            <c:numRef>
              <c:f>Sheet1!$B$2:$B$5</c:f>
              <c:numCache>
                <c:formatCode>0</c:formatCode>
                <c:ptCount val="4"/>
                <c:pt idx="0">
                  <c:v>50</c:v>
                </c:pt>
                <c:pt idx="1">
                  <c:v>39</c:v>
                </c:pt>
                <c:pt idx="2">
                  <c:v>33</c:v>
                </c:pt>
                <c:pt idx="3">
                  <c:v>18</c:v>
                </c:pt>
              </c:numCache>
            </c:numRef>
          </c:val>
        </c:ser>
        <c:ser>
          <c:idx val="1"/>
          <c:order val="1"/>
          <c:tx>
            <c:strRef>
              <c:f>Sheet1!$C$1</c:f>
              <c:strCache>
                <c:ptCount val="1"/>
                <c:pt idx="0">
                  <c:v>Under-5 mortality</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Some secondary</c:v>
                </c:pt>
                <c:pt idx="3">
                  <c:v>SLC and above</c:v>
                </c:pt>
              </c:strCache>
            </c:strRef>
          </c:cat>
          <c:val>
            <c:numRef>
              <c:f>Sheet1!$C$2:$C$5</c:f>
              <c:numCache>
                <c:formatCode>0</c:formatCode>
                <c:ptCount val="4"/>
                <c:pt idx="0">
                  <c:v>60</c:v>
                </c:pt>
                <c:pt idx="1">
                  <c:v>43</c:v>
                </c:pt>
                <c:pt idx="2">
                  <c:v>38</c:v>
                </c:pt>
                <c:pt idx="3">
                  <c:v>21</c:v>
                </c:pt>
              </c:numCache>
            </c:numRef>
          </c:val>
        </c:ser>
        <c:dLbls>
          <c:dLblPos val="outEnd"/>
          <c:showLegendKey val="0"/>
          <c:showVal val="1"/>
          <c:showCatName val="0"/>
          <c:showSerName val="0"/>
          <c:showPercent val="0"/>
          <c:showBubbleSize val="0"/>
        </c:dLbls>
        <c:gapWidth val="200"/>
        <c:axId val="90785088"/>
        <c:axId val="90790968"/>
      </c:barChart>
      <c:catAx>
        <c:axId val="90785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0790968"/>
        <c:crosses val="autoZero"/>
        <c:auto val="1"/>
        <c:lblAlgn val="ctr"/>
        <c:lblOffset val="100"/>
        <c:noMultiLvlLbl val="0"/>
      </c:catAx>
      <c:valAx>
        <c:axId val="90790968"/>
        <c:scaling>
          <c:orientation val="minMax"/>
          <c:max val="100"/>
          <c:min val="0"/>
        </c:scaling>
        <c:delete val="1"/>
        <c:axPos val="l"/>
        <c:numFmt formatCode="0" sourceLinked="1"/>
        <c:majorTickMark val="out"/>
        <c:minorTickMark val="none"/>
        <c:tickLblPos val="nextTo"/>
        <c:crossAx val="9078508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087851926610741"/>
        </c:manualLayout>
      </c:layout>
      <c:barChart>
        <c:barDir val="col"/>
        <c:grouping val="clustered"/>
        <c:varyColors val="0"/>
        <c:ser>
          <c:idx val="0"/>
          <c:order val="0"/>
          <c:tx>
            <c:strRef>
              <c:f>Sheet1!$B$1</c:f>
              <c:strCache>
                <c:ptCount val="1"/>
                <c:pt idx="0">
                  <c:v>Infant mortality</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2"/>
            <c:invertIfNegative val="0"/>
            <c:bubble3D val="0"/>
            <c:spPr>
              <a:solidFill>
                <a:srgbClr val="58863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50</c:v>
                </c:pt>
                <c:pt idx="1">
                  <c:v>45</c:v>
                </c:pt>
                <c:pt idx="2">
                  <c:v>42</c:v>
                </c:pt>
                <c:pt idx="3">
                  <c:v>31</c:v>
                </c:pt>
                <c:pt idx="4">
                  <c:v>20</c:v>
                </c:pt>
              </c:numCache>
            </c:numRef>
          </c:val>
        </c:ser>
        <c:ser>
          <c:idx val="1"/>
          <c:order val="1"/>
          <c:tx>
            <c:strRef>
              <c:f>Sheet1!$C$1</c:f>
              <c:strCache>
                <c:ptCount val="1"/>
                <c:pt idx="0">
                  <c:v>Under-5 mortality</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Sheet1!$C$2:$C$6</c:f>
              <c:numCache>
                <c:formatCode>General</c:formatCode>
                <c:ptCount val="5"/>
                <c:pt idx="0">
                  <c:v>62</c:v>
                </c:pt>
                <c:pt idx="1">
                  <c:v>54</c:v>
                </c:pt>
                <c:pt idx="2">
                  <c:v>46</c:v>
                </c:pt>
                <c:pt idx="3">
                  <c:v>36</c:v>
                </c:pt>
                <c:pt idx="4">
                  <c:v>24</c:v>
                </c:pt>
              </c:numCache>
            </c:numRef>
          </c:val>
        </c:ser>
        <c:dLbls>
          <c:dLblPos val="outEnd"/>
          <c:showLegendKey val="0"/>
          <c:showVal val="1"/>
          <c:showCatName val="0"/>
          <c:showSerName val="0"/>
          <c:showPercent val="0"/>
          <c:showBubbleSize val="0"/>
        </c:dLbls>
        <c:gapWidth val="200"/>
        <c:axId val="90794888"/>
        <c:axId val="90789008"/>
      </c:barChart>
      <c:catAx>
        <c:axId val="907948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0789008"/>
        <c:crosses val="autoZero"/>
        <c:auto val="1"/>
        <c:lblAlgn val="ctr"/>
        <c:lblOffset val="100"/>
        <c:noMultiLvlLbl val="0"/>
      </c:catAx>
      <c:valAx>
        <c:axId val="90789008"/>
        <c:scaling>
          <c:orientation val="minMax"/>
          <c:max val="100"/>
          <c:min val="0"/>
        </c:scaling>
        <c:delete val="1"/>
        <c:axPos val="l"/>
        <c:numFmt formatCode="General" sourceLinked="1"/>
        <c:majorTickMark val="out"/>
        <c:minorTickMark val="none"/>
        <c:tickLblPos val="nextTo"/>
        <c:crossAx val="9079488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7697135684126442E-2"/>
          <c:w val="0.96616035172886816"/>
          <c:h val="0.83580546996842786"/>
        </c:manualLayout>
      </c:layout>
      <c:lineChart>
        <c:grouping val="standard"/>
        <c:varyColors val="0"/>
        <c:ser>
          <c:idx val="0"/>
          <c:order val="0"/>
          <c:tx>
            <c:strRef>
              <c:f>Sheet1!$B$1</c:f>
              <c:strCache>
                <c:ptCount val="1"/>
                <c:pt idx="0">
                  <c:v>Neonatal mortality</c:v>
                </c:pt>
              </c:strCache>
            </c:strRef>
          </c:tx>
          <c:spPr>
            <a:ln w="63500" cap="rnd">
              <a:solidFill>
                <a:srgbClr val="991C50"/>
              </a:solidFill>
              <a:round/>
            </a:ln>
            <a:effectLst/>
          </c:spPr>
          <c:marker>
            <c:symbol val="circle"/>
            <c:size val="5"/>
            <c:spPr>
              <a:solidFill>
                <a:srgbClr val="991C50"/>
              </a:solidFill>
              <a:ln w="63500" cap="rnd">
                <a:solidFill>
                  <a:srgbClr val="991C50"/>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Sheet1!$B$2:$B$6</c:f>
              <c:numCache>
                <c:formatCode>General</c:formatCode>
                <c:ptCount val="5"/>
                <c:pt idx="0">
                  <c:v>50</c:v>
                </c:pt>
                <c:pt idx="1">
                  <c:v>39</c:v>
                </c:pt>
                <c:pt idx="2">
                  <c:v>33</c:v>
                </c:pt>
                <c:pt idx="3">
                  <c:v>33</c:v>
                </c:pt>
                <c:pt idx="4">
                  <c:v>21</c:v>
                </c:pt>
              </c:numCache>
            </c:numRef>
          </c:val>
          <c:smooth val="0"/>
        </c:ser>
        <c:ser>
          <c:idx val="1"/>
          <c:order val="1"/>
          <c:tx>
            <c:strRef>
              <c:f>Sheet1!$C$1</c:f>
              <c:strCache>
                <c:ptCount val="1"/>
                <c:pt idx="0">
                  <c:v>Infant mortality</c:v>
                </c:pt>
              </c:strCache>
            </c:strRef>
          </c:tx>
          <c:spPr>
            <a:ln w="63500" cap="rnd">
              <a:solidFill>
                <a:srgbClr val="58863C"/>
              </a:solidFill>
              <a:round/>
            </a:ln>
            <a:effectLst/>
          </c:spPr>
          <c:marker>
            <c:symbol val="circle"/>
            <c:size val="5"/>
            <c:spPr>
              <a:solidFill>
                <a:srgbClr val="58863C"/>
              </a:solidFill>
              <a:ln w="63500">
                <a:solidFill>
                  <a:srgbClr val="58863C"/>
                </a:solidFill>
              </a:ln>
              <a:effectLst/>
              <a:scene3d>
                <a:camera prst="orthographicFront"/>
                <a:lightRig rig="threePt" dir="t">
                  <a:rot lat="0" lon="0" rev="1200000"/>
                </a:lightRig>
              </a:scene3d>
            </c:spPr>
          </c:marker>
          <c:dLbls>
            <c:dLbl>
              <c:idx val="3"/>
              <c:layout>
                <c:manualLayout>
                  <c:x val="-4.6701443569553809E-2"/>
                  <c:y val="-3.6201643272851761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dLbl>
              <c:idx val="4"/>
              <c:layout>
                <c:manualLayout>
                  <c:x val="5.2077865266831464E-4"/>
                  <c:y val="-1.2047053900871175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Sheet1!$C$2:$C$6</c:f>
              <c:numCache>
                <c:formatCode>General</c:formatCode>
                <c:ptCount val="5"/>
                <c:pt idx="0">
                  <c:v>78</c:v>
                </c:pt>
                <c:pt idx="1">
                  <c:v>64</c:v>
                </c:pt>
                <c:pt idx="2">
                  <c:v>48</c:v>
                </c:pt>
                <c:pt idx="3">
                  <c:v>46</c:v>
                </c:pt>
                <c:pt idx="4">
                  <c:v>32</c:v>
                </c:pt>
              </c:numCache>
            </c:numRef>
          </c:val>
          <c:smooth val="0"/>
        </c:ser>
        <c:ser>
          <c:idx val="2"/>
          <c:order val="2"/>
          <c:tx>
            <c:strRef>
              <c:f>Sheet1!$D$1</c:f>
              <c:strCache>
                <c:ptCount val="1"/>
                <c:pt idx="0">
                  <c:v>Under-5 mortality</c:v>
                </c:pt>
              </c:strCache>
            </c:strRef>
          </c:tx>
          <c:spPr>
            <a:ln w="63500" cap="rnd">
              <a:solidFill>
                <a:schemeClr val="accent3"/>
              </a:solidFill>
              <a:round/>
            </a:ln>
            <a:effectLst/>
          </c:spPr>
          <c:marker>
            <c:symbol val="circle"/>
            <c:size val="5"/>
            <c:spPr>
              <a:solidFill>
                <a:schemeClr val="accent3"/>
              </a:solidFill>
              <a:ln w="63500">
                <a:solidFill>
                  <a:schemeClr val="accent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Sheet1!$D$2:$D$6</c:f>
              <c:numCache>
                <c:formatCode>General</c:formatCode>
                <c:ptCount val="5"/>
                <c:pt idx="0">
                  <c:v>118</c:v>
                </c:pt>
                <c:pt idx="1">
                  <c:v>91</c:v>
                </c:pt>
                <c:pt idx="2">
                  <c:v>61</c:v>
                </c:pt>
                <c:pt idx="3">
                  <c:v>54</c:v>
                </c:pt>
                <c:pt idx="4">
                  <c:v>39</c:v>
                </c:pt>
              </c:numCache>
            </c:numRef>
          </c:val>
          <c:smooth val="0"/>
        </c:ser>
        <c:dLbls>
          <c:dLblPos val="t"/>
          <c:showLegendKey val="0"/>
          <c:showVal val="1"/>
          <c:showCatName val="0"/>
          <c:showSerName val="0"/>
          <c:showPercent val="0"/>
          <c:showBubbleSize val="0"/>
        </c:dLbls>
        <c:marker val="1"/>
        <c:smooth val="0"/>
        <c:axId val="90799984"/>
        <c:axId val="90798416"/>
      </c:lineChart>
      <c:catAx>
        <c:axId val="907999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0798416"/>
        <c:crosses val="autoZero"/>
        <c:auto val="1"/>
        <c:lblAlgn val="ctr"/>
        <c:lblOffset val="100"/>
        <c:noMultiLvlLbl val="0"/>
      </c:catAx>
      <c:valAx>
        <c:axId val="90798416"/>
        <c:scaling>
          <c:orientation val="minMax"/>
          <c:max val="125"/>
          <c:min val="0"/>
        </c:scaling>
        <c:delete val="1"/>
        <c:axPos val="l"/>
        <c:numFmt formatCode="General" sourceLinked="1"/>
        <c:majorTickMark val="out"/>
        <c:minorTickMark val="none"/>
        <c:tickLblPos val="nextTo"/>
        <c:crossAx val="907999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&lt;2 years</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68</c:v>
                </c:pt>
                <c:pt idx="1">
                  <c:v>78</c:v>
                </c:pt>
              </c:numCache>
            </c:numRef>
          </c:val>
        </c:ser>
        <c:ser>
          <c:idx val="1"/>
          <c:order val="1"/>
          <c:tx>
            <c:strRef>
              <c:f>Sheet1!$C$1</c:f>
              <c:strCache>
                <c:ptCount val="1"/>
                <c:pt idx="0">
                  <c:v>2 years</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35</c:v>
                </c:pt>
                <c:pt idx="1">
                  <c:v>44</c:v>
                </c:pt>
              </c:numCache>
            </c:numRef>
          </c:val>
        </c:ser>
        <c:ser>
          <c:idx val="2"/>
          <c:order val="2"/>
          <c:tx>
            <c:strRef>
              <c:f>Sheet1!$D$1</c:f>
              <c:strCache>
                <c:ptCount val="1"/>
                <c:pt idx="0">
                  <c:v>3 years</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27</c:v>
                </c:pt>
                <c:pt idx="1">
                  <c:v>32</c:v>
                </c:pt>
              </c:numCache>
            </c:numRef>
          </c:val>
        </c:ser>
        <c:ser>
          <c:idx val="3"/>
          <c:order val="3"/>
          <c:tx>
            <c:strRef>
              <c:f>Sheet1!$E$1</c:f>
              <c:strCache>
                <c:ptCount val="1"/>
                <c:pt idx="0">
                  <c:v>4+ years</c:v>
                </c:pt>
              </c:strCache>
            </c:strRef>
          </c:tx>
          <c:spPr>
            <a:solidFill>
              <a:srgbClr val="F07F0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18</c:v>
                </c:pt>
                <c:pt idx="1">
                  <c:v>25</c:v>
                </c:pt>
              </c:numCache>
            </c:numRef>
          </c:val>
        </c:ser>
        <c:dLbls>
          <c:dLblPos val="outEnd"/>
          <c:showLegendKey val="0"/>
          <c:showVal val="1"/>
          <c:showCatName val="0"/>
          <c:showSerName val="0"/>
          <c:showPercent val="0"/>
          <c:showBubbleSize val="0"/>
        </c:dLbls>
        <c:gapWidth val="150"/>
        <c:axId val="447221600"/>
        <c:axId val="447225520"/>
      </c:barChart>
      <c:catAx>
        <c:axId val="4472216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225520"/>
        <c:crosses val="autoZero"/>
        <c:auto val="1"/>
        <c:lblAlgn val="ctr"/>
        <c:lblOffset val="100"/>
        <c:noMultiLvlLbl val="0"/>
      </c:catAx>
      <c:valAx>
        <c:axId val="447225520"/>
        <c:scaling>
          <c:orientation val="minMax"/>
          <c:max val="100"/>
          <c:min val="0"/>
        </c:scaling>
        <c:delete val="1"/>
        <c:axPos val="l"/>
        <c:numFmt formatCode="General" sourceLinked="1"/>
        <c:majorTickMark val="out"/>
        <c:minorTickMark val="none"/>
        <c:tickLblPos val="nextTo"/>
        <c:crossAx val="44722160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&lt;20</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54</c:v>
                </c:pt>
                <c:pt idx="1">
                  <c:v>61</c:v>
                </c:pt>
              </c:numCache>
            </c:numRef>
          </c:val>
        </c:ser>
        <c:ser>
          <c:idx val="1"/>
          <c:order val="1"/>
          <c:tx>
            <c:strRef>
              <c:f>Sheet1!$C$1</c:f>
              <c:strCache>
                <c:ptCount val="1"/>
                <c:pt idx="0">
                  <c:v>20-29</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33</c:v>
                </c:pt>
                <c:pt idx="1">
                  <c:v>40</c:v>
                </c:pt>
              </c:numCache>
            </c:numRef>
          </c:val>
        </c:ser>
        <c:ser>
          <c:idx val="2"/>
          <c:order val="2"/>
          <c:tx>
            <c:strRef>
              <c:f>Sheet1!$D$1</c:f>
              <c:strCache>
                <c:ptCount val="1"/>
                <c:pt idx="0">
                  <c:v>30-39</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42</c:v>
                </c:pt>
                <c:pt idx="1">
                  <c:v>48</c:v>
                </c:pt>
              </c:numCache>
            </c:numRef>
          </c:val>
        </c:ser>
        <c:dLbls>
          <c:dLblPos val="outEnd"/>
          <c:showLegendKey val="0"/>
          <c:showVal val="1"/>
          <c:showCatName val="0"/>
          <c:showSerName val="0"/>
          <c:showPercent val="0"/>
          <c:showBubbleSize val="0"/>
        </c:dLbls>
        <c:gapWidth val="150"/>
        <c:axId val="447226696"/>
        <c:axId val="447225912"/>
      </c:barChart>
      <c:catAx>
        <c:axId val="4472266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225912"/>
        <c:crosses val="autoZero"/>
        <c:auto val="1"/>
        <c:lblAlgn val="ctr"/>
        <c:lblOffset val="100"/>
        <c:noMultiLvlLbl val="0"/>
      </c:catAx>
      <c:valAx>
        <c:axId val="447225912"/>
        <c:scaling>
          <c:orientation val="minMax"/>
          <c:max val="100"/>
          <c:min val="0"/>
        </c:scaling>
        <c:delete val="1"/>
        <c:axPos val="l"/>
        <c:numFmt formatCode="General" sourceLinked="1"/>
        <c:majorTickMark val="out"/>
        <c:minorTickMark val="none"/>
        <c:tickLblPos val="nextTo"/>
        <c:crossAx val="44722669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69</c:v>
                </c:pt>
                <c:pt idx="1">
                  <c:v>75</c:v>
                </c:pt>
                <c:pt idx="2">
                  <c:v>59</c:v>
                </c:pt>
              </c:numCache>
            </c:numRef>
          </c:val>
        </c:ser>
        <c:ser>
          <c:idx val="1"/>
          <c:order val="1"/>
          <c:tx>
            <c:strRef>
              <c:f>Sheet1!$C$1</c:f>
              <c:strCache>
                <c:ptCount val="1"/>
                <c:pt idx="0">
                  <c:v>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89</c:v>
                </c:pt>
                <c:pt idx="1">
                  <c:v>92</c:v>
                </c:pt>
                <c:pt idx="2">
                  <c:v>84</c:v>
                </c:pt>
              </c:numCache>
            </c:numRef>
          </c:val>
        </c:ser>
        <c:dLbls>
          <c:dLblPos val="outEnd"/>
          <c:showLegendKey val="0"/>
          <c:showVal val="1"/>
          <c:showCatName val="0"/>
          <c:showSerName val="0"/>
          <c:showPercent val="0"/>
          <c:showBubbleSize val="0"/>
        </c:dLbls>
        <c:gapWidth val="200"/>
        <c:axId val="290983480"/>
        <c:axId val="290983872"/>
      </c:barChart>
      <c:catAx>
        <c:axId val="2909834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0983872"/>
        <c:crosses val="autoZero"/>
        <c:auto val="1"/>
        <c:lblAlgn val="ctr"/>
        <c:lblOffset val="100"/>
        <c:noMultiLvlLbl val="0"/>
      </c:catAx>
      <c:valAx>
        <c:axId val="290983872"/>
        <c:scaling>
          <c:orientation val="minMax"/>
          <c:max val="100"/>
        </c:scaling>
        <c:delete val="1"/>
        <c:axPos val="l"/>
        <c:numFmt formatCode="0" sourceLinked="1"/>
        <c:majorTickMark val="out"/>
        <c:minorTickMark val="none"/>
        <c:tickLblPos val="nextTo"/>
        <c:crossAx val="29098348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604878"/>
              </a:solidFill>
              <a:ln>
                <a:noFill/>
              </a:ln>
              <a:effectLst/>
              <a:scene3d>
                <a:camera prst="orthographicFront"/>
                <a:lightRig rig="threePt" dir="t">
                  <a:rot lat="0" lon="0" rev="1200000"/>
                </a:lightRig>
              </a:scene3d>
              <a:sp3d>
                <a:bevelT w="63500" h="25400"/>
              </a:sp3d>
            </c:spPr>
          </c:dPt>
          <c:dPt>
            <c:idx val="2"/>
            <c:invertIfNegative val="0"/>
            <c:bubble3D val="0"/>
            <c:spPr>
              <a:solidFill>
                <a:srgbClr val="60487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43</c:v>
                </c:pt>
                <c:pt idx="1">
                  <c:v>48</c:v>
                </c:pt>
              </c:numCache>
            </c:numRef>
          </c:val>
        </c:ser>
        <c:ser>
          <c:idx val="1"/>
          <c:order val="1"/>
          <c:tx>
            <c:strRef>
              <c:f>Sheet1!$C$1</c:f>
              <c:strCache>
                <c:ptCount val="1"/>
                <c:pt idx="0">
                  <c:v>2 to 3</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29</c:v>
                </c:pt>
                <c:pt idx="1">
                  <c:v>35</c:v>
                </c:pt>
              </c:numCache>
            </c:numRef>
          </c:val>
        </c:ser>
        <c:ser>
          <c:idx val="2"/>
          <c:order val="2"/>
          <c:tx>
            <c:strRef>
              <c:f>Sheet1!$D$1</c:f>
              <c:strCache>
                <c:ptCount val="1"/>
                <c:pt idx="0">
                  <c:v>4 to 6</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44</c:v>
                </c:pt>
                <c:pt idx="1">
                  <c:v>56</c:v>
                </c:pt>
              </c:numCache>
            </c:numRef>
          </c:val>
        </c:ser>
        <c:ser>
          <c:idx val="3"/>
          <c:order val="3"/>
          <c:tx>
            <c:strRef>
              <c:f>Sheet1!$E$1</c:f>
              <c:strCache>
                <c:ptCount val="1"/>
                <c:pt idx="0">
                  <c:v>7+</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116</c:v>
                </c:pt>
                <c:pt idx="1">
                  <c:v>124</c:v>
                </c:pt>
              </c:numCache>
            </c:numRef>
          </c:val>
        </c:ser>
        <c:dLbls>
          <c:dLblPos val="outEnd"/>
          <c:showLegendKey val="0"/>
          <c:showVal val="1"/>
          <c:showCatName val="0"/>
          <c:showSerName val="0"/>
          <c:showPercent val="0"/>
          <c:showBubbleSize val="0"/>
        </c:dLbls>
        <c:gapWidth val="150"/>
        <c:axId val="90796064"/>
        <c:axId val="90779600"/>
      </c:barChart>
      <c:catAx>
        <c:axId val="907960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0779600"/>
        <c:crosses val="autoZero"/>
        <c:auto val="1"/>
        <c:lblAlgn val="ctr"/>
        <c:lblOffset val="100"/>
        <c:noMultiLvlLbl val="0"/>
      </c:catAx>
      <c:valAx>
        <c:axId val="90779600"/>
        <c:scaling>
          <c:orientation val="minMax"/>
          <c:max val="130"/>
          <c:min val="0"/>
        </c:scaling>
        <c:delete val="1"/>
        <c:axPos val="l"/>
        <c:numFmt formatCode="General" sourceLinked="1"/>
        <c:majorTickMark val="out"/>
        <c:minorTickMark val="none"/>
        <c:tickLblPos val="nextTo"/>
        <c:crossAx val="9079606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1"/>
            <c:bubble3D val="0"/>
            <c:spPr>
              <a:solidFill>
                <a:srgbClr val="991C50"/>
              </a:solidFill>
              <a:ln w="19050">
                <a:noFill/>
              </a:ln>
              <a:effectLst/>
              <a:scene3d>
                <a:camera prst="orthographicFront"/>
                <a:lightRig rig="threePt" dir="t">
                  <a:rot lat="0" lon="0" rev="1200000"/>
                </a:lightRig>
              </a:scene3d>
              <a:sp3d>
                <a:bevelT w="63500" h="25400"/>
              </a:sp3d>
            </c:spPr>
          </c:dPt>
          <c:dPt>
            <c:idx val="2"/>
            <c:bubble3D val="0"/>
            <c:spPr>
              <a:solidFill>
                <a:srgbClr val="D3909D">
                  <a:lumMod val="75000"/>
                </a:srgbClr>
              </a:solidFill>
              <a:ln w="19050">
                <a:noFill/>
              </a:ln>
              <a:effectLst/>
              <a:scene3d>
                <a:camera prst="orthographicFront"/>
                <a:lightRig rig="threePt" dir="t">
                  <a:rot lat="0" lon="0" rev="1200000"/>
                </a:lightRig>
              </a:scene3d>
              <a:sp3d>
                <a:bevelT w="63500" h="25400"/>
              </a:sp3d>
            </c:spPr>
          </c:dPt>
          <c:dPt>
            <c:idx val="3"/>
            <c:bubble3D val="0"/>
            <c:spPr>
              <a:solidFill>
                <a:srgbClr val="D3909D"/>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3"/>
              <c:layout/>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&lt;1 hour</c:v>
                </c:pt>
                <c:pt idx="1">
                  <c:v>1-23 hours</c:v>
                </c:pt>
                <c:pt idx="2">
                  <c:v>24-167 hours</c:v>
                </c:pt>
                <c:pt idx="3">
                  <c:v>7-27 days</c:v>
                </c:pt>
              </c:strCache>
            </c:strRef>
          </c:cat>
          <c:val>
            <c:numRef>
              <c:f>Sheet1!$B$2:$B$5</c:f>
              <c:numCache>
                <c:formatCode>General</c:formatCode>
                <c:ptCount val="4"/>
                <c:pt idx="0">
                  <c:v>17</c:v>
                </c:pt>
                <c:pt idx="1">
                  <c:v>40</c:v>
                </c:pt>
                <c:pt idx="2">
                  <c:v>22</c:v>
                </c:pt>
                <c:pt idx="3">
                  <c:v>21</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991C50"/>
            </a:solidFill>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58863C"/>
              </a:solidFill>
              <a:ln w="19050">
                <a:noFill/>
              </a:ln>
              <a:effectLst/>
              <a:scene3d>
                <a:camera prst="orthographicFront"/>
                <a:lightRig rig="threePt" dir="t">
                  <a:rot lat="0" lon="0" rev="1200000"/>
                </a:lightRig>
              </a:scene3d>
              <a:sp3d>
                <a:bevelT w="63500" h="25400"/>
              </a:sp3d>
            </c:spPr>
          </c:dPt>
          <c:dPt>
            <c:idx val="2"/>
            <c:bubble3D val="0"/>
            <c:spPr>
              <a:solidFill>
                <a:srgbClr val="1B587C"/>
              </a:solidFill>
              <a:ln w="19050">
                <a:noFill/>
              </a:ln>
              <a:effectLst/>
              <a:scene3d>
                <a:camera prst="orthographicFront"/>
                <a:lightRig rig="threePt" dir="t">
                  <a:rot lat="0" lon="0" rev="1200000"/>
                </a:lightRig>
              </a:scene3d>
              <a:sp3d>
                <a:bevelT w="63500" h="25400"/>
              </a:sp3d>
            </c:spPr>
          </c:dPt>
          <c:dPt>
            <c:idx val="3"/>
            <c:bubble3D val="0"/>
            <c:spPr>
              <a:solidFill>
                <a:srgbClr val="D3909D"/>
              </a:solidFill>
              <a:ln w="19050">
                <a:noFill/>
              </a:ln>
              <a:effectLst/>
              <a:scene3d>
                <a:camera prst="orthographicFront"/>
                <a:lightRig rig="threePt" dir="t">
                  <a:rot lat="0" lon="0" rev="1200000"/>
                </a:lightRig>
              </a:scene3d>
              <a:sp3d>
                <a:bevelT w="63500" h="25400"/>
              </a:sp3d>
            </c:spPr>
          </c:dPt>
          <c:dPt>
            <c:idx val="4"/>
            <c:bubble3D val="0"/>
            <c:spPr>
              <a:solidFill>
                <a:srgbClr val="F07F09"/>
              </a:solidFill>
              <a:ln w="19050">
                <a:noFill/>
              </a:ln>
              <a:effectLst/>
              <a:scene3d>
                <a:camera prst="orthographicFront"/>
                <a:lightRig rig="threePt" dir="t">
                  <a:rot lat="0" lon="0" rev="1200000"/>
                </a:lightRig>
              </a:scene3d>
              <a:sp3d>
                <a:bevelT w="63500" h="25400"/>
              </a:sp3d>
            </c:spPr>
          </c:dPt>
          <c:dPt>
            <c:idx val="5"/>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6"/>
            <c:bubble3D val="0"/>
            <c:spPr>
              <a:solidFill>
                <a:srgbClr val="58863C">
                  <a:lumMod val="50000"/>
                </a:srgbClr>
              </a:solidFill>
              <a:ln w="19050">
                <a:noFill/>
              </a:ln>
              <a:effectLst/>
              <a:scene3d>
                <a:camera prst="orthographicFront"/>
                <a:lightRig rig="threePt" dir="t">
                  <a:rot lat="0" lon="0" rev="1200000"/>
                </a:lightRig>
              </a:scene3d>
              <a:sp3d>
                <a:bevelT w="63500" h="25400"/>
              </a:sp3d>
            </c:spPr>
          </c:dPt>
          <c:dLbls>
            <c:dLbl>
              <c:idx val="0"/>
              <c:delete val="1"/>
              <c:extLst>
                <c:ext xmlns:c15="http://schemas.microsoft.com/office/drawing/2012/chart" uri="{CE6537A1-D6FC-4f65-9D91-7224C49458BB}"/>
              </c:extLst>
            </c:dLbl>
            <c:dLbl>
              <c:idx val="1"/>
              <c:delete val="1"/>
              <c:extLst>
                <c:ext xmlns:c15="http://schemas.microsoft.com/office/drawing/2012/chart" uri="{CE6537A1-D6FC-4f65-9D91-7224C49458BB}"/>
              </c:extLst>
            </c:dLbl>
            <c:dLbl>
              <c:idx val="2"/>
              <c:layout>
                <c:manualLayout>
                  <c:x val="0.18888890954603121"/>
                  <c:y val="-0.14268440145102781"/>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3"/>
              <c:layout>
                <c:manualLayout>
                  <c:x val="1.1905403751684574E-2"/>
                  <c:y val="7.0658199164040411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dLbl>
              <c:idx val="4"/>
              <c:layout>
                <c:manualLayout>
                  <c:x val="-3.242279444693727E-2"/>
                  <c:y val="4.5145436022431901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5"/>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dLbl>
              <c:idx val="6"/>
              <c:layout>
                <c:manualLayout>
                  <c:x val="3.472222601949098E-2"/>
                  <c:y val="4.8367593712212817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Sheet1!$A$2:$A$8</c:f>
              <c:strCache>
                <c:ptCount val="7"/>
                <c:pt idx="0">
                  <c:v>Respiratory &amp; cardiovascular disoder of perinatal period</c:v>
                </c:pt>
                <c:pt idx="1">
                  <c:v>Complications of pregnancy, labor &amp; delivery</c:v>
                </c:pt>
                <c:pt idx="2">
                  <c:v>Infection specific to perinatal period</c:v>
                </c:pt>
                <c:pt idx="3">
                  <c:v>Congenital malformations &amp; deformations</c:v>
                </c:pt>
                <c:pt idx="4">
                  <c:v>Sudden neonatal death</c:v>
                </c:pt>
                <c:pt idx="5">
                  <c:v>Hypothermia</c:v>
                </c:pt>
                <c:pt idx="6">
                  <c:v>Other</c:v>
                </c:pt>
              </c:strCache>
            </c:strRef>
          </c:cat>
          <c:val>
            <c:numRef>
              <c:f>Sheet1!$B$2:$B$8</c:f>
              <c:numCache>
                <c:formatCode>General</c:formatCode>
                <c:ptCount val="7"/>
                <c:pt idx="0">
                  <c:v>31</c:v>
                </c:pt>
                <c:pt idx="1">
                  <c:v>31</c:v>
                </c:pt>
                <c:pt idx="2">
                  <c:v>16</c:v>
                </c:pt>
                <c:pt idx="3">
                  <c:v>7</c:v>
                </c:pt>
                <c:pt idx="4">
                  <c:v>6</c:v>
                </c:pt>
                <c:pt idx="5">
                  <c:v>4</c:v>
                </c:pt>
                <c:pt idx="6">
                  <c:v>7</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Respiratory &amp; cardiovascular disorder of perinatal period</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Female</c:v>
                </c:pt>
                <c:pt idx="1">
                  <c:v>Male</c:v>
                </c:pt>
              </c:strCache>
            </c:strRef>
          </c:cat>
          <c:val>
            <c:numRef>
              <c:f>Sheet1!$B$2:$B$3</c:f>
              <c:numCache>
                <c:formatCode>General</c:formatCode>
                <c:ptCount val="2"/>
                <c:pt idx="0">
                  <c:v>32</c:v>
                </c:pt>
                <c:pt idx="1">
                  <c:v>30</c:v>
                </c:pt>
              </c:numCache>
            </c:numRef>
          </c:val>
        </c:ser>
        <c:ser>
          <c:idx val="1"/>
          <c:order val="1"/>
          <c:tx>
            <c:strRef>
              <c:f>Sheet1!$C$1</c:f>
              <c:strCache>
                <c:ptCount val="1"/>
                <c:pt idx="0">
                  <c:v>Complications of pregnancy, labor &amp; delivery</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Female</c:v>
                </c:pt>
                <c:pt idx="1">
                  <c:v>Male</c:v>
                </c:pt>
              </c:strCache>
            </c:strRef>
          </c:cat>
          <c:val>
            <c:numRef>
              <c:f>Sheet1!$C$2:$C$3</c:f>
              <c:numCache>
                <c:formatCode>General</c:formatCode>
                <c:ptCount val="2"/>
                <c:pt idx="0">
                  <c:v>37</c:v>
                </c:pt>
                <c:pt idx="1">
                  <c:v>26</c:v>
                </c:pt>
              </c:numCache>
            </c:numRef>
          </c:val>
        </c:ser>
        <c:ser>
          <c:idx val="2"/>
          <c:order val="2"/>
          <c:tx>
            <c:strRef>
              <c:f>Sheet1!$D$1</c:f>
              <c:strCache>
                <c:ptCount val="1"/>
                <c:pt idx="0">
                  <c:v>Infection specific to perinatal period</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Female</c:v>
                </c:pt>
                <c:pt idx="1">
                  <c:v>Male</c:v>
                </c:pt>
              </c:strCache>
            </c:strRef>
          </c:cat>
          <c:val>
            <c:numRef>
              <c:f>Sheet1!$D$2:$D$3</c:f>
              <c:numCache>
                <c:formatCode>General</c:formatCode>
                <c:ptCount val="2"/>
                <c:pt idx="0">
                  <c:v>12</c:v>
                </c:pt>
                <c:pt idx="1">
                  <c:v>19</c:v>
                </c:pt>
              </c:numCache>
            </c:numRef>
          </c:val>
        </c:ser>
        <c:ser>
          <c:idx val="3"/>
          <c:order val="3"/>
          <c:tx>
            <c:strRef>
              <c:f>Sheet1!$E$1</c:f>
              <c:strCache>
                <c:ptCount val="1"/>
                <c:pt idx="0">
                  <c:v>Congenital malformations &amp; deformations</c:v>
                </c:pt>
              </c:strCache>
            </c:strRef>
          </c:tx>
          <c:spPr>
            <a:solidFill>
              <a:srgbClr val="D3909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Female</c:v>
                </c:pt>
                <c:pt idx="1">
                  <c:v>Male</c:v>
                </c:pt>
              </c:strCache>
            </c:strRef>
          </c:cat>
          <c:val>
            <c:numRef>
              <c:f>Sheet1!$E$2:$E$3</c:f>
              <c:numCache>
                <c:formatCode>General</c:formatCode>
                <c:ptCount val="2"/>
                <c:pt idx="0">
                  <c:v>7</c:v>
                </c:pt>
                <c:pt idx="1">
                  <c:v>7</c:v>
                </c:pt>
              </c:numCache>
            </c:numRef>
          </c:val>
        </c:ser>
        <c:ser>
          <c:idx val="4"/>
          <c:order val="4"/>
          <c:tx>
            <c:strRef>
              <c:f>Sheet1!$F$1</c:f>
              <c:strCache>
                <c:ptCount val="1"/>
                <c:pt idx="0">
                  <c:v>Sudden neonatal death</c:v>
                </c:pt>
              </c:strCache>
            </c:strRef>
          </c:tx>
          <c:spPr>
            <a:solidFill>
              <a:srgbClr val="F07F0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Female</c:v>
                </c:pt>
                <c:pt idx="1">
                  <c:v>Male</c:v>
                </c:pt>
              </c:strCache>
            </c:strRef>
          </c:cat>
          <c:val>
            <c:numRef>
              <c:f>Sheet1!$F$2:$F$3</c:f>
              <c:numCache>
                <c:formatCode>General</c:formatCode>
                <c:ptCount val="2"/>
                <c:pt idx="1">
                  <c:v>10</c:v>
                </c:pt>
              </c:numCache>
            </c:numRef>
          </c:val>
        </c:ser>
        <c:ser>
          <c:idx val="5"/>
          <c:order val="5"/>
          <c:tx>
            <c:strRef>
              <c:f>Sheet1!$G$1</c:f>
              <c:strCache>
                <c:ptCount val="1"/>
                <c:pt idx="0">
                  <c:v>Hypothermia</c:v>
                </c:pt>
              </c:strCache>
            </c:strRef>
          </c:tx>
          <c:spPr>
            <a:solidFill>
              <a:srgbClr val="991C50">
                <a:lumMod val="50000"/>
              </a:srgbClr>
            </a:solidFill>
            <a:ln>
              <a:noFill/>
            </a:ln>
            <a:effectLst/>
            <a:scene3d>
              <a:camera prst="orthographicFront"/>
              <a:lightRig rig="threePt" dir="t">
                <a:rot lat="0" lon="0" rev="1200000"/>
              </a:lightRig>
            </a:scene3d>
            <a:sp3d>
              <a:bevelT w="63500" h="25400"/>
            </a:sp3d>
          </c:spPr>
          <c:invertIfNegative val="0"/>
          <c:dLbls>
            <c:dLbl>
              <c:idx val="0"/>
              <c:layout>
                <c:manualLayout>
                  <c:x val="0"/>
                  <c:y val="-4.8367593712212928E-3"/>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Female</c:v>
                </c:pt>
                <c:pt idx="1">
                  <c:v>Male</c:v>
                </c:pt>
              </c:strCache>
            </c:strRef>
          </c:cat>
          <c:val>
            <c:numRef>
              <c:f>Sheet1!$G$2:$G$3</c:f>
              <c:numCache>
                <c:formatCode>General</c:formatCode>
                <c:ptCount val="2"/>
                <c:pt idx="0">
                  <c:v>2</c:v>
                </c:pt>
                <c:pt idx="1">
                  <c:v>5</c:v>
                </c:pt>
              </c:numCache>
            </c:numRef>
          </c:val>
        </c:ser>
        <c:ser>
          <c:idx val="6"/>
          <c:order val="6"/>
          <c:tx>
            <c:strRef>
              <c:f>Sheet1!$H$1</c:f>
              <c:strCache>
                <c:ptCount val="1"/>
                <c:pt idx="0">
                  <c:v>Other</c:v>
                </c:pt>
              </c:strCache>
            </c:strRef>
          </c:tx>
          <c:spPr>
            <a:solidFill>
              <a:srgbClr val="58863C">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Female</c:v>
                </c:pt>
                <c:pt idx="1">
                  <c:v>Male</c:v>
                </c:pt>
              </c:strCache>
            </c:strRef>
          </c:cat>
          <c:val>
            <c:numRef>
              <c:f>Sheet1!$H$2:$H$3</c:f>
              <c:numCache>
                <c:formatCode>General</c:formatCode>
                <c:ptCount val="2"/>
                <c:pt idx="0">
                  <c:v>10</c:v>
                </c:pt>
                <c:pt idx="1">
                  <c:v>5</c:v>
                </c:pt>
              </c:numCache>
            </c:numRef>
          </c:val>
        </c:ser>
        <c:dLbls>
          <c:dLblPos val="ctr"/>
          <c:showLegendKey val="0"/>
          <c:showVal val="1"/>
          <c:showCatName val="0"/>
          <c:showSerName val="0"/>
          <c:showPercent val="0"/>
          <c:showBubbleSize val="0"/>
        </c:dLbls>
        <c:gapWidth val="100"/>
        <c:overlap val="100"/>
        <c:axId val="362587808"/>
        <c:axId val="362590552"/>
      </c:barChart>
      <c:catAx>
        <c:axId val="3625878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2590552"/>
        <c:crosses val="autoZero"/>
        <c:auto val="1"/>
        <c:lblAlgn val="ctr"/>
        <c:lblOffset val="100"/>
        <c:noMultiLvlLbl val="0"/>
      </c:catAx>
      <c:valAx>
        <c:axId val="362590552"/>
        <c:scaling>
          <c:orientation val="minMax"/>
        </c:scaling>
        <c:delete val="1"/>
        <c:axPos val="l"/>
        <c:numFmt formatCode="0%" sourceLinked="1"/>
        <c:majorTickMark val="none"/>
        <c:minorTickMark val="none"/>
        <c:tickLblPos val="nextTo"/>
        <c:crossAx val="362587808"/>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D3909D">
                  <a:lumMod val="75000"/>
                </a:srgbClr>
              </a:solidFill>
              <a:ln w="19050">
                <a:noFill/>
              </a:ln>
              <a:effectLst/>
              <a:scene3d>
                <a:camera prst="orthographicFront"/>
                <a:lightRig rig="threePt" dir="t">
                  <a:rot lat="0" lon="0" rev="1200000"/>
                </a:lightRig>
              </a:scene3d>
              <a:sp3d>
                <a:bevelT w="63500" h="25400"/>
              </a:sp3d>
            </c:spPr>
          </c:dPt>
          <c:dPt>
            <c:idx val="3"/>
            <c:bubble3D val="0"/>
            <c:spPr>
              <a:solidFill>
                <a:srgbClr val="D3909D"/>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dLbl>
            <c:dLbl>
              <c:idx val="3"/>
              <c:layout>
                <c:manualLayout>
                  <c:x val="9.5786188651557858E-2"/>
                  <c:y val="7.8597339782345826E-3"/>
                </c:manualLayout>
              </c:layout>
              <c:dLblPos val="bestFit"/>
              <c:showLegendKey val="0"/>
              <c:showVal val="0"/>
              <c:showCatName val="1"/>
              <c:showSerName val="0"/>
              <c:showPercent val="1"/>
              <c:showBubbleSize val="0"/>
              <c:extLst>
                <c:ext xmlns:c15="http://schemas.microsoft.com/office/drawing/2012/chart" uri="{CE6537A1-D6FC-4f65-9D91-7224C49458BB}">
                  <c15:layout>
                    <c:manualLayout>
                      <c:w val="0.28097675225853008"/>
                      <c:h val="0.32611850060459491"/>
                    </c:manualLayout>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Complications of pregnancy, labor &amp; delivery</c:v>
                </c:pt>
                <c:pt idx="1">
                  <c:v>Unspecified cause</c:v>
                </c:pt>
                <c:pt idx="2">
                  <c:v>Congenital malformations &amp; deformations</c:v>
                </c:pt>
                <c:pt idx="3">
                  <c:v>Disorders related to length of gestation &amp; fetal growth</c:v>
                </c:pt>
              </c:strCache>
            </c:strRef>
          </c:cat>
          <c:val>
            <c:numRef>
              <c:f>Sheet1!$B$2:$B$5</c:f>
              <c:numCache>
                <c:formatCode>General</c:formatCode>
                <c:ptCount val="4"/>
                <c:pt idx="0">
                  <c:v>41</c:v>
                </c:pt>
                <c:pt idx="1">
                  <c:v>54</c:v>
                </c:pt>
                <c:pt idx="2">
                  <c:v>1</c:v>
                </c:pt>
                <c:pt idx="3">
                  <c:v>4</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7954223764639275E-2"/>
          <c:w val="0.96616035172886816"/>
          <c:h val="0.78784696520125397"/>
        </c:manualLayout>
      </c:layout>
      <c:barChart>
        <c:barDir val="col"/>
        <c:grouping val="clustered"/>
        <c:varyColors val="0"/>
        <c:ser>
          <c:idx val="0"/>
          <c:order val="0"/>
          <c:tx>
            <c:strRef>
              <c:f>Sheet1!$B$1</c:f>
              <c:strCache>
                <c:ptCount val="1"/>
                <c:pt idx="0">
                  <c:v>Series 1</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3909D"/>
              </a:solidFill>
              <a:ln>
                <a:noFill/>
              </a:ln>
              <a:effectLst/>
              <a:scene3d>
                <a:camera prst="orthographicFront"/>
                <a:lightRig rig="threePt" dir="t">
                  <a:rot lat="0" lon="0" rev="1200000"/>
                </a:lightRig>
              </a:scene3d>
              <a:sp3d>
                <a:bevelT w="63500" h="25400"/>
              </a:sp3d>
            </c:spPr>
          </c:dPt>
          <c:dPt>
            <c:idx val="1"/>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2"/>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3"/>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4"/>
            <c:invertIfNegative val="0"/>
            <c:bubble3D val="0"/>
            <c:spPr>
              <a:solidFill>
                <a:srgbClr val="1B587C"/>
              </a:solidFill>
              <a:ln>
                <a:noFill/>
              </a:ln>
              <a:effectLst/>
              <a:scene3d>
                <a:camera prst="orthographicFront"/>
                <a:lightRig rig="threePt" dir="t">
                  <a:rot lat="0" lon="0" rev="1200000"/>
                </a:lightRig>
              </a:scene3d>
              <a:sp3d>
                <a:bevelT w="63500" h="25400"/>
              </a:sp3d>
            </c:spPr>
          </c:dPt>
          <c:dPt>
            <c:idx val="5"/>
            <c:invertIfNegative val="0"/>
            <c:bubble3D val="0"/>
            <c:spPr>
              <a:solidFill>
                <a:srgbClr val="1B587C"/>
              </a:solidFill>
              <a:ln>
                <a:noFill/>
              </a:ln>
              <a:effectLst/>
              <a:scene3d>
                <a:camera prst="orthographicFront"/>
                <a:lightRig rig="threePt" dir="t">
                  <a:rot lat="0" lon="0" rev="1200000"/>
                </a:lightRig>
              </a:scene3d>
              <a:sp3d>
                <a:bevelT w="63500" h="25400"/>
              </a:sp3d>
            </c:spPr>
          </c:dPt>
          <c:dPt>
            <c:idx val="6"/>
            <c:invertIfNegative val="0"/>
            <c:bubble3D val="0"/>
            <c:spPr>
              <a:solidFill>
                <a:srgbClr val="1B587C"/>
              </a:solidFill>
              <a:ln>
                <a:noFill/>
              </a:ln>
              <a:effectLst/>
              <a:scene3d>
                <a:camera prst="orthographicFront"/>
                <a:lightRig rig="threePt" dir="t">
                  <a:rot lat="0" lon="0" rev="1200000"/>
                </a:lightRig>
              </a:scene3d>
              <a:sp3d>
                <a:bevelT w="63500" h="25400"/>
              </a:sp3d>
            </c:spPr>
          </c:dPt>
          <c:dPt>
            <c:idx val="7"/>
            <c:invertIfNegative val="0"/>
            <c:bubble3D val="0"/>
            <c:spPr>
              <a:solidFill>
                <a:srgbClr val="DD7A39"/>
              </a:solidFill>
              <a:ln>
                <a:noFill/>
              </a:ln>
              <a:effectLst/>
              <a:scene3d>
                <a:camera prst="orthographicFront"/>
                <a:lightRig rig="threePt" dir="t">
                  <a:rot lat="0" lon="0" rev="1200000"/>
                </a:lightRig>
              </a:scene3d>
              <a:sp3d>
                <a:bevelT w="63500" h="25400"/>
              </a:sp3d>
            </c:spPr>
          </c:dPt>
          <c:dPt>
            <c:idx val="8"/>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BCG</c:v>
                </c:pt>
                <c:pt idx="1">
                  <c:v>1</c:v>
                </c:pt>
                <c:pt idx="2">
                  <c:v>2</c:v>
                </c:pt>
                <c:pt idx="3">
                  <c:v>3</c:v>
                </c:pt>
                <c:pt idx="4">
                  <c:v>1</c:v>
                </c:pt>
                <c:pt idx="5">
                  <c:v>2</c:v>
                </c:pt>
                <c:pt idx="6">
                  <c:v>3</c:v>
                </c:pt>
                <c:pt idx="7">
                  <c:v>Measles Rubella</c:v>
                </c:pt>
                <c:pt idx="8">
                  <c:v>All basic</c:v>
                </c:pt>
              </c:strCache>
            </c:strRef>
          </c:cat>
          <c:val>
            <c:numRef>
              <c:f>Sheet1!$B$2:$B$10</c:f>
              <c:numCache>
                <c:formatCode>General</c:formatCode>
                <c:ptCount val="9"/>
                <c:pt idx="0">
                  <c:v>98</c:v>
                </c:pt>
                <c:pt idx="1">
                  <c:v>97</c:v>
                </c:pt>
                <c:pt idx="2">
                  <c:v>94</c:v>
                </c:pt>
                <c:pt idx="3">
                  <c:v>86</c:v>
                </c:pt>
                <c:pt idx="4">
                  <c:v>98</c:v>
                </c:pt>
                <c:pt idx="5">
                  <c:v>95</c:v>
                </c:pt>
                <c:pt idx="6">
                  <c:v>88</c:v>
                </c:pt>
                <c:pt idx="7">
                  <c:v>90</c:v>
                </c:pt>
                <c:pt idx="8">
                  <c:v>78</c:v>
                </c:pt>
              </c:numCache>
            </c:numRef>
          </c:val>
        </c:ser>
        <c:dLbls>
          <c:dLblPos val="outEnd"/>
          <c:showLegendKey val="0"/>
          <c:showVal val="1"/>
          <c:showCatName val="0"/>
          <c:showSerName val="0"/>
          <c:showPercent val="0"/>
          <c:showBubbleSize val="0"/>
        </c:dLbls>
        <c:gapWidth val="100"/>
        <c:axId val="337443568"/>
        <c:axId val="337443176"/>
      </c:barChart>
      <c:catAx>
        <c:axId val="3374435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337443176"/>
        <c:crosses val="autoZero"/>
        <c:auto val="1"/>
        <c:lblAlgn val="ctr"/>
        <c:lblOffset val="100"/>
        <c:noMultiLvlLbl val="0"/>
      </c:catAx>
      <c:valAx>
        <c:axId val="337443176"/>
        <c:scaling>
          <c:orientation val="minMax"/>
          <c:max val="100"/>
        </c:scaling>
        <c:delete val="1"/>
        <c:axPos val="l"/>
        <c:numFmt formatCode="General" sourceLinked="1"/>
        <c:majorTickMark val="out"/>
        <c:minorTickMark val="none"/>
        <c:tickLblPos val="nextTo"/>
        <c:crossAx val="3374435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Series 1</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B587C"/>
              </a:solidFill>
              <a:ln>
                <a:noFill/>
              </a:ln>
              <a:effectLst/>
              <a:scene3d>
                <a:camera prst="orthographicFront"/>
                <a:lightRig rig="threePt" dir="t">
                  <a:rot lat="0" lon="0" rev="1200000"/>
                </a:lightRig>
              </a:scene3d>
              <a:sp3d>
                <a:bevelT w="63500" h="25400"/>
              </a:sp3d>
            </c:spPr>
          </c:dPt>
          <c:dPt>
            <c:idx val="2"/>
            <c:invertIfNegative val="0"/>
            <c:bubble3D val="0"/>
            <c:spPr>
              <a:solidFill>
                <a:srgbClr val="1B587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Some secondary</c:v>
                </c:pt>
                <c:pt idx="3">
                  <c:v>SLC and above</c:v>
                </c:pt>
              </c:strCache>
            </c:strRef>
          </c:cat>
          <c:val>
            <c:numRef>
              <c:f>Sheet1!$B$2:$B$5</c:f>
              <c:numCache>
                <c:formatCode>General</c:formatCode>
                <c:ptCount val="4"/>
                <c:pt idx="0">
                  <c:v>68</c:v>
                </c:pt>
                <c:pt idx="1">
                  <c:v>76</c:v>
                </c:pt>
                <c:pt idx="2">
                  <c:v>80</c:v>
                </c:pt>
                <c:pt idx="3">
                  <c:v>91</c:v>
                </c:pt>
              </c:numCache>
            </c:numRef>
          </c:val>
        </c:ser>
        <c:dLbls>
          <c:dLblPos val="outEnd"/>
          <c:showLegendKey val="0"/>
          <c:showVal val="1"/>
          <c:showCatName val="0"/>
          <c:showSerName val="0"/>
          <c:showPercent val="0"/>
          <c:showBubbleSize val="0"/>
        </c:dLbls>
        <c:gapWidth val="100"/>
        <c:axId val="337350312"/>
        <c:axId val="520723800"/>
      </c:barChart>
      <c:catAx>
        <c:axId val="337350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723800"/>
        <c:crosses val="autoZero"/>
        <c:auto val="1"/>
        <c:lblAlgn val="ctr"/>
        <c:lblOffset val="100"/>
        <c:noMultiLvlLbl val="0"/>
      </c:catAx>
      <c:valAx>
        <c:axId val="520723800"/>
        <c:scaling>
          <c:orientation val="minMax"/>
          <c:max val="100"/>
        </c:scaling>
        <c:delete val="1"/>
        <c:axPos val="l"/>
        <c:numFmt formatCode="General" sourceLinked="1"/>
        <c:majorTickMark val="out"/>
        <c:minorTickMark val="none"/>
        <c:tickLblPos val="nextTo"/>
        <c:crossAx val="337350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Basic vaccination coverage</c:v>
                </c:pt>
              </c:strCache>
            </c:strRef>
          </c:tx>
          <c:spPr>
            <a:ln w="63500" cap="rnd">
              <a:solidFill>
                <a:srgbClr val="991C50"/>
              </a:solidFill>
              <a:round/>
            </a:ln>
            <a:effectLst/>
          </c:spPr>
          <c:marker>
            <c:symbol val="circle"/>
            <c:size val="5"/>
            <c:spPr>
              <a:solidFill>
                <a:srgbClr val="991C50"/>
              </a:solidFill>
              <a:ln w="63500" cap="rnd">
                <a:solidFill>
                  <a:srgbClr val="991C50"/>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Sheet1!$B$2:$B$6</c:f>
              <c:numCache>
                <c:formatCode>General</c:formatCode>
                <c:ptCount val="5"/>
                <c:pt idx="0">
                  <c:v>43</c:v>
                </c:pt>
                <c:pt idx="1">
                  <c:v>66</c:v>
                </c:pt>
                <c:pt idx="2">
                  <c:v>83</c:v>
                </c:pt>
                <c:pt idx="3">
                  <c:v>87</c:v>
                </c:pt>
                <c:pt idx="4">
                  <c:v>78</c:v>
                </c:pt>
              </c:numCache>
            </c:numRef>
          </c:val>
          <c:smooth val="0"/>
        </c:ser>
        <c:ser>
          <c:idx val="1"/>
          <c:order val="1"/>
          <c:tx>
            <c:strRef>
              <c:f>Sheet1!$C$1</c:f>
              <c:strCache>
                <c:ptCount val="1"/>
                <c:pt idx="0">
                  <c:v>No vaccinations</c:v>
                </c:pt>
              </c:strCache>
            </c:strRef>
          </c:tx>
          <c:spPr>
            <a:ln w="63500" cap="rnd">
              <a:solidFill>
                <a:srgbClr val="58863C"/>
              </a:solidFill>
              <a:round/>
            </a:ln>
            <a:effectLst/>
          </c:spPr>
          <c:marker>
            <c:symbol val="circle"/>
            <c:size val="5"/>
            <c:spPr>
              <a:solidFill>
                <a:srgbClr val="58863C"/>
              </a:solidFill>
              <a:ln w="63500">
                <a:solidFill>
                  <a:srgbClr val="5886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Sheet1!$C$2:$C$6</c:f>
              <c:numCache>
                <c:formatCode>General</c:formatCode>
                <c:ptCount val="5"/>
                <c:pt idx="0">
                  <c:v>20</c:v>
                </c:pt>
                <c:pt idx="1">
                  <c:v>1</c:v>
                </c:pt>
                <c:pt idx="2">
                  <c:v>3</c:v>
                </c:pt>
                <c:pt idx="3">
                  <c:v>3</c:v>
                </c:pt>
                <c:pt idx="4">
                  <c:v>1</c:v>
                </c:pt>
              </c:numCache>
            </c:numRef>
          </c:val>
          <c:smooth val="0"/>
        </c:ser>
        <c:dLbls>
          <c:dLblPos val="t"/>
          <c:showLegendKey val="0"/>
          <c:showVal val="1"/>
          <c:showCatName val="0"/>
          <c:showSerName val="0"/>
          <c:showPercent val="0"/>
          <c:showBubbleSize val="0"/>
        </c:dLbls>
        <c:marker val="1"/>
        <c:smooth val="0"/>
        <c:axId val="523415040"/>
        <c:axId val="523416608"/>
      </c:lineChart>
      <c:catAx>
        <c:axId val="5234150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416608"/>
        <c:crosses val="autoZero"/>
        <c:auto val="1"/>
        <c:lblAlgn val="ctr"/>
        <c:lblOffset val="100"/>
        <c:noMultiLvlLbl val="0"/>
      </c:catAx>
      <c:valAx>
        <c:axId val="523416608"/>
        <c:scaling>
          <c:orientation val="minMax"/>
          <c:max val="100"/>
        </c:scaling>
        <c:delete val="1"/>
        <c:axPos val="l"/>
        <c:numFmt formatCode="General" sourceLinked="1"/>
        <c:majorTickMark val="out"/>
        <c:minorTickMark val="none"/>
        <c:tickLblPos val="nextTo"/>
        <c:crossAx val="523415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763694225721785"/>
          <c:y val="0"/>
          <c:w val="0.72363057742782155"/>
          <c:h val="1"/>
        </c:manualLayout>
      </c:layout>
      <c:barChart>
        <c:barDir val="bar"/>
        <c:grouping val="clustered"/>
        <c:varyColors val="0"/>
        <c:ser>
          <c:idx val="0"/>
          <c:order val="0"/>
          <c:tx>
            <c:strRef>
              <c:f>Sheet1!$B$1</c:f>
              <c:strCache>
                <c:ptCount val="1"/>
                <c:pt idx="0">
                  <c:v>Series 1</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4"/>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Afghanistan 2015 DHS</c:v>
                </c:pt>
                <c:pt idx="1">
                  <c:v>Pakistan 2012-13 DHS</c:v>
                </c:pt>
                <c:pt idx="2">
                  <c:v>Myanmar 2015-15 DHS</c:v>
                </c:pt>
                <c:pt idx="3">
                  <c:v>India 2015-16 NFHS*</c:v>
                </c:pt>
                <c:pt idx="4">
                  <c:v>Nepal 2016 DHS</c:v>
                </c:pt>
                <c:pt idx="5">
                  <c:v>Bangladesh 2014 DHS</c:v>
                </c:pt>
              </c:strCache>
            </c:strRef>
          </c:cat>
          <c:val>
            <c:numRef>
              <c:f>Sheet1!$B$2:$B$7</c:f>
              <c:numCache>
                <c:formatCode>General</c:formatCode>
                <c:ptCount val="6"/>
                <c:pt idx="0">
                  <c:v>46</c:v>
                </c:pt>
                <c:pt idx="1">
                  <c:v>54</c:v>
                </c:pt>
                <c:pt idx="2">
                  <c:v>55</c:v>
                </c:pt>
                <c:pt idx="3">
                  <c:v>62</c:v>
                </c:pt>
                <c:pt idx="4">
                  <c:v>78</c:v>
                </c:pt>
                <c:pt idx="5">
                  <c:v>84</c:v>
                </c:pt>
              </c:numCache>
            </c:numRef>
          </c:val>
        </c:ser>
        <c:dLbls>
          <c:showLegendKey val="0"/>
          <c:showVal val="0"/>
          <c:showCatName val="0"/>
          <c:showSerName val="0"/>
          <c:showPercent val="0"/>
          <c:showBubbleSize val="0"/>
        </c:dLbls>
        <c:gapWidth val="100"/>
        <c:axId val="476779744"/>
        <c:axId val="476774256"/>
      </c:barChart>
      <c:catAx>
        <c:axId val="47677974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774256"/>
        <c:crosses val="autoZero"/>
        <c:auto val="1"/>
        <c:lblAlgn val="ctr"/>
        <c:lblOffset val="100"/>
        <c:noMultiLvlLbl val="0"/>
      </c:catAx>
      <c:valAx>
        <c:axId val="476774256"/>
        <c:scaling>
          <c:orientation val="minMax"/>
          <c:max val="100"/>
        </c:scaling>
        <c:delete val="1"/>
        <c:axPos val="b"/>
        <c:numFmt formatCode="General" sourceLinked="1"/>
        <c:majorTickMark val="none"/>
        <c:minorTickMark val="none"/>
        <c:tickLblPos val="nextTo"/>
        <c:crossAx val="4767797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90362338020927557"/>
        </c:manualLayout>
      </c:layout>
      <c:barChart>
        <c:barDir val="col"/>
        <c:grouping val="clustered"/>
        <c:varyColors val="0"/>
        <c:ser>
          <c:idx val="0"/>
          <c:order val="0"/>
          <c:tx>
            <c:strRef>
              <c:f>Sheet1!$A$2</c:f>
              <c:strCache>
                <c:ptCount val="1"/>
                <c:pt idx="0">
                  <c:v>Age appropriate vaccinations</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Age 12-23 months</c:v>
                </c:pt>
                <c:pt idx="1">
                  <c:v>Age 24-35 months</c:v>
                </c:pt>
              </c:strCache>
            </c:strRef>
          </c:cat>
          <c:val>
            <c:numRef>
              <c:f>Sheet1!$B$2:$C$2</c:f>
              <c:numCache>
                <c:formatCode>General</c:formatCode>
                <c:ptCount val="2"/>
                <c:pt idx="0">
                  <c:v>43</c:v>
                </c:pt>
                <c:pt idx="1">
                  <c:v>31</c:v>
                </c:pt>
              </c:numCache>
            </c:numRef>
          </c:val>
        </c:ser>
        <c:dLbls>
          <c:dLblPos val="outEnd"/>
          <c:showLegendKey val="0"/>
          <c:showVal val="1"/>
          <c:showCatName val="0"/>
          <c:showSerName val="0"/>
          <c:showPercent val="0"/>
          <c:showBubbleSize val="0"/>
        </c:dLbls>
        <c:gapWidth val="100"/>
        <c:axId val="476776216"/>
        <c:axId val="476777784"/>
      </c:barChart>
      <c:catAx>
        <c:axId val="4767762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777784"/>
        <c:crosses val="autoZero"/>
        <c:auto val="1"/>
        <c:lblAlgn val="ctr"/>
        <c:lblOffset val="100"/>
        <c:noMultiLvlLbl val="0"/>
      </c:catAx>
      <c:valAx>
        <c:axId val="476777784"/>
        <c:scaling>
          <c:orientation val="minMax"/>
          <c:max val="100"/>
        </c:scaling>
        <c:delete val="1"/>
        <c:axPos val="l"/>
        <c:numFmt formatCode="General" sourceLinked="1"/>
        <c:majorTickMark val="out"/>
        <c:minorTickMark val="none"/>
        <c:tickLblPos val="nextTo"/>
        <c:crossAx val="4767762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2091898428053204E-2"/>
          <c:w val="0.96616035172886816"/>
          <c:h val="0.84316388806900955"/>
        </c:manualLayout>
      </c:layout>
      <c:barChart>
        <c:barDir val="col"/>
        <c:grouping val="clustered"/>
        <c:varyColors val="0"/>
        <c:ser>
          <c:idx val="0"/>
          <c:order val="0"/>
          <c:tx>
            <c:strRef>
              <c:f>Sheet1!$B$1</c:f>
              <c:strCache>
                <c:ptCount val="1"/>
                <c:pt idx="0">
                  <c:v>Women</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Reads newspaper</c:v>
                </c:pt>
                <c:pt idx="1">
                  <c:v>Watches television</c:v>
                </c:pt>
                <c:pt idx="2">
                  <c:v>Listens to radio</c:v>
                </c:pt>
                <c:pt idx="3">
                  <c:v>All three</c:v>
                </c:pt>
                <c:pt idx="4">
                  <c:v>No media</c:v>
                </c:pt>
              </c:strCache>
            </c:strRef>
          </c:cat>
          <c:val>
            <c:numRef>
              <c:f>Sheet1!$B$2:$B$6</c:f>
              <c:numCache>
                <c:formatCode>General</c:formatCode>
                <c:ptCount val="5"/>
                <c:pt idx="0">
                  <c:v>9</c:v>
                </c:pt>
                <c:pt idx="1">
                  <c:v>50</c:v>
                </c:pt>
                <c:pt idx="2">
                  <c:v>28</c:v>
                </c:pt>
                <c:pt idx="3">
                  <c:v>3</c:v>
                </c:pt>
                <c:pt idx="4">
                  <c:v>37</c:v>
                </c:pt>
              </c:numCache>
            </c:numRef>
          </c:val>
        </c:ser>
        <c:ser>
          <c:idx val="1"/>
          <c:order val="1"/>
          <c:tx>
            <c:strRef>
              <c:f>Sheet1!$C$1</c:f>
              <c:strCache>
                <c:ptCount val="1"/>
                <c:pt idx="0">
                  <c:v>Men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Reads newspaper</c:v>
                </c:pt>
                <c:pt idx="1">
                  <c:v>Watches television</c:v>
                </c:pt>
                <c:pt idx="2">
                  <c:v>Listens to radio</c:v>
                </c:pt>
                <c:pt idx="3">
                  <c:v>All three</c:v>
                </c:pt>
                <c:pt idx="4">
                  <c:v>No media</c:v>
                </c:pt>
              </c:strCache>
            </c:strRef>
          </c:cat>
          <c:val>
            <c:numRef>
              <c:f>Sheet1!$C$2:$C$6</c:f>
              <c:numCache>
                <c:formatCode>General</c:formatCode>
                <c:ptCount val="5"/>
                <c:pt idx="0">
                  <c:v>22</c:v>
                </c:pt>
                <c:pt idx="1">
                  <c:v>51</c:v>
                </c:pt>
                <c:pt idx="2">
                  <c:v>36</c:v>
                </c:pt>
                <c:pt idx="3">
                  <c:v>9</c:v>
                </c:pt>
                <c:pt idx="4">
                  <c:v>31</c:v>
                </c:pt>
              </c:numCache>
            </c:numRef>
          </c:val>
        </c:ser>
        <c:dLbls>
          <c:dLblPos val="outEnd"/>
          <c:showLegendKey val="0"/>
          <c:showVal val="1"/>
          <c:showCatName val="0"/>
          <c:showSerName val="0"/>
          <c:showPercent val="0"/>
          <c:showBubbleSize val="0"/>
        </c:dLbls>
        <c:gapWidth val="100"/>
        <c:axId val="332554600"/>
        <c:axId val="332554992"/>
      </c:barChart>
      <c:catAx>
        <c:axId val="3325546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332554992"/>
        <c:crosses val="autoZero"/>
        <c:auto val="1"/>
        <c:lblAlgn val="ctr"/>
        <c:lblOffset val="100"/>
        <c:noMultiLvlLbl val="0"/>
      </c:catAx>
      <c:valAx>
        <c:axId val="332554992"/>
        <c:scaling>
          <c:orientation val="minMax"/>
          <c:max val="100"/>
        </c:scaling>
        <c:delete val="1"/>
        <c:axPos val="l"/>
        <c:numFmt formatCode="General" sourceLinked="1"/>
        <c:majorTickMark val="out"/>
        <c:minorTickMark val="none"/>
        <c:tickLblPos val="nextTo"/>
        <c:crossAx val="33255460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79754396197E-2"/>
          <c:y val="9.6789708886506505E-4"/>
          <c:w val="0.96616035172886816"/>
          <c:h val="0.8535587731514348"/>
        </c:manualLayout>
      </c:layout>
      <c:barChart>
        <c:barDir val="col"/>
        <c:grouping val="clustered"/>
        <c:varyColors val="0"/>
        <c:ser>
          <c:idx val="0"/>
          <c:order val="0"/>
          <c:tx>
            <c:strRef>
              <c:f>Sheet1!$B$1</c:f>
              <c:strCache>
                <c:ptCount val="1"/>
                <c:pt idx="0">
                  <c:v>Series 1</c:v>
                </c:pt>
              </c:strCache>
            </c:strRef>
          </c:tx>
          <c:spPr>
            <a:solidFill>
              <a:srgbClr val="AC1F2D"/>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3"/>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4"/>
            <c:invertIfNegative val="0"/>
            <c:bubble3D val="0"/>
            <c:spPr>
              <a:solidFill>
                <a:srgbClr val="58863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ARI</c:v>
                </c:pt>
                <c:pt idx="2">
                  <c:v>Government sector</c:v>
                </c:pt>
                <c:pt idx="3">
                  <c:v>Private medical sector</c:v>
                </c:pt>
                <c:pt idx="4">
                  <c:v>Other</c:v>
                </c:pt>
              </c:strCache>
            </c:strRef>
          </c:cat>
          <c:val>
            <c:numRef>
              <c:f>Sheet1!$B$2:$B$6</c:f>
              <c:numCache>
                <c:formatCode>General</c:formatCode>
                <c:ptCount val="5"/>
                <c:pt idx="0">
                  <c:v>2</c:v>
                </c:pt>
                <c:pt idx="2">
                  <c:v>27</c:v>
                </c:pt>
                <c:pt idx="3">
                  <c:v>74</c:v>
                </c:pt>
                <c:pt idx="4">
                  <c:v>2</c:v>
                </c:pt>
              </c:numCache>
            </c:numRef>
          </c:val>
        </c:ser>
        <c:dLbls>
          <c:dLblPos val="outEnd"/>
          <c:showLegendKey val="0"/>
          <c:showVal val="1"/>
          <c:showCatName val="0"/>
          <c:showSerName val="0"/>
          <c:showPercent val="0"/>
          <c:showBubbleSize val="0"/>
        </c:dLbls>
        <c:gapWidth val="100"/>
        <c:axId val="476771512"/>
        <c:axId val="476775040"/>
      </c:barChart>
      <c:catAx>
        <c:axId val="4767715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76775040"/>
        <c:crosses val="autoZero"/>
        <c:auto val="1"/>
        <c:lblAlgn val="ctr"/>
        <c:lblOffset val="100"/>
        <c:noMultiLvlLbl val="0"/>
      </c:catAx>
      <c:valAx>
        <c:axId val="476775040"/>
        <c:scaling>
          <c:orientation val="minMax"/>
          <c:max val="100"/>
        </c:scaling>
        <c:delete val="1"/>
        <c:axPos val="l"/>
        <c:numFmt formatCode="General" sourceLinked="1"/>
        <c:majorTickMark val="out"/>
        <c:minorTickMark val="none"/>
        <c:tickLblPos val="nextTo"/>
        <c:crossAx val="4767715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678970888650618E-4"/>
          <c:w val="0.96616035172886816"/>
          <c:h val="0.89890199287698225"/>
        </c:manualLayout>
      </c:layout>
      <c:barChart>
        <c:barDir val="col"/>
        <c:grouping val="clustered"/>
        <c:varyColors val="0"/>
        <c:ser>
          <c:idx val="0"/>
          <c:order val="0"/>
          <c:tx>
            <c:strRef>
              <c:f>Sheet1!$B$1</c:f>
              <c:strCache>
                <c:ptCount val="1"/>
                <c:pt idx="0">
                  <c:v>Series 1</c:v>
                </c:pt>
              </c:strCache>
            </c:strRef>
          </c:tx>
          <c:spPr>
            <a:solidFill>
              <a:srgbClr val="AC1F2D"/>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1"/>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3"/>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4"/>
            <c:invertIfNegative val="0"/>
            <c:bubble3D val="0"/>
            <c:spPr>
              <a:solidFill>
                <a:srgbClr val="58863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Fever</c:v>
                </c:pt>
                <c:pt idx="1">
                  <c:v>Diarrhea</c:v>
                </c:pt>
                <c:pt idx="3">
                  <c:v>Fever</c:v>
                </c:pt>
                <c:pt idx="4">
                  <c:v>Diarrhea</c:v>
                </c:pt>
              </c:strCache>
            </c:strRef>
          </c:cat>
          <c:val>
            <c:numRef>
              <c:f>Sheet1!$B$2:$B$6</c:f>
              <c:numCache>
                <c:formatCode>General</c:formatCode>
                <c:ptCount val="5"/>
                <c:pt idx="0">
                  <c:v>21</c:v>
                </c:pt>
                <c:pt idx="1">
                  <c:v>8</c:v>
                </c:pt>
                <c:pt idx="3">
                  <c:v>80</c:v>
                </c:pt>
                <c:pt idx="4">
                  <c:v>64</c:v>
                </c:pt>
              </c:numCache>
            </c:numRef>
          </c:val>
        </c:ser>
        <c:dLbls>
          <c:dLblPos val="outEnd"/>
          <c:showLegendKey val="0"/>
          <c:showVal val="1"/>
          <c:showCatName val="0"/>
          <c:showSerName val="0"/>
          <c:showPercent val="0"/>
          <c:showBubbleSize val="0"/>
        </c:dLbls>
        <c:gapWidth val="100"/>
        <c:axId val="476784056"/>
        <c:axId val="476781312"/>
      </c:barChart>
      <c:catAx>
        <c:axId val="4767840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781312"/>
        <c:crosses val="autoZero"/>
        <c:auto val="1"/>
        <c:lblAlgn val="ctr"/>
        <c:lblOffset val="100"/>
        <c:noMultiLvlLbl val="0"/>
      </c:catAx>
      <c:valAx>
        <c:axId val="476781312"/>
        <c:scaling>
          <c:orientation val="minMax"/>
          <c:max val="100"/>
        </c:scaling>
        <c:delete val="1"/>
        <c:axPos val="l"/>
        <c:numFmt formatCode="General" sourceLinked="1"/>
        <c:majorTickMark val="out"/>
        <c:minorTickMark val="none"/>
        <c:tickLblPos val="nextTo"/>
        <c:crossAx val="476784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0414722267576796"/>
          <c:y val="0"/>
          <c:w val="0.79134308159049238"/>
          <c:h val="1"/>
        </c:manualLayout>
      </c:layout>
      <c:barChart>
        <c:barDir val="bar"/>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48-59 months</c:v>
                </c:pt>
                <c:pt idx="1">
                  <c:v>36-47 months</c:v>
                </c:pt>
                <c:pt idx="2">
                  <c:v>24-35 months</c:v>
                </c:pt>
                <c:pt idx="3">
                  <c:v>12-23 months</c:v>
                </c:pt>
                <c:pt idx="4">
                  <c:v>6-11 months</c:v>
                </c:pt>
                <c:pt idx="5">
                  <c:v>&lt;6 months</c:v>
                </c:pt>
              </c:strCache>
            </c:strRef>
          </c:cat>
          <c:val>
            <c:numRef>
              <c:f>Sheet1!$B$2:$B$7</c:f>
              <c:numCache>
                <c:formatCode>General</c:formatCode>
                <c:ptCount val="6"/>
                <c:pt idx="0">
                  <c:v>5</c:v>
                </c:pt>
                <c:pt idx="1">
                  <c:v>6</c:v>
                </c:pt>
                <c:pt idx="2">
                  <c:v>7</c:v>
                </c:pt>
                <c:pt idx="3">
                  <c:v>10</c:v>
                </c:pt>
                <c:pt idx="4">
                  <c:v>15</c:v>
                </c:pt>
                <c:pt idx="5">
                  <c:v>6</c:v>
                </c:pt>
              </c:numCache>
            </c:numRef>
          </c:val>
        </c:ser>
        <c:dLbls>
          <c:showLegendKey val="0"/>
          <c:showVal val="0"/>
          <c:showCatName val="0"/>
          <c:showSerName val="0"/>
          <c:showPercent val="0"/>
          <c:showBubbleSize val="0"/>
        </c:dLbls>
        <c:gapWidth val="100"/>
        <c:axId val="476788368"/>
        <c:axId val="476785624"/>
      </c:barChart>
      <c:catAx>
        <c:axId val="47678836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785624"/>
        <c:crosses val="autoZero"/>
        <c:auto val="1"/>
        <c:lblAlgn val="ctr"/>
        <c:lblOffset val="100"/>
        <c:noMultiLvlLbl val="0"/>
      </c:catAx>
      <c:valAx>
        <c:axId val="476785624"/>
        <c:scaling>
          <c:orientation val="minMax"/>
          <c:max val="50"/>
        </c:scaling>
        <c:delete val="1"/>
        <c:axPos val="b"/>
        <c:numFmt formatCode="General" sourceLinked="1"/>
        <c:majorTickMark val="out"/>
        <c:minorTickMark val="none"/>
        <c:tickLblPos val="nextTo"/>
        <c:crossAx val="4767883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80205143341362861"/>
        </c:manualLayout>
      </c:layout>
      <c:barChart>
        <c:barDir val="col"/>
        <c:grouping val="clustered"/>
        <c:varyColors val="0"/>
        <c:ser>
          <c:idx val="0"/>
          <c:order val="0"/>
          <c:tx>
            <c:strRef>
              <c:f>Sheet1!$B$1</c:f>
              <c:strCache>
                <c:ptCount val="1"/>
                <c:pt idx="0">
                  <c:v>Series 1</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4"/>
            <c:invertIfNegative val="0"/>
            <c:bubble3D val="0"/>
            <c:spPr>
              <a:solidFill>
                <a:srgbClr val="F07F09"/>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Oral rehydration solution (ORS)</c:v>
                </c:pt>
                <c:pt idx="1">
                  <c:v>ORS and zinc</c:v>
                </c:pt>
                <c:pt idx="2">
                  <c:v>Oral rehydration therapy (ORT)</c:v>
                </c:pt>
                <c:pt idx="3">
                  <c:v>Continued feeding and ORT</c:v>
                </c:pt>
                <c:pt idx="4">
                  <c:v>No treatment</c:v>
                </c:pt>
              </c:strCache>
            </c:strRef>
          </c:cat>
          <c:val>
            <c:numRef>
              <c:f>Sheet1!$B$2:$B$6</c:f>
              <c:numCache>
                <c:formatCode>General</c:formatCode>
                <c:ptCount val="5"/>
                <c:pt idx="0">
                  <c:v>37</c:v>
                </c:pt>
                <c:pt idx="1">
                  <c:v>10</c:v>
                </c:pt>
                <c:pt idx="2">
                  <c:v>68</c:v>
                </c:pt>
                <c:pt idx="3">
                  <c:v>61</c:v>
                </c:pt>
                <c:pt idx="4">
                  <c:v>16</c:v>
                </c:pt>
              </c:numCache>
            </c:numRef>
          </c:val>
        </c:ser>
        <c:dLbls>
          <c:dLblPos val="outEnd"/>
          <c:showLegendKey val="0"/>
          <c:showVal val="1"/>
          <c:showCatName val="0"/>
          <c:showSerName val="0"/>
          <c:showPercent val="0"/>
          <c:showBubbleSize val="0"/>
        </c:dLbls>
        <c:gapWidth val="100"/>
        <c:axId val="476784840"/>
        <c:axId val="476785232"/>
      </c:barChart>
      <c:catAx>
        <c:axId val="4767848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76785232"/>
        <c:crosses val="autoZero"/>
        <c:auto val="1"/>
        <c:lblAlgn val="ctr"/>
        <c:lblOffset val="100"/>
        <c:noMultiLvlLbl val="0"/>
      </c:catAx>
      <c:valAx>
        <c:axId val="476785232"/>
        <c:scaling>
          <c:orientation val="minMax"/>
          <c:max val="100"/>
        </c:scaling>
        <c:delete val="1"/>
        <c:axPos val="l"/>
        <c:numFmt formatCode="General" sourceLinked="1"/>
        <c:majorTickMark val="out"/>
        <c:minorTickMark val="none"/>
        <c:tickLblPos val="nextTo"/>
        <c:crossAx val="4767848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2011 NDHS</c:v>
                </c:pt>
              </c:strCache>
            </c:strRef>
          </c:tx>
          <c:spPr>
            <a:solidFill>
              <a:srgbClr val="58B5BC"/>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ORS</c:v>
                </c:pt>
                <c:pt idx="1">
                  <c:v>ORS and zinc</c:v>
                </c:pt>
                <c:pt idx="2">
                  <c:v>No treatment</c:v>
                </c:pt>
              </c:strCache>
            </c:strRef>
          </c:cat>
          <c:val>
            <c:numRef>
              <c:f>Sheet1!$B$2:$B$4</c:f>
              <c:numCache>
                <c:formatCode>General</c:formatCode>
                <c:ptCount val="3"/>
                <c:pt idx="0">
                  <c:v>39</c:v>
                </c:pt>
                <c:pt idx="1">
                  <c:v>5</c:v>
                </c:pt>
                <c:pt idx="2">
                  <c:v>30</c:v>
                </c:pt>
              </c:numCache>
            </c:numRef>
          </c:val>
        </c:ser>
        <c:ser>
          <c:idx val="1"/>
          <c:order val="1"/>
          <c:tx>
            <c:strRef>
              <c:f>Sheet1!$C$1</c:f>
              <c:strCache>
                <c:ptCount val="1"/>
                <c:pt idx="0">
                  <c:v>2016 NDHS</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ORS</c:v>
                </c:pt>
                <c:pt idx="1">
                  <c:v>ORS and zinc</c:v>
                </c:pt>
                <c:pt idx="2">
                  <c:v>No treatment</c:v>
                </c:pt>
              </c:strCache>
            </c:strRef>
          </c:cat>
          <c:val>
            <c:numRef>
              <c:f>Sheet1!$C$2:$C$4</c:f>
              <c:numCache>
                <c:formatCode>General</c:formatCode>
                <c:ptCount val="3"/>
                <c:pt idx="0">
                  <c:v>37</c:v>
                </c:pt>
                <c:pt idx="1">
                  <c:v>10</c:v>
                </c:pt>
                <c:pt idx="2">
                  <c:v>16</c:v>
                </c:pt>
              </c:numCache>
            </c:numRef>
          </c:val>
        </c:ser>
        <c:dLbls>
          <c:dLblPos val="outEnd"/>
          <c:showLegendKey val="0"/>
          <c:showVal val="1"/>
          <c:showCatName val="0"/>
          <c:showSerName val="0"/>
          <c:showPercent val="0"/>
          <c:showBubbleSize val="0"/>
        </c:dLbls>
        <c:gapWidth val="100"/>
        <c:axId val="476786800"/>
        <c:axId val="476787584"/>
      </c:barChart>
      <c:catAx>
        <c:axId val="476786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787584"/>
        <c:crosses val="autoZero"/>
        <c:auto val="1"/>
        <c:lblAlgn val="ctr"/>
        <c:lblOffset val="100"/>
        <c:noMultiLvlLbl val="0"/>
      </c:catAx>
      <c:valAx>
        <c:axId val="476787584"/>
        <c:scaling>
          <c:orientation val="minMax"/>
          <c:max val="100"/>
        </c:scaling>
        <c:delete val="1"/>
        <c:axPos val="l"/>
        <c:numFmt formatCode="General" sourceLinked="1"/>
        <c:majorTickMark val="out"/>
        <c:minorTickMark val="none"/>
        <c:tickLblPos val="nextTo"/>
        <c:crossAx val="47678680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58863C">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rgbClr val="58863C"/>
              </a:solidFill>
              <a:ln w="19050">
                <a:noFill/>
              </a:ln>
              <a:effectLst/>
              <a:scene3d>
                <a:camera prst="orthographicFront"/>
                <a:lightRig rig="threePt" dir="t">
                  <a:rot lat="0" lon="0" rev="1200000"/>
                </a:lightRig>
              </a:scene3d>
              <a:sp3d>
                <a:bevelT w="63500" h="25400"/>
              </a:sp3d>
            </c:spPr>
          </c:dPt>
          <c:dPt>
            <c:idx val="4"/>
            <c:bubble3D val="0"/>
            <c:spPr>
              <a:solidFill>
                <a:srgbClr val="58863C">
                  <a:lumMod val="50000"/>
                </a:srgbClr>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1"/>
              <c:delete val="1"/>
              <c:extLst>
                <c:ext xmlns:c15="http://schemas.microsoft.com/office/drawing/2012/chart" uri="{CE6537A1-D6FC-4f65-9D91-7224C49458BB}"/>
              </c:extLst>
            </c:dLbl>
            <c:dLbl>
              <c:idx val="3"/>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Sheet1!$A$2:$A$6</c:f>
              <c:strCache>
                <c:ptCount val="5"/>
                <c:pt idx="0">
                  <c:v>More</c:v>
                </c:pt>
                <c:pt idx="1">
                  <c:v>Same as usual</c:v>
                </c:pt>
                <c:pt idx="2">
                  <c:v>Somewhat less</c:v>
                </c:pt>
                <c:pt idx="3">
                  <c:v>Much less</c:v>
                </c:pt>
                <c:pt idx="4">
                  <c:v>None</c:v>
                </c:pt>
              </c:strCache>
            </c:strRef>
          </c:cat>
          <c:val>
            <c:numRef>
              <c:f>Sheet1!$B$2:$B$6</c:f>
              <c:numCache>
                <c:formatCode>General</c:formatCode>
                <c:ptCount val="5"/>
                <c:pt idx="0">
                  <c:v>32</c:v>
                </c:pt>
                <c:pt idx="1">
                  <c:v>46</c:v>
                </c:pt>
                <c:pt idx="2">
                  <c:v>14</c:v>
                </c:pt>
                <c:pt idx="3">
                  <c:v>4</c:v>
                </c:pt>
                <c:pt idx="4">
                  <c:v>5</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604878">
                <a:lumMod val="50000"/>
              </a:srgbClr>
            </a:solidFill>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991C50">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58863C">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rgbClr val="58863C"/>
              </a:solidFill>
              <a:ln w="19050">
                <a:noFill/>
              </a:ln>
              <a:effectLst/>
              <a:scene3d>
                <a:camera prst="orthographicFront"/>
                <a:lightRig rig="threePt" dir="t">
                  <a:rot lat="0" lon="0" rev="1200000"/>
                </a:lightRig>
              </a:scene3d>
              <a:sp3d>
                <a:bevelT w="63500" h="25400"/>
              </a:sp3d>
            </c:spPr>
          </c:dPt>
          <c:dPt>
            <c:idx val="4"/>
            <c:bubble3D val="0"/>
            <c:spPr>
              <a:solidFill>
                <a:srgbClr val="58863C">
                  <a:lumMod val="50000"/>
                </a:srgbClr>
              </a:solidFill>
              <a:ln w="19050">
                <a:noFill/>
              </a:ln>
              <a:effectLst/>
              <a:scene3d>
                <a:camera prst="orthographicFront"/>
                <a:lightRig rig="threePt" dir="t">
                  <a:rot lat="0" lon="0" rev="1200000"/>
                </a:lightRig>
              </a:scene3d>
              <a:sp3d>
                <a:bevelT w="63500" h="25400"/>
              </a:sp3d>
            </c:spPr>
          </c:dPt>
          <c:dPt>
            <c:idx val="5"/>
            <c:bubble3D val="0"/>
            <c:spPr>
              <a:solidFill>
                <a:srgbClr val="604878">
                  <a:lumMod val="50000"/>
                </a:srgbClr>
              </a:solidFill>
              <a:ln w="19050">
                <a:noFill/>
              </a:ln>
              <a:effectLst/>
              <a:scene3d>
                <a:camera prst="orthographicFront"/>
                <a:lightRig rig="threePt" dir="t">
                  <a:rot lat="0" lon="0" rev="1200000"/>
                </a:lightRig>
              </a:scene3d>
              <a:sp3d>
                <a:bevelT w="63500" h="25400"/>
              </a:sp3d>
            </c:spPr>
          </c:dPt>
          <c:dLbls>
            <c:dLbl>
              <c:idx val="1"/>
              <c:delete val="1"/>
              <c:extLst>
                <c:ext xmlns:c15="http://schemas.microsoft.com/office/drawing/2012/chart" uri="{CE6537A1-D6FC-4f65-9D91-7224C49458BB}"/>
              </c:extLst>
            </c:dLbl>
            <c:dLbl>
              <c:idx val="3"/>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dLbl>
              <c:idx val="4"/>
              <c:layout>
                <c:manualLayout>
                  <c:x val="9.623174929766945E-2"/>
                  <c:y val="7.179487179487179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Sheet1!$A$2:$A$6</c:f>
              <c:strCache>
                <c:ptCount val="5"/>
                <c:pt idx="0">
                  <c:v>More</c:v>
                </c:pt>
                <c:pt idx="1">
                  <c:v>Same as usual</c:v>
                </c:pt>
                <c:pt idx="2">
                  <c:v>Somewhat less</c:v>
                </c:pt>
                <c:pt idx="3">
                  <c:v>Much less</c:v>
                </c:pt>
                <c:pt idx="4">
                  <c:v>None/Never gave food</c:v>
                </c:pt>
              </c:strCache>
            </c:strRef>
          </c:cat>
          <c:val>
            <c:numRef>
              <c:f>Sheet1!$B$2:$B$6</c:f>
              <c:numCache>
                <c:formatCode>General</c:formatCode>
                <c:ptCount val="5"/>
                <c:pt idx="0">
                  <c:v>15</c:v>
                </c:pt>
                <c:pt idx="1">
                  <c:v>49</c:v>
                </c:pt>
                <c:pt idx="2">
                  <c:v>23</c:v>
                </c:pt>
                <c:pt idx="3">
                  <c:v>5</c:v>
                </c:pt>
                <c:pt idx="4">
                  <c:v>9</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2877871825876661E-2"/>
          <c:w val="0.96616035172886816"/>
          <c:h val="0.79243827895152763"/>
        </c:manualLayout>
      </c:layout>
      <c:barChart>
        <c:barDir val="col"/>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Ever breastfed</c:v>
                </c:pt>
                <c:pt idx="1">
                  <c:v>Breastfed within 1 hour of birth</c:v>
                </c:pt>
                <c:pt idx="2">
                  <c:v>Breastfed within 1 day of birth</c:v>
                </c:pt>
              </c:strCache>
            </c:strRef>
          </c:cat>
          <c:val>
            <c:numRef>
              <c:f>Sheet1!$B$2:$B$4</c:f>
              <c:numCache>
                <c:formatCode>General</c:formatCode>
                <c:ptCount val="3"/>
                <c:pt idx="0">
                  <c:v>99</c:v>
                </c:pt>
                <c:pt idx="1">
                  <c:v>55</c:v>
                </c:pt>
                <c:pt idx="2">
                  <c:v>90</c:v>
                </c:pt>
              </c:numCache>
            </c:numRef>
          </c:val>
        </c:ser>
        <c:dLbls>
          <c:dLblPos val="outEnd"/>
          <c:showLegendKey val="0"/>
          <c:showVal val="1"/>
          <c:showCatName val="0"/>
          <c:showSerName val="0"/>
          <c:showPercent val="0"/>
          <c:showBubbleSize val="0"/>
        </c:dLbls>
        <c:gapWidth val="100"/>
        <c:axId val="476792680"/>
        <c:axId val="476795816"/>
      </c:barChart>
      <c:catAx>
        <c:axId val="4767926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76795816"/>
        <c:crosses val="autoZero"/>
        <c:auto val="1"/>
        <c:lblAlgn val="ctr"/>
        <c:lblOffset val="100"/>
        <c:noMultiLvlLbl val="0"/>
      </c:catAx>
      <c:valAx>
        <c:axId val="476795816"/>
        <c:scaling>
          <c:orientation val="minMax"/>
          <c:max val="100"/>
        </c:scaling>
        <c:delete val="1"/>
        <c:axPos val="l"/>
        <c:numFmt formatCode="General" sourceLinked="1"/>
        <c:majorTickMark val="out"/>
        <c:minorTickMark val="none"/>
        <c:tickLblPos val="nextTo"/>
        <c:crossAx val="4767926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90604175989488622"/>
        </c:manualLayout>
      </c:layout>
      <c:barChart>
        <c:barDir val="col"/>
        <c:grouping val="clustered"/>
        <c:varyColors val="0"/>
        <c:ser>
          <c:idx val="0"/>
          <c:order val="0"/>
          <c:tx>
            <c:strRef>
              <c:f>Sheet1!$B$1</c:f>
              <c:strCache>
                <c:ptCount val="1"/>
                <c:pt idx="0">
                  <c:v>Series 1</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2"/>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4"/>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0 to 1 months</c:v>
                </c:pt>
                <c:pt idx="1">
                  <c:v>2 to 3 months</c:v>
                </c:pt>
                <c:pt idx="2">
                  <c:v>4 to 5 months</c:v>
                </c:pt>
                <c:pt idx="4">
                  <c:v>0 to 5 months</c:v>
                </c:pt>
              </c:strCache>
            </c:strRef>
          </c:cat>
          <c:val>
            <c:numRef>
              <c:f>Sheet1!$B$2:$B$6</c:f>
              <c:numCache>
                <c:formatCode>General</c:formatCode>
                <c:ptCount val="5"/>
                <c:pt idx="0">
                  <c:v>80</c:v>
                </c:pt>
                <c:pt idx="1">
                  <c:v>72</c:v>
                </c:pt>
                <c:pt idx="2">
                  <c:v>41</c:v>
                </c:pt>
                <c:pt idx="4">
                  <c:v>66</c:v>
                </c:pt>
              </c:numCache>
            </c:numRef>
          </c:val>
        </c:ser>
        <c:dLbls>
          <c:dLblPos val="outEnd"/>
          <c:showLegendKey val="0"/>
          <c:showVal val="1"/>
          <c:showCatName val="0"/>
          <c:showSerName val="0"/>
          <c:showPercent val="0"/>
          <c:showBubbleSize val="0"/>
        </c:dLbls>
        <c:gapWidth val="100"/>
        <c:axId val="476799736"/>
        <c:axId val="476799344"/>
      </c:barChart>
      <c:catAx>
        <c:axId val="4767997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799344"/>
        <c:crosses val="autoZero"/>
        <c:auto val="1"/>
        <c:lblAlgn val="ctr"/>
        <c:lblOffset val="100"/>
        <c:noMultiLvlLbl val="0"/>
      </c:catAx>
      <c:valAx>
        <c:axId val="476799344"/>
        <c:scaling>
          <c:orientation val="minMax"/>
          <c:max val="100"/>
        </c:scaling>
        <c:delete val="1"/>
        <c:axPos val="l"/>
        <c:numFmt formatCode="General" sourceLinked="1"/>
        <c:majorTickMark val="out"/>
        <c:minorTickMark val="none"/>
        <c:tickLblPos val="nextTo"/>
        <c:crossAx val="4767997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90362338020927557"/>
        </c:manualLayout>
      </c:layout>
      <c:barChart>
        <c:barDir val="col"/>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Any breastfeeding</c:v>
                </c:pt>
                <c:pt idx="1">
                  <c:v>Exclusive breastfeeding</c:v>
                </c:pt>
                <c:pt idx="2">
                  <c:v>Predominant breastfeeding</c:v>
                </c:pt>
              </c:strCache>
            </c:strRef>
          </c:cat>
          <c:val>
            <c:numRef>
              <c:f>Sheet1!$B$2:$B$4</c:f>
              <c:numCache>
                <c:formatCode>0.0</c:formatCode>
                <c:ptCount val="3"/>
                <c:pt idx="0">
                  <c:v>30.5</c:v>
                </c:pt>
                <c:pt idx="1">
                  <c:v>4.3</c:v>
                </c:pt>
                <c:pt idx="2">
                  <c:v>5.4</c:v>
                </c:pt>
              </c:numCache>
            </c:numRef>
          </c:val>
        </c:ser>
        <c:dLbls>
          <c:dLblPos val="outEnd"/>
          <c:showLegendKey val="0"/>
          <c:showVal val="1"/>
          <c:showCatName val="0"/>
          <c:showSerName val="0"/>
          <c:showPercent val="0"/>
          <c:showBubbleSize val="0"/>
        </c:dLbls>
        <c:gapWidth val="100"/>
        <c:axId val="476802480"/>
        <c:axId val="476800520"/>
      </c:barChart>
      <c:catAx>
        <c:axId val="4768024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800520"/>
        <c:crosses val="autoZero"/>
        <c:auto val="1"/>
        <c:lblAlgn val="ctr"/>
        <c:lblOffset val="100"/>
        <c:noMultiLvlLbl val="0"/>
      </c:catAx>
      <c:valAx>
        <c:axId val="476800520"/>
        <c:scaling>
          <c:orientation val="minMax"/>
          <c:max val="50"/>
        </c:scaling>
        <c:delete val="1"/>
        <c:axPos val="l"/>
        <c:numFmt formatCode="0.0" sourceLinked="1"/>
        <c:majorTickMark val="out"/>
        <c:minorTickMark val="none"/>
        <c:tickLblPos val="nextTo"/>
        <c:crossAx val="4768024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893143798379494"/>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23</c:v>
                </c:pt>
                <c:pt idx="1">
                  <c:v>30</c:v>
                </c:pt>
                <c:pt idx="2">
                  <c:v>11</c:v>
                </c:pt>
              </c:numCache>
            </c:numRef>
          </c:val>
        </c:ser>
        <c:ser>
          <c:idx val="1"/>
          <c:order val="1"/>
          <c:tx>
            <c:strRef>
              <c:f>Sheet1!$C$1</c:f>
              <c:strCache>
                <c:ptCount val="1"/>
                <c:pt idx="0">
                  <c:v>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47</c:v>
                </c:pt>
                <c:pt idx="1">
                  <c:v>54</c:v>
                </c:pt>
                <c:pt idx="2">
                  <c:v>35</c:v>
                </c:pt>
              </c:numCache>
            </c:numRef>
          </c:val>
        </c:ser>
        <c:dLbls>
          <c:dLblPos val="outEnd"/>
          <c:showLegendKey val="0"/>
          <c:showVal val="1"/>
          <c:showCatName val="0"/>
          <c:showSerName val="0"/>
          <c:showPercent val="0"/>
          <c:showBubbleSize val="0"/>
        </c:dLbls>
        <c:gapWidth val="200"/>
        <c:axId val="332555776"/>
        <c:axId val="332556168"/>
      </c:barChart>
      <c:catAx>
        <c:axId val="3325557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2556168"/>
        <c:crosses val="autoZero"/>
        <c:auto val="1"/>
        <c:lblAlgn val="ctr"/>
        <c:lblOffset val="100"/>
        <c:noMultiLvlLbl val="0"/>
      </c:catAx>
      <c:valAx>
        <c:axId val="332556168"/>
        <c:scaling>
          <c:orientation val="minMax"/>
          <c:max val="100"/>
        </c:scaling>
        <c:delete val="1"/>
        <c:axPos val="l"/>
        <c:numFmt formatCode="0" sourceLinked="1"/>
        <c:majorTickMark val="out"/>
        <c:minorTickMark val="none"/>
        <c:tickLblPos val="nextTo"/>
        <c:crossAx val="33255577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991C50"/>
              </a:solidFill>
              <a:ln w="19050">
                <a:noFill/>
              </a:ln>
              <a:effectLst/>
              <a:scene3d>
                <a:camera prst="orthographicFront"/>
                <a:lightRig rig="threePt" dir="t">
                  <a:rot lat="0" lon="0" rev="1200000"/>
                </a:lightRig>
              </a:scene3d>
              <a:sp3d>
                <a:bevelT w="63500" h="25400"/>
              </a:sp3d>
            </c:spPr>
          </c:dPt>
          <c:dPt>
            <c:idx val="1"/>
            <c:bubble3D val="0"/>
            <c:spPr>
              <a:solidFill>
                <a:srgbClr val="58863C">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58863C"/>
              </a:solidFill>
              <a:ln w="19050">
                <a:noFill/>
              </a:ln>
              <a:effectLst/>
              <a:scene3d>
                <a:camera prst="orthographicFront"/>
                <a:lightRig rig="threePt" dir="t">
                  <a:rot lat="0" lon="0" rev="1200000"/>
                </a:lightRig>
              </a:scene3d>
              <a:sp3d>
                <a:bevelT w="63500" h="25400"/>
              </a:sp3d>
            </c:spPr>
          </c:dPt>
          <c:dPt>
            <c:idx val="3"/>
            <c:bubble3D val="0"/>
            <c:spPr>
              <a:solidFill>
                <a:srgbClr val="58863C">
                  <a:lumMod val="60000"/>
                  <a:lumOff val="40000"/>
                </a:srgb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0"/>
              <c:delete val="1"/>
              <c:extLst>
                <c:ext xmlns:c15="http://schemas.microsoft.com/office/drawing/2012/chart" uri="{CE6537A1-D6FC-4f65-9D91-7224C49458BB}"/>
              </c:extLst>
            </c:dLbl>
            <c:dLbl>
              <c:idx val="2"/>
              <c:layout>
                <c:manualLayout>
                  <c:x val="0.13746660696483912"/>
                  <c:y val="0.10858585858585859"/>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3"/>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Exclusively breastfed</c:v>
                </c:pt>
                <c:pt idx="1">
                  <c:v>Breast milk plus other liquids</c:v>
                </c:pt>
                <c:pt idx="2">
                  <c:v>Breast milk plus complementary foods</c:v>
                </c:pt>
                <c:pt idx="3">
                  <c:v>Not breastfed</c:v>
                </c:pt>
              </c:strCache>
            </c:strRef>
          </c:cat>
          <c:val>
            <c:numRef>
              <c:f>Sheet1!$B$2:$B$5</c:f>
              <c:numCache>
                <c:formatCode>General</c:formatCode>
                <c:ptCount val="4"/>
                <c:pt idx="0">
                  <c:v>66</c:v>
                </c:pt>
                <c:pt idx="1">
                  <c:v>22</c:v>
                </c:pt>
                <c:pt idx="2">
                  <c:v>12</c:v>
                </c:pt>
                <c:pt idx="3">
                  <c:v>1</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90362338020927557"/>
        </c:manualLayout>
      </c:layout>
      <c:barChart>
        <c:barDir val="col"/>
        <c:grouping val="clustered"/>
        <c:varyColors val="0"/>
        <c:ser>
          <c:idx val="0"/>
          <c:order val="0"/>
          <c:tx>
            <c:strRef>
              <c:f>Sheet1!$B$1</c:f>
              <c:strCache>
                <c:ptCount val="1"/>
                <c:pt idx="0">
                  <c:v>Breastfed children</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B587C"/>
              </a:solidFill>
              <a:ln>
                <a:noFill/>
              </a:ln>
              <a:effectLst/>
              <a:scene3d>
                <a:camera prst="orthographicFront"/>
                <a:lightRig rig="threePt" dir="t">
                  <a:rot lat="0" lon="0" rev="1200000"/>
                </a:lightRig>
              </a:scene3d>
              <a:sp3d>
                <a:bevelT w="63500" h="25400"/>
              </a:sp3d>
            </c:spPr>
          </c:dPt>
          <c:dPt>
            <c:idx val="2"/>
            <c:invertIfNegative val="0"/>
            <c:bubble3D val="0"/>
            <c:spPr>
              <a:solidFill>
                <a:srgbClr val="1B587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Sheet1!$B$2:$B$4</c:f>
              <c:numCache>
                <c:formatCode>General</c:formatCode>
                <c:ptCount val="3"/>
                <c:pt idx="0">
                  <c:v>46</c:v>
                </c:pt>
                <c:pt idx="1">
                  <c:v>71</c:v>
                </c:pt>
                <c:pt idx="2">
                  <c:v>36</c:v>
                </c:pt>
              </c:numCache>
            </c:numRef>
          </c:val>
        </c:ser>
        <c:ser>
          <c:idx val="1"/>
          <c:order val="1"/>
          <c:tx>
            <c:strRef>
              <c:f>Sheet1!$C$1</c:f>
              <c:strCache>
                <c:ptCount val="1"/>
                <c:pt idx="0">
                  <c:v>Non-breastfed children</c:v>
                </c:pt>
              </c:strCache>
            </c:strRef>
          </c:tx>
          <c:spPr>
            <a:solidFill>
              <a:srgbClr val="5886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Sheet1!$C$2:$C$4</c:f>
              <c:numCache>
                <c:formatCode>General</c:formatCode>
                <c:ptCount val="3"/>
                <c:pt idx="0">
                  <c:v>63</c:v>
                </c:pt>
                <c:pt idx="1">
                  <c:v>77</c:v>
                </c:pt>
                <c:pt idx="2">
                  <c:v>23</c:v>
                </c:pt>
              </c:numCache>
            </c:numRef>
          </c:val>
        </c:ser>
        <c:ser>
          <c:idx val="2"/>
          <c:order val="2"/>
          <c:tx>
            <c:strRef>
              <c:f>Sheet1!$D$1</c:f>
              <c:strCache>
                <c:ptCount val="1"/>
                <c:pt idx="0">
                  <c:v>All children</c:v>
                </c:pt>
              </c:strCache>
            </c:strRef>
          </c:tx>
          <c:spPr>
            <a:solidFill>
              <a:srgbClr val="991C5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Sheet1!$D$2:$D$4</c:f>
              <c:numCache>
                <c:formatCode>General</c:formatCode>
                <c:ptCount val="3"/>
                <c:pt idx="0">
                  <c:v>47</c:v>
                </c:pt>
                <c:pt idx="1">
                  <c:v>71</c:v>
                </c:pt>
                <c:pt idx="2">
                  <c:v>36</c:v>
                </c:pt>
              </c:numCache>
            </c:numRef>
          </c:val>
        </c:ser>
        <c:dLbls>
          <c:dLblPos val="outEnd"/>
          <c:showLegendKey val="0"/>
          <c:showVal val="1"/>
          <c:showCatName val="0"/>
          <c:showSerName val="0"/>
          <c:showPercent val="0"/>
          <c:showBubbleSize val="0"/>
        </c:dLbls>
        <c:gapWidth val="150"/>
        <c:axId val="92917688"/>
        <c:axId val="92916904"/>
      </c:barChart>
      <c:catAx>
        <c:axId val="929176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2916904"/>
        <c:crosses val="autoZero"/>
        <c:auto val="1"/>
        <c:lblAlgn val="ctr"/>
        <c:lblOffset val="100"/>
        <c:noMultiLvlLbl val="0"/>
      </c:catAx>
      <c:valAx>
        <c:axId val="92916904"/>
        <c:scaling>
          <c:orientation val="minMax"/>
          <c:max val="100"/>
        </c:scaling>
        <c:delete val="1"/>
        <c:axPos val="l"/>
        <c:numFmt formatCode="General" sourceLinked="1"/>
        <c:majorTickMark val="out"/>
        <c:minorTickMark val="none"/>
        <c:tickLblPos val="nextTo"/>
        <c:crossAx val="9291768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6245056127355302"/>
        </c:manualLayout>
      </c:layout>
      <c:barChart>
        <c:barDir val="col"/>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lumMod val="50000"/>
                </a:srgbClr>
              </a:solidFill>
              <a:ln>
                <a:noFill/>
              </a:ln>
              <a:effectLst/>
              <a:scene3d>
                <a:camera prst="orthographicFront"/>
                <a:lightRig rig="threePt" dir="t">
                  <a:rot lat="0" lon="0" rev="1200000"/>
                </a:lightRig>
              </a:scene3d>
              <a:sp3d>
                <a:bevelT w="63500" h="25400"/>
              </a:sp3d>
            </c:spPr>
          </c:dPt>
          <c:dPt>
            <c:idx val="2"/>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anemia               (&lt;11.0 g/dl)</c:v>
                </c:pt>
                <c:pt idx="1">
                  <c:v>Mild anemia             (10.0-10.9 g/dl)</c:v>
                </c:pt>
                <c:pt idx="2">
                  <c:v>Moderate anemia   (7.0-9.9 g/dl)</c:v>
                </c:pt>
                <c:pt idx="3">
                  <c:v>Severe anemia         (&lt;7.0 g/dl)</c:v>
                </c:pt>
              </c:strCache>
            </c:strRef>
          </c:cat>
          <c:val>
            <c:numRef>
              <c:f>Sheet1!$B$2:$B$5</c:f>
              <c:numCache>
                <c:formatCode>General</c:formatCode>
                <c:ptCount val="4"/>
                <c:pt idx="0">
                  <c:v>53</c:v>
                </c:pt>
                <c:pt idx="1">
                  <c:v>26</c:v>
                </c:pt>
                <c:pt idx="2">
                  <c:v>26</c:v>
                </c:pt>
                <c:pt idx="3">
                  <c:v>1</c:v>
                </c:pt>
              </c:numCache>
            </c:numRef>
          </c:val>
        </c:ser>
        <c:dLbls>
          <c:dLblPos val="outEnd"/>
          <c:showLegendKey val="0"/>
          <c:showVal val="1"/>
          <c:showCatName val="0"/>
          <c:showSerName val="0"/>
          <c:showPercent val="0"/>
          <c:showBubbleSize val="0"/>
        </c:dLbls>
        <c:gapWidth val="100"/>
        <c:axId val="92917296"/>
        <c:axId val="92916120"/>
      </c:barChart>
      <c:catAx>
        <c:axId val="929172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92916120"/>
        <c:crosses val="autoZero"/>
        <c:auto val="1"/>
        <c:lblAlgn val="ctr"/>
        <c:lblOffset val="100"/>
        <c:noMultiLvlLbl val="0"/>
      </c:catAx>
      <c:valAx>
        <c:axId val="92916120"/>
        <c:scaling>
          <c:orientation val="minMax"/>
          <c:max val="100"/>
        </c:scaling>
        <c:delete val="1"/>
        <c:axPos val="l"/>
        <c:numFmt formatCode="General" sourceLinked="1"/>
        <c:majorTickMark val="out"/>
        <c:minorTickMark val="none"/>
        <c:tickLblPos val="nextTo"/>
        <c:crossAx val="929172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7E-2"/>
          <c:y val="0"/>
          <c:w val="0.96616035172886816"/>
          <c:h val="0.91559455007664547"/>
        </c:manualLayout>
      </c:layout>
      <c:barChart>
        <c:barDir val="col"/>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lumMod val="50000"/>
                </a:srgbClr>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anemia</c:v>
                </c:pt>
                <c:pt idx="1">
                  <c:v>Mild anemia</c:v>
                </c:pt>
                <c:pt idx="2">
                  <c:v>Moderate anemia</c:v>
                </c:pt>
                <c:pt idx="3">
                  <c:v>Severe anemia</c:v>
                </c:pt>
              </c:strCache>
            </c:strRef>
          </c:cat>
          <c:val>
            <c:numRef>
              <c:f>Sheet1!$B$2:$B$5</c:f>
              <c:numCache>
                <c:formatCode>General</c:formatCode>
                <c:ptCount val="4"/>
                <c:pt idx="0">
                  <c:v>41</c:v>
                </c:pt>
                <c:pt idx="1">
                  <c:v>34</c:v>
                </c:pt>
                <c:pt idx="2">
                  <c:v>7</c:v>
                </c:pt>
                <c:pt idx="3">
                  <c:v>1</c:v>
                </c:pt>
              </c:numCache>
            </c:numRef>
          </c:val>
        </c:ser>
        <c:dLbls>
          <c:dLblPos val="outEnd"/>
          <c:showLegendKey val="0"/>
          <c:showVal val="1"/>
          <c:showCatName val="0"/>
          <c:showSerName val="0"/>
          <c:showPercent val="0"/>
          <c:showBubbleSize val="0"/>
        </c:dLbls>
        <c:gapWidth val="100"/>
        <c:axId val="92928272"/>
        <c:axId val="92927880"/>
      </c:barChart>
      <c:catAx>
        <c:axId val="92928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2927880"/>
        <c:crosses val="autoZero"/>
        <c:auto val="1"/>
        <c:lblAlgn val="ctr"/>
        <c:lblOffset val="100"/>
        <c:noMultiLvlLbl val="0"/>
      </c:catAx>
      <c:valAx>
        <c:axId val="92927880"/>
        <c:scaling>
          <c:orientation val="minMax"/>
          <c:max val="100"/>
        </c:scaling>
        <c:delete val="1"/>
        <c:axPos val="l"/>
        <c:numFmt formatCode="General" sourceLinked="1"/>
        <c:majorTickMark val="out"/>
        <c:minorTickMark val="none"/>
        <c:tickLblPos val="nextTo"/>
        <c:crossAx val="92928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Women</c:v>
                </c:pt>
              </c:strCache>
            </c:strRef>
          </c:tx>
          <c:spPr>
            <a:ln w="63500" cap="rnd">
              <a:solidFill>
                <a:srgbClr val="58863C"/>
              </a:solidFill>
              <a:round/>
            </a:ln>
            <a:effectLst/>
          </c:spPr>
          <c:marker>
            <c:symbol val="circle"/>
            <c:size val="5"/>
            <c:spPr>
              <a:solidFill>
                <a:srgbClr val="58863C"/>
              </a:solidFill>
              <a:ln w="63500" cap="rnd">
                <a:solidFill>
                  <a:srgbClr val="5886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2006 NDHS</c:v>
                </c:pt>
                <c:pt idx="1">
                  <c:v>2011 NDHS</c:v>
                </c:pt>
                <c:pt idx="2">
                  <c:v>2016 NDHS</c:v>
                </c:pt>
              </c:strCache>
            </c:strRef>
          </c:cat>
          <c:val>
            <c:numRef>
              <c:f>Sheet1!$B$2:$B$4</c:f>
              <c:numCache>
                <c:formatCode>General</c:formatCode>
                <c:ptCount val="3"/>
                <c:pt idx="0">
                  <c:v>36</c:v>
                </c:pt>
                <c:pt idx="1">
                  <c:v>35</c:v>
                </c:pt>
                <c:pt idx="2">
                  <c:v>41</c:v>
                </c:pt>
              </c:numCache>
            </c:numRef>
          </c:val>
          <c:smooth val="0"/>
        </c:ser>
        <c:ser>
          <c:idx val="1"/>
          <c:order val="1"/>
          <c:tx>
            <c:strRef>
              <c:f>Sheet1!$C$1</c:f>
              <c:strCache>
                <c:ptCount val="1"/>
                <c:pt idx="0">
                  <c:v>Children</c:v>
                </c:pt>
              </c:strCache>
            </c:strRef>
          </c:tx>
          <c:spPr>
            <a:ln w="63500" cap="rnd">
              <a:solidFill>
                <a:schemeClr val="accent2"/>
              </a:solidFill>
              <a:round/>
            </a:ln>
            <a:effectLst/>
          </c:spPr>
          <c:marker>
            <c:symbol val="circle"/>
            <c:size val="5"/>
            <c:spPr>
              <a:solidFill>
                <a:schemeClr val="accent2"/>
              </a:solidFill>
              <a:ln w="63500">
                <a:solidFill>
                  <a:schemeClr val="accent2"/>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2006 NDHS</c:v>
                </c:pt>
                <c:pt idx="1">
                  <c:v>2011 NDHS</c:v>
                </c:pt>
                <c:pt idx="2">
                  <c:v>2016 NDHS</c:v>
                </c:pt>
              </c:strCache>
            </c:strRef>
          </c:cat>
          <c:val>
            <c:numRef>
              <c:f>Sheet1!$C$2:$C$4</c:f>
              <c:numCache>
                <c:formatCode>General</c:formatCode>
                <c:ptCount val="3"/>
                <c:pt idx="0">
                  <c:v>48</c:v>
                </c:pt>
                <c:pt idx="1">
                  <c:v>46</c:v>
                </c:pt>
                <c:pt idx="2">
                  <c:v>53</c:v>
                </c:pt>
              </c:numCache>
            </c:numRef>
          </c:val>
          <c:smooth val="0"/>
        </c:ser>
        <c:dLbls>
          <c:dLblPos val="t"/>
          <c:showLegendKey val="0"/>
          <c:showVal val="1"/>
          <c:showCatName val="0"/>
          <c:showSerName val="0"/>
          <c:showPercent val="0"/>
          <c:showBubbleSize val="0"/>
        </c:dLbls>
        <c:marker val="1"/>
        <c:smooth val="0"/>
        <c:axId val="92934544"/>
        <c:axId val="92934152"/>
      </c:lineChart>
      <c:catAx>
        <c:axId val="929345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2934152"/>
        <c:crosses val="autoZero"/>
        <c:auto val="1"/>
        <c:lblAlgn val="ctr"/>
        <c:lblOffset val="100"/>
        <c:noMultiLvlLbl val="0"/>
      </c:catAx>
      <c:valAx>
        <c:axId val="92934152"/>
        <c:scaling>
          <c:orientation val="minMax"/>
          <c:max val="100"/>
        </c:scaling>
        <c:delete val="1"/>
        <c:axPos val="l"/>
        <c:numFmt formatCode="General" sourceLinked="1"/>
        <c:majorTickMark val="out"/>
        <c:minorTickMark val="none"/>
        <c:tickLblPos val="nextTo"/>
        <c:crossAx val="92934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1676320245134459"/>
        </c:manualLayout>
      </c:layout>
      <c:barChart>
        <c:barDir val="col"/>
        <c:grouping val="clustered"/>
        <c:varyColors val="0"/>
        <c:ser>
          <c:idx val="0"/>
          <c:order val="0"/>
          <c:tx>
            <c:strRef>
              <c:f>Sheet1!$B$1</c:f>
              <c:strCache>
                <c:ptCount val="1"/>
                <c:pt idx="0">
                  <c:v>Series 1</c:v>
                </c:pt>
              </c:strCache>
            </c:strRef>
          </c:tx>
          <c:spPr>
            <a:solidFill>
              <a:srgbClr val="5886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8863C"/>
              </a:solidFill>
              <a:ln>
                <a:noFill/>
              </a:ln>
              <a:effectLst/>
              <a:scene3d>
                <a:camera prst="orthographicFront"/>
                <a:lightRig rig="threePt" dir="t">
                  <a:rot lat="0" lon="0" rev="1200000"/>
                </a:lightRig>
              </a:scene3d>
              <a:sp3d>
                <a:bevelT w="63500" h="25400"/>
              </a:sp3d>
            </c:spPr>
          </c:dPt>
          <c:dPt>
            <c:idx val="2"/>
            <c:invertIfNegative val="0"/>
            <c:bubble3D val="0"/>
            <c:spPr>
              <a:solidFill>
                <a:srgbClr val="1B587C"/>
              </a:solidFill>
              <a:ln>
                <a:noFill/>
              </a:ln>
              <a:effectLst/>
              <a:scene3d>
                <a:camera prst="orthographicFront"/>
                <a:lightRig rig="threePt" dir="t">
                  <a:rot lat="0" lon="0" rev="1200000"/>
                </a:lightRig>
              </a:scene3d>
              <a:sp3d>
                <a:bevelT w="63500" h="25400"/>
              </a:sp3d>
            </c:spPr>
          </c:dPt>
          <c:dPt>
            <c:idx val="3"/>
            <c:invertIfNegative val="0"/>
            <c:bubble3D val="0"/>
            <c:spPr>
              <a:solidFill>
                <a:srgbClr val="1B587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Consumed foods rich in vitamin A in last 24 hours</c:v>
                </c:pt>
                <c:pt idx="1">
                  <c:v>Consumed foods rich in iron in last 24 hours</c:v>
                </c:pt>
                <c:pt idx="2">
                  <c:v>Given vitamin A supplement in last 6 months</c:v>
                </c:pt>
                <c:pt idx="3">
                  <c:v>Given iron supplement in past 7 days</c:v>
                </c:pt>
              </c:strCache>
            </c:strRef>
          </c:cat>
          <c:val>
            <c:numRef>
              <c:f>Sheet1!$B$2:$B$5</c:f>
              <c:numCache>
                <c:formatCode>General</c:formatCode>
                <c:ptCount val="4"/>
                <c:pt idx="0">
                  <c:v>63</c:v>
                </c:pt>
                <c:pt idx="1">
                  <c:v>35</c:v>
                </c:pt>
                <c:pt idx="2">
                  <c:v>86</c:v>
                </c:pt>
                <c:pt idx="3">
                  <c:v>8</c:v>
                </c:pt>
              </c:numCache>
            </c:numRef>
          </c:val>
        </c:ser>
        <c:dLbls>
          <c:dLblPos val="outEnd"/>
          <c:showLegendKey val="0"/>
          <c:showVal val="1"/>
          <c:showCatName val="0"/>
          <c:showSerName val="0"/>
          <c:showPercent val="0"/>
          <c:showBubbleSize val="0"/>
        </c:dLbls>
        <c:gapWidth val="100"/>
        <c:axId val="92932976"/>
        <c:axId val="92929448"/>
      </c:barChart>
      <c:catAx>
        <c:axId val="929329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92929448"/>
        <c:crosses val="autoZero"/>
        <c:auto val="1"/>
        <c:lblAlgn val="ctr"/>
        <c:lblOffset val="100"/>
        <c:noMultiLvlLbl val="0"/>
      </c:catAx>
      <c:valAx>
        <c:axId val="92929448"/>
        <c:scaling>
          <c:orientation val="minMax"/>
          <c:max val="100"/>
        </c:scaling>
        <c:delete val="1"/>
        <c:axPos val="l"/>
        <c:numFmt formatCode="General" sourceLinked="1"/>
        <c:majorTickMark val="out"/>
        <c:minorTickMark val="none"/>
        <c:tickLblPos val="nextTo"/>
        <c:crossAx val="929329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Series 1</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None</c:v>
                </c:pt>
                <c:pt idx="1">
                  <c:v>&lt;60 days</c:v>
                </c:pt>
                <c:pt idx="2">
                  <c:v>60 to 89 days</c:v>
                </c:pt>
                <c:pt idx="3">
                  <c:v>90 to 179 days</c:v>
                </c:pt>
                <c:pt idx="4">
                  <c:v>180+ days</c:v>
                </c:pt>
              </c:strCache>
            </c:strRef>
          </c:cat>
          <c:val>
            <c:numRef>
              <c:f>Sheet1!$B$2:$B$6</c:f>
              <c:numCache>
                <c:formatCode>General</c:formatCode>
                <c:ptCount val="5"/>
                <c:pt idx="0">
                  <c:v>9</c:v>
                </c:pt>
                <c:pt idx="1">
                  <c:v>14</c:v>
                </c:pt>
                <c:pt idx="2">
                  <c:v>6</c:v>
                </c:pt>
                <c:pt idx="3">
                  <c:v>30</c:v>
                </c:pt>
                <c:pt idx="4">
                  <c:v>42</c:v>
                </c:pt>
              </c:numCache>
            </c:numRef>
          </c:val>
        </c:ser>
        <c:dLbls>
          <c:dLblPos val="outEnd"/>
          <c:showLegendKey val="0"/>
          <c:showVal val="1"/>
          <c:showCatName val="0"/>
          <c:showSerName val="0"/>
          <c:showPercent val="0"/>
          <c:showBubbleSize val="0"/>
        </c:dLbls>
        <c:gapWidth val="100"/>
        <c:axId val="92942384"/>
        <c:axId val="92938856"/>
      </c:barChart>
      <c:catAx>
        <c:axId val="929423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2938856"/>
        <c:crosses val="autoZero"/>
        <c:auto val="1"/>
        <c:lblAlgn val="ctr"/>
        <c:lblOffset val="100"/>
        <c:noMultiLvlLbl val="0"/>
      </c:catAx>
      <c:valAx>
        <c:axId val="92938856"/>
        <c:scaling>
          <c:orientation val="minMax"/>
          <c:max val="100"/>
        </c:scaling>
        <c:delete val="1"/>
        <c:axPos val="l"/>
        <c:numFmt formatCode="General" sourceLinked="1"/>
        <c:majorTickMark val="out"/>
        <c:minorTickMark val="none"/>
        <c:tickLblPos val="nextTo"/>
        <c:crossAx val="929423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529625151148731E-2"/>
          <c:w val="0.96616035172886816"/>
          <c:h val="0.84316388806900955"/>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1"/>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2"/>
            <c:invertIfNegative val="0"/>
            <c:bubble3D val="0"/>
            <c:spPr>
              <a:solidFill>
                <a:srgbClr val="1B587C"/>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95</c:v>
                </c:pt>
                <c:pt idx="1">
                  <c:v>97</c:v>
                </c:pt>
                <c:pt idx="2">
                  <c:v>92</c:v>
                </c:pt>
              </c:numCache>
            </c:numRef>
          </c:val>
        </c:ser>
        <c:dLbls>
          <c:dLblPos val="outEnd"/>
          <c:showLegendKey val="0"/>
          <c:showVal val="1"/>
          <c:showCatName val="0"/>
          <c:showSerName val="0"/>
          <c:showPercent val="0"/>
          <c:showBubbleSize val="0"/>
        </c:dLbls>
        <c:gapWidth val="100"/>
        <c:axId val="92941208"/>
        <c:axId val="92938072"/>
      </c:barChart>
      <c:catAx>
        <c:axId val="929412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2938072"/>
        <c:crosses val="autoZero"/>
        <c:auto val="1"/>
        <c:lblAlgn val="ctr"/>
        <c:lblOffset val="100"/>
        <c:noMultiLvlLbl val="0"/>
      </c:catAx>
      <c:valAx>
        <c:axId val="92938072"/>
        <c:scaling>
          <c:orientation val="minMax"/>
          <c:max val="100"/>
          <c:min val="0"/>
        </c:scaling>
        <c:delete val="1"/>
        <c:axPos val="l"/>
        <c:numFmt formatCode="General" sourceLinked="1"/>
        <c:majorTickMark val="out"/>
        <c:minorTickMark val="none"/>
        <c:tickLblPos val="nextTo"/>
        <c:crossAx val="929412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84806101172057247"/>
        </c:manualLayout>
      </c:layout>
      <c:barChart>
        <c:barDir val="col"/>
        <c:grouping val="clustered"/>
        <c:varyColors val="0"/>
        <c:ser>
          <c:idx val="0"/>
          <c:order val="0"/>
          <c:tx>
            <c:strRef>
              <c:f>Sheet1!$B$1</c:f>
              <c:strCache>
                <c:ptCount val="1"/>
                <c:pt idx="0">
                  <c:v>Total</c:v>
                </c:pt>
              </c:strCache>
            </c:strRef>
          </c:tx>
          <c:spPr>
            <a:solidFill>
              <a:srgbClr val="991C5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91C50"/>
              </a:solidFill>
              <a:ln>
                <a:noFill/>
              </a:ln>
              <a:effectLst/>
              <a:scene3d>
                <a:camera prst="orthographicFront"/>
                <a:lightRig rig="threePt" dir="t">
                  <a:rot lat="0" lon="0" rev="1200000"/>
                </a:lightRig>
              </a:scene3d>
              <a:sp3d>
                <a:bevelT w="63500" h="25400"/>
              </a:sp3d>
            </c:spPr>
          </c:dPt>
          <c:dPt>
            <c:idx val="2"/>
            <c:invertIfNegative val="0"/>
            <c:bubble3D val="0"/>
            <c:spPr>
              <a:solidFill>
                <a:srgbClr val="991C5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Stunted                                                         (too short for age)</c:v>
                </c:pt>
                <c:pt idx="1">
                  <c:v>Wasted                                                    (too thin for height)</c:v>
                </c:pt>
                <c:pt idx="2">
                  <c:v>Underweight                                                                   (too thin for age)</c:v>
                </c:pt>
              </c:strCache>
            </c:strRef>
          </c:cat>
          <c:val>
            <c:numRef>
              <c:f>Sheet1!$B$2:$B$4</c:f>
              <c:numCache>
                <c:formatCode>General</c:formatCode>
                <c:ptCount val="3"/>
                <c:pt idx="0">
                  <c:v>36</c:v>
                </c:pt>
                <c:pt idx="1">
                  <c:v>10</c:v>
                </c:pt>
                <c:pt idx="2">
                  <c:v>27</c:v>
                </c:pt>
              </c:numCache>
            </c:numRef>
          </c:val>
        </c:ser>
        <c:ser>
          <c:idx val="1"/>
          <c:order val="1"/>
          <c:tx>
            <c:strRef>
              <c:f>Sheet1!$C$1</c:f>
              <c:strCache>
                <c:ptCount val="1"/>
                <c:pt idx="0">
                  <c:v>Urban</c:v>
                </c:pt>
              </c:strCache>
            </c:strRef>
          </c:tx>
          <c:spPr>
            <a:solidFill>
              <a:srgbClr val="F07F0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Stunted                                                         (too short for age)</c:v>
                </c:pt>
                <c:pt idx="1">
                  <c:v>Wasted                                                    (too thin for height)</c:v>
                </c:pt>
                <c:pt idx="2">
                  <c:v>Underweight                                                                   (too thin for age)</c:v>
                </c:pt>
              </c:strCache>
            </c:strRef>
          </c:cat>
          <c:val>
            <c:numRef>
              <c:f>Sheet1!$C$2:$C$4</c:f>
              <c:numCache>
                <c:formatCode>General</c:formatCode>
                <c:ptCount val="3"/>
                <c:pt idx="0">
                  <c:v>32</c:v>
                </c:pt>
                <c:pt idx="1">
                  <c:v>9</c:v>
                </c:pt>
                <c:pt idx="2">
                  <c:v>23</c:v>
                </c:pt>
              </c:numCache>
            </c:numRef>
          </c:val>
        </c:ser>
        <c:ser>
          <c:idx val="2"/>
          <c:order val="2"/>
          <c:tx>
            <c:strRef>
              <c:f>Sheet1!$D$1</c:f>
              <c:strCache>
                <c:ptCount val="1"/>
                <c:pt idx="0">
                  <c:v>Rural</c:v>
                </c:pt>
              </c:strCache>
            </c:strRef>
          </c:tx>
          <c:spPr>
            <a:solidFill>
              <a:srgbClr val="1B587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Stunted                                                         (too short for age)</c:v>
                </c:pt>
                <c:pt idx="1">
                  <c:v>Wasted                                                    (too thin for height)</c:v>
                </c:pt>
                <c:pt idx="2">
                  <c:v>Underweight                                                                   (too thin for age)</c:v>
                </c:pt>
              </c:strCache>
            </c:strRef>
          </c:cat>
          <c:val>
            <c:numRef>
              <c:f>Sheet1!$D$2:$D$4</c:f>
              <c:numCache>
                <c:formatCode>General</c:formatCode>
                <c:ptCount val="3"/>
                <c:pt idx="0">
                  <c:v>40</c:v>
                </c:pt>
                <c:pt idx="1">
                  <c:v>10</c:v>
                </c:pt>
                <c:pt idx="2">
                  <c:v>31</c:v>
                </c:pt>
              </c:numCache>
            </c:numRef>
          </c:val>
        </c:ser>
        <c:dLbls>
          <c:dLblPos val="outEnd"/>
          <c:showLegendKey val="0"/>
          <c:showVal val="1"/>
          <c:showCatName val="0"/>
          <c:showSerName val="0"/>
          <c:showPercent val="0"/>
          <c:showBubbleSize val="0"/>
        </c:dLbls>
        <c:gapWidth val="150"/>
        <c:axId val="92943560"/>
        <c:axId val="92937680"/>
      </c:barChart>
      <c:catAx>
        <c:axId val="929435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2937680"/>
        <c:crosses val="autoZero"/>
        <c:auto val="1"/>
        <c:lblAlgn val="ctr"/>
        <c:lblOffset val="100"/>
        <c:noMultiLvlLbl val="0"/>
      </c:catAx>
      <c:valAx>
        <c:axId val="92937680"/>
        <c:scaling>
          <c:orientation val="minMax"/>
          <c:max val="100"/>
        </c:scaling>
        <c:delete val="1"/>
        <c:axPos val="l"/>
        <c:numFmt formatCode="General" sourceLinked="1"/>
        <c:majorTickMark val="out"/>
        <c:minorTickMark val="none"/>
        <c:tickLblPos val="nextTo"/>
        <c:crossAx val="9294356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673518742442563E-3"/>
          <c:w val="0.96616035172886816"/>
          <c:h val="0.89382913290614996"/>
        </c:manualLayout>
      </c:layout>
      <c:lineChart>
        <c:grouping val="standard"/>
        <c:varyColors val="0"/>
        <c:ser>
          <c:idx val="0"/>
          <c:order val="0"/>
          <c:tx>
            <c:strRef>
              <c:f>Sheet1!$B$1</c:f>
              <c:strCache>
                <c:ptCount val="1"/>
                <c:pt idx="0">
                  <c:v>Stunted</c:v>
                </c:pt>
              </c:strCache>
            </c:strRef>
          </c:tx>
          <c:spPr>
            <a:ln w="63500" cap="rnd">
              <a:solidFill>
                <a:srgbClr val="58863C"/>
              </a:solidFill>
              <a:round/>
            </a:ln>
            <a:effectLst/>
          </c:spPr>
          <c:marker>
            <c:symbol val="circle"/>
            <c:size val="5"/>
            <c:spPr>
              <a:solidFill>
                <a:srgbClr val="58863C"/>
              </a:solidFill>
              <a:ln w="63500" cap="rnd">
                <a:solidFill>
                  <a:srgbClr val="5886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Sheet1!$B$2:$B$6</c:f>
              <c:numCache>
                <c:formatCode>General</c:formatCode>
                <c:ptCount val="5"/>
                <c:pt idx="0">
                  <c:v>57</c:v>
                </c:pt>
                <c:pt idx="1">
                  <c:v>57</c:v>
                </c:pt>
                <c:pt idx="2">
                  <c:v>49</c:v>
                </c:pt>
                <c:pt idx="3">
                  <c:v>41</c:v>
                </c:pt>
                <c:pt idx="4">
                  <c:v>36</c:v>
                </c:pt>
              </c:numCache>
            </c:numRef>
          </c:val>
          <c:smooth val="0"/>
        </c:ser>
        <c:ser>
          <c:idx val="1"/>
          <c:order val="1"/>
          <c:tx>
            <c:strRef>
              <c:f>Sheet1!$C$1</c:f>
              <c:strCache>
                <c:ptCount val="1"/>
                <c:pt idx="0">
                  <c:v>Underweight</c:v>
                </c:pt>
              </c:strCache>
            </c:strRef>
          </c:tx>
          <c:spPr>
            <a:ln w="63500" cap="rnd">
              <a:solidFill>
                <a:schemeClr val="accent2"/>
              </a:solidFill>
              <a:round/>
            </a:ln>
            <a:effectLst/>
          </c:spPr>
          <c:marker>
            <c:symbol val="circle"/>
            <c:size val="5"/>
            <c:spPr>
              <a:solidFill>
                <a:schemeClr val="accent2"/>
              </a:solidFill>
              <a:ln w="63500">
                <a:solidFill>
                  <a:schemeClr val="accent2"/>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Sheet1!$C$2:$C$6</c:f>
              <c:numCache>
                <c:formatCode>General</c:formatCode>
                <c:ptCount val="5"/>
                <c:pt idx="0">
                  <c:v>42</c:v>
                </c:pt>
                <c:pt idx="1">
                  <c:v>43</c:v>
                </c:pt>
                <c:pt idx="2">
                  <c:v>39</c:v>
                </c:pt>
                <c:pt idx="3">
                  <c:v>29</c:v>
                </c:pt>
                <c:pt idx="4">
                  <c:v>27</c:v>
                </c:pt>
              </c:numCache>
            </c:numRef>
          </c:val>
          <c:smooth val="0"/>
        </c:ser>
        <c:ser>
          <c:idx val="2"/>
          <c:order val="2"/>
          <c:tx>
            <c:strRef>
              <c:f>Sheet1!$D$1</c:f>
              <c:strCache>
                <c:ptCount val="1"/>
                <c:pt idx="0">
                  <c:v>Wasted</c:v>
                </c:pt>
              </c:strCache>
            </c:strRef>
          </c:tx>
          <c:spPr>
            <a:ln w="63500" cap="rnd">
              <a:solidFill>
                <a:schemeClr val="accent3"/>
              </a:solidFill>
              <a:round/>
            </a:ln>
            <a:effectLst/>
          </c:spPr>
          <c:marker>
            <c:symbol val="circle"/>
            <c:size val="5"/>
            <c:spPr>
              <a:solidFill>
                <a:schemeClr val="accent3"/>
              </a:solidFill>
              <a:ln w="63500">
                <a:solidFill>
                  <a:schemeClr val="accent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1996 NFHS</c:v>
                </c:pt>
                <c:pt idx="1">
                  <c:v>2001 NDHS</c:v>
                </c:pt>
                <c:pt idx="2">
                  <c:v>2006 NDHS</c:v>
                </c:pt>
                <c:pt idx="3">
                  <c:v>2011 NDHS</c:v>
                </c:pt>
                <c:pt idx="4">
                  <c:v>2016 NDHS</c:v>
                </c:pt>
              </c:strCache>
            </c:strRef>
          </c:cat>
          <c:val>
            <c:numRef>
              <c:f>Sheet1!$D$2:$D$6</c:f>
              <c:numCache>
                <c:formatCode>General</c:formatCode>
                <c:ptCount val="5"/>
                <c:pt idx="0">
                  <c:v>15</c:v>
                </c:pt>
                <c:pt idx="1">
                  <c:v>11</c:v>
                </c:pt>
                <c:pt idx="2">
                  <c:v>13</c:v>
                </c:pt>
                <c:pt idx="3">
                  <c:v>11</c:v>
                </c:pt>
                <c:pt idx="4">
                  <c:v>10</c:v>
                </c:pt>
              </c:numCache>
            </c:numRef>
          </c:val>
          <c:smooth val="0"/>
        </c:ser>
        <c:dLbls>
          <c:dLblPos val="t"/>
          <c:showLegendKey val="0"/>
          <c:showVal val="1"/>
          <c:showCatName val="0"/>
          <c:showSerName val="0"/>
          <c:showPercent val="0"/>
          <c:showBubbleSize val="0"/>
        </c:dLbls>
        <c:marker val="1"/>
        <c:smooth val="0"/>
        <c:axId val="537574704"/>
        <c:axId val="537573920"/>
      </c:lineChart>
      <c:catAx>
        <c:axId val="5375747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37573920"/>
        <c:crosses val="autoZero"/>
        <c:auto val="1"/>
        <c:lblAlgn val="ctr"/>
        <c:lblOffset val="100"/>
        <c:noMultiLvlLbl val="0"/>
      </c:catAx>
      <c:valAx>
        <c:axId val="537573920"/>
        <c:scaling>
          <c:orientation val="minMax"/>
          <c:max val="100"/>
        </c:scaling>
        <c:delete val="1"/>
        <c:axPos val="l"/>
        <c:numFmt formatCode="General" sourceLinked="1"/>
        <c:majorTickMark val="out"/>
        <c:minorTickMark val="none"/>
        <c:tickLblPos val="nextTo"/>
        <c:crossAx val="5375747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0.688</cdr:x>
      <cdr:y>0.88865</cdr:y>
    </cdr:from>
    <cdr:to>
      <cdr:x>1</cdr:x>
      <cdr:y>1</cdr:y>
    </cdr:to>
    <cdr:sp macro="" textlink="">
      <cdr:nvSpPr>
        <cdr:cNvPr id="2" name="TextBox 2"/>
        <cdr:cNvSpPr txBox="1"/>
      </cdr:nvSpPr>
      <cdr:spPr>
        <a:xfrm xmlns:a="http://schemas.openxmlformats.org/drawingml/2006/main">
          <a:off x="6530258" y="6324025"/>
          <a:ext cx="2576052" cy="584775"/>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US" sz="1600" i="1" dirty="0" smtClean="0"/>
            <a:t>Values add up to more than 100% due to rounding. </a:t>
          </a:r>
          <a:endParaRPr lang="en-US" sz="1600" i="1" dirty="0"/>
        </a:p>
      </cdr:txBody>
    </cdr:sp>
  </cdr:relSizeAnchor>
</c:userShapes>
</file>

<file path=ppt/drawings/drawing2.xml><?xml version="1.0" encoding="utf-8"?>
<c:userShapes xmlns:c="http://schemas.openxmlformats.org/drawingml/2006/chart">
  <cdr:relSizeAnchor xmlns:cdr="http://schemas.openxmlformats.org/drawingml/2006/chartDrawing">
    <cdr:from>
      <cdr:x>0.69295</cdr:x>
      <cdr:y>0.14044</cdr:y>
    </cdr:from>
    <cdr:to>
      <cdr:x>0.75764</cdr:x>
      <cdr:y>0.22501</cdr:y>
    </cdr:to>
    <cdr:sp macro="" textlink="">
      <cdr:nvSpPr>
        <cdr:cNvPr id="2" name="TextBox 1"/>
        <cdr:cNvSpPr txBox="1"/>
      </cdr:nvSpPr>
      <cdr:spPr>
        <a:xfrm xmlns:a="http://schemas.openxmlformats.org/drawingml/2006/main">
          <a:off x="6016216" y="737503"/>
          <a:ext cx="561641" cy="44411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smtClean="0"/>
            <a:t>2.3</a:t>
          </a:r>
          <a:endParaRPr lang="en-US" sz="1800" b="1" dirty="0"/>
        </a:p>
      </cdr:txBody>
    </cdr:sp>
  </cdr:relSizeAnchor>
  <cdr:relSizeAnchor xmlns:cdr="http://schemas.openxmlformats.org/drawingml/2006/chartDrawing">
    <cdr:from>
      <cdr:x>0.61955</cdr:x>
      <cdr:y>0.45771</cdr:y>
    </cdr:from>
    <cdr:to>
      <cdr:x>0.68425</cdr:x>
      <cdr:y>0.54229</cdr:y>
    </cdr:to>
    <cdr:sp macro="" textlink="">
      <cdr:nvSpPr>
        <cdr:cNvPr id="3" name="TextBox 1"/>
        <cdr:cNvSpPr txBox="1"/>
      </cdr:nvSpPr>
      <cdr:spPr>
        <a:xfrm xmlns:a="http://schemas.openxmlformats.org/drawingml/2006/main">
          <a:off x="5378987" y="2403641"/>
          <a:ext cx="561727" cy="444168"/>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800" b="1" dirty="0" smtClean="0"/>
            <a:t>2.0</a:t>
          </a:r>
          <a:endParaRPr lang="en-US" sz="1800" b="1" dirty="0"/>
        </a:p>
      </cdr:txBody>
    </cdr:sp>
  </cdr:relSizeAnchor>
  <cdr:relSizeAnchor xmlns:cdr="http://schemas.openxmlformats.org/drawingml/2006/chartDrawing">
    <cdr:from>
      <cdr:x>0.85421</cdr:x>
      <cdr:y>0.77727</cdr:y>
    </cdr:from>
    <cdr:to>
      <cdr:x>0.91891</cdr:x>
      <cdr:y>0.86184</cdr:y>
    </cdr:to>
    <cdr:sp macro="" textlink="">
      <cdr:nvSpPr>
        <cdr:cNvPr id="4" name="TextBox 1"/>
        <cdr:cNvSpPr txBox="1"/>
      </cdr:nvSpPr>
      <cdr:spPr>
        <a:xfrm xmlns:a="http://schemas.openxmlformats.org/drawingml/2006/main">
          <a:off x="7416319" y="4081795"/>
          <a:ext cx="561727" cy="44411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800" b="1" dirty="0" smtClean="0"/>
            <a:t>2.9</a:t>
          </a:r>
          <a:endParaRPr lang="en-US" sz="1800" b="1" dirty="0"/>
        </a:p>
      </cdr:txBody>
    </cdr:sp>
  </cdr:relSizeAnchor>
</c:userShapes>
</file>

<file path=ppt/drawings/drawing3.xml><?xml version="1.0" encoding="utf-8"?>
<c:userShapes xmlns:c="http://schemas.openxmlformats.org/drawingml/2006/chart">
  <cdr:relSizeAnchor xmlns:cdr="http://schemas.openxmlformats.org/drawingml/2006/chartDrawing">
    <cdr:from>
      <cdr:x>0</cdr:x>
      <cdr:y>0.57293</cdr:y>
    </cdr:from>
    <cdr:to>
      <cdr:x>0.42222</cdr:x>
      <cdr:y>0.70477</cdr:y>
    </cdr:to>
    <cdr:sp macro="" textlink="">
      <cdr:nvSpPr>
        <cdr:cNvPr id="2" name="TextBox 7"/>
        <cdr:cNvSpPr txBox="1"/>
      </cdr:nvSpPr>
      <cdr:spPr>
        <a:xfrm xmlns:a="http://schemas.openxmlformats.org/drawingml/2006/main">
          <a:off x="0" y="2808605"/>
          <a:ext cx="3860799" cy="64633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i="1" dirty="0" smtClean="0"/>
            <a:t>Among women age 15-49 with a live birth in the past 5 years, percent who:</a:t>
          </a:r>
          <a:endParaRPr lang="en-US" b="1" i="1" dirty="0"/>
        </a:p>
      </cdr:txBody>
    </cdr:sp>
  </cdr:relSizeAnchor>
</c:userShapes>
</file>

<file path=ppt/drawings/drawing4.xml><?xml version="1.0" encoding="utf-8"?>
<c:userShapes xmlns:c="http://schemas.openxmlformats.org/drawingml/2006/chart">
  <cdr:relSizeAnchor xmlns:cdr="http://schemas.openxmlformats.org/drawingml/2006/chartDrawing">
    <cdr:from>
      <cdr:x>0.0395</cdr:x>
      <cdr:y>0.24441</cdr:y>
    </cdr:from>
    <cdr:to>
      <cdr:x>0.33599</cdr:x>
      <cdr:y>0.31474</cdr:y>
    </cdr:to>
    <cdr:sp macro="" textlink="">
      <cdr:nvSpPr>
        <cdr:cNvPr id="3" name="TextBox 10"/>
        <cdr:cNvSpPr txBox="1"/>
      </cdr:nvSpPr>
      <cdr:spPr>
        <a:xfrm xmlns:a="http://schemas.openxmlformats.org/drawingml/2006/main">
          <a:off x="361215" y="1285084"/>
          <a:ext cx="2711105" cy="36978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dirty="0" smtClean="0">
              <a:solidFill>
                <a:schemeClr val="accent4"/>
              </a:solidFill>
            </a:rPr>
            <a:t>Infant mortality</a:t>
          </a:r>
          <a:endParaRPr lang="en-US" b="1" dirty="0">
            <a:solidFill>
              <a:schemeClr val="accent4"/>
            </a:solidFill>
          </a:endParaRPr>
        </a:p>
      </cdr:txBody>
    </cdr:sp>
  </cdr:relSizeAnchor>
  <cdr:relSizeAnchor xmlns:cdr="http://schemas.openxmlformats.org/drawingml/2006/chartDrawing">
    <cdr:from>
      <cdr:x>0.16408</cdr:x>
      <cdr:y>0.10046</cdr:y>
    </cdr:from>
    <cdr:to>
      <cdr:x>0.46056</cdr:x>
      <cdr:y>0.17079</cdr:y>
    </cdr:to>
    <cdr:sp macro="" textlink="">
      <cdr:nvSpPr>
        <cdr:cNvPr id="5" name="TextBox 10"/>
        <cdr:cNvSpPr txBox="1"/>
      </cdr:nvSpPr>
      <cdr:spPr>
        <a:xfrm xmlns:a="http://schemas.openxmlformats.org/drawingml/2006/main">
          <a:off x="1500392" y="528214"/>
          <a:ext cx="2711013" cy="36978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800" b="1" dirty="0" smtClean="0">
              <a:solidFill>
                <a:schemeClr val="accent3"/>
              </a:solidFill>
            </a:rPr>
            <a:t>Under-5 mortality</a:t>
          </a:r>
          <a:endParaRPr lang="en-US" sz="1800" b="1" dirty="0">
            <a:solidFill>
              <a:schemeClr val="accent3"/>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6434"/>
          </a:xfrm>
          <a:prstGeom prst="rect">
            <a:avLst/>
          </a:prstGeom>
        </p:spPr>
        <p:txBody>
          <a:bodyPr vert="horz" lIns="93177" tIns="46589" rIns="93177" bIns="46589" rtlCol="0"/>
          <a:lstStyle>
            <a:lvl1pPr algn="r">
              <a:defRPr sz="1200"/>
            </a:lvl1pPr>
          </a:lstStyle>
          <a:p>
            <a:fld id="{DE943D3A-90A7-4F40-BAB5-D1F98318A369}" type="datetimeFigureOut">
              <a:rPr lang="en-US" smtClean="0"/>
              <a:t>12/18/2017</a:t>
            </a:fld>
            <a:endParaRPr lang="en-US"/>
          </a:p>
        </p:txBody>
      </p:sp>
      <p:sp>
        <p:nvSpPr>
          <p:cNvPr id="4" name="Footer Placeholder 3"/>
          <p:cNvSpPr>
            <a:spLocks noGrp="1"/>
          </p:cNvSpPr>
          <p:nvPr>
            <p:ph type="ftr" sz="quarter" idx="2"/>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6433"/>
          </a:xfrm>
          <a:prstGeom prst="rect">
            <a:avLst/>
          </a:prstGeom>
        </p:spPr>
        <p:txBody>
          <a:bodyPr vert="horz" lIns="93177" tIns="46589" rIns="93177" bIns="46589" rtlCol="0" anchor="b"/>
          <a:lstStyle>
            <a:lvl1pPr algn="r">
              <a:defRPr sz="1200"/>
            </a:lvl1pPr>
          </a:lstStyle>
          <a:p>
            <a:fld id="{BD801817-F973-45DA-B278-F0602B177777}" type="slidenum">
              <a:rPr lang="en-US" smtClean="0"/>
              <a:t>‹#›</a:t>
            </a:fld>
            <a:endParaRPr lang="en-US"/>
          </a:p>
        </p:txBody>
      </p:sp>
    </p:spTree>
    <p:extLst>
      <p:ext uri="{BB962C8B-B14F-4D97-AF65-F5344CB8AC3E}">
        <p14:creationId xmlns:p14="http://schemas.microsoft.com/office/powerpoint/2010/main" val="163447539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DB15DCB0-616A-4D00-A23B-0E7EB6002418}" type="datetimeFigureOut">
              <a:rPr lang="en-US" smtClean="0"/>
              <a:t>12/18/2017</a:t>
            </a:fld>
            <a:endParaRPr lang="en-US"/>
          </a:p>
        </p:txBody>
      </p:sp>
      <p:sp>
        <p:nvSpPr>
          <p:cNvPr id="4" name="Slide Image Placeholder 3"/>
          <p:cNvSpPr>
            <a:spLocks noGrp="1" noRot="1" noChangeAspect="1"/>
          </p:cNvSpPr>
          <p:nvPr>
            <p:ph type="sldImg" idx="2"/>
          </p:nvPr>
        </p:nvSpPr>
        <p:spPr>
          <a:xfrm>
            <a:off x="1414463" y="1162050"/>
            <a:ext cx="4181475"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51E81180-36CA-43EC-B7D8-15BB5DAAE4B2}" type="slidenum">
              <a:rPr lang="en-US" smtClean="0"/>
              <a:t>‹#›</a:t>
            </a:fld>
            <a:endParaRPr lang="en-US"/>
          </a:p>
        </p:txBody>
      </p:sp>
    </p:spTree>
    <p:extLst>
      <p:ext uri="{BB962C8B-B14F-4D97-AF65-F5344CB8AC3E}">
        <p14:creationId xmlns:p14="http://schemas.microsoft.com/office/powerpoint/2010/main" val="8700149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a:t>
            </a:fld>
            <a:endParaRPr lang="en-US"/>
          </a:p>
        </p:txBody>
      </p:sp>
    </p:spTree>
    <p:extLst>
      <p:ext uri="{BB962C8B-B14F-4D97-AF65-F5344CB8AC3E}">
        <p14:creationId xmlns:p14="http://schemas.microsoft.com/office/powerpoint/2010/main" val="38853190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25</a:t>
            </a:fld>
            <a:endParaRPr lang="en-US" dirty="0">
              <a:solidFill>
                <a:prstClr val="black"/>
              </a:solidFill>
            </a:endParaRPr>
          </a:p>
        </p:txBody>
      </p:sp>
    </p:spTree>
    <p:extLst>
      <p:ext uri="{BB962C8B-B14F-4D97-AF65-F5344CB8AC3E}">
        <p14:creationId xmlns:p14="http://schemas.microsoft.com/office/powerpoint/2010/main" val="348214252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Regionally, Nepal has one of the highest values of basic</a:t>
            </a:r>
            <a:r>
              <a:rPr lang="en-US" baseline="0" dirty="0" smtClean="0"/>
              <a:t> vaccination coverage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141</a:t>
            </a:fld>
            <a:endParaRPr lang="en-US" dirty="0">
              <a:solidFill>
                <a:prstClr val="black"/>
              </a:solidFill>
            </a:endParaRPr>
          </a:p>
        </p:txBody>
      </p:sp>
    </p:spTree>
    <p:extLst>
      <p:ext uri="{BB962C8B-B14F-4D97-AF65-F5344CB8AC3E}">
        <p14:creationId xmlns:p14="http://schemas.microsoft.com/office/powerpoint/2010/main" val="183837302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spcBef>
                <a:spcPts val="0"/>
              </a:spcBef>
              <a:spcAft>
                <a:spcPts val="1800"/>
              </a:spcAft>
              <a:buClr>
                <a:schemeClr val="tx1"/>
              </a:buClr>
              <a:buNone/>
            </a:pPr>
            <a:r>
              <a:rPr lang="en-US" sz="3200" noProof="0" dirty="0" smtClean="0"/>
              <a:t>In addition to the basic vaccinations, it is recommended that children age 12-23 months receive: </a:t>
            </a:r>
            <a:r>
              <a:rPr lang="en-US" sz="2800" b="1" noProof="0" dirty="0" smtClean="0">
                <a:solidFill>
                  <a:schemeClr val="accent5"/>
                </a:solidFill>
              </a:rPr>
              <a:t>3 doses of Pneumococcal </a:t>
            </a:r>
          </a:p>
          <a:p>
            <a:r>
              <a:rPr lang="en-US" dirty="0" smtClean="0"/>
              <a:t>43% of children age 12-23 months and 31% of children age 24-35 months received all age appropriate</a:t>
            </a:r>
            <a:r>
              <a:rPr lang="en-US" baseline="0" dirty="0" smtClean="0"/>
              <a:t> vaccinations.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142</a:t>
            </a:fld>
            <a:endParaRPr lang="en-US" dirty="0">
              <a:solidFill>
                <a:prstClr val="black"/>
              </a:solidFill>
            </a:endParaRPr>
          </a:p>
        </p:txBody>
      </p:sp>
    </p:spTree>
    <p:extLst>
      <p:ext uri="{BB962C8B-B14F-4D97-AF65-F5344CB8AC3E}">
        <p14:creationId xmlns:p14="http://schemas.microsoft.com/office/powerpoint/2010/main" val="299773952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143</a:t>
            </a:fld>
            <a:endParaRPr lang="en-US" dirty="0">
              <a:solidFill>
                <a:prstClr val="black"/>
              </a:solidFill>
            </a:endParaRPr>
          </a:p>
        </p:txBody>
      </p:sp>
    </p:spTree>
    <p:extLst>
      <p:ext uri="{BB962C8B-B14F-4D97-AF65-F5344CB8AC3E}">
        <p14:creationId xmlns:p14="http://schemas.microsoft.com/office/powerpoint/2010/main" val="275282311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In the two weeks before the survey, 2% of children under five were ill with cough and rapid breathing, symptoms of acute respiratory infection (ARI). Three-quarters of children with symptoms of ARI for whom treatment or advice was sought were taken to the private medical sector, and 27% were taken to a government facility.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144</a:t>
            </a:fld>
            <a:endParaRPr lang="en-US" dirty="0">
              <a:solidFill>
                <a:prstClr val="black"/>
              </a:solidFill>
            </a:endParaRPr>
          </a:p>
        </p:txBody>
      </p:sp>
    </p:spTree>
    <p:extLst>
      <p:ext uri="{BB962C8B-B14F-4D97-AF65-F5344CB8AC3E}">
        <p14:creationId xmlns:p14="http://schemas.microsoft.com/office/powerpoint/2010/main" val="201476183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One in five children under five had fever in the two weeks before the survey. Among these children, 80% were taken to a health facility or providers for treatment or advice. </a:t>
            </a:r>
          </a:p>
          <a:p>
            <a:r>
              <a:rPr lang="en-US" sz="1200" b="0" i="0" u="none" strike="noStrike" kern="1200" baseline="0" dirty="0" smtClean="0">
                <a:solidFill>
                  <a:schemeClr val="tx1"/>
                </a:solidFill>
                <a:latin typeface="+mn-lt"/>
                <a:ea typeface="+mn-ea"/>
                <a:cs typeface="+mn-cs"/>
              </a:rPr>
              <a:t>Eight percent of children under five had diarrhea in the two weeks before the survey. Nearly two-thirds of children under five with diarrhea were taken to a health facility or providers for treatment or advice.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145</a:t>
            </a:fld>
            <a:endParaRPr lang="en-US" dirty="0">
              <a:solidFill>
                <a:prstClr val="black"/>
              </a:solidFill>
            </a:endParaRPr>
          </a:p>
        </p:txBody>
      </p:sp>
    </p:spTree>
    <p:extLst>
      <p:ext uri="{BB962C8B-B14F-4D97-AF65-F5344CB8AC3E}">
        <p14:creationId xmlns:p14="http://schemas.microsoft.com/office/powerpoint/2010/main" val="360635559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Diarrhea was most common among children age 6-11 months (15%).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146</a:t>
            </a:fld>
            <a:endParaRPr lang="en-US" dirty="0">
              <a:solidFill>
                <a:prstClr val="black"/>
              </a:solidFill>
            </a:endParaRPr>
          </a:p>
        </p:txBody>
      </p:sp>
    </p:spTree>
    <p:extLst>
      <p:ext uri="{BB962C8B-B14F-4D97-AF65-F5344CB8AC3E}">
        <p14:creationId xmlns:p14="http://schemas.microsoft.com/office/powerpoint/2010/main" val="107608794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Children with diarrhea should drink more fluids, particularly through oral rehydration therapy (ORT) which includes oral rehydration solution (ORS), recommended home fluids, and increased fluids. Additionally, children under five with diarrhea should receive zinc. While 68% of children under five with diarrhea received ORT, 16% received no treatment. Only 10% of children under five with diarrhea received ORS and zinc.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147</a:t>
            </a:fld>
            <a:endParaRPr lang="en-US" dirty="0">
              <a:solidFill>
                <a:prstClr val="black"/>
              </a:solidFill>
            </a:endParaRPr>
          </a:p>
        </p:txBody>
      </p:sp>
    </p:spTree>
    <p:extLst>
      <p:ext uri="{BB962C8B-B14F-4D97-AF65-F5344CB8AC3E}">
        <p14:creationId xmlns:p14="http://schemas.microsoft.com/office/powerpoint/2010/main" val="183372135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Only 1 in 3 children with diarrhea are given more liquids,</a:t>
            </a:r>
            <a:r>
              <a:rPr lang="en-US" baseline="0" dirty="0" smtClean="0"/>
              <a:t> while 46% are given about the same as usual amount of liquids.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149</a:t>
            </a:fld>
            <a:endParaRPr lang="en-US" dirty="0">
              <a:solidFill>
                <a:prstClr val="black"/>
              </a:solidFill>
            </a:endParaRPr>
          </a:p>
        </p:txBody>
      </p:sp>
    </p:spTree>
    <p:extLst>
      <p:ext uri="{BB962C8B-B14F-4D97-AF65-F5344CB8AC3E}">
        <p14:creationId xmlns:p14="http://schemas.microsoft.com/office/powerpoint/2010/main" val="49241731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15% of children with diarrhea were given more food, while 49% were given the same as usual.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150</a:t>
            </a:fld>
            <a:endParaRPr lang="en-US" dirty="0">
              <a:solidFill>
                <a:prstClr val="black"/>
              </a:solidFill>
            </a:endParaRPr>
          </a:p>
        </p:txBody>
      </p:sp>
    </p:spTree>
    <p:extLst>
      <p:ext uri="{BB962C8B-B14F-4D97-AF65-F5344CB8AC3E}">
        <p14:creationId xmlns:p14="http://schemas.microsoft.com/office/powerpoint/2010/main" val="317028771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151</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Nearly half of households are food secure. 1 in 10 households are severely food insecure.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26</a:t>
            </a:fld>
            <a:endParaRPr lang="en-US" dirty="0">
              <a:solidFill>
                <a:prstClr val="black"/>
              </a:solidFill>
            </a:endParaRPr>
          </a:p>
        </p:txBody>
      </p:sp>
    </p:spTree>
    <p:extLst>
      <p:ext uri="{BB962C8B-B14F-4D97-AF65-F5344CB8AC3E}">
        <p14:creationId xmlns:p14="http://schemas.microsoft.com/office/powerpoint/2010/main" val="111758594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Breastfeeding is very common in Nepal with 99% of children ever breastfed. More than half (55%) of children are breastfed within the first hour of life, and 90% within the first day. Three in ten children who were ever breastfed received a </a:t>
            </a:r>
            <a:r>
              <a:rPr lang="en-US" sz="1200" b="0" i="0" u="none" strike="noStrike" kern="1200" baseline="0" dirty="0" err="1" smtClean="0">
                <a:solidFill>
                  <a:schemeClr val="tx1"/>
                </a:solidFill>
                <a:latin typeface="+mn-lt"/>
                <a:ea typeface="+mn-ea"/>
                <a:cs typeface="+mn-cs"/>
              </a:rPr>
              <a:t>prelacetal</a:t>
            </a:r>
            <a:r>
              <a:rPr lang="en-US" sz="1200" b="0" i="0" u="none" strike="noStrike" kern="1200" baseline="0" dirty="0" smtClean="0">
                <a:solidFill>
                  <a:schemeClr val="tx1"/>
                </a:solidFill>
                <a:latin typeface="+mn-lt"/>
                <a:ea typeface="+mn-ea"/>
                <a:cs typeface="+mn-cs"/>
              </a:rPr>
              <a:t> feed, though this is not recommended.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154</a:t>
            </a:fld>
            <a:endParaRPr lang="en-US" dirty="0">
              <a:solidFill>
                <a:prstClr val="black"/>
              </a:solidFill>
            </a:endParaRPr>
          </a:p>
        </p:txBody>
      </p:sp>
    </p:spTree>
    <p:extLst>
      <p:ext uri="{BB962C8B-B14F-4D97-AF65-F5344CB8AC3E}">
        <p14:creationId xmlns:p14="http://schemas.microsoft.com/office/powerpoint/2010/main" val="356442419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WHO recommends that children receive nothing but breastmilk (exclusive breastfeeding) for the first six months of life. Two-thirds of children under six months are exclusively breastfed.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155</a:t>
            </a:fld>
            <a:endParaRPr lang="en-US" dirty="0">
              <a:solidFill>
                <a:prstClr val="black"/>
              </a:solidFill>
            </a:endParaRPr>
          </a:p>
        </p:txBody>
      </p:sp>
    </p:spTree>
    <p:extLst>
      <p:ext uri="{BB962C8B-B14F-4D97-AF65-F5344CB8AC3E}">
        <p14:creationId xmlns:p14="http://schemas.microsoft.com/office/powerpoint/2010/main" val="102819698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Children under three breastfeed for an average of 30.5 months and are exclusively breastfed for 4.3 months. </a:t>
            </a:r>
            <a:endParaRPr lang="en-US" dirty="0" smtClean="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156</a:t>
            </a:fld>
            <a:endParaRPr lang="en-US" dirty="0">
              <a:solidFill>
                <a:prstClr val="black"/>
              </a:solidFill>
            </a:endParaRPr>
          </a:p>
        </p:txBody>
      </p:sp>
    </p:spTree>
    <p:extLst>
      <p:ext uri="{BB962C8B-B14F-4D97-AF65-F5344CB8AC3E}">
        <p14:creationId xmlns:p14="http://schemas.microsoft.com/office/powerpoint/2010/main" val="64115055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Complementary foods should be introduced when a child is six months old to reduce the risk of malnutrition.  Overall, 66% of children are exclusively breastfed, 22% receive breastmilk plus other liquids, and 12% receive breast milk and complementary foods.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157</a:t>
            </a:fld>
            <a:endParaRPr lang="en-US" dirty="0">
              <a:solidFill>
                <a:prstClr val="black"/>
              </a:solidFill>
            </a:endParaRPr>
          </a:p>
        </p:txBody>
      </p:sp>
    </p:spTree>
    <p:extLst>
      <p:ext uri="{BB962C8B-B14F-4D97-AF65-F5344CB8AC3E}">
        <p14:creationId xmlns:p14="http://schemas.microsoft.com/office/powerpoint/2010/main" val="231679108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For breastfed children, 46% of breastfed children had an adequately diverse diet and had been given foods from the appropriate number of food groups, while 71% had been fed the minimum number of times appropriate for their age. The feeding practices of more than 1/3 of breastfed children age 6-23 months meet the minimum standards for all three IYCF feeding practices. For non-breastfed children, 63% had a diverse diet, 77% were fed the minimum number of times, and 23% met the minimum standards for all 3 IYCF feeding practices. For all children, 47% had a diverse diet, 71% ate the appropriate number of times, and 36% met the minimum standards for all 3 IYCF feeding practices.</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158</a:t>
            </a:fld>
            <a:endParaRPr lang="en-US" dirty="0">
              <a:solidFill>
                <a:prstClr val="black"/>
              </a:solidFill>
            </a:endParaRPr>
          </a:p>
        </p:txBody>
      </p:sp>
    </p:spTree>
    <p:extLst>
      <p:ext uri="{BB962C8B-B14F-4D97-AF65-F5344CB8AC3E}">
        <p14:creationId xmlns:p14="http://schemas.microsoft.com/office/powerpoint/2010/main" val="297867397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2016 NDHS tested children age 6-59 months and women age 15-49 for anemia. More than half (53%) of children age 6-59 months are anemic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160</a:t>
            </a:fld>
            <a:endParaRPr lang="en-US" dirty="0">
              <a:solidFill>
                <a:prstClr val="black"/>
              </a:solidFill>
            </a:endParaRPr>
          </a:p>
        </p:txBody>
      </p:sp>
    </p:spTree>
    <p:extLst>
      <p:ext uri="{BB962C8B-B14F-4D97-AF65-F5344CB8AC3E}">
        <p14:creationId xmlns:p14="http://schemas.microsoft.com/office/powerpoint/2010/main" val="311601326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Anemia in children ranges from a low of 43% in Province 3 and a high of 59% in Province 2.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161</a:t>
            </a:fld>
            <a:endParaRPr lang="en-US">
              <a:solidFill>
                <a:prstClr val="black"/>
              </a:solidFill>
            </a:endParaRPr>
          </a:p>
        </p:txBody>
      </p:sp>
    </p:spTree>
    <p:extLst>
      <p:ext uri="{BB962C8B-B14F-4D97-AF65-F5344CB8AC3E}">
        <p14:creationId xmlns:p14="http://schemas.microsoft.com/office/powerpoint/2010/main" val="3627503269"/>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Four in ten women age 15-49 in Nepal are anemic.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162</a:t>
            </a:fld>
            <a:endParaRPr lang="en-US" dirty="0">
              <a:solidFill>
                <a:prstClr val="black"/>
              </a:solidFill>
            </a:endParaRPr>
          </a:p>
        </p:txBody>
      </p:sp>
    </p:spTree>
    <p:extLst>
      <p:ext uri="{BB962C8B-B14F-4D97-AF65-F5344CB8AC3E}">
        <p14:creationId xmlns:p14="http://schemas.microsoft.com/office/powerpoint/2010/main" val="428087258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Anemia in women ranges from a low of 29% in Province 3 and a high of 58% in Province 2.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163</a:t>
            </a:fld>
            <a:endParaRPr lang="en-US">
              <a:solidFill>
                <a:prstClr val="black"/>
              </a:solidFill>
            </a:endParaRPr>
          </a:p>
        </p:txBody>
      </p:sp>
    </p:spTree>
    <p:extLst>
      <p:ext uri="{BB962C8B-B14F-4D97-AF65-F5344CB8AC3E}">
        <p14:creationId xmlns:p14="http://schemas.microsoft.com/office/powerpoint/2010/main" val="76316299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Anemia prevalence among children has increased since 2011 when 46% of children were anemic. Since 2006, anemia among women has increased from 36% to 41% in 2016.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164</a:t>
            </a:fld>
            <a:endParaRPr lang="en-US" dirty="0">
              <a:solidFill>
                <a:prstClr val="black"/>
              </a:solidFill>
            </a:endParaRPr>
          </a:p>
        </p:txBody>
      </p:sp>
    </p:spTree>
    <p:extLst>
      <p:ext uri="{BB962C8B-B14F-4D97-AF65-F5344CB8AC3E}">
        <p14:creationId xmlns:p14="http://schemas.microsoft.com/office/powerpoint/2010/main" val="7543522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in three women and 1 in 10 men age 15-49 have no education. Seventeen percent of women and 19% of men have attended primary school, while 26% of women and 34% of men have attended some secondary education. Nearly one-quarter of women and 37% of men have their School Level Certificate (SLC) or above.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28</a:t>
            </a:fld>
            <a:endParaRPr lang="en-US" dirty="0">
              <a:solidFill>
                <a:prstClr val="black"/>
              </a:solidFill>
            </a:endParaRPr>
          </a:p>
        </p:txBody>
      </p:sp>
    </p:spTree>
    <p:extLst>
      <p:ext uri="{BB962C8B-B14F-4D97-AF65-F5344CB8AC3E}">
        <p14:creationId xmlns:p14="http://schemas.microsoft.com/office/powerpoint/2010/main" val="276107132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Micronutrients are essential vitamins and minerals required for good health. Vitamin A, which prevents blindness and infection, is particularly important for children. In the 24 hours before the survey, 63% of children age 6-23 months ate foods rich in vitamin A. Eighty-six percent of children age 6-59 months received a vitamin A supplement in the six months prior to the survey. Iron is essential for cognitive development in children and low iron intake can contribute to anemia. Thirty-five percent of children age 6-23 months ate iron-rich foods the day before the survey, while 8% of children age 6-59 months received an iron supplement in the week before the survey.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166</a:t>
            </a:fld>
            <a:endParaRPr lang="en-US" dirty="0">
              <a:solidFill>
                <a:prstClr val="black"/>
              </a:solidFill>
            </a:endParaRPr>
          </a:p>
        </p:txBody>
      </p:sp>
    </p:spTree>
    <p:extLst>
      <p:ext uri="{BB962C8B-B14F-4D97-AF65-F5344CB8AC3E}">
        <p14:creationId xmlns:p14="http://schemas.microsoft.com/office/powerpoint/2010/main" val="372720954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In Nepal, pregnant women should take iron tablets for at least 180 days during pregnancy to prevent anemia and other complications. More than 4 in 10 women took iron tablets for at least 180 days during their last pregnancy.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167</a:t>
            </a:fld>
            <a:endParaRPr lang="en-US" dirty="0">
              <a:solidFill>
                <a:prstClr val="black"/>
              </a:solidFill>
            </a:endParaRPr>
          </a:p>
        </p:txBody>
      </p:sp>
    </p:spTree>
    <p:extLst>
      <p:ext uri="{BB962C8B-B14F-4D97-AF65-F5344CB8AC3E}">
        <p14:creationId xmlns:p14="http://schemas.microsoft.com/office/powerpoint/2010/main" val="356430767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Iodine is an important micronutrient for physical and mental development. Fortification of salt with iodine is the most common method of preventing iodine deficiency. Ninety-five percent of households in Nepal have iodized salt.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168</a:t>
            </a:fld>
            <a:endParaRPr lang="en-US" dirty="0">
              <a:solidFill>
                <a:prstClr val="black"/>
              </a:solidFill>
            </a:endParaRPr>
          </a:p>
        </p:txBody>
      </p:sp>
    </p:spTree>
    <p:extLst>
      <p:ext uri="{BB962C8B-B14F-4D97-AF65-F5344CB8AC3E}">
        <p14:creationId xmlns:p14="http://schemas.microsoft.com/office/powerpoint/2010/main" val="233584582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sz="1200" b="0" i="0" u="none" strike="noStrike" kern="1200" baseline="0" dirty="0" smtClean="0">
                <a:solidFill>
                  <a:schemeClr val="tx1"/>
                </a:solidFill>
                <a:latin typeface="+mn-lt"/>
                <a:ea typeface="+mn-ea"/>
                <a:cs typeface="+mn-cs"/>
              </a:rPr>
              <a:t>The 2016 NDHS measures children’s nutritional status by comparing height and weight measurements against an international reference standard. Stunting is an indication of chronic undernutrition. More than one-third (36%) of children under five in Nepal are stunted, or too short for their age. Stunting is more common in rural children (40%), compared to urban children (32%). Overall, 10% of children are wasted (too thin for height), a sign of acute malnutrition. In addition, 27% of children are underweight, or too thin for their age. </a:t>
            </a:r>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170</a:t>
            </a:fld>
            <a:endParaRPr lang="en-US" dirty="0">
              <a:solidFill>
                <a:prstClr val="black"/>
              </a:solidFill>
            </a:endParaRPr>
          </a:p>
        </p:txBody>
      </p:sp>
    </p:spTree>
    <p:extLst>
      <p:ext uri="{BB962C8B-B14F-4D97-AF65-F5344CB8AC3E}">
        <p14:creationId xmlns:p14="http://schemas.microsoft.com/office/powerpoint/2010/main" val="49236827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By province, stunting ranges from 29% in Provinces 3 and 4 to 55% in Province 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171</a:t>
            </a:fld>
            <a:endParaRPr lang="en-US">
              <a:solidFill>
                <a:prstClr val="black"/>
              </a:solidFill>
            </a:endParaRPr>
          </a:p>
        </p:txBody>
      </p:sp>
    </p:spTree>
    <p:extLst>
      <p:ext uri="{BB962C8B-B14F-4D97-AF65-F5344CB8AC3E}">
        <p14:creationId xmlns:p14="http://schemas.microsoft.com/office/powerpoint/2010/main" val="215615456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nutritional status of children in Nepal has improved since 1996. More than half (57%) of children under five were stunted in 1996 compared to 36% in 2016.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172</a:t>
            </a:fld>
            <a:endParaRPr lang="en-US" dirty="0">
              <a:solidFill>
                <a:prstClr val="black"/>
              </a:solidFill>
            </a:endParaRPr>
          </a:p>
        </p:txBody>
      </p:sp>
    </p:spTree>
    <p:extLst>
      <p:ext uri="{BB962C8B-B14F-4D97-AF65-F5344CB8AC3E}">
        <p14:creationId xmlns:p14="http://schemas.microsoft.com/office/powerpoint/2010/main" val="95738968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Childhood stunting in Nepal is comparable to other countries in </a:t>
            </a:r>
            <a:r>
              <a:rPr lang="en-US" smtClean="0"/>
              <a:t>the region.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173</a:t>
            </a:fld>
            <a:endParaRPr lang="en-US" dirty="0">
              <a:solidFill>
                <a:prstClr val="black"/>
              </a:solidFill>
            </a:endParaRPr>
          </a:p>
        </p:txBody>
      </p:sp>
    </p:spTree>
    <p:extLst>
      <p:ext uri="{BB962C8B-B14F-4D97-AF65-F5344CB8AC3E}">
        <p14:creationId xmlns:p14="http://schemas.microsoft.com/office/powerpoint/2010/main" val="183837302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2016 NDHS also took weight and height measurements of women and men age 15–49. Overall, 17% of women are thin (body mass index or BMI &lt; 18.5). Comparatively, 22% of women are overweight or obese (BMI ≥ 25.0). Among men, 17% are thin (BMI &lt; 18.5) and 17% are overweight or obese (BMI ≥ 25.0).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174</a:t>
            </a:fld>
            <a:endParaRPr lang="en-US" dirty="0">
              <a:solidFill>
                <a:prstClr val="black"/>
              </a:solidFill>
            </a:endParaRPr>
          </a:p>
        </p:txBody>
      </p:sp>
    </p:spTree>
    <p:extLst>
      <p:ext uri="{BB962C8B-B14F-4D97-AF65-F5344CB8AC3E}">
        <p14:creationId xmlns:p14="http://schemas.microsoft.com/office/powerpoint/2010/main" val="54321703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Women (45%) and men (32%) from the wealthiest households are more likely to be overweight or obese.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175</a:t>
            </a:fld>
            <a:endParaRPr lang="en-US" dirty="0">
              <a:solidFill>
                <a:prstClr val="black"/>
              </a:solidFill>
            </a:endParaRPr>
          </a:p>
        </p:txBody>
      </p:sp>
    </p:spTree>
    <p:extLst>
      <p:ext uri="{BB962C8B-B14F-4D97-AF65-F5344CB8AC3E}">
        <p14:creationId xmlns:p14="http://schemas.microsoft.com/office/powerpoint/2010/main" val="211818263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Since 2006, overweight or obesity among women has more than doubled from 9% to 22% in 2016.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176</a:t>
            </a:fld>
            <a:endParaRPr lang="en-US" dirty="0">
              <a:solidFill>
                <a:prstClr val="black"/>
              </a:solidFill>
            </a:endParaRPr>
          </a:p>
        </p:txBody>
      </p:sp>
    </p:spTree>
    <p:extLst>
      <p:ext uri="{BB962C8B-B14F-4D97-AF65-F5344CB8AC3E}">
        <p14:creationId xmlns:p14="http://schemas.microsoft.com/office/powerpoint/2010/main" val="27021696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About 7 in 10 women (69%) and 9 in 10 men (89%) are literate. Women and men in urban areas are more likely to be literate than those from rural areas.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29</a:t>
            </a:fld>
            <a:endParaRPr lang="en-US" dirty="0">
              <a:solidFill>
                <a:prstClr val="black"/>
              </a:solidFill>
            </a:endParaRPr>
          </a:p>
        </p:txBody>
      </p:sp>
    </p:spTree>
    <p:extLst>
      <p:ext uri="{BB962C8B-B14F-4D97-AF65-F5344CB8AC3E}">
        <p14:creationId xmlns:p14="http://schemas.microsoft.com/office/powerpoint/2010/main" val="152467699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177</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179</a:t>
            </a:fld>
            <a:endParaRPr lang="en-US" dirty="0">
              <a:solidFill>
                <a:prstClr val="black"/>
              </a:solidFill>
            </a:endParaRPr>
          </a:p>
        </p:txBody>
      </p:sp>
    </p:spTree>
    <p:extLst>
      <p:ext uri="{BB962C8B-B14F-4D97-AF65-F5344CB8AC3E}">
        <p14:creationId xmlns:p14="http://schemas.microsoft.com/office/powerpoint/2010/main" val="330335715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Seven in ten women and 9 in 10 men know that the risk of getting HIV can be reduced by using condoms and limiting sex to one monogamous, uninfected partner.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180</a:t>
            </a:fld>
            <a:endParaRPr lang="en-US" dirty="0">
              <a:solidFill>
                <a:prstClr val="black"/>
              </a:solidFill>
            </a:endParaRPr>
          </a:p>
        </p:txBody>
      </p:sp>
    </p:spTree>
    <p:extLst>
      <p:ext uri="{BB962C8B-B14F-4D97-AF65-F5344CB8AC3E}">
        <p14:creationId xmlns:p14="http://schemas.microsoft.com/office/powerpoint/2010/main" val="299366790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Many adults in Nepal lack accurate knowledge about the way through HIV can and cannot be transmitted. 1 in 5 women and 28% of men have comprehensive knowledge about HIV/AIDS.</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181</a:t>
            </a:fld>
            <a:endParaRPr lang="en-US" dirty="0">
              <a:solidFill>
                <a:prstClr val="black"/>
              </a:solidFill>
            </a:endParaRPr>
          </a:p>
        </p:txBody>
      </p:sp>
    </p:spTree>
    <p:extLst>
      <p:ext uri="{BB962C8B-B14F-4D97-AF65-F5344CB8AC3E}">
        <p14:creationId xmlns:p14="http://schemas.microsoft.com/office/powerpoint/2010/main" val="50173118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Nearly half of women (47%) and 51% of men know that HIV can be transmitted during pregnancy, delivery, and by breastfeeding. Forty-four percent of women and 36% of men know that HIV transmission can be reduced by the mother taking special medication.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182</a:t>
            </a:fld>
            <a:endParaRPr lang="en-US" dirty="0">
              <a:solidFill>
                <a:prstClr val="black"/>
              </a:solidFill>
            </a:endParaRPr>
          </a:p>
        </p:txBody>
      </p:sp>
    </p:spTree>
    <p:extLst>
      <p:ext uri="{BB962C8B-B14F-4D97-AF65-F5344CB8AC3E}">
        <p14:creationId xmlns:p14="http://schemas.microsoft.com/office/powerpoint/2010/main" val="400675645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Discriminatory attitudes are slightly higher in women than in men. 31% of women and 22% of men thought that children living with HIV should not be able to attend school with children who are HIV negative. 34% of women and 28% of men would not buy fresh vegetables from a shopkeeper who has HIV. Overall, 40% of women and 33% of men have discriminatory attitudes towards people living with HIV (agree with both indicators).</a:t>
            </a:r>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184</a:t>
            </a:fld>
            <a:endParaRPr lang="en-US" dirty="0">
              <a:solidFill>
                <a:prstClr val="black"/>
              </a:solidFill>
            </a:endParaRPr>
          </a:p>
        </p:txBody>
      </p:sp>
    </p:spTree>
    <p:extLst>
      <p:ext uri="{BB962C8B-B14F-4D97-AF65-F5344CB8AC3E}">
        <p14:creationId xmlns:p14="http://schemas.microsoft.com/office/powerpoint/2010/main" val="419501602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Having multiple sexual partners increases the risk of contracting HIV and other sexually transmitted infections (STIs). Only 3% of men had two or more sexual partners in the past 12 months. Among men who had two or more partners in the past year, 40% of men reported using a condom at last sexual intercourse. Men in Nepal have an average of 2.4 sexual partners in their lifetime.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185</a:t>
            </a:fld>
            <a:endParaRPr lang="en-US" dirty="0">
              <a:solidFill>
                <a:prstClr val="black"/>
              </a:solidFill>
            </a:endParaRPr>
          </a:p>
        </p:txBody>
      </p:sp>
    </p:spTree>
    <p:extLst>
      <p:ext uri="{BB962C8B-B14F-4D97-AF65-F5344CB8AC3E}">
        <p14:creationId xmlns:p14="http://schemas.microsoft.com/office/powerpoint/2010/main" val="24628570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Men are more likely to know where to get an HIV test than women. Women and men in urban areas have higher knowledge of where</a:t>
            </a:r>
            <a:r>
              <a:rPr lang="en-US" baseline="0" dirty="0" smtClean="0"/>
              <a:t> to get an HIV test than their rural counterparts.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187</a:t>
            </a:fld>
            <a:endParaRPr lang="en-US" dirty="0">
              <a:solidFill>
                <a:prstClr val="black"/>
              </a:solidFill>
            </a:endParaRPr>
          </a:p>
        </p:txBody>
      </p:sp>
    </p:spTree>
    <p:extLst>
      <p:ext uri="{BB962C8B-B14F-4D97-AF65-F5344CB8AC3E}">
        <p14:creationId xmlns:p14="http://schemas.microsoft.com/office/powerpoint/2010/main" val="64364839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One in ten women and 2 in 10 men have ever been tested for HIV and received the results. However, the majority of women (89%) and men (80%) have never been tested for HIV. Within the past 12 months, 4% of women and 8% of men have been tested and received the results.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188</a:t>
            </a:fld>
            <a:endParaRPr lang="en-US" dirty="0">
              <a:solidFill>
                <a:prstClr val="black"/>
              </a:solidFill>
            </a:endParaRPr>
          </a:p>
        </p:txBody>
      </p:sp>
    </p:spTree>
    <p:extLst>
      <p:ext uri="{BB962C8B-B14F-4D97-AF65-F5344CB8AC3E}">
        <p14:creationId xmlns:p14="http://schemas.microsoft.com/office/powerpoint/2010/main" val="154166772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HIV testing has slightly increased since 2011 when 5% of women and 14% of men were ever tested for HIV and received the results.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189</a:t>
            </a:fld>
            <a:endParaRPr lang="en-US" dirty="0">
              <a:solidFill>
                <a:prstClr val="black"/>
              </a:solidFill>
            </a:endParaRPr>
          </a:p>
        </p:txBody>
      </p:sp>
    </p:spTree>
    <p:extLst>
      <p:ext uri="{BB962C8B-B14F-4D97-AF65-F5344CB8AC3E}">
        <p14:creationId xmlns:p14="http://schemas.microsoft.com/office/powerpoint/2010/main" val="5726575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most common form of media for both women and men is the television</a:t>
            </a:r>
            <a:r>
              <a:rPr lang="en-US" baseline="0" dirty="0" smtClean="0"/>
              <a:t> (half for both women and men). The least common form of media is the newspaper. Overall, less than 10% of women and men access all 3 media types within a week. 37% of women and 31% of men access no media on a weekly basis.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30</a:t>
            </a:fld>
            <a:endParaRPr lang="en-US" dirty="0">
              <a:solidFill>
                <a:prstClr val="black"/>
              </a:solidFill>
            </a:endParaRPr>
          </a:p>
        </p:txBody>
      </p:sp>
    </p:spTree>
    <p:extLst>
      <p:ext uri="{BB962C8B-B14F-4D97-AF65-F5344CB8AC3E}">
        <p14:creationId xmlns:p14="http://schemas.microsoft.com/office/powerpoint/2010/main" val="265208365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One in ten pregnant women with a live birth in the last two years received HIV testing and counseling and received the results during an ANC visit.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190</a:t>
            </a:fld>
            <a:endParaRPr lang="en-US" dirty="0">
              <a:solidFill>
                <a:prstClr val="black"/>
              </a:solidFill>
            </a:endParaRPr>
          </a:p>
        </p:txBody>
      </p:sp>
    </p:spTree>
    <p:extLst>
      <p:ext uri="{BB962C8B-B14F-4D97-AF65-F5344CB8AC3E}">
        <p14:creationId xmlns:p14="http://schemas.microsoft.com/office/powerpoint/2010/main" val="284162460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Comprehensive knowledge is an indicator that measures how much young people know about transmission and prevention of HIV. This slide shows that urban youth are more informed than their rural counterparts. Young men </a:t>
            </a:r>
            <a:r>
              <a:rPr lang="en-US" baseline="0" dirty="0" smtClean="0"/>
              <a:t>have higher levels of comprehensive HIV knowledge than young women.</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192</a:t>
            </a:fld>
            <a:endParaRPr lang="en-US" dirty="0">
              <a:solidFill>
                <a:prstClr val="black"/>
              </a:solidFill>
            </a:endParaRPr>
          </a:p>
        </p:txBody>
      </p:sp>
    </p:spTree>
    <p:extLst>
      <p:ext uri="{BB962C8B-B14F-4D97-AF65-F5344CB8AC3E}">
        <p14:creationId xmlns:p14="http://schemas.microsoft.com/office/powerpoint/2010/main" val="2973947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193</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two-thirds of married women (68%) were employed at any time in the past 12 months compared to 97% of married men.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196</a:t>
            </a:fld>
            <a:endParaRPr lang="en-US" dirty="0">
              <a:solidFill>
                <a:prstClr val="black"/>
              </a:solidFill>
            </a:endParaRPr>
          </a:p>
        </p:txBody>
      </p:sp>
    </p:spTree>
    <p:extLst>
      <p:ext uri="{BB962C8B-B14F-4D97-AF65-F5344CB8AC3E}">
        <p14:creationId xmlns:p14="http://schemas.microsoft.com/office/powerpoint/2010/main" val="55832232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Working men are more likely to be paid in cash for their work (77%), while working women are more likely to not be paid for their work (52%).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197</a:t>
            </a:fld>
            <a:endParaRPr lang="en-US" dirty="0">
              <a:solidFill>
                <a:prstClr val="black"/>
              </a:solidFill>
            </a:endParaRPr>
          </a:p>
        </p:txBody>
      </p:sp>
    </p:spTree>
    <p:extLst>
      <p:ext uri="{BB962C8B-B14F-4D97-AF65-F5344CB8AC3E}">
        <p14:creationId xmlns:p14="http://schemas.microsoft.com/office/powerpoint/2010/main" val="70522233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Half of married women who are employed and earn cash make decisions on how to spend their earnings.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198</a:t>
            </a:fld>
            <a:endParaRPr lang="en-US" dirty="0">
              <a:solidFill>
                <a:prstClr val="black"/>
              </a:solidFill>
            </a:endParaRPr>
          </a:p>
        </p:txBody>
      </p:sp>
    </p:spTree>
    <p:extLst>
      <p:ext uri="{BB962C8B-B14F-4D97-AF65-F5344CB8AC3E}">
        <p14:creationId xmlns:p14="http://schemas.microsoft.com/office/powerpoint/2010/main" val="319602227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three-quarters of working women reported earning less than their husband.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199</a:t>
            </a:fld>
            <a:endParaRPr lang="en-US" dirty="0">
              <a:solidFill>
                <a:prstClr val="black"/>
              </a:solidFill>
            </a:endParaRPr>
          </a:p>
        </p:txBody>
      </p:sp>
    </p:spTree>
    <p:extLst>
      <p:ext uri="{BB962C8B-B14F-4D97-AF65-F5344CB8AC3E}">
        <p14:creationId xmlns:p14="http://schemas.microsoft.com/office/powerpoint/2010/main" val="357520206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Women are less likely than men to own a home or land alone or jointly. Among women, 8% own a home and 11% own land alone or jointly. Among men, 19% own a home and 21% own land alone or jointly.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201</a:t>
            </a:fld>
            <a:endParaRPr lang="en-US" dirty="0">
              <a:solidFill>
                <a:prstClr val="black"/>
              </a:solidFill>
            </a:endParaRPr>
          </a:p>
        </p:txBody>
      </p:sp>
    </p:spTree>
    <p:extLst>
      <p:ext uri="{BB962C8B-B14F-4D97-AF65-F5344CB8AC3E}">
        <p14:creationId xmlns:p14="http://schemas.microsoft.com/office/powerpoint/2010/main" val="203854617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In Nepal, 41% of women and 40% of men use a bank account. Nearly three-quarters of women and 89% of men own a mobile phone. Among mobile phone owners, only 9% of women and 8% of men use their phone for financial transactions.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202</a:t>
            </a:fld>
            <a:endParaRPr lang="en-US" dirty="0">
              <a:solidFill>
                <a:prstClr val="black"/>
              </a:solidFill>
            </a:endParaRPr>
          </a:p>
        </p:txBody>
      </p:sp>
    </p:spTree>
    <p:extLst>
      <p:ext uri="{BB962C8B-B14F-4D97-AF65-F5344CB8AC3E}">
        <p14:creationId xmlns:p14="http://schemas.microsoft.com/office/powerpoint/2010/main" val="141061275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2016 NDHS asked married women about their participation in three types of household decisions: her own health care, making major household purchases, and visits to family or relatives. Married women in Nepal are most likely to have sole or joint decision making power about their own health care (58%) and visits to her family or friends (56%) and less likely to make decisions about major household purchases (53%). Overall, 38% of married women participate in all three decisions.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204</a:t>
            </a:fld>
            <a:endParaRPr lang="en-US" dirty="0">
              <a:solidFill>
                <a:prstClr val="black"/>
              </a:solidFill>
            </a:endParaRPr>
          </a:p>
        </p:txBody>
      </p:sp>
    </p:spTree>
    <p:extLst>
      <p:ext uri="{BB962C8B-B14F-4D97-AF65-F5344CB8AC3E}">
        <p14:creationId xmlns:p14="http://schemas.microsoft.com/office/powerpoint/2010/main" val="263781045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the past year, 23% of women and 47% of men have used</a:t>
            </a:r>
            <a:r>
              <a:rPr lang="en-US" baseline="0" dirty="0" smtClean="0"/>
              <a:t> the internet. Women and men in urban areas are more likely to access internet than their rural counterparts. </a:t>
            </a:r>
            <a:endParaRPr lang="en-US" dirty="0" smtClean="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31</a:t>
            </a:fld>
            <a:endParaRPr lang="en-US" dirty="0">
              <a:solidFill>
                <a:prstClr val="black"/>
              </a:solidFill>
            </a:endParaRPr>
          </a:p>
        </p:txBody>
      </p:sp>
    </p:spTree>
    <p:extLst>
      <p:ext uri="{BB962C8B-B14F-4D97-AF65-F5344CB8AC3E}">
        <p14:creationId xmlns:p14="http://schemas.microsoft.com/office/powerpoint/2010/main" val="111254085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Three in ten women and 23% of men agree that a husband is justified in beating his wife for at least one of the following reasons: if she burns the food, argues with him, goes out without telling him, neglects the children, or refuses to have sex with him. Both women and men are most likely to agree that wife beating is justified if the wife neglects the children (24% and 19%, respectively).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206</a:t>
            </a:fld>
            <a:endParaRPr lang="en-US" dirty="0">
              <a:solidFill>
                <a:prstClr val="black"/>
              </a:solidFill>
            </a:endParaRPr>
          </a:p>
        </p:txBody>
      </p:sp>
    </p:spTree>
    <p:extLst>
      <p:ext uri="{BB962C8B-B14F-4D97-AF65-F5344CB8AC3E}">
        <p14:creationId xmlns:p14="http://schemas.microsoft.com/office/powerpoint/2010/main" val="350438610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207</a:t>
            </a:fld>
            <a:endParaRPr lang="en-US" dirty="0">
              <a:solidFill>
                <a:prstClr val="black"/>
              </a:solidFill>
            </a:endParaRPr>
          </a:p>
        </p:txBody>
      </p:sp>
    </p:spTree>
    <p:extLst>
      <p:ext uri="{BB962C8B-B14F-4D97-AF65-F5344CB8AC3E}">
        <p14:creationId xmlns:p14="http://schemas.microsoft.com/office/powerpoint/2010/main" val="9627840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1 in 5 women (22%) have ever experienced physical violence since age 15. In the past year, 9% of women have experienced physical violence.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210</a:t>
            </a:fld>
            <a:endParaRPr lang="en-US" dirty="0">
              <a:solidFill>
                <a:prstClr val="black"/>
              </a:solidFill>
            </a:endParaRPr>
          </a:p>
        </p:txBody>
      </p:sp>
    </p:spTree>
    <p:extLst>
      <p:ext uri="{BB962C8B-B14F-4D97-AF65-F5344CB8AC3E}">
        <p14:creationId xmlns:p14="http://schemas.microsoft.com/office/powerpoint/2010/main" val="86807885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most common perpetrator of physical violence among women is a current husband (80%).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211</a:t>
            </a:fld>
            <a:endParaRPr lang="en-US" dirty="0">
              <a:solidFill>
                <a:prstClr val="black"/>
              </a:solidFill>
            </a:endParaRPr>
          </a:p>
        </p:txBody>
      </p:sp>
    </p:spTree>
    <p:extLst>
      <p:ext uri="{BB962C8B-B14F-4D97-AF65-F5344CB8AC3E}">
        <p14:creationId xmlns:p14="http://schemas.microsoft.com/office/powerpoint/2010/main" val="289464648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6% of women experienced physical</a:t>
            </a:r>
            <a:r>
              <a:rPr lang="en-US" baseline="0" dirty="0" smtClean="0"/>
              <a:t> violence during pregnancy. Divorced/separated/widowed women are more likely to experience physical violence during pregnancy compared to married women.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212</a:t>
            </a:fld>
            <a:endParaRPr lang="en-US" dirty="0">
              <a:solidFill>
                <a:prstClr val="black"/>
              </a:solidFill>
            </a:endParaRPr>
          </a:p>
        </p:txBody>
      </p:sp>
    </p:spTree>
    <p:extLst>
      <p:ext uri="{BB962C8B-B14F-4D97-AF65-F5344CB8AC3E}">
        <p14:creationId xmlns:p14="http://schemas.microsoft.com/office/powerpoint/2010/main" val="325075143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Seven percent of women have ever experienced sexual violence; 3% have experienced sexual violence in the past year.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213</a:t>
            </a:fld>
            <a:endParaRPr lang="en-US" dirty="0">
              <a:solidFill>
                <a:prstClr val="black"/>
              </a:solidFill>
            </a:endParaRPr>
          </a:p>
        </p:txBody>
      </p:sp>
    </p:spTree>
    <p:extLst>
      <p:ext uri="{BB962C8B-B14F-4D97-AF65-F5344CB8AC3E}">
        <p14:creationId xmlns:p14="http://schemas.microsoft.com/office/powerpoint/2010/main" val="121325315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most common perpetrator of sexual violence among women is a current husband (76%).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214</a:t>
            </a:fld>
            <a:endParaRPr lang="en-US" dirty="0">
              <a:solidFill>
                <a:prstClr val="black"/>
              </a:solidFill>
            </a:endParaRPr>
          </a:p>
        </p:txBody>
      </p:sp>
    </p:spTree>
    <p:extLst>
      <p:ext uri="{BB962C8B-B14F-4D97-AF65-F5344CB8AC3E}">
        <p14:creationId xmlns:p14="http://schemas.microsoft.com/office/powerpoint/2010/main" val="1934427285"/>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216</a:t>
            </a:fld>
            <a:endParaRPr lang="en-US" dirty="0">
              <a:solidFill>
                <a:prstClr val="black"/>
              </a:solidFill>
            </a:endParaRPr>
          </a:p>
        </p:txBody>
      </p:sp>
    </p:spTree>
    <p:extLst>
      <p:ext uri="{BB962C8B-B14F-4D97-AF65-F5344CB8AC3E}">
        <p14:creationId xmlns:p14="http://schemas.microsoft.com/office/powerpoint/2010/main" val="320252102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one-quarter of ever-married women (26%) have experienced spousal violence, whether physical, sexual, or emotional. Fourteen percent of ever-married women report having experienced spousal violence within the past year. The most common type of spousal violence is physical violence (23%).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217</a:t>
            </a:fld>
            <a:endParaRPr lang="en-US" dirty="0">
              <a:solidFill>
                <a:prstClr val="black"/>
              </a:solidFill>
            </a:endParaRPr>
          </a:p>
        </p:txBody>
      </p:sp>
    </p:spTree>
    <p:extLst>
      <p:ext uri="{BB962C8B-B14F-4D97-AF65-F5344CB8AC3E}">
        <p14:creationId xmlns:p14="http://schemas.microsoft.com/office/powerpoint/2010/main" val="266890488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218</a:t>
            </a:fld>
            <a:endParaRPr lang="en-US" dirty="0">
              <a:solidFill>
                <a:prstClr val="black"/>
              </a:solidFill>
            </a:endParaRPr>
          </a:p>
        </p:txBody>
      </p:sp>
    </p:spTree>
    <p:extLst>
      <p:ext uri="{BB962C8B-B14F-4D97-AF65-F5344CB8AC3E}">
        <p14:creationId xmlns:p14="http://schemas.microsoft.com/office/powerpoint/2010/main" val="13283281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More than half of women and</a:t>
            </a:r>
            <a:r>
              <a:rPr lang="en-US" baseline="0" noProof="0" dirty="0" smtClean="0"/>
              <a:t> more than three-quarters of men worked in the past 7 days. One-third of women and 14% of men were not employed in the past year.</a:t>
            </a:r>
            <a:endParaRPr lang="en-US" noProof="0" dirty="0" smtClean="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32</a:t>
            </a:fld>
            <a:endParaRPr lang="en-US" dirty="0">
              <a:solidFill>
                <a:prstClr val="black"/>
              </a:solidFill>
            </a:endParaRPr>
          </a:p>
        </p:txBody>
      </p:sp>
    </p:spTree>
    <p:extLst>
      <p:ext uri="{BB962C8B-B14F-4D97-AF65-F5344CB8AC3E}">
        <p14:creationId xmlns:p14="http://schemas.microsoft.com/office/powerpoint/2010/main" val="1782629366"/>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effectLst/>
                <a:latin typeface="+mn-lt"/>
                <a:ea typeface="+mn-ea"/>
                <a:cs typeface="+mn-cs"/>
              </a:rPr>
              <a:t>Women’s experience of spousal violence by their current or most recent husband has declined in the five years since the 2011 NDHS, from 32% of women experiencing spousal physical, sexual or emotional violence in 2011 to 26% in 2016. While the experience of spousal physical violence has remained unchanged between the two surveys (23% in both), women’s experience of spousal emotional violence has declined from 16% of women reporting such violence in 2011 to 12% in 2016, and experience of spousal sexual violence has halved from 14% of women reporting such violence in 2011 to 7% in 2016.</a:t>
            </a:r>
            <a:endParaRPr lang="en-US" sz="12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219</a:t>
            </a:fld>
            <a:endParaRPr lang="en-US" dirty="0">
              <a:solidFill>
                <a:prstClr val="black"/>
              </a:solidFill>
            </a:endParaRPr>
          </a:p>
        </p:txBody>
      </p:sp>
    </p:spTree>
    <p:extLst>
      <p:ext uri="{BB962C8B-B14F-4D97-AF65-F5344CB8AC3E}">
        <p14:creationId xmlns:p14="http://schemas.microsoft.com/office/powerpoint/2010/main" val="180324187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1 in 5 women (22%) who have experienced physical or sexual violence sought help to stop the violence. Yet, two-thirds of women never sought help nor told anyone.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221</a:t>
            </a:fld>
            <a:endParaRPr lang="en-US" dirty="0">
              <a:solidFill>
                <a:prstClr val="black"/>
              </a:solidFill>
            </a:endParaRPr>
          </a:p>
        </p:txBody>
      </p:sp>
    </p:spTree>
    <p:extLst>
      <p:ext uri="{BB962C8B-B14F-4D97-AF65-F5344CB8AC3E}">
        <p14:creationId xmlns:p14="http://schemas.microsoft.com/office/powerpoint/2010/main" val="135970971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most common sources of help for women who have experienced physical or sexual violence are their own family (65%) and neighbors (31%).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222</a:t>
            </a:fld>
            <a:endParaRPr lang="en-US" dirty="0">
              <a:solidFill>
                <a:prstClr val="black"/>
              </a:solidFill>
            </a:endParaRPr>
          </a:p>
        </p:txBody>
      </p:sp>
    </p:spTree>
    <p:extLst>
      <p:ext uri="{BB962C8B-B14F-4D97-AF65-F5344CB8AC3E}">
        <p14:creationId xmlns:p14="http://schemas.microsoft.com/office/powerpoint/2010/main" val="8779096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223</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225</a:t>
            </a:fld>
            <a:endParaRPr lang="en-US" dirty="0">
              <a:solidFill>
                <a:prstClr val="black"/>
              </a:solidFill>
            </a:endParaRPr>
          </a:p>
        </p:txBody>
      </p:sp>
    </p:spTree>
    <p:extLst>
      <p:ext uri="{BB962C8B-B14F-4D97-AF65-F5344CB8AC3E}">
        <p14:creationId xmlns:p14="http://schemas.microsoft.com/office/powerpoint/2010/main" val="177720394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In Nepal, 80% of women and 65% of men age 15 and above have ever had their blood pressure measured.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226</a:t>
            </a:fld>
            <a:endParaRPr lang="en-US" dirty="0">
              <a:solidFill>
                <a:prstClr val="black"/>
              </a:solidFill>
            </a:endParaRPr>
          </a:p>
        </p:txBody>
      </p:sp>
    </p:spTree>
    <p:extLst>
      <p:ext uri="{BB962C8B-B14F-4D97-AF65-F5344CB8AC3E}">
        <p14:creationId xmlns:p14="http://schemas.microsoft.com/office/powerpoint/2010/main" val="5326423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Among those with high blood pressure, one-third of both women and men are taking prescription medicine to lower their blood pressure. Women and men from urban areas are more likely to take medication for their high blood pressure compared to their rural counterparts.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227</a:t>
            </a:fld>
            <a:endParaRPr lang="en-US" dirty="0">
              <a:solidFill>
                <a:prstClr val="black"/>
              </a:solidFill>
            </a:endParaRPr>
          </a:p>
        </p:txBody>
      </p:sp>
    </p:spTree>
    <p:extLst>
      <p:ext uri="{BB962C8B-B14F-4D97-AF65-F5344CB8AC3E}">
        <p14:creationId xmlns:p14="http://schemas.microsoft.com/office/powerpoint/2010/main" val="1420030555"/>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228</a:t>
            </a:fld>
            <a:endParaRPr lang="en-US" dirty="0">
              <a:solidFill>
                <a:prstClr val="black"/>
              </a:solidFill>
            </a:endParaRPr>
          </a:p>
        </p:txBody>
      </p:sp>
    </p:spTree>
    <p:extLst>
      <p:ext uri="{BB962C8B-B14F-4D97-AF65-F5344CB8AC3E}">
        <p14:creationId xmlns:p14="http://schemas.microsoft.com/office/powerpoint/2010/main" val="113907448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 large proportion of both women (24%) and men (31%) are pre-hypertensive. 15% of women and 21% are hypertensive. Among the 61% of women and 47% of men with normal blood pressure, 2% of women and 2% of these men are taking medicine to regulate their blood pressure.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229</a:t>
            </a:fld>
            <a:endParaRPr lang="en-US" dirty="0">
              <a:solidFill>
                <a:prstClr val="black"/>
              </a:solidFill>
            </a:endParaRPr>
          </a:p>
        </p:txBody>
      </p:sp>
    </p:spTree>
    <p:extLst>
      <p:ext uri="{BB962C8B-B14F-4D97-AF65-F5344CB8AC3E}">
        <p14:creationId xmlns:p14="http://schemas.microsoft.com/office/powerpoint/2010/main" val="3213697132"/>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17% of women and 23% of</a:t>
            </a:r>
            <a:r>
              <a:rPr lang="en-US" baseline="0" dirty="0" smtClean="0"/>
              <a:t> men are hypertensive. Urban women and men are more likely to be hypertensive than their rural counterparts. </a:t>
            </a:r>
            <a:br>
              <a:rPr lang="en-US" baseline="0" dirty="0" smtClean="0"/>
            </a:br>
            <a:r>
              <a:rPr lang="en-US" baseline="0" dirty="0" smtClean="0"/>
              <a:t/>
            </a:r>
            <a:br>
              <a:rPr lang="en-US" baseline="0" dirty="0" smtClean="0"/>
            </a:br>
            <a:r>
              <a:rPr lang="en-US" baseline="0" dirty="0" smtClean="0"/>
              <a:t>Total prevalence includes those who tested positive for high blood pressure and those that have a normal blood pressure but are taking medication to control it.</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230</a:t>
            </a:fld>
            <a:endParaRPr lang="en-US" dirty="0">
              <a:solidFill>
                <a:prstClr val="black"/>
              </a:solidFill>
            </a:endParaRPr>
          </a:p>
        </p:txBody>
      </p:sp>
    </p:spTree>
    <p:extLst>
      <p:ext uri="{BB962C8B-B14F-4D97-AF65-F5344CB8AC3E}">
        <p14:creationId xmlns:p14="http://schemas.microsoft.com/office/powerpoint/2010/main" val="201426316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most common occupation among both women and men is agriculture,</a:t>
            </a:r>
            <a:r>
              <a:rPr lang="en-US" baseline="0" dirty="0" smtClean="0"/>
              <a:t> followed by sales and services.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33</a:t>
            </a:fld>
            <a:endParaRPr lang="en-US" dirty="0">
              <a:solidFill>
                <a:prstClr val="black"/>
              </a:solidFill>
            </a:endParaRPr>
          </a:p>
        </p:txBody>
      </p:sp>
    </p:spTree>
    <p:extLst>
      <p:ext uri="{BB962C8B-B14F-4D97-AF65-F5344CB8AC3E}">
        <p14:creationId xmlns:p14="http://schemas.microsoft.com/office/powerpoint/2010/main" val="396508351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Women and men from the wealthiest households are more likely to have hypertension than other wealth quintiles.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231</a:t>
            </a:fld>
            <a:endParaRPr lang="en-US" dirty="0">
              <a:solidFill>
                <a:prstClr val="black"/>
              </a:solidFill>
            </a:endParaRPr>
          </a:p>
        </p:txBody>
      </p:sp>
    </p:spTree>
    <p:extLst>
      <p:ext uri="{BB962C8B-B14F-4D97-AF65-F5344CB8AC3E}">
        <p14:creationId xmlns:p14="http://schemas.microsoft.com/office/powerpoint/2010/main" val="214509661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prevalence of hypertension increases with age among both women and men.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232</a:t>
            </a:fld>
            <a:endParaRPr lang="en-US" dirty="0">
              <a:solidFill>
                <a:prstClr val="black"/>
              </a:solidFill>
            </a:endParaRPr>
          </a:p>
        </p:txBody>
      </p:sp>
    </p:spTree>
    <p:extLst>
      <p:ext uri="{BB962C8B-B14F-4D97-AF65-F5344CB8AC3E}">
        <p14:creationId xmlns:p14="http://schemas.microsoft.com/office/powerpoint/2010/main" val="4552245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Hypertension is highest in Province 4 (24%) and lowest in Provinces 6 and 7 (both 10%).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233</a:t>
            </a:fld>
            <a:endParaRPr lang="en-US">
              <a:solidFill>
                <a:prstClr val="black"/>
              </a:solidFill>
            </a:endParaRPr>
          </a:p>
        </p:txBody>
      </p:sp>
    </p:spTree>
    <p:extLst>
      <p:ext uri="{BB962C8B-B14F-4D97-AF65-F5344CB8AC3E}">
        <p14:creationId xmlns:p14="http://schemas.microsoft.com/office/powerpoint/2010/main" val="12077077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Hypertension is highest in Province 4 (31%) and lowest in Provinces 2 and 7 (both 18%).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234</a:t>
            </a:fld>
            <a:endParaRPr lang="en-US">
              <a:solidFill>
                <a:prstClr val="black"/>
              </a:solidFill>
            </a:endParaRPr>
          </a:p>
        </p:txBody>
      </p:sp>
    </p:spTree>
    <p:extLst>
      <p:ext uri="{BB962C8B-B14F-4D97-AF65-F5344CB8AC3E}">
        <p14:creationId xmlns:p14="http://schemas.microsoft.com/office/powerpoint/2010/main" val="397065450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Obese women (38%) and men (54%) are more likely to have hypertension.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235</a:t>
            </a:fld>
            <a:endParaRPr lang="en-US" dirty="0">
              <a:solidFill>
                <a:prstClr val="black"/>
              </a:solidFill>
            </a:endParaRPr>
          </a:p>
        </p:txBody>
      </p:sp>
    </p:spTree>
    <p:extLst>
      <p:ext uri="{BB962C8B-B14F-4D97-AF65-F5344CB8AC3E}">
        <p14:creationId xmlns:p14="http://schemas.microsoft.com/office/powerpoint/2010/main" val="249600760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236</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Migration is quite common in Nepal—nearly half of households (47%) reported at least one person who migrated from the household in the past 10 years. Among household population,</a:t>
            </a:r>
            <a:r>
              <a:rPr lang="en-US" baseline="0" dirty="0" smtClean="0"/>
              <a:t> 43% of women and 57% of men age 15 and above.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34</a:t>
            </a:fld>
            <a:endParaRPr lang="en-US" dirty="0">
              <a:solidFill>
                <a:prstClr val="black"/>
              </a:solidFill>
            </a:endParaRPr>
          </a:p>
        </p:txBody>
      </p:sp>
    </p:spTree>
    <p:extLst>
      <p:ext uri="{BB962C8B-B14F-4D97-AF65-F5344CB8AC3E}">
        <p14:creationId xmlns:p14="http://schemas.microsoft.com/office/powerpoint/2010/main" val="42114706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Nearly </a:t>
            </a:r>
            <a:r>
              <a:rPr lang="en-US" dirty="0"/>
              <a:t>8 in 10 men migrated for work and two-thirds of women migrated due to marriage. The most common destinations for male migration are the Middle East (32%) and India (17%). External migration is not common among women.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35</a:t>
            </a:fld>
            <a:endParaRPr lang="en-US" dirty="0">
              <a:solidFill>
                <a:prstClr val="black"/>
              </a:solidFill>
            </a:endParaRPr>
          </a:p>
        </p:txBody>
      </p:sp>
    </p:spTree>
    <p:extLst>
      <p:ext uri="{BB962C8B-B14F-4D97-AF65-F5344CB8AC3E}">
        <p14:creationId xmlns:p14="http://schemas.microsoft.com/office/powerpoint/2010/main" val="38338286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a:t>
            </a:fld>
            <a:endParaRPr lang="en-US"/>
          </a:p>
        </p:txBody>
      </p:sp>
    </p:spTree>
    <p:extLst>
      <p:ext uri="{BB962C8B-B14F-4D97-AF65-F5344CB8AC3E}">
        <p14:creationId xmlns:p14="http://schemas.microsoft.com/office/powerpoint/2010/main" val="14342444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One-third of married women have husbands who live away from home.</a:t>
            </a:r>
            <a:r>
              <a:rPr lang="en-US" baseline="0" dirty="0" smtClean="0"/>
              <a:t> For nearly half of these married women, their husbands live away more than 12+months.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36</a:t>
            </a:fld>
            <a:endParaRPr lang="en-US" dirty="0">
              <a:solidFill>
                <a:prstClr val="black"/>
              </a:solidFill>
            </a:endParaRPr>
          </a:p>
        </p:txBody>
      </p:sp>
    </p:spTree>
    <p:extLst>
      <p:ext uri="{BB962C8B-B14F-4D97-AF65-F5344CB8AC3E}">
        <p14:creationId xmlns:p14="http://schemas.microsoft.com/office/powerpoint/2010/main" val="162561500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Currently, women in Nepal have an average of 2.3 children. Women in rural areas have an average of 2.9 children, compared to 2.0 children among women in urban areas.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40</a:t>
            </a:fld>
            <a:endParaRPr lang="en-US" dirty="0">
              <a:solidFill>
                <a:prstClr val="black"/>
              </a:solidFill>
            </a:endParaRPr>
          </a:p>
        </p:txBody>
      </p:sp>
    </p:spTree>
    <p:extLst>
      <p:ext uri="{BB962C8B-B14F-4D97-AF65-F5344CB8AC3E}">
        <p14:creationId xmlns:p14="http://schemas.microsoft.com/office/powerpoint/2010/main" val="310793597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Women with no education have 1.5 more children than women with SLC and above education (3.3 versus 1.8).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41</a:t>
            </a:fld>
            <a:endParaRPr lang="en-US" dirty="0">
              <a:solidFill>
                <a:prstClr val="black"/>
              </a:solidFill>
            </a:endParaRPr>
          </a:p>
        </p:txBody>
      </p:sp>
    </p:spTree>
    <p:extLst>
      <p:ext uri="{BB962C8B-B14F-4D97-AF65-F5344CB8AC3E}">
        <p14:creationId xmlns:p14="http://schemas.microsoft.com/office/powerpoint/2010/main" val="273817060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Fertility decreases as the wealth of the respondent’s household increases. Women living in the poorest households have an average of 3.2 children, compared to 1.6 children among women living in the wealthiest households.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42</a:t>
            </a:fld>
            <a:endParaRPr lang="en-US" dirty="0">
              <a:solidFill>
                <a:prstClr val="black"/>
              </a:solidFill>
            </a:endParaRPr>
          </a:p>
        </p:txBody>
      </p:sp>
    </p:spTree>
    <p:extLst>
      <p:ext uri="{BB962C8B-B14F-4D97-AF65-F5344CB8AC3E}">
        <p14:creationId xmlns:p14="http://schemas.microsoft.com/office/powerpoint/2010/main" val="163202449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Fertility is lowest in Province 3 (1.8 children per woman) and highest in Province 2 (3.0 children per woman).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43</a:t>
            </a:fld>
            <a:endParaRPr lang="en-US">
              <a:solidFill>
                <a:prstClr val="black"/>
              </a:solidFill>
            </a:endParaRPr>
          </a:p>
        </p:txBody>
      </p:sp>
    </p:spTree>
    <p:extLst>
      <p:ext uri="{BB962C8B-B14F-4D97-AF65-F5344CB8AC3E}">
        <p14:creationId xmlns:p14="http://schemas.microsoft.com/office/powerpoint/2010/main" val="38629501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Since 1996, fertility has decreased from 4.6 children per woman to the current level. This demonstrates a decline of 2.3 children within two decades.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44</a:t>
            </a:fld>
            <a:endParaRPr lang="en-US" dirty="0">
              <a:solidFill>
                <a:prstClr val="black"/>
              </a:solidFill>
            </a:endParaRPr>
          </a:p>
        </p:txBody>
      </p:sp>
    </p:spTree>
    <p:extLst>
      <p:ext uri="{BB962C8B-B14F-4D97-AF65-F5344CB8AC3E}">
        <p14:creationId xmlns:p14="http://schemas.microsoft.com/office/powerpoint/2010/main" val="394389136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45</a:t>
            </a:fld>
            <a:endParaRPr lang="en-US" dirty="0">
              <a:solidFill>
                <a:prstClr val="black"/>
              </a:solidFill>
            </a:endParaRPr>
          </a:p>
        </p:txBody>
      </p:sp>
    </p:spTree>
    <p:extLst>
      <p:ext uri="{BB962C8B-B14F-4D97-AF65-F5344CB8AC3E}">
        <p14:creationId xmlns:p14="http://schemas.microsoft.com/office/powerpoint/2010/main" val="67829593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48% of births occur less than 24 months after the preceding birth. Doctors</a:t>
            </a:r>
            <a:r>
              <a:rPr lang="en-US" baseline="0" dirty="0" smtClean="0"/>
              <a:t> recommend a birth interval of at least 36 months.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48</a:t>
            </a:fld>
            <a:endParaRPr lang="en-US" dirty="0">
              <a:solidFill>
                <a:prstClr val="black"/>
              </a:solidFill>
            </a:endParaRPr>
          </a:p>
        </p:txBody>
      </p:sp>
    </p:spTree>
    <p:extLst>
      <p:ext uri="{BB962C8B-B14F-4D97-AF65-F5344CB8AC3E}">
        <p14:creationId xmlns:p14="http://schemas.microsoft.com/office/powerpoint/2010/main" val="334878906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GB" b="0" dirty="0" smtClean="0">
                <a:solidFill>
                  <a:schemeClr val="tx2"/>
                </a:solidFill>
              </a:rPr>
              <a:t>13% </a:t>
            </a:r>
            <a:r>
              <a:rPr lang="en-GB" dirty="0" smtClean="0"/>
              <a:t>of young women between the ages of 15-19 are </a:t>
            </a:r>
            <a:r>
              <a:rPr lang="en-GB" i="1" dirty="0" smtClean="0"/>
              <a:t>already mothers</a:t>
            </a:r>
            <a:r>
              <a:rPr lang="en-GB" dirty="0" smtClean="0"/>
              <a:t> and</a:t>
            </a:r>
            <a:r>
              <a:rPr lang="en-GB" dirty="0" smtClean="0">
                <a:solidFill>
                  <a:schemeClr val="accent1"/>
                </a:solidFill>
              </a:rPr>
              <a:t> </a:t>
            </a:r>
            <a:r>
              <a:rPr lang="en-GB" b="1" dirty="0" smtClean="0">
                <a:solidFill>
                  <a:schemeClr val="tx2"/>
                </a:solidFill>
              </a:rPr>
              <a:t>4% </a:t>
            </a:r>
            <a:r>
              <a:rPr lang="en-GB" dirty="0" smtClean="0"/>
              <a:t>are </a:t>
            </a:r>
            <a:r>
              <a:rPr lang="en-GB" i="1" dirty="0" smtClean="0"/>
              <a:t>pregnant</a:t>
            </a:r>
            <a:r>
              <a:rPr lang="en-GB" dirty="0" smtClean="0"/>
              <a:t> with their first child</a:t>
            </a:r>
            <a:r>
              <a:rPr lang="en-GB" baseline="0" dirty="0" smtClean="0"/>
              <a:t> for an overall total of 17%. Rural young women have higher teenage childbearing than urban young women.</a:t>
            </a:r>
            <a:endParaRPr lang="en-GB"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49</a:t>
            </a:fld>
            <a:endParaRPr lang="en-US" dirty="0">
              <a:solidFill>
                <a:prstClr val="black"/>
              </a:solidFill>
            </a:endParaRPr>
          </a:p>
        </p:txBody>
      </p:sp>
    </p:spTree>
    <p:extLst>
      <p:ext uri="{BB962C8B-B14F-4D97-AF65-F5344CB8AC3E}">
        <p14:creationId xmlns:p14="http://schemas.microsoft.com/office/powerpoint/2010/main" val="41691935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Teenage childbearing generally declined between 2001 (21%) and 2011 (17%).  Between 2011 and 2016, there was no change (17%).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50</a:t>
            </a:fld>
            <a:endParaRPr lang="en-US" dirty="0">
              <a:solidFill>
                <a:prstClr val="black"/>
              </a:solidFill>
            </a:endParaRPr>
          </a:p>
        </p:txBody>
      </p:sp>
    </p:spTree>
    <p:extLst>
      <p:ext uri="{BB962C8B-B14F-4D97-AF65-F5344CB8AC3E}">
        <p14:creationId xmlns:p14="http://schemas.microsoft.com/office/powerpoint/2010/main" val="5363801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a:t>
            </a:fld>
            <a:endParaRPr lang="en-US"/>
          </a:p>
        </p:txBody>
      </p:sp>
    </p:spTree>
    <p:extLst>
      <p:ext uri="{BB962C8B-B14F-4D97-AF65-F5344CB8AC3E}">
        <p14:creationId xmlns:p14="http://schemas.microsoft.com/office/powerpoint/2010/main" val="34248208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77% of women and 66% of men are currently married. 21% of women and 33% of men are not married,</a:t>
            </a:r>
            <a:r>
              <a:rPr lang="en-US" baseline="0" dirty="0" smtClean="0"/>
              <a:t> while 3% of women and 1% of men are divorced/separated/widowed.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51</a:t>
            </a:fld>
            <a:endParaRPr lang="en-US" dirty="0">
              <a:solidFill>
                <a:prstClr val="black"/>
              </a:solidFill>
            </a:endParaRPr>
          </a:p>
        </p:txBody>
      </p:sp>
    </p:spTree>
    <p:extLst>
      <p:ext uri="{BB962C8B-B14F-4D97-AF65-F5344CB8AC3E}">
        <p14:creationId xmlns:p14="http://schemas.microsoft.com/office/powerpoint/2010/main" val="336680500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Only 4%</a:t>
            </a:r>
            <a:r>
              <a:rPr lang="en-US" baseline="0" dirty="0" smtClean="0"/>
              <a:t> of women and 2% of men are in </a:t>
            </a:r>
            <a:r>
              <a:rPr lang="en-US" baseline="0" smtClean="0"/>
              <a:t>polygynous marriages.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52</a:t>
            </a:fld>
            <a:endParaRPr lang="en-US" dirty="0">
              <a:solidFill>
                <a:prstClr val="black"/>
              </a:solidFill>
            </a:endParaRPr>
          </a:p>
        </p:txBody>
      </p:sp>
    </p:spTree>
    <p:extLst>
      <p:ext uri="{BB962C8B-B14F-4D97-AF65-F5344CB8AC3E}">
        <p14:creationId xmlns:p14="http://schemas.microsoft.com/office/powerpoint/2010/main" val="68250404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Women in Nepal marry at an earlier age than men. The median age at first marriage for women age 25- 49 is 17.9 years, compared to 21.7 years among men age 25-49. Women initiate sexual activity at the same time of marriage at age 17.9, while men initiate sexual activity 1.2 years before marriage at age 20.5. Within 2.5 years of marriage, women are having their first birth. The median age at first birth for women is 20.4 years.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53</a:t>
            </a:fld>
            <a:endParaRPr lang="en-US" dirty="0">
              <a:solidFill>
                <a:prstClr val="black"/>
              </a:solidFill>
            </a:endParaRPr>
          </a:p>
        </p:txBody>
      </p:sp>
    </p:spTree>
    <p:extLst>
      <p:ext uri="{BB962C8B-B14F-4D97-AF65-F5344CB8AC3E}">
        <p14:creationId xmlns:p14="http://schemas.microsoft.com/office/powerpoint/2010/main" val="347954764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11% of women age 25-49 had first sex by age</a:t>
            </a:r>
            <a:r>
              <a:rPr lang="en-US" baseline="0" dirty="0" smtClean="0"/>
              <a:t> 15, while half had first sex by age 18. Among men, 4% had first sex by age 15 and 24% had first sexy by age 18.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54</a:t>
            </a:fld>
            <a:endParaRPr lang="en-US" dirty="0">
              <a:solidFill>
                <a:prstClr val="black"/>
              </a:solidFill>
            </a:endParaRPr>
          </a:p>
        </p:txBody>
      </p:sp>
    </p:spTree>
    <p:extLst>
      <p:ext uri="{BB962C8B-B14F-4D97-AF65-F5344CB8AC3E}">
        <p14:creationId xmlns:p14="http://schemas.microsoft.com/office/powerpoint/2010/main" val="413577792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majority of married women (71%) </a:t>
            </a:r>
            <a:r>
              <a:rPr lang="en-US" baseline="0" dirty="0" smtClean="0"/>
              <a:t> and men (68%) want no more children or are sterilized. 10% of women and 11% of men want another child soon, and 14% of women and 16% of men want to have another later.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56</a:t>
            </a:fld>
            <a:endParaRPr lang="en-US" dirty="0">
              <a:solidFill>
                <a:prstClr val="black"/>
              </a:solidFill>
            </a:endParaRPr>
          </a:p>
        </p:txBody>
      </p:sp>
    </p:spTree>
    <p:extLst>
      <p:ext uri="{BB962C8B-B14F-4D97-AF65-F5344CB8AC3E}">
        <p14:creationId xmlns:p14="http://schemas.microsoft.com/office/powerpoint/2010/main" val="368598752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Men want slightly more children than women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57</a:t>
            </a:fld>
            <a:endParaRPr lang="en-US" dirty="0">
              <a:solidFill>
                <a:prstClr val="black"/>
              </a:solidFill>
            </a:endParaRPr>
          </a:p>
        </p:txBody>
      </p:sp>
    </p:spTree>
    <p:extLst>
      <p:ext uri="{BB962C8B-B14F-4D97-AF65-F5344CB8AC3E}">
        <p14:creationId xmlns:p14="http://schemas.microsoft.com/office/powerpoint/2010/main" val="196802772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81% of births were wanted, 12% mistimed, and 7% unwanted.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58</a:t>
            </a:fld>
            <a:endParaRPr lang="en-US" dirty="0">
              <a:solidFill>
                <a:prstClr val="black"/>
              </a:solidFill>
            </a:endParaRPr>
          </a:p>
        </p:txBody>
      </p:sp>
    </p:spTree>
    <p:extLst>
      <p:ext uri="{BB962C8B-B14F-4D97-AF65-F5344CB8AC3E}">
        <p14:creationId xmlns:p14="http://schemas.microsoft.com/office/powerpoint/2010/main" val="396036050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Women are have 0.6 children more than they</a:t>
            </a:r>
            <a:r>
              <a:rPr lang="en-US" baseline="0" dirty="0" smtClean="0"/>
              <a:t> want. In rural areas, women have 0.8 children more than wanted, compared to 0.5 more children for urban women.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59</a:t>
            </a:fld>
            <a:endParaRPr lang="en-US" dirty="0">
              <a:solidFill>
                <a:prstClr val="black"/>
              </a:solidFill>
            </a:endParaRPr>
          </a:p>
        </p:txBody>
      </p:sp>
    </p:spTree>
    <p:extLst>
      <p:ext uri="{BB962C8B-B14F-4D97-AF65-F5344CB8AC3E}">
        <p14:creationId xmlns:p14="http://schemas.microsoft.com/office/powerpoint/2010/main" val="18216102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60</a:t>
            </a:fld>
            <a:endParaRPr lang="en-US" dirty="0">
              <a:solidFill>
                <a:prstClr val="black"/>
              </a:solidFill>
            </a:endParaRPr>
          </a:p>
        </p:txBody>
      </p:sp>
    </p:spTree>
    <p:extLst>
      <p:ext uri="{BB962C8B-B14F-4D97-AF65-F5344CB8AC3E}">
        <p14:creationId xmlns:p14="http://schemas.microsoft.com/office/powerpoint/2010/main" val="208384879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Knowledge of family planning</a:t>
            </a:r>
            <a:r>
              <a:rPr lang="en-US" baseline="0" dirty="0" smtClean="0"/>
              <a:t> among married women is universal.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63</a:t>
            </a:fld>
            <a:endParaRPr lang="en-US" dirty="0">
              <a:solidFill>
                <a:prstClr val="black"/>
              </a:solidFill>
            </a:endParaRPr>
          </a:p>
        </p:txBody>
      </p:sp>
    </p:spTree>
    <p:extLst>
      <p:ext uri="{BB962C8B-B14F-4D97-AF65-F5344CB8AC3E}">
        <p14:creationId xmlns:p14="http://schemas.microsoft.com/office/powerpoint/2010/main" val="12127849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smtClean="0"/>
              <a:t>Please note that all</a:t>
            </a:r>
            <a:r>
              <a:rPr lang="en-US" baseline="0" dirty="0" smtClean="0"/>
              <a:t> materials, digital tools and datasets with NDHS data will be made publicly available online within 1 day following the National Seminar. Print materials are available from New ERA.</a:t>
            </a:r>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16</a:t>
            </a:fld>
            <a:endParaRPr lang="en-US"/>
          </a:p>
        </p:txBody>
      </p:sp>
    </p:spTree>
    <p:extLst>
      <p:ext uri="{BB962C8B-B14F-4D97-AF65-F5344CB8AC3E}">
        <p14:creationId xmlns:p14="http://schemas.microsoft.com/office/powerpoint/2010/main" val="109275159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than half (53%) of married women age 15- 49 use any method of family planning—43% use a modern method and 10% use a traditional method. Female sterilization is the most popular modern method (15%), followed by </a:t>
            </a:r>
            <a:r>
              <a:rPr lang="en-US" dirty="0" err="1"/>
              <a:t>injectables</a:t>
            </a:r>
            <a:r>
              <a:rPr lang="en-US" dirty="0"/>
              <a:t> (9%), and male sterilization (6%).</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64</a:t>
            </a:fld>
            <a:endParaRPr lang="en-US" dirty="0">
              <a:solidFill>
                <a:prstClr val="black"/>
              </a:solidFill>
            </a:endParaRPr>
          </a:p>
        </p:txBody>
      </p:sp>
    </p:spTree>
    <p:extLst>
      <p:ext uri="{BB962C8B-B14F-4D97-AF65-F5344CB8AC3E}">
        <p14:creationId xmlns:p14="http://schemas.microsoft.com/office/powerpoint/2010/main" val="102683019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Urban and rural women have similar levels of use</a:t>
            </a:r>
            <a:r>
              <a:rPr lang="en-US" baseline="0" dirty="0" smtClean="0"/>
              <a:t> of modern methods of family planning.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65</a:t>
            </a:fld>
            <a:endParaRPr lang="en-US" dirty="0">
              <a:solidFill>
                <a:prstClr val="black"/>
              </a:solidFill>
            </a:endParaRPr>
          </a:p>
        </p:txBody>
      </p:sp>
    </p:spTree>
    <p:extLst>
      <p:ext uri="{BB962C8B-B14F-4D97-AF65-F5344CB8AC3E}">
        <p14:creationId xmlns:p14="http://schemas.microsoft.com/office/powerpoint/2010/main" val="310793597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Modern family planning use decreases with higher levels of education. Fifty-two percent of married women with no education use a modern method of family planning, compared to 34% of women with SLC and above education. Female sterilization is the most common modern method among women with no education (25%).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66</a:t>
            </a:fld>
            <a:endParaRPr lang="en-US" dirty="0">
              <a:solidFill>
                <a:prstClr val="black"/>
              </a:solidFill>
            </a:endParaRPr>
          </a:p>
        </p:txBody>
      </p:sp>
    </p:spTree>
    <p:extLst>
      <p:ext uri="{BB962C8B-B14F-4D97-AF65-F5344CB8AC3E}">
        <p14:creationId xmlns:p14="http://schemas.microsoft.com/office/powerpoint/2010/main" val="273817060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Use of modern methods of family planning among married women varies by province. Modern method use ranges from a low of 37% in Province 4 to a high of 49% in Province 3.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67</a:t>
            </a:fld>
            <a:endParaRPr lang="en-US">
              <a:solidFill>
                <a:prstClr val="black"/>
              </a:solidFill>
            </a:endParaRPr>
          </a:p>
        </p:txBody>
      </p:sp>
    </p:spTree>
    <p:extLst>
      <p:ext uri="{BB962C8B-B14F-4D97-AF65-F5344CB8AC3E}">
        <p14:creationId xmlns:p14="http://schemas.microsoft.com/office/powerpoint/2010/main" val="298530690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use of any method of family planning by married women has nearly doubled from 29% in 1996 to 53% in 2016. Similarly, modern method use has increased from 26% to 43% during the same time period, but has not changed since 2006. Traditional method use has slightly increased from 3% in 1996 to 10% in 2016.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68</a:t>
            </a:fld>
            <a:endParaRPr lang="en-US" dirty="0">
              <a:solidFill>
                <a:prstClr val="black"/>
              </a:solidFill>
            </a:endParaRPr>
          </a:p>
        </p:txBody>
      </p:sp>
    </p:spTree>
    <p:extLst>
      <p:ext uri="{BB962C8B-B14F-4D97-AF65-F5344CB8AC3E}">
        <p14:creationId xmlns:p14="http://schemas.microsoft.com/office/powerpoint/2010/main" val="394389136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69</a:t>
            </a:fld>
            <a:endParaRPr lang="en-US" dirty="0">
              <a:solidFill>
                <a:prstClr val="black"/>
              </a:solidFill>
            </a:endParaRPr>
          </a:p>
        </p:txBody>
      </p:sp>
    </p:spTree>
    <p:extLst>
      <p:ext uri="{BB962C8B-B14F-4D97-AF65-F5344CB8AC3E}">
        <p14:creationId xmlns:p14="http://schemas.microsoft.com/office/powerpoint/2010/main" val="6782959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In Nepal, the government sector is the most common source for modern contraceptive methods, serving 70% of modern method users. Nineteen percent of modern method users obtain their methods from the private medical sector, including pharmacies and private clinics. The predominant source for male sterilization (79%), </a:t>
            </a:r>
            <a:r>
              <a:rPr lang="en-US" dirty="0" err="1"/>
              <a:t>injectables</a:t>
            </a:r>
            <a:r>
              <a:rPr lang="en-US" dirty="0"/>
              <a:t> (74%), and female sterilization (73%) is the public sector. The private medical sector is a common source for male condoms (57%), pills (40%), and </a:t>
            </a:r>
            <a:r>
              <a:rPr lang="en-US" dirty="0" err="1"/>
              <a:t>injectables</a:t>
            </a:r>
            <a:r>
              <a:rPr lang="en-US" dirty="0"/>
              <a:t> (25%).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71</a:t>
            </a:fld>
            <a:endParaRPr lang="en-US" dirty="0">
              <a:solidFill>
                <a:prstClr val="black"/>
              </a:solidFill>
            </a:endParaRPr>
          </a:p>
        </p:txBody>
      </p:sp>
    </p:spTree>
    <p:extLst>
      <p:ext uri="{BB962C8B-B14F-4D97-AF65-F5344CB8AC3E}">
        <p14:creationId xmlns:p14="http://schemas.microsoft.com/office/powerpoint/2010/main" val="366786347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Family planning clients should be informed about the side effects of the method used, what to do if they experience side effects, and told about other available family planning methods. Two-thirds of current users of modern contraceptive methods were informed of possible side effects or problems of their method, 56% were informed about what to do if they experience side effects, and 64% were informed of other available family planning methods. Overall, half of women were informed of all three.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72</a:t>
            </a:fld>
            <a:endParaRPr lang="en-US" dirty="0">
              <a:solidFill>
                <a:prstClr val="black"/>
              </a:solidFill>
            </a:endParaRPr>
          </a:p>
        </p:txBody>
      </p:sp>
    </p:spTree>
    <p:extLst>
      <p:ext uri="{BB962C8B-B14F-4D97-AF65-F5344CB8AC3E}">
        <p14:creationId xmlns:p14="http://schemas.microsoft.com/office/powerpoint/2010/main" val="108179727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Unmet need for family planning is defined as the proportion of married women who want to delay or stop childbearing but are not using family planning. One in four married women in Nepal have an unmet need for family planning: 8% want to delay childbearing, while 16% want to stop childbearing. Fifteen percent of married women want to delay childbearing (delay first birth or space another birth) for at least two years. Met need is the contraceptive prevalence rate. In Nepal, 53% of married women use any family planning method. Additionally, 61% of married women do not want any more children. Women who want to delay or stop childbearing are said to have a demand for family planning. The total demand for family planning among married women in Nepal is 76%. The total demand for family planning includes both met and unmet need.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74</a:t>
            </a:fld>
            <a:endParaRPr lang="en-US" dirty="0">
              <a:solidFill>
                <a:prstClr val="black"/>
              </a:solidFill>
            </a:endParaRPr>
          </a:p>
        </p:txBody>
      </p:sp>
    </p:spTree>
    <p:extLst>
      <p:ext uri="{BB962C8B-B14F-4D97-AF65-F5344CB8AC3E}">
        <p14:creationId xmlns:p14="http://schemas.microsoft.com/office/powerpoint/2010/main" val="174080879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Demand satisfied by modern methods measures the extent to which women who want to delay or stop childbearing are actually using modern family planning methods. Fifty-six percent of the demand for family planning in Nepal is satisfied by modern methods.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75</a:t>
            </a:fld>
            <a:endParaRPr lang="en-US" dirty="0">
              <a:solidFill>
                <a:prstClr val="black"/>
              </a:solidFill>
            </a:endParaRPr>
          </a:p>
        </p:txBody>
      </p:sp>
    </p:spTree>
    <p:extLst>
      <p:ext uri="{BB962C8B-B14F-4D97-AF65-F5344CB8AC3E}">
        <p14:creationId xmlns:p14="http://schemas.microsoft.com/office/powerpoint/2010/main" val="14042742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majority of households (95%) have access to an improved source of drinking water. Access to an improved source of drinking water varies little by urban/rural residence. </a:t>
            </a:r>
            <a:r>
              <a:rPr lang="en-US" dirty="0" smtClean="0"/>
              <a:t>Only 5% of households have unimproved source of drinking water. The most common improved source</a:t>
            </a:r>
            <a:r>
              <a:rPr lang="en-US" baseline="0" dirty="0" smtClean="0"/>
              <a:t> is the tube well or borehole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a:t>
            </a:fld>
            <a:endParaRPr lang="en-US" dirty="0">
              <a:solidFill>
                <a:prstClr val="black"/>
              </a:solidFill>
            </a:endParaRPr>
          </a:p>
        </p:txBody>
      </p:sp>
    </p:spTree>
    <p:extLst>
      <p:ext uri="{BB962C8B-B14F-4D97-AF65-F5344CB8AC3E}">
        <p14:creationId xmlns:p14="http://schemas.microsoft.com/office/powerpoint/2010/main" val="134533316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Both total demand for family planning and demand satisfied by modern methods have increased since 1996, while unmet need has declined from 32% in 1996 to 24% in 2016.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76</a:t>
            </a:fld>
            <a:endParaRPr lang="en-US" dirty="0">
              <a:solidFill>
                <a:prstClr val="black"/>
              </a:solidFill>
            </a:endParaRPr>
          </a:p>
        </p:txBody>
      </p:sp>
    </p:spTree>
    <p:extLst>
      <p:ext uri="{BB962C8B-B14F-4D97-AF65-F5344CB8AC3E}">
        <p14:creationId xmlns:p14="http://schemas.microsoft.com/office/powerpoint/2010/main" val="116193351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More than three-quarters of women not currently using family planning intend on using a family planning method in the future. 1 in 5 women don’t intend to use a family planning method,</a:t>
            </a:r>
            <a:r>
              <a:rPr lang="en-US" baseline="0" dirty="0" smtClean="0"/>
              <a:t> while 2% are unsure.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78</a:t>
            </a:fld>
            <a:endParaRPr lang="en-US" dirty="0">
              <a:solidFill>
                <a:prstClr val="black"/>
              </a:solidFill>
            </a:endParaRPr>
          </a:p>
        </p:txBody>
      </p:sp>
    </p:spTree>
    <p:extLst>
      <p:ext uri="{BB962C8B-B14F-4D97-AF65-F5344CB8AC3E}">
        <p14:creationId xmlns:p14="http://schemas.microsoft.com/office/powerpoint/2010/main" val="378301798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most common media source of family planning messages is a poster or hoarding board. Nearly half of women (46%) and 72% of men saw a family planning message on a poster or hoarding board in the few months before the survey. Radio and television are other commons sources of family planning messages, while the least common methods are newspaper/magazine or street drama. Overall, 35% of women and 13% of men have not been exposed to family planning messages via any of the five media sources.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79</a:t>
            </a:fld>
            <a:endParaRPr lang="en-US" dirty="0">
              <a:solidFill>
                <a:prstClr val="black"/>
              </a:solidFill>
            </a:endParaRPr>
          </a:p>
        </p:txBody>
      </p:sp>
    </p:spTree>
    <p:extLst>
      <p:ext uri="{BB962C8B-B14F-4D97-AF65-F5344CB8AC3E}">
        <p14:creationId xmlns:p14="http://schemas.microsoft.com/office/powerpoint/2010/main" val="337450074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The vast majority of women who were not using a contraceptive method said they had discussed family planning neither with a health worker or female community health volunteer nor at a health facility in the 12 months before the survey (62%). Among non-users, 35% reported discussing family planning either with a health worker or female community health volunteer, while only 8% discussed family planning at a health facility.</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80</a:t>
            </a:fld>
            <a:endParaRPr lang="en-US" dirty="0">
              <a:solidFill>
                <a:prstClr val="black"/>
              </a:solidFill>
            </a:endParaRPr>
          </a:p>
        </p:txBody>
      </p:sp>
    </p:spTree>
    <p:extLst>
      <p:ext uri="{BB962C8B-B14F-4D97-AF65-F5344CB8AC3E}">
        <p14:creationId xmlns:p14="http://schemas.microsoft.com/office/powerpoint/2010/main" val="181283032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81</a:t>
            </a:fld>
            <a:endParaRPr lang="en-US" dirty="0">
              <a:solidFill>
                <a:prstClr val="black"/>
              </a:solidFill>
            </a:endParaRPr>
          </a:p>
        </p:txBody>
      </p:sp>
    </p:spTree>
    <p:extLst>
      <p:ext uri="{BB962C8B-B14F-4D97-AF65-F5344CB8AC3E}">
        <p14:creationId xmlns:p14="http://schemas.microsoft.com/office/powerpoint/2010/main" val="387641028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8 in 10 women (84%) age 15-49 receive antenatal care (ANC) from a skilled provider (doctor, nurse, and auxiliary nurse midwife). 6% of women receive no ANC.</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84</a:t>
            </a:fld>
            <a:endParaRPr lang="en-US" dirty="0">
              <a:solidFill>
                <a:prstClr val="black"/>
              </a:solidFill>
            </a:endParaRPr>
          </a:p>
        </p:txBody>
      </p:sp>
    </p:spTree>
    <p:extLst>
      <p:ext uri="{BB962C8B-B14F-4D97-AF65-F5344CB8AC3E}">
        <p14:creationId xmlns:p14="http://schemas.microsoft.com/office/powerpoint/2010/main" val="91052084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The timing and quality of ANC are also important. Seven in ten women make four or more ANC visits. Urban women are more likely to seek 4+ ANC visits than rural women. Two-thirds of women have their first ANC visit in the first trimester, as recommended. Urban women are more likely than rural women to have an ANC visit within the 1</a:t>
            </a:r>
            <a:r>
              <a:rPr lang="en-US" sz="1200" b="0" i="0" u="none" strike="noStrike" kern="1200" baseline="30000" dirty="0" smtClean="0">
                <a:solidFill>
                  <a:schemeClr val="tx1"/>
                </a:solidFill>
                <a:latin typeface="+mn-lt"/>
                <a:ea typeface="+mn-ea"/>
                <a:cs typeface="+mn-cs"/>
              </a:rPr>
              <a:t>st</a:t>
            </a:r>
            <a:r>
              <a:rPr lang="en-US" sz="1200" b="0" i="0" u="none" strike="noStrike" kern="1200" baseline="0" dirty="0" smtClean="0">
                <a:solidFill>
                  <a:schemeClr val="tx1"/>
                </a:solidFill>
                <a:latin typeface="+mn-lt"/>
                <a:ea typeface="+mn-ea"/>
                <a:cs typeface="+mn-cs"/>
              </a:rPr>
              <a:t> trimester.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85</a:t>
            </a:fld>
            <a:endParaRPr lang="en-US" dirty="0">
              <a:solidFill>
                <a:prstClr val="black"/>
              </a:solidFill>
            </a:endParaRPr>
          </a:p>
        </p:txBody>
      </p:sp>
    </p:spTree>
    <p:extLst>
      <p:ext uri="{BB962C8B-B14F-4D97-AF65-F5344CB8AC3E}">
        <p14:creationId xmlns:p14="http://schemas.microsoft.com/office/powerpoint/2010/main" val="181340811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ANC coverage has improved</a:t>
            </a:r>
            <a:r>
              <a:rPr lang="en-US" baseline="0" dirty="0" smtClean="0"/>
              <a:t> since 2001. More women are receiving ANC by a skilled provider, seeking ANC within 1</a:t>
            </a:r>
            <a:r>
              <a:rPr lang="en-US" baseline="30000" dirty="0" smtClean="0"/>
              <a:t>st</a:t>
            </a:r>
            <a:r>
              <a:rPr lang="en-US" baseline="0" dirty="0" smtClean="0"/>
              <a:t> trimester, and receiving 4+ ANC visits.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86</a:t>
            </a:fld>
            <a:endParaRPr lang="en-US" dirty="0">
              <a:solidFill>
                <a:prstClr val="black"/>
              </a:solidFill>
            </a:endParaRPr>
          </a:p>
        </p:txBody>
      </p:sp>
    </p:spTree>
    <p:extLst>
      <p:ext uri="{BB962C8B-B14F-4D97-AF65-F5344CB8AC3E}">
        <p14:creationId xmlns:p14="http://schemas.microsoft.com/office/powerpoint/2010/main" val="4310040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91% of women had their blood pressure</a:t>
            </a:r>
            <a:r>
              <a:rPr lang="en-US" baseline="0" dirty="0" smtClean="0"/>
              <a:t> measured during an ANC visit, 76% had urine sample taken, and 66% had blood sample taken. More than 9 in 10 women with a live birth in the past 5 years took iron tablets/syrup, while 69% took intestinal parasite drugs.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87</a:t>
            </a:fld>
            <a:endParaRPr lang="en-US" dirty="0">
              <a:solidFill>
                <a:prstClr val="black"/>
              </a:solidFill>
            </a:endParaRPr>
          </a:p>
        </p:txBody>
      </p:sp>
    </p:spTree>
    <p:extLst>
      <p:ext uri="{BB962C8B-B14F-4D97-AF65-F5344CB8AC3E}">
        <p14:creationId xmlns:p14="http://schemas.microsoft.com/office/powerpoint/2010/main" val="124759692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Two-thirds of women received 2+ injections during last pregnancy. Overall, 89% of last births</a:t>
            </a:r>
            <a:r>
              <a:rPr lang="en-US" baseline="0" dirty="0" smtClean="0"/>
              <a:t> were protected against neonatal tetanus.</a:t>
            </a:r>
            <a:br>
              <a:rPr lang="en-US" baseline="0" dirty="0" smtClean="0"/>
            </a:br>
            <a:r>
              <a:rPr lang="en-US" baseline="0" dirty="0" smtClean="0"/>
              <a:t/>
            </a:r>
            <a:br>
              <a:rPr lang="en-US" baseline="0" dirty="0" smtClean="0"/>
            </a:br>
            <a:r>
              <a:rPr lang="en-US" baseline="0" dirty="0" smtClean="0"/>
              <a:t>Last birth protected against neonatal tetanus = Includes mothers with two injections during the pregnancy of her last birth, or two or more injections (the last within 3 years of the last live birth), or three or more injections (the last within 5 years of the last birth), or four or more injections (the last within 10 years of the last live birth), or five or more injections at any time prior to the last birth.</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88</a:t>
            </a:fld>
            <a:endParaRPr lang="en-US" dirty="0">
              <a:solidFill>
                <a:prstClr val="black"/>
              </a:solidFill>
            </a:endParaRPr>
          </a:p>
        </p:txBody>
      </p:sp>
    </p:spTree>
    <p:extLst>
      <p:ext uri="{BB962C8B-B14F-4D97-AF65-F5344CB8AC3E}">
        <p14:creationId xmlns:p14="http://schemas.microsoft.com/office/powerpoint/2010/main" val="15365435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a:t>More than 6 in 10 households (62%) in Nepal use improved sanitation. Access to an sanitation facility varies little by urban/rural residence. Thirty-eight percent of households use unimproved sanitation—22% use a shared facility, 2% use an unimproved facility, and 15% have no facility.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a:t>
            </a:fld>
            <a:endParaRPr lang="en-US" dirty="0">
              <a:solidFill>
                <a:prstClr val="black"/>
              </a:solidFill>
            </a:endParaRPr>
          </a:p>
        </p:txBody>
      </p:sp>
    </p:spTree>
    <p:extLst>
      <p:ext uri="{BB962C8B-B14F-4D97-AF65-F5344CB8AC3E}">
        <p14:creationId xmlns:p14="http://schemas.microsoft.com/office/powerpoint/2010/main" val="26727261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90</a:t>
            </a:fld>
            <a:endParaRPr lang="en-US" dirty="0">
              <a:solidFill>
                <a:prstClr val="black"/>
              </a:solidFill>
            </a:endParaRPr>
          </a:p>
        </p:txBody>
      </p:sp>
    </p:spTree>
    <p:extLst>
      <p:ext uri="{BB962C8B-B14F-4D97-AF65-F5344CB8AC3E}">
        <p14:creationId xmlns:p14="http://schemas.microsoft.com/office/powerpoint/2010/main" val="366092689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By province, health facility deliveries ranges from 36% in Province 6 to 71% in Province 3.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91</a:t>
            </a:fld>
            <a:endParaRPr lang="en-US">
              <a:solidFill>
                <a:prstClr val="black"/>
              </a:solidFill>
            </a:endParaRPr>
          </a:p>
        </p:txBody>
      </p:sp>
    </p:spTree>
    <p:extLst>
      <p:ext uri="{BB962C8B-B14F-4D97-AF65-F5344CB8AC3E}">
        <p14:creationId xmlns:p14="http://schemas.microsoft.com/office/powerpoint/2010/main" val="195743187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58% of births are assisted by a skilled provider, the majority by doctors. One in ten births are assisted by no one.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92</a:t>
            </a:fld>
            <a:endParaRPr lang="en-US" dirty="0">
              <a:solidFill>
                <a:prstClr val="black"/>
              </a:solidFill>
            </a:endParaRPr>
          </a:p>
        </p:txBody>
      </p:sp>
    </p:spTree>
    <p:extLst>
      <p:ext uri="{BB962C8B-B14F-4D97-AF65-F5344CB8AC3E}">
        <p14:creationId xmlns:p14="http://schemas.microsoft.com/office/powerpoint/2010/main" val="407231591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By province, skilled birth assistances ranges from 35% in Province 6 to 70% in both Provinces 3 and 4.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93</a:t>
            </a:fld>
            <a:endParaRPr lang="en-US">
              <a:solidFill>
                <a:prstClr val="black"/>
              </a:solidFill>
            </a:endParaRPr>
          </a:p>
        </p:txBody>
      </p:sp>
    </p:spTree>
    <p:extLst>
      <p:ext uri="{BB962C8B-B14F-4D97-AF65-F5344CB8AC3E}">
        <p14:creationId xmlns:p14="http://schemas.microsoft.com/office/powerpoint/2010/main" val="206603618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Only 8% of births in 1996 were delivered in a health facility, compared to 57% in 2016. Skilled assistance during delivery has increased from 9% in 1996 to 58% in 2016.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94</a:t>
            </a:fld>
            <a:endParaRPr lang="en-US" dirty="0">
              <a:solidFill>
                <a:prstClr val="black"/>
              </a:solidFill>
            </a:endParaRPr>
          </a:p>
        </p:txBody>
      </p:sp>
    </p:spTree>
    <p:extLst>
      <p:ext uri="{BB962C8B-B14F-4D97-AF65-F5344CB8AC3E}">
        <p14:creationId xmlns:p14="http://schemas.microsoft.com/office/powerpoint/2010/main" val="43174947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6 in 10 women prepared for cloths and saved money, while 54% arranged for food. Only 15% arranged for transport and 5% bought safe delivery kit. Overall,</a:t>
            </a:r>
            <a:r>
              <a:rPr lang="en-US" baseline="0" dirty="0" smtClean="0"/>
              <a:t> 16% of women had no birth preparedness plans.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95</a:t>
            </a:fld>
            <a:endParaRPr lang="en-US" dirty="0">
              <a:solidFill>
                <a:prstClr val="black"/>
              </a:solidFill>
            </a:endParaRPr>
          </a:p>
        </p:txBody>
      </p:sp>
    </p:spTree>
    <p:extLst>
      <p:ext uri="{BB962C8B-B14F-4D97-AF65-F5344CB8AC3E}">
        <p14:creationId xmlns:p14="http://schemas.microsoft.com/office/powerpoint/2010/main" val="427731657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Postnatal care helps prevent complications after childbirth. More than half of women (57%) receive a postnatal check within two days of delivery, while 42% did not have a postnatal check within 41 days of delivery. Similarly, 57% of newborns receive a postnatal check within two days of birth, while 40% did not have a postnatal check.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96</a:t>
            </a:fld>
            <a:endParaRPr lang="en-US" dirty="0">
              <a:solidFill>
                <a:prstClr val="black"/>
              </a:solidFill>
            </a:endParaRPr>
          </a:p>
        </p:txBody>
      </p:sp>
    </p:spTree>
    <p:extLst>
      <p:ext uri="{BB962C8B-B14F-4D97-AF65-F5344CB8AC3E}">
        <p14:creationId xmlns:p14="http://schemas.microsoft.com/office/powerpoint/2010/main" val="101974091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Umbilical cord infection is a severe bacterial infection that contributes to neonatal morbidity and mortality. Among births in the two years before the survey, Chlorhexidine was applied on 39% of newborns, whereas nothing was applied on 37% of newborns. Half of births delivered in a health facility had Chlorhexidine applied, compared to 21% of births delivered elsewhere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97</a:t>
            </a:fld>
            <a:endParaRPr lang="en-US" dirty="0">
              <a:solidFill>
                <a:prstClr val="black"/>
              </a:solidFill>
            </a:endParaRPr>
          </a:p>
        </p:txBody>
      </p:sp>
    </p:spTree>
    <p:extLst>
      <p:ext uri="{BB962C8B-B14F-4D97-AF65-F5344CB8AC3E}">
        <p14:creationId xmlns:p14="http://schemas.microsoft.com/office/powerpoint/2010/main" val="363054058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41% of women know that abortion is legal.</a:t>
            </a:r>
            <a:r>
              <a:rPr lang="en-US" baseline="0" dirty="0" smtClean="0"/>
              <a:t> Knowledge of abortion increases with education level, from 28% of women with no education to 58% of women with SLC and above.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99</a:t>
            </a:fld>
            <a:endParaRPr lang="en-US" dirty="0">
              <a:solidFill>
                <a:prstClr val="black"/>
              </a:solidFill>
            </a:endParaRPr>
          </a:p>
        </p:txBody>
      </p:sp>
    </p:spTree>
    <p:extLst>
      <p:ext uri="{BB962C8B-B14F-4D97-AF65-F5344CB8AC3E}">
        <p14:creationId xmlns:p14="http://schemas.microsoft.com/office/powerpoint/2010/main" val="100404848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Four in ten women know abortion is legal in Nepal. Among these women, 29% know abortion is allowable for termination of pregnancies of up to 18 weeks in the case of rape or incest and 23% know abortion is allowable up to 12 weeks gestation for any women (23%). Yet, 3% of women believe that abortion can be done if the fetus is a daughter.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100</a:t>
            </a:fld>
            <a:endParaRPr lang="en-US" dirty="0">
              <a:solidFill>
                <a:prstClr val="black"/>
              </a:solidFill>
            </a:endParaRPr>
          </a:p>
        </p:txBody>
      </p:sp>
    </p:spTree>
    <p:extLst>
      <p:ext uri="{BB962C8B-B14F-4D97-AF65-F5344CB8AC3E}">
        <p14:creationId xmlns:p14="http://schemas.microsoft.com/office/powerpoint/2010/main" val="220130631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Nine in ten households have electricity. Nearly all urban households (94%) have electricity, compared to 85% of rural households.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a:t>
            </a:fld>
            <a:endParaRPr lang="en-US" dirty="0">
              <a:solidFill>
                <a:prstClr val="black"/>
              </a:solidFill>
            </a:endParaRPr>
          </a:p>
        </p:txBody>
      </p:sp>
    </p:spTree>
    <p:extLst>
      <p:ext uri="{BB962C8B-B14F-4D97-AF65-F5344CB8AC3E}">
        <p14:creationId xmlns:p14="http://schemas.microsoft.com/office/powerpoint/2010/main" val="310793597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Among all pregnancies in the five years before the survey, 81% were live births, 9% miscarriages, 9% abortions, and 1% stillbirths.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101</a:t>
            </a:fld>
            <a:endParaRPr lang="en-US" dirty="0">
              <a:solidFill>
                <a:prstClr val="black"/>
              </a:solidFill>
            </a:endParaRPr>
          </a:p>
        </p:txBody>
      </p:sp>
    </p:spTree>
    <p:extLst>
      <p:ext uri="{BB962C8B-B14F-4D97-AF65-F5344CB8AC3E}">
        <p14:creationId xmlns:p14="http://schemas.microsoft.com/office/powerpoint/2010/main" val="198303903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Half of abortions in the five years before the survey were performed because the woman did not want any more children. Twelve percent of abortions were performed because the woman wanted to delay childbearing, 10% due to concerns for the health of the mother, and 9% wanted to space childbearing.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102</a:t>
            </a:fld>
            <a:endParaRPr lang="en-US" dirty="0">
              <a:solidFill>
                <a:prstClr val="black"/>
              </a:solidFill>
            </a:endParaRPr>
          </a:p>
        </p:txBody>
      </p:sp>
    </p:spTree>
    <p:extLst>
      <p:ext uri="{BB962C8B-B14F-4D97-AF65-F5344CB8AC3E}">
        <p14:creationId xmlns:p14="http://schemas.microsoft.com/office/powerpoint/2010/main" val="387246488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majority of</a:t>
            </a:r>
            <a:r>
              <a:rPr lang="en-US" baseline="0" dirty="0" smtClean="0"/>
              <a:t> abortions are done by skilled providers such as doctor/nurse/auxiliary midwife (71%). One-quarter of abortions are performed by unskilled providers such as health assistant, AHW, MCHW, VHW, FCHV, pharmacist, medical shop.</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103</a:t>
            </a:fld>
            <a:endParaRPr lang="en-US" dirty="0">
              <a:solidFill>
                <a:prstClr val="black"/>
              </a:solidFill>
            </a:endParaRPr>
          </a:p>
        </p:txBody>
      </p:sp>
    </p:spTree>
    <p:extLst>
      <p:ext uri="{BB962C8B-B14F-4D97-AF65-F5344CB8AC3E}">
        <p14:creationId xmlns:p14="http://schemas.microsoft.com/office/powerpoint/2010/main" val="375146794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8 in 10 women (83%) report at least one problem accessing health care for themselves. More than two-thirds (68%) of women do not want to go alone to the health facility, while two-thirds are concerned about the absence of a female health service provider. Fifty-five percent are worried about getting money for treatment, while 53% are worried about the distance to the health facility. Less than one-quarter of women are worried about getting permission to go for treatment.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105</a:t>
            </a:fld>
            <a:endParaRPr lang="en-US" dirty="0">
              <a:solidFill>
                <a:prstClr val="black"/>
              </a:solidFill>
            </a:endParaRPr>
          </a:p>
        </p:txBody>
      </p:sp>
    </p:spTree>
    <p:extLst>
      <p:ext uri="{BB962C8B-B14F-4D97-AF65-F5344CB8AC3E}">
        <p14:creationId xmlns:p14="http://schemas.microsoft.com/office/powerpoint/2010/main" val="137366269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106</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109</a:t>
            </a:fld>
            <a:endParaRPr lang="en-US" dirty="0">
              <a:solidFill>
                <a:prstClr val="black"/>
              </a:solidFill>
            </a:endParaRPr>
          </a:p>
        </p:txBody>
      </p:sp>
    </p:spTree>
    <p:extLst>
      <p:ext uri="{BB962C8B-B14F-4D97-AF65-F5344CB8AC3E}">
        <p14:creationId xmlns:p14="http://schemas.microsoft.com/office/powerpoint/2010/main" val="284162460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111</a:t>
            </a:fld>
            <a:endParaRPr lang="en-US" dirty="0">
              <a:solidFill>
                <a:prstClr val="black"/>
              </a:solidFill>
            </a:endParaRPr>
          </a:p>
        </p:txBody>
      </p:sp>
    </p:spTree>
    <p:extLst>
      <p:ext uri="{BB962C8B-B14F-4D97-AF65-F5344CB8AC3E}">
        <p14:creationId xmlns:p14="http://schemas.microsoft.com/office/powerpoint/2010/main" val="250648726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112</a:t>
            </a:fld>
            <a:endParaRPr lang="en-US" dirty="0">
              <a:solidFill>
                <a:prstClr val="black"/>
              </a:solidFill>
            </a:endParaRPr>
          </a:p>
        </p:txBody>
      </p:sp>
    </p:spTree>
    <p:extLst>
      <p:ext uri="{BB962C8B-B14F-4D97-AF65-F5344CB8AC3E}">
        <p14:creationId xmlns:p14="http://schemas.microsoft.com/office/powerpoint/2010/main" val="128273550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113</a:t>
            </a:fld>
            <a:endParaRPr lang="en-US" dirty="0">
              <a:solidFill>
                <a:prstClr val="black"/>
              </a:solidFill>
            </a:endParaRPr>
          </a:p>
        </p:txBody>
      </p:sp>
    </p:spTree>
    <p:extLst>
      <p:ext uri="{BB962C8B-B14F-4D97-AF65-F5344CB8AC3E}">
        <p14:creationId xmlns:p14="http://schemas.microsoft.com/office/powerpoint/2010/main" val="235909579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114</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Nearly all households in Nepal have a mobile telephone (93%), 52% have a television, and 29% have a radio. Urban households are more likely than rural households to own a mobile telephone or television.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a:t>
            </a:fld>
            <a:endParaRPr lang="en-US" dirty="0">
              <a:solidFill>
                <a:prstClr val="black"/>
              </a:solidFill>
            </a:endParaRPr>
          </a:p>
        </p:txBody>
      </p:sp>
    </p:spTree>
    <p:extLst>
      <p:ext uri="{BB962C8B-B14F-4D97-AF65-F5344CB8AC3E}">
        <p14:creationId xmlns:p14="http://schemas.microsoft.com/office/powerpoint/2010/main" val="423893652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Infant and under-5 mortality rates for the five-year period before the survey are 32 and 39 deaths per 1,000 live births, respectively. At these mortality levels, 1 in 25 children in Nepal does not survive to their fifth birthday. The neonatal mortality rate for the five-year period before the survey is 21 deaths per 1,000 live births. </a:t>
            </a:r>
            <a:endParaRPr lang="en-US" dirty="0" smtClean="0"/>
          </a:p>
          <a:p>
            <a:endParaRPr lang="en-US" dirty="0" smtClean="0"/>
          </a:p>
          <a:p>
            <a:pPr marL="0" indent="0">
              <a:spcBef>
                <a:spcPts val="0"/>
              </a:spcBef>
              <a:spcAft>
                <a:spcPts val="1800"/>
              </a:spcAft>
              <a:buNone/>
            </a:pPr>
            <a:r>
              <a:rPr lang="en-US" b="1" noProof="0" dirty="0" smtClean="0"/>
              <a:t>Neonatal mortality</a:t>
            </a:r>
          </a:p>
          <a:p>
            <a:pPr marL="0" indent="0">
              <a:spcBef>
                <a:spcPts val="0"/>
              </a:spcBef>
              <a:spcAft>
                <a:spcPts val="1800"/>
              </a:spcAft>
              <a:buNone/>
            </a:pPr>
            <a:r>
              <a:rPr lang="en-US" sz="1600" b="1" noProof="0" dirty="0" smtClean="0"/>
              <a:t>	</a:t>
            </a:r>
            <a:r>
              <a:rPr lang="en-US" sz="1200" noProof="0" dirty="0" smtClean="0"/>
              <a:t>Probability of dying in the first month of life</a:t>
            </a:r>
            <a:endParaRPr lang="en-US" sz="1200" b="1" noProof="0" dirty="0" smtClean="0"/>
          </a:p>
          <a:p>
            <a:pPr marL="0" indent="0">
              <a:spcBef>
                <a:spcPts val="0"/>
              </a:spcBef>
              <a:spcAft>
                <a:spcPts val="1800"/>
              </a:spcAft>
              <a:buNone/>
            </a:pPr>
            <a:r>
              <a:rPr lang="en-US" b="1" noProof="0" dirty="0" err="1" smtClean="0"/>
              <a:t>Postneonatal</a:t>
            </a:r>
            <a:r>
              <a:rPr lang="en-US" b="1" noProof="0" dirty="0" smtClean="0"/>
              <a:t> mortality</a:t>
            </a:r>
          </a:p>
          <a:p>
            <a:pPr marL="0" indent="0">
              <a:spcBef>
                <a:spcPts val="0"/>
              </a:spcBef>
              <a:spcAft>
                <a:spcPts val="1800"/>
              </a:spcAft>
              <a:buNone/>
            </a:pPr>
            <a:r>
              <a:rPr lang="en-US" sz="1600" noProof="0" dirty="0" smtClean="0"/>
              <a:t>	</a:t>
            </a:r>
            <a:r>
              <a:rPr lang="en-US" sz="1200" noProof="0" dirty="0" smtClean="0"/>
              <a:t>Probability of dying between one month and first birthday</a:t>
            </a:r>
          </a:p>
          <a:p>
            <a:pPr marL="0" indent="0">
              <a:spcBef>
                <a:spcPts val="0"/>
              </a:spcBef>
              <a:spcAft>
                <a:spcPts val="1800"/>
              </a:spcAft>
              <a:buNone/>
            </a:pPr>
            <a:r>
              <a:rPr lang="en-US" b="1" noProof="0" dirty="0" smtClean="0"/>
              <a:t>Infant mortality</a:t>
            </a:r>
          </a:p>
          <a:p>
            <a:pPr marL="0" indent="0">
              <a:spcBef>
                <a:spcPts val="0"/>
              </a:spcBef>
              <a:spcAft>
                <a:spcPts val="1800"/>
              </a:spcAft>
              <a:buNone/>
            </a:pPr>
            <a:r>
              <a:rPr lang="en-US" sz="1600" noProof="0" dirty="0" smtClean="0"/>
              <a:t>	</a:t>
            </a:r>
            <a:r>
              <a:rPr lang="en-US" sz="1200" noProof="0" dirty="0" smtClean="0"/>
              <a:t>Probability of dying before the first birthday</a:t>
            </a:r>
          </a:p>
          <a:p>
            <a:pPr marL="0" indent="0">
              <a:spcBef>
                <a:spcPts val="0"/>
              </a:spcBef>
              <a:spcAft>
                <a:spcPts val="1800"/>
              </a:spcAft>
              <a:buNone/>
            </a:pPr>
            <a:r>
              <a:rPr lang="en-US" b="1" noProof="0" dirty="0" smtClean="0"/>
              <a:t>Child mortality</a:t>
            </a:r>
          </a:p>
          <a:p>
            <a:pPr marL="0" indent="0">
              <a:spcBef>
                <a:spcPts val="0"/>
              </a:spcBef>
              <a:spcAft>
                <a:spcPts val="1800"/>
              </a:spcAft>
              <a:buNone/>
            </a:pPr>
            <a:r>
              <a:rPr lang="en-US" sz="1200" noProof="0" dirty="0" smtClean="0"/>
              <a:t>	Probability of dying between age one and five</a:t>
            </a:r>
          </a:p>
          <a:p>
            <a:pPr marL="0" indent="0">
              <a:spcBef>
                <a:spcPts val="0"/>
              </a:spcBef>
              <a:spcAft>
                <a:spcPts val="1800"/>
              </a:spcAft>
              <a:buNone/>
            </a:pPr>
            <a:r>
              <a:rPr lang="en-US" b="1" noProof="0" dirty="0" smtClean="0"/>
              <a:t>Under-5 mortality</a:t>
            </a:r>
          </a:p>
          <a:p>
            <a:pPr marL="0" indent="0">
              <a:spcBef>
                <a:spcPts val="0"/>
              </a:spcBef>
              <a:spcAft>
                <a:spcPts val="1800"/>
              </a:spcAft>
              <a:buNone/>
            </a:pPr>
            <a:r>
              <a:rPr lang="en-US" noProof="0" dirty="0" smtClean="0"/>
              <a:t>	</a:t>
            </a:r>
            <a:r>
              <a:rPr lang="en-US" sz="1200" noProof="0" dirty="0" smtClean="0"/>
              <a:t>Probability of dying before the fifth birthday</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117</a:t>
            </a:fld>
            <a:endParaRPr lang="en-US" dirty="0">
              <a:solidFill>
                <a:prstClr val="black"/>
              </a:solidFill>
            </a:endParaRPr>
          </a:p>
        </p:txBody>
      </p:sp>
    </p:spTree>
    <p:extLst>
      <p:ext uri="{BB962C8B-B14F-4D97-AF65-F5344CB8AC3E}">
        <p14:creationId xmlns:p14="http://schemas.microsoft.com/office/powerpoint/2010/main" val="121278490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Children living in rural households have</a:t>
            </a:r>
            <a:r>
              <a:rPr lang="en-US" baseline="0" dirty="0" smtClean="0"/>
              <a:t> higher childhood mortality compared to urban children.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118</a:t>
            </a:fld>
            <a:endParaRPr lang="en-US" dirty="0">
              <a:solidFill>
                <a:prstClr val="black"/>
              </a:solidFill>
            </a:endParaRPr>
          </a:p>
        </p:txBody>
      </p:sp>
    </p:spTree>
    <p:extLst>
      <p:ext uri="{BB962C8B-B14F-4D97-AF65-F5344CB8AC3E}">
        <p14:creationId xmlns:p14="http://schemas.microsoft.com/office/powerpoint/2010/main" val="239910356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Children whose mothers have no education are more likely to die young than children whose mothers have SLC and above education.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119</a:t>
            </a:fld>
            <a:endParaRPr lang="en-US" dirty="0">
              <a:solidFill>
                <a:prstClr val="black"/>
              </a:solidFill>
            </a:endParaRPr>
          </a:p>
        </p:txBody>
      </p:sp>
    </p:spTree>
    <p:extLst>
      <p:ext uri="{BB962C8B-B14F-4D97-AF65-F5344CB8AC3E}">
        <p14:creationId xmlns:p14="http://schemas.microsoft.com/office/powerpoint/2010/main" val="428977908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Infant and under-5 mortality is higher among children in the poorest households, compared to children in the wealthiest households.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120</a:t>
            </a:fld>
            <a:endParaRPr lang="en-US" dirty="0">
              <a:solidFill>
                <a:prstClr val="black"/>
              </a:solidFill>
            </a:endParaRPr>
          </a:p>
        </p:txBody>
      </p:sp>
    </p:spTree>
    <p:extLst>
      <p:ext uri="{BB962C8B-B14F-4D97-AF65-F5344CB8AC3E}">
        <p14:creationId xmlns:p14="http://schemas.microsoft.com/office/powerpoint/2010/main" val="155280063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By province, under-5 mortality ranges from 27 deaths per 1,000 live births in Province 4 to 69 deaths per 1,000 live births in Province 7.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121</a:t>
            </a:fld>
            <a:endParaRPr lang="en-US">
              <a:solidFill>
                <a:prstClr val="black"/>
              </a:solidFill>
            </a:endParaRPr>
          </a:p>
        </p:txBody>
      </p:sp>
    </p:spTree>
    <p:extLst>
      <p:ext uri="{BB962C8B-B14F-4D97-AF65-F5344CB8AC3E}">
        <p14:creationId xmlns:p14="http://schemas.microsoft.com/office/powerpoint/2010/main" val="64149198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Childhood mortality rates have declined since 1996. Infant mortality has decreased by more than half from 78 deaths per 1,000 live births in 1996 to 32 in 2016. During the same time period, under-5 mortality has declined threefold from 118 to 39 deaths per 1,000 live births.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122</a:t>
            </a:fld>
            <a:endParaRPr lang="en-US" dirty="0">
              <a:solidFill>
                <a:prstClr val="black"/>
              </a:solidFill>
            </a:endParaRPr>
          </a:p>
        </p:txBody>
      </p:sp>
    </p:spTree>
    <p:extLst>
      <p:ext uri="{BB962C8B-B14F-4D97-AF65-F5344CB8AC3E}">
        <p14:creationId xmlns:p14="http://schemas.microsoft.com/office/powerpoint/2010/main" val="167363087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spcBef>
                <a:spcPts val="0"/>
              </a:spcBef>
              <a:spcAft>
                <a:spcPts val="1800"/>
              </a:spcAft>
              <a:buNone/>
            </a:pPr>
            <a:r>
              <a:rPr lang="en-US" sz="3600" noProof="0" dirty="0" smtClean="0"/>
              <a:t>Children are at an elevated risk of dying if</a:t>
            </a:r>
            <a:r>
              <a:rPr lang="en-US" sz="3600" baseline="0" noProof="0" dirty="0" smtClean="0"/>
              <a:t> there is </a:t>
            </a:r>
            <a:r>
              <a:rPr lang="en-US" sz="3200" b="1" noProof="0" dirty="0" smtClean="0">
                <a:solidFill>
                  <a:schemeClr val="accent5"/>
                </a:solidFill>
              </a:rPr>
              <a:t>Too short birth interval</a:t>
            </a:r>
            <a:r>
              <a:rPr lang="en-US" sz="3200" noProof="0" dirty="0" smtClean="0"/>
              <a:t> less than 24 months after a previous birth. </a:t>
            </a:r>
            <a:r>
              <a:rPr lang="en-US" dirty="0" smtClean="0"/>
              <a:t>Children </a:t>
            </a:r>
            <a:r>
              <a:rPr lang="en-US" dirty="0"/>
              <a:t>born less than 2 years after a previous birth have higher childhood mortality rates than children born 2 or more years after a previous birth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123</a:t>
            </a:fld>
            <a:endParaRPr lang="en-US" dirty="0">
              <a:solidFill>
                <a:prstClr val="black"/>
              </a:solidFill>
            </a:endParaRPr>
          </a:p>
        </p:txBody>
      </p:sp>
    </p:spTree>
    <p:extLst>
      <p:ext uri="{BB962C8B-B14F-4D97-AF65-F5344CB8AC3E}">
        <p14:creationId xmlns:p14="http://schemas.microsoft.com/office/powerpoint/2010/main" val="64171033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Mortality </a:t>
            </a:r>
            <a:r>
              <a:rPr lang="en-US" dirty="0"/>
              <a:t>rates are lower for children whose mothers were 20-29 years old when they were born than for children born to women below 20 years or 30-39 years.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124</a:t>
            </a:fld>
            <a:endParaRPr lang="en-US" dirty="0">
              <a:solidFill>
                <a:prstClr val="black"/>
              </a:solidFill>
            </a:endParaRPr>
          </a:p>
        </p:txBody>
      </p:sp>
    </p:spTree>
    <p:extLst>
      <p:ext uri="{BB962C8B-B14F-4D97-AF65-F5344CB8AC3E}">
        <p14:creationId xmlns:p14="http://schemas.microsoft.com/office/powerpoint/2010/main" val="201774312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spcBef>
                <a:spcPts val="0"/>
              </a:spcBef>
              <a:spcAft>
                <a:spcPts val="1800"/>
              </a:spcAft>
              <a:buNone/>
            </a:pPr>
            <a:r>
              <a:rPr lang="en-US" sz="3600" noProof="0" dirty="0" smtClean="0"/>
              <a:t>Children are at an elevated risk of dying if</a:t>
            </a:r>
            <a:r>
              <a:rPr lang="en-US" sz="3600" baseline="0" noProof="0" dirty="0" smtClean="0"/>
              <a:t> there is a </a:t>
            </a:r>
            <a:r>
              <a:rPr lang="en-US" sz="3200" b="1" noProof="0" dirty="0" smtClean="0">
                <a:solidFill>
                  <a:schemeClr val="accent5"/>
                </a:solidFill>
              </a:rPr>
              <a:t>High birth order</a:t>
            </a:r>
            <a:r>
              <a:rPr lang="en-US" sz="3200" noProof="0" dirty="0" smtClean="0"/>
              <a:t> or mother has 4+ children. Both infant and under-5 mortality are highest among birth orders</a:t>
            </a:r>
            <a:r>
              <a:rPr lang="en-US" sz="3200" baseline="0" noProof="0" dirty="0" smtClean="0"/>
              <a:t> of 7+</a:t>
            </a:r>
            <a:endParaRPr lang="en-US" sz="3200" noProof="0"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125</a:t>
            </a:fld>
            <a:endParaRPr lang="en-US" dirty="0">
              <a:solidFill>
                <a:prstClr val="black"/>
              </a:solidFill>
            </a:endParaRPr>
          </a:p>
        </p:txBody>
      </p:sp>
    </p:spTree>
    <p:extLst>
      <p:ext uri="{BB962C8B-B14F-4D97-AF65-F5344CB8AC3E}">
        <p14:creationId xmlns:p14="http://schemas.microsoft.com/office/powerpoint/2010/main" val="275573098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17% of neonatal deaths have occurred within first hour of life. Overall, more than half of neonatal deaths have occurred within the first day of life (57%). As expected around 79% of total deaths have occurred within early neonatal period (0-6) days. Late neonatal deaths (7-27 days) account for rest 21%.</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129</a:t>
            </a:fld>
            <a:endParaRPr lang="en-US" dirty="0">
              <a:solidFill>
                <a:prstClr val="black"/>
              </a:solidFill>
            </a:endParaRPr>
          </a:p>
        </p:txBody>
      </p:sp>
    </p:spTree>
    <p:extLst>
      <p:ext uri="{BB962C8B-B14F-4D97-AF65-F5344CB8AC3E}">
        <p14:creationId xmlns:p14="http://schemas.microsoft.com/office/powerpoint/2010/main" val="300970636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24</a:t>
            </a:fld>
            <a:endParaRPr lang="en-US" dirty="0">
              <a:solidFill>
                <a:prstClr val="black"/>
              </a:solidFill>
            </a:endParaRPr>
          </a:p>
        </p:txBody>
      </p:sp>
    </p:spTree>
    <p:extLst>
      <p:ext uri="{BB962C8B-B14F-4D97-AF65-F5344CB8AC3E}">
        <p14:creationId xmlns:p14="http://schemas.microsoft.com/office/powerpoint/2010/main" val="103168108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most common causes of neonatal death were due to respiratory and cardiovascular disorders of perinatal period (31%) and complications of pregnancy, labor and delivery (</a:t>
            </a:r>
            <a:r>
              <a:rPr lang="en-US" dirty="0" smtClean="0"/>
              <a:t>31%).</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130</a:t>
            </a:fld>
            <a:endParaRPr lang="en-US" dirty="0">
              <a:solidFill>
                <a:prstClr val="black"/>
              </a:solidFill>
            </a:endParaRPr>
          </a:p>
        </p:txBody>
      </p:sp>
    </p:spTree>
    <p:extLst>
      <p:ext uri="{BB962C8B-B14F-4D97-AF65-F5344CB8AC3E}">
        <p14:creationId xmlns:p14="http://schemas.microsoft.com/office/powerpoint/2010/main" val="316145484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proportion of deaths occurring due to given causes is not very different for male and female neonates except in the case of sudden neonatal deaths where male are more affected and complications of pregnancy, labor, and delivery where more female are affected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131</a:t>
            </a:fld>
            <a:endParaRPr lang="en-US" dirty="0">
              <a:solidFill>
                <a:prstClr val="black"/>
              </a:solidFill>
            </a:endParaRPr>
          </a:p>
        </p:txBody>
      </p:sp>
    </p:spTree>
    <p:extLst>
      <p:ext uri="{BB962C8B-B14F-4D97-AF65-F5344CB8AC3E}">
        <p14:creationId xmlns:p14="http://schemas.microsoft.com/office/powerpoint/2010/main" val="25433388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Unlike the cause of neonatal deaths, it was not possible to specify the cause of stillbirths in more than half of cases (54%). The most common known causes were complications of pregnancy, labor and delivery (41%) followed by disorders related to length of gestation and fetal growth (4%) and congenital malformation (1%).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132</a:t>
            </a:fld>
            <a:endParaRPr lang="en-US" dirty="0">
              <a:solidFill>
                <a:prstClr val="black"/>
              </a:solidFill>
            </a:endParaRPr>
          </a:p>
        </p:txBody>
      </p:sp>
    </p:spTree>
    <p:extLst>
      <p:ext uri="{BB962C8B-B14F-4D97-AF65-F5344CB8AC3E}">
        <p14:creationId xmlns:p14="http://schemas.microsoft.com/office/powerpoint/2010/main" val="405421970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133</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135</a:t>
            </a:fld>
            <a:endParaRPr lang="en-US" dirty="0">
              <a:solidFill>
                <a:prstClr val="black"/>
              </a:solidFill>
            </a:endParaRPr>
          </a:p>
        </p:txBody>
      </p:sp>
    </p:spTree>
    <p:extLst>
      <p:ext uri="{BB962C8B-B14F-4D97-AF65-F5344CB8AC3E}">
        <p14:creationId xmlns:p14="http://schemas.microsoft.com/office/powerpoint/2010/main" val="10668950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136</a:t>
            </a:fld>
            <a:endParaRPr lang="en-US" dirty="0">
              <a:solidFill>
                <a:prstClr val="black"/>
              </a:solidFill>
            </a:endParaRPr>
          </a:p>
        </p:txBody>
      </p:sp>
    </p:spTree>
    <p:extLst>
      <p:ext uri="{BB962C8B-B14F-4D97-AF65-F5344CB8AC3E}">
        <p14:creationId xmlns:p14="http://schemas.microsoft.com/office/powerpoint/2010/main" val="284162460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three-quarters (78%) of children age 12-23 months have received all eight basic vaccinations— one dose each of BCG and Measles-Rubella and three doses each of DPT-</a:t>
            </a:r>
            <a:r>
              <a:rPr lang="en-US" sz="1200" b="0" i="0" u="none" strike="noStrike" kern="1200" baseline="0" dirty="0" err="1" smtClean="0">
                <a:solidFill>
                  <a:schemeClr val="tx1"/>
                </a:solidFill>
                <a:latin typeface="+mn-lt"/>
                <a:ea typeface="+mn-ea"/>
                <a:cs typeface="+mn-cs"/>
              </a:rPr>
              <a:t>HepB</a:t>
            </a:r>
            <a:r>
              <a:rPr lang="en-US" sz="1200" b="0" i="0" u="none" strike="noStrike" kern="1200" baseline="0" dirty="0" smtClean="0">
                <a:solidFill>
                  <a:schemeClr val="tx1"/>
                </a:solidFill>
                <a:latin typeface="+mn-lt"/>
                <a:ea typeface="+mn-ea"/>
                <a:cs typeface="+mn-cs"/>
              </a:rPr>
              <a:t>-Hib and polio vaccine.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137</a:t>
            </a:fld>
            <a:endParaRPr lang="en-US" dirty="0">
              <a:solidFill>
                <a:prstClr val="black"/>
              </a:solidFill>
            </a:endParaRPr>
          </a:p>
        </p:txBody>
      </p:sp>
    </p:spTree>
    <p:extLst>
      <p:ext uri="{BB962C8B-B14F-4D97-AF65-F5344CB8AC3E}">
        <p14:creationId xmlns:p14="http://schemas.microsoft.com/office/powerpoint/2010/main" val="37120211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Basic vaccination coverage increases with mother’s education; 68% of children whose mothers have no education received all eight basic vaccinations, compared to 91% of children whose mothers have SLC and above education.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138</a:t>
            </a:fld>
            <a:endParaRPr lang="en-US" dirty="0">
              <a:solidFill>
                <a:prstClr val="black"/>
              </a:solidFill>
            </a:endParaRPr>
          </a:p>
        </p:txBody>
      </p:sp>
    </p:spTree>
    <p:extLst>
      <p:ext uri="{BB962C8B-B14F-4D97-AF65-F5344CB8AC3E}">
        <p14:creationId xmlns:p14="http://schemas.microsoft.com/office/powerpoint/2010/main" val="196435268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Basic vaccination coverage is lowest in Province 2 (65%) and highest in Province 4 (93%).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139</a:t>
            </a:fld>
            <a:endParaRPr lang="en-US">
              <a:solidFill>
                <a:prstClr val="black"/>
              </a:solidFill>
            </a:endParaRPr>
          </a:p>
        </p:txBody>
      </p:sp>
    </p:spTree>
    <p:extLst>
      <p:ext uri="{BB962C8B-B14F-4D97-AF65-F5344CB8AC3E}">
        <p14:creationId xmlns:p14="http://schemas.microsoft.com/office/powerpoint/2010/main" val="124279450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Basic vaccination coverage has increased since 1996 when 43% of children had received all vaccinations.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140</a:t>
            </a:fld>
            <a:endParaRPr lang="en-US" dirty="0">
              <a:solidFill>
                <a:prstClr val="black"/>
              </a:solidFill>
            </a:endParaRPr>
          </a:p>
        </p:txBody>
      </p:sp>
    </p:spTree>
    <p:extLst>
      <p:ext uri="{BB962C8B-B14F-4D97-AF65-F5344CB8AC3E}">
        <p14:creationId xmlns:p14="http://schemas.microsoft.com/office/powerpoint/2010/main" val="2128008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lstStyle>
            <a:lvl1pPr algn="ctr">
              <a:defRPr>
                <a:latin typeface="+mn-lt"/>
              </a:defRPr>
            </a:lvl1pPr>
          </a:lstStyle>
          <a:p>
            <a:r>
              <a:rPr lang="en-GB" noProof="0" dirty="0" smtClean="0"/>
              <a:t>Click to edit Master 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411987048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4647479"/>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1428568"/>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914400"/>
          </a:xfrm>
        </p:spPr>
        <p:txBody>
          <a:bodyPr/>
          <a:lstStyle>
            <a:lvl1pPr algn="ctr">
              <a:defRPr>
                <a:latin typeface="+mn-lt"/>
              </a:defRPr>
            </a:lvl1pPr>
          </a:lstStyle>
          <a:p>
            <a:r>
              <a:rPr lang="en-GB" noProof="0" dirty="0" smtClean="0"/>
              <a:t>Click to edit Master 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1115952739"/>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535945604"/>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700"/>
            <a:ext cx="9144000" cy="1231900"/>
          </a:xfrm>
        </p:spPr>
        <p:txBody>
          <a:bodyPr/>
          <a:lstStyle>
            <a:lvl1pPr algn="ctr">
              <a:defRPr>
                <a:latin typeface="+mn-lt"/>
              </a:defRPr>
            </a:lvl1pPr>
          </a:lstStyle>
          <a:p>
            <a:r>
              <a:rPr lang="en-GB" noProof="0" dirty="0" smtClean="0"/>
              <a:t>Click to edit Master </a:t>
            </a:r>
            <a:br>
              <a:rPr lang="en-GB" noProof="0" dirty="0" smtClean="0"/>
            </a:br>
            <a:r>
              <a:rPr lang="en-GB" noProof="0" dirty="0" smtClean="0"/>
              <a:t>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834284082"/>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9346411"/>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700"/>
            <a:ext cx="9144000" cy="1231900"/>
          </a:xfrm>
        </p:spPr>
        <p:txBody>
          <a:bodyPr/>
          <a:lstStyle>
            <a:lvl1pPr algn="ctr">
              <a:defRPr>
                <a:latin typeface="+mn-lt"/>
              </a:defRPr>
            </a:lvl1pPr>
          </a:lstStyle>
          <a:p>
            <a:r>
              <a:rPr lang="en-GB" noProof="0" dirty="0" smtClean="0"/>
              <a:t>Click to edit Master </a:t>
            </a:r>
            <a:br>
              <a:rPr lang="en-GB" noProof="0" dirty="0" smtClean="0"/>
            </a:br>
            <a:r>
              <a:rPr lang="en-GB" noProof="0" dirty="0" smtClean="0"/>
              <a:t>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3650885973"/>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4.xml"/><Relationship Id="rId1" Type="http://schemas.openxmlformats.org/officeDocument/2006/relationships/slideLayout" Target="../slideLayouts/slideLayout4.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5.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6.xml"/><Relationship Id="rId1" Type="http://schemas.openxmlformats.org/officeDocument/2006/relationships/slideLayout" Target="../slideLayouts/slideLayout6.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7.xml"/></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8.xml"/><Relationship Id="rId1" Type="http://schemas.openxmlformats.org/officeDocument/2006/relationships/slideLayout" Target="../slideLayouts/slideLayout8.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smtClean="0"/>
              <a:t>2016 Nepal Demographic </a:t>
            </a:r>
            <a:br>
              <a:rPr lang="en-US" sz="4400" dirty="0" smtClean="0"/>
            </a:br>
            <a:r>
              <a:rPr lang="en-US" sz="4400" dirty="0" smtClean="0"/>
              <a:t>and Health Survey (NDHS)</a:t>
            </a:r>
            <a:endParaRPr lang="en-US" sz="4400" dirty="0"/>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2449624"/>
            <a:ext cx="9144000" cy="1956168"/>
          </a:xfrm>
          <a:prstGeom prst="rect">
            <a:avLst/>
          </a:prstGeom>
        </p:spPr>
      </p:pic>
      <p:sp>
        <p:nvSpPr>
          <p:cNvPr id="9" name="Rectangle 8"/>
          <p:cNvSpPr/>
          <p:nvPr userDrawn="1"/>
        </p:nvSpPr>
        <p:spPr>
          <a:xfrm>
            <a:off x="0" y="4405792"/>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0" y="2263670"/>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userDrawn="1"/>
        </p:nvSpPr>
        <p:spPr>
          <a:xfrm>
            <a:off x="0" y="4222912"/>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userDrawn="1"/>
        </p:nvSpPr>
        <p:spPr>
          <a:xfrm>
            <a:off x="0" y="2446550"/>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61"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3">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325563"/>
          </a:xfrm>
          <a:prstGeom prst="rect">
            <a:avLst/>
          </a:prstGeom>
        </p:spPr>
        <p:txBody>
          <a:bodyPr vert="horz" lIns="91440" tIns="45720" rIns="91440" bIns="45720" rtlCol="0" anchor="ctr">
            <a:normAutofit/>
          </a:bodyPr>
          <a:lstStyle/>
          <a:p>
            <a:r>
              <a:rPr lang="en-GB" noProof="0" dirty="0" smtClean="0"/>
              <a:t>Click to edit Master 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64"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07044472"/>
      </p:ext>
    </p:extLst>
  </p:cSld>
  <p:clrMap bg1="lt1" tx1="dk1" bg2="lt2" tx2="dk2" accent1="accent1" accent2="accent2" accent3="accent3" accent4="accent4" accent5="accent5" accent6="accent6" hlink="hlink" folHlink="folHlink"/>
  <p:sldLayoutIdLst>
    <p:sldLayoutId id="2147483666" r:id="rId1"/>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Nepal Demographic </a:t>
            </a:r>
            <a:br>
              <a:rPr lang="en-US" dirty="0" smtClean="0">
                <a:solidFill>
                  <a:prstClr val="white"/>
                </a:solidFill>
              </a:rPr>
            </a:br>
            <a:r>
              <a:rPr lang="en-US" dirty="0" smtClean="0">
                <a:solidFill>
                  <a:prstClr val="white"/>
                </a:solidFill>
              </a:rPr>
              <a:t>and Health Survey (NDHS)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2449624"/>
            <a:ext cx="9144000" cy="1956168"/>
          </a:xfrm>
          <a:prstGeom prst="rect">
            <a:avLst/>
          </a:prstGeom>
        </p:spPr>
      </p:pic>
      <p:sp>
        <p:nvSpPr>
          <p:cNvPr id="15" name="Rectangle 14"/>
          <p:cNvSpPr/>
          <p:nvPr userDrawn="1"/>
        </p:nvSpPr>
        <p:spPr>
          <a:xfrm>
            <a:off x="0" y="4405792"/>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15"/>
          <p:cNvSpPr/>
          <p:nvPr userDrawn="1"/>
        </p:nvSpPr>
        <p:spPr>
          <a:xfrm>
            <a:off x="0" y="2263670"/>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Rectangle 16"/>
          <p:cNvSpPr/>
          <p:nvPr userDrawn="1"/>
        </p:nvSpPr>
        <p:spPr>
          <a:xfrm>
            <a:off x="0" y="4222912"/>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 name="Rectangle 17"/>
          <p:cNvSpPr/>
          <p:nvPr userDrawn="1"/>
        </p:nvSpPr>
        <p:spPr>
          <a:xfrm>
            <a:off x="0" y="2446550"/>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3513642008"/>
      </p:ext>
    </p:extLst>
  </p:cSld>
  <p:clrMap bg1="lt1" tx1="dk1" bg2="lt2" tx2="dk2" accent1="accent1" accent2="accent2" accent3="accent3" accent4="accent4" accent5="accent5" accent6="accent6" hlink="hlink" folHlink="folHlink"/>
  <p:sldLayoutIdLst>
    <p:sldLayoutId id="2147483668"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accent3">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6635"/>
            <a:ext cx="9144000" cy="905522"/>
          </a:xfrm>
          <a:prstGeom prst="rect">
            <a:avLst/>
          </a:prstGeom>
        </p:spPr>
        <p:txBody>
          <a:bodyPr vert="horz" lIns="91440" tIns="45720" rIns="91440" bIns="45720" rtlCol="0" anchor="ctr">
            <a:normAutofit/>
          </a:bodyPr>
          <a:lstStyle/>
          <a:p>
            <a:r>
              <a:rPr lang="en-GB" noProof="0" dirty="0" smtClean="0"/>
              <a:t>Click to edit Master 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1793244717"/>
      </p:ext>
    </p:extLst>
  </p:cSld>
  <p:clrMap bg1="lt1" tx1="dk1" bg2="lt2" tx2="dk2" accent1="accent1" accent2="accent2" accent3="accent3" accent4="accent4" accent5="accent5" accent6="accent6" hlink="hlink" folHlink="folHlink"/>
  <p:sldLayoutIdLst>
    <p:sldLayoutId id="2147483670"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Nepal Demographic </a:t>
            </a:r>
            <a:br>
              <a:rPr lang="en-US" dirty="0" smtClean="0">
                <a:solidFill>
                  <a:prstClr val="white"/>
                </a:solidFill>
              </a:rPr>
            </a:br>
            <a:r>
              <a:rPr lang="en-US" dirty="0" smtClean="0">
                <a:solidFill>
                  <a:prstClr val="white"/>
                </a:solidFill>
              </a:rPr>
              <a:t>and Health Survey (NDHS)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2449624"/>
            <a:ext cx="9144000" cy="1956168"/>
          </a:xfrm>
          <a:prstGeom prst="rect">
            <a:avLst/>
          </a:prstGeom>
        </p:spPr>
      </p:pic>
      <p:sp>
        <p:nvSpPr>
          <p:cNvPr id="15" name="Rectangle 14"/>
          <p:cNvSpPr/>
          <p:nvPr userDrawn="1"/>
        </p:nvSpPr>
        <p:spPr>
          <a:xfrm>
            <a:off x="0" y="4405792"/>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15"/>
          <p:cNvSpPr/>
          <p:nvPr userDrawn="1"/>
        </p:nvSpPr>
        <p:spPr>
          <a:xfrm>
            <a:off x="0" y="2263670"/>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Rectangle 16"/>
          <p:cNvSpPr/>
          <p:nvPr userDrawn="1"/>
        </p:nvSpPr>
        <p:spPr>
          <a:xfrm>
            <a:off x="0" y="4222912"/>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 name="Rectangle 17"/>
          <p:cNvSpPr/>
          <p:nvPr userDrawn="1"/>
        </p:nvSpPr>
        <p:spPr>
          <a:xfrm>
            <a:off x="0" y="2446550"/>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3497236915"/>
      </p:ext>
    </p:extLst>
  </p:cSld>
  <p:clrMap bg1="lt1" tx1="dk1" bg2="lt2" tx2="dk2" accent1="accent1" accent2="accent2" accent3="accent3" accent4="accent4" accent5="accent5" accent6="accent6" hlink="hlink" folHlink="folHlink"/>
  <p:sldLayoutIdLst>
    <p:sldLayoutId id="2147483672"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accent3">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243365"/>
          </a:xfrm>
          <a:prstGeom prst="rect">
            <a:avLst/>
          </a:prstGeom>
        </p:spPr>
        <p:txBody>
          <a:bodyPr vert="horz" lIns="91440" tIns="45720" rIns="91440" bIns="45720" rtlCol="0" anchor="ctr">
            <a:normAutofit/>
          </a:bodyPr>
          <a:lstStyle/>
          <a:p>
            <a:r>
              <a:rPr lang="en-GB" noProof="0" dirty="0" smtClean="0"/>
              <a:t>Click to edit Master </a:t>
            </a:r>
            <a:br>
              <a:rPr lang="en-GB" noProof="0" dirty="0" smtClean="0"/>
            </a:br>
            <a:r>
              <a:rPr lang="en-GB" noProof="0" dirty="0" smtClean="0"/>
              <a:t>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3376616990"/>
      </p:ext>
    </p:extLst>
  </p:cSld>
  <p:clrMap bg1="lt1" tx1="dk1" bg2="lt2" tx2="dk2" accent1="accent1" accent2="accent2" accent3="accent3" accent4="accent4" accent5="accent5" accent6="accent6" hlink="hlink" folHlink="folHlink"/>
  <p:sldLayoutIdLst>
    <p:sldLayoutId id="2147483674"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Nepal Demographic </a:t>
            </a:r>
            <a:br>
              <a:rPr lang="en-US" dirty="0" smtClean="0">
                <a:solidFill>
                  <a:prstClr val="white"/>
                </a:solidFill>
              </a:rPr>
            </a:br>
            <a:r>
              <a:rPr lang="en-US" dirty="0" smtClean="0">
                <a:solidFill>
                  <a:prstClr val="white"/>
                </a:solidFill>
              </a:rPr>
              <a:t>and Health Survey (NDHS)</a:t>
            </a:r>
            <a:endParaRPr lang="en-US" dirty="0">
              <a:solidFill>
                <a:prstClr val="white"/>
              </a:solidFill>
            </a:endParaRPr>
          </a:p>
        </p:txBody>
      </p:sp>
      <p:cxnSp>
        <p:nvCxnSpPr>
          <p:cNvPr id="8" name="Straight Connector 7"/>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2449624"/>
            <a:ext cx="9144000" cy="1956168"/>
          </a:xfrm>
          <a:prstGeom prst="rect">
            <a:avLst/>
          </a:prstGeom>
        </p:spPr>
      </p:pic>
      <p:sp>
        <p:nvSpPr>
          <p:cNvPr id="10" name="Rectangle 9"/>
          <p:cNvSpPr/>
          <p:nvPr userDrawn="1"/>
        </p:nvSpPr>
        <p:spPr>
          <a:xfrm>
            <a:off x="0" y="4405792"/>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 name="Rectangle 10"/>
          <p:cNvSpPr/>
          <p:nvPr userDrawn="1"/>
        </p:nvSpPr>
        <p:spPr>
          <a:xfrm>
            <a:off x="0" y="2263670"/>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2" name="Rectangle 11"/>
          <p:cNvSpPr/>
          <p:nvPr userDrawn="1"/>
        </p:nvSpPr>
        <p:spPr>
          <a:xfrm>
            <a:off x="0" y="4222912"/>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0" y="2446550"/>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3558321203"/>
      </p:ext>
    </p:extLst>
  </p:cSld>
  <p:clrMap bg1="lt1" tx1="dk1" bg2="lt2" tx2="dk2" accent1="accent1" accent2="accent2" accent3="accent3" accent4="accent4" accent5="accent5" accent6="accent6" hlink="hlink" folHlink="folHlink"/>
  <p:sldLayoutIdLst>
    <p:sldLayoutId id="2147483676"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accent3">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380226"/>
          </a:xfrm>
          <a:prstGeom prst="rect">
            <a:avLst/>
          </a:prstGeom>
        </p:spPr>
        <p:txBody>
          <a:bodyPr vert="horz" lIns="91440" tIns="45720" rIns="91440" bIns="45720" rtlCol="0" anchor="ctr">
            <a:normAutofit/>
          </a:bodyPr>
          <a:lstStyle/>
          <a:p>
            <a:r>
              <a:rPr lang="en-GB" noProof="0" dirty="0" smtClean="0"/>
              <a:t>Click to edit Master </a:t>
            </a:r>
            <a:br>
              <a:rPr lang="en-GB" noProof="0" dirty="0" smtClean="0"/>
            </a:br>
            <a:r>
              <a:rPr lang="en-GB" noProof="0" dirty="0" smtClean="0"/>
              <a:t>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3980536641"/>
      </p:ext>
    </p:extLst>
  </p:cSld>
  <p:clrMap bg1="lt1" tx1="dk1" bg2="lt2" tx2="dk2" accent1="accent1" accent2="accent2" accent3="accent3" accent4="accent4" accent5="accent5" accent6="accent6" hlink="hlink" folHlink="folHlink"/>
  <p:sldLayoutIdLst>
    <p:sldLayoutId id="2147483678"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2" Type="http://schemas.openxmlformats.org/officeDocument/2006/relationships/chart" Target="../charts/chart84.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chart" Target="../charts/chart89.xml"/><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hyperlink" Target="DHSprogram.com" TargetMode="External"/><Relationship Id="rId13" Type="http://schemas.openxmlformats.org/officeDocument/2006/relationships/image" Target="../media/image12.jpeg"/><Relationship Id="rId3" Type="http://schemas.openxmlformats.org/officeDocument/2006/relationships/image" Target="../media/image5.jpeg"/><Relationship Id="rId7" Type="http://schemas.openxmlformats.org/officeDocument/2006/relationships/hyperlink" Target="API.DHSprogram.com" TargetMode="External"/><Relationship Id="rId12" Type="http://schemas.openxmlformats.org/officeDocument/2006/relationships/image" Target="../media/image11.jpe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hyperlink" Target="statcompiler.com" TargetMode="External"/><Relationship Id="rId11" Type="http://schemas.openxmlformats.org/officeDocument/2006/relationships/image" Target="../media/image10.jpeg"/><Relationship Id="rId5" Type="http://schemas.openxmlformats.org/officeDocument/2006/relationships/image" Target="../media/image7.png"/><Relationship Id="rId15" Type="http://schemas.openxmlformats.org/officeDocument/2006/relationships/hyperlink" Target="http://www.mohp.gov.np/" TargetMode="External"/><Relationship Id="rId10" Type="http://schemas.openxmlformats.org/officeDocument/2006/relationships/image" Target="../media/image9.jpeg"/><Relationship Id="rId4" Type="http://schemas.openxmlformats.org/officeDocument/2006/relationships/image" Target="../media/image6.jpeg"/><Relationship Id="rId9" Type="http://schemas.openxmlformats.org/officeDocument/2006/relationships/image" Target="../media/image8.jpeg"/><Relationship Id="rId14" Type="http://schemas.openxmlformats.org/officeDocument/2006/relationships/image" Target="../media/image13.jpeg"/></Relationships>
</file>

<file path=ppt/slides/_rels/slide160.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0.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0.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chart" Target="../charts/chart106.xml"/><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3" Type="http://schemas.openxmlformats.org/officeDocument/2006/relationships/chart" Target="../charts/chart107.xml"/><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3" Type="http://schemas.openxmlformats.org/officeDocument/2006/relationships/chart" Target="../charts/chart110.xml"/><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0.xml.rels><?xml version="1.0" encoding="UTF-8" standalone="yes"?>
<Relationships xmlns="http://schemas.openxmlformats.org/package/2006/relationships"><Relationship Id="rId3" Type="http://schemas.openxmlformats.org/officeDocument/2006/relationships/chart" Target="../charts/chart112.xml"/><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chart" Target="../charts/chart113.xml"/><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3" Type="http://schemas.openxmlformats.org/officeDocument/2006/relationships/chart" Target="../charts/chart114.xml"/><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3" Type="http://schemas.openxmlformats.org/officeDocument/2006/relationships/chart" Target="../charts/chart115.xml"/><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3.xml"/><Relationship Id="rId5" Type="http://schemas.openxmlformats.org/officeDocument/2006/relationships/image" Target="../media/image4.jpg"/><Relationship Id="rId4" Type="http://schemas.openxmlformats.org/officeDocument/2006/relationships/image" Target="../media/image3.jpg"/></Relationships>
</file>

<file path=ppt/slides/_rels/slide2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3" Type="http://schemas.openxmlformats.org/officeDocument/2006/relationships/chart" Target="../charts/chart120.xml"/><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3" Type="http://schemas.openxmlformats.org/officeDocument/2006/relationships/chart" Target="../charts/chart121.xml"/><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210.xml.rels><?xml version="1.0" encoding="UTF-8" standalone="yes"?>
<Relationships xmlns="http://schemas.openxmlformats.org/package/2006/relationships"><Relationship Id="rId3" Type="http://schemas.openxmlformats.org/officeDocument/2006/relationships/chart" Target="../charts/chart122.xml"/><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3" Type="http://schemas.openxmlformats.org/officeDocument/2006/relationships/chart" Target="../charts/chart123.xml"/><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9.xml"/></Relationships>
</file>

<file path=ppt/slides/_rels/slide226.xml.rels><?xml version="1.0" encoding="UTF-8" standalone="yes"?>
<Relationships xmlns="http://schemas.openxmlformats.org/package/2006/relationships"><Relationship Id="rId3" Type="http://schemas.openxmlformats.org/officeDocument/2006/relationships/chart" Target="../charts/chart133.xml"/><Relationship Id="rId2" Type="http://schemas.openxmlformats.org/officeDocument/2006/relationships/notesSlide" Target="../notesSlides/notesSlide165.xml"/><Relationship Id="rId1" Type="http://schemas.openxmlformats.org/officeDocument/2006/relationships/slideLayout" Target="../slideLayouts/slideLayout9.xml"/></Relationships>
</file>

<file path=ppt/slides/_rels/slide227.xml.rels><?xml version="1.0" encoding="UTF-8" standalone="yes"?>
<Relationships xmlns="http://schemas.openxmlformats.org/package/2006/relationships"><Relationship Id="rId3" Type="http://schemas.openxmlformats.org/officeDocument/2006/relationships/chart" Target="../charts/chart134.xml"/><Relationship Id="rId2" Type="http://schemas.openxmlformats.org/officeDocument/2006/relationships/notesSlide" Target="../notesSlides/notesSlide166.xml"/><Relationship Id="rId1" Type="http://schemas.openxmlformats.org/officeDocument/2006/relationships/slideLayout" Target="../slideLayouts/slideLayout9.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9.xml"/></Relationships>
</file>

<file path=ppt/slides/_rels/slide229.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notesSlide" Target="../notesSlides/notesSlide168.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230.xml.rels><?xml version="1.0" encoding="UTF-8" standalone="yes"?>
<Relationships xmlns="http://schemas.openxmlformats.org/package/2006/relationships"><Relationship Id="rId3" Type="http://schemas.openxmlformats.org/officeDocument/2006/relationships/chart" Target="../charts/chart136.xml"/><Relationship Id="rId2" Type="http://schemas.openxmlformats.org/officeDocument/2006/relationships/notesSlide" Target="../notesSlides/notesSlide169.xml"/><Relationship Id="rId1" Type="http://schemas.openxmlformats.org/officeDocument/2006/relationships/slideLayout" Target="../slideLayouts/slideLayout9.xml"/></Relationships>
</file>

<file path=ppt/slides/_rels/slide231.xml.rels><?xml version="1.0" encoding="UTF-8" standalone="yes"?>
<Relationships xmlns="http://schemas.openxmlformats.org/package/2006/relationships"><Relationship Id="rId3" Type="http://schemas.openxmlformats.org/officeDocument/2006/relationships/chart" Target="../charts/chart137.xml"/><Relationship Id="rId2" Type="http://schemas.openxmlformats.org/officeDocument/2006/relationships/notesSlide" Target="../notesSlides/notesSlide170.xml"/><Relationship Id="rId1" Type="http://schemas.openxmlformats.org/officeDocument/2006/relationships/slideLayout" Target="../slideLayouts/slideLayout9.xml"/></Relationships>
</file>

<file path=ppt/slides/_rels/slide232.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notesSlide" Target="../notesSlides/notesSlide171.xml"/><Relationship Id="rId1" Type="http://schemas.openxmlformats.org/officeDocument/2006/relationships/slideLayout" Target="../slideLayouts/slideLayout9.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9.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9.xml"/></Relationships>
</file>

<file path=ppt/slides/_rels/slide235.xml.rels><?xml version="1.0" encoding="UTF-8" standalone="yes"?>
<Relationships xmlns="http://schemas.openxmlformats.org/package/2006/relationships"><Relationship Id="rId3" Type="http://schemas.openxmlformats.org/officeDocument/2006/relationships/chart" Target="../charts/chart139.xml"/><Relationship Id="rId2" Type="http://schemas.openxmlformats.org/officeDocument/2006/relationships/notesSlide" Target="../notesSlides/notesSlide174.xml"/><Relationship Id="rId1" Type="http://schemas.openxmlformats.org/officeDocument/2006/relationships/slideLayout" Target="../slideLayouts/slideLayout9.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68676"/>
            <a:ext cx="9143999" cy="769441"/>
          </a:xfrm>
          <a:prstGeom prst="rect">
            <a:avLst/>
          </a:prstGeom>
          <a:noFill/>
        </p:spPr>
        <p:txBody>
          <a:bodyPr wrap="square" rtlCol="0">
            <a:spAutoFit/>
          </a:bodyPr>
          <a:lstStyle/>
          <a:p>
            <a:pPr algn="ctr"/>
            <a:r>
              <a:rPr lang="en-US" sz="4400" b="1" dirty="0" smtClean="0">
                <a:solidFill>
                  <a:schemeClr val="bg1"/>
                </a:solidFill>
              </a:rPr>
              <a:t>Introduction and Methodology</a:t>
            </a:r>
            <a:endParaRPr lang="en-US" sz="4400" b="1" dirty="0">
              <a:solidFill>
                <a:schemeClr val="bg1"/>
              </a:solidFill>
            </a:endParaRPr>
          </a:p>
        </p:txBody>
      </p:sp>
      <p:sp>
        <p:nvSpPr>
          <p:cNvPr id="3" name="TextBox 2"/>
          <p:cNvSpPr txBox="1"/>
          <p:nvPr/>
        </p:nvSpPr>
        <p:spPr>
          <a:xfrm>
            <a:off x="6374166" y="1446002"/>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NepalDHS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Man’s Questionnaire</a:t>
            </a:r>
            <a:endParaRPr lang="en-US" noProof="0" dirty="0"/>
          </a:p>
        </p:txBody>
      </p:sp>
      <p:sp>
        <p:nvSpPr>
          <p:cNvPr id="3" name="Content Placeholder 2"/>
          <p:cNvSpPr>
            <a:spLocks noGrp="1"/>
          </p:cNvSpPr>
          <p:nvPr>
            <p:ph idx="1"/>
          </p:nvPr>
        </p:nvSpPr>
        <p:spPr/>
        <p:txBody>
          <a:bodyPr>
            <a:normAutofit/>
          </a:bodyPr>
          <a:lstStyle/>
          <a:p>
            <a:pPr>
              <a:spcBef>
                <a:spcPts val="0"/>
              </a:spcBef>
              <a:spcAft>
                <a:spcPts val="1200"/>
              </a:spcAft>
            </a:pPr>
            <a:r>
              <a:rPr lang="en-US" sz="3200" noProof="0" dirty="0" smtClean="0"/>
              <a:t>Background characteristics (age, education, literacy, etc.)</a:t>
            </a:r>
          </a:p>
          <a:p>
            <a:pPr>
              <a:spcBef>
                <a:spcPts val="0"/>
              </a:spcBef>
              <a:spcAft>
                <a:spcPts val="1200"/>
              </a:spcAft>
            </a:pPr>
            <a:r>
              <a:rPr lang="en-US" sz="3200" noProof="0" dirty="0" smtClean="0"/>
              <a:t>Marriage and sexual activity</a:t>
            </a:r>
          </a:p>
          <a:p>
            <a:pPr>
              <a:spcBef>
                <a:spcPts val="0"/>
              </a:spcBef>
              <a:spcAft>
                <a:spcPts val="1200"/>
              </a:spcAft>
            </a:pPr>
            <a:r>
              <a:rPr lang="en-US" sz="3200" noProof="0" dirty="0" smtClean="0"/>
              <a:t>Fertility preferences</a:t>
            </a:r>
          </a:p>
          <a:p>
            <a:pPr>
              <a:spcBef>
                <a:spcPts val="0"/>
              </a:spcBef>
              <a:spcAft>
                <a:spcPts val="1200"/>
              </a:spcAft>
            </a:pPr>
            <a:r>
              <a:rPr lang="en-US" sz="3200" noProof="0" dirty="0" smtClean="0"/>
              <a:t>Employment</a:t>
            </a:r>
          </a:p>
          <a:p>
            <a:pPr>
              <a:spcBef>
                <a:spcPts val="0"/>
              </a:spcBef>
              <a:spcAft>
                <a:spcPts val="1200"/>
              </a:spcAft>
            </a:pPr>
            <a:r>
              <a:rPr lang="en-US" sz="3200" noProof="0" dirty="0" smtClean="0"/>
              <a:t>HIV/AIDS and other STIs</a:t>
            </a:r>
          </a:p>
          <a:p>
            <a:pPr>
              <a:spcBef>
                <a:spcPts val="0"/>
              </a:spcBef>
              <a:spcAft>
                <a:spcPts val="1200"/>
              </a:spcAft>
            </a:pPr>
            <a:r>
              <a:rPr lang="en-US" sz="3200" noProof="0" dirty="0" smtClean="0"/>
              <a:t>Other adult health issues</a:t>
            </a:r>
          </a:p>
        </p:txBody>
      </p:sp>
    </p:spTree>
    <p:extLst>
      <p:ext uri="{BB962C8B-B14F-4D97-AF65-F5344CB8AC3E}">
        <p14:creationId xmlns:p14="http://schemas.microsoft.com/office/powerpoint/2010/main" val="1741010713"/>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Knowledge of Circumstances </a:t>
            </a:r>
            <a:br>
              <a:rPr lang="en-US" dirty="0" smtClean="0"/>
            </a:br>
            <a:r>
              <a:rPr lang="en-US" dirty="0" smtClean="0"/>
              <a:t>for Legal Abortion</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422356702"/>
              </p:ext>
            </p:extLst>
          </p:nvPr>
        </p:nvGraphicFramePr>
        <p:xfrm>
          <a:off x="17755" y="1884363"/>
          <a:ext cx="9144000" cy="49736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8032"/>
            <a:ext cx="9144000" cy="646331"/>
          </a:xfrm>
          <a:prstGeom prst="rect">
            <a:avLst/>
          </a:prstGeom>
          <a:noFill/>
        </p:spPr>
        <p:txBody>
          <a:bodyPr wrap="square" rtlCol="0">
            <a:spAutoFit/>
          </a:bodyPr>
          <a:lstStyle/>
          <a:p>
            <a:pPr algn="ctr"/>
            <a:r>
              <a:rPr lang="en-US" i="1" dirty="0" smtClean="0">
                <a:solidFill>
                  <a:prstClr val="black"/>
                </a:solidFill>
              </a:rPr>
              <a:t>Among women age 15-49 who know abortion is legal, percent who report </a:t>
            </a:r>
          </a:p>
          <a:p>
            <a:pPr algn="ctr"/>
            <a:r>
              <a:rPr lang="en-US" i="1" dirty="0" smtClean="0">
                <a:solidFill>
                  <a:prstClr val="black"/>
                </a:solidFill>
              </a:rPr>
              <a:t>specific circumstances under which abortion is legal</a:t>
            </a:r>
            <a:endParaRPr lang="en-US" i="1" dirty="0">
              <a:solidFill>
                <a:prstClr val="black"/>
              </a:solidFill>
            </a:endParaRPr>
          </a:p>
        </p:txBody>
      </p:sp>
    </p:spTree>
    <p:extLst>
      <p:ext uri="{BB962C8B-B14F-4D97-AF65-F5344CB8AC3E}">
        <p14:creationId xmlns:p14="http://schemas.microsoft.com/office/powerpoint/2010/main" val="423067707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Pregnancy Outcomes</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95926035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56243"/>
            <a:ext cx="9144000" cy="369332"/>
          </a:xfrm>
          <a:prstGeom prst="rect">
            <a:avLst/>
          </a:prstGeom>
          <a:noFill/>
        </p:spPr>
        <p:txBody>
          <a:bodyPr wrap="square" rtlCol="0">
            <a:spAutoFit/>
          </a:bodyPr>
          <a:lstStyle/>
          <a:p>
            <a:pPr algn="ctr"/>
            <a:r>
              <a:rPr lang="en-US" i="1" dirty="0" smtClean="0">
                <a:solidFill>
                  <a:prstClr val="black"/>
                </a:solidFill>
              </a:rPr>
              <a:t>Percent distribution of pregnancies in the five years before the survey</a:t>
            </a:r>
            <a:endParaRPr lang="en-US" i="1" dirty="0">
              <a:solidFill>
                <a:prstClr val="black"/>
              </a:solidFill>
            </a:endParaRPr>
          </a:p>
        </p:txBody>
      </p:sp>
    </p:spTree>
    <p:extLst>
      <p:ext uri="{BB962C8B-B14F-4D97-AF65-F5344CB8AC3E}">
        <p14:creationId xmlns:p14="http://schemas.microsoft.com/office/powerpoint/2010/main" val="2271908848"/>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Reason for Abortion</a:t>
            </a:r>
            <a:endParaRPr lang="en-US"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2710766457"/>
              </p:ext>
            </p:extLst>
          </p:nvPr>
        </p:nvGraphicFramePr>
        <p:xfrm>
          <a:off x="461963" y="1702574"/>
          <a:ext cx="8256587" cy="5155426"/>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256" y="921434"/>
            <a:ext cx="9144000" cy="646331"/>
          </a:xfrm>
          <a:prstGeom prst="rect">
            <a:avLst/>
          </a:prstGeom>
          <a:noFill/>
        </p:spPr>
        <p:txBody>
          <a:bodyPr wrap="square" rtlCol="0">
            <a:spAutoFit/>
          </a:bodyPr>
          <a:lstStyle/>
          <a:p>
            <a:pPr algn="ctr"/>
            <a:r>
              <a:rPr lang="en-US" i="1" dirty="0" smtClean="0">
                <a:solidFill>
                  <a:prstClr val="black"/>
                </a:solidFill>
              </a:rPr>
              <a:t>Percent distribution of women age 15-49 who had an abortion in the five years </a:t>
            </a:r>
          </a:p>
          <a:p>
            <a:pPr algn="ctr"/>
            <a:r>
              <a:rPr lang="en-US" i="1" dirty="0" smtClean="0">
                <a:solidFill>
                  <a:prstClr val="black"/>
                </a:solidFill>
              </a:rPr>
              <a:t>before the survey by main reason for most recent abortion</a:t>
            </a:r>
            <a:endParaRPr lang="en-US" i="1" dirty="0">
              <a:solidFill>
                <a:prstClr val="black"/>
              </a:solidFill>
            </a:endParaRPr>
          </a:p>
        </p:txBody>
      </p:sp>
    </p:spTree>
    <p:extLst>
      <p:ext uri="{BB962C8B-B14F-4D97-AF65-F5344CB8AC3E}">
        <p14:creationId xmlns:p14="http://schemas.microsoft.com/office/powerpoint/2010/main" val="2450195234"/>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Abortion Provider</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83343837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56243"/>
            <a:ext cx="9144000" cy="646331"/>
          </a:xfrm>
          <a:prstGeom prst="rect">
            <a:avLst/>
          </a:prstGeom>
          <a:noFill/>
        </p:spPr>
        <p:txBody>
          <a:bodyPr wrap="square" rtlCol="0">
            <a:spAutoFit/>
          </a:bodyPr>
          <a:lstStyle/>
          <a:p>
            <a:pPr algn="ctr"/>
            <a:r>
              <a:rPr lang="en-US" i="1" dirty="0" smtClean="0">
                <a:solidFill>
                  <a:prstClr val="black"/>
                </a:solidFill>
              </a:rPr>
              <a:t>Among women age 15-49 who had an abortion in the five years before the survey, percent distribution by type of provider for abortion services</a:t>
            </a:r>
            <a:endParaRPr lang="en-US" i="1" dirty="0">
              <a:solidFill>
                <a:prstClr val="black"/>
              </a:solidFill>
            </a:endParaRPr>
          </a:p>
        </p:txBody>
      </p:sp>
    </p:spTree>
    <p:extLst>
      <p:ext uri="{BB962C8B-B14F-4D97-AF65-F5344CB8AC3E}">
        <p14:creationId xmlns:p14="http://schemas.microsoft.com/office/powerpoint/2010/main" val="3929427428"/>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24333"/>
            <a:ext cx="4418729" cy="3429000"/>
          </a:xfrm>
        </p:spPr>
        <p:txBody>
          <a:bodyPr>
            <a:normAutofit lnSpcReduction="10000"/>
          </a:bodyPr>
          <a:lstStyle/>
          <a:p>
            <a:pPr>
              <a:buClr>
                <a:schemeClr val="tx1"/>
              </a:buClr>
            </a:pPr>
            <a:r>
              <a:rPr lang="en-US" sz="4000" noProof="0" dirty="0" smtClean="0"/>
              <a:t>Antenatal care</a:t>
            </a:r>
          </a:p>
          <a:p>
            <a:pPr>
              <a:buClr>
                <a:schemeClr val="tx1"/>
              </a:buClr>
            </a:pPr>
            <a:r>
              <a:rPr lang="en-US" sz="4000" noProof="0" dirty="0" smtClean="0"/>
              <a:t>Delivery and postnatal care</a:t>
            </a:r>
          </a:p>
          <a:p>
            <a:pPr>
              <a:buClr>
                <a:schemeClr val="tx1"/>
              </a:buClr>
            </a:pPr>
            <a:r>
              <a:rPr lang="en-US" sz="4000" dirty="0" smtClean="0"/>
              <a:t>Abortion</a:t>
            </a:r>
            <a:endParaRPr lang="en-US" sz="4000" noProof="0" dirty="0" smtClean="0"/>
          </a:p>
          <a:p>
            <a:pPr>
              <a:buClr>
                <a:schemeClr val="tx1"/>
              </a:buClr>
            </a:pPr>
            <a:r>
              <a:rPr lang="en-US" sz="4000" b="1" noProof="0" dirty="0" smtClean="0">
                <a:solidFill>
                  <a:schemeClr val="accent5"/>
                </a:solidFill>
              </a:rPr>
              <a:t>Other health issues</a:t>
            </a:r>
          </a:p>
        </p:txBody>
      </p:sp>
    </p:spTree>
    <p:extLst>
      <p:ext uri="{BB962C8B-B14F-4D97-AF65-F5344CB8AC3E}">
        <p14:creationId xmlns:p14="http://schemas.microsoft.com/office/powerpoint/2010/main" val="1295406784"/>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Problems in Accessing Health Care</a:t>
            </a:r>
            <a:endParaRPr lang="en-US"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2793708150"/>
              </p:ext>
            </p:extLst>
          </p:nvPr>
        </p:nvGraphicFramePr>
        <p:xfrm>
          <a:off x="1" y="1803400"/>
          <a:ext cx="9144000" cy="5054600"/>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9"/>
          <p:cNvSpPr/>
          <p:nvPr/>
        </p:nvSpPr>
        <p:spPr>
          <a:xfrm>
            <a:off x="0" y="1059934"/>
            <a:ext cx="9144000" cy="646331"/>
          </a:xfrm>
          <a:prstGeom prst="rect">
            <a:avLst/>
          </a:prstGeom>
        </p:spPr>
        <p:txBody>
          <a:bodyPr wrap="square">
            <a:spAutoFit/>
          </a:bodyPr>
          <a:lstStyle/>
          <a:p>
            <a:pPr algn="ctr"/>
            <a:r>
              <a:rPr lang="en-US" i="1" dirty="0">
                <a:solidFill>
                  <a:prstClr val="black"/>
                </a:solidFill>
              </a:rPr>
              <a:t>Percent of </a:t>
            </a:r>
            <a:r>
              <a:rPr lang="en-US" i="1" dirty="0" smtClean="0">
                <a:solidFill>
                  <a:prstClr val="black"/>
                </a:solidFill>
              </a:rPr>
              <a:t>women age 15-49 who report the following problems in accessing </a:t>
            </a:r>
          </a:p>
          <a:p>
            <a:pPr algn="ctr"/>
            <a:r>
              <a:rPr lang="en-US" i="1" dirty="0" smtClean="0">
                <a:solidFill>
                  <a:prstClr val="black"/>
                </a:solidFill>
              </a:rPr>
              <a:t>health care for themselves when they are sick:</a:t>
            </a:r>
            <a:endParaRPr lang="en-US" i="1" dirty="0">
              <a:solidFill>
                <a:prstClr val="black"/>
              </a:solidFill>
            </a:endParaRPr>
          </a:p>
        </p:txBody>
      </p:sp>
    </p:spTree>
    <p:extLst>
      <p:ext uri="{BB962C8B-B14F-4D97-AF65-F5344CB8AC3E}">
        <p14:creationId xmlns:p14="http://schemas.microsoft.com/office/powerpoint/2010/main" val="3496882892"/>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rmAutofit lnSpcReduction="10000"/>
          </a:bodyPr>
          <a:lstStyle/>
          <a:p>
            <a:pPr>
              <a:spcBef>
                <a:spcPts val="0"/>
              </a:spcBef>
              <a:spcAft>
                <a:spcPts val="1800"/>
              </a:spcAft>
              <a:buClr>
                <a:schemeClr val="tx1"/>
              </a:buClr>
            </a:pPr>
            <a:r>
              <a:rPr lang="en-US" b="1" noProof="0" dirty="0" smtClean="0">
                <a:solidFill>
                  <a:schemeClr val="accent5"/>
                </a:solidFill>
              </a:rPr>
              <a:t>84% </a:t>
            </a:r>
            <a:r>
              <a:rPr lang="en-US" noProof="0" dirty="0" smtClean="0"/>
              <a:t>of women received </a:t>
            </a:r>
            <a:r>
              <a:rPr lang="en-US" b="1" noProof="0" dirty="0" smtClean="0">
                <a:solidFill>
                  <a:schemeClr val="accent5"/>
                </a:solidFill>
              </a:rPr>
              <a:t>antenatal care </a:t>
            </a:r>
            <a:r>
              <a:rPr lang="en-US" noProof="0" dirty="0" smtClean="0"/>
              <a:t>for a skilled provider at least once.</a:t>
            </a:r>
          </a:p>
          <a:p>
            <a:pPr>
              <a:spcBef>
                <a:spcPts val="0"/>
              </a:spcBef>
              <a:spcAft>
                <a:spcPts val="1800"/>
              </a:spcAft>
              <a:buClr>
                <a:schemeClr val="tx1"/>
              </a:buClr>
            </a:pPr>
            <a:r>
              <a:rPr lang="en-US" b="1" noProof="0" dirty="0" smtClean="0">
                <a:solidFill>
                  <a:schemeClr val="accent5"/>
                </a:solidFill>
              </a:rPr>
              <a:t>57% </a:t>
            </a:r>
            <a:r>
              <a:rPr lang="en-US" noProof="0" dirty="0" smtClean="0"/>
              <a:t>of births are </a:t>
            </a:r>
            <a:r>
              <a:rPr lang="en-US" b="1" noProof="0" dirty="0" smtClean="0">
                <a:solidFill>
                  <a:schemeClr val="accent5"/>
                </a:solidFill>
              </a:rPr>
              <a:t>delivered in a health facility</a:t>
            </a:r>
            <a:r>
              <a:rPr lang="en-US" noProof="0" dirty="0" smtClean="0"/>
              <a:t>.</a:t>
            </a:r>
          </a:p>
          <a:p>
            <a:pPr>
              <a:spcBef>
                <a:spcPts val="0"/>
              </a:spcBef>
              <a:spcAft>
                <a:spcPts val="1800"/>
              </a:spcAft>
              <a:buClr>
                <a:schemeClr val="tx1"/>
              </a:buClr>
            </a:pPr>
            <a:r>
              <a:rPr lang="en-US" b="1" noProof="0" dirty="0" smtClean="0">
                <a:solidFill>
                  <a:schemeClr val="accent5"/>
                </a:solidFill>
              </a:rPr>
              <a:t>58% </a:t>
            </a:r>
            <a:r>
              <a:rPr lang="en-US" noProof="0" dirty="0" smtClean="0"/>
              <a:t>of births are </a:t>
            </a:r>
            <a:r>
              <a:rPr lang="en-US" b="1" noProof="0" dirty="0" smtClean="0">
                <a:solidFill>
                  <a:schemeClr val="accent5"/>
                </a:solidFill>
              </a:rPr>
              <a:t>assisted by a skilled provider</a:t>
            </a:r>
            <a:r>
              <a:rPr lang="en-US" noProof="0" dirty="0" smtClean="0"/>
              <a:t>.</a:t>
            </a:r>
          </a:p>
          <a:p>
            <a:pPr>
              <a:spcBef>
                <a:spcPts val="0"/>
              </a:spcBef>
              <a:spcAft>
                <a:spcPts val="1800"/>
              </a:spcAft>
              <a:buClr>
                <a:schemeClr val="tx1"/>
              </a:buClr>
            </a:pPr>
            <a:r>
              <a:rPr lang="en-US" b="1" noProof="0" dirty="0" smtClean="0">
                <a:solidFill>
                  <a:schemeClr val="accent5"/>
                </a:solidFill>
              </a:rPr>
              <a:t>57% </a:t>
            </a:r>
            <a:r>
              <a:rPr lang="en-US" noProof="0" dirty="0" smtClean="0"/>
              <a:t>of women and </a:t>
            </a:r>
            <a:r>
              <a:rPr lang="en-US" b="1" noProof="0" dirty="0" smtClean="0">
                <a:solidFill>
                  <a:schemeClr val="accent5"/>
                </a:solidFill>
              </a:rPr>
              <a:t>57%</a:t>
            </a:r>
            <a:r>
              <a:rPr lang="en-US" noProof="0" dirty="0" smtClean="0"/>
              <a:t> of newborns receive a </a:t>
            </a:r>
            <a:r>
              <a:rPr lang="en-US" b="1" noProof="0" dirty="0" smtClean="0">
                <a:solidFill>
                  <a:schemeClr val="accent5"/>
                </a:solidFill>
              </a:rPr>
              <a:t>postnatal check within 2 days of birth</a:t>
            </a:r>
            <a:r>
              <a:rPr lang="en-US" noProof="0" dirty="0" smtClean="0"/>
              <a:t>.</a:t>
            </a:r>
          </a:p>
          <a:p>
            <a:pPr>
              <a:spcBef>
                <a:spcPts val="0"/>
              </a:spcBef>
              <a:spcAft>
                <a:spcPts val="1800"/>
              </a:spcAft>
              <a:buClr>
                <a:schemeClr val="tx1"/>
              </a:buClr>
            </a:pPr>
            <a:r>
              <a:rPr lang="en-US" dirty="0" smtClean="0"/>
              <a:t>Among pregnancies in the last 5 years, 81% were live births, 9% miscarriages, </a:t>
            </a:r>
            <a:r>
              <a:rPr lang="en-US" b="1" dirty="0" smtClean="0">
                <a:solidFill>
                  <a:schemeClr val="accent5"/>
                </a:solidFill>
              </a:rPr>
              <a:t>9% abortions</a:t>
            </a:r>
            <a:r>
              <a:rPr lang="en-US" dirty="0" smtClean="0"/>
              <a:t>, and 1% stillbirths.</a:t>
            </a:r>
            <a:endParaRPr lang="en-US" noProof="0" dirty="0" smtClean="0"/>
          </a:p>
          <a:p>
            <a:pPr>
              <a:spcBef>
                <a:spcPts val="0"/>
              </a:spcBef>
              <a:spcAft>
                <a:spcPts val="1800"/>
              </a:spcAft>
              <a:buClr>
                <a:schemeClr val="tx1"/>
              </a:buClr>
            </a:pPr>
            <a:r>
              <a:rPr lang="en-US" b="1" noProof="0" dirty="0" smtClean="0">
                <a:solidFill>
                  <a:schemeClr val="accent5"/>
                </a:solidFill>
              </a:rPr>
              <a:t>83% </a:t>
            </a:r>
            <a:r>
              <a:rPr lang="en-US" noProof="0" dirty="0" smtClean="0"/>
              <a:t>of women report </a:t>
            </a:r>
            <a:r>
              <a:rPr lang="en-US" b="1" noProof="0" dirty="0" smtClean="0">
                <a:solidFill>
                  <a:schemeClr val="accent5"/>
                </a:solidFill>
              </a:rPr>
              <a:t>at least 1 problem in accessing health care</a:t>
            </a:r>
            <a:r>
              <a:rPr lang="en-US" noProof="0" dirty="0" smtClean="0"/>
              <a:t> for themselves when sick.</a:t>
            </a:r>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Adult and Maternal Mortality</a:t>
            </a:r>
            <a:endParaRPr lang="en-US" sz="4400" b="1" dirty="0">
              <a:solidFill>
                <a:prstClr val="white"/>
              </a:solidFill>
            </a:endParaRPr>
          </a:p>
        </p:txBody>
      </p:sp>
      <p:sp>
        <p:nvSpPr>
          <p:cNvPr id="3" name="TextBox 2"/>
          <p:cNvSpPr txBox="1"/>
          <p:nvPr/>
        </p:nvSpPr>
        <p:spPr>
          <a:xfrm>
            <a:off x="6374166" y="1567011"/>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dirty="0" err="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1"/>
            <a:ext cx="4418729" cy="3057130"/>
          </a:xfrm>
        </p:spPr>
        <p:txBody>
          <a:bodyPr>
            <a:normAutofit/>
          </a:bodyPr>
          <a:lstStyle/>
          <a:p>
            <a:pPr>
              <a:buClr>
                <a:schemeClr val="tx1"/>
              </a:buClr>
            </a:pPr>
            <a:r>
              <a:rPr lang="en-US" sz="3600" b="1" noProof="0" dirty="0" smtClean="0">
                <a:solidFill>
                  <a:schemeClr val="accent5"/>
                </a:solidFill>
              </a:rPr>
              <a:t>Adult mortality</a:t>
            </a:r>
          </a:p>
          <a:p>
            <a:pPr>
              <a:buClr>
                <a:schemeClr val="tx1"/>
              </a:buClr>
            </a:pPr>
            <a:r>
              <a:rPr lang="en-US" sz="3600" noProof="0" dirty="0" smtClean="0"/>
              <a:t>Pregnancy-related and maternal mortality</a:t>
            </a:r>
          </a:p>
        </p:txBody>
      </p:sp>
    </p:spTree>
    <p:extLst>
      <p:ext uri="{BB962C8B-B14F-4D97-AF65-F5344CB8AC3E}">
        <p14:creationId xmlns:p14="http://schemas.microsoft.com/office/powerpoint/2010/main" val="3757189402"/>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Adult Mortality</a:t>
            </a:r>
            <a:endParaRPr lang="en-US" noProof="0" dirty="0"/>
          </a:p>
        </p:txBody>
      </p:sp>
      <p:sp>
        <p:nvSpPr>
          <p:cNvPr id="3" name="Content Placeholder 2"/>
          <p:cNvSpPr>
            <a:spLocks noGrp="1"/>
          </p:cNvSpPr>
          <p:nvPr>
            <p:ph idx="1"/>
          </p:nvPr>
        </p:nvSpPr>
        <p:spPr>
          <a:xfrm>
            <a:off x="239486" y="1606858"/>
            <a:ext cx="8665028" cy="5251142"/>
          </a:xfrm>
        </p:spPr>
        <p:txBody>
          <a:bodyPr>
            <a:normAutofit/>
          </a:bodyPr>
          <a:lstStyle/>
          <a:p>
            <a:pPr marL="0" indent="0">
              <a:spcBef>
                <a:spcPts val="0"/>
              </a:spcBef>
              <a:spcAft>
                <a:spcPts val="1800"/>
              </a:spcAft>
              <a:buNone/>
            </a:pPr>
            <a:r>
              <a:rPr lang="en-US" sz="3600" noProof="0" dirty="0" smtClean="0"/>
              <a:t>In the 7-year period before the survey:</a:t>
            </a:r>
            <a:endParaRPr lang="en-US" sz="3600" b="1" noProof="0" dirty="0" smtClean="0">
              <a:solidFill>
                <a:schemeClr val="accent5"/>
              </a:solidFill>
            </a:endParaRPr>
          </a:p>
          <a:p>
            <a:pPr lvl="1">
              <a:spcBef>
                <a:spcPts val="0"/>
              </a:spcBef>
              <a:spcAft>
                <a:spcPts val="1800"/>
              </a:spcAft>
              <a:buClr>
                <a:schemeClr val="tx1"/>
              </a:buClr>
            </a:pPr>
            <a:r>
              <a:rPr lang="en-US" sz="3000" b="1" noProof="0" dirty="0" smtClean="0">
                <a:solidFill>
                  <a:schemeClr val="accent5"/>
                </a:solidFill>
              </a:rPr>
              <a:t>1.93 </a:t>
            </a:r>
            <a:r>
              <a:rPr lang="en-US" sz="3000" noProof="0" dirty="0" smtClean="0"/>
              <a:t>women died for every 1,000 women per year</a:t>
            </a:r>
          </a:p>
          <a:p>
            <a:pPr lvl="1">
              <a:spcBef>
                <a:spcPts val="0"/>
              </a:spcBef>
              <a:spcAft>
                <a:spcPts val="1800"/>
              </a:spcAft>
              <a:buClr>
                <a:schemeClr val="tx1"/>
              </a:buClr>
            </a:pPr>
            <a:r>
              <a:rPr lang="en-US" sz="3000" b="1" noProof="0" dirty="0" smtClean="0">
                <a:solidFill>
                  <a:schemeClr val="accent5"/>
                </a:solidFill>
              </a:rPr>
              <a:t>2.23</a:t>
            </a:r>
            <a:r>
              <a:rPr lang="en-US" sz="3000" noProof="0" dirty="0" smtClean="0"/>
              <a:t> men died for every 1,000 men per year</a:t>
            </a:r>
            <a:endParaRPr lang="en-US" sz="3000" noProof="0" dirty="0"/>
          </a:p>
        </p:txBody>
      </p:sp>
    </p:spTree>
    <p:extLst>
      <p:ext uri="{BB962C8B-B14F-4D97-AF65-F5344CB8AC3E}">
        <p14:creationId xmlns:p14="http://schemas.microsoft.com/office/powerpoint/2010/main" val="65983530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Biomarkers</a:t>
            </a:r>
            <a:endParaRPr lang="en-US" noProof="0" dirty="0"/>
          </a:p>
        </p:txBody>
      </p:sp>
      <p:sp>
        <p:nvSpPr>
          <p:cNvPr id="3" name="Content Placeholder 2"/>
          <p:cNvSpPr>
            <a:spLocks noGrp="1"/>
          </p:cNvSpPr>
          <p:nvPr>
            <p:ph idx="1"/>
          </p:nvPr>
        </p:nvSpPr>
        <p:spPr/>
        <p:txBody>
          <a:bodyPr>
            <a:normAutofit fontScale="92500" lnSpcReduction="10000"/>
          </a:bodyPr>
          <a:lstStyle/>
          <a:p>
            <a:pPr marL="0" indent="0">
              <a:spcBef>
                <a:spcPts val="0"/>
              </a:spcBef>
              <a:spcAft>
                <a:spcPts val="1200"/>
              </a:spcAft>
              <a:buNone/>
            </a:pPr>
            <a:r>
              <a:rPr lang="en-US" sz="3200" b="1" noProof="0" dirty="0" smtClean="0">
                <a:solidFill>
                  <a:schemeClr val="accent5"/>
                </a:solidFill>
              </a:rPr>
              <a:t>Height and weight measurements:</a:t>
            </a:r>
          </a:p>
          <a:p>
            <a:pPr>
              <a:spcBef>
                <a:spcPts val="0"/>
              </a:spcBef>
              <a:spcAft>
                <a:spcPts val="1200"/>
              </a:spcAft>
            </a:pPr>
            <a:r>
              <a:rPr lang="en-US" sz="3200" noProof="0" dirty="0" smtClean="0"/>
              <a:t>Children under 5</a:t>
            </a:r>
          </a:p>
          <a:p>
            <a:pPr>
              <a:spcBef>
                <a:spcPts val="0"/>
              </a:spcBef>
              <a:spcAft>
                <a:spcPts val="1200"/>
              </a:spcAft>
            </a:pPr>
            <a:r>
              <a:rPr lang="en-US" sz="3200" noProof="0" dirty="0" smtClean="0"/>
              <a:t>Women age 15 and above</a:t>
            </a:r>
          </a:p>
          <a:p>
            <a:pPr>
              <a:spcBef>
                <a:spcPts val="0"/>
              </a:spcBef>
              <a:spcAft>
                <a:spcPts val="1200"/>
              </a:spcAft>
            </a:pPr>
            <a:r>
              <a:rPr lang="en-US" sz="3200" dirty="0" smtClean="0"/>
              <a:t>Men age 15 and above</a:t>
            </a:r>
            <a:endParaRPr lang="en-US" sz="3200" noProof="0" dirty="0" smtClean="0"/>
          </a:p>
          <a:p>
            <a:pPr marL="0" indent="0">
              <a:spcBef>
                <a:spcPts val="0"/>
              </a:spcBef>
              <a:spcAft>
                <a:spcPts val="1200"/>
              </a:spcAft>
              <a:buNone/>
            </a:pPr>
            <a:r>
              <a:rPr lang="en-US" sz="3200" b="1" noProof="0" dirty="0" smtClean="0">
                <a:solidFill>
                  <a:schemeClr val="accent5"/>
                </a:solidFill>
              </a:rPr>
              <a:t>Anemia testing:</a:t>
            </a:r>
          </a:p>
          <a:p>
            <a:pPr>
              <a:spcBef>
                <a:spcPts val="0"/>
              </a:spcBef>
              <a:spcAft>
                <a:spcPts val="1200"/>
              </a:spcAft>
            </a:pPr>
            <a:r>
              <a:rPr lang="en-US" sz="3200" noProof="0" dirty="0" smtClean="0"/>
              <a:t>Children age 6-59 months</a:t>
            </a:r>
          </a:p>
          <a:p>
            <a:pPr>
              <a:spcBef>
                <a:spcPts val="0"/>
              </a:spcBef>
              <a:spcAft>
                <a:spcPts val="1200"/>
              </a:spcAft>
            </a:pPr>
            <a:r>
              <a:rPr lang="en-US" sz="3200" noProof="0" dirty="0" smtClean="0"/>
              <a:t>Women age 15-49</a:t>
            </a:r>
          </a:p>
          <a:p>
            <a:pPr marL="0" indent="0">
              <a:spcBef>
                <a:spcPts val="0"/>
              </a:spcBef>
              <a:spcAft>
                <a:spcPts val="1200"/>
              </a:spcAft>
              <a:buNone/>
            </a:pPr>
            <a:r>
              <a:rPr lang="en-US" sz="3200" b="1" noProof="0" dirty="0" smtClean="0">
                <a:solidFill>
                  <a:schemeClr val="accent5"/>
                </a:solidFill>
              </a:rPr>
              <a:t>Blood pressure:</a:t>
            </a:r>
          </a:p>
          <a:p>
            <a:pPr>
              <a:spcBef>
                <a:spcPts val="0"/>
              </a:spcBef>
              <a:spcAft>
                <a:spcPts val="1200"/>
              </a:spcAft>
            </a:pPr>
            <a:r>
              <a:rPr lang="en-US" sz="3200" noProof="0" dirty="0" smtClean="0"/>
              <a:t>Women age 15 and above</a:t>
            </a:r>
          </a:p>
          <a:p>
            <a:pPr>
              <a:spcBef>
                <a:spcPts val="0"/>
              </a:spcBef>
              <a:spcAft>
                <a:spcPts val="1200"/>
              </a:spcAft>
            </a:pPr>
            <a:r>
              <a:rPr lang="en-US" sz="3200" dirty="0" smtClean="0"/>
              <a:t>Men age 15 and above</a:t>
            </a:r>
            <a:endParaRPr lang="en-US" sz="3200" noProof="0" dirty="0" smtClean="0"/>
          </a:p>
        </p:txBody>
      </p:sp>
    </p:spTree>
    <p:extLst>
      <p:ext uri="{BB962C8B-B14F-4D97-AF65-F5344CB8AC3E}">
        <p14:creationId xmlns:p14="http://schemas.microsoft.com/office/powerpoint/2010/main" val="4030038150"/>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1"/>
            <a:ext cx="4418729" cy="3057130"/>
          </a:xfrm>
        </p:spPr>
        <p:txBody>
          <a:bodyPr>
            <a:normAutofit/>
          </a:bodyPr>
          <a:lstStyle/>
          <a:p>
            <a:pPr>
              <a:buClr>
                <a:schemeClr val="tx1"/>
              </a:buClr>
            </a:pPr>
            <a:r>
              <a:rPr lang="en-US" sz="3600" noProof="0" dirty="0" smtClean="0"/>
              <a:t>Adult mortality</a:t>
            </a:r>
          </a:p>
          <a:p>
            <a:pPr>
              <a:buClr>
                <a:schemeClr val="tx1"/>
              </a:buClr>
            </a:pPr>
            <a:r>
              <a:rPr lang="en-US" sz="3600" b="1" noProof="0" dirty="0" smtClean="0">
                <a:solidFill>
                  <a:schemeClr val="accent5"/>
                </a:solidFill>
              </a:rPr>
              <a:t>Pregnancy-related and maternal mortality</a:t>
            </a:r>
          </a:p>
        </p:txBody>
      </p:sp>
    </p:spTree>
    <p:extLst>
      <p:ext uri="{BB962C8B-B14F-4D97-AF65-F5344CB8AC3E}">
        <p14:creationId xmlns:p14="http://schemas.microsoft.com/office/powerpoint/2010/main" val="238941635"/>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Pregnancy-related Mortality vs. </a:t>
            </a:r>
            <a:br>
              <a:rPr lang="en-US" noProof="0" dirty="0" smtClean="0"/>
            </a:br>
            <a:r>
              <a:rPr lang="en-US" noProof="0" dirty="0" smtClean="0"/>
              <a:t>Maternal Mortality Estimates</a:t>
            </a:r>
            <a:endParaRPr lang="en-US" noProof="0" dirty="0"/>
          </a:p>
        </p:txBody>
      </p:sp>
      <p:sp>
        <p:nvSpPr>
          <p:cNvPr id="3" name="Content Placeholder 2"/>
          <p:cNvSpPr>
            <a:spLocks noGrp="1"/>
          </p:cNvSpPr>
          <p:nvPr>
            <p:ph idx="1"/>
          </p:nvPr>
        </p:nvSpPr>
        <p:spPr>
          <a:xfrm>
            <a:off x="0" y="1600816"/>
            <a:ext cx="4341586" cy="5251142"/>
          </a:xfrm>
        </p:spPr>
        <p:txBody>
          <a:bodyPr>
            <a:normAutofit/>
          </a:bodyPr>
          <a:lstStyle/>
          <a:p>
            <a:pPr marL="0" indent="0">
              <a:spcBef>
                <a:spcPts val="0"/>
              </a:spcBef>
              <a:spcAft>
                <a:spcPts val="1800"/>
              </a:spcAft>
              <a:buNone/>
            </a:pPr>
            <a:r>
              <a:rPr lang="en-US" b="1" noProof="0" dirty="0" smtClean="0">
                <a:solidFill>
                  <a:schemeClr val="accent5"/>
                </a:solidFill>
              </a:rPr>
              <a:t>Pregnancy-related mortality</a:t>
            </a:r>
            <a:br>
              <a:rPr lang="en-US" b="1" noProof="0" dirty="0" smtClean="0">
                <a:solidFill>
                  <a:schemeClr val="accent5"/>
                </a:solidFill>
              </a:rPr>
            </a:br>
            <a:r>
              <a:rPr lang="en-US" noProof="0" dirty="0" smtClean="0"/>
              <a:t>includes all deaths that occur to women </a:t>
            </a:r>
            <a:r>
              <a:rPr lang="en-US" b="1" noProof="0" dirty="0" smtClean="0">
                <a:solidFill>
                  <a:schemeClr val="accent5"/>
                </a:solidFill>
              </a:rPr>
              <a:t>during pregnancy or childbirth</a:t>
            </a:r>
          </a:p>
          <a:p>
            <a:pPr lvl="1">
              <a:spcBef>
                <a:spcPts val="0"/>
              </a:spcBef>
              <a:spcAft>
                <a:spcPts val="1800"/>
              </a:spcAft>
            </a:pPr>
            <a:r>
              <a:rPr lang="en-US" sz="2600" noProof="0" dirty="0" smtClean="0"/>
              <a:t>Includes deaths up to </a:t>
            </a:r>
            <a:r>
              <a:rPr lang="en-US" sz="2600" b="1" noProof="0" dirty="0" smtClean="0">
                <a:solidFill>
                  <a:schemeClr val="accent5"/>
                </a:solidFill>
              </a:rPr>
              <a:t>2 months </a:t>
            </a:r>
            <a:r>
              <a:rPr lang="en-US" sz="2600" noProof="0" dirty="0" smtClean="0"/>
              <a:t>after birth</a:t>
            </a:r>
          </a:p>
          <a:p>
            <a:pPr lvl="1">
              <a:spcBef>
                <a:spcPts val="0"/>
              </a:spcBef>
              <a:spcAft>
                <a:spcPts val="1800"/>
              </a:spcAft>
            </a:pPr>
            <a:r>
              <a:rPr lang="en-US" sz="2600" noProof="0" dirty="0" smtClean="0"/>
              <a:t>Irrespective of the cause of death</a:t>
            </a:r>
          </a:p>
          <a:p>
            <a:pPr lvl="1">
              <a:spcBef>
                <a:spcPts val="0"/>
              </a:spcBef>
              <a:spcAft>
                <a:spcPts val="1800"/>
              </a:spcAft>
            </a:pPr>
            <a:r>
              <a:rPr lang="en-US" sz="2600" noProof="0" dirty="0" smtClean="0"/>
              <a:t>Revised name</a:t>
            </a:r>
          </a:p>
          <a:p>
            <a:pPr lvl="1">
              <a:spcBef>
                <a:spcPts val="0"/>
              </a:spcBef>
              <a:spcAft>
                <a:spcPts val="1800"/>
              </a:spcAft>
            </a:pPr>
            <a:r>
              <a:rPr lang="en-US" sz="2600" noProof="0" dirty="0" smtClean="0"/>
              <a:t>Trends available</a:t>
            </a:r>
            <a:endParaRPr lang="en-US" sz="2600" noProof="0" dirty="0"/>
          </a:p>
        </p:txBody>
      </p:sp>
      <p:sp>
        <p:nvSpPr>
          <p:cNvPr id="4" name="Content Placeholder 2"/>
          <p:cNvSpPr txBox="1">
            <a:spLocks/>
          </p:cNvSpPr>
          <p:nvPr/>
        </p:nvSpPr>
        <p:spPr>
          <a:xfrm>
            <a:off x="4699000" y="1606858"/>
            <a:ext cx="4445000" cy="525114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1800"/>
              </a:spcAft>
              <a:buFont typeface="Arial" panose="020B0604020202020204" pitchFamily="34" charset="0"/>
              <a:buNone/>
            </a:pPr>
            <a:r>
              <a:rPr lang="en-GB" b="1" dirty="0" smtClean="0">
                <a:solidFill>
                  <a:srgbClr val="991C50"/>
                </a:solidFill>
              </a:rPr>
              <a:t>Maternal mortality</a:t>
            </a:r>
            <a:br>
              <a:rPr lang="en-GB" b="1" dirty="0" smtClean="0">
                <a:solidFill>
                  <a:srgbClr val="991C50"/>
                </a:solidFill>
              </a:rPr>
            </a:br>
            <a:r>
              <a:rPr lang="en-GB" dirty="0" smtClean="0">
                <a:solidFill>
                  <a:prstClr val="black"/>
                </a:solidFill>
              </a:rPr>
              <a:t>includes all deaths that occur to women </a:t>
            </a:r>
            <a:r>
              <a:rPr lang="en-GB" b="1" dirty="0" smtClean="0">
                <a:solidFill>
                  <a:srgbClr val="991C50"/>
                </a:solidFill>
              </a:rPr>
              <a:t>during pregnancy or childbirth</a:t>
            </a:r>
          </a:p>
          <a:p>
            <a:pPr lvl="1">
              <a:spcBef>
                <a:spcPts val="0"/>
              </a:spcBef>
              <a:spcAft>
                <a:spcPts val="1800"/>
              </a:spcAft>
            </a:pPr>
            <a:r>
              <a:rPr lang="en-GB" sz="2600" dirty="0" smtClean="0">
                <a:solidFill>
                  <a:prstClr val="black"/>
                </a:solidFill>
              </a:rPr>
              <a:t>Includes deaths within </a:t>
            </a:r>
            <a:r>
              <a:rPr lang="en-GB" sz="2600" b="1" dirty="0" smtClean="0">
                <a:solidFill>
                  <a:srgbClr val="991C50"/>
                </a:solidFill>
              </a:rPr>
              <a:t>42 days </a:t>
            </a:r>
            <a:r>
              <a:rPr lang="en-GB" sz="2600" dirty="0" smtClean="0">
                <a:solidFill>
                  <a:prstClr val="black"/>
                </a:solidFill>
              </a:rPr>
              <a:t>after birth</a:t>
            </a:r>
          </a:p>
          <a:p>
            <a:pPr lvl="1">
              <a:spcBef>
                <a:spcPts val="0"/>
              </a:spcBef>
              <a:spcAft>
                <a:spcPts val="1800"/>
              </a:spcAft>
            </a:pPr>
            <a:r>
              <a:rPr lang="en-GB" sz="2600" dirty="0" smtClean="0">
                <a:solidFill>
                  <a:prstClr val="black"/>
                </a:solidFill>
              </a:rPr>
              <a:t>Excludes deaths from accidents or violence</a:t>
            </a:r>
          </a:p>
          <a:p>
            <a:pPr lvl="1">
              <a:spcBef>
                <a:spcPts val="0"/>
              </a:spcBef>
              <a:spcAft>
                <a:spcPts val="1800"/>
              </a:spcAft>
            </a:pPr>
            <a:r>
              <a:rPr lang="en-GB" sz="2600" dirty="0" smtClean="0">
                <a:solidFill>
                  <a:prstClr val="black"/>
                </a:solidFill>
              </a:rPr>
              <a:t>Revised definition</a:t>
            </a:r>
          </a:p>
          <a:p>
            <a:pPr lvl="1">
              <a:spcBef>
                <a:spcPts val="0"/>
              </a:spcBef>
              <a:spcAft>
                <a:spcPts val="1800"/>
              </a:spcAft>
            </a:pPr>
            <a:r>
              <a:rPr lang="en-GB" sz="2600" dirty="0" smtClean="0">
                <a:solidFill>
                  <a:prstClr val="black"/>
                </a:solidFill>
              </a:rPr>
              <a:t>NO trends available</a:t>
            </a:r>
            <a:endParaRPr lang="en-GB" sz="2600" dirty="0">
              <a:solidFill>
                <a:prstClr val="black"/>
              </a:solidFill>
            </a:endParaRPr>
          </a:p>
        </p:txBody>
      </p:sp>
    </p:spTree>
    <p:extLst>
      <p:ext uri="{BB962C8B-B14F-4D97-AF65-F5344CB8AC3E}">
        <p14:creationId xmlns:p14="http://schemas.microsoft.com/office/powerpoint/2010/main" val="3197841684"/>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Maternal Mortality</a:t>
            </a:r>
            <a:endParaRPr lang="en-US" noProof="0" dirty="0"/>
          </a:p>
        </p:txBody>
      </p:sp>
      <p:sp>
        <p:nvSpPr>
          <p:cNvPr id="3" name="Content Placeholder 2"/>
          <p:cNvSpPr>
            <a:spLocks noGrp="1"/>
          </p:cNvSpPr>
          <p:nvPr>
            <p:ph idx="1"/>
          </p:nvPr>
        </p:nvSpPr>
        <p:spPr>
          <a:xfrm>
            <a:off x="482600" y="1606858"/>
            <a:ext cx="8229600" cy="5251142"/>
          </a:xfrm>
        </p:spPr>
        <p:txBody>
          <a:bodyPr>
            <a:normAutofit/>
          </a:bodyPr>
          <a:lstStyle/>
          <a:p>
            <a:pPr marL="0" indent="0" algn="ctr">
              <a:spcBef>
                <a:spcPts val="0"/>
              </a:spcBef>
              <a:spcAft>
                <a:spcPts val="1800"/>
              </a:spcAft>
              <a:buNone/>
            </a:pPr>
            <a:r>
              <a:rPr lang="en-US" sz="4000" noProof="0" dirty="0" smtClean="0"/>
              <a:t>Maternal mortality ratio (MMR) for the 7-year period before the survey =</a:t>
            </a:r>
          </a:p>
          <a:p>
            <a:pPr marL="0" indent="0" algn="ctr">
              <a:spcBef>
                <a:spcPts val="0"/>
              </a:spcBef>
              <a:spcAft>
                <a:spcPts val="1800"/>
              </a:spcAft>
              <a:buNone/>
            </a:pPr>
            <a:r>
              <a:rPr lang="en-US" sz="4000" b="1" noProof="0" dirty="0" smtClean="0">
                <a:solidFill>
                  <a:schemeClr val="accent5"/>
                </a:solidFill>
              </a:rPr>
              <a:t>239 deaths per 100,000 live births</a:t>
            </a:r>
            <a:br>
              <a:rPr lang="en-US" sz="4000" b="1" noProof="0" dirty="0" smtClean="0">
                <a:solidFill>
                  <a:schemeClr val="accent5"/>
                </a:solidFill>
              </a:rPr>
            </a:br>
            <a:r>
              <a:rPr lang="en-US" sz="4000" b="1" noProof="0" dirty="0" smtClean="0">
                <a:solidFill>
                  <a:schemeClr val="accent5"/>
                </a:solidFill>
              </a:rPr>
              <a:t>(confidence interval:  134-345)</a:t>
            </a:r>
          </a:p>
          <a:p>
            <a:pPr marL="0" indent="0" algn="ctr">
              <a:spcBef>
                <a:spcPts val="0"/>
              </a:spcBef>
              <a:spcAft>
                <a:spcPts val="1800"/>
              </a:spcAft>
              <a:buNone/>
            </a:pPr>
            <a:endParaRPr lang="en-US" sz="3200" noProof="0" dirty="0"/>
          </a:p>
        </p:txBody>
      </p:sp>
    </p:spTree>
    <p:extLst>
      <p:ext uri="{BB962C8B-B14F-4D97-AF65-F5344CB8AC3E}">
        <p14:creationId xmlns:p14="http://schemas.microsoft.com/office/powerpoint/2010/main" val="3953753324"/>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Pregnancy-related Mortality</a:t>
            </a:r>
            <a:endParaRPr lang="en-US" noProof="0" dirty="0"/>
          </a:p>
        </p:txBody>
      </p:sp>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smtClean="0">
                <a:solidFill>
                  <a:prstClr val="black"/>
                </a:solidFill>
              </a:rPr>
              <a:t>Pregnancy-related deaths per 100,000 live births for the 7-year period before the survey</a:t>
            </a:r>
            <a:endParaRPr lang="en-US" i="1" dirty="0">
              <a:solidFill>
                <a:prstClr val="black"/>
              </a:solidFill>
            </a:endParaRPr>
          </a:p>
        </p:txBody>
      </p:sp>
      <p:graphicFrame>
        <p:nvGraphicFramePr>
          <p:cNvPr id="18" name="Content Placeholder 17"/>
          <p:cNvGraphicFramePr>
            <a:graphicFrameLocks noGrp="1"/>
          </p:cNvGraphicFramePr>
          <p:nvPr>
            <p:ph idx="1"/>
            <p:extLst>
              <p:ext uri="{D42A27DB-BD31-4B8C-83A1-F6EECF244321}">
                <p14:modId xmlns:p14="http://schemas.microsoft.com/office/powerpoint/2010/main" val="4000389564"/>
              </p:ext>
            </p:extLst>
          </p:nvPr>
        </p:nvGraphicFramePr>
        <p:xfrm>
          <a:off x="18257" y="1606550"/>
          <a:ext cx="9125744"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36378481"/>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b="1" noProof="0" dirty="0" smtClean="0">
                <a:solidFill>
                  <a:schemeClr val="accent5"/>
                </a:solidFill>
              </a:rPr>
              <a:t>Maternal mortality ratio </a:t>
            </a:r>
            <a:r>
              <a:rPr lang="en-US" noProof="0" dirty="0" smtClean="0"/>
              <a:t>is </a:t>
            </a:r>
            <a:r>
              <a:rPr lang="en-US" b="1" noProof="0" dirty="0" smtClean="0">
                <a:solidFill>
                  <a:schemeClr val="accent5"/>
                </a:solidFill>
              </a:rPr>
              <a:t>239</a:t>
            </a:r>
            <a:r>
              <a:rPr lang="en-US" noProof="0" dirty="0" smtClean="0"/>
              <a:t> deaths per 100,000 live births</a:t>
            </a:r>
            <a:r>
              <a:rPr lang="en-US" noProof="0" smtClean="0"/>
              <a:t>. </a:t>
            </a:r>
          </a:p>
          <a:p>
            <a:pPr>
              <a:spcBef>
                <a:spcPts val="0"/>
              </a:spcBef>
              <a:spcAft>
                <a:spcPts val="1800"/>
              </a:spcAft>
              <a:buClr>
                <a:schemeClr val="tx1"/>
              </a:buClr>
            </a:pPr>
            <a:r>
              <a:rPr lang="en-US" b="1" noProof="0" smtClean="0">
                <a:solidFill>
                  <a:schemeClr val="accent5"/>
                </a:solidFill>
              </a:rPr>
              <a:t>Pregnancy-related </a:t>
            </a:r>
            <a:r>
              <a:rPr lang="en-US" b="1" noProof="0" dirty="0" smtClean="0">
                <a:solidFill>
                  <a:schemeClr val="accent5"/>
                </a:solidFill>
              </a:rPr>
              <a:t>mortality ratio </a:t>
            </a:r>
            <a:r>
              <a:rPr lang="en-US" noProof="0" dirty="0" smtClean="0"/>
              <a:t>is </a:t>
            </a:r>
            <a:r>
              <a:rPr lang="en-US" b="1" noProof="0" dirty="0" smtClean="0">
                <a:solidFill>
                  <a:schemeClr val="accent5"/>
                </a:solidFill>
              </a:rPr>
              <a:t>259</a:t>
            </a:r>
            <a:r>
              <a:rPr lang="en-US" noProof="0" dirty="0" smtClean="0"/>
              <a:t> deaths per 100,000 live births.</a:t>
            </a:r>
          </a:p>
          <a:p>
            <a:pPr marL="0" indent="0">
              <a:spcBef>
                <a:spcPts val="0"/>
              </a:spcBef>
              <a:spcAft>
                <a:spcPts val="1800"/>
              </a:spcAft>
              <a:buClr>
                <a:schemeClr val="tx1"/>
              </a:buClr>
              <a:buNone/>
            </a:pPr>
            <a:endParaRPr lang="en-US" noProof="0" dirty="0" smtClean="0"/>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1446550"/>
          </a:xfrm>
          <a:prstGeom prst="rect">
            <a:avLst/>
          </a:prstGeom>
          <a:noFill/>
        </p:spPr>
        <p:txBody>
          <a:bodyPr wrap="square" rtlCol="0">
            <a:spAutoFit/>
          </a:bodyPr>
          <a:lstStyle/>
          <a:p>
            <a:pPr algn="ctr"/>
            <a:r>
              <a:rPr lang="en-US" sz="4400" b="1" dirty="0" smtClean="0">
                <a:solidFill>
                  <a:prstClr val="white"/>
                </a:solidFill>
              </a:rPr>
              <a:t>Childhood Mortality </a:t>
            </a:r>
            <a:br>
              <a:rPr lang="en-US" sz="4400" b="1" dirty="0" smtClean="0">
                <a:solidFill>
                  <a:prstClr val="white"/>
                </a:solidFill>
              </a:rPr>
            </a:br>
            <a:r>
              <a:rPr lang="en-US" sz="4400" b="1" dirty="0" smtClean="0">
                <a:solidFill>
                  <a:prstClr val="white"/>
                </a:solidFill>
              </a:rPr>
              <a:t>and Neonatal Deaths</a:t>
            </a:r>
            <a:endParaRPr lang="en-US" sz="4400" b="1" dirty="0">
              <a:solidFill>
                <a:prstClr val="white"/>
              </a:solidFill>
            </a:endParaRPr>
          </a:p>
        </p:txBody>
      </p:sp>
      <p:sp>
        <p:nvSpPr>
          <p:cNvPr id="3" name="TextBox 2"/>
          <p:cNvSpPr txBox="1"/>
          <p:nvPr/>
        </p:nvSpPr>
        <p:spPr>
          <a:xfrm>
            <a:off x="6374166" y="1567011"/>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dirty="0" err="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1"/>
            <a:ext cx="4418729" cy="3057130"/>
          </a:xfrm>
        </p:spPr>
        <p:txBody>
          <a:bodyPr>
            <a:normAutofit/>
          </a:bodyPr>
          <a:lstStyle/>
          <a:p>
            <a:pPr>
              <a:buClr>
                <a:schemeClr val="tx1"/>
              </a:buClr>
            </a:pPr>
            <a:r>
              <a:rPr lang="en-US" sz="3600" b="1" noProof="0" dirty="0" smtClean="0">
                <a:solidFill>
                  <a:schemeClr val="accent5"/>
                </a:solidFill>
              </a:rPr>
              <a:t>Childhood mortality</a:t>
            </a:r>
          </a:p>
          <a:p>
            <a:pPr>
              <a:buClr>
                <a:schemeClr val="tx1"/>
              </a:buClr>
            </a:pPr>
            <a:r>
              <a:rPr lang="en-US" sz="3600" dirty="0" smtClean="0"/>
              <a:t>Neonatal deaths</a:t>
            </a:r>
            <a:endParaRPr lang="en-US" sz="3600" noProof="0" dirty="0" smtClean="0"/>
          </a:p>
        </p:txBody>
      </p:sp>
    </p:spTree>
    <p:extLst>
      <p:ext uri="{BB962C8B-B14F-4D97-AF65-F5344CB8AC3E}">
        <p14:creationId xmlns:p14="http://schemas.microsoft.com/office/powerpoint/2010/main" val="2985193522"/>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Childhood Mortality Rates</a:t>
            </a:r>
            <a:endParaRPr lang="en-US" noProof="0" dirty="0"/>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5-year period before the survey</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2736110"/>
              </p:ext>
            </p:extLst>
          </p:nvPr>
        </p:nvGraphicFramePr>
        <p:xfrm>
          <a:off x="253999" y="1606550"/>
          <a:ext cx="8674101"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66985902"/>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Childhood Mortality by Residence</a:t>
            </a:r>
            <a:endParaRPr lang="en-US" noProof="0" dirty="0"/>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5-year period before the survey</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285102023"/>
              </p:ext>
            </p:extLst>
          </p:nvPr>
        </p:nvGraphicFramePr>
        <p:xfrm>
          <a:off x="253999" y="1606550"/>
          <a:ext cx="8674101"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71429991"/>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Childhood Mortality </a:t>
            </a:r>
            <a:br>
              <a:rPr lang="en-US" noProof="0" dirty="0" smtClean="0"/>
            </a:br>
            <a:r>
              <a:rPr lang="en-US" noProof="0" dirty="0" smtClean="0"/>
              <a:t>by Mother’s Education</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93149968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237218"/>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Tree>
    <p:extLst>
      <p:ext uri="{BB962C8B-B14F-4D97-AF65-F5344CB8AC3E}">
        <p14:creationId xmlns:p14="http://schemas.microsoft.com/office/powerpoint/2010/main" val="394125996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Verbal Autopsy</a:t>
            </a:r>
            <a:endParaRPr lang="en-US" noProof="0" dirty="0"/>
          </a:p>
        </p:txBody>
      </p:sp>
      <p:sp>
        <p:nvSpPr>
          <p:cNvPr id="3" name="Content Placeholder 2"/>
          <p:cNvSpPr>
            <a:spLocks noGrp="1"/>
          </p:cNvSpPr>
          <p:nvPr>
            <p:ph idx="1"/>
          </p:nvPr>
        </p:nvSpPr>
        <p:spPr/>
        <p:txBody>
          <a:bodyPr>
            <a:normAutofit lnSpcReduction="10000"/>
          </a:bodyPr>
          <a:lstStyle/>
          <a:p>
            <a:pPr>
              <a:spcBef>
                <a:spcPts val="0"/>
              </a:spcBef>
              <a:spcAft>
                <a:spcPts val="1200"/>
              </a:spcAft>
            </a:pPr>
            <a:r>
              <a:rPr lang="en-US" sz="3200" dirty="0" smtClean="0"/>
              <a:t>Questionnaire was administered in h</a:t>
            </a:r>
            <a:r>
              <a:rPr lang="en-US" sz="3200" noProof="0" dirty="0" err="1" smtClean="0"/>
              <a:t>ouseholds</a:t>
            </a:r>
            <a:r>
              <a:rPr lang="en-US" sz="3200" noProof="0" dirty="0" smtClean="0"/>
              <a:t> with a </a:t>
            </a:r>
            <a:r>
              <a:rPr lang="en-US" sz="3200" b="1" noProof="0" dirty="0" smtClean="0">
                <a:solidFill>
                  <a:schemeClr val="accent5"/>
                </a:solidFill>
              </a:rPr>
              <a:t>neonatal death </a:t>
            </a:r>
            <a:r>
              <a:rPr lang="en-US" sz="3200" noProof="0" dirty="0" smtClean="0"/>
              <a:t>within the five years before the survey.</a:t>
            </a:r>
          </a:p>
          <a:p>
            <a:pPr>
              <a:spcBef>
                <a:spcPts val="0"/>
              </a:spcBef>
              <a:spcAft>
                <a:spcPts val="1200"/>
              </a:spcAft>
            </a:pPr>
            <a:r>
              <a:rPr lang="en-US" sz="3200" dirty="0"/>
              <a:t>Adapted from the </a:t>
            </a:r>
            <a:r>
              <a:rPr lang="en-US" sz="3200" i="1" dirty="0"/>
              <a:t>Verbal Autopsy Standards: the 2014 WHO Verbal Autopsy Instruments</a:t>
            </a:r>
          </a:p>
          <a:p>
            <a:pPr>
              <a:spcBef>
                <a:spcPts val="0"/>
              </a:spcBef>
              <a:spcAft>
                <a:spcPts val="1200"/>
              </a:spcAft>
            </a:pPr>
            <a:r>
              <a:rPr lang="en-US" sz="3200" dirty="0" smtClean="0"/>
              <a:t>Questions regarding: </a:t>
            </a:r>
            <a:endParaRPr lang="en-US" sz="3200" noProof="0" dirty="0" smtClean="0"/>
          </a:p>
          <a:p>
            <a:pPr lvl="1">
              <a:spcBef>
                <a:spcPts val="0"/>
              </a:spcBef>
              <a:spcAft>
                <a:spcPts val="1200"/>
              </a:spcAft>
            </a:pPr>
            <a:r>
              <a:rPr lang="en-US" sz="2800" noProof="0" dirty="0" smtClean="0"/>
              <a:t>Illness leading to death</a:t>
            </a:r>
          </a:p>
          <a:p>
            <a:pPr lvl="1">
              <a:spcBef>
                <a:spcPts val="0"/>
              </a:spcBef>
              <a:spcAft>
                <a:spcPts val="1200"/>
              </a:spcAft>
            </a:pPr>
            <a:r>
              <a:rPr lang="en-US" sz="2800" dirty="0" smtClean="0"/>
              <a:t>Vital registration and certification</a:t>
            </a:r>
          </a:p>
          <a:p>
            <a:pPr lvl="1">
              <a:spcBef>
                <a:spcPts val="0"/>
              </a:spcBef>
              <a:spcAft>
                <a:spcPts val="1200"/>
              </a:spcAft>
            </a:pPr>
            <a:r>
              <a:rPr lang="en-US" sz="2800" noProof="0" dirty="0" smtClean="0"/>
              <a:t>Symptoms of illness</a:t>
            </a:r>
          </a:p>
          <a:p>
            <a:pPr lvl="1">
              <a:spcBef>
                <a:spcPts val="0"/>
              </a:spcBef>
              <a:spcAft>
                <a:spcPts val="1200"/>
              </a:spcAft>
            </a:pPr>
            <a:r>
              <a:rPr lang="en-US" sz="2800" dirty="0" smtClean="0"/>
              <a:t>History of injury</a:t>
            </a:r>
          </a:p>
          <a:p>
            <a:pPr lvl="1">
              <a:spcBef>
                <a:spcPts val="0"/>
              </a:spcBef>
              <a:spcAft>
                <a:spcPts val="1200"/>
              </a:spcAft>
            </a:pPr>
            <a:r>
              <a:rPr lang="en-US" sz="2800" noProof="0" dirty="0" smtClean="0"/>
              <a:t>Service utilization</a:t>
            </a:r>
          </a:p>
        </p:txBody>
      </p:sp>
    </p:spTree>
    <p:extLst>
      <p:ext uri="{BB962C8B-B14F-4D97-AF65-F5344CB8AC3E}">
        <p14:creationId xmlns:p14="http://schemas.microsoft.com/office/powerpoint/2010/main" val="292054544"/>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Childhood Mortality by Wealth</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80177037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Tree>
    <p:extLst>
      <p:ext uri="{BB962C8B-B14F-4D97-AF65-F5344CB8AC3E}">
        <p14:creationId xmlns:p14="http://schemas.microsoft.com/office/powerpoint/2010/main" val="3482780935"/>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Under-5 </a:t>
            </a:r>
            <a:r>
              <a:rPr lang="en-US" dirty="0" smtClean="0"/>
              <a:t>Mortality by Province</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prstClr val="white"/>
                </a:solidFill>
              </a:rPr>
              <a:t>Province 1</a:t>
            </a:r>
          </a:p>
          <a:p>
            <a:pPr algn="ctr"/>
            <a:r>
              <a:rPr lang="en-US" b="1" dirty="0" smtClean="0">
                <a:solidFill>
                  <a:prstClr val="white"/>
                </a:solidFill>
              </a:rPr>
              <a:t>36</a:t>
            </a:r>
            <a:endParaRPr lang="en-US" b="1" dirty="0">
              <a:solidFill>
                <a:prstClr val="white"/>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prstClr val="white"/>
                </a:solidFill>
              </a:rPr>
              <a:t>Province 3</a:t>
            </a:r>
          </a:p>
          <a:p>
            <a:pPr algn="ctr"/>
            <a:r>
              <a:rPr lang="en-US" b="1" dirty="0" smtClean="0">
                <a:solidFill>
                  <a:prstClr val="white"/>
                </a:solidFill>
              </a:rPr>
              <a:t>36</a:t>
            </a:r>
            <a:endParaRPr lang="en-US" b="1" dirty="0">
              <a:solidFill>
                <a:prstClr val="white"/>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prstClr val="white"/>
                </a:solidFill>
              </a:rPr>
              <a:t>Province 4</a:t>
            </a:r>
          </a:p>
          <a:p>
            <a:pPr algn="ctr"/>
            <a:r>
              <a:rPr lang="en-US" b="1" dirty="0" smtClean="0">
                <a:solidFill>
                  <a:prstClr val="white"/>
                </a:solidFill>
              </a:rPr>
              <a:t>27</a:t>
            </a:r>
            <a:endParaRPr lang="en-US" b="1" dirty="0">
              <a:solidFill>
                <a:prstClr val="white"/>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prstClr val="white"/>
                </a:solidFill>
              </a:rPr>
              <a:t>Province 6</a:t>
            </a:r>
          </a:p>
          <a:p>
            <a:pPr algn="ctr"/>
            <a:r>
              <a:rPr lang="en-US" b="1" dirty="0" smtClean="0">
                <a:solidFill>
                  <a:prstClr val="white"/>
                </a:solidFill>
              </a:rPr>
              <a:t>58</a:t>
            </a:r>
            <a:endParaRPr lang="en-US" b="1" dirty="0">
              <a:solidFill>
                <a:prstClr val="white"/>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prstClr val="white"/>
                </a:solidFill>
              </a:rPr>
              <a:t>Province 7</a:t>
            </a:r>
          </a:p>
          <a:p>
            <a:pPr algn="ctr"/>
            <a:r>
              <a:rPr lang="en-US" b="1" dirty="0" smtClean="0">
                <a:solidFill>
                  <a:prstClr val="white"/>
                </a:solidFill>
              </a:rPr>
              <a:t>69</a:t>
            </a:r>
            <a:endParaRPr lang="en-US" b="1" dirty="0">
              <a:solidFill>
                <a:prstClr val="white"/>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prstClr val="white"/>
                </a:solidFill>
              </a:rPr>
              <a:t>Province 5</a:t>
            </a:r>
          </a:p>
          <a:p>
            <a:pPr algn="ctr"/>
            <a:r>
              <a:rPr lang="en-US" b="1" dirty="0" smtClean="0">
                <a:solidFill>
                  <a:prstClr val="white"/>
                </a:solidFill>
              </a:rPr>
              <a:t>45</a:t>
            </a:r>
            <a:endParaRPr lang="en-US" b="1" dirty="0">
              <a:solidFill>
                <a:prstClr val="white"/>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solidFill>
                  <a:prstClr val="black"/>
                </a:solidFill>
              </a:rPr>
              <a:t>Province 2</a:t>
            </a:r>
          </a:p>
          <a:p>
            <a:pPr algn="ctr"/>
            <a:r>
              <a:rPr lang="en-US" b="1" dirty="0" smtClean="0">
                <a:solidFill>
                  <a:prstClr val="black"/>
                </a:solidFill>
              </a:rPr>
              <a:t>52</a:t>
            </a:r>
            <a:endParaRPr lang="en-US" b="1" dirty="0">
              <a:solidFill>
                <a:prstClr val="black"/>
              </a:solidFill>
            </a:endParaRPr>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0" y="1234104"/>
            <a:ext cx="9144000" cy="369332"/>
          </a:xfrm>
          <a:prstGeom prst="rect">
            <a:avLst/>
          </a:prstGeom>
          <a:noFill/>
        </p:spPr>
        <p:txBody>
          <a:bodyPr wrap="square" rtlCol="0">
            <a:spAutoFit/>
          </a:bodyPr>
          <a:lstStyle/>
          <a:p>
            <a:pPr algn="ctr"/>
            <a:r>
              <a:rPr lang="en-US" i="1" dirty="0">
                <a:solidFill>
                  <a:prstClr val="black"/>
                </a:solidFill>
              </a:rPr>
              <a:t>Deaths per 1,000 live births for the 10-year period before the survey</a:t>
            </a:r>
          </a:p>
        </p:txBody>
      </p:sp>
    </p:spTree>
    <p:extLst>
      <p:ext uri="{BB962C8B-B14F-4D97-AF65-F5344CB8AC3E}">
        <p14:creationId xmlns:p14="http://schemas.microsoft.com/office/powerpoint/2010/main" val="86751715"/>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Childhood Mortality</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573587822"/>
              </p:ext>
            </p:extLst>
          </p:nvPr>
        </p:nvGraphicFramePr>
        <p:xfrm>
          <a:off x="1" y="1600200"/>
          <a:ext cx="91440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5-year period before the survey</a:t>
            </a:r>
            <a:endParaRPr lang="en-US" i="1" dirty="0">
              <a:solidFill>
                <a:prstClr val="black"/>
              </a:solidFill>
            </a:endParaRPr>
          </a:p>
        </p:txBody>
      </p:sp>
      <p:sp>
        <p:nvSpPr>
          <p:cNvPr id="3" name="TextBox 2"/>
          <p:cNvSpPr txBox="1"/>
          <p:nvPr/>
        </p:nvSpPr>
        <p:spPr>
          <a:xfrm>
            <a:off x="1630017" y="5138530"/>
            <a:ext cx="2325757" cy="369332"/>
          </a:xfrm>
          <a:prstGeom prst="rect">
            <a:avLst/>
          </a:prstGeom>
          <a:noFill/>
        </p:spPr>
        <p:txBody>
          <a:bodyPr wrap="square" rtlCol="0">
            <a:spAutoFit/>
          </a:bodyPr>
          <a:lstStyle/>
          <a:p>
            <a:r>
              <a:rPr lang="en-US" b="1" dirty="0" smtClean="0">
                <a:solidFill>
                  <a:srgbClr val="991C50"/>
                </a:solidFill>
              </a:rPr>
              <a:t>Neonatal mortality</a:t>
            </a:r>
            <a:endParaRPr lang="en-US" b="1" dirty="0">
              <a:solidFill>
                <a:srgbClr val="991C50"/>
              </a:solidFill>
            </a:endParaRPr>
          </a:p>
        </p:txBody>
      </p:sp>
    </p:spTree>
    <p:extLst>
      <p:ext uri="{BB962C8B-B14F-4D97-AF65-F5344CB8AC3E}">
        <p14:creationId xmlns:p14="http://schemas.microsoft.com/office/powerpoint/2010/main" val="2193820898"/>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Childhood Mortality </a:t>
            </a:r>
            <a:br>
              <a:rPr lang="en-US" noProof="0" dirty="0" smtClean="0"/>
            </a:br>
            <a:r>
              <a:rPr lang="en-US" noProof="0" dirty="0" smtClean="0"/>
              <a:t>by Previous Birth Interval</a:t>
            </a:r>
            <a:endParaRPr lang="en-US" noProof="0" dirty="0"/>
          </a:p>
        </p:txBody>
      </p:sp>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238197541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40921490"/>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Childhood Mortality by Mother’s Age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60802475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5216"/>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Tree>
    <p:extLst>
      <p:ext uri="{BB962C8B-B14F-4D97-AF65-F5344CB8AC3E}">
        <p14:creationId xmlns:p14="http://schemas.microsoft.com/office/powerpoint/2010/main" val="1090254151"/>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Childhood Mortality by Birth Order</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432900183"/>
              </p:ext>
            </p:extLst>
          </p:nvPr>
        </p:nvGraphicFramePr>
        <p:xfrm>
          <a:off x="461963" y="1606550"/>
          <a:ext cx="8256587" cy="47942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
        <p:nvSpPr>
          <p:cNvPr id="3" name="TextBox 2"/>
          <p:cNvSpPr txBox="1"/>
          <p:nvPr/>
        </p:nvSpPr>
        <p:spPr>
          <a:xfrm>
            <a:off x="3354592" y="2288143"/>
            <a:ext cx="1480930" cy="369332"/>
          </a:xfrm>
          <a:prstGeom prst="rect">
            <a:avLst/>
          </a:prstGeom>
          <a:noFill/>
        </p:spPr>
        <p:txBody>
          <a:bodyPr wrap="square" rtlCol="0">
            <a:spAutoFit/>
          </a:bodyPr>
          <a:lstStyle/>
          <a:p>
            <a:r>
              <a:rPr lang="en-US" b="1" dirty="0" smtClean="0">
                <a:solidFill>
                  <a:prstClr val="black"/>
                </a:solidFill>
              </a:rPr>
              <a:t>(       )</a:t>
            </a:r>
            <a:endParaRPr lang="en-US" b="1" dirty="0">
              <a:solidFill>
                <a:prstClr val="black"/>
              </a:solidFill>
            </a:endParaRPr>
          </a:p>
        </p:txBody>
      </p:sp>
      <p:sp>
        <p:nvSpPr>
          <p:cNvPr id="6" name="TextBox 5"/>
          <p:cNvSpPr txBox="1"/>
          <p:nvPr/>
        </p:nvSpPr>
        <p:spPr>
          <a:xfrm>
            <a:off x="7339657" y="2036176"/>
            <a:ext cx="1480930" cy="369332"/>
          </a:xfrm>
          <a:prstGeom prst="rect">
            <a:avLst/>
          </a:prstGeom>
          <a:noFill/>
        </p:spPr>
        <p:txBody>
          <a:bodyPr wrap="square" rtlCol="0">
            <a:spAutoFit/>
          </a:bodyPr>
          <a:lstStyle/>
          <a:p>
            <a:r>
              <a:rPr lang="en-US" b="1" dirty="0" smtClean="0">
                <a:solidFill>
                  <a:prstClr val="black"/>
                </a:solidFill>
              </a:rPr>
              <a:t>(       )</a:t>
            </a:r>
            <a:endParaRPr lang="en-US" b="1" dirty="0">
              <a:solidFill>
                <a:prstClr val="black"/>
              </a:solidFill>
            </a:endParaRPr>
          </a:p>
        </p:txBody>
      </p:sp>
      <p:sp>
        <p:nvSpPr>
          <p:cNvPr id="5" name="TextBox 4"/>
          <p:cNvSpPr txBox="1"/>
          <p:nvPr/>
        </p:nvSpPr>
        <p:spPr>
          <a:xfrm>
            <a:off x="119743" y="6491872"/>
            <a:ext cx="9024257" cy="338554"/>
          </a:xfrm>
          <a:prstGeom prst="rect">
            <a:avLst/>
          </a:prstGeom>
          <a:noFill/>
        </p:spPr>
        <p:txBody>
          <a:bodyPr wrap="square" rtlCol="0">
            <a:spAutoFit/>
          </a:bodyPr>
          <a:lstStyle/>
          <a:p>
            <a:r>
              <a:rPr lang="en-US" sz="1600" i="1" dirty="0" smtClean="0">
                <a:solidFill>
                  <a:prstClr val="black"/>
                </a:solidFill>
              </a:rPr>
              <a:t>Figures in parentheses are based on 250-499 unweighted person-years of exposure to risk of death.</a:t>
            </a:r>
            <a:endParaRPr lang="en-US" sz="1600" i="1" dirty="0">
              <a:solidFill>
                <a:prstClr val="black"/>
              </a:solidFill>
            </a:endParaRPr>
          </a:p>
        </p:txBody>
      </p:sp>
    </p:spTree>
    <p:extLst>
      <p:ext uri="{BB962C8B-B14F-4D97-AF65-F5344CB8AC3E}">
        <p14:creationId xmlns:p14="http://schemas.microsoft.com/office/powerpoint/2010/main" val="1522089445"/>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1"/>
            <a:ext cx="4418729" cy="3057130"/>
          </a:xfrm>
        </p:spPr>
        <p:txBody>
          <a:bodyPr>
            <a:normAutofit/>
          </a:bodyPr>
          <a:lstStyle/>
          <a:p>
            <a:pPr>
              <a:buClr>
                <a:schemeClr val="tx1"/>
              </a:buClr>
            </a:pPr>
            <a:r>
              <a:rPr lang="en-US" sz="3600" noProof="0" dirty="0" smtClean="0"/>
              <a:t>Childhood mortality</a:t>
            </a:r>
          </a:p>
          <a:p>
            <a:pPr>
              <a:buClr>
                <a:schemeClr val="tx1"/>
              </a:buClr>
            </a:pPr>
            <a:r>
              <a:rPr lang="en-US" sz="3600" b="1" dirty="0" smtClean="0">
                <a:solidFill>
                  <a:schemeClr val="accent5"/>
                </a:solidFill>
              </a:rPr>
              <a:t>Neonatal deaths</a:t>
            </a:r>
            <a:endParaRPr lang="en-US" sz="3600" b="1" noProof="0" dirty="0" smtClean="0">
              <a:solidFill>
                <a:schemeClr val="accent5"/>
              </a:solidFill>
            </a:endParaRPr>
          </a:p>
        </p:txBody>
      </p:sp>
    </p:spTree>
    <p:extLst>
      <p:ext uri="{BB962C8B-B14F-4D97-AF65-F5344CB8AC3E}">
        <p14:creationId xmlns:p14="http://schemas.microsoft.com/office/powerpoint/2010/main" val="612533833"/>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Verbal Autopsy Data Collection</a:t>
            </a:r>
            <a:endParaRPr lang="en-US" noProof="0" dirty="0"/>
          </a:p>
        </p:txBody>
      </p:sp>
      <p:sp>
        <p:nvSpPr>
          <p:cNvPr id="3" name="Content Placeholder 2"/>
          <p:cNvSpPr>
            <a:spLocks noGrp="1"/>
          </p:cNvSpPr>
          <p:nvPr>
            <p:ph idx="1"/>
          </p:nvPr>
        </p:nvSpPr>
        <p:spPr/>
        <p:txBody>
          <a:bodyPr>
            <a:normAutofit lnSpcReduction="10000"/>
          </a:bodyPr>
          <a:lstStyle/>
          <a:p>
            <a:pPr>
              <a:spcBef>
                <a:spcPts val="0"/>
              </a:spcBef>
              <a:spcAft>
                <a:spcPts val="1200"/>
              </a:spcAft>
            </a:pPr>
            <a:r>
              <a:rPr lang="en-US" sz="3200" dirty="0" smtClean="0"/>
              <a:t>Questionnaire was administered in h</a:t>
            </a:r>
            <a:r>
              <a:rPr lang="en-US" sz="3200" noProof="0" dirty="0" err="1" smtClean="0"/>
              <a:t>ouseholds</a:t>
            </a:r>
            <a:r>
              <a:rPr lang="en-US" sz="3200" noProof="0" dirty="0" smtClean="0"/>
              <a:t> with a </a:t>
            </a:r>
            <a:r>
              <a:rPr lang="en-US" sz="3200" b="1" noProof="0" dirty="0" smtClean="0">
                <a:solidFill>
                  <a:schemeClr val="accent5"/>
                </a:solidFill>
              </a:rPr>
              <a:t>neonatal death </a:t>
            </a:r>
            <a:r>
              <a:rPr lang="en-US" sz="3200" noProof="0" dirty="0" smtClean="0"/>
              <a:t>within the five years before the survey.</a:t>
            </a:r>
          </a:p>
          <a:p>
            <a:pPr>
              <a:spcBef>
                <a:spcPts val="0"/>
              </a:spcBef>
              <a:spcAft>
                <a:spcPts val="1200"/>
              </a:spcAft>
            </a:pPr>
            <a:r>
              <a:rPr lang="en-US" sz="3200" dirty="0"/>
              <a:t>Adapted from the </a:t>
            </a:r>
            <a:r>
              <a:rPr lang="en-US" sz="3200" i="1" dirty="0"/>
              <a:t>Verbal Autopsy Standards: the 2014 WHO Verbal Autopsy Instruments</a:t>
            </a:r>
          </a:p>
          <a:p>
            <a:pPr>
              <a:spcBef>
                <a:spcPts val="0"/>
              </a:spcBef>
              <a:spcAft>
                <a:spcPts val="1200"/>
              </a:spcAft>
            </a:pPr>
            <a:r>
              <a:rPr lang="en-US" sz="3200" dirty="0" smtClean="0"/>
              <a:t>Questions regarding: </a:t>
            </a:r>
            <a:endParaRPr lang="en-US" sz="3200" noProof="0" dirty="0" smtClean="0"/>
          </a:p>
          <a:p>
            <a:pPr lvl="1">
              <a:spcBef>
                <a:spcPts val="0"/>
              </a:spcBef>
              <a:spcAft>
                <a:spcPts val="1200"/>
              </a:spcAft>
            </a:pPr>
            <a:r>
              <a:rPr lang="en-US" sz="2800" noProof="0" dirty="0" smtClean="0"/>
              <a:t>Illness leading to death</a:t>
            </a:r>
          </a:p>
          <a:p>
            <a:pPr lvl="1">
              <a:spcBef>
                <a:spcPts val="0"/>
              </a:spcBef>
              <a:spcAft>
                <a:spcPts val="1200"/>
              </a:spcAft>
            </a:pPr>
            <a:r>
              <a:rPr lang="en-US" sz="2800" dirty="0" smtClean="0"/>
              <a:t>Vital registration and certification</a:t>
            </a:r>
          </a:p>
          <a:p>
            <a:pPr lvl="1">
              <a:spcBef>
                <a:spcPts val="0"/>
              </a:spcBef>
              <a:spcAft>
                <a:spcPts val="1200"/>
              </a:spcAft>
            </a:pPr>
            <a:r>
              <a:rPr lang="en-US" sz="2800" noProof="0" dirty="0" smtClean="0"/>
              <a:t>Symptoms of illness</a:t>
            </a:r>
          </a:p>
          <a:p>
            <a:pPr lvl="1">
              <a:spcBef>
                <a:spcPts val="0"/>
              </a:spcBef>
              <a:spcAft>
                <a:spcPts val="1200"/>
              </a:spcAft>
            </a:pPr>
            <a:r>
              <a:rPr lang="en-US" sz="2800" dirty="0" smtClean="0"/>
              <a:t>History of injury</a:t>
            </a:r>
          </a:p>
          <a:p>
            <a:pPr lvl="1">
              <a:spcBef>
                <a:spcPts val="0"/>
              </a:spcBef>
              <a:spcAft>
                <a:spcPts val="1200"/>
              </a:spcAft>
            </a:pPr>
            <a:r>
              <a:rPr lang="en-US" sz="2800" noProof="0" dirty="0" smtClean="0"/>
              <a:t>Service utilization</a:t>
            </a:r>
          </a:p>
        </p:txBody>
      </p:sp>
    </p:spTree>
    <p:extLst>
      <p:ext uri="{BB962C8B-B14F-4D97-AF65-F5344CB8AC3E}">
        <p14:creationId xmlns:p14="http://schemas.microsoft.com/office/powerpoint/2010/main" val="2898901182"/>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Cause of Death Certification</a:t>
            </a:r>
            <a:endParaRPr lang="en-US" noProof="0" dirty="0"/>
          </a:p>
        </p:txBody>
      </p:sp>
      <p:sp>
        <p:nvSpPr>
          <p:cNvPr id="3" name="Content Placeholder 2"/>
          <p:cNvSpPr>
            <a:spLocks noGrp="1"/>
          </p:cNvSpPr>
          <p:nvPr>
            <p:ph idx="1"/>
          </p:nvPr>
        </p:nvSpPr>
        <p:spPr>
          <a:xfrm>
            <a:off x="461639" y="1606858"/>
            <a:ext cx="8682361" cy="5251142"/>
          </a:xfrm>
        </p:spPr>
        <p:txBody>
          <a:bodyPr>
            <a:normAutofit fontScale="92500" lnSpcReduction="20000"/>
          </a:bodyPr>
          <a:lstStyle/>
          <a:p>
            <a:pPr marL="514350" indent="-514350">
              <a:spcBef>
                <a:spcPts val="0"/>
              </a:spcBef>
              <a:spcAft>
                <a:spcPts val="1200"/>
              </a:spcAft>
              <a:buFont typeface="+mj-lt"/>
              <a:buAutoNum type="arabicPeriod"/>
            </a:pPr>
            <a:r>
              <a:rPr lang="en-US" sz="3200" dirty="0" smtClean="0"/>
              <a:t>4 physicians </a:t>
            </a:r>
            <a:r>
              <a:rPr lang="en-US" sz="3200" dirty="0"/>
              <a:t>were divided into </a:t>
            </a:r>
            <a:r>
              <a:rPr lang="en-US" sz="3200" dirty="0" smtClean="0"/>
              <a:t>2 teams and each team assessed half the deaths. </a:t>
            </a:r>
          </a:p>
          <a:p>
            <a:pPr marL="514350" indent="-514350">
              <a:spcBef>
                <a:spcPts val="0"/>
              </a:spcBef>
              <a:spcAft>
                <a:spcPts val="1200"/>
              </a:spcAft>
              <a:buFont typeface="+mj-lt"/>
              <a:buAutoNum type="arabicPeriod"/>
            </a:pPr>
            <a:r>
              <a:rPr lang="en-US" sz="3200" dirty="0" smtClean="0"/>
              <a:t>Each </a:t>
            </a:r>
            <a:r>
              <a:rPr lang="en-US" sz="3200" dirty="0"/>
              <a:t>physician </a:t>
            </a:r>
            <a:r>
              <a:rPr lang="en-US" sz="3200" dirty="0" smtClean="0"/>
              <a:t>interpreted VA result </a:t>
            </a:r>
            <a:r>
              <a:rPr lang="en-US" sz="3200" dirty="0"/>
              <a:t>and produced </a:t>
            </a:r>
            <a:r>
              <a:rPr lang="en-US" sz="3200" dirty="0" smtClean="0"/>
              <a:t>international </a:t>
            </a:r>
            <a:r>
              <a:rPr lang="en-US" sz="3200" dirty="0"/>
              <a:t>cause of death </a:t>
            </a:r>
            <a:r>
              <a:rPr lang="en-US" sz="3200" dirty="0" smtClean="0"/>
              <a:t>certificate.</a:t>
            </a:r>
          </a:p>
          <a:p>
            <a:pPr marL="514350" indent="-514350">
              <a:buFont typeface="+mj-lt"/>
              <a:buAutoNum type="arabicPeriod"/>
            </a:pPr>
            <a:r>
              <a:rPr lang="en-US" sz="3200" dirty="0" smtClean="0"/>
              <a:t>If 2 </a:t>
            </a:r>
            <a:r>
              <a:rPr lang="en-US" sz="3200" smtClean="0"/>
              <a:t>physicians on </a:t>
            </a:r>
            <a:r>
              <a:rPr lang="en-US" sz="3200" dirty="0"/>
              <a:t>same team </a:t>
            </a:r>
            <a:r>
              <a:rPr lang="en-US" sz="3200" smtClean="0"/>
              <a:t>disagreed on </a:t>
            </a:r>
            <a:r>
              <a:rPr lang="en-US" sz="3200" dirty="0" smtClean="0"/>
              <a:t>cause of death, </a:t>
            </a:r>
            <a:r>
              <a:rPr lang="en-US" sz="3200" dirty="0"/>
              <a:t>discordant </a:t>
            </a:r>
            <a:r>
              <a:rPr lang="en-US" sz="3200" dirty="0" smtClean="0"/>
              <a:t>case reviewed by 3</a:t>
            </a:r>
            <a:r>
              <a:rPr lang="en-US" sz="3200" baseline="30000" dirty="0" smtClean="0"/>
              <a:t>rd</a:t>
            </a:r>
            <a:r>
              <a:rPr lang="en-US" sz="3200" dirty="0" smtClean="0"/>
              <a:t> physician.</a:t>
            </a:r>
          </a:p>
          <a:p>
            <a:pPr marL="514350" indent="-514350">
              <a:buFont typeface="+mj-lt"/>
              <a:buAutoNum type="arabicPeriod"/>
            </a:pPr>
            <a:r>
              <a:rPr lang="en-US" sz="3200" dirty="0" smtClean="0"/>
              <a:t>If 2 </a:t>
            </a:r>
            <a:r>
              <a:rPr lang="en-US" sz="3200" dirty="0"/>
              <a:t>of the </a:t>
            </a:r>
            <a:r>
              <a:rPr lang="en-US" sz="3200" dirty="0" smtClean="0"/>
              <a:t>3 </a:t>
            </a:r>
            <a:r>
              <a:rPr lang="en-US" sz="3200" dirty="0"/>
              <a:t>physicians </a:t>
            </a:r>
            <a:r>
              <a:rPr lang="en-US" sz="3200" dirty="0" smtClean="0"/>
              <a:t>selected </a:t>
            </a:r>
            <a:r>
              <a:rPr lang="en-US" sz="3200" dirty="0"/>
              <a:t>same underlying </a:t>
            </a:r>
            <a:r>
              <a:rPr lang="en-US" sz="3200" dirty="0" smtClean="0"/>
              <a:t>cause of death, </a:t>
            </a:r>
            <a:r>
              <a:rPr lang="en-US" sz="3200" dirty="0"/>
              <a:t>this was considered the </a:t>
            </a:r>
            <a:r>
              <a:rPr lang="en-US" sz="3200" dirty="0" smtClean="0"/>
              <a:t>tentative underlying cause of death.</a:t>
            </a:r>
          </a:p>
          <a:p>
            <a:pPr marL="514350" indent="-514350">
              <a:buFont typeface="+mj-lt"/>
              <a:buAutoNum type="arabicPeriod"/>
            </a:pPr>
            <a:r>
              <a:rPr lang="en-US" sz="3200" dirty="0" smtClean="0"/>
              <a:t>Final underlying cause of death determined by WHO ICD-10 guidelines.</a:t>
            </a:r>
          </a:p>
          <a:p>
            <a:pPr marL="514350" indent="-514350">
              <a:buFont typeface="+mj-lt"/>
              <a:buAutoNum type="arabicPeriod"/>
            </a:pPr>
            <a:r>
              <a:rPr lang="en-US" sz="3200" dirty="0" smtClean="0"/>
              <a:t>If no consensus, cases </a:t>
            </a:r>
            <a:r>
              <a:rPr lang="en-US" sz="3200" dirty="0"/>
              <a:t>were labelled </a:t>
            </a:r>
            <a:r>
              <a:rPr lang="en-US" sz="3200" dirty="0" smtClean="0"/>
              <a:t>“unspecified.”</a:t>
            </a:r>
          </a:p>
        </p:txBody>
      </p:sp>
    </p:spTree>
    <p:extLst>
      <p:ext uri="{BB962C8B-B14F-4D97-AF65-F5344CB8AC3E}">
        <p14:creationId xmlns:p14="http://schemas.microsoft.com/office/powerpoint/2010/main" val="1351020767"/>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Neonatal Deaths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9720878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5216"/>
            <a:ext cx="9144000" cy="369332"/>
          </a:xfrm>
          <a:prstGeom prst="rect">
            <a:avLst/>
          </a:prstGeom>
          <a:noFill/>
        </p:spPr>
        <p:txBody>
          <a:bodyPr wrap="square" rtlCol="0">
            <a:spAutoFit/>
          </a:bodyPr>
          <a:lstStyle/>
          <a:p>
            <a:pPr algn="ctr"/>
            <a:r>
              <a:rPr lang="en-US" i="1" dirty="0" smtClean="0">
                <a:solidFill>
                  <a:prstClr val="black"/>
                </a:solidFill>
              </a:rPr>
              <a:t>Percent distribution of neonatal deaths within 0-27 days of birth</a:t>
            </a:r>
            <a:endParaRPr lang="en-US" i="1" dirty="0">
              <a:solidFill>
                <a:prstClr val="black"/>
              </a:solidFill>
            </a:endParaRPr>
          </a:p>
        </p:txBody>
      </p:sp>
    </p:spTree>
    <p:extLst>
      <p:ext uri="{BB962C8B-B14F-4D97-AF65-F5344CB8AC3E}">
        <p14:creationId xmlns:p14="http://schemas.microsoft.com/office/powerpoint/2010/main" val="88014981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Pretest and Main Survey Training</a:t>
            </a:r>
            <a:endParaRPr lang="en-US" noProof="0" dirty="0"/>
          </a:p>
        </p:txBody>
      </p:sp>
      <p:sp>
        <p:nvSpPr>
          <p:cNvPr id="3" name="Content Placeholder 2"/>
          <p:cNvSpPr>
            <a:spLocks noGrp="1"/>
          </p:cNvSpPr>
          <p:nvPr>
            <p:ph idx="1"/>
          </p:nvPr>
        </p:nvSpPr>
        <p:spPr/>
        <p:txBody>
          <a:bodyPr>
            <a:normAutofit/>
          </a:bodyPr>
          <a:lstStyle/>
          <a:p>
            <a:pPr marL="0" indent="0">
              <a:spcBef>
                <a:spcPts val="0"/>
              </a:spcBef>
              <a:spcAft>
                <a:spcPts val="1200"/>
              </a:spcAft>
              <a:buNone/>
            </a:pPr>
            <a:r>
              <a:rPr lang="en-US" sz="3200" b="1" noProof="0" dirty="0" smtClean="0">
                <a:solidFill>
                  <a:schemeClr val="accent5"/>
                </a:solidFill>
              </a:rPr>
              <a:t>Pretest:</a:t>
            </a:r>
          </a:p>
          <a:p>
            <a:pPr>
              <a:spcBef>
                <a:spcPts val="0"/>
              </a:spcBef>
              <a:spcAft>
                <a:spcPts val="1200"/>
              </a:spcAft>
            </a:pPr>
            <a:r>
              <a:rPr lang="en-US" sz="3200" noProof="0" dirty="0" smtClean="0"/>
              <a:t>February 2016 in 3 districts</a:t>
            </a:r>
          </a:p>
          <a:p>
            <a:pPr marL="0" indent="0">
              <a:spcBef>
                <a:spcPts val="0"/>
              </a:spcBef>
              <a:spcAft>
                <a:spcPts val="1200"/>
              </a:spcAft>
              <a:buNone/>
            </a:pPr>
            <a:r>
              <a:rPr lang="en-US" sz="3200" b="1" noProof="0" dirty="0" smtClean="0">
                <a:solidFill>
                  <a:schemeClr val="accent5"/>
                </a:solidFill>
              </a:rPr>
              <a:t>Main Survey Training:</a:t>
            </a:r>
          </a:p>
          <a:p>
            <a:pPr>
              <a:spcBef>
                <a:spcPts val="0"/>
              </a:spcBef>
              <a:spcAft>
                <a:spcPts val="1200"/>
              </a:spcAft>
            </a:pPr>
            <a:r>
              <a:rPr lang="en-US" sz="3200" noProof="0" dirty="0" smtClean="0"/>
              <a:t>4 week training from May to June 2016 with 101 fieldworkers which included Biomarker training with 48 individuals</a:t>
            </a:r>
          </a:p>
          <a:p>
            <a:pPr>
              <a:spcBef>
                <a:spcPts val="0"/>
              </a:spcBef>
              <a:spcAft>
                <a:spcPts val="1200"/>
              </a:spcAft>
            </a:pPr>
            <a:r>
              <a:rPr lang="en-US" sz="3200" dirty="0" smtClean="0"/>
              <a:t>Specialized </a:t>
            </a:r>
            <a:r>
              <a:rPr lang="en-US" sz="3200" dirty="0"/>
              <a:t>training on conducting verbal autopsy </a:t>
            </a:r>
            <a:r>
              <a:rPr lang="en-US" sz="3200" dirty="0" smtClean="0"/>
              <a:t>with 1 </a:t>
            </a:r>
            <a:r>
              <a:rPr lang="en-US" sz="3200" dirty="0"/>
              <a:t>female interviewer and </a:t>
            </a:r>
            <a:r>
              <a:rPr lang="en-US" sz="3200" dirty="0" smtClean="0"/>
              <a:t>supervisor </a:t>
            </a:r>
            <a:r>
              <a:rPr lang="en-US" sz="3200" dirty="0"/>
              <a:t>of each </a:t>
            </a:r>
            <a:r>
              <a:rPr lang="en-US" sz="3200" dirty="0" smtClean="0"/>
              <a:t>team</a:t>
            </a:r>
            <a:endParaRPr lang="en-US" sz="3200" noProof="0" dirty="0" smtClean="0"/>
          </a:p>
        </p:txBody>
      </p:sp>
    </p:spTree>
    <p:extLst>
      <p:ext uri="{BB962C8B-B14F-4D97-AF65-F5344CB8AC3E}">
        <p14:creationId xmlns:p14="http://schemas.microsoft.com/office/powerpoint/2010/main" val="1732174319"/>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Cause of Neonatal Deaths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695733823"/>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5216"/>
            <a:ext cx="9144000" cy="369332"/>
          </a:xfrm>
          <a:prstGeom prst="rect">
            <a:avLst/>
          </a:prstGeom>
          <a:noFill/>
        </p:spPr>
        <p:txBody>
          <a:bodyPr wrap="square" rtlCol="0">
            <a:spAutoFit/>
          </a:bodyPr>
          <a:lstStyle/>
          <a:p>
            <a:pPr algn="ctr"/>
            <a:r>
              <a:rPr lang="en-US" i="1" dirty="0" smtClean="0">
                <a:solidFill>
                  <a:prstClr val="black"/>
                </a:solidFill>
              </a:rPr>
              <a:t>Percent distribution of neonatal deaths within 0-27 days of birth</a:t>
            </a:r>
            <a:endParaRPr lang="en-US" i="1" dirty="0">
              <a:solidFill>
                <a:prstClr val="black"/>
              </a:solidFill>
            </a:endParaRPr>
          </a:p>
        </p:txBody>
      </p:sp>
      <p:sp>
        <p:nvSpPr>
          <p:cNvPr id="9" name="TextBox 8"/>
          <p:cNvSpPr txBox="1"/>
          <p:nvPr/>
        </p:nvSpPr>
        <p:spPr>
          <a:xfrm>
            <a:off x="4483929" y="3169065"/>
            <a:ext cx="2512293" cy="1200329"/>
          </a:xfrm>
          <a:prstGeom prst="rect">
            <a:avLst/>
          </a:prstGeom>
          <a:noFill/>
        </p:spPr>
        <p:txBody>
          <a:bodyPr wrap="square" rtlCol="0">
            <a:spAutoFit/>
          </a:bodyPr>
          <a:lstStyle/>
          <a:p>
            <a:pPr algn="ctr"/>
            <a:r>
              <a:rPr lang="en-US" b="1" dirty="0" smtClean="0">
                <a:solidFill>
                  <a:prstClr val="white"/>
                </a:solidFill>
              </a:rPr>
              <a:t>Respiratory &amp; cardiovascular disorder of perinatal period</a:t>
            </a:r>
          </a:p>
          <a:p>
            <a:pPr algn="ctr"/>
            <a:r>
              <a:rPr lang="en-US" b="1" dirty="0" smtClean="0">
                <a:solidFill>
                  <a:prstClr val="white"/>
                </a:solidFill>
              </a:rPr>
              <a:t>31%</a:t>
            </a:r>
            <a:endParaRPr lang="en-US" b="1" dirty="0">
              <a:solidFill>
                <a:prstClr val="white"/>
              </a:solidFill>
            </a:endParaRPr>
          </a:p>
        </p:txBody>
      </p:sp>
      <p:sp>
        <p:nvSpPr>
          <p:cNvPr id="10" name="TextBox 9"/>
          <p:cNvSpPr txBox="1"/>
          <p:nvPr/>
        </p:nvSpPr>
        <p:spPr>
          <a:xfrm>
            <a:off x="4055619" y="5013532"/>
            <a:ext cx="1887981" cy="1200329"/>
          </a:xfrm>
          <a:prstGeom prst="rect">
            <a:avLst/>
          </a:prstGeom>
          <a:noFill/>
        </p:spPr>
        <p:txBody>
          <a:bodyPr wrap="square" rtlCol="0">
            <a:spAutoFit/>
          </a:bodyPr>
          <a:lstStyle/>
          <a:p>
            <a:pPr algn="ctr"/>
            <a:r>
              <a:rPr lang="en-US" b="1" dirty="0" smtClean="0">
                <a:solidFill>
                  <a:prstClr val="white"/>
                </a:solidFill>
              </a:rPr>
              <a:t>Complications of pregnancy, labor &amp; delivery</a:t>
            </a:r>
          </a:p>
          <a:p>
            <a:pPr algn="ctr"/>
            <a:r>
              <a:rPr lang="en-US" b="1" dirty="0" smtClean="0">
                <a:solidFill>
                  <a:prstClr val="white"/>
                </a:solidFill>
              </a:rPr>
              <a:t>31%</a:t>
            </a:r>
            <a:endParaRPr lang="en-US" b="1" dirty="0">
              <a:solidFill>
                <a:prstClr val="white"/>
              </a:solidFill>
            </a:endParaRPr>
          </a:p>
        </p:txBody>
      </p:sp>
    </p:spTree>
    <p:extLst>
      <p:ext uri="{BB962C8B-B14F-4D97-AF65-F5344CB8AC3E}">
        <p14:creationId xmlns:p14="http://schemas.microsoft.com/office/powerpoint/2010/main" val="3439711183"/>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Cause of Neonatal Deaths by Sex</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341114117"/>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145216"/>
            <a:ext cx="9144000" cy="369332"/>
          </a:xfrm>
          <a:prstGeom prst="rect">
            <a:avLst/>
          </a:prstGeom>
          <a:noFill/>
        </p:spPr>
        <p:txBody>
          <a:bodyPr wrap="square" rtlCol="0">
            <a:spAutoFit/>
          </a:bodyPr>
          <a:lstStyle/>
          <a:p>
            <a:pPr algn="ctr"/>
            <a:r>
              <a:rPr lang="en-US" i="1" dirty="0" smtClean="0">
                <a:solidFill>
                  <a:prstClr val="black"/>
                </a:solidFill>
              </a:rPr>
              <a:t>Percent distribution of neonatal deaths within 0-27 days of birth</a:t>
            </a:r>
            <a:endParaRPr lang="en-US" i="1" dirty="0">
              <a:solidFill>
                <a:prstClr val="black"/>
              </a:solidFill>
            </a:endParaRPr>
          </a:p>
        </p:txBody>
      </p:sp>
    </p:spTree>
    <p:extLst>
      <p:ext uri="{BB962C8B-B14F-4D97-AF65-F5344CB8AC3E}">
        <p14:creationId xmlns:p14="http://schemas.microsoft.com/office/powerpoint/2010/main" val="533265959"/>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Cause of Stillbirths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7966650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5216"/>
            <a:ext cx="9144000" cy="369332"/>
          </a:xfrm>
          <a:prstGeom prst="rect">
            <a:avLst/>
          </a:prstGeom>
          <a:noFill/>
        </p:spPr>
        <p:txBody>
          <a:bodyPr wrap="square" rtlCol="0">
            <a:spAutoFit/>
          </a:bodyPr>
          <a:lstStyle/>
          <a:p>
            <a:pPr algn="ctr"/>
            <a:r>
              <a:rPr lang="en-US" i="1" dirty="0" smtClean="0">
                <a:solidFill>
                  <a:prstClr val="black"/>
                </a:solidFill>
              </a:rPr>
              <a:t>Percent distribution of causes of stillbirths</a:t>
            </a:r>
            <a:endParaRPr lang="en-US" i="1" dirty="0">
              <a:solidFill>
                <a:prstClr val="black"/>
              </a:solidFill>
            </a:endParaRPr>
          </a:p>
        </p:txBody>
      </p:sp>
    </p:spTree>
    <p:extLst>
      <p:ext uri="{BB962C8B-B14F-4D97-AF65-F5344CB8AC3E}">
        <p14:creationId xmlns:p14="http://schemas.microsoft.com/office/powerpoint/2010/main" val="1270834833"/>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noProof="0" dirty="0" smtClean="0"/>
              <a:t>Childhood mortality has declined. Current </a:t>
            </a:r>
            <a:r>
              <a:rPr lang="en-US" b="1" noProof="0" dirty="0" smtClean="0">
                <a:solidFill>
                  <a:schemeClr val="accent5"/>
                </a:solidFill>
              </a:rPr>
              <a:t>infant mortality rate </a:t>
            </a:r>
            <a:r>
              <a:rPr lang="en-US" noProof="0" dirty="0" smtClean="0"/>
              <a:t>is </a:t>
            </a:r>
            <a:r>
              <a:rPr lang="en-US" b="1" noProof="0" dirty="0" smtClean="0">
                <a:solidFill>
                  <a:schemeClr val="accent5"/>
                </a:solidFill>
              </a:rPr>
              <a:t>32 </a:t>
            </a:r>
            <a:r>
              <a:rPr lang="en-US" dirty="0" smtClean="0"/>
              <a:t>deaths p</a:t>
            </a:r>
            <a:r>
              <a:rPr lang="en-US" noProof="0" dirty="0" err="1" smtClean="0"/>
              <a:t>er</a:t>
            </a:r>
            <a:r>
              <a:rPr lang="en-US" noProof="0" dirty="0" smtClean="0"/>
              <a:t> 1,000 live births and </a:t>
            </a:r>
            <a:r>
              <a:rPr lang="en-US" b="1" noProof="0" dirty="0" smtClean="0">
                <a:solidFill>
                  <a:schemeClr val="accent5"/>
                </a:solidFill>
              </a:rPr>
              <a:t>under-5 mortality </a:t>
            </a:r>
            <a:r>
              <a:rPr lang="en-US" noProof="0" dirty="0" smtClean="0"/>
              <a:t>is </a:t>
            </a:r>
            <a:r>
              <a:rPr lang="en-US" b="1" noProof="0" dirty="0" smtClean="0">
                <a:solidFill>
                  <a:schemeClr val="accent5"/>
                </a:solidFill>
              </a:rPr>
              <a:t>39 </a:t>
            </a:r>
            <a:r>
              <a:rPr lang="en-US" noProof="0" dirty="0" smtClean="0"/>
              <a:t>deaths per 1,000 live births.</a:t>
            </a:r>
          </a:p>
          <a:p>
            <a:pPr>
              <a:spcBef>
                <a:spcPts val="0"/>
              </a:spcBef>
              <a:spcAft>
                <a:spcPts val="1800"/>
              </a:spcAft>
              <a:buClr>
                <a:schemeClr val="tx1"/>
              </a:buClr>
            </a:pPr>
            <a:r>
              <a:rPr lang="en-US" noProof="0" dirty="0" smtClean="0"/>
              <a:t>Childhood mortality is generally </a:t>
            </a:r>
            <a:r>
              <a:rPr lang="en-US" b="1" noProof="0" dirty="0" smtClean="0">
                <a:solidFill>
                  <a:schemeClr val="accent5"/>
                </a:solidFill>
              </a:rPr>
              <a:t>higher</a:t>
            </a:r>
            <a:r>
              <a:rPr lang="en-US" noProof="0" dirty="0" smtClean="0"/>
              <a:t> among children of </a:t>
            </a:r>
            <a:r>
              <a:rPr lang="en-US" b="1" noProof="0" dirty="0" smtClean="0">
                <a:solidFill>
                  <a:schemeClr val="accent5"/>
                </a:solidFill>
              </a:rPr>
              <a:t>less educated mothers </a:t>
            </a:r>
            <a:r>
              <a:rPr lang="en-US" noProof="0" dirty="0" smtClean="0"/>
              <a:t>and those from </a:t>
            </a:r>
            <a:r>
              <a:rPr lang="en-US" b="1" noProof="0" dirty="0" smtClean="0">
                <a:solidFill>
                  <a:schemeClr val="accent5"/>
                </a:solidFill>
              </a:rPr>
              <a:t>poorer households</a:t>
            </a:r>
            <a:r>
              <a:rPr lang="en-US" noProof="0" dirty="0" smtClean="0"/>
              <a:t>.</a:t>
            </a:r>
          </a:p>
          <a:p>
            <a:pPr>
              <a:spcBef>
                <a:spcPts val="0"/>
              </a:spcBef>
              <a:spcAft>
                <a:spcPts val="1800"/>
              </a:spcAft>
              <a:buClr>
                <a:schemeClr val="tx1"/>
              </a:buClr>
            </a:pPr>
            <a:r>
              <a:rPr lang="en-US" noProof="0" dirty="0" smtClean="0"/>
              <a:t>Childhood mortality is higher among children </a:t>
            </a:r>
            <a:r>
              <a:rPr lang="en-US" b="1" noProof="0" dirty="0" smtClean="0">
                <a:solidFill>
                  <a:schemeClr val="accent5"/>
                </a:solidFill>
              </a:rPr>
              <a:t>born less than 2 years after a previous birth</a:t>
            </a:r>
            <a:r>
              <a:rPr lang="en-US" noProof="0" dirty="0" smtClean="0"/>
              <a:t>.</a:t>
            </a:r>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Child Health</a:t>
            </a:r>
            <a:endParaRPr lang="en-US" sz="4400" b="1" dirty="0">
              <a:solidFill>
                <a:prstClr val="white"/>
              </a:solidFill>
            </a:endParaRPr>
          </a:p>
        </p:txBody>
      </p:sp>
      <p:sp>
        <p:nvSpPr>
          <p:cNvPr id="3" name="TextBox 2"/>
          <p:cNvSpPr txBox="1"/>
          <p:nvPr/>
        </p:nvSpPr>
        <p:spPr>
          <a:xfrm>
            <a:off x="6374166" y="1598909"/>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dirty="0" err="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5182"/>
            <a:ext cx="4418729" cy="3048000"/>
          </a:xfrm>
        </p:spPr>
        <p:txBody>
          <a:bodyPr>
            <a:normAutofit/>
          </a:bodyPr>
          <a:lstStyle/>
          <a:p>
            <a:pPr>
              <a:buClr>
                <a:schemeClr val="tx1"/>
              </a:buClr>
            </a:pPr>
            <a:r>
              <a:rPr lang="en-US" sz="3600" b="1" noProof="0" dirty="0" smtClean="0">
                <a:solidFill>
                  <a:schemeClr val="accent5"/>
                </a:solidFill>
              </a:rPr>
              <a:t>Vaccination coverage</a:t>
            </a:r>
          </a:p>
          <a:p>
            <a:pPr>
              <a:buClr>
                <a:schemeClr val="tx1"/>
              </a:buClr>
            </a:pPr>
            <a:r>
              <a:rPr lang="en-US" sz="3600" noProof="0" dirty="0" smtClean="0"/>
              <a:t>Childhood illness and treatment</a:t>
            </a:r>
          </a:p>
        </p:txBody>
      </p:sp>
    </p:spTree>
    <p:extLst>
      <p:ext uri="{BB962C8B-B14F-4D97-AF65-F5344CB8AC3E}">
        <p14:creationId xmlns:p14="http://schemas.microsoft.com/office/powerpoint/2010/main" val="2458884393"/>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Basic Vaccinations</a:t>
            </a:r>
            <a:endParaRPr lang="en-US" noProof="0" dirty="0"/>
          </a:p>
        </p:txBody>
      </p:sp>
      <p:sp>
        <p:nvSpPr>
          <p:cNvPr id="3" name="Content Placeholder 2"/>
          <p:cNvSpPr>
            <a:spLocks noGrp="1"/>
          </p:cNvSpPr>
          <p:nvPr>
            <p:ph idx="1"/>
          </p:nvPr>
        </p:nvSpPr>
        <p:spPr>
          <a:xfrm>
            <a:off x="457200" y="1606858"/>
            <a:ext cx="8229600" cy="5251142"/>
          </a:xfrm>
        </p:spPr>
        <p:txBody>
          <a:bodyPr>
            <a:normAutofit/>
          </a:bodyPr>
          <a:lstStyle/>
          <a:p>
            <a:pPr marL="0" indent="0">
              <a:spcBef>
                <a:spcPts val="0"/>
              </a:spcBef>
              <a:spcAft>
                <a:spcPts val="1800"/>
              </a:spcAft>
              <a:buClr>
                <a:schemeClr val="tx1"/>
              </a:buClr>
              <a:buNone/>
            </a:pPr>
            <a:r>
              <a:rPr lang="en-US" sz="3200" b="1" noProof="0" dirty="0" smtClean="0">
                <a:solidFill>
                  <a:schemeClr val="accent5"/>
                </a:solidFill>
              </a:rPr>
              <a:t>All basic vaccinations </a:t>
            </a:r>
            <a:r>
              <a:rPr lang="en-US" sz="3200" noProof="0" dirty="0" smtClean="0"/>
              <a:t>for children age 12-23 months include:</a:t>
            </a:r>
          </a:p>
          <a:p>
            <a:pPr lvl="1">
              <a:spcBef>
                <a:spcPts val="0"/>
              </a:spcBef>
              <a:spcAft>
                <a:spcPts val="1800"/>
              </a:spcAft>
              <a:buClr>
                <a:schemeClr val="tx1"/>
              </a:buClr>
            </a:pPr>
            <a:r>
              <a:rPr lang="en-US" sz="3200" noProof="0" dirty="0" smtClean="0"/>
              <a:t>BCG</a:t>
            </a:r>
          </a:p>
          <a:p>
            <a:pPr lvl="1">
              <a:spcBef>
                <a:spcPts val="0"/>
              </a:spcBef>
              <a:spcAft>
                <a:spcPts val="1800"/>
              </a:spcAft>
              <a:buClr>
                <a:schemeClr val="tx1"/>
              </a:buClr>
            </a:pPr>
            <a:r>
              <a:rPr lang="en-US" sz="3200" noProof="0" dirty="0" smtClean="0"/>
              <a:t>Measles-Rubella</a:t>
            </a:r>
          </a:p>
          <a:p>
            <a:pPr lvl="1">
              <a:spcBef>
                <a:spcPts val="0"/>
              </a:spcBef>
              <a:spcAft>
                <a:spcPts val="1800"/>
              </a:spcAft>
              <a:buClr>
                <a:schemeClr val="tx1"/>
              </a:buClr>
            </a:pPr>
            <a:r>
              <a:rPr lang="en-US" sz="3200" noProof="0" dirty="0" smtClean="0"/>
              <a:t>3 doses of DPT-</a:t>
            </a:r>
            <a:r>
              <a:rPr lang="en-US" sz="3200" noProof="0" dirty="0" err="1" smtClean="0"/>
              <a:t>HepB</a:t>
            </a:r>
            <a:r>
              <a:rPr lang="en-US" sz="3200" noProof="0" dirty="0" smtClean="0"/>
              <a:t>-</a:t>
            </a:r>
            <a:r>
              <a:rPr lang="en-US" sz="3200" noProof="0" dirty="0" err="1" smtClean="0"/>
              <a:t>HiB</a:t>
            </a:r>
            <a:endParaRPr lang="en-US" sz="3200" noProof="0" dirty="0" smtClean="0"/>
          </a:p>
          <a:p>
            <a:pPr lvl="1">
              <a:spcBef>
                <a:spcPts val="0"/>
              </a:spcBef>
              <a:spcAft>
                <a:spcPts val="1800"/>
              </a:spcAft>
              <a:buClr>
                <a:schemeClr val="tx1"/>
              </a:buClr>
            </a:pPr>
            <a:r>
              <a:rPr lang="en-US" sz="3200" noProof="0" dirty="0" smtClean="0"/>
              <a:t>3 doses of Polio</a:t>
            </a:r>
            <a:endParaRPr lang="en-US" sz="3200" noProof="0" dirty="0"/>
          </a:p>
        </p:txBody>
      </p:sp>
    </p:spTree>
    <p:extLst>
      <p:ext uri="{BB962C8B-B14F-4D97-AF65-F5344CB8AC3E}">
        <p14:creationId xmlns:p14="http://schemas.microsoft.com/office/powerpoint/2010/main" val="659835304"/>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Basic Childhood Vaccinations</a:t>
            </a:r>
            <a:endParaRPr lang="en-US" noProof="0" dirty="0"/>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452193880"/>
              </p:ext>
            </p:extLst>
          </p:nvPr>
        </p:nvGraphicFramePr>
        <p:xfrm>
          <a:off x="0" y="1606550"/>
          <a:ext cx="9143999" cy="47688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age 12-23 months who have received:</a:t>
            </a:r>
            <a:endParaRPr lang="en-US" i="1" dirty="0">
              <a:solidFill>
                <a:prstClr val="black"/>
              </a:solidFill>
            </a:endParaRPr>
          </a:p>
        </p:txBody>
      </p:sp>
      <p:sp>
        <p:nvSpPr>
          <p:cNvPr id="14" name="TextBox 13"/>
          <p:cNvSpPr txBox="1"/>
          <p:nvPr/>
        </p:nvSpPr>
        <p:spPr>
          <a:xfrm>
            <a:off x="1257299" y="6489700"/>
            <a:ext cx="2658717" cy="369332"/>
          </a:xfrm>
          <a:prstGeom prst="rect">
            <a:avLst/>
          </a:prstGeom>
          <a:noFill/>
        </p:spPr>
        <p:txBody>
          <a:bodyPr wrap="square" rtlCol="0">
            <a:spAutoFit/>
          </a:bodyPr>
          <a:lstStyle/>
          <a:p>
            <a:pPr algn="ctr"/>
            <a:r>
              <a:rPr lang="en-US" dirty="0" smtClean="0">
                <a:solidFill>
                  <a:prstClr val="black"/>
                </a:solidFill>
              </a:rPr>
              <a:t>DPT-HepB-Hib</a:t>
            </a:r>
            <a:endParaRPr lang="en-US" dirty="0">
              <a:solidFill>
                <a:prstClr val="black"/>
              </a:solidFill>
            </a:endParaRPr>
          </a:p>
        </p:txBody>
      </p:sp>
      <p:sp>
        <p:nvSpPr>
          <p:cNvPr id="15" name="TextBox 14"/>
          <p:cNvSpPr txBox="1"/>
          <p:nvPr/>
        </p:nvSpPr>
        <p:spPr>
          <a:xfrm>
            <a:off x="4313584" y="6507994"/>
            <a:ext cx="2564294" cy="369332"/>
          </a:xfrm>
          <a:prstGeom prst="rect">
            <a:avLst/>
          </a:prstGeom>
          <a:noFill/>
        </p:spPr>
        <p:txBody>
          <a:bodyPr wrap="square" rtlCol="0">
            <a:spAutoFit/>
          </a:bodyPr>
          <a:lstStyle/>
          <a:p>
            <a:pPr algn="ctr"/>
            <a:r>
              <a:rPr lang="en-US" dirty="0" smtClean="0">
                <a:solidFill>
                  <a:prstClr val="black"/>
                </a:solidFill>
              </a:rPr>
              <a:t>Polio</a:t>
            </a:r>
            <a:endParaRPr lang="en-US" dirty="0">
              <a:solidFill>
                <a:prstClr val="black"/>
              </a:solidFill>
            </a:endParaRPr>
          </a:p>
        </p:txBody>
      </p:sp>
      <p:cxnSp>
        <p:nvCxnSpPr>
          <p:cNvPr id="17" name="Straight Connector 16"/>
          <p:cNvCxnSpPr/>
          <p:nvPr/>
        </p:nvCxnSpPr>
        <p:spPr>
          <a:xfrm>
            <a:off x="1257299" y="6488668"/>
            <a:ext cx="265871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313583" y="6488668"/>
            <a:ext cx="25642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4699089"/>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Basic Vaccination Coverage</a:t>
            </a:r>
            <a:br>
              <a:rPr lang="en-US" noProof="0" dirty="0" smtClean="0"/>
            </a:br>
            <a:r>
              <a:rPr lang="en-US" noProof="0" dirty="0" smtClean="0"/>
              <a:t>by Mother’s Education</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90638674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dirty="0" smtClean="0">
                <a:solidFill>
                  <a:prstClr val="black"/>
                </a:solidFill>
              </a:rPr>
              <a:t>Percent of children age 12-23 months who have received all basic vaccinations</a:t>
            </a:r>
            <a:endParaRPr lang="en-US" i="1" dirty="0">
              <a:solidFill>
                <a:prstClr val="black"/>
              </a:solidFill>
            </a:endParaRPr>
          </a:p>
        </p:txBody>
      </p:sp>
    </p:spTree>
    <p:extLst>
      <p:ext uri="{BB962C8B-B14F-4D97-AF65-F5344CB8AC3E}">
        <p14:creationId xmlns:p14="http://schemas.microsoft.com/office/powerpoint/2010/main" val="2032177991"/>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Basic Vaccination Coverage by Province</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prstClr val="white"/>
                </a:solidFill>
              </a:rPr>
              <a:t>Province 1</a:t>
            </a:r>
          </a:p>
          <a:p>
            <a:pPr algn="ctr"/>
            <a:r>
              <a:rPr lang="en-US" b="1" dirty="0" smtClean="0">
                <a:solidFill>
                  <a:prstClr val="white"/>
                </a:solidFill>
              </a:rPr>
              <a:t>79%</a:t>
            </a:r>
            <a:endParaRPr lang="en-US" b="1" dirty="0">
              <a:solidFill>
                <a:prstClr val="white"/>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prstClr val="white"/>
                </a:solidFill>
              </a:rPr>
              <a:t>Province 3</a:t>
            </a:r>
          </a:p>
          <a:p>
            <a:pPr algn="ctr"/>
            <a:r>
              <a:rPr lang="en-US" b="1" dirty="0" smtClean="0">
                <a:solidFill>
                  <a:prstClr val="white"/>
                </a:solidFill>
              </a:rPr>
              <a:t>85%</a:t>
            </a:r>
            <a:endParaRPr lang="en-US" b="1" dirty="0">
              <a:solidFill>
                <a:prstClr val="white"/>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prstClr val="white"/>
                </a:solidFill>
              </a:rPr>
              <a:t>Province 4</a:t>
            </a:r>
          </a:p>
          <a:p>
            <a:pPr algn="ctr"/>
            <a:r>
              <a:rPr lang="en-US" b="1" dirty="0" smtClean="0">
                <a:solidFill>
                  <a:prstClr val="white"/>
                </a:solidFill>
              </a:rPr>
              <a:t>93%</a:t>
            </a:r>
            <a:endParaRPr lang="en-US" b="1" dirty="0">
              <a:solidFill>
                <a:prstClr val="white"/>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prstClr val="white"/>
                </a:solidFill>
              </a:rPr>
              <a:t>Province 6</a:t>
            </a:r>
          </a:p>
          <a:p>
            <a:pPr algn="ctr"/>
            <a:r>
              <a:rPr lang="en-US" b="1" dirty="0" smtClean="0">
                <a:solidFill>
                  <a:prstClr val="white"/>
                </a:solidFill>
              </a:rPr>
              <a:t>75%</a:t>
            </a:r>
            <a:endParaRPr lang="en-US" b="1" dirty="0">
              <a:solidFill>
                <a:prstClr val="white"/>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prstClr val="white"/>
                </a:solidFill>
              </a:rPr>
              <a:t>Province 7</a:t>
            </a:r>
          </a:p>
          <a:p>
            <a:pPr algn="ctr"/>
            <a:r>
              <a:rPr lang="en-US" b="1" dirty="0" smtClean="0">
                <a:solidFill>
                  <a:prstClr val="white"/>
                </a:solidFill>
              </a:rPr>
              <a:t>83%</a:t>
            </a:r>
            <a:endParaRPr lang="en-US" b="1" dirty="0">
              <a:solidFill>
                <a:prstClr val="white"/>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prstClr val="white"/>
                </a:solidFill>
              </a:rPr>
              <a:t>Province 5</a:t>
            </a:r>
          </a:p>
          <a:p>
            <a:pPr algn="ctr"/>
            <a:r>
              <a:rPr lang="en-US" b="1" dirty="0" smtClean="0">
                <a:solidFill>
                  <a:prstClr val="white"/>
                </a:solidFill>
              </a:rPr>
              <a:t>78%</a:t>
            </a:r>
            <a:endParaRPr lang="en-US" b="1" dirty="0">
              <a:solidFill>
                <a:prstClr val="white"/>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solidFill>
                  <a:prstClr val="black"/>
                </a:solidFill>
              </a:rPr>
              <a:t>Province 2</a:t>
            </a:r>
          </a:p>
          <a:p>
            <a:pPr algn="ctr"/>
            <a:r>
              <a:rPr lang="en-US" b="1" dirty="0" smtClean="0">
                <a:solidFill>
                  <a:prstClr val="black"/>
                </a:solidFill>
              </a:rPr>
              <a:t>65%</a:t>
            </a:r>
            <a:endParaRPr lang="en-US" b="1" dirty="0">
              <a:solidFill>
                <a:prstClr val="black"/>
              </a:solidFill>
            </a:endParaRPr>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0" y="1234104"/>
            <a:ext cx="9144000" cy="369332"/>
          </a:xfrm>
          <a:prstGeom prst="rect">
            <a:avLst/>
          </a:prstGeom>
          <a:noFill/>
        </p:spPr>
        <p:txBody>
          <a:bodyPr wrap="square" rtlCol="0">
            <a:spAutoFit/>
          </a:bodyPr>
          <a:lstStyle/>
          <a:p>
            <a:pPr algn="ctr"/>
            <a:r>
              <a:rPr lang="en-US" i="1" dirty="0">
                <a:solidFill>
                  <a:prstClr val="black"/>
                </a:solidFill>
              </a:rPr>
              <a:t>Percent of children age 12-23 months who have received all basic vaccinations</a:t>
            </a:r>
          </a:p>
        </p:txBody>
      </p:sp>
      <p:sp>
        <p:nvSpPr>
          <p:cNvPr id="23" name="TextBox 22"/>
          <p:cNvSpPr txBox="1"/>
          <p:nvPr/>
        </p:nvSpPr>
        <p:spPr>
          <a:xfrm>
            <a:off x="6966857" y="1872343"/>
            <a:ext cx="1774372" cy="1077218"/>
          </a:xfrm>
          <a:prstGeom prst="rect">
            <a:avLst/>
          </a:prstGeom>
          <a:noFill/>
        </p:spPr>
        <p:txBody>
          <a:bodyPr wrap="square" rtlCol="0">
            <a:spAutoFit/>
          </a:bodyPr>
          <a:lstStyle/>
          <a:p>
            <a:pPr algn="ctr"/>
            <a:r>
              <a:rPr lang="en-US" sz="3200" b="1" dirty="0" smtClean="0">
                <a:solidFill>
                  <a:prstClr val="black"/>
                </a:solidFill>
              </a:rPr>
              <a:t>Nepal</a:t>
            </a:r>
          </a:p>
          <a:p>
            <a:pPr algn="ctr"/>
            <a:r>
              <a:rPr lang="en-US" sz="3200" b="1" dirty="0" smtClean="0">
                <a:solidFill>
                  <a:prstClr val="black"/>
                </a:solidFill>
              </a:rPr>
              <a:t>78%</a:t>
            </a:r>
            <a:endParaRPr lang="en-US" sz="3200" b="1" dirty="0">
              <a:solidFill>
                <a:prstClr val="black"/>
              </a:solidFill>
            </a:endParaRPr>
          </a:p>
        </p:txBody>
      </p:sp>
    </p:spTree>
    <p:extLst>
      <p:ext uri="{BB962C8B-B14F-4D97-AF65-F5344CB8AC3E}">
        <p14:creationId xmlns:p14="http://schemas.microsoft.com/office/powerpoint/2010/main" val="180575831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Fieldwork and Data Processing</a:t>
            </a:r>
            <a:endParaRPr lang="en-US" noProof="0" dirty="0"/>
          </a:p>
        </p:txBody>
      </p:sp>
      <p:sp>
        <p:nvSpPr>
          <p:cNvPr id="3" name="Content Placeholder 2"/>
          <p:cNvSpPr>
            <a:spLocks noGrp="1"/>
          </p:cNvSpPr>
          <p:nvPr>
            <p:ph idx="1"/>
          </p:nvPr>
        </p:nvSpPr>
        <p:spPr/>
        <p:txBody>
          <a:bodyPr>
            <a:normAutofit fontScale="92500" lnSpcReduction="10000"/>
          </a:bodyPr>
          <a:lstStyle/>
          <a:p>
            <a:pPr>
              <a:spcBef>
                <a:spcPts val="0"/>
              </a:spcBef>
              <a:spcAft>
                <a:spcPts val="1800"/>
              </a:spcAft>
            </a:pPr>
            <a:r>
              <a:rPr lang="en-US" sz="3200" noProof="0" dirty="0" smtClean="0"/>
              <a:t>Total of </a:t>
            </a:r>
            <a:r>
              <a:rPr lang="en-US" sz="3200" b="1" noProof="0" dirty="0" smtClean="0">
                <a:solidFill>
                  <a:schemeClr val="accent5"/>
                </a:solidFill>
              </a:rPr>
              <a:t>16 teams</a:t>
            </a:r>
          </a:p>
          <a:p>
            <a:pPr lvl="1">
              <a:spcBef>
                <a:spcPts val="0"/>
              </a:spcBef>
              <a:spcAft>
                <a:spcPts val="1800"/>
              </a:spcAft>
            </a:pPr>
            <a:r>
              <a:rPr lang="en-US" noProof="0" dirty="0" smtClean="0"/>
              <a:t>1 supervisor, 3 female interviewers, and 1 male interviewer</a:t>
            </a:r>
          </a:p>
          <a:p>
            <a:pPr>
              <a:spcBef>
                <a:spcPts val="0"/>
              </a:spcBef>
              <a:spcAft>
                <a:spcPts val="1800"/>
              </a:spcAft>
            </a:pPr>
            <a:r>
              <a:rPr lang="en-US" sz="3200" noProof="0" dirty="0" smtClean="0"/>
              <a:t>Fieldwork conducted from </a:t>
            </a:r>
            <a:r>
              <a:rPr lang="en-US" sz="3200" b="1" noProof="0" dirty="0" smtClean="0">
                <a:solidFill>
                  <a:schemeClr val="accent5"/>
                </a:solidFill>
              </a:rPr>
              <a:t>June 19, 2016 to January 31, 2017</a:t>
            </a:r>
          </a:p>
          <a:p>
            <a:pPr>
              <a:spcBef>
                <a:spcPts val="0"/>
              </a:spcBef>
              <a:spcAft>
                <a:spcPts val="1800"/>
              </a:spcAft>
            </a:pPr>
            <a:r>
              <a:rPr lang="en-US" sz="3200" noProof="0" dirty="0" smtClean="0"/>
              <a:t>Electronic data collected on tablets through the computer-assisted personal interviewing (CAPI) system were sent via </a:t>
            </a:r>
            <a:r>
              <a:rPr lang="en-US" sz="3200" dirty="0" smtClean="0"/>
              <a:t>internet</a:t>
            </a:r>
            <a:r>
              <a:rPr lang="en-US" sz="3200" noProof="0" dirty="0" smtClean="0"/>
              <a:t> and received at the New ERA central office in Kathmandu.</a:t>
            </a:r>
          </a:p>
          <a:p>
            <a:pPr>
              <a:spcBef>
                <a:spcPts val="0"/>
              </a:spcBef>
              <a:spcAft>
                <a:spcPts val="1800"/>
              </a:spcAft>
            </a:pPr>
            <a:r>
              <a:rPr lang="en-US" sz="3200" noProof="0" dirty="0" smtClean="0"/>
              <a:t>Data processing personnel conducted data editing with </a:t>
            </a:r>
            <a:r>
              <a:rPr lang="en-US" sz="3200" noProof="0" dirty="0" err="1" smtClean="0"/>
              <a:t>CSPro</a:t>
            </a:r>
            <a:r>
              <a:rPr lang="en-US" sz="3200" noProof="0" dirty="0" smtClean="0"/>
              <a:t>. Secondary editing and final cleaning of data was completed by end of February 2017.</a:t>
            </a:r>
          </a:p>
          <a:p>
            <a:pPr>
              <a:spcBef>
                <a:spcPts val="0"/>
              </a:spcBef>
              <a:spcAft>
                <a:spcPts val="1800"/>
              </a:spcAft>
            </a:pPr>
            <a:endParaRPr lang="en-US" sz="3200" noProof="0" dirty="0" smtClean="0"/>
          </a:p>
        </p:txBody>
      </p:sp>
    </p:spTree>
    <p:extLst>
      <p:ext uri="{BB962C8B-B14F-4D97-AF65-F5344CB8AC3E}">
        <p14:creationId xmlns:p14="http://schemas.microsoft.com/office/powerpoint/2010/main" val="4024895532"/>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Basic Vaccination Coverage</a:t>
            </a:r>
            <a:endParaRPr lang="en-US" noProof="0" dirty="0"/>
          </a:p>
        </p:txBody>
      </p:sp>
      <p:sp>
        <p:nvSpPr>
          <p:cNvPr id="4" name="TextBox 3"/>
          <p:cNvSpPr txBox="1"/>
          <p:nvPr/>
        </p:nvSpPr>
        <p:spPr>
          <a:xfrm>
            <a:off x="18256" y="1237218"/>
            <a:ext cx="9144000" cy="369332"/>
          </a:xfrm>
          <a:prstGeom prst="rect">
            <a:avLst/>
          </a:prstGeom>
          <a:noFill/>
        </p:spPr>
        <p:txBody>
          <a:bodyPr wrap="square" rtlCol="0">
            <a:spAutoFit/>
          </a:bodyPr>
          <a:lstStyle/>
          <a:p>
            <a:pPr algn="ctr"/>
            <a:r>
              <a:rPr lang="en-US" i="1" dirty="0" smtClean="0">
                <a:solidFill>
                  <a:prstClr val="black"/>
                </a:solidFill>
              </a:rPr>
              <a:t>Percent of children age 12-23 months who have received all basic vaccinations</a:t>
            </a:r>
            <a:endParaRPr lang="en-US" i="1" dirty="0">
              <a:solidFill>
                <a:prstClr val="black"/>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3389428014"/>
              </p:ext>
            </p:extLst>
          </p:nvPr>
        </p:nvGraphicFramePr>
        <p:xfrm>
          <a:off x="18256" y="1606550"/>
          <a:ext cx="9125743"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4442792" y="3001617"/>
            <a:ext cx="2693504" cy="369332"/>
          </a:xfrm>
          <a:prstGeom prst="rect">
            <a:avLst/>
          </a:prstGeom>
          <a:noFill/>
        </p:spPr>
        <p:txBody>
          <a:bodyPr wrap="square" rtlCol="0">
            <a:spAutoFit/>
          </a:bodyPr>
          <a:lstStyle/>
          <a:p>
            <a:r>
              <a:rPr lang="en-US" b="1" dirty="0" smtClean="0">
                <a:solidFill>
                  <a:srgbClr val="991C50"/>
                </a:solidFill>
              </a:rPr>
              <a:t>Basic vaccination coverage</a:t>
            </a:r>
            <a:endParaRPr lang="en-US" b="1" dirty="0">
              <a:solidFill>
                <a:srgbClr val="991C50"/>
              </a:solidFill>
            </a:endParaRPr>
          </a:p>
        </p:txBody>
      </p:sp>
      <p:sp>
        <p:nvSpPr>
          <p:cNvPr id="11" name="TextBox 10"/>
          <p:cNvSpPr txBox="1"/>
          <p:nvPr/>
        </p:nvSpPr>
        <p:spPr>
          <a:xfrm>
            <a:off x="4442792" y="5360504"/>
            <a:ext cx="2693504" cy="369332"/>
          </a:xfrm>
          <a:prstGeom prst="rect">
            <a:avLst/>
          </a:prstGeom>
          <a:noFill/>
        </p:spPr>
        <p:txBody>
          <a:bodyPr wrap="square" rtlCol="0">
            <a:spAutoFit/>
          </a:bodyPr>
          <a:lstStyle/>
          <a:p>
            <a:r>
              <a:rPr lang="en-US" b="1" dirty="0" smtClean="0">
                <a:solidFill>
                  <a:srgbClr val="58863C"/>
                </a:solidFill>
              </a:rPr>
              <a:t>No vaccinations</a:t>
            </a:r>
            <a:endParaRPr lang="en-US" b="1" dirty="0">
              <a:solidFill>
                <a:srgbClr val="58863C"/>
              </a:solidFill>
            </a:endParaRPr>
          </a:p>
        </p:txBody>
      </p:sp>
    </p:spTree>
    <p:extLst>
      <p:ext uri="{BB962C8B-B14F-4D97-AF65-F5344CB8AC3E}">
        <p14:creationId xmlns:p14="http://schemas.microsoft.com/office/powerpoint/2010/main" val="4234155956"/>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Basic Vaccination Coverage </a:t>
            </a:r>
            <a:br>
              <a:rPr lang="en-US" noProof="0" dirty="0" smtClean="0"/>
            </a:br>
            <a:r>
              <a:rPr lang="en-US" noProof="0" dirty="0" smtClean="0"/>
              <a:t>Regional Comparison</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803651910"/>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dirty="0" smtClean="0">
                <a:solidFill>
                  <a:prstClr val="black"/>
                </a:solidFill>
              </a:rPr>
              <a:t>Percent of children age 12-23 months who have received all basic vaccinations</a:t>
            </a:r>
            <a:endParaRPr lang="en-US" i="1" dirty="0">
              <a:solidFill>
                <a:prstClr val="black"/>
              </a:solidFill>
            </a:endParaRPr>
          </a:p>
        </p:txBody>
      </p:sp>
      <p:sp>
        <p:nvSpPr>
          <p:cNvPr id="5" name="TextBox 4"/>
          <p:cNvSpPr txBox="1"/>
          <p:nvPr/>
        </p:nvSpPr>
        <p:spPr>
          <a:xfrm>
            <a:off x="7423355" y="6519446"/>
            <a:ext cx="1720645" cy="338554"/>
          </a:xfrm>
          <a:prstGeom prst="rect">
            <a:avLst/>
          </a:prstGeom>
          <a:noFill/>
        </p:spPr>
        <p:txBody>
          <a:bodyPr wrap="square" rtlCol="0">
            <a:spAutoFit/>
          </a:bodyPr>
          <a:lstStyle/>
          <a:p>
            <a:r>
              <a:rPr lang="en-US" sz="1600" i="1" dirty="0" smtClean="0">
                <a:solidFill>
                  <a:prstClr val="black"/>
                </a:solidFill>
              </a:rPr>
              <a:t>*Preliminary data</a:t>
            </a:r>
            <a:endParaRPr lang="en-US" sz="1600" i="1" dirty="0">
              <a:solidFill>
                <a:prstClr val="black"/>
              </a:solidFill>
            </a:endParaRPr>
          </a:p>
        </p:txBody>
      </p:sp>
    </p:spTree>
    <p:extLst>
      <p:ext uri="{BB962C8B-B14F-4D97-AF65-F5344CB8AC3E}">
        <p14:creationId xmlns:p14="http://schemas.microsoft.com/office/powerpoint/2010/main" val="3376683131"/>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Age Appropriate Vaccinations</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74529602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1525"/>
            <a:ext cx="9144000" cy="646331"/>
          </a:xfrm>
          <a:prstGeom prst="rect">
            <a:avLst/>
          </a:prstGeom>
          <a:noFill/>
        </p:spPr>
        <p:txBody>
          <a:bodyPr wrap="square" rtlCol="0">
            <a:spAutoFit/>
          </a:bodyPr>
          <a:lstStyle/>
          <a:p>
            <a:pPr algn="ctr"/>
            <a:r>
              <a:rPr lang="en-US" i="1" dirty="0" smtClean="0">
                <a:solidFill>
                  <a:prstClr val="black"/>
                </a:solidFill>
              </a:rPr>
              <a:t>Percent of children who received all age appropriate vaccinations</a:t>
            </a:r>
            <a:br>
              <a:rPr lang="en-US" i="1" dirty="0" smtClean="0">
                <a:solidFill>
                  <a:prstClr val="black"/>
                </a:solidFill>
              </a:rPr>
            </a:br>
            <a:r>
              <a:rPr lang="en-US" i="1" dirty="0" smtClean="0">
                <a:solidFill>
                  <a:prstClr val="black"/>
                </a:solidFill>
              </a:rPr>
              <a:t>(all 8 basic vaccinations plus 3 doses of pneumococcal vaccine)</a:t>
            </a:r>
            <a:endParaRPr lang="en-US" i="1" dirty="0">
              <a:solidFill>
                <a:prstClr val="black"/>
              </a:solidFill>
            </a:endParaRPr>
          </a:p>
        </p:txBody>
      </p:sp>
    </p:spTree>
    <p:extLst>
      <p:ext uri="{BB962C8B-B14F-4D97-AF65-F5344CB8AC3E}">
        <p14:creationId xmlns:p14="http://schemas.microsoft.com/office/powerpoint/2010/main" val="880391677"/>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5182"/>
            <a:ext cx="4418729" cy="3048000"/>
          </a:xfrm>
        </p:spPr>
        <p:txBody>
          <a:bodyPr>
            <a:normAutofit/>
          </a:bodyPr>
          <a:lstStyle/>
          <a:p>
            <a:pPr>
              <a:buClr>
                <a:schemeClr val="tx1"/>
              </a:buClr>
            </a:pPr>
            <a:r>
              <a:rPr lang="en-US" sz="3600" noProof="0" dirty="0" smtClean="0"/>
              <a:t>Vaccination coverage</a:t>
            </a:r>
          </a:p>
          <a:p>
            <a:pPr>
              <a:buClr>
                <a:schemeClr val="tx1"/>
              </a:buClr>
            </a:pPr>
            <a:r>
              <a:rPr lang="en-US" sz="3600" b="1" noProof="0" dirty="0" smtClean="0">
                <a:solidFill>
                  <a:schemeClr val="accent5"/>
                </a:solidFill>
              </a:rPr>
              <a:t>Childhood illness and treatment</a:t>
            </a:r>
          </a:p>
        </p:txBody>
      </p:sp>
    </p:spTree>
    <p:extLst>
      <p:ext uri="{BB962C8B-B14F-4D97-AF65-F5344CB8AC3E}">
        <p14:creationId xmlns:p14="http://schemas.microsoft.com/office/powerpoint/2010/main" val="3533499298"/>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Acute Respiratory Infection (ARI)</a:t>
            </a:r>
            <a:endParaRPr lang="en-US" dirty="0"/>
          </a:p>
        </p:txBody>
      </p:sp>
      <p:graphicFrame>
        <p:nvGraphicFramePr>
          <p:cNvPr id="4" name="Content Placeholder 8"/>
          <p:cNvGraphicFramePr>
            <a:graphicFrameLocks/>
          </p:cNvGraphicFramePr>
          <p:nvPr>
            <p:extLst>
              <p:ext uri="{D42A27DB-BD31-4B8C-83A1-F6EECF244321}">
                <p14:modId xmlns:p14="http://schemas.microsoft.com/office/powerpoint/2010/main" val="481115675"/>
              </p:ext>
            </p:extLst>
          </p:nvPr>
        </p:nvGraphicFramePr>
        <p:xfrm>
          <a:off x="467139" y="1892595"/>
          <a:ext cx="8219661" cy="4965405"/>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39148" y="1393898"/>
            <a:ext cx="2944294" cy="923330"/>
          </a:xfrm>
          <a:prstGeom prst="rect">
            <a:avLst/>
          </a:prstGeom>
          <a:noFill/>
        </p:spPr>
        <p:txBody>
          <a:bodyPr wrap="square" rtlCol="0">
            <a:spAutoFit/>
          </a:bodyPr>
          <a:lstStyle/>
          <a:p>
            <a:pPr algn="ctr"/>
            <a:r>
              <a:rPr lang="en-US" i="1" dirty="0" smtClean="0">
                <a:solidFill>
                  <a:prstClr val="black"/>
                </a:solidFill>
              </a:rPr>
              <a:t>Percent of children under 5 with symptoms of ARI in the 2 weeks before the survey </a:t>
            </a:r>
            <a:endParaRPr lang="en-US" i="1" dirty="0">
              <a:solidFill>
                <a:prstClr val="black"/>
              </a:solidFill>
            </a:endParaRPr>
          </a:p>
        </p:txBody>
      </p:sp>
      <p:sp>
        <p:nvSpPr>
          <p:cNvPr id="6" name="TextBox 5"/>
          <p:cNvSpPr txBox="1"/>
          <p:nvPr/>
        </p:nvSpPr>
        <p:spPr>
          <a:xfrm>
            <a:off x="4114490" y="1392461"/>
            <a:ext cx="4462438" cy="923330"/>
          </a:xfrm>
          <a:prstGeom prst="rect">
            <a:avLst/>
          </a:prstGeom>
          <a:noFill/>
        </p:spPr>
        <p:txBody>
          <a:bodyPr wrap="square" rtlCol="0">
            <a:spAutoFit/>
          </a:bodyPr>
          <a:lstStyle/>
          <a:p>
            <a:pPr algn="ctr"/>
            <a:r>
              <a:rPr lang="en-US" i="1" dirty="0" smtClean="0">
                <a:solidFill>
                  <a:prstClr val="black"/>
                </a:solidFill>
              </a:rPr>
              <a:t>Among sick children under 5 for whom advice or treatment was sought, percent for whom advice or treatment was sought by source</a:t>
            </a:r>
            <a:endParaRPr lang="en-US" i="1" dirty="0">
              <a:solidFill>
                <a:prstClr val="black"/>
              </a:solidFill>
            </a:endParaRPr>
          </a:p>
        </p:txBody>
      </p:sp>
      <p:cxnSp>
        <p:nvCxnSpPr>
          <p:cNvPr id="7" name="Straight Connector 6"/>
          <p:cNvCxnSpPr/>
          <p:nvPr/>
        </p:nvCxnSpPr>
        <p:spPr>
          <a:xfrm>
            <a:off x="139148" y="2317228"/>
            <a:ext cx="294429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4144617" y="2320103"/>
            <a:ext cx="44323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7457949"/>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Prevalence and Treatment </a:t>
            </a:r>
            <a:br>
              <a:rPr lang="en-US" noProof="0" dirty="0" smtClean="0"/>
            </a:br>
            <a:r>
              <a:rPr lang="en-US" noProof="0" dirty="0" smtClean="0"/>
              <a:t>of Childhood Illness</a:t>
            </a:r>
            <a:endParaRPr lang="en-US"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2126357488"/>
              </p:ext>
            </p:extLst>
          </p:nvPr>
        </p:nvGraphicFramePr>
        <p:xfrm>
          <a:off x="467139" y="2317228"/>
          <a:ext cx="8170044" cy="4540772"/>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584791" y="1393898"/>
            <a:ext cx="3019647" cy="923330"/>
          </a:xfrm>
          <a:prstGeom prst="rect">
            <a:avLst/>
          </a:prstGeom>
          <a:noFill/>
        </p:spPr>
        <p:txBody>
          <a:bodyPr wrap="square" rtlCol="0">
            <a:spAutoFit/>
          </a:bodyPr>
          <a:lstStyle/>
          <a:p>
            <a:pPr algn="ctr"/>
            <a:r>
              <a:rPr lang="en-US" i="1" dirty="0" smtClean="0">
                <a:solidFill>
                  <a:prstClr val="black"/>
                </a:solidFill>
              </a:rPr>
              <a:t>Percent of children under 5 with symptoms in the 2 weeks before the survey </a:t>
            </a:r>
            <a:endParaRPr lang="en-US" i="1" dirty="0">
              <a:solidFill>
                <a:prstClr val="black"/>
              </a:solidFill>
            </a:endParaRPr>
          </a:p>
        </p:txBody>
      </p:sp>
      <p:sp>
        <p:nvSpPr>
          <p:cNvPr id="6" name="TextBox 5"/>
          <p:cNvSpPr txBox="1"/>
          <p:nvPr/>
        </p:nvSpPr>
        <p:spPr>
          <a:xfrm>
            <a:off x="5493487" y="1393898"/>
            <a:ext cx="3143696" cy="923330"/>
          </a:xfrm>
          <a:prstGeom prst="rect">
            <a:avLst/>
          </a:prstGeom>
          <a:noFill/>
        </p:spPr>
        <p:txBody>
          <a:bodyPr wrap="square" rtlCol="0">
            <a:spAutoFit/>
          </a:bodyPr>
          <a:lstStyle/>
          <a:p>
            <a:pPr algn="ctr"/>
            <a:r>
              <a:rPr lang="en-US" i="1" dirty="0" smtClean="0">
                <a:solidFill>
                  <a:prstClr val="black"/>
                </a:solidFill>
              </a:rPr>
              <a:t>Among sick children under 5, percent for whom advice or treatment was sought</a:t>
            </a:r>
            <a:endParaRPr lang="en-US" i="1" dirty="0">
              <a:solidFill>
                <a:prstClr val="black"/>
              </a:solidFill>
            </a:endParaRPr>
          </a:p>
        </p:txBody>
      </p:sp>
      <p:cxnSp>
        <p:nvCxnSpPr>
          <p:cNvPr id="4" name="Straight Connector 3"/>
          <p:cNvCxnSpPr/>
          <p:nvPr/>
        </p:nvCxnSpPr>
        <p:spPr>
          <a:xfrm>
            <a:off x="574158" y="2317228"/>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493486" y="2320103"/>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75853527"/>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Diarrhea Prevalence by Age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92077731"/>
              </p:ext>
            </p:extLst>
          </p:nvPr>
        </p:nvGraphicFramePr>
        <p:xfrm>
          <a:off x="894522" y="1606550"/>
          <a:ext cx="8249478"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under 5 with diarrhea in the 2 weeks before the survey </a:t>
            </a:r>
            <a:endParaRPr lang="en-US" i="1" dirty="0">
              <a:solidFill>
                <a:prstClr val="black"/>
              </a:solidFill>
            </a:endParaRPr>
          </a:p>
        </p:txBody>
      </p:sp>
    </p:spTree>
    <p:extLst>
      <p:ext uri="{BB962C8B-B14F-4D97-AF65-F5344CB8AC3E}">
        <p14:creationId xmlns:p14="http://schemas.microsoft.com/office/powerpoint/2010/main" val="1551873379"/>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Diarrhea Treatment</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62095939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under 5 with diarrhea in the 2 weeks before the survey </a:t>
            </a:r>
            <a:endParaRPr lang="en-US" i="1" dirty="0">
              <a:solidFill>
                <a:prstClr val="black"/>
              </a:solidFill>
            </a:endParaRPr>
          </a:p>
        </p:txBody>
      </p:sp>
    </p:spTree>
    <p:extLst>
      <p:ext uri="{BB962C8B-B14F-4D97-AF65-F5344CB8AC3E}">
        <p14:creationId xmlns:p14="http://schemas.microsoft.com/office/powerpoint/2010/main" val="2227984284"/>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Trends in Diarrhea Treatment</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69252148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under 5 with diarrhea in the 2 weeks before the survey </a:t>
            </a:r>
            <a:endParaRPr lang="en-US" i="1" dirty="0">
              <a:solidFill>
                <a:prstClr val="black"/>
              </a:solidFill>
            </a:endParaRPr>
          </a:p>
        </p:txBody>
      </p:sp>
    </p:spTree>
    <p:extLst>
      <p:ext uri="{BB962C8B-B14F-4D97-AF65-F5344CB8AC3E}">
        <p14:creationId xmlns:p14="http://schemas.microsoft.com/office/powerpoint/2010/main" val="2830025271"/>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Feeding Practices during Diarrhea:</a:t>
            </a:r>
            <a:br>
              <a:rPr lang="en-US" noProof="0" dirty="0" smtClean="0"/>
            </a:br>
            <a:r>
              <a:rPr lang="en-US" noProof="0" dirty="0" smtClean="0"/>
              <a:t>Liquids Offered</a:t>
            </a:r>
            <a:endParaRPr lang="en-US" noProof="0" dirty="0"/>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2846916296"/>
              </p:ext>
            </p:extLst>
          </p:nvPr>
        </p:nvGraphicFramePr>
        <p:xfrm>
          <a:off x="800100" y="1943100"/>
          <a:ext cx="7556500" cy="49149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69769"/>
            <a:ext cx="9144000" cy="646331"/>
          </a:xfrm>
          <a:prstGeom prst="rect">
            <a:avLst/>
          </a:prstGeom>
          <a:noFill/>
        </p:spPr>
        <p:txBody>
          <a:bodyPr wrap="square" rtlCol="0">
            <a:spAutoFit/>
          </a:bodyPr>
          <a:lstStyle/>
          <a:p>
            <a:pPr algn="ctr"/>
            <a:r>
              <a:rPr lang="en-US" i="1" dirty="0" smtClean="0">
                <a:solidFill>
                  <a:prstClr val="black"/>
                </a:solidFill>
              </a:rPr>
              <a:t>Percent distribution of children under 5 who had </a:t>
            </a:r>
            <a:r>
              <a:rPr lang="en-GB" i="1" dirty="0" err="1" smtClean="0">
                <a:solidFill>
                  <a:prstClr val="black"/>
                </a:solidFill>
              </a:rPr>
              <a:t>diarrhea</a:t>
            </a:r>
            <a:r>
              <a:rPr lang="en-US" i="1" dirty="0" smtClean="0">
                <a:solidFill>
                  <a:prstClr val="black"/>
                </a:solidFill>
              </a:rPr>
              <a:t> in the 2 weeks before the survey by amount of liquids offered compared to normal practice</a:t>
            </a:r>
            <a:endParaRPr lang="en-US" i="1" dirty="0">
              <a:solidFill>
                <a:prstClr val="black"/>
              </a:solidFill>
            </a:endParaRPr>
          </a:p>
        </p:txBody>
      </p:sp>
      <p:sp>
        <p:nvSpPr>
          <p:cNvPr id="3" name="TextBox 2"/>
          <p:cNvSpPr txBox="1"/>
          <p:nvPr/>
        </p:nvSpPr>
        <p:spPr>
          <a:xfrm>
            <a:off x="3168503" y="5645888"/>
            <a:ext cx="2264735" cy="646331"/>
          </a:xfrm>
          <a:prstGeom prst="rect">
            <a:avLst/>
          </a:prstGeom>
          <a:noFill/>
        </p:spPr>
        <p:txBody>
          <a:bodyPr wrap="square" rtlCol="0">
            <a:spAutoFit/>
          </a:bodyPr>
          <a:lstStyle/>
          <a:p>
            <a:pPr algn="ctr"/>
            <a:r>
              <a:rPr lang="en-US" b="1" dirty="0" smtClean="0">
                <a:solidFill>
                  <a:prstClr val="white"/>
                </a:solidFill>
              </a:rPr>
              <a:t>Same as usual</a:t>
            </a:r>
          </a:p>
          <a:p>
            <a:pPr algn="ctr"/>
            <a:r>
              <a:rPr lang="en-US" b="1" dirty="0" smtClean="0">
                <a:solidFill>
                  <a:prstClr val="white"/>
                </a:solidFill>
              </a:rPr>
              <a:t>46%</a:t>
            </a:r>
            <a:endParaRPr lang="en-US" b="1" dirty="0">
              <a:solidFill>
                <a:prstClr val="white"/>
              </a:solidFill>
            </a:endParaRPr>
          </a:p>
        </p:txBody>
      </p:sp>
      <p:sp>
        <p:nvSpPr>
          <p:cNvPr id="4" name="TextBox 3"/>
          <p:cNvSpPr txBox="1"/>
          <p:nvPr/>
        </p:nvSpPr>
        <p:spPr>
          <a:xfrm>
            <a:off x="6556443" y="2120630"/>
            <a:ext cx="2140085" cy="1200329"/>
          </a:xfrm>
          <a:prstGeom prst="rect">
            <a:avLst/>
          </a:prstGeom>
          <a:noFill/>
        </p:spPr>
        <p:txBody>
          <a:bodyPr wrap="square" rtlCol="0">
            <a:spAutoFit/>
          </a:bodyPr>
          <a:lstStyle/>
          <a:p>
            <a:pPr algn="ctr"/>
            <a:r>
              <a:rPr lang="en-US" b="1" dirty="0" smtClean="0">
                <a:solidFill>
                  <a:prstClr val="black"/>
                </a:solidFill>
              </a:rPr>
              <a:t>In 2011, only 14% of children with recent diarrhea received more liquids. </a:t>
            </a:r>
            <a:endParaRPr lang="en-US" b="1" dirty="0">
              <a:solidFill>
                <a:prstClr val="black"/>
              </a:solidFill>
            </a:endParaRPr>
          </a:p>
        </p:txBody>
      </p:sp>
    </p:spTree>
    <p:extLst>
      <p:ext uri="{BB962C8B-B14F-4D97-AF65-F5344CB8AC3E}">
        <p14:creationId xmlns:p14="http://schemas.microsoft.com/office/powerpoint/2010/main" val="90979641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Results of Household and </a:t>
            </a:r>
            <a:br>
              <a:rPr lang="en-US" noProof="0" dirty="0" smtClean="0"/>
            </a:br>
            <a:r>
              <a:rPr lang="en-US" noProof="0" dirty="0" smtClean="0"/>
              <a:t>Individual Interviews</a:t>
            </a:r>
            <a:endParaRPr lang="en-US" noProof="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788570948"/>
              </p:ext>
            </p:extLst>
          </p:nvPr>
        </p:nvGraphicFramePr>
        <p:xfrm>
          <a:off x="1384663" y="1606550"/>
          <a:ext cx="6426926" cy="4820920"/>
        </p:xfrm>
        <a:graphic>
          <a:graphicData uri="http://schemas.openxmlformats.org/drawingml/2006/table">
            <a:tbl>
              <a:tblPr firstRow="1" bandRow="1">
                <a:tableStyleId>{7DF18680-E054-41AD-8BC1-D1AEF772440D}</a:tableStyleId>
              </a:tblPr>
              <a:tblGrid>
                <a:gridCol w="4454434"/>
                <a:gridCol w="1972492"/>
              </a:tblGrid>
              <a:tr h="370840">
                <a:tc gridSpan="2">
                  <a:txBody>
                    <a:bodyPr/>
                    <a:lstStyle/>
                    <a:p>
                      <a:r>
                        <a:rPr lang="en-US" dirty="0" smtClean="0"/>
                        <a:t>Household</a:t>
                      </a:r>
                      <a:r>
                        <a:rPr lang="en-US" baseline="0" dirty="0" smtClean="0"/>
                        <a:t> Interviews</a:t>
                      </a:r>
                      <a:endParaRPr lang="en-US" dirty="0">
                        <a:solidFill>
                          <a:schemeClr val="bg1"/>
                        </a:solidFill>
                      </a:endParaRPr>
                    </a:p>
                  </a:txBody>
                  <a:tcPr/>
                </a:tc>
                <a:tc hMerge="1">
                  <a:txBody>
                    <a:bodyPr/>
                    <a:lstStyle/>
                    <a:p>
                      <a:endParaRPr lang="en-US" dirty="0"/>
                    </a:p>
                  </a:txBody>
                  <a:tcPr/>
                </a:tc>
              </a:tr>
              <a:tr h="370840">
                <a:tc>
                  <a:txBody>
                    <a:bodyPr/>
                    <a:lstStyle/>
                    <a:p>
                      <a:r>
                        <a:rPr lang="en-US" dirty="0" smtClean="0"/>
                        <a:t>Households selected</a:t>
                      </a:r>
                      <a:endParaRPr lang="en-US" dirty="0"/>
                    </a:p>
                  </a:txBody>
                  <a:tcPr/>
                </a:tc>
                <a:tc>
                  <a:txBody>
                    <a:bodyPr/>
                    <a:lstStyle/>
                    <a:p>
                      <a:pPr algn="r"/>
                      <a:r>
                        <a:rPr lang="en-US" dirty="0" smtClean="0"/>
                        <a:t>11,473</a:t>
                      </a:r>
                      <a:endParaRPr lang="en-US" dirty="0"/>
                    </a:p>
                  </a:txBody>
                  <a:tcPr/>
                </a:tc>
              </a:tr>
              <a:tr h="370840">
                <a:tc>
                  <a:txBody>
                    <a:bodyPr/>
                    <a:lstStyle/>
                    <a:p>
                      <a:r>
                        <a:rPr lang="en-US" dirty="0" smtClean="0"/>
                        <a:t>Households occupied</a:t>
                      </a:r>
                      <a:endParaRPr lang="en-US" dirty="0"/>
                    </a:p>
                  </a:txBody>
                  <a:tcPr/>
                </a:tc>
                <a:tc>
                  <a:txBody>
                    <a:bodyPr/>
                    <a:lstStyle/>
                    <a:p>
                      <a:pPr algn="r"/>
                      <a:r>
                        <a:rPr lang="en-US" dirty="0" smtClean="0"/>
                        <a:t>11,203</a:t>
                      </a:r>
                      <a:endParaRPr lang="en-US" dirty="0"/>
                    </a:p>
                  </a:txBody>
                  <a:tcPr/>
                </a:tc>
              </a:tr>
              <a:tr h="370840">
                <a:tc>
                  <a:txBody>
                    <a:bodyPr/>
                    <a:lstStyle/>
                    <a:p>
                      <a:r>
                        <a:rPr lang="en-US" dirty="0" smtClean="0"/>
                        <a:t>Households interviewed</a:t>
                      </a:r>
                      <a:endParaRPr lang="en-US" dirty="0"/>
                    </a:p>
                  </a:txBody>
                  <a:tcPr/>
                </a:tc>
                <a:tc>
                  <a:txBody>
                    <a:bodyPr/>
                    <a:lstStyle/>
                    <a:p>
                      <a:pPr algn="r"/>
                      <a:r>
                        <a:rPr lang="en-US" dirty="0" smtClean="0"/>
                        <a:t>11,040</a:t>
                      </a:r>
                      <a:endParaRPr lang="en-US" dirty="0"/>
                    </a:p>
                  </a:txBody>
                  <a:tcPr/>
                </a:tc>
              </a:tr>
              <a:tr h="370840">
                <a:tc>
                  <a:txBody>
                    <a:bodyPr/>
                    <a:lstStyle/>
                    <a:p>
                      <a:r>
                        <a:rPr lang="en-US" dirty="0" smtClean="0"/>
                        <a:t>Response rate</a:t>
                      </a:r>
                      <a:endParaRPr lang="en-US" dirty="0"/>
                    </a:p>
                  </a:txBody>
                  <a:tcPr/>
                </a:tc>
                <a:tc>
                  <a:txBody>
                    <a:bodyPr/>
                    <a:lstStyle/>
                    <a:p>
                      <a:pPr algn="r"/>
                      <a:r>
                        <a:rPr lang="en-US" dirty="0" smtClean="0"/>
                        <a:t>99%</a:t>
                      </a:r>
                      <a:endParaRPr lang="en-US" dirty="0"/>
                    </a:p>
                  </a:txBody>
                  <a:tcPr/>
                </a:tc>
              </a:tr>
              <a:tr h="370840">
                <a:tc gridSpan="2">
                  <a:txBody>
                    <a:bodyPr/>
                    <a:lstStyle/>
                    <a:p>
                      <a:r>
                        <a:rPr lang="en-US" b="1" dirty="0" smtClean="0">
                          <a:solidFill>
                            <a:schemeClr val="bg1"/>
                          </a:solidFill>
                        </a:rPr>
                        <a:t>Interviews with Women age 15-49</a:t>
                      </a:r>
                      <a:endParaRPr lang="en-US" b="1" dirty="0">
                        <a:solidFill>
                          <a:schemeClr val="bg1"/>
                        </a:solidFill>
                      </a:endParaRPr>
                    </a:p>
                  </a:txBody>
                  <a:tcPr>
                    <a:solidFill>
                      <a:schemeClr val="accent5"/>
                    </a:solidFill>
                  </a:tcPr>
                </a:tc>
                <a:tc hMerge="1">
                  <a:txBody>
                    <a:bodyPr/>
                    <a:lstStyle/>
                    <a:p>
                      <a:endParaRPr lang="en-US" dirty="0"/>
                    </a:p>
                  </a:txBody>
                  <a:tcPr>
                    <a:solidFill>
                      <a:schemeClr val="accent6"/>
                    </a:solidFill>
                  </a:tcPr>
                </a:tc>
              </a:tr>
              <a:tr h="370840">
                <a:tc>
                  <a:txBody>
                    <a:bodyPr/>
                    <a:lstStyle/>
                    <a:p>
                      <a:r>
                        <a:rPr lang="en-US" dirty="0" smtClean="0"/>
                        <a:t>Eligible</a:t>
                      </a:r>
                      <a:r>
                        <a:rPr lang="en-US" baseline="0" dirty="0" smtClean="0"/>
                        <a:t> women</a:t>
                      </a:r>
                      <a:endParaRPr lang="en-US" dirty="0"/>
                    </a:p>
                  </a:txBody>
                  <a:tcPr/>
                </a:tc>
                <a:tc>
                  <a:txBody>
                    <a:bodyPr/>
                    <a:lstStyle/>
                    <a:p>
                      <a:pPr algn="r"/>
                      <a:r>
                        <a:rPr lang="en-US" dirty="0" smtClean="0"/>
                        <a:t>13,089</a:t>
                      </a:r>
                      <a:endParaRPr lang="en-US" dirty="0"/>
                    </a:p>
                  </a:txBody>
                  <a:tcPr/>
                </a:tc>
              </a:tr>
              <a:tr h="370840">
                <a:tc>
                  <a:txBody>
                    <a:bodyPr/>
                    <a:lstStyle/>
                    <a:p>
                      <a:r>
                        <a:rPr lang="en-US" dirty="0" smtClean="0"/>
                        <a:t>Women interviewed</a:t>
                      </a:r>
                      <a:endParaRPr lang="en-US" dirty="0"/>
                    </a:p>
                  </a:txBody>
                  <a:tcPr/>
                </a:tc>
                <a:tc>
                  <a:txBody>
                    <a:bodyPr/>
                    <a:lstStyle/>
                    <a:p>
                      <a:pPr algn="r"/>
                      <a:r>
                        <a:rPr lang="en-US" dirty="0" smtClean="0"/>
                        <a:t>12,862</a:t>
                      </a:r>
                      <a:endParaRPr lang="en-US" dirty="0"/>
                    </a:p>
                  </a:txBody>
                  <a:tcPr/>
                </a:tc>
              </a:tr>
              <a:tr h="370840">
                <a:tc>
                  <a:txBody>
                    <a:bodyPr/>
                    <a:lstStyle/>
                    <a:p>
                      <a:r>
                        <a:rPr lang="en-US" dirty="0" smtClean="0"/>
                        <a:t>Response rate</a:t>
                      </a:r>
                      <a:endParaRPr lang="en-US" dirty="0"/>
                    </a:p>
                  </a:txBody>
                  <a:tcPr/>
                </a:tc>
                <a:tc>
                  <a:txBody>
                    <a:bodyPr/>
                    <a:lstStyle/>
                    <a:p>
                      <a:pPr algn="r"/>
                      <a:r>
                        <a:rPr lang="en-US" dirty="0" smtClean="0"/>
                        <a:t>98%</a:t>
                      </a:r>
                      <a:endParaRPr lang="en-US" dirty="0"/>
                    </a:p>
                  </a:txBody>
                  <a:tcPr/>
                </a:tc>
              </a:tr>
              <a:tr h="370840">
                <a:tc gridSpan="2">
                  <a:txBody>
                    <a:bodyPr/>
                    <a:lstStyle/>
                    <a:p>
                      <a:r>
                        <a:rPr lang="en-US" b="1" dirty="0" smtClean="0">
                          <a:solidFill>
                            <a:schemeClr val="bg1"/>
                          </a:solidFill>
                        </a:rPr>
                        <a:t>Interviews</a:t>
                      </a:r>
                      <a:r>
                        <a:rPr lang="en-US" b="1" baseline="0" dirty="0" smtClean="0">
                          <a:solidFill>
                            <a:schemeClr val="bg1"/>
                          </a:solidFill>
                        </a:rPr>
                        <a:t> with Men </a:t>
                      </a:r>
                      <a:r>
                        <a:rPr lang="en-US" b="1" baseline="0" smtClean="0">
                          <a:solidFill>
                            <a:schemeClr val="bg1"/>
                          </a:solidFill>
                        </a:rPr>
                        <a:t>age 15-49</a:t>
                      </a:r>
                      <a:endParaRPr lang="en-US" b="1" dirty="0">
                        <a:solidFill>
                          <a:schemeClr val="bg1"/>
                        </a:solidFill>
                      </a:endParaRPr>
                    </a:p>
                  </a:txBody>
                  <a:tcPr>
                    <a:solidFill>
                      <a:schemeClr val="accent5"/>
                    </a:solidFill>
                  </a:tcPr>
                </a:tc>
                <a:tc hMerge="1">
                  <a:txBody>
                    <a:bodyPr/>
                    <a:lstStyle/>
                    <a:p>
                      <a:endParaRPr lang="en-US" dirty="0"/>
                    </a:p>
                  </a:txBody>
                  <a:tcPr>
                    <a:solidFill>
                      <a:schemeClr val="accent6"/>
                    </a:solidFill>
                  </a:tcPr>
                </a:tc>
              </a:tr>
              <a:tr h="370840">
                <a:tc>
                  <a:txBody>
                    <a:bodyPr/>
                    <a:lstStyle/>
                    <a:p>
                      <a:r>
                        <a:rPr lang="en-US" dirty="0" smtClean="0"/>
                        <a:t>Eligible</a:t>
                      </a:r>
                      <a:r>
                        <a:rPr lang="en-US" baseline="0" dirty="0" smtClean="0"/>
                        <a:t> men</a:t>
                      </a:r>
                      <a:endParaRPr lang="en-US" dirty="0"/>
                    </a:p>
                  </a:txBody>
                  <a:tcPr/>
                </a:tc>
                <a:tc>
                  <a:txBody>
                    <a:bodyPr/>
                    <a:lstStyle/>
                    <a:p>
                      <a:pPr algn="r"/>
                      <a:r>
                        <a:rPr lang="en-US" dirty="0" smtClean="0"/>
                        <a:t>4,235</a:t>
                      </a:r>
                      <a:endParaRPr lang="en-US" dirty="0"/>
                    </a:p>
                  </a:txBody>
                  <a:tcPr/>
                </a:tc>
              </a:tr>
              <a:tr h="370840">
                <a:tc>
                  <a:txBody>
                    <a:bodyPr/>
                    <a:lstStyle/>
                    <a:p>
                      <a:r>
                        <a:rPr lang="en-US" dirty="0" smtClean="0"/>
                        <a:t>Men</a:t>
                      </a:r>
                      <a:r>
                        <a:rPr lang="en-US" baseline="0" dirty="0" smtClean="0"/>
                        <a:t> interviewed</a:t>
                      </a:r>
                      <a:endParaRPr lang="en-US" dirty="0"/>
                    </a:p>
                  </a:txBody>
                  <a:tcPr/>
                </a:tc>
                <a:tc>
                  <a:txBody>
                    <a:bodyPr/>
                    <a:lstStyle/>
                    <a:p>
                      <a:pPr algn="r"/>
                      <a:r>
                        <a:rPr lang="en-US" dirty="0" smtClean="0"/>
                        <a:t>4,063</a:t>
                      </a:r>
                      <a:endParaRPr lang="en-US" dirty="0"/>
                    </a:p>
                  </a:txBody>
                  <a:tcPr/>
                </a:tc>
              </a:tr>
              <a:tr h="370840">
                <a:tc>
                  <a:txBody>
                    <a:bodyPr/>
                    <a:lstStyle/>
                    <a:p>
                      <a:r>
                        <a:rPr lang="en-US" dirty="0" smtClean="0"/>
                        <a:t>Response</a:t>
                      </a:r>
                      <a:r>
                        <a:rPr lang="en-US" baseline="0" dirty="0" smtClean="0"/>
                        <a:t> rate</a:t>
                      </a:r>
                      <a:endParaRPr lang="en-US" dirty="0"/>
                    </a:p>
                  </a:txBody>
                  <a:tcPr/>
                </a:tc>
                <a:tc>
                  <a:txBody>
                    <a:bodyPr/>
                    <a:lstStyle/>
                    <a:p>
                      <a:pPr algn="r"/>
                      <a:r>
                        <a:rPr lang="en-US" dirty="0" smtClean="0"/>
                        <a:t>96%</a:t>
                      </a:r>
                      <a:endParaRPr lang="en-US" dirty="0"/>
                    </a:p>
                  </a:txBody>
                  <a:tcPr/>
                </a:tc>
              </a:tr>
            </a:tbl>
          </a:graphicData>
        </a:graphic>
      </p:graphicFrame>
    </p:spTree>
    <p:extLst>
      <p:ext uri="{BB962C8B-B14F-4D97-AF65-F5344CB8AC3E}">
        <p14:creationId xmlns:p14="http://schemas.microsoft.com/office/powerpoint/2010/main" val="1253443104"/>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Feeding Practices during Diarrhea:</a:t>
            </a:r>
            <a:br>
              <a:rPr lang="en-US" noProof="0" dirty="0" smtClean="0"/>
            </a:br>
            <a:r>
              <a:rPr lang="en-US" noProof="0" dirty="0" smtClean="0"/>
              <a:t>Foods Offered</a:t>
            </a:r>
            <a:endParaRPr lang="en-US"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2948608836"/>
              </p:ext>
            </p:extLst>
          </p:nvPr>
        </p:nvGraphicFramePr>
        <p:xfrm>
          <a:off x="800100" y="1905000"/>
          <a:ext cx="75819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1169769"/>
            <a:ext cx="9144000" cy="646331"/>
          </a:xfrm>
          <a:prstGeom prst="rect">
            <a:avLst/>
          </a:prstGeom>
          <a:noFill/>
        </p:spPr>
        <p:txBody>
          <a:bodyPr wrap="square" rtlCol="0">
            <a:spAutoFit/>
          </a:bodyPr>
          <a:lstStyle/>
          <a:p>
            <a:pPr algn="ctr"/>
            <a:r>
              <a:rPr lang="en-US" i="1" dirty="0" smtClean="0">
                <a:solidFill>
                  <a:prstClr val="black"/>
                </a:solidFill>
              </a:rPr>
              <a:t>Percent distribution of children under 5 who had </a:t>
            </a:r>
            <a:r>
              <a:rPr lang="en-GB" i="1" dirty="0" err="1" smtClean="0">
                <a:solidFill>
                  <a:prstClr val="black"/>
                </a:solidFill>
              </a:rPr>
              <a:t>diarrhea</a:t>
            </a:r>
            <a:r>
              <a:rPr lang="en-US" i="1" dirty="0" smtClean="0">
                <a:solidFill>
                  <a:prstClr val="black"/>
                </a:solidFill>
              </a:rPr>
              <a:t> in the 2 weeks before the survey by amount of foods offered compared to normal practice</a:t>
            </a:r>
            <a:endParaRPr lang="en-US" i="1" dirty="0">
              <a:solidFill>
                <a:prstClr val="black"/>
              </a:solidFill>
            </a:endParaRPr>
          </a:p>
        </p:txBody>
      </p:sp>
      <p:sp>
        <p:nvSpPr>
          <p:cNvPr id="3" name="TextBox 2"/>
          <p:cNvSpPr txBox="1"/>
          <p:nvPr/>
        </p:nvSpPr>
        <p:spPr>
          <a:xfrm>
            <a:off x="4146698" y="5231218"/>
            <a:ext cx="2137144" cy="646331"/>
          </a:xfrm>
          <a:prstGeom prst="rect">
            <a:avLst/>
          </a:prstGeom>
          <a:noFill/>
        </p:spPr>
        <p:txBody>
          <a:bodyPr wrap="square" rtlCol="0">
            <a:spAutoFit/>
          </a:bodyPr>
          <a:lstStyle/>
          <a:p>
            <a:pPr algn="ctr"/>
            <a:r>
              <a:rPr lang="en-US" b="1" dirty="0" smtClean="0">
                <a:solidFill>
                  <a:prstClr val="white"/>
                </a:solidFill>
              </a:rPr>
              <a:t>Same as usual</a:t>
            </a:r>
          </a:p>
          <a:p>
            <a:pPr algn="ctr"/>
            <a:r>
              <a:rPr lang="en-US" b="1" dirty="0" smtClean="0">
                <a:solidFill>
                  <a:prstClr val="white"/>
                </a:solidFill>
              </a:rPr>
              <a:t>49%</a:t>
            </a:r>
            <a:endParaRPr lang="en-US" b="1" dirty="0">
              <a:solidFill>
                <a:prstClr val="white"/>
              </a:solidFill>
            </a:endParaRPr>
          </a:p>
        </p:txBody>
      </p:sp>
      <p:sp>
        <p:nvSpPr>
          <p:cNvPr id="6" name="TextBox 5"/>
          <p:cNvSpPr txBox="1"/>
          <p:nvPr/>
        </p:nvSpPr>
        <p:spPr>
          <a:xfrm>
            <a:off x="6556443" y="2120630"/>
            <a:ext cx="2140085" cy="1200329"/>
          </a:xfrm>
          <a:prstGeom prst="rect">
            <a:avLst/>
          </a:prstGeom>
          <a:noFill/>
        </p:spPr>
        <p:txBody>
          <a:bodyPr wrap="square" rtlCol="0">
            <a:spAutoFit/>
          </a:bodyPr>
          <a:lstStyle/>
          <a:p>
            <a:pPr algn="ctr"/>
            <a:r>
              <a:rPr lang="en-US" b="1" dirty="0" smtClean="0">
                <a:solidFill>
                  <a:prstClr val="black"/>
                </a:solidFill>
              </a:rPr>
              <a:t>In 2011, only 6% of children with recent diarrhea received more food. </a:t>
            </a:r>
            <a:endParaRPr lang="en-US" b="1" dirty="0">
              <a:solidFill>
                <a:prstClr val="black"/>
              </a:solidFill>
            </a:endParaRPr>
          </a:p>
        </p:txBody>
      </p:sp>
    </p:spTree>
    <p:extLst>
      <p:ext uri="{BB962C8B-B14F-4D97-AF65-F5344CB8AC3E}">
        <p14:creationId xmlns:p14="http://schemas.microsoft.com/office/powerpoint/2010/main" val="2609759238"/>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b="1" noProof="0" dirty="0" smtClean="0">
                <a:solidFill>
                  <a:schemeClr val="accent5"/>
                </a:solidFill>
              </a:rPr>
              <a:t>78% </a:t>
            </a:r>
            <a:r>
              <a:rPr lang="en-US" noProof="0" dirty="0" smtClean="0"/>
              <a:t>of children age 12-23 months received </a:t>
            </a:r>
            <a:r>
              <a:rPr lang="en-US" b="1" noProof="0" dirty="0" smtClean="0">
                <a:solidFill>
                  <a:schemeClr val="accent5"/>
                </a:solidFill>
              </a:rPr>
              <a:t>all basic vaccinations</a:t>
            </a:r>
            <a:r>
              <a:rPr lang="en-US" noProof="0" dirty="0" smtClean="0"/>
              <a:t>.</a:t>
            </a:r>
          </a:p>
          <a:p>
            <a:pPr>
              <a:spcBef>
                <a:spcPts val="0"/>
              </a:spcBef>
              <a:spcAft>
                <a:spcPts val="1800"/>
              </a:spcAft>
              <a:buClr>
                <a:schemeClr val="tx1"/>
              </a:buClr>
            </a:pPr>
            <a:r>
              <a:rPr lang="en-US" dirty="0" smtClean="0"/>
              <a:t>Among children with fever, </a:t>
            </a:r>
            <a:r>
              <a:rPr lang="en-US" b="1" noProof="0" dirty="0" smtClean="0">
                <a:solidFill>
                  <a:schemeClr val="accent5"/>
                </a:solidFill>
              </a:rPr>
              <a:t>80% </a:t>
            </a:r>
            <a:r>
              <a:rPr lang="en-US" noProof="0" dirty="0" smtClean="0"/>
              <a:t>had </a:t>
            </a:r>
            <a:r>
              <a:rPr lang="en-US" b="1" noProof="0" dirty="0" smtClean="0">
                <a:solidFill>
                  <a:schemeClr val="accent5"/>
                </a:solidFill>
              </a:rPr>
              <a:t>treatment or advice sought</a:t>
            </a:r>
            <a:r>
              <a:rPr lang="en-US" noProof="0" dirty="0" smtClean="0"/>
              <a:t>.</a:t>
            </a:r>
          </a:p>
          <a:p>
            <a:pPr>
              <a:spcBef>
                <a:spcPts val="0"/>
              </a:spcBef>
              <a:spcAft>
                <a:spcPts val="1800"/>
              </a:spcAft>
              <a:buClr>
                <a:schemeClr val="tx1"/>
              </a:buClr>
            </a:pPr>
            <a:r>
              <a:rPr lang="en-US" dirty="0"/>
              <a:t>Among children with </a:t>
            </a:r>
            <a:r>
              <a:rPr lang="en-US" dirty="0" smtClean="0"/>
              <a:t>diarrhea, </a:t>
            </a:r>
            <a:r>
              <a:rPr lang="en-US" b="1" noProof="0" dirty="0" smtClean="0">
                <a:solidFill>
                  <a:schemeClr val="accent5"/>
                </a:solidFill>
              </a:rPr>
              <a:t>64% </a:t>
            </a:r>
            <a:r>
              <a:rPr lang="en-US" noProof="0" dirty="0" smtClean="0"/>
              <a:t>had </a:t>
            </a:r>
            <a:r>
              <a:rPr lang="en-US" b="1" noProof="0" dirty="0" smtClean="0">
                <a:solidFill>
                  <a:schemeClr val="accent5"/>
                </a:solidFill>
              </a:rPr>
              <a:t>treatment or advice sought</a:t>
            </a:r>
            <a:r>
              <a:rPr lang="en-US" noProof="0" dirty="0" smtClean="0"/>
              <a:t>.</a:t>
            </a:r>
          </a:p>
          <a:p>
            <a:pPr>
              <a:spcBef>
                <a:spcPts val="0"/>
              </a:spcBef>
              <a:spcAft>
                <a:spcPts val="1800"/>
              </a:spcAft>
              <a:buClr>
                <a:schemeClr val="tx1"/>
              </a:buClr>
            </a:pPr>
            <a:r>
              <a:rPr lang="en-US" b="1" noProof="0" dirty="0" smtClean="0">
                <a:solidFill>
                  <a:schemeClr val="accent5"/>
                </a:solidFill>
              </a:rPr>
              <a:t>68% </a:t>
            </a:r>
            <a:r>
              <a:rPr lang="en-US" noProof="0" dirty="0" smtClean="0"/>
              <a:t>of children with diarrhea are given </a:t>
            </a:r>
            <a:r>
              <a:rPr lang="en-US" b="1" noProof="0" dirty="0" smtClean="0">
                <a:solidFill>
                  <a:schemeClr val="accent5"/>
                </a:solidFill>
              </a:rPr>
              <a:t>ORT</a:t>
            </a:r>
            <a:r>
              <a:rPr lang="en-US" noProof="0" dirty="0" smtClean="0"/>
              <a:t>.</a:t>
            </a:r>
          </a:p>
          <a:p>
            <a:pPr>
              <a:spcBef>
                <a:spcPts val="0"/>
              </a:spcBef>
              <a:spcAft>
                <a:spcPts val="1800"/>
              </a:spcAft>
              <a:buClr>
                <a:schemeClr val="tx1"/>
              </a:buClr>
            </a:pPr>
            <a:r>
              <a:rPr lang="en-US" b="1" dirty="0" smtClean="0">
                <a:solidFill>
                  <a:schemeClr val="accent5"/>
                </a:solidFill>
              </a:rPr>
              <a:t>32% </a:t>
            </a:r>
            <a:r>
              <a:rPr lang="en-US" dirty="0"/>
              <a:t>of children with diarrhea were given more </a:t>
            </a:r>
            <a:r>
              <a:rPr lang="en-US" b="1" dirty="0" smtClean="0">
                <a:solidFill>
                  <a:schemeClr val="accent5"/>
                </a:solidFill>
              </a:rPr>
              <a:t>liquids</a:t>
            </a:r>
            <a:r>
              <a:rPr lang="en-US" dirty="0" smtClean="0"/>
              <a:t>.</a:t>
            </a:r>
            <a:endParaRPr lang="en-US" dirty="0"/>
          </a:p>
          <a:p>
            <a:pPr>
              <a:spcBef>
                <a:spcPts val="0"/>
              </a:spcBef>
              <a:spcAft>
                <a:spcPts val="1800"/>
              </a:spcAft>
              <a:buClr>
                <a:schemeClr val="tx1"/>
              </a:buClr>
            </a:pPr>
            <a:r>
              <a:rPr lang="en-US" b="1" dirty="0" smtClean="0">
                <a:solidFill>
                  <a:schemeClr val="accent5"/>
                </a:solidFill>
              </a:rPr>
              <a:t>15</a:t>
            </a:r>
            <a:r>
              <a:rPr lang="en-US" b="1" dirty="0">
                <a:solidFill>
                  <a:schemeClr val="accent5"/>
                </a:solidFill>
              </a:rPr>
              <a:t>% </a:t>
            </a:r>
            <a:r>
              <a:rPr lang="en-US" dirty="0"/>
              <a:t>of children with diarrhea were given more </a:t>
            </a:r>
            <a:r>
              <a:rPr lang="en-US" b="1" dirty="0" smtClean="0">
                <a:solidFill>
                  <a:schemeClr val="accent5"/>
                </a:solidFill>
              </a:rPr>
              <a:t>food</a:t>
            </a:r>
            <a:r>
              <a:rPr lang="en-US" dirty="0"/>
              <a:t>.</a:t>
            </a:r>
            <a:endParaRPr lang="en-US" noProof="0" dirty="0" smtClean="0"/>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Nutrition</a:t>
            </a:r>
            <a:endParaRPr lang="en-US" sz="4400" b="1" dirty="0">
              <a:solidFill>
                <a:prstClr val="white"/>
              </a:solidFill>
            </a:endParaRPr>
          </a:p>
        </p:txBody>
      </p:sp>
      <p:sp>
        <p:nvSpPr>
          <p:cNvPr id="3" name="TextBox 2"/>
          <p:cNvSpPr txBox="1"/>
          <p:nvPr/>
        </p:nvSpPr>
        <p:spPr>
          <a:xfrm>
            <a:off x="6374166" y="1609783"/>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dirty="0" err="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574800"/>
            <a:ext cx="4418729" cy="3429000"/>
          </a:xfrm>
        </p:spPr>
        <p:txBody>
          <a:bodyPr>
            <a:noAutofit/>
          </a:bodyPr>
          <a:lstStyle/>
          <a:p>
            <a:pPr>
              <a:buClr>
                <a:schemeClr val="tx1"/>
              </a:buClr>
            </a:pPr>
            <a:r>
              <a:rPr lang="en-US" sz="3200" b="1" noProof="0" dirty="0" smtClean="0">
                <a:solidFill>
                  <a:schemeClr val="accent5"/>
                </a:solidFill>
              </a:rPr>
              <a:t>Breastfeeding and Infant &amp; Young Child Feeding Practices (IYCF)</a:t>
            </a:r>
          </a:p>
          <a:p>
            <a:pPr>
              <a:buClr>
                <a:schemeClr val="tx1"/>
              </a:buClr>
            </a:pPr>
            <a:r>
              <a:rPr lang="en-US" sz="3200" noProof="0" dirty="0" smtClean="0"/>
              <a:t>Anemia</a:t>
            </a:r>
          </a:p>
          <a:p>
            <a:pPr>
              <a:buClr>
                <a:schemeClr val="tx1"/>
              </a:buClr>
            </a:pPr>
            <a:r>
              <a:rPr lang="en-US" sz="3200" noProof="0" dirty="0" smtClean="0"/>
              <a:t>Micronutrient intake</a:t>
            </a:r>
          </a:p>
          <a:p>
            <a:pPr>
              <a:buClr>
                <a:schemeClr val="tx1"/>
              </a:buClr>
            </a:pPr>
            <a:r>
              <a:rPr lang="en-US" sz="3200" noProof="0" dirty="0" smtClean="0"/>
              <a:t>Nutritional status of children and adults</a:t>
            </a:r>
          </a:p>
        </p:txBody>
      </p:sp>
    </p:spTree>
    <p:extLst>
      <p:ext uri="{BB962C8B-B14F-4D97-AF65-F5344CB8AC3E}">
        <p14:creationId xmlns:p14="http://schemas.microsoft.com/office/powerpoint/2010/main" val="2985193522"/>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Early Breastfeeding</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61638885"/>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last-born children born in the past 2 years</a:t>
            </a:r>
            <a:endParaRPr lang="en-US" i="1" dirty="0">
              <a:solidFill>
                <a:prstClr val="black"/>
              </a:solidFill>
            </a:endParaRPr>
          </a:p>
        </p:txBody>
      </p:sp>
    </p:spTree>
    <p:extLst>
      <p:ext uri="{BB962C8B-B14F-4D97-AF65-F5344CB8AC3E}">
        <p14:creationId xmlns:p14="http://schemas.microsoft.com/office/powerpoint/2010/main" val="2448012740"/>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Exclusive Breastfeeding by Age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9055405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exclusively breastfed</a:t>
            </a:r>
            <a:endParaRPr lang="en-US" i="1" dirty="0">
              <a:solidFill>
                <a:prstClr val="black"/>
              </a:solidFill>
            </a:endParaRPr>
          </a:p>
        </p:txBody>
      </p:sp>
    </p:spTree>
    <p:extLst>
      <p:ext uri="{BB962C8B-B14F-4D97-AF65-F5344CB8AC3E}">
        <p14:creationId xmlns:p14="http://schemas.microsoft.com/office/powerpoint/2010/main" val="2558405404"/>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Duration of Breastfeeding</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67563227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Mean duration of breastfeeding in months among children born in the last 3 years</a:t>
            </a:r>
            <a:endParaRPr lang="en-US" i="1" dirty="0">
              <a:solidFill>
                <a:prstClr val="black"/>
              </a:solidFill>
            </a:endParaRPr>
          </a:p>
        </p:txBody>
      </p:sp>
    </p:spTree>
    <p:extLst>
      <p:ext uri="{BB962C8B-B14F-4D97-AF65-F5344CB8AC3E}">
        <p14:creationId xmlns:p14="http://schemas.microsoft.com/office/powerpoint/2010/main" val="3861878167"/>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Breastfeeding Status for Children </a:t>
            </a:r>
            <a:br>
              <a:rPr lang="en-US" noProof="0" dirty="0" smtClean="0"/>
            </a:br>
            <a:r>
              <a:rPr lang="en-US" noProof="0" dirty="0" smtClean="0"/>
              <a:t>Under 6 Months</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961403210"/>
              </p:ext>
            </p:extLst>
          </p:nvPr>
        </p:nvGraphicFramePr>
        <p:xfrm>
          <a:off x="461461" y="1828800"/>
          <a:ext cx="8256587"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646331"/>
          </a:xfrm>
          <a:prstGeom prst="rect">
            <a:avLst/>
          </a:prstGeom>
          <a:noFill/>
        </p:spPr>
        <p:txBody>
          <a:bodyPr wrap="square" rtlCol="0">
            <a:spAutoFit/>
          </a:bodyPr>
          <a:lstStyle/>
          <a:p>
            <a:pPr algn="ctr"/>
            <a:r>
              <a:rPr lang="en-US" i="1" dirty="0" smtClean="0">
                <a:solidFill>
                  <a:prstClr val="black"/>
                </a:solidFill>
              </a:rPr>
              <a:t>Percent distribution of youngest children under 6 months who are living </a:t>
            </a:r>
            <a:br>
              <a:rPr lang="en-US" i="1" dirty="0" smtClean="0">
                <a:solidFill>
                  <a:prstClr val="black"/>
                </a:solidFill>
              </a:rPr>
            </a:br>
            <a:r>
              <a:rPr lang="en-US" i="1" dirty="0" smtClean="0">
                <a:solidFill>
                  <a:prstClr val="black"/>
                </a:solidFill>
              </a:rPr>
              <a:t>with their mother by breastfeeding status</a:t>
            </a:r>
            <a:endParaRPr lang="en-US" i="1" dirty="0">
              <a:solidFill>
                <a:prstClr val="black"/>
              </a:solidFill>
            </a:endParaRPr>
          </a:p>
        </p:txBody>
      </p:sp>
      <p:sp>
        <p:nvSpPr>
          <p:cNvPr id="3" name="TextBox 2"/>
          <p:cNvSpPr txBox="1"/>
          <p:nvPr/>
        </p:nvSpPr>
        <p:spPr>
          <a:xfrm>
            <a:off x="4385187" y="4847302"/>
            <a:ext cx="2261419" cy="646331"/>
          </a:xfrm>
          <a:prstGeom prst="rect">
            <a:avLst/>
          </a:prstGeom>
          <a:noFill/>
        </p:spPr>
        <p:txBody>
          <a:bodyPr wrap="square" rtlCol="0">
            <a:spAutoFit/>
          </a:bodyPr>
          <a:lstStyle/>
          <a:p>
            <a:pPr algn="ctr"/>
            <a:r>
              <a:rPr lang="en-US" b="1" dirty="0" smtClean="0">
                <a:solidFill>
                  <a:prstClr val="white"/>
                </a:solidFill>
              </a:rPr>
              <a:t>Exclusively breastfed</a:t>
            </a:r>
          </a:p>
          <a:p>
            <a:pPr algn="ctr"/>
            <a:r>
              <a:rPr lang="en-US" b="1" dirty="0" smtClean="0">
                <a:solidFill>
                  <a:prstClr val="white"/>
                </a:solidFill>
              </a:rPr>
              <a:t>66%</a:t>
            </a:r>
            <a:endParaRPr lang="en-US" b="1" dirty="0">
              <a:solidFill>
                <a:prstClr val="white"/>
              </a:solidFill>
            </a:endParaRPr>
          </a:p>
        </p:txBody>
      </p:sp>
    </p:spTree>
    <p:extLst>
      <p:ext uri="{BB962C8B-B14F-4D97-AF65-F5344CB8AC3E}">
        <p14:creationId xmlns:p14="http://schemas.microsoft.com/office/powerpoint/2010/main" val="1955832431"/>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Minimum Acceptable Diet</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58906317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age 6-23 months</a:t>
            </a:r>
            <a:endParaRPr lang="en-US" i="1" dirty="0">
              <a:solidFill>
                <a:prstClr val="black"/>
              </a:solidFill>
            </a:endParaRPr>
          </a:p>
        </p:txBody>
      </p:sp>
    </p:spTree>
    <p:extLst>
      <p:ext uri="{BB962C8B-B14F-4D97-AF65-F5344CB8AC3E}">
        <p14:creationId xmlns:p14="http://schemas.microsoft.com/office/powerpoint/2010/main" val="73323229"/>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574800"/>
            <a:ext cx="4418729" cy="3429000"/>
          </a:xfrm>
        </p:spPr>
        <p:txBody>
          <a:bodyPr>
            <a:noAutofit/>
          </a:bodyPr>
          <a:lstStyle/>
          <a:p>
            <a:pPr>
              <a:buClr>
                <a:schemeClr val="tx1"/>
              </a:buClr>
            </a:pPr>
            <a:r>
              <a:rPr lang="en-US" sz="3200" noProof="0" dirty="0" smtClean="0"/>
              <a:t>Breastfeeding and Infant &amp; Young Child Feeding Practices (IYCF)</a:t>
            </a:r>
          </a:p>
          <a:p>
            <a:pPr>
              <a:buClr>
                <a:schemeClr val="tx1"/>
              </a:buClr>
            </a:pPr>
            <a:r>
              <a:rPr lang="en-US" sz="3200" b="1" noProof="0" dirty="0" smtClean="0">
                <a:solidFill>
                  <a:schemeClr val="accent5"/>
                </a:solidFill>
              </a:rPr>
              <a:t>Anemia</a:t>
            </a:r>
          </a:p>
          <a:p>
            <a:pPr>
              <a:buClr>
                <a:schemeClr val="tx1"/>
              </a:buClr>
            </a:pPr>
            <a:r>
              <a:rPr lang="en-US" sz="3200" noProof="0" dirty="0" smtClean="0"/>
              <a:t>Micronutrient intake</a:t>
            </a:r>
          </a:p>
          <a:p>
            <a:pPr>
              <a:buClr>
                <a:schemeClr val="tx1"/>
              </a:buClr>
            </a:pPr>
            <a:r>
              <a:rPr lang="en-US" sz="3200" noProof="0" dirty="0" smtClean="0"/>
              <a:t>Nutritional status of children and adults</a:t>
            </a:r>
          </a:p>
        </p:txBody>
      </p:sp>
    </p:spTree>
    <p:extLst>
      <p:ext uri="{BB962C8B-B14F-4D97-AF65-F5344CB8AC3E}">
        <p14:creationId xmlns:p14="http://schemas.microsoft.com/office/powerpoint/2010/main" val="48622241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1091682"/>
          </a:xfrm>
        </p:spPr>
        <p:txBody>
          <a:bodyPr>
            <a:normAutofit/>
          </a:bodyPr>
          <a:lstStyle/>
          <a:p>
            <a:r>
              <a:rPr lang="en-US" sz="4000" noProof="0" dirty="0" smtClean="0"/>
              <a:t>NDHS Publications, Data, and Digital Tools</a:t>
            </a:r>
            <a:endParaRPr lang="en-US" sz="4000" noProof="0" dirty="0"/>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73511" y="4942793"/>
            <a:ext cx="2034955" cy="1554480"/>
          </a:xfrm>
          <a:prstGeom prst="rect">
            <a:avLst/>
          </a:prstGeom>
          <a:ln>
            <a:solidFill>
              <a:schemeClr val="tx1"/>
            </a:solidFill>
          </a:ln>
        </p:spPr>
      </p:pic>
      <p:pic>
        <p:nvPicPr>
          <p:cNvPr id="8" name="Content Placeholder 5"/>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1675" t="6666" r="10495" b="6666"/>
          <a:stretch/>
        </p:blipFill>
        <p:spPr>
          <a:xfrm>
            <a:off x="5450612" y="5065606"/>
            <a:ext cx="844308" cy="1643701"/>
          </a:xfrm>
          <a:prstGeom prst="rect">
            <a:avLst/>
          </a:prstGeom>
        </p:spPr>
      </p:pic>
      <p:pic>
        <p:nvPicPr>
          <p:cNvPr id="9" name="Picture 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37066" y="4944522"/>
            <a:ext cx="1748874" cy="1551022"/>
          </a:xfrm>
          <a:prstGeom prst="rect">
            <a:avLst/>
          </a:prstGeom>
          <a:ln>
            <a:solidFill>
              <a:schemeClr val="tx1"/>
            </a:solidFill>
          </a:ln>
          <a:effectLst>
            <a:outerShdw blurRad="50800" dist="38100" dir="2700000" algn="tl" rotWithShape="0">
              <a:prstClr val="black">
                <a:alpha val="40000"/>
              </a:prstClr>
            </a:outerShdw>
          </a:effectLst>
        </p:spPr>
      </p:pic>
      <p:sp>
        <p:nvSpPr>
          <p:cNvPr id="10" name="Rectangle 9"/>
          <p:cNvSpPr/>
          <p:nvPr/>
        </p:nvSpPr>
        <p:spPr>
          <a:xfrm>
            <a:off x="2613658" y="4340515"/>
            <a:ext cx="2154659" cy="400110"/>
          </a:xfrm>
          <a:prstGeom prst="rect">
            <a:avLst/>
          </a:prstGeom>
        </p:spPr>
        <p:txBody>
          <a:bodyPr wrap="square">
            <a:spAutoFit/>
          </a:bodyPr>
          <a:lstStyle/>
          <a:p>
            <a:pPr algn="ctr"/>
            <a:r>
              <a:rPr lang="en-US" sz="2000" dirty="0" smtClean="0">
                <a:hlinkClick r:id="rId6" action="ppaction://hlinkfile"/>
              </a:rPr>
              <a:t>STATcompiler.com</a:t>
            </a:r>
            <a:endParaRPr lang="en-US" sz="2000" dirty="0"/>
          </a:p>
        </p:txBody>
      </p:sp>
      <p:sp>
        <p:nvSpPr>
          <p:cNvPr id="11" name="Rectangle 10"/>
          <p:cNvSpPr/>
          <p:nvPr/>
        </p:nvSpPr>
        <p:spPr>
          <a:xfrm>
            <a:off x="4849855" y="4032739"/>
            <a:ext cx="2045821" cy="1015663"/>
          </a:xfrm>
          <a:prstGeom prst="rect">
            <a:avLst/>
          </a:prstGeom>
        </p:spPr>
        <p:txBody>
          <a:bodyPr wrap="square">
            <a:spAutoFit/>
          </a:bodyPr>
          <a:lstStyle/>
          <a:p>
            <a:pPr algn="ctr"/>
            <a:r>
              <a:rPr lang="en-US" sz="2000" dirty="0" smtClean="0"/>
              <a:t>DHS Program </a:t>
            </a:r>
            <a:br>
              <a:rPr lang="en-US" sz="2000" dirty="0" smtClean="0"/>
            </a:br>
            <a:r>
              <a:rPr lang="en-US" sz="2000" dirty="0" smtClean="0"/>
              <a:t>Mobile App </a:t>
            </a:r>
            <a:br>
              <a:rPr lang="en-US" sz="2000" dirty="0" smtClean="0"/>
            </a:br>
            <a:r>
              <a:rPr lang="en-US" sz="2000" dirty="0" smtClean="0"/>
              <a:t>for Android &amp; iOS</a:t>
            </a:r>
            <a:endParaRPr lang="en-US" sz="2000" dirty="0"/>
          </a:p>
        </p:txBody>
      </p:sp>
      <p:sp>
        <p:nvSpPr>
          <p:cNvPr id="12" name="Rectangle 11"/>
          <p:cNvSpPr/>
          <p:nvPr/>
        </p:nvSpPr>
        <p:spPr>
          <a:xfrm>
            <a:off x="28370" y="1321021"/>
            <a:ext cx="1469104" cy="400110"/>
          </a:xfrm>
          <a:prstGeom prst="rect">
            <a:avLst/>
          </a:prstGeom>
        </p:spPr>
        <p:txBody>
          <a:bodyPr wrap="square">
            <a:spAutoFit/>
          </a:bodyPr>
          <a:lstStyle/>
          <a:p>
            <a:pPr algn="ctr"/>
            <a:r>
              <a:rPr lang="en-US" sz="2000" dirty="0" smtClean="0"/>
              <a:t>Final Report</a:t>
            </a:r>
            <a:endParaRPr lang="en-US" sz="2000" dirty="0"/>
          </a:p>
        </p:txBody>
      </p:sp>
      <p:sp>
        <p:nvSpPr>
          <p:cNvPr id="13" name="Rectangle 12"/>
          <p:cNvSpPr/>
          <p:nvPr/>
        </p:nvSpPr>
        <p:spPr>
          <a:xfrm>
            <a:off x="1527942" y="1321021"/>
            <a:ext cx="1472542" cy="400110"/>
          </a:xfrm>
          <a:prstGeom prst="rect">
            <a:avLst/>
          </a:prstGeom>
        </p:spPr>
        <p:txBody>
          <a:bodyPr wrap="square">
            <a:spAutoFit/>
          </a:bodyPr>
          <a:lstStyle/>
          <a:p>
            <a:pPr algn="ctr"/>
            <a:r>
              <a:rPr lang="en-US" sz="2000" dirty="0" smtClean="0"/>
              <a:t>Key Findings</a:t>
            </a:r>
            <a:endParaRPr lang="en-US" sz="2000" dirty="0"/>
          </a:p>
        </p:txBody>
      </p:sp>
      <p:sp>
        <p:nvSpPr>
          <p:cNvPr id="14" name="Rectangle 13"/>
          <p:cNvSpPr/>
          <p:nvPr/>
        </p:nvSpPr>
        <p:spPr>
          <a:xfrm>
            <a:off x="3104438" y="1321021"/>
            <a:ext cx="1319661" cy="400110"/>
          </a:xfrm>
          <a:prstGeom prst="rect">
            <a:avLst/>
          </a:prstGeom>
        </p:spPr>
        <p:txBody>
          <a:bodyPr wrap="square">
            <a:spAutoFit/>
          </a:bodyPr>
          <a:lstStyle/>
          <a:p>
            <a:pPr algn="ctr"/>
            <a:r>
              <a:rPr lang="en-US" sz="2000" dirty="0" smtClean="0"/>
              <a:t>Wall Chart</a:t>
            </a:r>
            <a:endParaRPr lang="en-US" sz="2000" dirty="0"/>
          </a:p>
        </p:txBody>
      </p:sp>
      <p:sp>
        <p:nvSpPr>
          <p:cNvPr id="15" name="Rectangle 14"/>
          <p:cNvSpPr/>
          <p:nvPr/>
        </p:nvSpPr>
        <p:spPr>
          <a:xfrm>
            <a:off x="6679006" y="4330140"/>
            <a:ext cx="2464994" cy="400110"/>
          </a:xfrm>
          <a:prstGeom prst="rect">
            <a:avLst/>
          </a:prstGeom>
        </p:spPr>
        <p:txBody>
          <a:bodyPr wrap="square">
            <a:spAutoFit/>
          </a:bodyPr>
          <a:lstStyle/>
          <a:p>
            <a:pPr algn="ctr"/>
            <a:r>
              <a:rPr lang="en-US" sz="2000" dirty="0" smtClean="0">
                <a:hlinkClick r:id="rId7" action="ppaction://hlinkfile"/>
              </a:rPr>
              <a:t>API.DHSprogram.com</a:t>
            </a:r>
            <a:endParaRPr lang="en-US" sz="2000" dirty="0" smtClean="0"/>
          </a:p>
        </p:txBody>
      </p:sp>
      <p:sp>
        <p:nvSpPr>
          <p:cNvPr id="16" name="Rectangle 15"/>
          <p:cNvSpPr/>
          <p:nvPr/>
        </p:nvSpPr>
        <p:spPr>
          <a:xfrm>
            <a:off x="45961" y="4186627"/>
            <a:ext cx="2462085" cy="707886"/>
          </a:xfrm>
          <a:prstGeom prst="rect">
            <a:avLst/>
          </a:prstGeom>
        </p:spPr>
        <p:txBody>
          <a:bodyPr wrap="square">
            <a:spAutoFit/>
          </a:bodyPr>
          <a:lstStyle/>
          <a:p>
            <a:pPr algn="ctr"/>
            <a:r>
              <a:rPr lang="en-US" sz="2000" dirty="0" smtClean="0"/>
              <a:t>Dataset available at </a:t>
            </a:r>
            <a:r>
              <a:rPr lang="en-US" sz="2000" dirty="0" smtClean="0">
                <a:hlinkClick r:id="rId8" action="ppaction://hlinkfile"/>
              </a:rPr>
              <a:t>DHSprogram.com</a:t>
            </a:r>
            <a:endParaRPr lang="en-US" sz="2000" dirty="0"/>
          </a:p>
        </p:txBody>
      </p:sp>
      <p:pic>
        <p:nvPicPr>
          <p:cNvPr id="17" name="Picture 1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5036" y="4942793"/>
            <a:ext cx="2367049" cy="1554480"/>
          </a:xfrm>
          <a:prstGeom prst="rect">
            <a:avLst/>
          </a:prstGeom>
          <a:ln>
            <a:solidFill>
              <a:schemeClr val="tx1"/>
            </a:solidFill>
          </a:ln>
        </p:spPr>
      </p:pic>
      <p:sp>
        <p:nvSpPr>
          <p:cNvPr id="18" name="Rectangle 17"/>
          <p:cNvSpPr/>
          <p:nvPr/>
        </p:nvSpPr>
        <p:spPr>
          <a:xfrm>
            <a:off x="4708466" y="1321021"/>
            <a:ext cx="1970540" cy="400110"/>
          </a:xfrm>
          <a:prstGeom prst="rect">
            <a:avLst/>
          </a:prstGeom>
        </p:spPr>
        <p:txBody>
          <a:bodyPr wrap="square">
            <a:spAutoFit/>
          </a:bodyPr>
          <a:lstStyle/>
          <a:p>
            <a:pPr algn="ctr"/>
            <a:r>
              <a:rPr lang="en-US" sz="2000" dirty="0" smtClean="0"/>
              <a:t>Factsheet</a:t>
            </a:r>
            <a:endParaRPr lang="en-US" sz="2000" dirty="0"/>
          </a:p>
        </p:txBody>
      </p:sp>
      <p:pic>
        <p:nvPicPr>
          <p:cNvPr id="3" name="Picture 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77953" y="1926256"/>
            <a:ext cx="969938" cy="1371600"/>
          </a:xfrm>
          <a:prstGeom prst="rect">
            <a:avLst/>
          </a:prstGeom>
          <a:ln>
            <a:solidFill>
              <a:schemeClr val="tx1"/>
            </a:solidFill>
          </a:ln>
        </p:spPr>
      </p:pic>
      <p:pic>
        <p:nvPicPr>
          <p:cNvPr id="19" name="Picture 18"/>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779490" y="1923299"/>
            <a:ext cx="969447" cy="1371600"/>
          </a:xfrm>
          <a:prstGeom prst="rect">
            <a:avLst/>
          </a:prstGeom>
          <a:ln>
            <a:solidFill>
              <a:schemeClr val="tx1"/>
            </a:solidFill>
          </a:ln>
        </p:spPr>
      </p:pic>
      <p:pic>
        <p:nvPicPr>
          <p:cNvPr id="20" name="Picture 19"/>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280536" y="1923299"/>
            <a:ext cx="967467" cy="1371600"/>
          </a:xfrm>
          <a:prstGeom prst="rect">
            <a:avLst/>
          </a:prstGeom>
          <a:ln>
            <a:solidFill>
              <a:schemeClr val="tx1"/>
            </a:solidFill>
          </a:ln>
        </p:spPr>
      </p:pic>
      <p:pic>
        <p:nvPicPr>
          <p:cNvPr id="21" name="Picture 20"/>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695542" y="1934925"/>
            <a:ext cx="1938743" cy="1371600"/>
          </a:xfrm>
          <a:prstGeom prst="rect">
            <a:avLst/>
          </a:prstGeom>
          <a:ln>
            <a:solidFill>
              <a:schemeClr val="tx1"/>
            </a:solidFill>
          </a:ln>
        </p:spPr>
      </p:pic>
      <p:pic>
        <p:nvPicPr>
          <p:cNvPr id="22" name="Picture 21"/>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421785" y="2130919"/>
            <a:ext cx="976526" cy="822960"/>
          </a:xfrm>
          <a:prstGeom prst="rect">
            <a:avLst/>
          </a:prstGeom>
        </p:spPr>
      </p:pic>
      <p:sp>
        <p:nvSpPr>
          <p:cNvPr id="23" name="TextBox 22"/>
          <p:cNvSpPr txBox="1"/>
          <p:nvPr/>
        </p:nvSpPr>
        <p:spPr>
          <a:xfrm>
            <a:off x="6949413" y="3048193"/>
            <a:ext cx="1921270" cy="369332"/>
          </a:xfrm>
          <a:prstGeom prst="rect">
            <a:avLst/>
          </a:prstGeom>
          <a:noFill/>
        </p:spPr>
        <p:txBody>
          <a:bodyPr wrap="square" rtlCol="0">
            <a:spAutoFit/>
          </a:bodyPr>
          <a:lstStyle/>
          <a:p>
            <a:pPr algn="ctr"/>
            <a:r>
              <a:rPr lang="en-US" b="1" dirty="0" smtClean="0"/>
              <a:t>Ministry of Health</a:t>
            </a:r>
            <a:endParaRPr lang="en-US" b="1" dirty="0"/>
          </a:p>
        </p:txBody>
      </p:sp>
      <p:sp>
        <p:nvSpPr>
          <p:cNvPr id="24" name="Rectangle 23"/>
          <p:cNvSpPr/>
          <p:nvPr/>
        </p:nvSpPr>
        <p:spPr>
          <a:xfrm>
            <a:off x="6679006" y="1167133"/>
            <a:ext cx="2462085" cy="707886"/>
          </a:xfrm>
          <a:prstGeom prst="rect">
            <a:avLst/>
          </a:prstGeom>
        </p:spPr>
        <p:txBody>
          <a:bodyPr wrap="square">
            <a:spAutoFit/>
          </a:bodyPr>
          <a:lstStyle/>
          <a:p>
            <a:pPr algn="ctr"/>
            <a:r>
              <a:rPr lang="en-US" sz="2000" dirty="0" smtClean="0"/>
              <a:t>Publications available at </a:t>
            </a:r>
            <a:r>
              <a:rPr lang="en-US" sz="2000" dirty="0" smtClean="0">
                <a:hlinkClick r:id="rId15"/>
              </a:rPr>
              <a:t>www.mohp.gov.np</a:t>
            </a:r>
            <a:endParaRPr lang="en-US" sz="2000" dirty="0"/>
          </a:p>
        </p:txBody>
      </p:sp>
    </p:spTree>
    <p:extLst>
      <p:ext uri="{BB962C8B-B14F-4D97-AF65-F5344CB8AC3E}">
        <p14:creationId xmlns:p14="http://schemas.microsoft.com/office/powerpoint/2010/main" val="1195380260"/>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Anemia in Children</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12761987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age 6-59 months with anemia</a:t>
            </a:r>
            <a:endParaRPr lang="en-US" i="1" dirty="0">
              <a:solidFill>
                <a:prstClr val="black"/>
              </a:solidFill>
            </a:endParaRPr>
          </a:p>
        </p:txBody>
      </p:sp>
    </p:spTree>
    <p:extLst>
      <p:ext uri="{BB962C8B-B14F-4D97-AF65-F5344CB8AC3E}">
        <p14:creationId xmlns:p14="http://schemas.microsoft.com/office/powerpoint/2010/main" val="2007828508"/>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Anemia in Children by Province</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prstClr val="white"/>
                </a:solidFill>
              </a:rPr>
              <a:t>Province 1</a:t>
            </a:r>
          </a:p>
          <a:p>
            <a:pPr algn="ctr"/>
            <a:r>
              <a:rPr lang="en-US" b="1" dirty="0" smtClean="0">
                <a:solidFill>
                  <a:prstClr val="white"/>
                </a:solidFill>
              </a:rPr>
              <a:t>55%</a:t>
            </a:r>
            <a:endParaRPr lang="en-US" b="1" dirty="0">
              <a:solidFill>
                <a:prstClr val="white"/>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prstClr val="white"/>
                </a:solidFill>
              </a:rPr>
              <a:t>Province 3</a:t>
            </a:r>
          </a:p>
          <a:p>
            <a:pPr algn="ctr"/>
            <a:r>
              <a:rPr lang="en-US" b="1" dirty="0" smtClean="0">
                <a:solidFill>
                  <a:prstClr val="white"/>
                </a:solidFill>
              </a:rPr>
              <a:t>43%</a:t>
            </a:r>
            <a:endParaRPr lang="en-US" b="1" dirty="0">
              <a:solidFill>
                <a:prstClr val="white"/>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prstClr val="white"/>
                </a:solidFill>
              </a:rPr>
              <a:t>Province 4</a:t>
            </a:r>
          </a:p>
          <a:p>
            <a:pPr algn="ctr"/>
            <a:r>
              <a:rPr lang="en-US" b="1" dirty="0" smtClean="0">
                <a:solidFill>
                  <a:prstClr val="white"/>
                </a:solidFill>
              </a:rPr>
              <a:t>46%</a:t>
            </a:r>
            <a:endParaRPr lang="en-US" b="1" dirty="0">
              <a:solidFill>
                <a:prstClr val="white"/>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prstClr val="white"/>
                </a:solidFill>
              </a:rPr>
              <a:t>Province 6</a:t>
            </a:r>
          </a:p>
          <a:p>
            <a:pPr algn="ctr"/>
            <a:r>
              <a:rPr lang="en-US" b="1" dirty="0" smtClean="0">
                <a:solidFill>
                  <a:prstClr val="white"/>
                </a:solidFill>
              </a:rPr>
              <a:t>48%</a:t>
            </a:r>
            <a:endParaRPr lang="en-US" b="1" dirty="0">
              <a:solidFill>
                <a:prstClr val="white"/>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prstClr val="white"/>
                </a:solidFill>
              </a:rPr>
              <a:t>Province 7</a:t>
            </a:r>
          </a:p>
          <a:p>
            <a:pPr algn="ctr"/>
            <a:r>
              <a:rPr lang="en-US" b="1" dirty="0" smtClean="0">
                <a:solidFill>
                  <a:prstClr val="white"/>
                </a:solidFill>
              </a:rPr>
              <a:t>50%</a:t>
            </a:r>
            <a:endParaRPr lang="en-US" b="1" dirty="0">
              <a:solidFill>
                <a:prstClr val="white"/>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prstClr val="white"/>
                </a:solidFill>
              </a:rPr>
              <a:t>Province 5</a:t>
            </a:r>
          </a:p>
          <a:p>
            <a:pPr algn="ctr"/>
            <a:r>
              <a:rPr lang="en-US" b="1" dirty="0" smtClean="0">
                <a:solidFill>
                  <a:prstClr val="white"/>
                </a:solidFill>
              </a:rPr>
              <a:t>53%</a:t>
            </a:r>
            <a:endParaRPr lang="en-US" b="1" dirty="0">
              <a:solidFill>
                <a:prstClr val="white"/>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solidFill>
                  <a:prstClr val="black"/>
                </a:solidFill>
              </a:rPr>
              <a:t>Province 2</a:t>
            </a:r>
          </a:p>
          <a:p>
            <a:pPr algn="ctr"/>
            <a:r>
              <a:rPr lang="en-US" b="1" dirty="0" smtClean="0">
                <a:solidFill>
                  <a:prstClr val="black"/>
                </a:solidFill>
              </a:rPr>
              <a:t>59%</a:t>
            </a:r>
            <a:endParaRPr lang="en-US" b="1" dirty="0">
              <a:solidFill>
                <a:prstClr val="black"/>
              </a:solidFill>
            </a:endParaRPr>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0" y="1234104"/>
            <a:ext cx="9144000" cy="369332"/>
          </a:xfrm>
          <a:prstGeom prst="rect">
            <a:avLst/>
          </a:prstGeom>
          <a:noFill/>
        </p:spPr>
        <p:txBody>
          <a:bodyPr wrap="square" rtlCol="0">
            <a:spAutoFit/>
          </a:bodyPr>
          <a:lstStyle/>
          <a:p>
            <a:pPr algn="ctr"/>
            <a:r>
              <a:rPr lang="en-US" i="1" dirty="0">
                <a:solidFill>
                  <a:prstClr val="black"/>
                </a:solidFill>
              </a:rPr>
              <a:t>Percent of children age 6-59 months with any anemia</a:t>
            </a:r>
          </a:p>
        </p:txBody>
      </p:sp>
      <p:sp>
        <p:nvSpPr>
          <p:cNvPr id="23" name="TextBox 22"/>
          <p:cNvSpPr txBox="1"/>
          <p:nvPr/>
        </p:nvSpPr>
        <p:spPr>
          <a:xfrm>
            <a:off x="6966857" y="1872343"/>
            <a:ext cx="1774372" cy="1077218"/>
          </a:xfrm>
          <a:prstGeom prst="rect">
            <a:avLst/>
          </a:prstGeom>
          <a:noFill/>
        </p:spPr>
        <p:txBody>
          <a:bodyPr wrap="square" rtlCol="0">
            <a:spAutoFit/>
          </a:bodyPr>
          <a:lstStyle/>
          <a:p>
            <a:pPr algn="ctr"/>
            <a:r>
              <a:rPr lang="en-US" sz="3200" b="1" dirty="0" smtClean="0">
                <a:solidFill>
                  <a:prstClr val="black"/>
                </a:solidFill>
              </a:rPr>
              <a:t>Nepal</a:t>
            </a:r>
          </a:p>
          <a:p>
            <a:pPr algn="ctr"/>
            <a:r>
              <a:rPr lang="en-US" sz="3200" b="1" dirty="0" smtClean="0">
                <a:solidFill>
                  <a:prstClr val="black"/>
                </a:solidFill>
              </a:rPr>
              <a:t>53%</a:t>
            </a:r>
            <a:endParaRPr lang="en-US" sz="3200" b="1" dirty="0">
              <a:solidFill>
                <a:prstClr val="black"/>
              </a:solidFill>
            </a:endParaRPr>
          </a:p>
        </p:txBody>
      </p:sp>
    </p:spTree>
    <p:extLst>
      <p:ext uri="{BB962C8B-B14F-4D97-AF65-F5344CB8AC3E}">
        <p14:creationId xmlns:p14="http://schemas.microsoft.com/office/powerpoint/2010/main" val="296311818"/>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Anemia in Women</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61042487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women age 15-49 with anemia</a:t>
            </a:r>
            <a:endParaRPr lang="en-US" i="1" dirty="0">
              <a:solidFill>
                <a:prstClr val="black"/>
              </a:solidFill>
            </a:endParaRPr>
          </a:p>
        </p:txBody>
      </p:sp>
      <p:sp>
        <p:nvSpPr>
          <p:cNvPr id="9" name="TextBox 8"/>
          <p:cNvSpPr txBox="1"/>
          <p:nvPr/>
        </p:nvSpPr>
        <p:spPr>
          <a:xfrm>
            <a:off x="7286644" y="5979446"/>
            <a:ext cx="1750422" cy="369332"/>
          </a:xfrm>
          <a:prstGeom prst="rect">
            <a:avLst/>
          </a:prstGeom>
          <a:noFill/>
        </p:spPr>
        <p:txBody>
          <a:bodyPr wrap="square" rtlCol="0">
            <a:spAutoFit/>
          </a:bodyPr>
          <a:lstStyle/>
          <a:p>
            <a:r>
              <a:rPr lang="en-US" b="1" dirty="0" smtClean="0">
                <a:solidFill>
                  <a:prstClr val="black"/>
                </a:solidFill>
              </a:rPr>
              <a:t>&lt;</a:t>
            </a:r>
            <a:endParaRPr lang="en-US" b="1" dirty="0">
              <a:solidFill>
                <a:prstClr val="black"/>
              </a:solidFill>
            </a:endParaRPr>
          </a:p>
        </p:txBody>
      </p:sp>
    </p:spTree>
    <p:extLst>
      <p:ext uri="{BB962C8B-B14F-4D97-AF65-F5344CB8AC3E}">
        <p14:creationId xmlns:p14="http://schemas.microsoft.com/office/powerpoint/2010/main" val="2432823453"/>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Anemia in Women by Province</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prstClr val="white"/>
                </a:solidFill>
              </a:rPr>
              <a:t>Province 1</a:t>
            </a:r>
          </a:p>
          <a:p>
            <a:pPr algn="ctr"/>
            <a:r>
              <a:rPr lang="en-US" b="1" dirty="0" smtClean="0">
                <a:solidFill>
                  <a:prstClr val="white"/>
                </a:solidFill>
              </a:rPr>
              <a:t>43%</a:t>
            </a:r>
            <a:endParaRPr lang="en-US" b="1" dirty="0">
              <a:solidFill>
                <a:prstClr val="white"/>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prstClr val="white"/>
                </a:solidFill>
              </a:rPr>
              <a:t>Province 3</a:t>
            </a:r>
          </a:p>
          <a:p>
            <a:pPr algn="ctr"/>
            <a:r>
              <a:rPr lang="en-US" b="1" dirty="0" smtClean="0">
                <a:solidFill>
                  <a:prstClr val="white"/>
                </a:solidFill>
              </a:rPr>
              <a:t>29%</a:t>
            </a:r>
            <a:endParaRPr lang="en-US" b="1" dirty="0">
              <a:solidFill>
                <a:prstClr val="white"/>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prstClr val="white"/>
                </a:solidFill>
              </a:rPr>
              <a:t>Province 4</a:t>
            </a:r>
          </a:p>
          <a:p>
            <a:pPr algn="ctr"/>
            <a:r>
              <a:rPr lang="en-US" b="1" dirty="0" smtClean="0">
                <a:solidFill>
                  <a:prstClr val="white"/>
                </a:solidFill>
              </a:rPr>
              <a:t>28%</a:t>
            </a:r>
            <a:endParaRPr lang="en-US" b="1" dirty="0">
              <a:solidFill>
                <a:prstClr val="white"/>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prstClr val="white"/>
                </a:solidFill>
              </a:rPr>
              <a:t>Province 6</a:t>
            </a:r>
          </a:p>
          <a:p>
            <a:pPr algn="ctr"/>
            <a:r>
              <a:rPr lang="en-US" b="1" dirty="0" smtClean="0">
                <a:solidFill>
                  <a:prstClr val="white"/>
                </a:solidFill>
              </a:rPr>
              <a:t>35%</a:t>
            </a:r>
            <a:endParaRPr lang="en-US" b="1" dirty="0">
              <a:solidFill>
                <a:prstClr val="white"/>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prstClr val="white"/>
                </a:solidFill>
              </a:rPr>
              <a:t>Province 7</a:t>
            </a:r>
          </a:p>
          <a:p>
            <a:pPr algn="ctr"/>
            <a:r>
              <a:rPr lang="en-US" b="1" dirty="0" smtClean="0">
                <a:solidFill>
                  <a:prstClr val="white"/>
                </a:solidFill>
              </a:rPr>
              <a:t>39%</a:t>
            </a:r>
            <a:endParaRPr lang="en-US" b="1" dirty="0">
              <a:solidFill>
                <a:prstClr val="white"/>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prstClr val="white"/>
                </a:solidFill>
              </a:rPr>
              <a:t>Province 5</a:t>
            </a:r>
          </a:p>
          <a:p>
            <a:pPr algn="ctr"/>
            <a:r>
              <a:rPr lang="en-US" b="1" dirty="0" smtClean="0">
                <a:solidFill>
                  <a:prstClr val="white"/>
                </a:solidFill>
              </a:rPr>
              <a:t>44%</a:t>
            </a:r>
            <a:endParaRPr lang="en-US" b="1" dirty="0">
              <a:solidFill>
                <a:prstClr val="white"/>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solidFill>
                  <a:prstClr val="black"/>
                </a:solidFill>
              </a:rPr>
              <a:t>Province 2</a:t>
            </a:r>
          </a:p>
          <a:p>
            <a:pPr algn="ctr"/>
            <a:r>
              <a:rPr lang="en-US" b="1" dirty="0" smtClean="0">
                <a:solidFill>
                  <a:prstClr val="black"/>
                </a:solidFill>
              </a:rPr>
              <a:t>58%</a:t>
            </a:r>
            <a:endParaRPr lang="en-US" b="1" dirty="0">
              <a:solidFill>
                <a:prstClr val="black"/>
              </a:solidFill>
            </a:endParaRPr>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0" y="1234104"/>
            <a:ext cx="9144000" cy="369332"/>
          </a:xfrm>
          <a:prstGeom prst="rect">
            <a:avLst/>
          </a:prstGeom>
          <a:noFill/>
        </p:spPr>
        <p:txBody>
          <a:bodyPr wrap="square" rtlCol="0">
            <a:spAutoFit/>
          </a:bodyPr>
          <a:lstStyle/>
          <a:p>
            <a:pPr algn="ctr"/>
            <a:r>
              <a:rPr lang="en-US" i="1" dirty="0">
                <a:solidFill>
                  <a:prstClr val="black"/>
                </a:solidFill>
              </a:rPr>
              <a:t>Percent of women age 15-49 with anemia</a:t>
            </a:r>
          </a:p>
        </p:txBody>
      </p:sp>
      <p:sp>
        <p:nvSpPr>
          <p:cNvPr id="23" name="TextBox 22"/>
          <p:cNvSpPr txBox="1"/>
          <p:nvPr/>
        </p:nvSpPr>
        <p:spPr>
          <a:xfrm>
            <a:off x="6966857" y="1872343"/>
            <a:ext cx="1774372" cy="1077218"/>
          </a:xfrm>
          <a:prstGeom prst="rect">
            <a:avLst/>
          </a:prstGeom>
          <a:noFill/>
        </p:spPr>
        <p:txBody>
          <a:bodyPr wrap="square" rtlCol="0">
            <a:spAutoFit/>
          </a:bodyPr>
          <a:lstStyle/>
          <a:p>
            <a:pPr algn="ctr"/>
            <a:r>
              <a:rPr lang="en-US" sz="3200" b="1" dirty="0" smtClean="0">
                <a:solidFill>
                  <a:prstClr val="black"/>
                </a:solidFill>
              </a:rPr>
              <a:t>Nepal</a:t>
            </a:r>
          </a:p>
          <a:p>
            <a:pPr algn="ctr"/>
            <a:r>
              <a:rPr lang="en-US" sz="3200" b="1" dirty="0" smtClean="0">
                <a:solidFill>
                  <a:prstClr val="black"/>
                </a:solidFill>
              </a:rPr>
              <a:t>41%</a:t>
            </a:r>
            <a:endParaRPr lang="en-US" sz="3200" b="1" dirty="0">
              <a:solidFill>
                <a:prstClr val="black"/>
              </a:solidFill>
            </a:endParaRPr>
          </a:p>
        </p:txBody>
      </p:sp>
    </p:spTree>
    <p:extLst>
      <p:ext uri="{BB962C8B-B14F-4D97-AF65-F5344CB8AC3E}">
        <p14:creationId xmlns:p14="http://schemas.microsoft.com/office/powerpoint/2010/main" val="3001554564"/>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Trends in Anemia among </a:t>
            </a:r>
            <a:br>
              <a:rPr lang="en-US" dirty="0" smtClean="0"/>
            </a:br>
            <a:r>
              <a:rPr lang="en-US" dirty="0" smtClean="0"/>
              <a:t>Children and Women</a:t>
            </a:r>
            <a:endParaRPr lang="en-US" dirty="0"/>
          </a:p>
        </p:txBody>
      </p:sp>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age 6-59 months and women age 15-49 with any anemia</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2959081634"/>
              </p:ext>
            </p:extLst>
          </p:nvPr>
        </p:nvGraphicFramePr>
        <p:xfrm>
          <a:off x="478465" y="1606550"/>
          <a:ext cx="820833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3416300" y="3509523"/>
            <a:ext cx="2755900" cy="369332"/>
          </a:xfrm>
          <a:prstGeom prst="rect">
            <a:avLst/>
          </a:prstGeom>
          <a:noFill/>
        </p:spPr>
        <p:txBody>
          <a:bodyPr wrap="square" rtlCol="0">
            <a:spAutoFit/>
          </a:bodyPr>
          <a:lstStyle/>
          <a:p>
            <a:r>
              <a:rPr lang="en-US" b="1" dirty="0" smtClean="0">
                <a:solidFill>
                  <a:srgbClr val="991C50"/>
                </a:solidFill>
              </a:rPr>
              <a:t>Children</a:t>
            </a:r>
            <a:endParaRPr lang="en-US" b="1" dirty="0">
              <a:solidFill>
                <a:srgbClr val="991C50"/>
              </a:solidFill>
            </a:endParaRPr>
          </a:p>
        </p:txBody>
      </p:sp>
      <p:sp>
        <p:nvSpPr>
          <p:cNvPr id="15" name="TextBox 14"/>
          <p:cNvSpPr txBox="1"/>
          <p:nvPr/>
        </p:nvSpPr>
        <p:spPr>
          <a:xfrm>
            <a:off x="3416300" y="4890869"/>
            <a:ext cx="2755900" cy="369332"/>
          </a:xfrm>
          <a:prstGeom prst="rect">
            <a:avLst/>
          </a:prstGeom>
          <a:noFill/>
        </p:spPr>
        <p:txBody>
          <a:bodyPr wrap="square" rtlCol="0">
            <a:spAutoFit/>
          </a:bodyPr>
          <a:lstStyle/>
          <a:p>
            <a:r>
              <a:rPr lang="en-US" b="1" dirty="0" smtClean="0">
                <a:solidFill>
                  <a:srgbClr val="58863C"/>
                </a:solidFill>
              </a:rPr>
              <a:t>Women</a:t>
            </a:r>
            <a:endParaRPr lang="en-US" b="1" dirty="0">
              <a:solidFill>
                <a:srgbClr val="58863C"/>
              </a:solidFill>
            </a:endParaRPr>
          </a:p>
        </p:txBody>
      </p:sp>
    </p:spTree>
    <p:extLst>
      <p:ext uri="{BB962C8B-B14F-4D97-AF65-F5344CB8AC3E}">
        <p14:creationId xmlns:p14="http://schemas.microsoft.com/office/powerpoint/2010/main" val="2477779129"/>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574800"/>
            <a:ext cx="4418729" cy="3429000"/>
          </a:xfrm>
        </p:spPr>
        <p:txBody>
          <a:bodyPr>
            <a:noAutofit/>
          </a:bodyPr>
          <a:lstStyle/>
          <a:p>
            <a:pPr>
              <a:buClr>
                <a:schemeClr val="tx1"/>
              </a:buClr>
            </a:pPr>
            <a:r>
              <a:rPr lang="en-US" sz="3200" noProof="0" dirty="0" smtClean="0"/>
              <a:t>Breastfeeding and Infant &amp; Young Child Feeding Practices (IYCF)</a:t>
            </a:r>
          </a:p>
          <a:p>
            <a:pPr>
              <a:buClr>
                <a:schemeClr val="tx1"/>
              </a:buClr>
            </a:pPr>
            <a:r>
              <a:rPr lang="en-US" sz="3200" noProof="0" dirty="0" smtClean="0"/>
              <a:t>Anemia</a:t>
            </a:r>
          </a:p>
          <a:p>
            <a:pPr>
              <a:buClr>
                <a:schemeClr val="tx1"/>
              </a:buClr>
            </a:pPr>
            <a:r>
              <a:rPr lang="en-US" sz="3200" b="1" noProof="0" dirty="0" smtClean="0">
                <a:solidFill>
                  <a:schemeClr val="accent5"/>
                </a:solidFill>
              </a:rPr>
              <a:t>Micronutrient intake</a:t>
            </a:r>
          </a:p>
          <a:p>
            <a:pPr>
              <a:buClr>
                <a:schemeClr val="tx1"/>
              </a:buClr>
            </a:pPr>
            <a:r>
              <a:rPr lang="en-US" sz="3200" noProof="0" dirty="0" smtClean="0"/>
              <a:t>Nutritional status of children and adults</a:t>
            </a:r>
          </a:p>
        </p:txBody>
      </p:sp>
    </p:spTree>
    <p:extLst>
      <p:ext uri="{BB962C8B-B14F-4D97-AF65-F5344CB8AC3E}">
        <p14:creationId xmlns:p14="http://schemas.microsoft.com/office/powerpoint/2010/main" val="3222623638"/>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Micronutrients for Children</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775976713"/>
              </p:ext>
            </p:extLst>
          </p:nvPr>
        </p:nvGraphicFramePr>
        <p:xfrm>
          <a:off x="0" y="1890930"/>
          <a:ext cx="9143999" cy="496707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7755" y="1244599"/>
            <a:ext cx="4541545" cy="646331"/>
          </a:xfrm>
          <a:prstGeom prst="rect">
            <a:avLst/>
          </a:prstGeom>
          <a:noFill/>
        </p:spPr>
        <p:txBody>
          <a:bodyPr wrap="square" rtlCol="0">
            <a:spAutoFit/>
          </a:bodyPr>
          <a:lstStyle/>
          <a:p>
            <a:pPr algn="ctr"/>
            <a:r>
              <a:rPr lang="en-US" i="1" dirty="0" smtClean="0">
                <a:solidFill>
                  <a:prstClr val="black"/>
                </a:solidFill>
              </a:rPr>
              <a:t>Percent of youngest children age 6-23 </a:t>
            </a:r>
          </a:p>
          <a:p>
            <a:pPr algn="ctr"/>
            <a:r>
              <a:rPr lang="en-US" i="1" dirty="0" smtClean="0">
                <a:solidFill>
                  <a:prstClr val="black"/>
                </a:solidFill>
              </a:rPr>
              <a:t>months living with the mother</a:t>
            </a:r>
            <a:endParaRPr lang="en-US" i="1" dirty="0">
              <a:solidFill>
                <a:prstClr val="black"/>
              </a:solidFill>
            </a:endParaRPr>
          </a:p>
        </p:txBody>
      </p:sp>
      <p:sp>
        <p:nvSpPr>
          <p:cNvPr id="9" name="TextBox 8"/>
          <p:cNvSpPr txBox="1"/>
          <p:nvPr/>
        </p:nvSpPr>
        <p:spPr>
          <a:xfrm>
            <a:off x="4559300" y="1283384"/>
            <a:ext cx="4541545" cy="646331"/>
          </a:xfrm>
          <a:prstGeom prst="rect">
            <a:avLst/>
          </a:prstGeom>
          <a:noFill/>
        </p:spPr>
        <p:txBody>
          <a:bodyPr wrap="square" rtlCol="0">
            <a:spAutoFit/>
          </a:bodyPr>
          <a:lstStyle/>
          <a:p>
            <a:pPr algn="ctr"/>
            <a:r>
              <a:rPr lang="en-US" i="1" dirty="0" smtClean="0">
                <a:solidFill>
                  <a:prstClr val="black"/>
                </a:solidFill>
              </a:rPr>
              <a:t>Percent of all children age 6-59 </a:t>
            </a:r>
            <a:br>
              <a:rPr lang="en-US" i="1" dirty="0" smtClean="0">
                <a:solidFill>
                  <a:prstClr val="black"/>
                </a:solidFill>
              </a:rPr>
            </a:br>
            <a:r>
              <a:rPr lang="en-US" i="1" dirty="0" smtClean="0">
                <a:solidFill>
                  <a:prstClr val="black"/>
                </a:solidFill>
              </a:rPr>
              <a:t>months</a:t>
            </a:r>
            <a:endParaRPr lang="en-US" i="1" dirty="0">
              <a:solidFill>
                <a:prstClr val="black"/>
              </a:solidFill>
            </a:endParaRPr>
          </a:p>
        </p:txBody>
      </p:sp>
      <p:cxnSp>
        <p:nvCxnSpPr>
          <p:cNvPr id="13" name="Straight Connector 12"/>
          <p:cNvCxnSpPr/>
          <p:nvPr/>
        </p:nvCxnSpPr>
        <p:spPr>
          <a:xfrm>
            <a:off x="457200" y="1890930"/>
            <a:ext cx="361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5020322" y="1890930"/>
            <a:ext cx="361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1663940"/>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Micronutrients for Pregnant Women</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48695898"/>
              </p:ext>
            </p:extLst>
          </p:nvPr>
        </p:nvGraphicFramePr>
        <p:xfrm>
          <a:off x="461963" y="1828800"/>
          <a:ext cx="8256587"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646331"/>
          </a:xfrm>
          <a:prstGeom prst="rect">
            <a:avLst/>
          </a:prstGeom>
          <a:noFill/>
        </p:spPr>
        <p:txBody>
          <a:bodyPr wrap="square" rtlCol="0">
            <a:spAutoFit/>
          </a:bodyPr>
          <a:lstStyle/>
          <a:p>
            <a:pPr algn="ctr"/>
            <a:r>
              <a:rPr lang="en-US" i="1" dirty="0" smtClean="0">
                <a:solidFill>
                  <a:prstClr val="black"/>
                </a:solidFill>
              </a:rPr>
              <a:t>Percent distribution of women age 15-49 with a child born in the past 5 years by number of days they took iron tablets or syrup during the pregnancy of their last child</a:t>
            </a:r>
            <a:endParaRPr lang="en-US" i="1" dirty="0">
              <a:solidFill>
                <a:prstClr val="black"/>
              </a:solidFill>
            </a:endParaRPr>
          </a:p>
        </p:txBody>
      </p:sp>
    </p:spTree>
    <p:extLst>
      <p:ext uri="{BB962C8B-B14F-4D97-AF65-F5344CB8AC3E}">
        <p14:creationId xmlns:p14="http://schemas.microsoft.com/office/powerpoint/2010/main" val="1220382521"/>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Iodized Salt by Residence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469994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Among households with tested salt, percent with iodized salt</a:t>
            </a:r>
            <a:endParaRPr lang="en-US" i="1" dirty="0">
              <a:solidFill>
                <a:prstClr val="black"/>
              </a:solidFill>
            </a:endParaRPr>
          </a:p>
        </p:txBody>
      </p:sp>
    </p:spTree>
    <p:extLst>
      <p:ext uri="{BB962C8B-B14F-4D97-AF65-F5344CB8AC3E}">
        <p14:creationId xmlns:p14="http://schemas.microsoft.com/office/powerpoint/2010/main" val="216285211"/>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574800"/>
            <a:ext cx="4418729" cy="3429000"/>
          </a:xfrm>
        </p:spPr>
        <p:txBody>
          <a:bodyPr>
            <a:noAutofit/>
          </a:bodyPr>
          <a:lstStyle/>
          <a:p>
            <a:pPr>
              <a:buClr>
                <a:schemeClr val="tx1"/>
              </a:buClr>
            </a:pPr>
            <a:r>
              <a:rPr lang="en-US" sz="3200" noProof="0" dirty="0" smtClean="0"/>
              <a:t>Breastfeeding and Infant &amp; Young Child Feeding Practices (IYCF)</a:t>
            </a:r>
          </a:p>
          <a:p>
            <a:pPr>
              <a:buClr>
                <a:schemeClr val="tx1"/>
              </a:buClr>
            </a:pPr>
            <a:r>
              <a:rPr lang="en-US" sz="3200" noProof="0" dirty="0" smtClean="0"/>
              <a:t>Anemia</a:t>
            </a:r>
          </a:p>
          <a:p>
            <a:pPr>
              <a:buClr>
                <a:schemeClr val="tx1"/>
              </a:buClr>
            </a:pPr>
            <a:r>
              <a:rPr lang="en-US" sz="3200" noProof="0" dirty="0" smtClean="0"/>
              <a:t>Micronutrient intake</a:t>
            </a:r>
          </a:p>
          <a:p>
            <a:pPr>
              <a:buClr>
                <a:schemeClr val="tx1"/>
              </a:buClr>
            </a:pPr>
            <a:r>
              <a:rPr lang="en-US" sz="3200" b="1" noProof="0" dirty="0" smtClean="0">
                <a:solidFill>
                  <a:schemeClr val="accent5"/>
                </a:solidFill>
              </a:rPr>
              <a:t>Nutritional status of children and adults</a:t>
            </a:r>
          </a:p>
        </p:txBody>
      </p:sp>
    </p:spTree>
    <p:extLst>
      <p:ext uri="{BB962C8B-B14F-4D97-AF65-F5344CB8AC3E}">
        <p14:creationId xmlns:p14="http://schemas.microsoft.com/office/powerpoint/2010/main" val="356122610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9331"/>
            <a:ext cx="9143999" cy="1446550"/>
          </a:xfrm>
          <a:prstGeom prst="rect">
            <a:avLst/>
          </a:prstGeom>
          <a:noFill/>
        </p:spPr>
        <p:txBody>
          <a:bodyPr wrap="square" rtlCol="0">
            <a:spAutoFit/>
          </a:bodyPr>
          <a:lstStyle/>
          <a:p>
            <a:pPr algn="ctr"/>
            <a:r>
              <a:rPr lang="en-US" sz="4400" b="1" dirty="0" smtClean="0">
                <a:solidFill>
                  <a:prstClr val="white"/>
                </a:solidFill>
              </a:rPr>
              <a:t>Household and Respondent Characteristics</a:t>
            </a:r>
            <a:endParaRPr lang="en-US" sz="4400" b="1" dirty="0">
              <a:solidFill>
                <a:prstClr val="white"/>
              </a:solidFill>
            </a:endParaRPr>
          </a:p>
        </p:txBody>
      </p:sp>
      <p:sp>
        <p:nvSpPr>
          <p:cNvPr id="3" name="TextBox 2"/>
          <p:cNvSpPr txBox="1"/>
          <p:nvPr/>
        </p:nvSpPr>
        <p:spPr>
          <a:xfrm>
            <a:off x="6284079" y="1557829"/>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dirty="0" err="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Nutritional Status of Children by Residence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375951719"/>
              </p:ext>
            </p:extLst>
          </p:nvPr>
        </p:nvGraphicFramePr>
        <p:xfrm>
          <a:off x="462116" y="1606550"/>
          <a:ext cx="826892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under 5, based on 2006 WHO Child Growth Standards</a:t>
            </a:r>
            <a:endParaRPr lang="en-US" i="1" dirty="0">
              <a:solidFill>
                <a:prstClr val="black"/>
              </a:solidFill>
            </a:endParaRPr>
          </a:p>
        </p:txBody>
      </p:sp>
    </p:spTree>
    <p:extLst>
      <p:ext uri="{BB962C8B-B14F-4D97-AF65-F5344CB8AC3E}">
        <p14:creationId xmlns:p14="http://schemas.microsoft.com/office/powerpoint/2010/main" val="2160126620"/>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Child Stunting by Province</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prstClr val="white"/>
                </a:solidFill>
              </a:rPr>
              <a:t>Province 1</a:t>
            </a:r>
          </a:p>
          <a:p>
            <a:pPr algn="ctr"/>
            <a:r>
              <a:rPr lang="en-US" b="1" dirty="0" smtClean="0">
                <a:solidFill>
                  <a:prstClr val="white"/>
                </a:solidFill>
              </a:rPr>
              <a:t>33%</a:t>
            </a:r>
            <a:endParaRPr lang="en-US" b="1" dirty="0">
              <a:solidFill>
                <a:prstClr val="white"/>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prstClr val="white"/>
                </a:solidFill>
              </a:rPr>
              <a:t>Province 3</a:t>
            </a:r>
          </a:p>
          <a:p>
            <a:pPr algn="ctr"/>
            <a:r>
              <a:rPr lang="en-US" b="1" dirty="0" smtClean="0">
                <a:solidFill>
                  <a:prstClr val="white"/>
                </a:solidFill>
              </a:rPr>
              <a:t>29%</a:t>
            </a:r>
            <a:endParaRPr lang="en-US" b="1" dirty="0">
              <a:solidFill>
                <a:prstClr val="white"/>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prstClr val="white"/>
                </a:solidFill>
              </a:rPr>
              <a:t>Province 4</a:t>
            </a:r>
          </a:p>
          <a:p>
            <a:pPr algn="ctr"/>
            <a:r>
              <a:rPr lang="en-US" b="1" dirty="0" smtClean="0">
                <a:solidFill>
                  <a:prstClr val="white"/>
                </a:solidFill>
              </a:rPr>
              <a:t>29%</a:t>
            </a:r>
            <a:endParaRPr lang="en-US" b="1" dirty="0">
              <a:solidFill>
                <a:prstClr val="white"/>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prstClr val="white"/>
                </a:solidFill>
              </a:rPr>
              <a:t>Province 6</a:t>
            </a:r>
          </a:p>
          <a:p>
            <a:pPr algn="ctr"/>
            <a:r>
              <a:rPr lang="en-US" b="1" dirty="0" smtClean="0">
                <a:solidFill>
                  <a:prstClr val="white"/>
                </a:solidFill>
              </a:rPr>
              <a:t>55%</a:t>
            </a:r>
            <a:endParaRPr lang="en-US" b="1" dirty="0">
              <a:solidFill>
                <a:prstClr val="white"/>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prstClr val="white"/>
                </a:solidFill>
              </a:rPr>
              <a:t>Province 7</a:t>
            </a:r>
          </a:p>
          <a:p>
            <a:pPr algn="ctr"/>
            <a:r>
              <a:rPr lang="en-US" b="1" dirty="0" smtClean="0">
                <a:solidFill>
                  <a:prstClr val="white"/>
                </a:solidFill>
              </a:rPr>
              <a:t>36%</a:t>
            </a:r>
            <a:endParaRPr lang="en-US" b="1" dirty="0">
              <a:solidFill>
                <a:prstClr val="white"/>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prstClr val="white"/>
                </a:solidFill>
              </a:rPr>
              <a:t>Province 5</a:t>
            </a:r>
          </a:p>
          <a:p>
            <a:pPr algn="ctr"/>
            <a:r>
              <a:rPr lang="en-US" b="1" dirty="0" smtClean="0">
                <a:solidFill>
                  <a:prstClr val="white"/>
                </a:solidFill>
              </a:rPr>
              <a:t>39%</a:t>
            </a:r>
            <a:endParaRPr lang="en-US" b="1" dirty="0">
              <a:solidFill>
                <a:prstClr val="white"/>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solidFill>
                  <a:prstClr val="black"/>
                </a:solidFill>
              </a:rPr>
              <a:t>Province 2</a:t>
            </a:r>
          </a:p>
          <a:p>
            <a:pPr algn="ctr"/>
            <a:r>
              <a:rPr lang="en-US" b="1" dirty="0" smtClean="0">
                <a:solidFill>
                  <a:prstClr val="black"/>
                </a:solidFill>
              </a:rPr>
              <a:t>37%</a:t>
            </a:r>
            <a:endParaRPr lang="en-US" b="1" dirty="0">
              <a:solidFill>
                <a:prstClr val="black"/>
              </a:solidFill>
            </a:endParaRPr>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0" y="1234104"/>
            <a:ext cx="9144000" cy="369332"/>
          </a:xfrm>
          <a:prstGeom prst="rect">
            <a:avLst/>
          </a:prstGeom>
          <a:noFill/>
        </p:spPr>
        <p:txBody>
          <a:bodyPr wrap="square" rtlCol="0">
            <a:spAutoFit/>
          </a:bodyPr>
          <a:lstStyle/>
          <a:p>
            <a:pPr algn="ctr"/>
            <a:r>
              <a:rPr lang="en-US" i="1" dirty="0">
                <a:solidFill>
                  <a:prstClr val="black"/>
                </a:solidFill>
              </a:rPr>
              <a:t>Percent of children under 5 stunted, based on 2006 WHO Child Growth Standards</a:t>
            </a:r>
          </a:p>
        </p:txBody>
      </p:sp>
      <p:sp>
        <p:nvSpPr>
          <p:cNvPr id="23" name="TextBox 22"/>
          <p:cNvSpPr txBox="1"/>
          <p:nvPr/>
        </p:nvSpPr>
        <p:spPr>
          <a:xfrm>
            <a:off x="6966857" y="1872343"/>
            <a:ext cx="1774372" cy="1077218"/>
          </a:xfrm>
          <a:prstGeom prst="rect">
            <a:avLst/>
          </a:prstGeom>
          <a:noFill/>
        </p:spPr>
        <p:txBody>
          <a:bodyPr wrap="square" rtlCol="0">
            <a:spAutoFit/>
          </a:bodyPr>
          <a:lstStyle/>
          <a:p>
            <a:pPr algn="ctr"/>
            <a:r>
              <a:rPr lang="en-US" sz="3200" b="1" dirty="0" smtClean="0">
                <a:solidFill>
                  <a:prstClr val="black"/>
                </a:solidFill>
              </a:rPr>
              <a:t>Nepal</a:t>
            </a:r>
          </a:p>
          <a:p>
            <a:pPr algn="ctr"/>
            <a:r>
              <a:rPr lang="en-US" sz="3200" b="1" dirty="0" smtClean="0">
                <a:solidFill>
                  <a:prstClr val="black"/>
                </a:solidFill>
              </a:rPr>
              <a:t>36%</a:t>
            </a:r>
            <a:endParaRPr lang="en-US" sz="3200" b="1" dirty="0">
              <a:solidFill>
                <a:prstClr val="black"/>
              </a:solidFill>
            </a:endParaRPr>
          </a:p>
        </p:txBody>
      </p:sp>
    </p:spTree>
    <p:extLst>
      <p:ext uri="{BB962C8B-B14F-4D97-AF65-F5344CB8AC3E}">
        <p14:creationId xmlns:p14="http://schemas.microsoft.com/office/powerpoint/2010/main" val="508960397"/>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Nutritional Status of Children</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665496010"/>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under 5, based on 2006 WHO Child Growth Standards</a:t>
            </a:r>
            <a:endParaRPr lang="en-US" i="1" dirty="0">
              <a:solidFill>
                <a:prstClr val="black"/>
              </a:solidFill>
            </a:endParaRPr>
          </a:p>
        </p:txBody>
      </p:sp>
      <p:sp>
        <p:nvSpPr>
          <p:cNvPr id="9" name="TextBox 8"/>
          <p:cNvSpPr txBox="1"/>
          <p:nvPr/>
        </p:nvSpPr>
        <p:spPr>
          <a:xfrm>
            <a:off x="901290" y="3071362"/>
            <a:ext cx="2755900" cy="369332"/>
          </a:xfrm>
          <a:prstGeom prst="rect">
            <a:avLst/>
          </a:prstGeom>
          <a:noFill/>
        </p:spPr>
        <p:txBody>
          <a:bodyPr wrap="square" rtlCol="0">
            <a:spAutoFit/>
          </a:bodyPr>
          <a:lstStyle/>
          <a:p>
            <a:r>
              <a:rPr lang="en-US" b="1" dirty="0" smtClean="0">
                <a:solidFill>
                  <a:srgbClr val="58863C"/>
                </a:solidFill>
              </a:rPr>
              <a:t>Stunting</a:t>
            </a:r>
            <a:endParaRPr lang="en-US" b="1" dirty="0">
              <a:solidFill>
                <a:srgbClr val="58863C"/>
              </a:solidFill>
            </a:endParaRPr>
          </a:p>
        </p:txBody>
      </p:sp>
      <p:sp>
        <p:nvSpPr>
          <p:cNvPr id="10" name="TextBox 9"/>
          <p:cNvSpPr txBox="1"/>
          <p:nvPr/>
        </p:nvSpPr>
        <p:spPr>
          <a:xfrm>
            <a:off x="901290" y="4723516"/>
            <a:ext cx="2755900" cy="369332"/>
          </a:xfrm>
          <a:prstGeom prst="rect">
            <a:avLst/>
          </a:prstGeom>
          <a:noFill/>
        </p:spPr>
        <p:txBody>
          <a:bodyPr wrap="square" rtlCol="0">
            <a:spAutoFit/>
          </a:bodyPr>
          <a:lstStyle/>
          <a:p>
            <a:r>
              <a:rPr lang="en-US" b="1" dirty="0" smtClean="0">
                <a:solidFill>
                  <a:srgbClr val="991C50"/>
                </a:solidFill>
              </a:rPr>
              <a:t>Underweight</a:t>
            </a:r>
            <a:endParaRPr lang="en-US" b="1" dirty="0">
              <a:solidFill>
                <a:srgbClr val="991C50"/>
              </a:solidFill>
            </a:endParaRPr>
          </a:p>
        </p:txBody>
      </p:sp>
      <p:sp>
        <p:nvSpPr>
          <p:cNvPr id="12" name="TextBox 11"/>
          <p:cNvSpPr txBox="1"/>
          <p:nvPr/>
        </p:nvSpPr>
        <p:spPr>
          <a:xfrm>
            <a:off x="901290" y="5894654"/>
            <a:ext cx="2755900" cy="369332"/>
          </a:xfrm>
          <a:prstGeom prst="rect">
            <a:avLst/>
          </a:prstGeom>
          <a:noFill/>
        </p:spPr>
        <p:txBody>
          <a:bodyPr wrap="square" rtlCol="0">
            <a:spAutoFit/>
          </a:bodyPr>
          <a:lstStyle/>
          <a:p>
            <a:r>
              <a:rPr lang="en-US" b="1" dirty="0" smtClean="0">
                <a:solidFill>
                  <a:srgbClr val="1B587C"/>
                </a:solidFill>
              </a:rPr>
              <a:t>Wasting</a:t>
            </a:r>
            <a:endParaRPr lang="en-US" b="1" dirty="0">
              <a:solidFill>
                <a:srgbClr val="1B587C"/>
              </a:solidFill>
            </a:endParaRPr>
          </a:p>
        </p:txBody>
      </p:sp>
    </p:spTree>
    <p:extLst>
      <p:ext uri="{BB962C8B-B14F-4D97-AF65-F5344CB8AC3E}">
        <p14:creationId xmlns:p14="http://schemas.microsoft.com/office/powerpoint/2010/main" val="640842681"/>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Child Stunting Regional Comparison</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973433736"/>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under 5 who are stunted, based on 2006 WHO Child Growth Standards</a:t>
            </a:r>
            <a:endParaRPr lang="en-US" i="1" dirty="0">
              <a:solidFill>
                <a:prstClr val="black"/>
              </a:solidFill>
            </a:endParaRPr>
          </a:p>
        </p:txBody>
      </p:sp>
    </p:spTree>
    <p:extLst>
      <p:ext uri="{BB962C8B-B14F-4D97-AF65-F5344CB8AC3E}">
        <p14:creationId xmlns:p14="http://schemas.microsoft.com/office/powerpoint/2010/main" val="3376683131"/>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Adult Nutritional Status</a:t>
            </a:r>
            <a:endParaRPr lang="en-US" noProof="0" dirty="0"/>
          </a:p>
        </p:txBody>
      </p:sp>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distribution of women and men age 15-49</a:t>
            </a:r>
            <a:endParaRPr lang="en-US" i="1" dirty="0">
              <a:solidFill>
                <a:prstClr val="black"/>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43878102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23985203"/>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Overweight and Obesity among Adults </a:t>
            </a:r>
            <a:br>
              <a:rPr lang="en-US" noProof="0" dirty="0" smtClean="0"/>
            </a:br>
            <a:r>
              <a:rPr lang="en-US" noProof="0" dirty="0" smtClean="0"/>
              <a:t>by Wealth</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270859785"/>
              </p:ext>
            </p:extLst>
          </p:nvPr>
        </p:nvGraphicFramePr>
        <p:xfrm>
          <a:off x="461963" y="1606550"/>
          <a:ext cx="8256587" cy="450882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are overweight or obese</a:t>
            </a:r>
            <a:endParaRPr lang="en-US" i="1" dirty="0">
              <a:solidFill>
                <a:prstClr val="black"/>
              </a:solidFill>
            </a:endParaRPr>
          </a:p>
        </p:txBody>
      </p:sp>
      <p:sp>
        <p:nvSpPr>
          <p:cNvPr id="9" name="Right Arrow 8"/>
          <p:cNvSpPr/>
          <p:nvPr/>
        </p:nvSpPr>
        <p:spPr>
          <a:xfrm>
            <a:off x="1872343" y="6422571"/>
            <a:ext cx="5497286" cy="169615"/>
          </a:xfrm>
          <a:prstGeom prst="rightArrow">
            <a:avLst/>
          </a:prstGeom>
          <a:solidFill>
            <a:schemeClr val="tx1"/>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 name="TextBox 9"/>
          <p:cNvSpPr txBox="1"/>
          <p:nvPr/>
        </p:nvSpPr>
        <p:spPr>
          <a:xfrm>
            <a:off x="461963" y="6206933"/>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11" name="TextBox 10"/>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3749297303"/>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Nutritional Status of Women</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1256623"/>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women age 15-49</a:t>
            </a:r>
            <a:endParaRPr lang="en-US" i="1" dirty="0">
              <a:solidFill>
                <a:prstClr val="black"/>
              </a:solidFill>
            </a:endParaRPr>
          </a:p>
        </p:txBody>
      </p:sp>
      <p:sp>
        <p:nvSpPr>
          <p:cNvPr id="9" name="TextBox 8"/>
          <p:cNvSpPr txBox="1"/>
          <p:nvPr/>
        </p:nvSpPr>
        <p:spPr>
          <a:xfrm>
            <a:off x="940720" y="4197604"/>
            <a:ext cx="2755900" cy="369332"/>
          </a:xfrm>
          <a:prstGeom prst="rect">
            <a:avLst/>
          </a:prstGeom>
          <a:noFill/>
        </p:spPr>
        <p:txBody>
          <a:bodyPr wrap="square" rtlCol="0">
            <a:spAutoFit/>
          </a:bodyPr>
          <a:lstStyle/>
          <a:p>
            <a:r>
              <a:rPr lang="en-US" b="1" dirty="0" smtClean="0">
                <a:solidFill>
                  <a:srgbClr val="58863C"/>
                </a:solidFill>
              </a:rPr>
              <a:t>Thin</a:t>
            </a:r>
            <a:endParaRPr lang="en-US" b="1" dirty="0">
              <a:solidFill>
                <a:srgbClr val="58863C"/>
              </a:solidFill>
            </a:endParaRPr>
          </a:p>
        </p:txBody>
      </p:sp>
      <p:sp>
        <p:nvSpPr>
          <p:cNvPr id="10" name="TextBox 9"/>
          <p:cNvSpPr txBox="1"/>
          <p:nvPr/>
        </p:nvSpPr>
        <p:spPr>
          <a:xfrm>
            <a:off x="940720" y="5343136"/>
            <a:ext cx="2755900" cy="369332"/>
          </a:xfrm>
          <a:prstGeom prst="rect">
            <a:avLst/>
          </a:prstGeom>
          <a:noFill/>
        </p:spPr>
        <p:txBody>
          <a:bodyPr wrap="square" rtlCol="0">
            <a:spAutoFit/>
          </a:bodyPr>
          <a:lstStyle/>
          <a:p>
            <a:r>
              <a:rPr lang="en-US" b="1" dirty="0" smtClean="0">
                <a:solidFill>
                  <a:srgbClr val="991C50"/>
                </a:solidFill>
              </a:rPr>
              <a:t>Overweight/Obese</a:t>
            </a:r>
            <a:endParaRPr lang="en-US" b="1" dirty="0">
              <a:solidFill>
                <a:srgbClr val="991C50"/>
              </a:solidFill>
            </a:endParaRPr>
          </a:p>
        </p:txBody>
      </p:sp>
    </p:spTree>
    <p:extLst>
      <p:ext uri="{BB962C8B-B14F-4D97-AF65-F5344CB8AC3E}">
        <p14:creationId xmlns:p14="http://schemas.microsoft.com/office/powerpoint/2010/main" val="97972504"/>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rmAutofit lnSpcReduction="10000"/>
          </a:bodyPr>
          <a:lstStyle/>
          <a:p>
            <a:pPr>
              <a:spcBef>
                <a:spcPts val="0"/>
              </a:spcBef>
              <a:spcAft>
                <a:spcPts val="1800"/>
              </a:spcAft>
              <a:buClr>
                <a:schemeClr val="tx1"/>
              </a:buClr>
            </a:pPr>
            <a:r>
              <a:rPr lang="en-US" b="1" dirty="0">
                <a:solidFill>
                  <a:schemeClr val="accent5"/>
                </a:solidFill>
              </a:rPr>
              <a:t>66% </a:t>
            </a:r>
            <a:r>
              <a:rPr lang="en-US" dirty="0"/>
              <a:t>of children under 6 months are </a:t>
            </a:r>
            <a:r>
              <a:rPr lang="en-US" b="1" dirty="0">
                <a:solidFill>
                  <a:schemeClr val="accent5"/>
                </a:solidFill>
              </a:rPr>
              <a:t>exclusively breastfed</a:t>
            </a:r>
            <a:r>
              <a:rPr lang="en-US" dirty="0"/>
              <a:t>.</a:t>
            </a:r>
          </a:p>
          <a:p>
            <a:pPr>
              <a:spcBef>
                <a:spcPts val="0"/>
              </a:spcBef>
              <a:spcAft>
                <a:spcPts val="1800"/>
              </a:spcAft>
              <a:buClr>
                <a:schemeClr val="tx1"/>
              </a:buClr>
            </a:pPr>
            <a:r>
              <a:rPr lang="en-US" noProof="0" dirty="0" smtClean="0"/>
              <a:t>Children are breastfed for an average of </a:t>
            </a:r>
            <a:r>
              <a:rPr lang="en-US" b="1" noProof="0" dirty="0" smtClean="0">
                <a:solidFill>
                  <a:schemeClr val="accent5"/>
                </a:solidFill>
              </a:rPr>
              <a:t>30.5 months </a:t>
            </a:r>
            <a:r>
              <a:rPr lang="en-US" noProof="0" dirty="0" smtClean="0"/>
              <a:t>and </a:t>
            </a:r>
            <a:r>
              <a:rPr lang="en-US" b="1" noProof="0" dirty="0" smtClean="0">
                <a:solidFill>
                  <a:schemeClr val="accent5"/>
                </a:solidFill>
              </a:rPr>
              <a:t>exclusively breastfed </a:t>
            </a:r>
            <a:r>
              <a:rPr lang="en-US" noProof="0" dirty="0" smtClean="0"/>
              <a:t>for </a:t>
            </a:r>
            <a:r>
              <a:rPr lang="en-US" b="1" noProof="0" dirty="0" smtClean="0">
                <a:solidFill>
                  <a:schemeClr val="accent5"/>
                </a:solidFill>
              </a:rPr>
              <a:t>4.3 months</a:t>
            </a:r>
            <a:r>
              <a:rPr lang="en-US" noProof="0" dirty="0" smtClean="0"/>
              <a:t>.</a:t>
            </a:r>
          </a:p>
          <a:p>
            <a:pPr>
              <a:spcBef>
                <a:spcPts val="0"/>
              </a:spcBef>
              <a:spcAft>
                <a:spcPts val="1800"/>
              </a:spcAft>
              <a:buClr>
                <a:schemeClr val="tx1"/>
              </a:buClr>
            </a:pPr>
            <a:r>
              <a:rPr lang="en-US" b="1" noProof="0" dirty="0" smtClean="0">
                <a:solidFill>
                  <a:schemeClr val="accent5"/>
                </a:solidFill>
              </a:rPr>
              <a:t>42% </a:t>
            </a:r>
            <a:r>
              <a:rPr lang="en-US" noProof="0" dirty="0" smtClean="0"/>
              <a:t>pregnant women took </a:t>
            </a:r>
            <a:r>
              <a:rPr lang="en-US" b="1" noProof="0" dirty="0" smtClean="0">
                <a:solidFill>
                  <a:schemeClr val="accent5"/>
                </a:solidFill>
              </a:rPr>
              <a:t>iron supplements</a:t>
            </a:r>
            <a:r>
              <a:rPr lang="en-US" noProof="0" dirty="0" smtClean="0"/>
              <a:t> for 180+ days as recommended.</a:t>
            </a:r>
          </a:p>
          <a:p>
            <a:pPr>
              <a:spcBef>
                <a:spcPts val="0"/>
              </a:spcBef>
              <a:spcAft>
                <a:spcPts val="1800"/>
              </a:spcAft>
              <a:buClr>
                <a:schemeClr val="tx1"/>
              </a:buClr>
            </a:pPr>
            <a:r>
              <a:rPr lang="en-US" b="1" noProof="0" dirty="0" smtClean="0">
                <a:solidFill>
                  <a:schemeClr val="accent5"/>
                </a:solidFill>
              </a:rPr>
              <a:t>53% </a:t>
            </a:r>
            <a:r>
              <a:rPr lang="en-US" noProof="0" dirty="0" smtClean="0"/>
              <a:t>of children age </a:t>
            </a:r>
            <a:r>
              <a:rPr lang="en-US" noProof="0" smtClean="0"/>
              <a:t>6-59 months and </a:t>
            </a:r>
            <a:r>
              <a:rPr lang="en-US" b="1" noProof="0" dirty="0" smtClean="0">
                <a:solidFill>
                  <a:schemeClr val="accent5"/>
                </a:solidFill>
              </a:rPr>
              <a:t>41% </a:t>
            </a:r>
            <a:r>
              <a:rPr lang="en-US" noProof="0" dirty="0" smtClean="0"/>
              <a:t>of women age 15-49 are </a:t>
            </a:r>
            <a:r>
              <a:rPr lang="en-US" b="1" noProof="0" dirty="0" smtClean="0">
                <a:solidFill>
                  <a:schemeClr val="accent5"/>
                </a:solidFill>
              </a:rPr>
              <a:t>anemic</a:t>
            </a:r>
            <a:r>
              <a:rPr lang="en-US" noProof="0" dirty="0" smtClean="0"/>
              <a:t>.</a:t>
            </a:r>
          </a:p>
          <a:p>
            <a:pPr>
              <a:spcBef>
                <a:spcPts val="0"/>
              </a:spcBef>
              <a:spcAft>
                <a:spcPts val="1800"/>
              </a:spcAft>
              <a:buClr>
                <a:schemeClr val="tx1"/>
              </a:buClr>
            </a:pPr>
            <a:r>
              <a:rPr lang="en-US" b="1" noProof="0" dirty="0" smtClean="0">
                <a:solidFill>
                  <a:schemeClr val="accent5"/>
                </a:solidFill>
              </a:rPr>
              <a:t>36% </a:t>
            </a:r>
            <a:r>
              <a:rPr lang="en-US" noProof="0" dirty="0" smtClean="0"/>
              <a:t>of children under 5 are </a:t>
            </a:r>
            <a:r>
              <a:rPr lang="en-US" b="1" noProof="0" dirty="0" smtClean="0">
                <a:solidFill>
                  <a:schemeClr val="accent5"/>
                </a:solidFill>
              </a:rPr>
              <a:t>stunted</a:t>
            </a:r>
            <a:r>
              <a:rPr lang="en-US" noProof="0" dirty="0" smtClean="0"/>
              <a:t>.</a:t>
            </a:r>
          </a:p>
          <a:p>
            <a:pPr>
              <a:spcBef>
                <a:spcPts val="0"/>
              </a:spcBef>
              <a:spcAft>
                <a:spcPts val="1800"/>
              </a:spcAft>
              <a:buClr>
                <a:schemeClr val="tx1"/>
              </a:buClr>
            </a:pPr>
            <a:r>
              <a:rPr lang="en-US" b="1" dirty="0" smtClean="0">
                <a:solidFill>
                  <a:schemeClr val="accent5"/>
                </a:solidFill>
              </a:rPr>
              <a:t>22% </a:t>
            </a:r>
            <a:r>
              <a:rPr lang="en-US" b="1" dirty="0">
                <a:solidFill>
                  <a:schemeClr val="accent5"/>
                </a:solidFill>
              </a:rPr>
              <a:t>of women </a:t>
            </a:r>
            <a:r>
              <a:rPr lang="en-US" dirty="0" smtClean="0"/>
              <a:t>and </a:t>
            </a:r>
            <a:r>
              <a:rPr lang="en-US" b="1" dirty="0" smtClean="0">
                <a:solidFill>
                  <a:schemeClr val="accent5"/>
                </a:solidFill>
              </a:rPr>
              <a:t>17% of men </a:t>
            </a:r>
            <a:r>
              <a:rPr lang="en-US" dirty="0" smtClean="0"/>
              <a:t>are </a:t>
            </a:r>
            <a:r>
              <a:rPr lang="en-US" b="1" dirty="0">
                <a:solidFill>
                  <a:schemeClr val="accent5"/>
                </a:solidFill>
              </a:rPr>
              <a:t>overweight or obese</a:t>
            </a:r>
            <a:r>
              <a:rPr lang="en-US" dirty="0" smtClean="0"/>
              <a:t>.</a:t>
            </a:r>
            <a:endParaRPr lang="en-US" dirty="0"/>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1446550"/>
          </a:xfrm>
          <a:prstGeom prst="rect">
            <a:avLst/>
          </a:prstGeom>
          <a:noFill/>
        </p:spPr>
        <p:txBody>
          <a:bodyPr wrap="square" rtlCol="0">
            <a:spAutoFit/>
          </a:bodyPr>
          <a:lstStyle/>
          <a:p>
            <a:pPr algn="ctr"/>
            <a:r>
              <a:rPr lang="en-US" sz="4400" b="1" dirty="0" smtClean="0">
                <a:solidFill>
                  <a:prstClr val="white"/>
                </a:solidFill>
              </a:rPr>
              <a:t>HIV Knowledge, Attitudes, </a:t>
            </a:r>
            <a:br>
              <a:rPr lang="en-US" sz="4400" b="1" dirty="0" smtClean="0">
                <a:solidFill>
                  <a:prstClr val="white"/>
                </a:solidFill>
              </a:rPr>
            </a:br>
            <a:r>
              <a:rPr lang="en-US" sz="4400" b="1" dirty="0" smtClean="0">
                <a:solidFill>
                  <a:prstClr val="white"/>
                </a:solidFill>
              </a:rPr>
              <a:t>and Behaviors</a:t>
            </a:r>
            <a:endParaRPr lang="en-US" sz="4400" b="1" dirty="0">
              <a:solidFill>
                <a:prstClr val="white"/>
              </a:solidFill>
            </a:endParaRPr>
          </a:p>
        </p:txBody>
      </p:sp>
      <p:sp>
        <p:nvSpPr>
          <p:cNvPr id="3" name="TextBox 2"/>
          <p:cNvSpPr txBox="1"/>
          <p:nvPr/>
        </p:nvSpPr>
        <p:spPr>
          <a:xfrm>
            <a:off x="6374166" y="1534763"/>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dirty="0" err="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574800"/>
            <a:ext cx="5246914" cy="4152900"/>
          </a:xfrm>
        </p:spPr>
        <p:txBody>
          <a:bodyPr>
            <a:normAutofit/>
          </a:bodyPr>
          <a:lstStyle/>
          <a:p>
            <a:pPr>
              <a:buClr>
                <a:schemeClr val="tx1"/>
              </a:buClr>
            </a:pPr>
            <a:r>
              <a:rPr lang="en-US" sz="3400" b="1" noProof="0" dirty="0" smtClean="0">
                <a:solidFill>
                  <a:schemeClr val="accent5"/>
                </a:solidFill>
              </a:rPr>
              <a:t>HIV knowledge</a:t>
            </a:r>
          </a:p>
          <a:p>
            <a:pPr>
              <a:buClr>
                <a:schemeClr val="tx1"/>
              </a:buClr>
            </a:pPr>
            <a:r>
              <a:rPr lang="en-US" sz="3400" noProof="0" dirty="0" smtClean="0"/>
              <a:t>HIV-related attitudes and behaviors</a:t>
            </a:r>
          </a:p>
          <a:p>
            <a:pPr>
              <a:buClr>
                <a:schemeClr val="tx1"/>
              </a:buClr>
            </a:pPr>
            <a:r>
              <a:rPr lang="en-US" sz="3400" noProof="0" dirty="0" smtClean="0"/>
              <a:t>HIV testing</a:t>
            </a:r>
          </a:p>
          <a:p>
            <a:pPr>
              <a:buClr>
                <a:schemeClr val="tx1"/>
              </a:buClr>
            </a:pPr>
            <a:r>
              <a:rPr lang="en-US" sz="3400" noProof="0" dirty="0" smtClean="0"/>
              <a:t>HIV and youth</a:t>
            </a:r>
          </a:p>
        </p:txBody>
      </p:sp>
    </p:spTree>
    <p:extLst>
      <p:ext uri="{BB962C8B-B14F-4D97-AF65-F5344CB8AC3E}">
        <p14:creationId xmlns:p14="http://schemas.microsoft.com/office/powerpoint/2010/main" val="1247025917"/>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252294"/>
            <a:ext cx="4418729" cy="4579338"/>
          </a:xfrm>
        </p:spPr>
        <p:txBody>
          <a:bodyPr>
            <a:normAutofit lnSpcReduction="10000"/>
          </a:bodyPr>
          <a:lstStyle/>
          <a:p>
            <a:pPr>
              <a:buClr>
                <a:schemeClr val="tx1"/>
              </a:buClr>
            </a:pPr>
            <a:r>
              <a:rPr lang="en-US" b="1" noProof="0" dirty="0" smtClean="0">
                <a:solidFill>
                  <a:schemeClr val="accent5"/>
                </a:solidFill>
              </a:rPr>
              <a:t>Household Characteristics</a:t>
            </a:r>
          </a:p>
          <a:p>
            <a:pPr lvl="1">
              <a:buClr>
                <a:schemeClr val="tx1"/>
              </a:buClr>
            </a:pPr>
            <a:r>
              <a:rPr lang="en-US" b="1" noProof="0" dirty="0" smtClean="0">
                <a:solidFill>
                  <a:schemeClr val="accent5"/>
                </a:solidFill>
              </a:rPr>
              <a:t>Water and sanitation</a:t>
            </a:r>
          </a:p>
          <a:p>
            <a:pPr lvl="1">
              <a:buClr>
                <a:schemeClr val="tx1"/>
              </a:buClr>
            </a:pPr>
            <a:r>
              <a:rPr lang="en-US" b="1" noProof="0" dirty="0" smtClean="0">
                <a:solidFill>
                  <a:schemeClr val="accent5"/>
                </a:solidFill>
              </a:rPr>
              <a:t>Electricity</a:t>
            </a:r>
          </a:p>
          <a:p>
            <a:pPr lvl="1">
              <a:buClr>
                <a:schemeClr val="tx1"/>
              </a:buClr>
            </a:pPr>
            <a:r>
              <a:rPr lang="en-US" b="1" noProof="0" dirty="0" smtClean="0">
                <a:solidFill>
                  <a:schemeClr val="accent5"/>
                </a:solidFill>
              </a:rPr>
              <a:t>Ownership of goods</a:t>
            </a:r>
          </a:p>
          <a:p>
            <a:pPr lvl="1">
              <a:buClr>
                <a:schemeClr val="tx1"/>
              </a:buClr>
            </a:pPr>
            <a:r>
              <a:rPr lang="en-US" b="1" noProof="0" dirty="0" smtClean="0">
                <a:solidFill>
                  <a:schemeClr val="accent5"/>
                </a:solidFill>
              </a:rPr>
              <a:t>Wealth</a:t>
            </a:r>
          </a:p>
          <a:p>
            <a:pPr lvl="1">
              <a:buClr>
                <a:schemeClr val="tx1"/>
              </a:buClr>
            </a:pPr>
            <a:r>
              <a:rPr lang="en-US" b="1" dirty="0" smtClean="0">
                <a:solidFill>
                  <a:schemeClr val="accent5"/>
                </a:solidFill>
              </a:rPr>
              <a:t>Household food security</a:t>
            </a:r>
            <a:endParaRPr lang="en-US" b="1" noProof="0" dirty="0" smtClean="0">
              <a:solidFill>
                <a:schemeClr val="accent5"/>
              </a:solidFill>
            </a:endParaRPr>
          </a:p>
          <a:p>
            <a:r>
              <a:rPr lang="en-US" noProof="0" dirty="0" smtClean="0"/>
              <a:t>Respondent Characteristics</a:t>
            </a:r>
          </a:p>
          <a:p>
            <a:pPr lvl="1"/>
            <a:r>
              <a:rPr lang="en-US" noProof="0" dirty="0" smtClean="0"/>
              <a:t>Education</a:t>
            </a:r>
          </a:p>
          <a:p>
            <a:pPr lvl="1"/>
            <a:r>
              <a:rPr lang="en-US" noProof="0" dirty="0" smtClean="0"/>
              <a:t>Mass media</a:t>
            </a:r>
          </a:p>
          <a:p>
            <a:pPr lvl="1"/>
            <a:r>
              <a:rPr lang="en-US" noProof="0" dirty="0" smtClean="0"/>
              <a:t>Employment and occupation</a:t>
            </a:r>
          </a:p>
          <a:p>
            <a:pPr lvl="1"/>
            <a:r>
              <a:rPr lang="en-US" dirty="0" smtClean="0"/>
              <a:t>Migration</a:t>
            </a:r>
            <a:endParaRPr lang="en-US" noProof="0" dirty="0" smtClean="0"/>
          </a:p>
        </p:txBody>
      </p:sp>
    </p:spTree>
    <p:extLst>
      <p:ext uri="{BB962C8B-B14F-4D97-AF65-F5344CB8AC3E}">
        <p14:creationId xmlns:p14="http://schemas.microsoft.com/office/powerpoint/2010/main" val="2985193522"/>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Knowledge of HIV Prevention Methods</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25736834"/>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60527"/>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know that HIV can be prevented by:</a:t>
            </a:r>
            <a:endParaRPr lang="en-US" i="1" dirty="0">
              <a:solidFill>
                <a:prstClr val="black"/>
              </a:solidFill>
            </a:endParaRPr>
          </a:p>
        </p:txBody>
      </p:sp>
    </p:spTree>
    <p:extLst>
      <p:ext uri="{BB962C8B-B14F-4D97-AF65-F5344CB8AC3E}">
        <p14:creationId xmlns:p14="http://schemas.microsoft.com/office/powerpoint/2010/main" val="648517010"/>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Beliefs about HIV/AIDS</a:t>
            </a:r>
            <a:endParaRPr lang="en-US" dirty="0"/>
          </a:p>
        </p:txBody>
      </p:sp>
      <p:sp>
        <p:nvSpPr>
          <p:cNvPr id="4" name="TextBox 3"/>
          <p:cNvSpPr txBox="1"/>
          <p:nvPr/>
        </p:nvSpPr>
        <p:spPr>
          <a:xfrm>
            <a:off x="0" y="1079537"/>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say that HIV can be prevented by:</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2136815217"/>
              </p:ext>
            </p:extLst>
          </p:nvPr>
        </p:nvGraphicFramePr>
        <p:xfrm>
          <a:off x="0" y="1606550"/>
          <a:ext cx="9143999" cy="4522618"/>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0" y="6129168"/>
            <a:ext cx="9143999" cy="738664"/>
          </a:xfrm>
          <a:prstGeom prst="rect">
            <a:avLst/>
          </a:prstGeom>
          <a:noFill/>
        </p:spPr>
        <p:txBody>
          <a:bodyPr wrap="square" rtlCol="0">
            <a:spAutoFit/>
          </a:bodyPr>
          <a:lstStyle/>
          <a:p>
            <a:r>
              <a:rPr lang="en-US" sz="1400" i="1" dirty="0" smtClean="0">
                <a:solidFill>
                  <a:prstClr val="black"/>
                </a:solidFill>
              </a:rPr>
              <a:t>*Comprehensive knowledge means knowing that the risk of getting HIV can be reduced by using condoms and limiting sex to one uninfected partner, knowing that a healthy person can have HIV, and rejecting the two most common local misconceptions about HIV prevention and transmission.</a:t>
            </a:r>
            <a:endParaRPr lang="en-US" sz="1400" i="1" dirty="0">
              <a:solidFill>
                <a:prstClr val="black"/>
              </a:solidFill>
            </a:endParaRPr>
          </a:p>
        </p:txBody>
      </p:sp>
    </p:spTree>
    <p:extLst>
      <p:ext uri="{BB962C8B-B14F-4D97-AF65-F5344CB8AC3E}">
        <p14:creationId xmlns:p14="http://schemas.microsoft.com/office/powerpoint/2010/main" val="1338819716"/>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Knowledge of Mother-to-child Transmission of HIV</a:t>
            </a:r>
            <a:endParaRPr lang="en-US"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823449418"/>
              </p:ext>
            </p:extLst>
          </p:nvPr>
        </p:nvGraphicFramePr>
        <p:xfrm>
          <a:off x="494852" y="1708220"/>
          <a:ext cx="8186569" cy="514978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know that:</a:t>
            </a:r>
            <a:endParaRPr lang="en-US" i="1" dirty="0">
              <a:solidFill>
                <a:prstClr val="black"/>
              </a:solidFill>
            </a:endParaRPr>
          </a:p>
        </p:txBody>
      </p:sp>
    </p:spTree>
    <p:extLst>
      <p:ext uri="{BB962C8B-B14F-4D97-AF65-F5344CB8AC3E}">
        <p14:creationId xmlns:p14="http://schemas.microsoft.com/office/powerpoint/2010/main" val="4292064524"/>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574800"/>
            <a:ext cx="5246914" cy="4152900"/>
          </a:xfrm>
        </p:spPr>
        <p:txBody>
          <a:bodyPr>
            <a:normAutofit/>
          </a:bodyPr>
          <a:lstStyle/>
          <a:p>
            <a:pPr>
              <a:buClr>
                <a:schemeClr val="tx1"/>
              </a:buClr>
            </a:pPr>
            <a:r>
              <a:rPr lang="en-US" sz="3400" dirty="0" smtClean="0"/>
              <a:t>HIV knowledge</a:t>
            </a:r>
          </a:p>
          <a:p>
            <a:pPr>
              <a:buClr>
                <a:schemeClr val="tx1"/>
              </a:buClr>
            </a:pPr>
            <a:r>
              <a:rPr lang="en-US" sz="3400" b="1" dirty="0" smtClean="0">
                <a:solidFill>
                  <a:schemeClr val="accent5"/>
                </a:solidFill>
              </a:rPr>
              <a:t>HIV-related attitudes and behaviors</a:t>
            </a:r>
          </a:p>
          <a:p>
            <a:pPr>
              <a:buClr>
                <a:schemeClr val="tx1"/>
              </a:buClr>
            </a:pPr>
            <a:r>
              <a:rPr lang="en-US" sz="3400" dirty="0" smtClean="0"/>
              <a:t>HIV testing</a:t>
            </a:r>
          </a:p>
          <a:p>
            <a:pPr>
              <a:buClr>
                <a:schemeClr val="tx1"/>
              </a:buClr>
            </a:pPr>
            <a:r>
              <a:rPr lang="en-US" sz="3400" dirty="0" smtClean="0"/>
              <a:t>HIV and youth</a:t>
            </a:r>
          </a:p>
        </p:txBody>
      </p:sp>
    </p:spTree>
    <p:extLst>
      <p:ext uri="{BB962C8B-B14F-4D97-AF65-F5344CB8AC3E}">
        <p14:creationId xmlns:p14="http://schemas.microsoft.com/office/powerpoint/2010/main" val="2016062696"/>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Discriminatory Attitudes toward </a:t>
            </a:r>
            <a:br>
              <a:rPr lang="en-US" dirty="0" smtClean="0"/>
            </a:br>
            <a:r>
              <a:rPr lang="en-US" dirty="0" smtClean="0"/>
              <a:t>People Living with HIV</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326747716"/>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Among women and men age 15-49 who have heard of HIV or AIDS, percent who:</a:t>
            </a:r>
            <a:endParaRPr lang="en-US" i="1" dirty="0">
              <a:solidFill>
                <a:prstClr val="black"/>
              </a:solidFill>
            </a:endParaRPr>
          </a:p>
        </p:txBody>
      </p:sp>
    </p:spTree>
    <p:extLst>
      <p:ext uri="{BB962C8B-B14F-4D97-AF65-F5344CB8AC3E}">
        <p14:creationId xmlns:p14="http://schemas.microsoft.com/office/powerpoint/2010/main" val="928628211"/>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Multiple Sexual Partners among Men</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72477463"/>
              </p:ext>
            </p:extLst>
          </p:nvPr>
        </p:nvGraphicFramePr>
        <p:xfrm>
          <a:off x="-1" y="1557495"/>
          <a:ext cx="9144001" cy="530050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296634" y="2017848"/>
            <a:ext cx="2579915" cy="646331"/>
          </a:xfrm>
          <a:prstGeom prst="rect">
            <a:avLst/>
          </a:prstGeom>
          <a:noFill/>
        </p:spPr>
        <p:txBody>
          <a:bodyPr wrap="square" rtlCol="0">
            <a:spAutoFit/>
          </a:bodyPr>
          <a:lstStyle/>
          <a:p>
            <a:pPr algn="ctr"/>
            <a:r>
              <a:rPr lang="en-US" i="1" dirty="0" smtClean="0">
                <a:solidFill>
                  <a:prstClr val="black"/>
                </a:solidFill>
              </a:rPr>
              <a:t>Percent of men age 15-49 who had:</a:t>
            </a:r>
            <a:endParaRPr lang="en-US" i="1" dirty="0">
              <a:solidFill>
                <a:prstClr val="black"/>
              </a:solidFill>
            </a:endParaRPr>
          </a:p>
        </p:txBody>
      </p:sp>
      <p:sp>
        <p:nvSpPr>
          <p:cNvPr id="9" name="TextBox 8"/>
          <p:cNvSpPr txBox="1"/>
          <p:nvPr/>
        </p:nvSpPr>
        <p:spPr>
          <a:xfrm>
            <a:off x="3173184" y="1740849"/>
            <a:ext cx="3031673" cy="923330"/>
          </a:xfrm>
          <a:prstGeom prst="rect">
            <a:avLst/>
          </a:prstGeom>
          <a:noFill/>
        </p:spPr>
        <p:txBody>
          <a:bodyPr wrap="square" rtlCol="0">
            <a:spAutoFit/>
          </a:bodyPr>
          <a:lstStyle/>
          <a:p>
            <a:pPr algn="ctr"/>
            <a:r>
              <a:rPr lang="en-US" i="1" dirty="0" smtClean="0">
                <a:solidFill>
                  <a:prstClr val="black"/>
                </a:solidFill>
              </a:rPr>
              <a:t>Among men age 15-49 who had 2+ partners in past 12 months, percent who:</a:t>
            </a:r>
            <a:endParaRPr lang="en-US" i="1" dirty="0">
              <a:solidFill>
                <a:prstClr val="black"/>
              </a:solidFill>
            </a:endParaRPr>
          </a:p>
        </p:txBody>
      </p:sp>
      <p:sp>
        <p:nvSpPr>
          <p:cNvPr id="10" name="TextBox 9"/>
          <p:cNvSpPr txBox="1"/>
          <p:nvPr/>
        </p:nvSpPr>
        <p:spPr>
          <a:xfrm>
            <a:off x="6422571" y="1740849"/>
            <a:ext cx="2705099" cy="923330"/>
          </a:xfrm>
          <a:prstGeom prst="rect">
            <a:avLst/>
          </a:prstGeom>
          <a:noFill/>
        </p:spPr>
        <p:txBody>
          <a:bodyPr wrap="square" rtlCol="0">
            <a:spAutoFit/>
          </a:bodyPr>
          <a:lstStyle/>
          <a:p>
            <a:pPr algn="ctr"/>
            <a:r>
              <a:rPr lang="en-US" i="1" dirty="0" smtClean="0">
                <a:solidFill>
                  <a:prstClr val="black"/>
                </a:solidFill>
              </a:rPr>
              <a:t>Among men age 15-49 who have ever had sexual intercourse: </a:t>
            </a:r>
            <a:endParaRPr lang="en-US" i="1" dirty="0">
              <a:solidFill>
                <a:prstClr val="black"/>
              </a:solidFill>
            </a:endParaRPr>
          </a:p>
        </p:txBody>
      </p:sp>
      <p:cxnSp>
        <p:nvCxnSpPr>
          <p:cNvPr id="13" name="Straight Connector 12"/>
          <p:cNvCxnSpPr/>
          <p:nvPr/>
        </p:nvCxnSpPr>
        <p:spPr>
          <a:xfrm>
            <a:off x="3173184" y="2664179"/>
            <a:ext cx="30316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296634" y="2664179"/>
            <a:ext cx="23513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6553200" y="2664179"/>
            <a:ext cx="2362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9935288"/>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574800"/>
            <a:ext cx="5246914" cy="4152900"/>
          </a:xfrm>
        </p:spPr>
        <p:txBody>
          <a:bodyPr>
            <a:normAutofit/>
          </a:bodyPr>
          <a:lstStyle/>
          <a:p>
            <a:pPr>
              <a:buClr>
                <a:schemeClr val="tx1"/>
              </a:buClr>
            </a:pPr>
            <a:r>
              <a:rPr lang="en-US" sz="3400" dirty="0" smtClean="0"/>
              <a:t>HIV knowledge</a:t>
            </a:r>
          </a:p>
          <a:p>
            <a:pPr>
              <a:buClr>
                <a:schemeClr val="tx1"/>
              </a:buClr>
            </a:pPr>
            <a:r>
              <a:rPr lang="en-US" sz="3400" dirty="0" smtClean="0"/>
              <a:t>HIV-related attitudes and behaviors</a:t>
            </a:r>
          </a:p>
          <a:p>
            <a:pPr>
              <a:buClr>
                <a:schemeClr val="tx1"/>
              </a:buClr>
            </a:pPr>
            <a:r>
              <a:rPr lang="en-US" sz="3400" b="1" dirty="0" smtClean="0">
                <a:solidFill>
                  <a:schemeClr val="accent5"/>
                </a:solidFill>
              </a:rPr>
              <a:t>HIV testing</a:t>
            </a:r>
          </a:p>
          <a:p>
            <a:pPr>
              <a:buClr>
                <a:schemeClr val="tx1"/>
              </a:buClr>
            </a:pPr>
            <a:r>
              <a:rPr lang="en-US" sz="3400" dirty="0" smtClean="0"/>
              <a:t>HIV and youth</a:t>
            </a:r>
          </a:p>
        </p:txBody>
      </p:sp>
    </p:spTree>
    <p:extLst>
      <p:ext uri="{BB962C8B-B14F-4D97-AF65-F5344CB8AC3E}">
        <p14:creationId xmlns:p14="http://schemas.microsoft.com/office/powerpoint/2010/main" val="3975721450"/>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Knowledge of HIV Testing</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77419681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147091"/>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know where to get an HIV test</a:t>
            </a:r>
            <a:endParaRPr lang="en-US" i="1" dirty="0">
              <a:solidFill>
                <a:prstClr val="black"/>
              </a:solidFill>
            </a:endParaRPr>
          </a:p>
        </p:txBody>
      </p:sp>
    </p:spTree>
    <p:extLst>
      <p:ext uri="{BB962C8B-B14F-4D97-AF65-F5344CB8AC3E}">
        <p14:creationId xmlns:p14="http://schemas.microsoft.com/office/powerpoint/2010/main" val="2307863623"/>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HIV Testing</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1738722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and men age 15-49</a:t>
            </a:r>
            <a:endParaRPr lang="en-US" i="1" dirty="0">
              <a:solidFill>
                <a:prstClr val="black"/>
              </a:solidFill>
            </a:endParaRPr>
          </a:p>
        </p:txBody>
      </p:sp>
    </p:spTree>
    <p:extLst>
      <p:ext uri="{BB962C8B-B14F-4D97-AF65-F5344CB8AC3E}">
        <p14:creationId xmlns:p14="http://schemas.microsoft.com/office/powerpoint/2010/main" val="73528586"/>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Trends in HIV Testing</a:t>
            </a:r>
            <a:endParaRPr lang="en-US" dirty="0"/>
          </a:p>
        </p:txBody>
      </p:sp>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were ever tested for HIV and received their results</a:t>
            </a:r>
            <a:endParaRPr lang="en-US" i="1" dirty="0">
              <a:solidFill>
                <a:prstClr val="black"/>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95852140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77344870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36469"/>
          </a:xfrm>
        </p:spPr>
        <p:txBody>
          <a:bodyPr/>
          <a:lstStyle/>
          <a:p>
            <a:r>
              <a:rPr lang="en-US" noProof="0" dirty="0" smtClean="0"/>
              <a:t>Nepal’s Households</a:t>
            </a:r>
            <a:endParaRPr lang="en-US" noProof="0" dirty="0"/>
          </a:p>
        </p:txBody>
      </p:sp>
      <p:sp>
        <p:nvSpPr>
          <p:cNvPr id="3" name="Content Placeholder 2"/>
          <p:cNvSpPr>
            <a:spLocks noGrp="1"/>
          </p:cNvSpPr>
          <p:nvPr>
            <p:ph idx="1"/>
          </p:nvPr>
        </p:nvSpPr>
        <p:spPr/>
        <p:txBody>
          <a:bodyPr>
            <a:normAutofit/>
          </a:bodyPr>
          <a:lstStyle/>
          <a:p>
            <a:pPr>
              <a:spcBef>
                <a:spcPts val="0"/>
              </a:spcBef>
              <a:spcAft>
                <a:spcPts val="1800"/>
              </a:spcAft>
              <a:buClr>
                <a:schemeClr val="tx1"/>
              </a:buClr>
            </a:pPr>
            <a:r>
              <a:rPr lang="en-US" sz="3400" b="1" noProof="0" dirty="0" smtClean="0">
                <a:solidFill>
                  <a:schemeClr val="accent5"/>
                </a:solidFill>
              </a:rPr>
              <a:t>31%</a:t>
            </a:r>
            <a:r>
              <a:rPr lang="en-US" sz="3400" noProof="0" dirty="0" smtClean="0"/>
              <a:t> of households are </a:t>
            </a:r>
            <a:r>
              <a:rPr lang="en-US" sz="3400" b="1" noProof="0" dirty="0" smtClean="0">
                <a:solidFill>
                  <a:schemeClr val="accent5"/>
                </a:solidFill>
              </a:rPr>
              <a:t>headed by women</a:t>
            </a:r>
            <a:r>
              <a:rPr lang="en-US" sz="3400" noProof="0" dirty="0" smtClean="0"/>
              <a:t>.</a:t>
            </a:r>
          </a:p>
          <a:p>
            <a:pPr>
              <a:spcBef>
                <a:spcPts val="0"/>
              </a:spcBef>
              <a:spcAft>
                <a:spcPts val="1800"/>
              </a:spcAft>
              <a:buClr>
                <a:schemeClr val="tx1"/>
              </a:buClr>
            </a:pPr>
            <a:r>
              <a:rPr lang="en-US" sz="3400" noProof="0" dirty="0" smtClean="0"/>
              <a:t>Households have an average of </a:t>
            </a:r>
            <a:r>
              <a:rPr lang="en-US" sz="3400" b="1" noProof="0" dirty="0" smtClean="0">
                <a:solidFill>
                  <a:schemeClr val="accent5"/>
                </a:solidFill>
              </a:rPr>
              <a:t>4.2 members</a:t>
            </a:r>
            <a:r>
              <a:rPr lang="en-US" sz="3400" noProof="0" dirty="0" smtClean="0"/>
              <a:t>.</a:t>
            </a:r>
          </a:p>
          <a:p>
            <a:pPr>
              <a:spcBef>
                <a:spcPts val="0"/>
              </a:spcBef>
              <a:spcAft>
                <a:spcPts val="1800"/>
              </a:spcAft>
              <a:buClr>
                <a:schemeClr val="tx1"/>
              </a:buClr>
            </a:pPr>
            <a:r>
              <a:rPr lang="en-US" sz="3400" b="1" noProof="0" dirty="0" smtClean="0">
                <a:solidFill>
                  <a:schemeClr val="accent5"/>
                </a:solidFill>
              </a:rPr>
              <a:t>34% </a:t>
            </a:r>
            <a:r>
              <a:rPr lang="en-US" sz="3400" noProof="0" dirty="0" smtClean="0"/>
              <a:t>of the population is </a:t>
            </a:r>
            <a:r>
              <a:rPr lang="en-US" sz="3400" b="1" noProof="0" dirty="0" smtClean="0">
                <a:solidFill>
                  <a:schemeClr val="accent5"/>
                </a:solidFill>
              </a:rPr>
              <a:t>under 15 </a:t>
            </a:r>
            <a:r>
              <a:rPr lang="en-US" sz="3400" noProof="0" dirty="0" smtClean="0"/>
              <a:t>years of age.</a:t>
            </a:r>
            <a:endParaRPr lang="en-US" sz="3400" noProof="0" dirty="0"/>
          </a:p>
        </p:txBody>
      </p:sp>
    </p:spTree>
    <p:extLst>
      <p:ext uri="{BB962C8B-B14F-4D97-AF65-F5344CB8AC3E}">
        <p14:creationId xmlns:p14="http://schemas.microsoft.com/office/powerpoint/2010/main" val="1776660266"/>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HIV Testing during Pregnancy</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4982433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age 15-49 who gave birth in the 2 years before the survey</a:t>
            </a:r>
            <a:endParaRPr lang="en-US" i="1" dirty="0">
              <a:solidFill>
                <a:prstClr val="black"/>
              </a:solidFill>
            </a:endParaRPr>
          </a:p>
        </p:txBody>
      </p:sp>
    </p:spTree>
    <p:extLst>
      <p:ext uri="{BB962C8B-B14F-4D97-AF65-F5344CB8AC3E}">
        <p14:creationId xmlns:p14="http://schemas.microsoft.com/office/powerpoint/2010/main" val="659835304"/>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574800"/>
            <a:ext cx="5246914" cy="4152900"/>
          </a:xfrm>
        </p:spPr>
        <p:txBody>
          <a:bodyPr>
            <a:normAutofit/>
          </a:bodyPr>
          <a:lstStyle/>
          <a:p>
            <a:pPr>
              <a:buClr>
                <a:schemeClr val="tx1"/>
              </a:buClr>
            </a:pPr>
            <a:r>
              <a:rPr lang="en-US" sz="3400" dirty="0" smtClean="0"/>
              <a:t>HIV knowledge</a:t>
            </a:r>
          </a:p>
          <a:p>
            <a:pPr>
              <a:buClr>
                <a:schemeClr val="tx1"/>
              </a:buClr>
            </a:pPr>
            <a:r>
              <a:rPr lang="en-US" sz="3400" dirty="0" smtClean="0"/>
              <a:t>HIV-related attitudes and behaviors</a:t>
            </a:r>
          </a:p>
          <a:p>
            <a:pPr>
              <a:buClr>
                <a:schemeClr val="tx1"/>
              </a:buClr>
            </a:pPr>
            <a:r>
              <a:rPr lang="en-US" sz="3400" dirty="0" smtClean="0"/>
              <a:t>HIV testing</a:t>
            </a:r>
          </a:p>
          <a:p>
            <a:pPr>
              <a:buClr>
                <a:schemeClr val="tx1"/>
              </a:buClr>
            </a:pPr>
            <a:r>
              <a:rPr lang="en-US" sz="3400" b="1" dirty="0" smtClean="0">
                <a:solidFill>
                  <a:schemeClr val="accent5"/>
                </a:solidFill>
              </a:rPr>
              <a:t>HIV and youth</a:t>
            </a:r>
          </a:p>
        </p:txBody>
      </p:sp>
    </p:spTree>
    <p:extLst>
      <p:ext uri="{BB962C8B-B14F-4D97-AF65-F5344CB8AC3E}">
        <p14:creationId xmlns:p14="http://schemas.microsoft.com/office/powerpoint/2010/main" val="1444352020"/>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Comprehensive Knowledge of HIV among Youth by Residence</a:t>
            </a:r>
            <a:endParaRPr lang="en-US"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225893643"/>
              </p:ext>
            </p:extLst>
          </p:nvPr>
        </p:nvGraphicFramePr>
        <p:xfrm>
          <a:off x="1" y="1606550"/>
          <a:ext cx="9143998" cy="44354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and men age 15-24 with comprehensive knowledge of HIV*</a:t>
            </a:r>
            <a:endParaRPr lang="en-US" i="1" dirty="0">
              <a:solidFill>
                <a:prstClr val="black"/>
              </a:solidFill>
            </a:endParaRPr>
          </a:p>
        </p:txBody>
      </p:sp>
      <p:sp>
        <p:nvSpPr>
          <p:cNvPr id="5" name="TextBox 4"/>
          <p:cNvSpPr txBox="1"/>
          <p:nvPr/>
        </p:nvSpPr>
        <p:spPr>
          <a:xfrm>
            <a:off x="0" y="6119336"/>
            <a:ext cx="9143999" cy="692497"/>
          </a:xfrm>
          <a:prstGeom prst="rect">
            <a:avLst/>
          </a:prstGeom>
          <a:noFill/>
        </p:spPr>
        <p:txBody>
          <a:bodyPr wrap="square" rtlCol="0">
            <a:spAutoFit/>
          </a:bodyPr>
          <a:lstStyle/>
          <a:p>
            <a:r>
              <a:rPr lang="en-US" sz="1300" i="1" dirty="0" smtClean="0">
                <a:solidFill>
                  <a:prstClr val="black"/>
                </a:solidFill>
              </a:rPr>
              <a:t>*Comprehensive knowledge means knowing that the risk of getting HIV can be reduced by using condoms and limited sex to one uninfected partner, knowing that a healthy person can have HIV, and rejecting the two most common local misconceptions about HIV prevention and transmission.</a:t>
            </a:r>
            <a:endParaRPr lang="en-US" sz="1300" i="1" dirty="0">
              <a:solidFill>
                <a:prstClr val="black"/>
              </a:solidFill>
            </a:endParaRPr>
          </a:p>
        </p:txBody>
      </p:sp>
    </p:spTree>
    <p:extLst>
      <p:ext uri="{BB962C8B-B14F-4D97-AF65-F5344CB8AC3E}">
        <p14:creationId xmlns:p14="http://schemas.microsoft.com/office/powerpoint/2010/main" val="2582305897"/>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Key Findings</a:t>
            </a:r>
            <a:endParaRPr lang="en-US" dirty="0"/>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US" b="1" dirty="0" smtClean="0">
                <a:solidFill>
                  <a:schemeClr val="accent5"/>
                </a:solidFill>
              </a:rPr>
              <a:t>70% </a:t>
            </a:r>
            <a:r>
              <a:rPr lang="en-US" dirty="0" smtClean="0"/>
              <a:t>of women and </a:t>
            </a:r>
            <a:r>
              <a:rPr lang="en-US" b="1" dirty="0" smtClean="0">
                <a:solidFill>
                  <a:schemeClr val="accent5"/>
                </a:solidFill>
              </a:rPr>
              <a:t>89% </a:t>
            </a:r>
            <a:r>
              <a:rPr lang="en-US" dirty="0" smtClean="0"/>
              <a:t>of men know that the risk of getting HIV can be reduced by </a:t>
            </a:r>
            <a:r>
              <a:rPr lang="en-US" b="1" dirty="0" smtClean="0">
                <a:solidFill>
                  <a:schemeClr val="accent5"/>
                </a:solidFill>
              </a:rPr>
              <a:t>using condoms and limited sex to one uninfected partner</a:t>
            </a:r>
            <a:r>
              <a:rPr lang="en-US" dirty="0" smtClean="0"/>
              <a:t>.</a:t>
            </a:r>
          </a:p>
          <a:p>
            <a:pPr>
              <a:spcBef>
                <a:spcPts val="0"/>
              </a:spcBef>
              <a:spcAft>
                <a:spcPts val="1800"/>
              </a:spcAft>
              <a:buClr>
                <a:schemeClr val="tx1"/>
              </a:buClr>
            </a:pPr>
            <a:r>
              <a:rPr lang="en-US" b="1" dirty="0" smtClean="0">
                <a:solidFill>
                  <a:schemeClr val="accent5"/>
                </a:solidFill>
              </a:rPr>
              <a:t>4% </a:t>
            </a:r>
            <a:r>
              <a:rPr lang="en-US" dirty="0" smtClean="0"/>
              <a:t>of women and </a:t>
            </a:r>
            <a:r>
              <a:rPr lang="en-US" b="1" dirty="0" smtClean="0">
                <a:solidFill>
                  <a:schemeClr val="accent5"/>
                </a:solidFill>
              </a:rPr>
              <a:t>8% </a:t>
            </a:r>
            <a:r>
              <a:rPr lang="en-US" dirty="0" smtClean="0"/>
              <a:t>of men were </a:t>
            </a:r>
            <a:r>
              <a:rPr lang="en-US" b="1" dirty="0" smtClean="0">
                <a:solidFill>
                  <a:schemeClr val="accent5"/>
                </a:solidFill>
              </a:rPr>
              <a:t>tested for HIV in the past 12 months and received the results of the </a:t>
            </a:r>
            <a:r>
              <a:rPr lang="en-US" b="1" smtClean="0">
                <a:solidFill>
                  <a:schemeClr val="accent5"/>
                </a:solidFill>
              </a:rPr>
              <a:t>test</a:t>
            </a:r>
            <a:r>
              <a:rPr lang="en-US" smtClean="0"/>
              <a:t>.</a:t>
            </a:r>
            <a:endParaRPr lang="en-US" dirty="0" smtClean="0"/>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Women’s Empowerment</a:t>
            </a:r>
            <a:endParaRPr lang="en-US" sz="4400" b="1" dirty="0">
              <a:solidFill>
                <a:prstClr val="white"/>
              </a:solidFill>
            </a:endParaRPr>
          </a:p>
        </p:txBody>
      </p:sp>
      <p:sp>
        <p:nvSpPr>
          <p:cNvPr id="3" name="TextBox 2"/>
          <p:cNvSpPr txBox="1"/>
          <p:nvPr/>
        </p:nvSpPr>
        <p:spPr>
          <a:xfrm>
            <a:off x="6374166" y="1604037"/>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dirty="0" err="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7"/>
            <a:ext cx="4401178" cy="3048000"/>
          </a:xfrm>
        </p:spPr>
        <p:txBody>
          <a:bodyPr>
            <a:normAutofit lnSpcReduction="10000"/>
          </a:bodyPr>
          <a:lstStyle/>
          <a:p>
            <a:pPr>
              <a:buClr>
                <a:schemeClr val="tx1"/>
              </a:buClr>
            </a:pPr>
            <a:r>
              <a:rPr lang="en-US" sz="3400" b="1" dirty="0" smtClean="0">
                <a:solidFill>
                  <a:schemeClr val="accent5"/>
                </a:solidFill>
              </a:rPr>
              <a:t>Employment and earnings</a:t>
            </a:r>
          </a:p>
          <a:p>
            <a:pPr>
              <a:buClr>
                <a:schemeClr val="tx1"/>
              </a:buClr>
            </a:pPr>
            <a:r>
              <a:rPr lang="en-US" sz="3400" dirty="0" smtClean="0"/>
              <a:t>Ownership of assets</a:t>
            </a:r>
          </a:p>
          <a:p>
            <a:pPr>
              <a:buClr>
                <a:schemeClr val="tx1"/>
              </a:buClr>
            </a:pPr>
            <a:r>
              <a:rPr lang="en-US" sz="3400" dirty="0" smtClean="0"/>
              <a:t>Decision making</a:t>
            </a:r>
          </a:p>
          <a:p>
            <a:pPr>
              <a:buClr>
                <a:schemeClr val="tx1"/>
              </a:buClr>
            </a:pPr>
            <a:r>
              <a:rPr lang="en-US" sz="3400" dirty="0" smtClean="0"/>
              <a:t>Attitudes toward wife beating</a:t>
            </a:r>
          </a:p>
        </p:txBody>
      </p:sp>
    </p:spTree>
    <p:extLst>
      <p:ext uri="{BB962C8B-B14F-4D97-AF65-F5344CB8AC3E}">
        <p14:creationId xmlns:p14="http://schemas.microsoft.com/office/powerpoint/2010/main" val="2985193522"/>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Employment</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88277869"/>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of married women and men age 15-49 who</a:t>
            </a:r>
          </a:p>
          <a:p>
            <a:pPr algn="ctr"/>
            <a:r>
              <a:rPr lang="en-US" i="1" dirty="0" smtClean="0">
                <a:solidFill>
                  <a:prstClr val="black"/>
                </a:solidFill>
              </a:rPr>
              <a:t>were employed in the 12 months before the survey</a:t>
            </a:r>
            <a:endParaRPr lang="en-US" i="1" dirty="0">
              <a:solidFill>
                <a:prstClr val="black"/>
              </a:solidFill>
            </a:endParaRPr>
          </a:p>
        </p:txBody>
      </p:sp>
    </p:spTree>
    <p:extLst>
      <p:ext uri="{BB962C8B-B14F-4D97-AF65-F5344CB8AC3E}">
        <p14:creationId xmlns:p14="http://schemas.microsoft.com/office/powerpoint/2010/main" val="3950771702"/>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Type of Payment</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124647852"/>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distribution of payment type among married women and men age 15-49</a:t>
            </a:r>
            <a:br>
              <a:rPr lang="en-US" i="1" dirty="0" smtClean="0">
                <a:solidFill>
                  <a:prstClr val="black"/>
                </a:solidFill>
              </a:rPr>
            </a:br>
            <a:r>
              <a:rPr lang="en-US" i="1" dirty="0" smtClean="0">
                <a:solidFill>
                  <a:prstClr val="black"/>
                </a:solidFill>
              </a:rPr>
              <a:t>who were employed in the 12 months before the survey</a:t>
            </a:r>
            <a:endParaRPr lang="en-US" i="1" dirty="0">
              <a:solidFill>
                <a:prstClr val="black"/>
              </a:solidFill>
            </a:endParaRPr>
          </a:p>
        </p:txBody>
      </p:sp>
    </p:spTree>
    <p:extLst>
      <p:ext uri="{BB962C8B-B14F-4D97-AF65-F5344CB8AC3E}">
        <p14:creationId xmlns:p14="http://schemas.microsoft.com/office/powerpoint/2010/main" val="3389949406"/>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Control over Women’s Earnings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84595240"/>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distribution of working married women who received cash earnings  </a:t>
            </a:r>
            <a:br>
              <a:rPr lang="en-US" i="1" dirty="0" smtClean="0">
                <a:solidFill>
                  <a:prstClr val="black"/>
                </a:solidFill>
              </a:rPr>
            </a:br>
            <a:r>
              <a:rPr lang="en-US" i="1" dirty="0" smtClean="0">
                <a:solidFill>
                  <a:prstClr val="black"/>
                </a:solidFill>
              </a:rPr>
              <a:t>by person who decides how women’s earnings are used</a:t>
            </a:r>
            <a:endParaRPr lang="en-US" i="1" dirty="0">
              <a:solidFill>
                <a:prstClr val="black"/>
              </a:solidFill>
            </a:endParaRPr>
          </a:p>
        </p:txBody>
      </p:sp>
      <p:sp>
        <p:nvSpPr>
          <p:cNvPr id="3" name="TextBox 2"/>
          <p:cNvSpPr txBox="1"/>
          <p:nvPr/>
        </p:nvSpPr>
        <p:spPr>
          <a:xfrm>
            <a:off x="5400339" y="4240127"/>
            <a:ext cx="1484555" cy="646331"/>
          </a:xfrm>
          <a:prstGeom prst="rect">
            <a:avLst/>
          </a:prstGeom>
          <a:noFill/>
        </p:spPr>
        <p:txBody>
          <a:bodyPr wrap="square" rtlCol="0">
            <a:spAutoFit/>
          </a:bodyPr>
          <a:lstStyle/>
          <a:p>
            <a:pPr algn="ctr"/>
            <a:r>
              <a:rPr lang="en-US" b="1" dirty="0" smtClean="0">
                <a:solidFill>
                  <a:prstClr val="white"/>
                </a:solidFill>
              </a:rPr>
              <a:t>Mainly wife</a:t>
            </a:r>
          </a:p>
          <a:p>
            <a:pPr algn="ctr"/>
            <a:r>
              <a:rPr lang="en-US" b="1" dirty="0" smtClean="0">
                <a:solidFill>
                  <a:prstClr val="white"/>
                </a:solidFill>
              </a:rPr>
              <a:t>52%</a:t>
            </a:r>
            <a:endParaRPr lang="en-US" b="1" dirty="0">
              <a:solidFill>
                <a:prstClr val="white"/>
              </a:solidFill>
            </a:endParaRPr>
          </a:p>
        </p:txBody>
      </p:sp>
    </p:spTree>
    <p:extLst>
      <p:ext uri="{BB962C8B-B14F-4D97-AF65-F5344CB8AC3E}">
        <p14:creationId xmlns:p14="http://schemas.microsoft.com/office/powerpoint/2010/main" val="1170933473"/>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Comparing Women’s and </a:t>
            </a:r>
            <a:br>
              <a:rPr lang="en-US" dirty="0" smtClean="0"/>
            </a:br>
            <a:r>
              <a:rPr lang="en-US" dirty="0" smtClean="0"/>
              <a:t>their Husbands’ Earnings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81334887"/>
              </p:ext>
            </p:extLst>
          </p:nvPr>
        </p:nvGraphicFramePr>
        <p:xfrm>
          <a:off x="461963" y="1939332"/>
          <a:ext cx="8256587" cy="491866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646331"/>
          </a:xfrm>
          <a:prstGeom prst="rect">
            <a:avLst/>
          </a:prstGeom>
          <a:noFill/>
        </p:spPr>
        <p:txBody>
          <a:bodyPr wrap="square" rtlCol="0">
            <a:spAutoFit/>
          </a:bodyPr>
          <a:lstStyle/>
          <a:p>
            <a:pPr algn="ctr"/>
            <a:r>
              <a:rPr lang="en-US" i="1" dirty="0" smtClean="0">
                <a:solidFill>
                  <a:prstClr val="black"/>
                </a:solidFill>
              </a:rPr>
              <a:t>Percent distribution of working married women age 15-49 </a:t>
            </a:r>
            <a:br>
              <a:rPr lang="en-US" i="1" dirty="0" smtClean="0">
                <a:solidFill>
                  <a:prstClr val="black"/>
                </a:solidFill>
              </a:rPr>
            </a:br>
            <a:r>
              <a:rPr lang="en-US" i="1" dirty="0" smtClean="0">
                <a:solidFill>
                  <a:prstClr val="black"/>
                </a:solidFill>
              </a:rPr>
              <a:t>by whether she earned more or less than her husband</a:t>
            </a:r>
            <a:endParaRPr lang="en-US" i="1" dirty="0">
              <a:solidFill>
                <a:prstClr val="black"/>
              </a:solidFill>
            </a:endParaRPr>
          </a:p>
        </p:txBody>
      </p:sp>
    </p:spTree>
    <p:extLst>
      <p:ext uri="{BB962C8B-B14F-4D97-AF65-F5344CB8AC3E}">
        <p14:creationId xmlns:p14="http://schemas.microsoft.com/office/powerpoint/2010/main" val="95578093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62116" y="689019"/>
            <a:ext cx="8249265" cy="4401205"/>
          </a:xfrm>
          <a:prstGeom prst="rect">
            <a:avLst/>
          </a:prstGeom>
          <a:noFill/>
        </p:spPr>
        <p:txBody>
          <a:bodyPr wrap="square" rtlCol="0">
            <a:spAutoFit/>
          </a:bodyPr>
          <a:lstStyle/>
          <a:p>
            <a:pPr algn="ctr"/>
            <a:r>
              <a:rPr lang="en-US" sz="2800" dirty="0"/>
              <a:t>The 2016 Nepal Demographic and Health Survey (2016 NDHS) was implemented by New ERA under the aegis of the Ministry of Health of Nepal. Data collection took place from 19 </a:t>
            </a:r>
            <a:r>
              <a:rPr lang="en-US" sz="2800" dirty="0" smtClean="0"/>
              <a:t>June, </a:t>
            </a:r>
            <a:r>
              <a:rPr lang="en-US" sz="2800" dirty="0"/>
              <a:t>2016 to 31 </a:t>
            </a:r>
            <a:r>
              <a:rPr lang="en-US" sz="2800" dirty="0" smtClean="0"/>
              <a:t>January, </a:t>
            </a:r>
            <a:r>
              <a:rPr lang="en-US" sz="2800" dirty="0"/>
              <a:t>2017. Funding for the survey was provided by the United States Agency for International Development (USAID). ICF provided technical assistance through The DHS Program, a USAID-funded project providing support and technical assistance in the implementation of population and health surveys in countries worldwide</a:t>
            </a:r>
            <a:r>
              <a:rPr lang="en-US" sz="2800" dirty="0" smtClean="0"/>
              <a:t>.</a:t>
            </a:r>
            <a:endParaRPr lang="en-US" sz="2800" dirty="0"/>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99826" y="5165438"/>
            <a:ext cx="1818103" cy="1554480"/>
          </a:xfrm>
          <a:prstGeom prst="rect">
            <a:avLst/>
          </a:prstGeom>
        </p:spPr>
      </p:pic>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093262" y="5485478"/>
            <a:ext cx="986971" cy="914400"/>
          </a:xfrm>
          <a:prstGeom prst="rect">
            <a:avLst/>
          </a:prstGeom>
        </p:spPr>
      </p:pic>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281037" y="5485478"/>
            <a:ext cx="1085029" cy="914400"/>
          </a:xfrm>
          <a:prstGeom prst="rect">
            <a:avLst/>
          </a:prstGeom>
        </p:spPr>
      </p:pic>
      <p:sp>
        <p:nvSpPr>
          <p:cNvPr id="8" name="TextBox 7"/>
          <p:cNvSpPr txBox="1"/>
          <p:nvPr/>
        </p:nvSpPr>
        <p:spPr>
          <a:xfrm>
            <a:off x="3918154" y="6395381"/>
            <a:ext cx="1162080" cy="369332"/>
          </a:xfrm>
          <a:prstGeom prst="rect">
            <a:avLst/>
          </a:prstGeom>
          <a:noFill/>
        </p:spPr>
        <p:txBody>
          <a:bodyPr wrap="square" rtlCol="0">
            <a:spAutoFit/>
          </a:bodyPr>
          <a:lstStyle/>
          <a:p>
            <a:pPr algn="ctr"/>
            <a:r>
              <a:rPr lang="en-US" b="1" dirty="0" smtClean="0"/>
              <a:t>New ERA</a:t>
            </a:r>
            <a:endParaRPr lang="en-US" b="1" dirty="0"/>
          </a:p>
        </p:txBody>
      </p:sp>
      <p:sp>
        <p:nvSpPr>
          <p:cNvPr id="9" name="TextBox 8"/>
          <p:cNvSpPr txBox="1"/>
          <p:nvPr/>
        </p:nvSpPr>
        <p:spPr>
          <a:xfrm>
            <a:off x="6862917" y="6395381"/>
            <a:ext cx="1921270" cy="369332"/>
          </a:xfrm>
          <a:prstGeom prst="rect">
            <a:avLst/>
          </a:prstGeom>
          <a:noFill/>
        </p:spPr>
        <p:txBody>
          <a:bodyPr wrap="square" rtlCol="0">
            <a:spAutoFit/>
          </a:bodyPr>
          <a:lstStyle/>
          <a:p>
            <a:pPr algn="ctr"/>
            <a:r>
              <a:rPr lang="en-US" b="1" dirty="0" smtClean="0"/>
              <a:t>Ministry of Health</a:t>
            </a:r>
            <a:endParaRPr lang="en-US" b="1" dirty="0"/>
          </a:p>
        </p:txBody>
      </p:sp>
    </p:spTree>
    <p:extLst>
      <p:ext uri="{BB962C8B-B14F-4D97-AF65-F5344CB8AC3E}">
        <p14:creationId xmlns:p14="http://schemas.microsoft.com/office/powerpoint/2010/main" val="212925066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914400"/>
          </a:xfrm>
        </p:spPr>
        <p:txBody>
          <a:bodyPr/>
          <a:lstStyle/>
          <a:p>
            <a:r>
              <a:rPr lang="en-US" noProof="0" dirty="0" smtClean="0"/>
              <a:t>Drinking Water by Residence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182713293"/>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809"/>
            <a:ext cx="9144000" cy="369332"/>
          </a:xfrm>
          <a:prstGeom prst="rect">
            <a:avLst/>
          </a:prstGeom>
          <a:noFill/>
        </p:spPr>
        <p:txBody>
          <a:bodyPr wrap="square" rtlCol="0">
            <a:spAutoFit/>
          </a:bodyPr>
          <a:lstStyle/>
          <a:p>
            <a:pPr algn="ctr"/>
            <a:r>
              <a:rPr lang="en-US" i="1" dirty="0" smtClean="0">
                <a:solidFill>
                  <a:prstClr val="black"/>
                </a:solidFill>
              </a:rPr>
              <a:t>Percent distribution of households</a:t>
            </a:r>
            <a:endParaRPr lang="en-US" i="1" dirty="0">
              <a:solidFill>
                <a:prstClr val="black"/>
              </a:solidFill>
            </a:endParaRPr>
          </a:p>
        </p:txBody>
      </p:sp>
    </p:spTree>
    <p:extLst>
      <p:ext uri="{BB962C8B-B14F-4D97-AF65-F5344CB8AC3E}">
        <p14:creationId xmlns:p14="http://schemas.microsoft.com/office/powerpoint/2010/main" val="2912614424"/>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7"/>
            <a:ext cx="4401178" cy="3048000"/>
          </a:xfrm>
        </p:spPr>
        <p:txBody>
          <a:bodyPr>
            <a:normAutofit lnSpcReduction="10000"/>
          </a:bodyPr>
          <a:lstStyle/>
          <a:p>
            <a:pPr>
              <a:buClr>
                <a:schemeClr val="tx1"/>
              </a:buClr>
            </a:pPr>
            <a:r>
              <a:rPr lang="en-US" sz="3400" dirty="0" smtClean="0"/>
              <a:t>Employment and earnings</a:t>
            </a:r>
          </a:p>
          <a:p>
            <a:pPr>
              <a:buClr>
                <a:schemeClr val="tx1"/>
              </a:buClr>
            </a:pPr>
            <a:r>
              <a:rPr lang="en-US" sz="3400" b="1" dirty="0" smtClean="0">
                <a:solidFill>
                  <a:schemeClr val="accent5"/>
                </a:solidFill>
              </a:rPr>
              <a:t>Ownership of assets</a:t>
            </a:r>
          </a:p>
          <a:p>
            <a:pPr>
              <a:buClr>
                <a:schemeClr val="tx1"/>
              </a:buClr>
            </a:pPr>
            <a:r>
              <a:rPr lang="en-US" sz="3400" dirty="0" smtClean="0"/>
              <a:t>Decision making</a:t>
            </a:r>
          </a:p>
          <a:p>
            <a:pPr>
              <a:buClr>
                <a:schemeClr val="tx1"/>
              </a:buClr>
            </a:pPr>
            <a:r>
              <a:rPr lang="en-US" sz="3400" dirty="0" smtClean="0"/>
              <a:t>Attitudes toward wife beating</a:t>
            </a:r>
          </a:p>
        </p:txBody>
      </p:sp>
    </p:spTree>
    <p:extLst>
      <p:ext uri="{BB962C8B-B14F-4D97-AF65-F5344CB8AC3E}">
        <p14:creationId xmlns:p14="http://schemas.microsoft.com/office/powerpoint/2010/main" val="3456609920"/>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Ownership of House and Land</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48991073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a:t>
            </a:r>
            <a:endParaRPr lang="en-US" i="1" dirty="0">
              <a:solidFill>
                <a:prstClr val="black"/>
              </a:solidFill>
            </a:endParaRPr>
          </a:p>
        </p:txBody>
      </p:sp>
    </p:spTree>
    <p:extLst>
      <p:ext uri="{BB962C8B-B14F-4D97-AF65-F5344CB8AC3E}">
        <p14:creationId xmlns:p14="http://schemas.microsoft.com/office/powerpoint/2010/main" val="1868906011"/>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Ownership and Use of Bank Accounts </a:t>
            </a:r>
            <a:br>
              <a:rPr lang="en-US" dirty="0" smtClean="0"/>
            </a:br>
            <a:r>
              <a:rPr lang="en-US" dirty="0" smtClean="0"/>
              <a:t>and Mobile Phones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63976950"/>
              </p:ext>
            </p:extLst>
          </p:nvPr>
        </p:nvGraphicFramePr>
        <p:xfrm>
          <a:off x="522514" y="1244600"/>
          <a:ext cx="8196943" cy="56134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077684" y="1606550"/>
            <a:ext cx="3135087" cy="646331"/>
          </a:xfrm>
          <a:prstGeom prst="rect">
            <a:avLst/>
          </a:prstGeom>
          <a:noFill/>
        </p:spPr>
        <p:txBody>
          <a:bodyPr wrap="square" rtlCol="0">
            <a:spAutoFit/>
          </a:bodyPr>
          <a:lstStyle/>
          <a:p>
            <a:pPr algn="ctr"/>
            <a:r>
              <a:rPr lang="en-US" i="1" dirty="0" smtClean="0">
                <a:solidFill>
                  <a:prstClr val="black"/>
                </a:solidFill>
              </a:rPr>
              <a:t>Percent of women and men </a:t>
            </a:r>
            <a:br>
              <a:rPr lang="en-US" i="1" dirty="0" smtClean="0">
                <a:solidFill>
                  <a:prstClr val="black"/>
                </a:solidFill>
              </a:rPr>
            </a:br>
            <a:r>
              <a:rPr lang="en-US" i="1" dirty="0" smtClean="0">
                <a:solidFill>
                  <a:prstClr val="black"/>
                </a:solidFill>
              </a:rPr>
              <a:t>age 15-49 who:</a:t>
            </a:r>
            <a:endParaRPr lang="en-US" i="1" dirty="0">
              <a:solidFill>
                <a:prstClr val="black"/>
              </a:solidFill>
            </a:endParaRPr>
          </a:p>
        </p:txBody>
      </p:sp>
      <p:sp>
        <p:nvSpPr>
          <p:cNvPr id="9" name="TextBox 8"/>
          <p:cNvSpPr txBox="1"/>
          <p:nvPr/>
        </p:nvSpPr>
        <p:spPr>
          <a:xfrm>
            <a:off x="5976257" y="1339765"/>
            <a:ext cx="3167742" cy="923330"/>
          </a:xfrm>
          <a:prstGeom prst="rect">
            <a:avLst/>
          </a:prstGeom>
          <a:noFill/>
        </p:spPr>
        <p:txBody>
          <a:bodyPr wrap="square" rtlCol="0">
            <a:spAutoFit/>
          </a:bodyPr>
          <a:lstStyle/>
          <a:p>
            <a:pPr algn="ctr"/>
            <a:r>
              <a:rPr lang="en-US" i="1" dirty="0" smtClean="0">
                <a:solidFill>
                  <a:prstClr val="black"/>
                </a:solidFill>
              </a:rPr>
              <a:t>Among women and men age 15-49 who own a mobile phone, percent who:</a:t>
            </a:r>
            <a:endParaRPr lang="en-US" i="1" dirty="0">
              <a:solidFill>
                <a:prstClr val="black"/>
              </a:solidFill>
            </a:endParaRPr>
          </a:p>
        </p:txBody>
      </p:sp>
      <p:cxnSp>
        <p:nvCxnSpPr>
          <p:cNvPr id="11" name="Straight Connector 10"/>
          <p:cNvCxnSpPr/>
          <p:nvPr/>
        </p:nvCxnSpPr>
        <p:spPr>
          <a:xfrm>
            <a:off x="1307564" y="2252881"/>
            <a:ext cx="25799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976257" y="2222560"/>
            <a:ext cx="30806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2523743"/>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7"/>
            <a:ext cx="4401178" cy="3048000"/>
          </a:xfrm>
        </p:spPr>
        <p:txBody>
          <a:bodyPr>
            <a:normAutofit lnSpcReduction="10000"/>
          </a:bodyPr>
          <a:lstStyle/>
          <a:p>
            <a:pPr>
              <a:buClr>
                <a:schemeClr val="tx1"/>
              </a:buClr>
            </a:pPr>
            <a:r>
              <a:rPr lang="en-US" sz="3400" dirty="0" smtClean="0"/>
              <a:t>Employment and earnings</a:t>
            </a:r>
          </a:p>
          <a:p>
            <a:pPr>
              <a:buClr>
                <a:schemeClr val="tx1"/>
              </a:buClr>
            </a:pPr>
            <a:r>
              <a:rPr lang="en-US" sz="3400" dirty="0" smtClean="0"/>
              <a:t>Ownership of assets</a:t>
            </a:r>
          </a:p>
          <a:p>
            <a:pPr>
              <a:buClr>
                <a:schemeClr val="tx1"/>
              </a:buClr>
            </a:pPr>
            <a:r>
              <a:rPr lang="en-US" sz="3400" b="1" dirty="0" smtClean="0">
                <a:solidFill>
                  <a:schemeClr val="accent5"/>
                </a:solidFill>
              </a:rPr>
              <a:t>Decision making</a:t>
            </a:r>
          </a:p>
          <a:p>
            <a:pPr>
              <a:buClr>
                <a:schemeClr val="tx1"/>
              </a:buClr>
            </a:pPr>
            <a:r>
              <a:rPr lang="en-US" sz="3400" dirty="0" smtClean="0"/>
              <a:t>Attitudes toward wife beating</a:t>
            </a:r>
          </a:p>
        </p:txBody>
      </p:sp>
    </p:spTree>
    <p:extLst>
      <p:ext uri="{BB962C8B-B14F-4D97-AF65-F5344CB8AC3E}">
        <p14:creationId xmlns:p14="http://schemas.microsoft.com/office/powerpoint/2010/main" val="3089455061"/>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Women’s Participation in Decision Making</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12618417"/>
              </p:ext>
            </p:extLst>
          </p:nvPr>
        </p:nvGraphicFramePr>
        <p:xfrm>
          <a:off x="0" y="1749425"/>
          <a:ext cx="9143999"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dirty="0" smtClean="0">
                <a:solidFill>
                  <a:prstClr val="black"/>
                </a:solidFill>
              </a:rPr>
              <a:t>Percent of married women age 15-49 who make specific decisions </a:t>
            </a:r>
          </a:p>
          <a:p>
            <a:pPr algn="ctr"/>
            <a:r>
              <a:rPr lang="en-US" i="1" dirty="0" smtClean="0">
                <a:solidFill>
                  <a:prstClr val="black"/>
                </a:solidFill>
              </a:rPr>
              <a:t>by themselves or jointly with their husband</a:t>
            </a:r>
            <a:endParaRPr lang="en-US" i="1" dirty="0">
              <a:solidFill>
                <a:prstClr val="black"/>
              </a:solidFill>
            </a:endParaRPr>
          </a:p>
        </p:txBody>
      </p:sp>
    </p:spTree>
    <p:extLst>
      <p:ext uri="{BB962C8B-B14F-4D97-AF65-F5344CB8AC3E}">
        <p14:creationId xmlns:p14="http://schemas.microsoft.com/office/powerpoint/2010/main" val="28819806"/>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7"/>
            <a:ext cx="4401178" cy="3048000"/>
          </a:xfrm>
        </p:spPr>
        <p:txBody>
          <a:bodyPr>
            <a:normAutofit lnSpcReduction="10000"/>
          </a:bodyPr>
          <a:lstStyle/>
          <a:p>
            <a:pPr>
              <a:buClr>
                <a:schemeClr val="tx1"/>
              </a:buClr>
            </a:pPr>
            <a:r>
              <a:rPr lang="en-US" sz="3400" dirty="0" smtClean="0"/>
              <a:t>Employment and earnings</a:t>
            </a:r>
          </a:p>
          <a:p>
            <a:pPr>
              <a:buClr>
                <a:schemeClr val="tx1"/>
              </a:buClr>
            </a:pPr>
            <a:r>
              <a:rPr lang="en-US" sz="3400" dirty="0" smtClean="0"/>
              <a:t>Ownership of assets</a:t>
            </a:r>
          </a:p>
          <a:p>
            <a:pPr>
              <a:buClr>
                <a:schemeClr val="tx1"/>
              </a:buClr>
            </a:pPr>
            <a:r>
              <a:rPr lang="en-US" sz="3400" dirty="0" smtClean="0"/>
              <a:t>Decision making</a:t>
            </a:r>
          </a:p>
          <a:p>
            <a:pPr>
              <a:buClr>
                <a:schemeClr val="tx1"/>
              </a:buClr>
            </a:pPr>
            <a:r>
              <a:rPr lang="en-US" sz="3400" b="1" dirty="0" smtClean="0">
                <a:solidFill>
                  <a:schemeClr val="accent5"/>
                </a:solidFill>
              </a:rPr>
              <a:t>Attitudes toward wife beating</a:t>
            </a:r>
          </a:p>
        </p:txBody>
      </p:sp>
    </p:spTree>
    <p:extLst>
      <p:ext uri="{BB962C8B-B14F-4D97-AF65-F5344CB8AC3E}">
        <p14:creationId xmlns:p14="http://schemas.microsoft.com/office/powerpoint/2010/main" val="2336299299"/>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Attitudes toward Wife Beating</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329440089"/>
              </p:ext>
            </p:extLst>
          </p:nvPr>
        </p:nvGraphicFramePr>
        <p:xfrm>
          <a:off x="120580" y="1606550"/>
          <a:ext cx="902342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dirty="0" smtClean="0">
                <a:solidFill>
                  <a:prstClr val="black"/>
                </a:solidFill>
              </a:rPr>
              <a:t>Percent of women and men age 15-49 who agree that a husband is justified </a:t>
            </a:r>
          </a:p>
          <a:p>
            <a:pPr algn="ctr"/>
            <a:r>
              <a:rPr lang="en-US" i="1" dirty="0" smtClean="0">
                <a:solidFill>
                  <a:prstClr val="black"/>
                </a:solidFill>
              </a:rPr>
              <a:t>in beating his wife under certain circumstances</a:t>
            </a:r>
            <a:endParaRPr lang="en-US" i="1" dirty="0">
              <a:solidFill>
                <a:prstClr val="black"/>
              </a:solidFill>
            </a:endParaRPr>
          </a:p>
        </p:txBody>
      </p:sp>
    </p:spTree>
    <p:extLst>
      <p:ext uri="{BB962C8B-B14F-4D97-AF65-F5344CB8AC3E}">
        <p14:creationId xmlns:p14="http://schemas.microsoft.com/office/powerpoint/2010/main" val="2867975466"/>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Key Findings</a:t>
            </a:r>
            <a:endParaRPr lang="en-US" dirty="0"/>
          </a:p>
        </p:txBody>
      </p:sp>
      <p:sp>
        <p:nvSpPr>
          <p:cNvPr id="3" name="Content Placeholder 2"/>
          <p:cNvSpPr>
            <a:spLocks noGrp="1"/>
          </p:cNvSpPr>
          <p:nvPr>
            <p:ph idx="1"/>
          </p:nvPr>
        </p:nvSpPr>
        <p:spPr>
          <a:xfrm>
            <a:off x="443883" y="1463166"/>
            <a:ext cx="8256233" cy="5081325"/>
          </a:xfrm>
        </p:spPr>
        <p:txBody>
          <a:bodyPr>
            <a:normAutofit lnSpcReduction="10000"/>
          </a:bodyPr>
          <a:lstStyle/>
          <a:p>
            <a:pPr>
              <a:spcBef>
                <a:spcPts val="0"/>
              </a:spcBef>
              <a:spcAft>
                <a:spcPts val="1800"/>
              </a:spcAft>
              <a:buClr>
                <a:schemeClr val="tx1"/>
              </a:buClr>
            </a:pPr>
            <a:r>
              <a:rPr lang="en-US" b="1" dirty="0" smtClean="0">
                <a:solidFill>
                  <a:schemeClr val="accent5"/>
                </a:solidFill>
              </a:rPr>
              <a:t>68% </a:t>
            </a:r>
            <a:r>
              <a:rPr lang="en-US" dirty="0" smtClean="0"/>
              <a:t>of married women were </a:t>
            </a:r>
            <a:r>
              <a:rPr lang="en-US" b="1" dirty="0" smtClean="0">
                <a:solidFill>
                  <a:schemeClr val="accent5"/>
                </a:solidFill>
              </a:rPr>
              <a:t>employed </a:t>
            </a:r>
            <a:r>
              <a:rPr lang="en-US" dirty="0" smtClean="0"/>
              <a:t>in the last year. </a:t>
            </a:r>
          </a:p>
          <a:p>
            <a:pPr>
              <a:spcBef>
                <a:spcPts val="0"/>
              </a:spcBef>
              <a:spcAft>
                <a:spcPts val="1800"/>
              </a:spcAft>
              <a:buClr>
                <a:schemeClr val="tx1"/>
              </a:buClr>
            </a:pPr>
            <a:r>
              <a:rPr lang="en-US" b="1" dirty="0" smtClean="0">
                <a:solidFill>
                  <a:schemeClr val="accent5"/>
                </a:solidFill>
              </a:rPr>
              <a:t>73%</a:t>
            </a:r>
            <a:r>
              <a:rPr lang="en-US" dirty="0" smtClean="0"/>
              <a:t> of married women </a:t>
            </a:r>
            <a:r>
              <a:rPr lang="en-US" b="1" dirty="0" smtClean="0">
                <a:solidFill>
                  <a:schemeClr val="accent5"/>
                </a:solidFill>
              </a:rPr>
              <a:t>earn less than their husbands</a:t>
            </a:r>
            <a:r>
              <a:rPr lang="en-US" dirty="0" smtClean="0"/>
              <a:t>. </a:t>
            </a:r>
          </a:p>
          <a:p>
            <a:pPr>
              <a:spcBef>
                <a:spcPts val="0"/>
              </a:spcBef>
              <a:spcAft>
                <a:spcPts val="1800"/>
              </a:spcAft>
              <a:buClr>
                <a:schemeClr val="tx1"/>
              </a:buClr>
            </a:pPr>
            <a:r>
              <a:rPr lang="en-US" b="1" dirty="0" smtClean="0">
                <a:solidFill>
                  <a:schemeClr val="accent5"/>
                </a:solidFill>
              </a:rPr>
              <a:t>9% </a:t>
            </a:r>
            <a:r>
              <a:rPr lang="en-US" dirty="0" smtClean="0"/>
              <a:t>of women and </a:t>
            </a:r>
            <a:r>
              <a:rPr lang="en-US" b="1" dirty="0" smtClean="0">
                <a:solidFill>
                  <a:schemeClr val="accent5"/>
                </a:solidFill>
              </a:rPr>
              <a:t>8%</a:t>
            </a:r>
            <a:r>
              <a:rPr lang="en-US" dirty="0" smtClean="0"/>
              <a:t> of men use a </a:t>
            </a:r>
            <a:r>
              <a:rPr lang="en-US" b="1" dirty="0" smtClean="0">
                <a:solidFill>
                  <a:schemeClr val="accent5"/>
                </a:solidFill>
              </a:rPr>
              <a:t>mobile phone for financial transactions</a:t>
            </a:r>
            <a:r>
              <a:rPr lang="en-US" dirty="0" smtClean="0"/>
              <a:t>.</a:t>
            </a:r>
          </a:p>
          <a:p>
            <a:pPr>
              <a:spcBef>
                <a:spcPts val="0"/>
              </a:spcBef>
              <a:spcAft>
                <a:spcPts val="1800"/>
              </a:spcAft>
              <a:buClr>
                <a:schemeClr val="tx1"/>
              </a:buClr>
            </a:pPr>
            <a:r>
              <a:rPr lang="en-US" b="1" dirty="0" smtClean="0">
                <a:solidFill>
                  <a:schemeClr val="accent5"/>
                </a:solidFill>
              </a:rPr>
              <a:t>38% </a:t>
            </a:r>
            <a:r>
              <a:rPr lang="en-US" dirty="0" smtClean="0"/>
              <a:t>of married women participate in all 3 household decisions. </a:t>
            </a:r>
          </a:p>
          <a:p>
            <a:pPr>
              <a:spcBef>
                <a:spcPts val="0"/>
              </a:spcBef>
              <a:spcAft>
                <a:spcPts val="1800"/>
              </a:spcAft>
              <a:buClr>
                <a:schemeClr val="tx1"/>
              </a:buClr>
            </a:pPr>
            <a:r>
              <a:rPr lang="en-US" b="1" dirty="0" smtClean="0">
                <a:solidFill>
                  <a:schemeClr val="accent5"/>
                </a:solidFill>
              </a:rPr>
              <a:t>29% </a:t>
            </a:r>
            <a:r>
              <a:rPr lang="en-US" dirty="0" smtClean="0"/>
              <a:t>of women and </a:t>
            </a:r>
            <a:r>
              <a:rPr lang="en-US" b="1" dirty="0" smtClean="0">
                <a:solidFill>
                  <a:schemeClr val="accent5"/>
                </a:solidFill>
              </a:rPr>
              <a:t>23%</a:t>
            </a:r>
            <a:r>
              <a:rPr lang="en-US" dirty="0" smtClean="0"/>
              <a:t> of men believe that a </a:t>
            </a:r>
            <a:r>
              <a:rPr lang="en-US" b="1" dirty="0" smtClean="0">
                <a:solidFill>
                  <a:schemeClr val="accent5"/>
                </a:solidFill>
              </a:rPr>
              <a:t>husband is justified in beating his wife </a:t>
            </a:r>
            <a:r>
              <a:rPr lang="en-US" dirty="0" smtClean="0"/>
              <a:t>under certain circumstances. </a:t>
            </a:r>
          </a:p>
        </p:txBody>
      </p:sp>
    </p:spTree>
    <p:extLst>
      <p:ext uri="{BB962C8B-B14F-4D97-AF65-F5344CB8AC3E}">
        <p14:creationId xmlns:p14="http://schemas.microsoft.com/office/powerpoint/2010/main" val="2155547179"/>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Domestic Violence</a:t>
            </a:r>
            <a:endParaRPr lang="en-US" sz="4400" b="1" dirty="0">
              <a:solidFill>
                <a:prstClr val="white"/>
              </a:solidFill>
            </a:endParaRPr>
          </a:p>
        </p:txBody>
      </p:sp>
      <p:sp>
        <p:nvSpPr>
          <p:cNvPr id="3" name="TextBox 2"/>
          <p:cNvSpPr txBox="1"/>
          <p:nvPr/>
        </p:nvSpPr>
        <p:spPr>
          <a:xfrm>
            <a:off x="6374166" y="1517976"/>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dirty="0" err="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207527"/>
            <a:ext cx="5246914" cy="2387600"/>
          </a:xfrm>
        </p:spPr>
        <p:txBody>
          <a:bodyPr>
            <a:normAutofit/>
          </a:bodyPr>
          <a:lstStyle/>
          <a:p>
            <a:pPr>
              <a:buClr>
                <a:schemeClr val="tx1"/>
              </a:buClr>
            </a:pPr>
            <a:r>
              <a:rPr lang="en-US" sz="3400" b="1" noProof="0" dirty="0" smtClean="0">
                <a:solidFill>
                  <a:schemeClr val="accent5"/>
                </a:solidFill>
              </a:rPr>
              <a:t>Experience of violence</a:t>
            </a:r>
          </a:p>
          <a:p>
            <a:pPr>
              <a:buClr>
                <a:schemeClr val="tx1"/>
              </a:buClr>
            </a:pPr>
            <a:r>
              <a:rPr lang="en-US" sz="3400" noProof="0" dirty="0" smtClean="0"/>
              <a:t>Spousal violence</a:t>
            </a:r>
          </a:p>
          <a:p>
            <a:pPr>
              <a:buClr>
                <a:schemeClr val="tx1"/>
              </a:buClr>
            </a:pPr>
            <a:r>
              <a:rPr lang="en-US" sz="3400" noProof="0" dirty="0" smtClean="0"/>
              <a:t>Help seeking</a:t>
            </a:r>
          </a:p>
        </p:txBody>
      </p:sp>
    </p:spTree>
    <p:extLst>
      <p:ext uri="{BB962C8B-B14F-4D97-AF65-F5344CB8AC3E}">
        <p14:creationId xmlns:p14="http://schemas.microsoft.com/office/powerpoint/2010/main" val="298519352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925286"/>
          </a:xfrm>
        </p:spPr>
        <p:txBody>
          <a:bodyPr/>
          <a:lstStyle/>
          <a:p>
            <a:r>
              <a:rPr lang="en-US" noProof="0" dirty="0" smtClean="0"/>
              <a:t>Sanitation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60940878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252"/>
            <a:ext cx="9144000" cy="369332"/>
          </a:xfrm>
          <a:prstGeom prst="rect">
            <a:avLst/>
          </a:prstGeom>
          <a:noFill/>
        </p:spPr>
        <p:txBody>
          <a:bodyPr wrap="square" rtlCol="0">
            <a:spAutoFit/>
          </a:bodyPr>
          <a:lstStyle/>
          <a:p>
            <a:pPr algn="ctr"/>
            <a:r>
              <a:rPr lang="en-US" i="1" dirty="0" smtClean="0">
                <a:solidFill>
                  <a:prstClr val="black"/>
                </a:solidFill>
              </a:rPr>
              <a:t>Percent distribution of households</a:t>
            </a:r>
            <a:endParaRPr lang="en-US" i="1" dirty="0">
              <a:solidFill>
                <a:prstClr val="black"/>
              </a:solidFill>
            </a:endParaRPr>
          </a:p>
        </p:txBody>
      </p:sp>
      <p:sp>
        <p:nvSpPr>
          <p:cNvPr id="3" name="TextBox 2"/>
          <p:cNvSpPr txBox="1"/>
          <p:nvPr/>
        </p:nvSpPr>
        <p:spPr>
          <a:xfrm>
            <a:off x="6479458" y="6273225"/>
            <a:ext cx="2576052" cy="584775"/>
          </a:xfrm>
          <a:prstGeom prst="rect">
            <a:avLst/>
          </a:prstGeom>
          <a:noFill/>
        </p:spPr>
        <p:txBody>
          <a:bodyPr wrap="square" rtlCol="0">
            <a:spAutoFit/>
          </a:bodyPr>
          <a:lstStyle/>
          <a:p>
            <a:r>
              <a:rPr lang="en-US" sz="1600" i="1" dirty="0" smtClean="0">
                <a:solidFill>
                  <a:prstClr val="black"/>
                </a:solidFill>
              </a:rPr>
              <a:t>Values may add up to more than 100% due to rounding. </a:t>
            </a:r>
            <a:endParaRPr lang="en-US" sz="1600" i="1" dirty="0">
              <a:solidFill>
                <a:prstClr val="black"/>
              </a:solidFill>
            </a:endParaRPr>
          </a:p>
        </p:txBody>
      </p:sp>
    </p:spTree>
    <p:extLst>
      <p:ext uri="{BB962C8B-B14F-4D97-AF65-F5344CB8AC3E}">
        <p14:creationId xmlns:p14="http://schemas.microsoft.com/office/powerpoint/2010/main" val="1676447535"/>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Experience of Physical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113960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smtClean="0">
                <a:solidFill>
                  <a:prstClr val="black"/>
                </a:solidFill>
              </a:rPr>
              <a:t>Percent of women age 15-49 who have ever experienced physical violence</a:t>
            </a:r>
            <a:endParaRPr lang="en-US" i="1" dirty="0">
              <a:solidFill>
                <a:prstClr val="black"/>
              </a:solidFill>
            </a:endParaRPr>
          </a:p>
        </p:txBody>
      </p:sp>
    </p:spTree>
    <p:extLst>
      <p:ext uri="{BB962C8B-B14F-4D97-AF65-F5344CB8AC3E}">
        <p14:creationId xmlns:p14="http://schemas.microsoft.com/office/powerpoint/2010/main" val="843264642"/>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Perpetrators of Physical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61966640"/>
              </p:ext>
            </p:extLst>
          </p:nvPr>
        </p:nvGraphicFramePr>
        <p:xfrm>
          <a:off x="482321" y="1643063"/>
          <a:ext cx="8239648"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Among women age 15-49 who have experienced physical violence since age 15, </a:t>
            </a:r>
            <a:br>
              <a:rPr lang="en-US" i="1" dirty="0" smtClean="0">
                <a:solidFill>
                  <a:prstClr val="black"/>
                </a:solidFill>
              </a:rPr>
            </a:br>
            <a:r>
              <a:rPr lang="en-US" i="1" dirty="0" smtClean="0">
                <a:solidFill>
                  <a:prstClr val="black"/>
                </a:solidFill>
              </a:rPr>
              <a:t>percent who report specific persons who committed the violence</a:t>
            </a:r>
            <a:endParaRPr lang="en-US" i="1" dirty="0">
              <a:solidFill>
                <a:prstClr val="black"/>
              </a:solidFill>
            </a:endParaRPr>
          </a:p>
        </p:txBody>
      </p:sp>
    </p:spTree>
    <p:extLst>
      <p:ext uri="{BB962C8B-B14F-4D97-AF65-F5344CB8AC3E}">
        <p14:creationId xmlns:p14="http://schemas.microsoft.com/office/powerpoint/2010/main" val="764911516"/>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dirty="0" smtClean="0"/>
              <a:t>Physical Violence during Pregnancy</a:t>
            </a:r>
            <a:br>
              <a:rPr lang="en-US" sz="3600" dirty="0" smtClean="0"/>
            </a:br>
            <a:r>
              <a:rPr lang="en-US" sz="3600" dirty="0" smtClean="0"/>
              <a:t> by Marital Status</a:t>
            </a:r>
            <a:endParaRPr lang="en-US" sz="360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16486421"/>
              </p:ext>
            </p:extLst>
          </p:nvPr>
        </p:nvGraphicFramePr>
        <p:xfrm>
          <a:off x="484094" y="1643063"/>
          <a:ext cx="8272631"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Among women age 15-49 who have ever been pregnant, percent who </a:t>
            </a:r>
            <a:br>
              <a:rPr lang="en-US" i="1" dirty="0" smtClean="0">
                <a:solidFill>
                  <a:prstClr val="black"/>
                </a:solidFill>
              </a:rPr>
            </a:br>
            <a:r>
              <a:rPr lang="en-US" i="1" dirty="0" smtClean="0">
                <a:solidFill>
                  <a:prstClr val="black"/>
                </a:solidFill>
              </a:rPr>
              <a:t>have ever experienced physical violence during pregnancy</a:t>
            </a:r>
            <a:endParaRPr lang="en-US" i="1" dirty="0">
              <a:solidFill>
                <a:prstClr val="black"/>
              </a:solidFill>
            </a:endParaRPr>
          </a:p>
        </p:txBody>
      </p:sp>
    </p:spTree>
    <p:extLst>
      <p:ext uri="{BB962C8B-B14F-4D97-AF65-F5344CB8AC3E}">
        <p14:creationId xmlns:p14="http://schemas.microsoft.com/office/powerpoint/2010/main" val="2319609631"/>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Experience of Sexual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8671919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smtClean="0">
                <a:solidFill>
                  <a:prstClr val="black"/>
                </a:solidFill>
              </a:rPr>
              <a:t>Percent of women age 15-49 who have experienced sexual violence</a:t>
            </a:r>
            <a:endParaRPr lang="en-US" i="1" dirty="0">
              <a:solidFill>
                <a:prstClr val="black"/>
              </a:solidFill>
            </a:endParaRPr>
          </a:p>
        </p:txBody>
      </p:sp>
    </p:spTree>
    <p:extLst>
      <p:ext uri="{BB962C8B-B14F-4D97-AF65-F5344CB8AC3E}">
        <p14:creationId xmlns:p14="http://schemas.microsoft.com/office/powerpoint/2010/main" val="1589834017"/>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Perpetrators of Sexual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52457059"/>
              </p:ext>
            </p:extLst>
          </p:nvPr>
        </p:nvGraphicFramePr>
        <p:xfrm>
          <a:off x="472273" y="1643063"/>
          <a:ext cx="8229600"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Among women age 15-49 who have experienced sexual violence, </a:t>
            </a:r>
            <a:br>
              <a:rPr lang="en-US" i="1" dirty="0" smtClean="0">
                <a:solidFill>
                  <a:prstClr val="black"/>
                </a:solidFill>
              </a:rPr>
            </a:br>
            <a:r>
              <a:rPr lang="en-US" i="1" dirty="0" smtClean="0">
                <a:solidFill>
                  <a:prstClr val="black"/>
                </a:solidFill>
              </a:rPr>
              <a:t>percent who report specific persons who committed the violence</a:t>
            </a:r>
            <a:endParaRPr lang="en-US" i="1" dirty="0">
              <a:solidFill>
                <a:prstClr val="black"/>
              </a:solidFill>
            </a:endParaRPr>
          </a:p>
        </p:txBody>
      </p:sp>
    </p:spTree>
    <p:extLst>
      <p:ext uri="{BB962C8B-B14F-4D97-AF65-F5344CB8AC3E}">
        <p14:creationId xmlns:p14="http://schemas.microsoft.com/office/powerpoint/2010/main" val="1893638317"/>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207527"/>
            <a:ext cx="4418729" cy="2387600"/>
          </a:xfrm>
        </p:spPr>
        <p:txBody>
          <a:bodyPr>
            <a:normAutofit/>
          </a:bodyPr>
          <a:lstStyle/>
          <a:p>
            <a:pPr>
              <a:buClr>
                <a:schemeClr val="tx1"/>
              </a:buClr>
            </a:pPr>
            <a:r>
              <a:rPr lang="en-US" sz="3400" noProof="0" dirty="0" smtClean="0"/>
              <a:t>Experience of violence</a:t>
            </a:r>
          </a:p>
          <a:p>
            <a:pPr>
              <a:buClr>
                <a:schemeClr val="tx1"/>
              </a:buClr>
            </a:pPr>
            <a:r>
              <a:rPr lang="en-US" sz="3400" b="1" noProof="0" dirty="0" smtClean="0">
                <a:solidFill>
                  <a:schemeClr val="accent5"/>
                </a:solidFill>
              </a:rPr>
              <a:t>Spousal violence</a:t>
            </a:r>
          </a:p>
          <a:p>
            <a:pPr>
              <a:buClr>
                <a:schemeClr val="tx1"/>
              </a:buClr>
            </a:pPr>
            <a:r>
              <a:rPr lang="en-US" sz="3400" noProof="0" dirty="0" smtClean="0"/>
              <a:t>Help seeking</a:t>
            </a:r>
          </a:p>
        </p:txBody>
      </p:sp>
    </p:spTree>
    <p:extLst>
      <p:ext uri="{BB962C8B-B14F-4D97-AF65-F5344CB8AC3E}">
        <p14:creationId xmlns:p14="http://schemas.microsoft.com/office/powerpoint/2010/main" val="2523144966"/>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Marital Control by Husbands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502479279"/>
              </p:ext>
            </p:extLst>
          </p:nvPr>
        </p:nvGraphicFramePr>
        <p:xfrm>
          <a:off x="1" y="1643063"/>
          <a:ext cx="9144000"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smtClean="0">
                <a:solidFill>
                  <a:prstClr val="black"/>
                </a:solidFill>
              </a:rPr>
              <a:t>Percent of ever-married women age 15-49 who report their spouse:</a:t>
            </a:r>
            <a:endParaRPr lang="en-US" i="1" dirty="0">
              <a:solidFill>
                <a:prstClr val="black"/>
              </a:solidFill>
            </a:endParaRPr>
          </a:p>
        </p:txBody>
      </p:sp>
    </p:spTree>
    <p:extLst>
      <p:ext uri="{BB962C8B-B14F-4D97-AF65-F5344CB8AC3E}">
        <p14:creationId xmlns:p14="http://schemas.microsoft.com/office/powerpoint/2010/main" val="741069518"/>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Spousal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92747279"/>
              </p:ext>
            </p:extLst>
          </p:nvPr>
        </p:nvGraphicFramePr>
        <p:xfrm>
          <a:off x="17756" y="1643144"/>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of ever-married women age 15-49 who have experienced </a:t>
            </a:r>
          </a:p>
          <a:p>
            <a:pPr algn="ctr"/>
            <a:r>
              <a:rPr lang="en-US" i="1" dirty="0" smtClean="0">
                <a:solidFill>
                  <a:prstClr val="black"/>
                </a:solidFill>
              </a:rPr>
              <a:t>violence committed by their current or most recent husband</a:t>
            </a:r>
            <a:endParaRPr lang="en-US" i="1" dirty="0">
              <a:solidFill>
                <a:prstClr val="black"/>
              </a:solidFill>
            </a:endParaRPr>
          </a:p>
        </p:txBody>
      </p:sp>
    </p:spTree>
    <p:extLst>
      <p:ext uri="{BB962C8B-B14F-4D97-AF65-F5344CB8AC3E}">
        <p14:creationId xmlns:p14="http://schemas.microsoft.com/office/powerpoint/2010/main" val="3255381902"/>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Spousal Violence by Marital Status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30214471"/>
              </p:ext>
            </p:extLst>
          </p:nvPr>
        </p:nvGraphicFramePr>
        <p:xfrm>
          <a:off x="473336" y="1606550"/>
          <a:ext cx="8218843"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of ever-married women age 15-49 who have experienced </a:t>
            </a:r>
          </a:p>
          <a:p>
            <a:pPr algn="ctr"/>
            <a:r>
              <a:rPr lang="en-US" i="1" dirty="0" smtClean="0">
                <a:solidFill>
                  <a:prstClr val="black"/>
                </a:solidFill>
              </a:rPr>
              <a:t>violence committed </a:t>
            </a:r>
            <a:r>
              <a:rPr lang="en-US" i="1" dirty="0">
                <a:solidFill>
                  <a:prstClr val="black"/>
                </a:solidFill>
              </a:rPr>
              <a:t>by their current or most recent husband</a:t>
            </a:r>
          </a:p>
        </p:txBody>
      </p:sp>
    </p:spTree>
    <p:extLst>
      <p:ext uri="{BB962C8B-B14F-4D97-AF65-F5344CB8AC3E}">
        <p14:creationId xmlns:p14="http://schemas.microsoft.com/office/powerpoint/2010/main" val="3402526924"/>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Trends in Spousal Violence</a:t>
            </a:r>
            <a:endParaRPr lang="en-US" dirty="0"/>
          </a:p>
        </p:txBody>
      </p:sp>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of ever-married women age 15-49 who have ever experienced </a:t>
            </a:r>
          </a:p>
          <a:p>
            <a:pPr algn="ctr"/>
            <a:r>
              <a:rPr lang="en-US" i="1" dirty="0" smtClean="0">
                <a:solidFill>
                  <a:prstClr val="black"/>
                </a:solidFill>
              </a:rPr>
              <a:t>violence committed </a:t>
            </a:r>
            <a:r>
              <a:rPr lang="en-US" i="1" dirty="0">
                <a:solidFill>
                  <a:prstClr val="black"/>
                </a:solidFill>
              </a:rPr>
              <a:t>by their current or most recent husband</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56497294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8137241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US" noProof="0" dirty="0" smtClean="0"/>
              <a:t>Electricity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04375178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households</a:t>
            </a:r>
            <a:endParaRPr lang="en-US" i="1" dirty="0">
              <a:solidFill>
                <a:prstClr val="black"/>
              </a:solidFill>
            </a:endParaRPr>
          </a:p>
        </p:txBody>
      </p:sp>
    </p:spTree>
    <p:extLst>
      <p:ext uri="{BB962C8B-B14F-4D97-AF65-F5344CB8AC3E}">
        <p14:creationId xmlns:p14="http://schemas.microsoft.com/office/powerpoint/2010/main" val="2336684395"/>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207527"/>
            <a:ext cx="4418729" cy="2387599"/>
          </a:xfrm>
        </p:spPr>
        <p:txBody>
          <a:bodyPr>
            <a:normAutofit/>
          </a:bodyPr>
          <a:lstStyle/>
          <a:p>
            <a:pPr>
              <a:buClr>
                <a:schemeClr val="tx1"/>
              </a:buClr>
            </a:pPr>
            <a:r>
              <a:rPr lang="en-US" sz="3400" noProof="0" dirty="0" smtClean="0"/>
              <a:t>Experience of violence</a:t>
            </a:r>
          </a:p>
          <a:p>
            <a:pPr>
              <a:buClr>
                <a:schemeClr val="tx1"/>
              </a:buClr>
            </a:pPr>
            <a:r>
              <a:rPr lang="en-US" sz="3400" noProof="0" dirty="0" smtClean="0"/>
              <a:t>Spousal violence</a:t>
            </a:r>
          </a:p>
          <a:p>
            <a:pPr>
              <a:buClr>
                <a:schemeClr val="tx1"/>
              </a:buClr>
            </a:pPr>
            <a:r>
              <a:rPr lang="en-US" sz="3400" b="1" noProof="0" dirty="0" smtClean="0">
                <a:solidFill>
                  <a:schemeClr val="accent5"/>
                </a:solidFill>
              </a:rPr>
              <a:t>Help seeking</a:t>
            </a:r>
          </a:p>
        </p:txBody>
      </p:sp>
    </p:spTree>
    <p:extLst>
      <p:ext uri="{BB962C8B-B14F-4D97-AF65-F5344CB8AC3E}">
        <p14:creationId xmlns:p14="http://schemas.microsoft.com/office/powerpoint/2010/main" val="1356803185"/>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Help Seeking Behavior</a:t>
            </a:r>
            <a:endParaRPr lang="en-US" dirty="0"/>
          </a:p>
        </p:txBody>
      </p:sp>
      <p:sp>
        <p:nvSpPr>
          <p:cNvPr id="4" name="TextBox 3"/>
          <p:cNvSpPr txBox="1"/>
          <p:nvPr/>
        </p:nvSpPr>
        <p:spPr>
          <a:xfrm>
            <a:off x="1" y="996813"/>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 who have experienced physical or sexual violence</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009428245"/>
              </p:ext>
            </p:extLst>
          </p:nvPr>
        </p:nvGraphicFramePr>
        <p:xfrm>
          <a:off x="461963" y="1606550"/>
          <a:ext cx="8256587" cy="5127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7331276"/>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Sources of Help to Stop the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344722983"/>
              </p:ext>
            </p:extLst>
          </p:nvPr>
        </p:nvGraphicFramePr>
        <p:xfrm>
          <a:off x="472273" y="1643063"/>
          <a:ext cx="8229600"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of women age 15-49 who have experienced physical or sexual violence </a:t>
            </a:r>
          </a:p>
          <a:p>
            <a:pPr algn="ctr"/>
            <a:r>
              <a:rPr lang="en-US" i="1" dirty="0" smtClean="0">
                <a:solidFill>
                  <a:prstClr val="black"/>
                </a:solidFill>
              </a:rPr>
              <a:t>and sought help by sources of help</a:t>
            </a:r>
            <a:endParaRPr lang="en-US" i="1" dirty="0">
              <a:solidFill>
                <a:prstClr val="black"/>
              </a:solidFill>
            </a:endParaRPr>
          </a:p>
        </p:txBody>
      </p:sp>
    </p:spTree>
    <p:extLst>
      <p:ext uri="{BB962C8B-B14F-4D97-AF65-F5344CB8AC3E}">
        <p14:creationId xmlns:p14="http://schemas.microsoft.com/office/powerpoint/2010/main" val="120832151"/>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US" b="1" noProof="0" dirty="0" smtClean="0">
                <a:solidFill>
                  <a:schemeClr val="accent5"/>
                </a:solidFill>
              </a:rPr>
              <a:t>22% </a:t>
            </a:r>
            <a:r>
              <a:rPr lang="en-US" noProof="0" dirty="0" smtClean="0"/>
              <a:t>of women have ever experienced </a:t>
            </a:r>
            <a:r>
              <a:rPr lang="en-US" b="1" noProof="0" dirty="0" smtClean="0">
                <a:solidFill>
                  <a:schemeClr val="accent5"/>
                </a:solidFill>
              </a:rPr>
              <a:t>physical violence </a:t>
            </a:r>
            <a:r>
              <a:rPr lang="en-US" noProof="0" dirty="0" smtClean="0"/>
              <a:t>since age 15. </a:t>
            </a:r>
          </a:p>
          <a:p>
            <a:pPr>
              <a:spcBef>
                <a:spcPts val="0"/>
              </a:spcBef>
              <a:spcAft>
                <a:spcPts val="1800"/>
              </a:spcAft>
              <a:buClr>
                <a:schemeClr val="tx1"/>
              </a:buClr>
            </a:pPr>
            <a:r>
              <a:rPr lang="en-US" b="1" noProof="0" dirty="0" smtClean="0">
                <a:solidFill>
                  <a:schemeClr val="accent5"/>
                </a:solidFill>
              </a:rPr>
              <a:t>7%</a:t>
            </a:r>
            <a:r>
              <a:rPr lang="en-US" noProof="0" dirty="0" smtClean="0"/>
              <a:t> of women have ever experienced </a:t>
            </a:r>
            <a:r>
              <a:rPr lang="en-US" b="1" noProof="0" dirty="0" smtClean="0">
                <a:solidFill>
                  <a:schemeClr val="accent5"/>
                </a:solidFill>
              </a:rPr>
              <a:t>sexual violence</a:t>
            </a:r>
            <a:r>
              <a:rPr lang="en-US" noProof="0" dirty="0" smtClean="0"/>
              <a:t>. </a:t>
            </a:r>
          </a:p>
          <a:p>
            <a:pPr>
              <a:spcBef>
                <a:spcPts val="0"/>
              </a:spcBef>
              <a:spcAft>
                <a:spcPts val="1800"/>
              </a:spcAft>
              <a:buClr>
                <a:schemeClr val="tx1"/>
              </a:buClr>
            </a:pPr>
            <a:r>
              <a:rPr lang="en-US" b="1" noProof="0" dirty="0" smtClean="0">
                <a:solidFill>
                  <a:schemeClr val="accent5"/>
                </a:solidFill>
              </a:rPr>
              <a:t>26% </a:t>
            </a:r>
            <a:r>
              <a:rPr lang="en-US" noProof="0" dirty="0" smtClean="0"/>
              <a:t>of ever-married women have experienced </a:t>
            </a:r>
            <a:r>
              <a:rPr lang="en-US" b="1" noProof="0" dirty="0" smtClean="0">
                <a:solidFill>
                  <a:schemeClr val="accent5"/>
                </a:solidFill>
              </a:rPr>
              <a:t>spousal violence</a:t>
            </a:r>
            <a:r>
              <a:rPr lang="en-US" noProof="0" dirty="0" smtClean="0"/>
              <a:t>, whether physical, sexual, or emotional. </a:t>
            </a:r>
          </a:p>
          <a:p>
            <a:pPr>
              <a:spcBef>
                <a:spcPts val="0"/>
              </a:spcBef>
              <a:spcAft>
                <a:spcPts val="1800"/>
              </a:spcAft>
              <a:buClr>
                <a:schemeClr val="tx1"/>
              </a:buClr>
            </a:pPr>
            <a:r>
              <a:rPr lang="en-US" b="1" noProof="0" smtClean="0">
                <a:solidFill>
                  <a:schemeClr val="accent5"/>
                </a:solidFill>
              </a:rPr>
              <a:t>22% </a:t>
            </a:r>
            <a:r>
              <a:rPr lang="en-US" noProof="0" dirty="0" smtClean="0"/>
              <a:t>of women who have experienced physical or sexual violence have </a:t>
            </a:r>
            <a:r>
              <a:rPr lang="en-US" b="1" noProof="0" dirty="0" smtClean="0">
                <a:solidFill>
                  <a:schemeClr val="accent5"/>
                </a:solidFill>
              </a:rPr>
              <a:t>sought help</a:t>
            </a:r>
            <a:r>
              <a:rPr lang="en-US" noProof="0" dirty="0" smtClean="0"/>
              <a:t>.</a:t>
            </a:r>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66866"/>
            <a:ext cx="9143999" cy="769441"/>
          </a:xfrm>
          <a:prstGeom prst="rect">
            <a:avLst/>
          </a:prstGeom>
          <a:noFill/>
        </p:spPr>
        <p:txBody>
          <a:bodyPr wrap="square" rtlCol="0">
            <a:spAutoFit/>
          </a:bodyPr>
          <a:lstStyle/>
          <a:p>
            <a:pPr algn="ctr"/>
            <a:r>
              <a:rPr lang="en-US" sz="4400" b="1" dirty="0" smtClean="0">
                <a:solidFill>
                  <a:prstClr val="white"/>
                </a:solidFill>
              </a:rPr>
              <a:t>Blood Pressure</a:t>
            </a:r>
            <a:endParaRPr lang="en-US" sz="4400" b="1" dirty="0">
              <a:solidFill>
                <a:prstClr val="white"/>
              </a:solidFill>
            </a:endParaRPr>
          </a:p>
        </p:txBody>
      </p:sp>
      <p:sp>
        <p:nvSpPr>
          <p:cNvPr id="3" name="TextBox 2"/>
          <p:cNvSpPr txBox="1"/>
          <p:nvPr/>
        </p:nvSpPr>
        <p:spPr>
          <a:xfrm>
            <a:off x="6374166" y="1524716"/>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dirty="0" err="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p:cNvSpPr txBox="1">
            <a:spLocks/>
          </p:cNvSpPr>
          <p:nvPr/>
        </p:nvSpPr>
        <p:spPr>
          <a:xfrm>
            <a:off x="129092" y="2013612"/>
            <a:ext cx="4834794" cy="2983732"/>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prstClr val="black"/>
              </a:buClr>
            </a:pPr>
            <a:r>
              <a:rPr lang="en-US" sz="3200" b="1" dirty="0" smtClean="0">
                <a:solidFill>
                  <a:srgbClr val="991C50"/>
                </a:solidFill>
              </a:rPr>
              <a:t>History of High Blood Pressure </a:t>
            </a:r>
          </a:p>
          <a:p>
            <a:pPr>
              <a:buClr>
                <a:prstClr val="black"/>
              </a:buClr>
            </a:pPr>
            <a:r>
              <a:rPr lang="en-US" sz="3200" dirty="0" smtClean="0">
                <a:solidFill>
                  <a:prstClr val="black"/>
                </a:solidFill>
              </a:rPr>
              <a:t>Hypertension</a:t>
            </a:r>
          </a:p>
        </p:txBody>
      </p:sp>
    </p:spTree>
    <p:extLst>
      <p:ext uri="{BB962C8B-B14F-4D97-AF65-F5344CB8AC3E}">
        <p14:creationId xmlns:p14="http://schemas.microsoft.com/office/powerpoint/2010/main" val="296746194"/>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Prior Blood Pressure Measurement</a:t>
            </a:r>
            <a:endParaRPr lang="en-US" dirty="0"/>
          </a:p>
        </p:txBody>
      </p:sp>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smtClean="0">
                <a:solidFill>
                  <a:prstClr val="black"/>
                </a:solidFill>
              </a:rPr>
              <a:t>Percent of women and men age 15 and above who have ever had their blood pressure measured </a:t>
            </a:r>
            <a:endParaRPr lang="en-US" i="1" dirty="0">
              <a:solidFill>
                <a:prstClr val="black"/>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403278047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62182848"/>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Medication to Lower High Blood Pressure by Residence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08084088"/>
              </p:ext>
            </p:extLst>
          </p:nvPr>
        </p:nvGraphicFramePr>
        <p:xfrm>
          <a:off x="461963" y="1890930"/>
          <a:ext cx="8256587" cy="4967069"/>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244600"/>
            <a:ext cx="9144000" cy="646331"/>
          </a:xfrm>
          <a:prstGeom prst="rect">
            <a:avLst/>
          </a:prstGeom>
          <a:noFill/>
        </p:spPr>
        <p:txBody>
          <a:bodyPr wrap="square" rtlCol="0">
            <a:spAutoFit/>
          </a:bodyPr>
          <a:lstStyle/>
          <a:p>
            <a:pPr algn="ctr"/>
            <a:r>
              <a:rPr lang="en-US" i="1" dirty="0" smtClean="0">
                <a:solidFill>
                  <a:prstClr val="black"/>
                </a:solidFill>
              </a:rPr>
              <a:t>Among women and men age 15 and above who were told that they had high blood pressure, percent who are taking prescribed medication to lower blood pressure</a:t>
            </a:r>
            <a:endParaRPr lang="en-US" i="1" dirty="0">
              <a:solidFill>
                <a:prstClr val="black"/>
              </a:solidFill>
            </a:endParaRPr>
          </a:p>
        </p:txBody>
      </p:sp>
    </p:spTree>
    <p:extLst>
      <p:ext uri="{BB962C8B-B14F-4D97-AF65-F5344CB8AC3E}">
        <p14:creationId xmlns:p14="http://schemas.microsoft.com/office/powerpoint/2010/main" val="1328206798"/>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p:cNvSpPr txBox="1">
            <a:spLocks/>
          </p:cNvSpPr>
          <p:nvPr/>
        </p:nvSpPr>
        <p:spPr>
          <a:xfrm>
            <a:off x="0" y="1905932"/>
            <a:ext cx="4418729" cy="3199092"/>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prstClr val="black"/>
              </a:buClr>
            </a:pPr>
            <a:r>
              <a:rPr lang="en-US" sz="3200" dirty="0" smtClean="0">
                <a:solidFill>
                  <a:prstClr val="black"/>
                </a:solidFill>
              </a:rPr>
              <a:t>History of High Blood Pressure </a:t>
            </a:r>
          </a:p>
          <a:p>
            <a:pPr>
              <a:buClr>
                <a:prstClr val="black"/>
              </a:buClr>
            </a:pPr>
            <a:r>
              <a:rPr lang="en-US" sz="3200" b="1" dirty="0" smtClean="0">
                <a:solidFill>
                  <a:srgbClr val="991C50"/>
                </a:solidFill>
              </a:rPr>
              <a:t>Hypertension</a:t>
            </a:r>
          </a:p>
        </p:txBody>
      </p:sp>
    </p:spTree>
    <p:extLst>
      <p:ext uri="{BB962C8B-B14F-4D97-AF65-F5344CB8AC3E}">
        <p14:creationId xmlns:p14="http://schemas.microsoft.com/office/powerpoint/2010/main" val="3444217572"/>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Blood Pressure Status</a:t>
            </a:r>
            <a:endParaRPr lang="en-US" dirty="0"/>
          </a:p>
        </p:txBody>
      </p:sp>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smtClean="0">
                <a:solidFill>
                  <a:prstClr val="black"/>
                </a:solidFill>
              </a:rPr>
              <a:t>Percent distribution of blood pressure values for women and men age 15 and above</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3318425113"/>
              </p:ext>
            </p:extLst>
          </p:nvPr>
        </p:nvGraphicFramePr>
        <p:xfrm>
          <a:off x="461963" y="1606550"/>
          <a:ext cx="8700293"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9117822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Household Durable Goods and Possessions</a:t>
            </a:r>
            <a:endParaRPr lang="en-US" noProof="0"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4008380729"/>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963"/>
            <a:ext cx="9144000" cy="369332"/>
          </a:xfrm>
          <a:prstGeom prst="rect">
            <a:avLst/>
          </a:prstGeom>
          <a:noFill/>
        </p:spPr>
        <p:txBody>
          <a:bodyPr wrap="square" rtlCol="0">
            <a:spAutoFit/>
          </a:bodyPr>
          <a:lstStyle/>
          <a:p>
            <a:pPr algn="ctr"/>
            <a:r>
              <a:rPr lang="en-US" i="1" dirty="0" smtClean="0">
                <a:solidFill>
                  <a:prstClr val="black"/>
                </a:solidFill>
              </a:rPr>
              <a:t>Percent of households with:</a:t>
            </a:r>
            <a:endParaRPr lang="en-US" i="1" dirty="0">
              <a:solidFill>
                <a:prstClr val="black"/>
              </a:solidFill>
            </a:endParaRPr>
          </a:p>
        </p:txBody>
      </p:sp>
    </p:spTree>
    <p:extLst>
      <p:ext uri="{BB962C8B-B14F-4D97-AF65-F5344CB8AC3E}">
        <p14:creationId xmlns:p14="http://schemas.microsoft.com/office/powerpoint/2010/main" val="1789523886"/>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Prevalence of Hypertension by Residence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145476296"/>
              </p:ext>
            </p:extLst>
          </p:nvPr>
        </p:nvGraphicFramePr>
        <p:xfrm>
          <a:off x="18256" y="1701800"/>
          <a:ext cx="9125743" cy="445200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smtClean="0">
                <a:solidFill>
                  <a:prstClr val="black"/>
                </a:solidFill>
              </a:rPr>
              <a:t>Percent of women and men age 15 and above with hypertension*</a:t>
            </a:r>
            <a:endParaRPr lang="en-US" i="1" dirty="0">
              <a:solidFill>
                <a:prstClr val="black"/>
              </a:solidFill>
            </a:endParaRPr>
          </a:p>
        </p:txBody>
      </p:sp>
      <p:sp>
        <p:nvSpPr>
          <p:cNvPr id="9" name="Rectangle 8"/>
          <p:cNvSpPr/>
          <p:nvPr/>
        </p:nvSpPr>
        <p:spPr>
          <a:xfrm>
            <a:off x="-18256" y="6396335"/>
            <a:ext cx="9162256" cy="461665"/>
          </a:xfrm>
          <a:prstGeom prst="rect">
            <a:avLst/>
          </a:prstGeom>
        </p:spPr>
        <p:txBody>
          <a:bodyPr wrap="square">
            <a:spAutoFit/>
          </a:bodyPr>
          <a:lstStyle/>
          <a:p>
            <a:r>
              <a:rPr lang="en-US" sz="1200" i="1" dirty="0" smtClean="0">
                <a:solidFill>
                  <a:prstClr val="black"/>
                </a:solidFill>
              </a:rPr>
              <a:t>*A person is classified with hypertension if their average systolic </a:t>
            </a:r>
            <a:r>
              <a:rPr lang="en-US" sz="1200" i="1" dirty="0">
                <a:solidFill>
                  <a:prstClr val="black"/>
                </a:solidFill>
              </a:rPr>
              <a:t>blood pressure level ≥140mmHg and/or diastolic blood pressure level of ≥90mmHg or </a:t>
            </a:r>
            <a:r>
              <a:rPr lang="en-US" sz="1200" i="1" dirty="0" smtClean="0">
                <a:solidFill>
                  <a:prstClr val="black"/>
                </a:solidFill>
              </a:rPr>
              <a:t>if they have average </a:t>
            </a:r>
            <a:r>
              <a:rPr lang="en-US" sz="1200" i="1" dirty="0">
                <a:solidFill>
                  <a:prstClr val="black"/>
                </a:solidFill>
              </a:rPr>
              <a:t>blood pressure and </a:t>
            </a:r>
            <a:r>
              <a:rPr lang="en-US" sz="1200" i="1" dirty="0" smtClean="0">
                <a:solidFill>
                  <a:prstClr val="black"/>
                </a:solidFill>
              </a:rPr>
              <a:t>are currently </a:t>
            </a:r>
            <a:r>
              <a:rPr lang="en-US" sz="1200" i="1" dirty="0">
                <a:solidFill>
                  <a:prstClr val="black"/>
                </a:solidFill>
              </a:rPr>
              <a:t>taking antihypertensive medication to control blood pressure)</a:t>
            </a:r>
          </a:p>
        </p:txBody>
      </p:sp>
    </p:spTree>
    <p:extLst>
      <p:ext uri="{BB962C8B-B14F-4D97-AF65-F5344CB8AC3E}">
        <p14:creationId xmlns:p14="http://schemas.microsoft.com/office/powerpoint/2010/main" val="63151952"/>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Prevalence of Hypertension by Wealth</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4420110"/>
              </p:ext>
            </p:extLst>
          </p:nvPr>
        </p:nvGraphicFramePr>
        <p:xfrm>
          <a:off x="18256" y="1606550"/>
          <a:ext cx="9125743" cy="439556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smtClean="0">
                <a:solidFill>
                  <a:prstClr val="black"/>
                </a:solidFill>
              </a:rPr>
              <a:t>Percent of women and men age 15 and above with hypertension</a:t>
            </a:r>
            <a:endParaRPr lang="en-US" i="1" dirty="0">
              <a:solidFill>
                <a:prstClr val="black"/>
              </a:solidFill>
            </a:endParaRPr>
          </a:p>
        </p:txBody>
      </p:sp>
      <p:sp>
        <p:nvSpPr>
          <p:cNvPr id="9" name="Right Arrow 8"/>
          <p:cNvSpPr/>
          <p:nvPr/>
        </p:nvSpPr>
        <p:spPr>
          <a:xfrm>
            <a:off x="1796143" y="6183086"/>
            <a:ext cx="5584371" cy="218397"/>
          </a:xfrm>
          <a:prstGeom prst="rightArrow">
            <a:avLst/>
          </a:prstGeom>
          <a:solidFill>
            <a:schemeClr val="tx1"/>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 name="TextBox 9"/>
          <p:cNvSpPr txBox="1"/>
          <p:nvPr/>
        </p:nvSpPr>
        <p:spPr>
          <a:xfrm>
            <a:off x="461963" y="6039535"/>
            <a:ext cx="1418658" cy="646331"/>
          </a:xfrm>
          <a:prstGeom prst="rect">
            <a:avLst/>
          </a:prstGeom>
          <a:noFill/>
        </p:spPr>
        <p:txBody>
          <a:bodyPr wrap="square" rtlCol="0">
            <a:spAutoFit/>
          </a:bodyPr>
          <a:lstStyle/>
          <a:p>
            <a:pPr algn="ctr"/>
            <a:r>
              <a:rPr lang="en-US" dirty="0" smtClean="0">
                <a:solidFill>
                  <a:prstClr val="black"/>
                </a:solidFill>
              </a:rPr>
              <a:t>Poorest households</a:t>
            </a:r>
            <a:endParaRPr lang="en-US" dirty="0">
              <a:solidFill>
                <a:prstClr val="black"/>
              </a:solidFill>
            </a:endParaRPr>
          </a:p>
        </p:txBody>
      </p:sp>
      <p:sp>
        <p:nvSpPr>
          <p:cNvPr id="11" name="TextBox 10"/>
          <p:cNvSpPr txBox="1"/>
          <p:nvPr/>
        </p:nvSpPr>
        <p:spPr>
          <a:xfrm>
            <a:off x="7380514" y="6039534"/>
            <a:ext cx="1418658" cy="646331"/>
          </a:xfrm>
          <a:prstGeom prst="rect">
            <a:avLst/>
          </a:prstGeom>
          <a:noFill/>
        </p:spPr>
        <p:txBody>
          <a:bodyPr wrap="square" rtlCol="0">
            <a:spAutoFit/>
          </a:bodyPr>
          <a:lstStyle/>
          <a:p>
            <a:pPr algn="ctr"/>
            <a:r>
              <a:rPr lang="en-US" dirty="0" smtClean="0">
                <a:solidFill>
                  <a:prstClr val="black"/>
                </a:solidFill>
              </a:rPr>
              <a:t>Wealthiest households</a:t>
            </a:r>
            <a:endParaRPr lang="en-US" dirty="0">
              <a:solidFill>
                <a:prstClr val="black"/>
              </a:solidFill>
            </a:endParaRPr>
          </a:p>
        </p:txBody>
      </p:sp>
    </p:spTree>
    <p:extLst>
      <p:ext uri="{BB962C8B-B14F-4D97-AF65-F5344CB8AC3E}">
        <p14:creationId xmlns:p14="http://schemas.microsoft.com/office/powerpoint/2010/main" val="3171830035"/>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Prevalence of Hypertension by Age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94081898"/>
              </p:ext>
            </p:extLst>
          </p:nvPr>
        </p:nvGraphicFramePr>
        <p:xfrm>
          <a:off x="18256" y="1606550"/>
          <a:ext cx="9125743" cy="474400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smtClean="0">
                <a:solidFill>
                  <a:prstClr val="black"/>
                </a:solidFill>
              </a:rPr>
              <a:t>Percent of women and men age 15 and above with hypertension</a:t>
            </a:r>
            <a:endParaRPr lang="en-US" i="1" dirty="0">
              <a:solidFill>
                <a:prstClr val="black"/>
              </a:solidFill>
            </a:endParaRPr>
          </a:p>
        </p:txBody>
      </p:sp>
      <p:sp>
        <p:nvSpPr>
          <p:cNvPr id="9" name="TextBox 8"/>
          <p:cNvSpPr txBox="1"/>
          <p:nvPr/>
        </p:nvSpPr>
        <p:spPr>
          <a:xfrm>
            <a:off x="0" y="6488668"/>
            <a:ext cx="9144000" cy="369332"/>
          </a:xfrm>
          <a:prstGeom prst="rect">
            <a:avLst/>
          </a:prstGeom>
          <a:noFill/>
        </p:spPr>
        <p:txBody>
          <a:bodyPr wrap="square" rtlCol="0">
            <a:spAutoFit/>
          </a:bodyPr>
          <a:lstStyle/>
          <a:p>
            <a:pPr algn="ctr"/>
            <a:r>
              <a:rPr lang="en-US" b="1" dirty="0" smtClean="0">
                <a:solidFill>
                  <a:prstClr val="black"/>
                </a:solidFill>
              </a:rPr>
              <a:t>Age in Years</a:t>
            </a:r>
            <a:endParaRPr lang="en-US" b="1" dirty="0">
              <a:solidFill>
                <a:prstClr val="black"/>
              </a:solidFill>
            </a:endParaRPr>
          </a:p>
        </p:txBody>
      </p:sp>
      <p:sp>
        <p:nvSpPr>
          <p:cNvPr id="10" name="TextBox 9"/>
          <p:cNvSpPr txBox="1"/>
          <p:nvPr/>
        </p:nvSpPr>
        <p:spPr>
          <a:xfrm>
            <a:off x="2417335" y="5465411"/>
            <a:ext cx="1776622" cy="369332"/>
          </a:xfrm>
          <a:prstGeom prst="rect">
            <a:avLst/>
          </a:prstGeom>
          <a:noFill/>
        </p:spPr>
        <p:txBody>
          <a:bodyPr wrap="square" rtlCol="0">
            <a:spAutoFit/>
          </a:bodyPr>
          <a:lstStyle/>
          <a:p>
            <a:r>
              <a:rPr lang="en-US" b="1" dirty="0" smtClean="0">
                <a:solidFill>
                  <a:srgbClr val="F07F09"/>
                </a:solidFill>
              </a:rPr>
              <a:t>Women</a:t>
            </a:r>
            <a:endParaRPr lang="en-US" b="1" dirty="0">
              <a:solidFill>
                <a:srgbClr val="F07F09"/>
              </a:solidFill>
            </a:endParaRPr>
          </a:p>
        </p:txBody>
      </p:sp>
      <p:sp>
        <p:nvSpPr>
          <p:cNvPr id="11" name="TextBox 10"/>
          <p:cNvSpPr txBox="1"/>
          <p:nvPr/>
        </p:nvSpPr>
        <p:spPr>
          <a:xfrm>
            <a:off x="1529024" y="4341671"/>
            <a:ext cx="1776622" cy="369332"/>
          </a:xfrm>
          <a:prstGeom prst="rect">
            <a:avLst/>
          </a:prstGeom>
          <a:noFill/>
        </p:spPr>
        <p:txBody>
          <a:bodyPr wrap="square" rtlCol="0">
            <a:spAutoFit/>
          </a:bodyPr>
          <a:lstStyle/>
          <a:p>
            <a:r>
              <a:rPr lang="en-US" b="1" dirty="0" smtClean="0">
                <a:solidFill>
                  <a:srgbClr val="58863C"/>
                </a:solidFill>
              </a:rPr>
              <a:t>Men</a:t>
            </a:r>
            <a:endParaRPr lang="en-US" b="1" dirty="0">
              <a:solidFill>
                <a:srgbClr val="58863C"/>
              </a:solidFill>
            </a:endParaRPr>
          </a:p>
        </p:txBody>
      </p:sp>
    </p:spTree>
    <p:extLst>
      <p:ext uri="{BB962C8B-B14F-4D97-AF65-F5344CB8AC3E}">
        <p14:creationId xmlns:p14="http://schemas.microsoft.com/office/powerpoint/2010/main" val="1975986385"/>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Prevalence of Hypertension </a:t>
            </a:r>
            <a:br>
              <a:rPr lang="en-US" dirty="0" smtClean="0"/>
            </a:br>
            <a:r>
              <a:rPr lang="en-US" dirty="0" smtClean="0"/>
              <a:t>among Women by Province</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prstClr val="white"/>
                </a:solidFill>
              </a:rPr>
              <a:t>Province 1</a:t>
            </a:r>
          </a:p>
          <a:p>
            <a:pPr algn="ctr"/>
            <a:r>
              <a:rPr lang="en-US" b="1" dirty="0" smtClean="0">
                <a:solidFill>
                  <a:prstClr val="white"/>
                </a:solidFill>
              </a:rPr>
              <a:t>18%</a:t>
            </a:r>
            <a:endParaRPr lang="en-US" b="1" dirty="0">
              <a:solidFill>
                <a:prstClr val="white"/>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prstClr val="white"/>
                </a:solidFill>
              </a:rPr>
              <a:t>Province 3</a:t>
            </a:r>
          </a:p>
          <a:p>
            <a:pPr algn="ctr"/>
            <a:r>
              <a:rPr lang="en-US" b="1" dirty="0" smtClean="0">
                <a:solidFill>
                  <a:prstClr val="white"/>
                </a:solidFill>
              </a:rPr>
              <a:t>19%</a:t>
            </a:r>
            <a:endParaRPr lang="en-US" b="1" dirty="0">
              <a:solidFill>
                <a:prstClr val="white"/>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prstClr val="white"/>
                </a:solidFill>
              </a:rPr>
              <a:t>Province 4</a:t>
            </a:r>
          </a:p>
          <a:p>
            <a:pPr algn="ctr"/>
            <a:r>
              <a:rPr lang="en-US" b="1" dirty="0" smtClean="0">
                <a:solidFill>
                  <a:prstClr val="white"/>
                </a:solidFill>
              </a:rPr>
              <a:t>24%</a:t>
            </a:r>
            <a:endParaRPr lang="en-US" b="1" dirty="0">
              <a:solidFill>
                <a:prstClr val="white"/>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prstClr val="white"/>
                </a:solidFill>
              </a:rPr>
              <a:t>Province 6</a:t>
            </a:r>
          </a:p>
          <a:p>
            <a:pPr algn="ctr"/>
            <a:r>
              <a:rPr lang="en-US" b="1" dirty="0" smtClean="0">
                <a:solidFill>
                  <a:prstClr val="white"/>
                </a:solidFill>
              </a:rPr>
              <a:t>10%</a:t>
            </a:r>
            <a:endParaRPr lang="en-US" b="1" dirty="0">
              <a:solidFill>
                <a:prstClr val="white"/>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prstClr val="white"/>
                </a:solidFill>
              </a:rPr>
              <a:t>Province 7</a:t>
            </a:r>
          </a:p>
          <a:p>
            <a:pPr algn="ctr"/>
            <a:r>
              <a:rPr lang="en-US" b="1" dirty="0" smtClean="0">
                <a:solidFill>
                  <a:prstClr val="white"/>
                </a:solidFill>
              </a:rPr>
              <a:t>10%</a:t>
            </a:r>
            <a:endParaRPr lang="en-US" b="1" dirty="0">
              <a:solidFill>
                <a:prstClr val="white"/>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prstClr val="white"/>
                </a:solidFill>
              </a:rPr>
              <a:t>Province 5</a:t>
            </a:r>
          </a:p>
          <a:p>
            <a:pPr algn="ctr"/>
            <a:r>
              <a:rPr lang="en-US" b="1" dirty="0" smtClean="0">
                <a:solidFill>
                  <a:prstClr val="white"/>
                </a:solidFill>
              </a:rPr>
              <a:t>19%</a:t>
            </a:r>
            <a:endParaRPr lang="en-US" b="1" dirty="0">
              <a:solidFill>
                <a:prstClr val="white"/>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solidFill>
                  <a:prstClr val="black"/>
                </a:solidFill>
              </a:rPr>
              <a:t>Province 2</a:t>
            </a:r>
          </a:p>
          <a:p>
            <a:pPr algn="ctr"/>
            <a:r>
              <a:rPr lang="en-US" b="1" dirty="0" smtClean="0">
                <a:solidFill>
                  <a:prstClr val="black"/>
                </a:solidFill>
              </a:rPr>
              <a:t>13%</a:t>
            </a:r>
            <a:endParaRPr lang="en-US" b="1" dirty="0">
              <a:solidFill>
                <a:prstClr val="black"/>
              </a:solidFill>
            </a:endParaRPr>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6966857" y="1872343"/>
            <a:ext cx="1774372" cy="1077218"/>
          </a:xfrm>
          <a:prstGeom prst="rect">
            <a:avLst/>
          </a:prstGeom>
          <a:noFill/>
        </p:spPr>
        <p:txBody>
          <a:bodyPr wrap="square" rtlCol="0">
            <a:spAutoFit/>
          </a:bodyPr>
          <a:lstStyle/>
          <a:p>
            <a:pPr algn="ctr"/>
            <a:r>
              <a:rPr lang="en-US" sz="3200" b="1" dirty="0" smtClean="0">
                <a:solidFill>
                  <a:prstClr val="black"/>
                </a:solidFill>
              </a:rPr>
              <a:t>Nepal</a:t>
            </a:r>
          </a:p>
          <a:p>
            <a:pPr algn="ctr"/>
            <a:r>
              <a:rPr lang="en-US" sz="3200" b="1" dirty="0" smtClean="0">
                <a:solidFill>
                  <a:prstClr val="black"/>
                </a:solidFill>
              </a:rPr>
              <a:t>17%</a:t>
            </a:r>
            <a:endParaRPr lang="en-US" sz="3200" b="1" dirty="0">
              <a:solidFill>
                <a:prstClr val="black"/>
              </a:solidFill>
            </a:endParaRPr>
          </a:p>
        </p:txBody>
      </p:sp>
      <p:sp>
        <p:nvSpPr>
          <p:cNvPr id="24" name="TextBox 23"/>
          <p:cNvSpPr txBox="1"/>
          <p:nvPr/>
        </p:nvSpPr>
        <p:spPr>
          <a:xfrm>
            <a:off x="0" y="1244600"/>
            <a:ext cx="9144000" cy="369332"/>
          </a:xfrm>
          <a:prstGeom prst="rect">
            <a:avLst/>
          </a:prstGeom>
          <a:noFill/>
        </p:spPr>
        <p:txBody>
          <a:bodyPr wrap="square" rtlCol="0">
            <a:spAutoFit/>
          </a:bodyPr>
          <a:lstStyle/>
          <a:p>
            <a:pPr algn="ctr"/>
            <a:r>
              <a:rPr lang="en-US" i="1" dirty="0" smtClean="0">
                <a:solidFill>
                  <a:prstClr val="black"/>
                </a:solidFill>
              </a:rPr>
              <a:t>Percent of women age 15 and above with hypertension</a:t>
            </a:r>
            <a:endParaRPr lang="en-US" i="1" dirty="0">
              <a:solidFill>
                <a:prstClr val="black"/>
              </a:solidFill>
            </a:endParaRPr>
          </a:p>
        </p:txBody>
      </p:sp>
    </p:spTree>
    <p:extLst>
      <p:ext uri="{BB962C8B-B14F-4D97-AF65-F5344CB8AC3E}">
        <p14:creationId xmlns:p14="http://schemas.microsoft.com/office/powerpoint/2010/main" val="841094731"/>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Prevalence of Hypertension </a:t>
            </a:r>
            <a:br>
              <a:rPr lang="en-US" dirty="0" smtClean="0"/>
            </a:br>
            <a:r>
              <a:rPr lang="en-US" dirty="0" smtClean="0"/>
              <a:t>among Men by Province</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prstClr val="white"/>
                </a:solidFill>
              </a:rPr>
              <a:t>Province 1</a:t>
            </a:r>
          </a:p>
          <a:p>
            <a:pPr algn="ctr"/>
            <a:r>
              <a:rPr lang="en-US" b="1" dirty="0" smtClean="0">
                <a:solidFill>
                  <a:prstClr val="white"/>
                </a:solidFill>
              </a:rPr>
              <a:t>21%</a:t>
            </a:r>
            <a:endParaRPr lang="en-US" b="1" dirty="0">
              <a:solidFill>
                <a:prstClr val="white"/>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prstClr val="white"/>
                </a:solidFill>
              </a:rPr>
              <a:t>Province 3</a:t>
            </a:r>
          </a:p>
          <a:p>
            <a:pPr algn="ctr"/>
            <a:r>
              <a:rPr lang="en-US" b="1" dirty="0" smtClean="0">
                <a:solidFill>
                  <a:prstClr val="white"/>
                </a:solidFill>
              </a:rPr>
              <a:t>29%</a:t>
            </a:r>
            <a:endParaRPr lang="en-US" b="1" dirty="0">
              <a:solidFill>
                <a:prstClr val="white"/>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prstClr val="white"/>
                </a:solidFill>
              </a:rPr>
              <a:t>Province 4</a:t>
            </a:r>
          </a:p>
          <a:p>
            <a:pPr algn="ctr"/>
            <a:r>
              <a:rPr lang="en-US" b="1" dirty="0" smtClean="0">
                <a:solidFill>
                  <a:prstClr val="white"/>
                </a:solidFill>
              </a:rPr>
              <a:t>31%</a:t>
            </a:r>
            <a:endParaRPr lang="en-US" b="1" dirty="0">
              <a:solidFill>
                <a:prstClr val="white"/>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prstClr val="white"/>
                </a:solidFill>
              </a:rPr>
              <a:t>Province 6</a:t>
            </a:r>
          </a:p>
          <a:p>
            <a:pPr algn="ctr"/>
            <a:r>
              <a:rPr lang="en-US" b="1" dirty="0" smtClean="0">
                <a:solidFill>
                  <a:prstClr val="white"/>
                </a:solidFill>
              </a:rPr>
              <a:t>22%</a:t>
            </a:r>
            <a:endParaRPr lang="en-US" b="1" dirty="0">
              <a:solidFill>
                <a:prstClr val="white"/>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prstClr val="white"/>
                </a:solidFill>
              </a:rPr>
              <a:t>Province 7</a:t>
            </a:r>
          </a:p>
          <a:p>
            <a:pPr algn="ctr"/>
            <a:r>
              <a:rPr lang="en-US" b="1" dirty="0" smtClean="0">
                <a:solidFill>
                  <a:prstClr val="white"/>
                </a:solidFill>
              </a:rPr>
              <a:t>18%</a:t>
            </a:r>
            <a:endParaRPr lang="en-US" b="1" dirty="0">
              <a:solidFill>
                <a:prstClr val="white"/>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prstClr val="white"/>
                </a:solidFill>
              </a:rPr>
              <a:t>Province 5</a:t>
            </a:r>
          </a:p>
          <a:p>
            <a:pPr algn="ctr"/>
            <a:r>
              <a:rPr lang="en-US" b="1" dirty="0" smtClean="0">
                <a:solidFill>
                  <a:prstClr val="white"/>
                </a:solidFill>
              </a:rPr>
              <a:t>25%</a:t>
            </a:r>
            <a:endParaRPr lang="en-US" b="1" dirty="0">
              <a:solidFill>
                <a:prstClr val="white"/>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solidFill>
                  <a:prstClr val="black"/>
                </a:solidFill>
              </a:rPr>
              <a:t>Province 2</a:t>
            </a:r>
          </a:p>
          <a:p>
            <a:pPr algn="ctr"/>
            <a:r>
              <a:rPr lang="en-US" b="1" dirty="0" smtClean="0">
                <a:solidFill>
                  <a:prstClr val="black"/>
                </a:solidFill>
              </a:rPr>
              <a:t>18%</a:t>
            </a:r>
            <a:endParaRPr lang="en-US" b="1" dirty="0">
              <a:solidFill>
                <a:prstClr val="black"/>
              </a:solidFill>
            </a:endParaRPr>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6966857" y="1872343"/>
            <a:ext cx="1774372" cy="1077218"/>
          </a:xfrm>
          <a:prstGeom prst="rect">
            <a:avLst/>
          </a:prstGeom>
          <a:noFill/>
        </p:spPr>
        <p:txBody>
          <a:bodyPr wrap="square" rtlCol="0">
            <a:spAutoFit/>
          </a:bodyPr>
          <a:lstStyle/>
          <a:p>
            <a:pPr algn="ctr"/>
            <a:r>
              <a:rPr lang="en-US" sz="3200" b="1" dirty="0" smtClean="0">
                <a:solidFill>
                  <a:prstClr val="black"/>
                </a:solidFill>
              </a:rPr>
              <a:t>Nepal</a:t>
            </a:r>
          </a:p>
          <a:p>
            <a:pPr algn="ctr"/>
            <a:r>
              <a:rPr lang="en-US" sz="3200" b="1" dirty="0" smtClean="0">
                <a:solidFill>
                  <a:prstClr val="black"/>
                </a:solidFill>
              </a:rPr>
              <a:t>23%</a:t>
            </a:r>
            <a:endParaRPr lang="en-US" sz="3200" b="1" dirty="0">
              <a:solidFill>
                <a:prstClr val="black"/>
              </a:solidFill>
            </a:endParaRPr>
          </a:p>
        </p:txBody>
      </p:sp>
      <p:sp>
        <p:nvSpPr>
          <p:cNvPr id="24" name="TextBox 23"/>
          <p:cNvSpPr txBox="1"/>
          <p:nvPr/>
        </p:nvSpPr>
        <p:spPr>
          <a:xfrm>
            <a:off x="0" y="1244600"/>
            <a:ext cx="9144000" cy="369332"/>
          </a:xfrm>
          <a:prstGeom prst="rect">
            <a:avLst/>
          </a:prstGeom>
          <a:noFill/>
        </p:spPr>
        <p:txBody>
          <a:bodyPr wrap="square" rtlCol="0">
            <a:spAutoFit/>
          </a:bodyPr>
          <a:lstStyle/>
          <a:p>
            <a:pPr algn="ctr"/>
            <a:r>
              <a:rPr lang="en-US" i="1" dirty="0" smtClean="0">
                <a:solidFill>
                  <a:prstClr val="black"/>
                </a:solidFill>
              </a:rPr>
              <a:t>Percent of men age 15 and above with hypertension</a:t>
            </a:r>
            <a:endParaRPr lang="en-US" i="1" dirty="0">
              <a:solidFill>
                <a:prstClr val="black"/>
              </a:solidFill>
            </a:endParaRPr>
          </a:p>
        </p:txBody>
      </p:sp>
    </p:spTree>
    <p:extLst>
      <p:ext uri="{BB962C8B-B14F-4D97-AF65-F5344CB8AC3E}">
        <p14:creationId xmlns:p14="http://schemas.microsoft.com/office/powerpoint/2010/main" val="3055137696"/>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Prevalence of Hypertension </a:t>
            </a:r>
            <a:br>
              <a:rPr lang="en-US" dirty="0" smtClean="0"/>
            </a:br>
            <a:r>
              <a:rPr lang="en-US" dirty="0" smtClean="0"/>
              <a:t>by Nutritional Status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43537787"/>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and men age 15 and above with hypertension</a:t>
            </a:r>
            <a:endParaRPr lang="en-US" i="1" dirty="0">
              <a:solidFill>
                <a:prstClr val="black"/>
              </a:solidFill>
            </a:endParaRPr>
          </a:p>
        </p:txBody>
      </p:sp>
    </p:spTree>
    <p:extLst>
      <p:ext uri="{BB962C8B-B14F-4D97-AF65-F5344CB8AC3E}">
        <p14:creationId xmlns:p14="http://schemas.microsoft.com/office/powerpoint/2010/main" val="4239150574"/>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Key Findings</a:t>
            </a:r>
            <a:endParaRPr lang="en-US" dirty="0"/>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US" b="1" dirty="0" smtClean="0">
                <a:solidFill>
                  <a:schemeClr val="accent5"/>
                </a:solidFill>
              </a:rPr>
              <a:t>80%</a:t>
            </a:r>
            <a:r>
              <a:rPr lang="en-US" dirty="0" smtClean="0">
                <a:solidFill>
                  <a:schemeClr val="accent5"/>
                </a:solidFill>
              </a:rPr>
              <a:t> </a:t>
            </a:r>
            <a:r>
              <a:rPr lang="en-US" dirty="0"/>
              <a:t>of </a:t>
            </a:r>
            <a:r>
              <a:rPr lang="en-US" dirty="0" smtClean="0"/>
              <a:t>women and </a:t>
            </a:r>
            <a:r>
              <a:rPr lang="en-US" b="1" dirty="0" smtClean="0">
                <a:solidFill>
                  <a:schemeClr val="accent5"/>
                </a:solidFill>
              </a:rPr>
              <a:t>65%</a:t>
            </a:r>
            <a:r>
              <a:rPr lang="en-US" dirty="0" smtClean="0">
                <a:solidFill>
                  <a:schemeClr val="accent5"/>
                </a:solidFill>
              </a:rPr>
              <a:t> </a:t>
            </a:r>
            <a:r>
              <a:rPr lang="en-US" dirty="0" smtClean="0"/>
              <a:t>of men have ever had their </a:t>
            </a:r>
            <a:r>
              <a:rPr lang="en-US" b="1" dirty="0" smtClean="0">
                <a:solidFill>
                  <a:schemeClr val="accent5"/>
                </a:solidFill>
              </a:rPr>
              <a:t>blood pressure measured</a:t>
            </a:r>
            <a:r>
              <a:rPr lang="en-US" dirty="0" smtClean="0"/>
              <a:t>.  </a:t>
            </a:r>
            <a:endParaRPr lang="en-US" dirty="0"/>
          </a:p>
          <a:p>
            <a:pPr>
              <a:spcBef>
                <a:spcPts val="0"/>
              </a:spcBef>
              <a:spcAft>
                <a:spcPts val="1800"/>
              </a:spcAft>
              <a:buClr>
                <a:schemeClr val="tx1"/>
              </a:buClr>
            </a:pPr>
            <a:r>
              <a:rPr lang="en-US" dirty="0" smtClean="0"/>
              <a:t>Among those who have had their blood pressure measured, </a:t>
            </a:r>
            <a:r>
              <a:rPr lang="en-US" b="1" dirty="0" smtClean="0">
                <a:solidFill>
                  <a:schemeClr val="accent5"/>
                </a:solidFill>
              </a:rPr>
              <a:t>13%</a:t>
            </a:r>
            <a:r>
              <a:rPr lang="en-US" dirty="0" smtClean="0">
                <a:solidFill>
                  <a:schemeClr val="accent5"/>
                </a:solidFill>
              </a:rPr>
              <a:t> </a:t>
            </a:r>
            <a:r>
              <a:rPr lang="en-US" dirty="0" smtClean="0"/>
              <a:t>of women and </a:t>
            </a:r>
            <a:r>
              <a:rPr lang="en-US" b="1" dirty="0" smtClean="0">
                <a:solidFill>
                  <a:schemeClr val="accent5"/>
                </a:solidFill>
              </a:rPr>
              <a:t>18% </a:t>
            </a:r>
            <a:r>
              <a:rPr lang="en-US" dirty="0" smtClean="0"/>
              <a:t>of men were told on 2+ occasions that they had </a:t>
            </a:r>
            <a:r>
              <a:rPr lang="en-US" b="1" dirty="0" smtClean="0">
                <a:solidFill>
                  <a:schemeClr val="accent5"/>
                </a:solidFill>
              </a:rPr>
              <a:t>high blood pressure</a:t>
            </a:r>
            <a:r>
              <a:rPr lang="en-US" dirty="0" smtClean="0"/>
              <a:t>. </a:t>
            </a:r>
          </a:p>
          <a:p>
            <a:pPr>
              <a:spcBef>
                <a:spcPts val="0"/>
              </a:spcBef>
              <a:spcAft>
                <a:spcPts val="1800"/>
              </a:spcAft>
              <a:buClr>
                <a:schemeClr val="tx1"/>
              </a:buClr>
            </a:pPr>
            <a:r>
              <a:rPr lang="en-US" b="1" dirty="0" smtClean="0">
                <a:solidFill>
                  <a:schemeClr val="accent5"/>
                </a:solidFill>
              </a:rPr>
              <a:t>17% </a:t>
            </a:r>
            <a:r>
              <a:rPr lang="en-US" dirty="0" smtClean="0"/>
              <a:t>of women and </a:t>
            </a:r>
            <a:r>
              <a:rPr lang="en-US" b="1" dirty="0" smtClean="0">
                <a:solidFill>
                  <a:schemeClr val="accent5"/>
                </a:solidFill>
              </a:rPr>
              <a:t>23% </a:t>
            </a:r>
            <a:r>
              <a:rPr lang="en-US" dirty="0" smtClean="0"/>
              <a:t>of men are </a:t>
            </a:r>
            <a:r>
              <a:rPr lang="en-US" b="1" dirty="0" smtClean="0">
                <a:solidFill>
                  <a:schemeClr val="accent5"/>
                </a:solidFill>
              </a:rPr>
              <a:t>hypertensive</a:t>
            </a:r>
            <a:r>
              <a:rPr lang="en-US" dirty="0" smtClean="0"/>
              <a:t>. </a:t>
            </a:r>
            <a:endParaRPr lang="en-US" dirty="0"/>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Wealth Index</a:t>
            </a:r>
            <a:endParaRPr lang="en-US" noProof="0" dirty="0"/>
          </a:p>
        </p:txBody>
      </p:sp>
      <p:sp>
        <p:nvSpPr>
          <p:cNvPr id="3" name="Content Placeholder 2"/>
          <p:cNvSpPr>
            <a:spLocks noGrp="1"/>
          </p:cNvSpPr>
          <p:nvPr>
            <p:ph idx="1"/>
          </p:nvPr>
        </p:nvSpPr>
        <p:spPr/>
        <p:txBody>
          <a:bodyPr/>
          <a:lstStyle/>
          <a:p>
            <a:pPr>
              <a:spcBef>
                <a:spcPts val="0"/>
              </a:spcBef>
              <a:spcAft>
                <a:spcPts val="1800"/>
              </a:spcAft>
            </a:pPr>
            <a:r>
              <a:rPr lang="en-US" noProof="0" dirty="0" smtClean="0"/>
              <a:t>Wealth is determined by scoring households based on a set of characteristics including access to electricity and ownership of various consumer goods.</a:t>
            </a:r>
          </a:p>
          <a:p>
            <a:pPr>
              <a:spcBef>
                <a:spcPts val="0"/>
              </a:spcBef>
              <a:spcAft>
                <a:spcPts val="1800"/>
              </a:spcAft>
            </a:pPr>
            <a:r>
              <a:rPr lang="en-US" noProof="0" dirty="0" smtClean="0"/>
              <a:t>Households are then ranked, from lowest to highest score.</a:t>
            </a:r>
          </a:p>
          <a:p>
            <a:pPr>
              <a:spcBef>
                <a:spcPts val="0"/>
              </a:spcBef>
              <a:spcAft>
                <a:spcPts val="1800"/>
              </a:spcAft>
            </a:pPr>
            <a:r>
              <a:rPr lang="en-US" noProof="0" dirty="0" smtClean="0"/>
              <a:t>This list is then separated into 5 equal pieces (or quintiles) each representing 20% of the population.</a:t>
            </a:r>
          </a:p>
          <a:p>
            <a:pPr>
              <a:spcBef>
                <a:spcPts val="0"/>
              </a:spcBef>
              <a:spcAft>
                <a:spcPts val="1800"/>
              </a:spcAft>
            </a:pPr>
            <a:r>
              <a:rPr lang="en-US" noProof="0" dirty="0" smtClean="0"/>
              <a:t>Therefore, those in the highest quintile may not be “rich” but they are of higher socioeconomic status than 80% of Nepal.</a:t>
            </a:r>
            <a:endParaRPr lang="en-US" noProof="0" dirty="0"/>
          </a:p>
        </p:txBody>
      </p:sp>
    </p:spTree>
    <p:extLst>
      <p:ext uri="{BB962C8B-B14F-4D97-AF65-F5344CB8AC3E}">
        <p14:creationId xmlns:p14="http://schemas.microsoft.com/office/powerpoint/2010/main" val="160389193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Wealth Index</a:t>
            </a:r>
            <a:endParaRPr lang="en-US" noProof="0" dirty="0"/>
          </a:p>
        </p:txBody>
      </p:sp>
      <p:sp>
        <p:nvSpPr>
          <p:cNvPr id="5" name="Content Placeholder 2"/>
          <p:cNvSpPr>
            <a:spLocks noGrp="1"/>
          </p:cNvSpPr>
          <p:nvPr>
            <p:ph idx="1"/>
          </p:nvPr>
        </p:nvSpPr>
        <p:spPr>
          <a:xfrm>
            <a:off x="461639" y="3944982"/>
            <a:ext cx="8256233" cy="2913017"/>
          </a:xfrm>
        </p:spPr>
        <p:txBody>
          <a:bodyPr>
            <a:normAutofit lnSpcReduction="10000"/>
          </a:bodyPr>
          <a:lstStyle/>
          <a:p>
            <a:pPr marL="0" indent="0" algn="ctr">
              <a:spcBef>
                <a:spcPts val="0"/>
              </a:spcBef>
              <a:spcAft>
                <a:spcPts val="1800"/>
              </a:spcAft>
              <a:buNone/>
            </a:pPr>
            <a:r>
              <a:rPr lang="en-US" noProof="0" dirty="0" smtClean="0"/>
              <a:t>Very few urban households are in the poorest </a:t>
            </a:r>
            <a:br>
              <a:rPr lang="en-US" noProof="0" dirty="0" smtClean="0"/>
            </a:br>
            <a:r>
              <a:rPr lang="en-US" noProof="0" dirty="0" smtClean="0"/>
              <a:t>quintile, while very few rural households are in the wealthiest quintile.</a:t>
            </a:r>
          </a:p>
          <a:p>
            <a:pPr marL="0" indent="0" algn="ctr">
              <a:spcBef>
                <a:spcPts val="0"/>
              </a:spcBef>
              <a:spcAft>
                <a:spcPts val="1800"/>
              </a:spcAft>
              <a:buNone/>
            </a:pPr>
            <a:r>
              <a:rPr lang="en-US" b="1" noProof="0" dirty="0" smtClean="0">
                <a:solidFill>
                  <a:schemeClr val="accent5"/>
                </a:solidFill>
              </a:rPr>
              <a:t>Province 6 (69%) </a:t>
            </a:r>
            <a:r>
              <a:rPr lang="en-US" noProof="0" dirty="0" smtClean="0"/>
              <a:t>has the largest proportion </a:t>
            </a:r>
            <a:br>
              <a:rPr lang="en-US" noProof="0" dirty="0" smtClean="0"/>
            </a:br>
            <a:r>
              <a:rPr lang="en-US" noProof="0" dirty="0" smtClean="0"/>
              <a:t>of households in the </a:t>
            </a:r>
            <a:r>
              <a:rPr lang="en-US" b="1" noProof="0" dirty="0" smtClean="0">
                <a:solidFill>
                  <a:schemeClr val="accent5"/>
                </a:solidFill>
              </a:rPr>
              <a:t>poorest quintile</a:t>
            </a:r>
            <a:r>
              <a:rPr lang="en-US" noProof="0" dirty="0" smtClean="0"/>
              <a:t>, </a:t>
            </a:r>
            <a:br>
              <a:rPr lang="en-US" noProof="0" dirty="0" smtClean="0"/>
            </a:br>
            <a:r>
              <a:rPr lang="en-US" noProof="0" dirty="0" smtClean="0"/>
              <a:t>while </a:t>
            </a:r>
            <a:r>
              <a:rPr lang="en-US" b="1" noProof="0" dirty="0" smtClean="0">
                <a:solidFill>
                  <a:schemeClr val="accent5"/>
                </a:solidFill>
              </a:rPr>
              <a:t>Province 3 (42%) </a:t>
            </a:r>
            <a:r>
              <a:rPr lang="en-US" noProof="0" dirty="0" smtClean="0"/>
              <a:t>has the largest proportion </a:t>
            </a:r>
            <a:br>
              <a:rPr lang="en-US" noProof="0" dirty="0" smtClean="0"/>
            </a:br>
            <a:r>
              <a:rPr lang="en-US" noProof="0" dirty="0" smtClean="0"/>
              <a:t>of households in the </a:t>
            </a:r>
            <a:r>
              <a:rPr lang="en-US" b="1" noProof="0" dirty="0" smtClean="0">
                <a:solidFill>
                  <a:schemeClr val="accent5"/>
                </a:solidFill>
              </a:rPr>
              <a:t>wealthiest quintile</a:t>
            </a:r>
            <a:r>
              <a:rPr lang="en-US" noProof="0" dirty="0" smtClean="0"/>
              <a:t>.</a:t>
            </a:r>
            <a:endParaRPr lang="en-US" noProof="0" dirty="0"/>
          </a:p>
        </p:txBody>
      </p:sp>
      <p:graphicFrame>
        <p:nvGraphicFramePr>
          <p:cNvPr id="6" name="Table 5"/>
          <p:cNvGraphicFramePr>
            <a:graphicFrameLocks noGrp="1"/>
          </p:cNvGraphicFramePr>
          <p:nvPr>
            <p:extLst>
              <p:ext uri="{D42A27DB-BD31-4B8C-83A1-F6EECF244321}">
                <p14:modId xmlns:p14="http://schemas.microsoft.com/office/powerpoint/2010/main" val="2315887527"/>
              </p:ext>
            </p:extLst>
          </p:nvPr>
        </p:nvGraphicFramePr>
        <p:xfrm>
          <a:off x="461640" y="1397000"/>
          <a:ext cx="8256234" cy="2012406"/>
        </p:xfrm>
        <a:graphic>
          <a:graphicData uri="http://schemas.openxmlformats.org/drawingml/2006/table">
            <a:tbl>
              <a:tblPr firstRow="1" bandRow="1">
                <a:tableStyleId>{2D5ABB26-0587-4C30-8999-92F81FD0307C}</a:tableStyleId>
              </a:tblPr>
              <a:tblGrid>
                <a:gridCol w="1376039"/>
                <a:gridCol w="1376039"/>
                <a:gridCol w="1376039"/>
                <a:gridCol w="1376039"/>
                <a:gridCol w="1376039"/>
                <a:gridCol w="1376039"/>
              </a:tblGrid>
              <a:tr h="670802">
                <a:tc>
                  <a:txBody>
                    <a:bodyPr/>
                    <a:lstStyle/>
                    <a:p>
                      <a:endParaRPr lang="en-US" dirty="0"/>
                    </a:p>
                  </a:txBody>
                  <a:tcPr/>
                </a:tc>
                <a:tc>
                  <a:txBody>
                    <a:bodyPr/>
                    <a:lstStyle/>
                    <a:p>
                      <a:pPr algn="ctr"/>
                      <a:r>
                        <a:rPr lang="en-US" sz="2400" b="1" dirty="0" smtClean="0"/>
                        <a:t>Lowest</a:t>
                      </a:r>
                      <a:endParaRPr lang="en-US" sz="2400" b="1" dirty="0"/>
                    </a:p>
                  </a:txBody>
                  <a:tcPr/>
                </a:tc>
                <a:tc>
                  <a:txBody>
                    <a:bodyPr/>
                    <a:lstStyle/>
                    <a:p>
                      <a:pPr algn="ctr"/>
                      <a:r>
                        <a:rPr lang="en-US" sz="2400" b="1" dirty="0" smtClean="0"/>
                        <a:t>2</a:t>
                      </a:r>
                      <a:r>
                        <a:rPr lang="en-US" sz="2400" b="1" baseline="30000" dirty="0" smtClean="0"/>
                        <a:t>nd</a:t>
                      </a:r>
                      <a:r>
                        <a:rPr lang="en-US" sz="2400" b="1" dirty="0" smtClean="0"/>
                        <a:t> </a:t>
                      </a:r>
                      <a:endParaRPr lang="en-US" sz="2400" b="1" dirty="0"/>
                    </a:p>
                  </a:txBody>
                  <a:tcPr/>
                </a:tc>
                <a:tc>
                  <a:txBody>
                    <a:bodyPr/>
                    <a:lstStyle/>
                    <a:p>
                      <a:pPr algn="ctr"/>
                      <a:r>
                        <a:rPr lang="en-US" sz="2400" b="1" dirty="0" smtClean="0"/>
                        <a:t>Middle</a:t>
                      </a:r>
                      <a:endParaRPr lang="en-US" sz="2400" b="1" dirty="0"/>
                    </a:p>
                  </a:txBody>
                  <a:tcPr/>
                </a:tc>
                <a:tc>
                  <a:txBody>
                    <a:bodyPr/>
                    <a:lstStyle/>
                    <a:p>
                      <a:pPr algn="ctr"/>
                      <a:r>
                        <a:rPr lang="en-US" sz="2400" b="1" dirty="0" smtClean="0"/>
                        <a:t>4</a:t>
                      </a:r>
                      <a:r>
                        <a:rPr lang="en-US" sz="2400" b="1" baseline="30000" dirty="0" smtClean="0"/>
                        <a:t>th</a:t>
                      </a:r>
                      <a:r>
                        <a:rPr lang="en-US" sz="2400" b="1" dirty="0" smtClean="0"/>
                        <a:t> </a:t>
                      </a:r>
                      <a:endParaRPr lang="en-US" sz="2400" b="1" dirty="0"/>
                    </a:p>
                  </a:txBody>
                  <a:tcPr/>
                </a:tc>
                <a:tc>
                  <a:txBody>
                    <a:bodyPr/>
                    <a:lstStyle/>
                    <a:p>
                      <a:pPr algn="ctr"/>
                      <a:r>
                        <a:rPr lang="en-US" sz="2400" b="1" dirty="0" smtClean="0"/>
                        <a:t>Highest</a:t>
                      </a:r>
                      <a:endParaRPr lang="en-US" sz="2400" b="1" dirty="0"/>
                    </a:p>
                  </a:txBody>
                  <a:tcPr/>
                </a:tc>
              </a:tr>
              <a:tr h="670802">
                <a:tc>
                  <a:txBody>
                    <a:bodyPr/>
                    <a:lstStyle/>
                    <a:p>
                      <a:r>
                        <a:rPr lang="en-US" sz="2400" b="1" dirty="0" smtClean="0">
                          <a:solidFill>
                            <a:schemeClr val="accent1"/>
                          </a:solidFill>
                        </a:rPr>
                        <a:t>Urban</a:t>
                      </a:r>
                      <a:endParaRPr lang="en-US" sz="2400" b="1" dirty="0">
                        <a:solidFill>
                          <a:schemeClr val="accent1"/>
                        </a:solidFill>
                      </a:endParaRPr>
                    </a:p>
                  </a:txBody>
                  <a:tcPr/>
                </a:tc>
                <a:tc>
                  <a:txBody>
                    <a:bodyPr/>
                    <a:lstStyle/>
                    <a:p>
                      <a:pPr algn="ctr"/>
                      <a:r>
                        <a:rPr lang="en-US" sz="2400" b="1" dirty="0" smtClean="0">
                          <a:solidFill>
                            <a:schemeClr val="accent1"/>
                          </a:solidFill>
                        </a:rPr>
                        <a:t>13%</a:t>
                      </a:r>
                      <a:endParaRPr lang="en-US" sz="2400" b="1" dirty="0">
                        <a:solidFill>
                          <a:schemeClr val="accent1"/>
                        </a:solidFill>
                      </a:endParaRPr>
                    </a:p>
                  </a:txBody>
                  <a:tcPr/>
                </a:tc>
                <a:tc>
                  <a:txBody>
                    <a:bodyPr/>
                    <a:lstStyle/>
                    <a:p>
                      <a:pPr algn="ctr"/>
                      <a:r>
                        <a:rPr lang="en-US" sz="2400" b="1" dirty="0" smtClean="0">
                          <a:solidFill>
                            <a:schemeClr val="accent1"/>
                          </a:solidFill>
                        </a:rPr>
                        <a:t>19%</a:t>
                      </a:r>
                      <a:endParaRPr lang="en-US" sz="2400" b="1" dirty="0">
                        <a:solidFill>
                          <a:schemeClr val="accent1"/>
                        </a:solidFill>
                      </a:endParaRPr>
                    </a:p>
                  </a:txBody>
                  <a:tcPr/>
                </a:tc>
                <a:tc>
                  <a:txBody>
                    <a:bodyPr/>
                    <a:lstStyle/>
                    <a:p>
                      <a:pPr algn="ctr"/>
                      <a:r>
                        <a:rPr lang="en-US" sz="2400" b="1" dirty="0" smtClean="0">
                          <a:solidFill>
                            <a:schemeClr val="accent1"/>
                          </a:solidFill>
                        </a:rPr>
                        <a:t>17%</a:t>
                      </a:r>
                      <a:endParaRPr lang="en-US" sz="2400" b="1" dirty="0">
                        <a:solidFill>
                          <a:schemeClr val="accent1"/>
                        </a:solidFill>
                      </a:endParaRPr>
                    </a:p>
                  </a:txBody>
                  <a:tcPr/>
                </a:tc>
                <a:tc>
                  <a:txBody>
                    <a:bodyPr/>
                    <a:lstStyle/>
                    <a:p>
                      <a:pPr algn="ctr"/>
                      <a:r>
                        <a:rPr lang="en-US" sz="2400" b="1" dirty="0" smtClean="0">
                          <a:solidFill>
                            <a:schemeClr val="accent1"/>
                          </a:solidFill>
                        </a:rPr>
                        <a:t>21%</a:t>
                      </a:r>
                      <a:endParaRPr lang="en-US" sz="2400" b="1" dirty="0">
                        <a:solidFill>
                          <a:schemeClr val="accent1"/>
                        </a:solidFill>
                      </a:endParaRPr>
                    </a:p>
                  </a:txBody>
                  <a:tcPr/>
                </a:tc>
                <a:tc>
                  <a:txBody>
                    <a:bodyPr/>
                    <a:lstStyle/>
                    <a:p>
                      <a:pPr algn="ctr"/>
                      <a:r>
                        <a:rPr lang="en-US" sz="2400" b="1" dirty="0" smtClean="0">
                          <a:solidFill>
                            <a:schemeClr val="accent1"/>
                          </a:solidFill>
                        </a:rPr>
                        <a:t>30%</a:t>
                      </a:r>
                      <a:endParaRPr lang="en-US" sz="2400" b="1" dirty="0">
                        <a:solidFill>
                          <a:schemeClr val="accent1"/>
                        </a:solidFill>
                      </a:endParaRPr>
                    </a:p>
                  </a:txBody>
                  <a:tcPr/>
                </a:tc>
              </a:tr>
              <a:tr h="670802">
                <a:tc>
                  <a:txBody>
                    <a:bodyPr/>
                    <a:lstStyle/>
                    <a:p>
                      <a:r>
                        <a:rPr lang="en-US" sz="2400" b="1" dirty="0" smtClean="0">
                          <a:solidFill>
                            <a:schemeClr val="accent3"/>
                          </a:solidFill>
                        </a:rPr>
                        <a:t>Rural</a:t>
                      </a:r>
                      <a:endParaRPr lang="en-US" sz="2400" b="1" dirty="0">
                        <a:solidFill>
                          <a:schemeClr val="accent3"/>
                        </a:solidFill>
                      </a:endParaRPr>
                    </a:p>
                  </a:txBody>
                  <a:tcPr/>
                </a:tc>
                <a:tc>
                  <a:txBody>
                    <a:bodyPr/>
                    <a:lstStyle/>
                    <a:p>
                      <a:pPr algn="ctr"/>
                      <a:r>
                        <a:rPr lang="en-US" sz="2400" b="1" dirty="0" smtClean="0">
                          <a:solidFill>
                            <a:schemeClr val="accent3"/>
                          </a:solidFill>
                        </a:rPr>
                        <a:t>31%</a:t>
                      </a:r>
                      <a:endParaRPr lang="en-US" sz="2400" b="1" dirty="0">
                        <a:solidFill>
                          <a:schemeClr val="accent3"/>
                        </a:solidFill>
                      </a:endParaRPr>
                    </a:p>
                  </a:txBody>
                  <a:tcPr/>
                </a:tc>
                <a:tc>
                  <a:txBody>
                    <a:bodyPr/>
                    <a:lstStyle/>
                    <a:p>
                      <a:pPr algn="ctr"/>
                      <a:r>
                        <a:rPr lang="en-US" sz="2400" b="1" dirty="0" smtClean="0">
                          <a:solidFill>
                            <a:schemeClr val="accent3"/>
                          </a:solidFill>
                        </a:rPr>
                        <a:t>22%</a:t>
                      </a:r>
                      <a:endParaRPr lang="en-US" sz="2400" b="1" dirty="0">
                        <a:solidFill>
                          <a:schemeClr val="accent3"/>
                        </a:solidFill>
                      </a:endParaRPr>
                    </a:p>
                  </a:txBody>
                  <a:tcPr/>
                </a:tc>
                <a:tc>
                  <a:txBody>
                    <a:bodyPr/>
                    <a:lstStyle/>
                    <a:p>
                      <a:pPr algn="ctr"/>
                      <a:r>
                        <a:rPr lang="en-US" sz="2400" b="1" dirty="0" smtClean="0">
                          <a:solidFill>
                            <a:schemeClr val="accent3"/>
                          </a:solidFill>
                        </a:rPr>
                        <a:t>24%</a:t>
                      </a:r>
                      <a:endParaRPr lang="en-US" sz="2400" b="1" dirty="0">
                        <a:solidFill>
                          <a:schemeClr val="accent3"/>
                        </a:solidFill>
                      </a:endParaRPr>
                    </a:p>
                  </a:txBody>
                  <a:tcPr/>
                </a:tc>
                <a:tc>
                  <a:txBody>
                    <a:bodyPr/>
                    <a:lstStyle/>
                    <a:p>
                      <a:pPr algn="ctr"/>
                      <a:r>
                        <a:rPr lang="en-US" sz="2400" b="1" dirty="0" smtClean="0">
                          <a:solidFill>
                            <a:schemeClr val="accent3"/>
                          </a:solidFill>
                        </a:rPr>
                        <a:t>18%</a:t>
                      </a:r>
                      <a:endParaRPr lang="en-US" sz="2400" b="1" dirty="0">
                        <a:solidFill>
                          <a:schemeClr val="accent3"/>
                        </a:solidFill>
                      </a:endParaRPr>
                    </a:p>
                  </a:txBody>
                  <a:tcPr/>
                </a:tc>
                <a:tc>
                  <a:txBody>
                    <a:bodyPr/>
                    <a:lstStyle/>
                    <a:p>
                      <a:pPr algn="ctr"/>
                      <a:r>
                        <a:rPr lang="en-US" sz="2400" b="1" dirty="0" smtClean="0">
                          <a:solidFill>
                            <a:schemeClr val="accent3"/>
                          </a:solidFill>
                        </a:rPr>
                        <a:t>5%</a:t>
                      </a:r>
                      <a:endParaRPr lang="en-US" sz="2400" b="1" dirty="0">
                        <a:solidFill>
                          <a:schemeClr val="accent3"/>
                        </a:solidFill>
                      </a:endParaRPr>
                    </a:p>
                  </a:txBody>
                  <a:tcPr/>
                </a:tc>
              </a:tr>
            </a:tbl>
          </a:graphicData>
        </a:graphic>
      </p:graphicFrame>
    </p:spTree>
    <p:extLst>
      <p:ext uri="{BB962C8B-B14F-4D97-AF65-F5344CB8AC3E}">
        <p14:creationId xmlns:p14="http://schemas.microsoft.com/office/powerpoint/2010/main" val="113573327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Household Food Security</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3050579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252"/>
            <a:ext cx="9144000" cy="369332"/>
          </a:xfrm>
          <a:prstGeom prst="rect">
            <a:avLst/>
          </a:prstGeom>
          <a:noFill/>
        </p:spPr>
        <p:txBody>
          <a:bodyPr wrap="square" rtlCol="0">
            <a:spAutoFit/>
          </a:bodyPr>
          <a:lstStyle/>
          <a:p>
            <a:pPr algn="ctr"/>
            <a:r>
              <a:rPr lang="en-US" i="1" dirty="0" smtClean="0">
                <a:solidFill>
                  <a:prstClr val="black"/>
                </a:solidFill>
              </a:rPr>
              <a:t>Percent distribution of households by level of food insecurity</a:t>
            </a:r>
            <a:endParaRPr lang="en-US" i="1" dirty="0">
              <a:solidFill>
                <a:prstClr val="black"/>
              </a:solidFill>
            </a:endParaRPr>
          </a:p>
        </p:txBody>
      </p:sp>
    </p:spTree>
    <p:extLst>
      <p:ext uri="{BB962C8B-B14F-4D97-AF65-F5344CB8AC3E}">
        <p14:creationId xmlns:p14="http://schemas.microsoft.com/office/powerpoint/2010/main" val="2731645290"/>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252294"/>
            <a:ext cx="4418729" cy="4579338"/>
          </a:xfrm>
        </p:spPr>
        <p:txBody>
          <a:bodyPr>
            <a:normAutofit lnSpcReduction="10000"/>
          </a:bodyPr>
          <a:lstStyle/>
          <a:p>
            <a:pPr>
              <a:buClr>
                <a:schemeClr val="tx1"/>
              </a:buClr>
            </a:pPr>
            <a:r>
              <a:rPr lang="en-US" noProof="0" dirty="0" smtClean="0"/>
              <a:t>Household Characteristics</a:t>
            </a:r>
          </a:p>
          <a:p>
            <a:pPr lvl="1">
              <a:buClr>
                <a:schemeClr val="tx1"/>
              </a:buClr>
            </a:pPr>
            <a:r>
              <a:rPr lang="en-US" noProof="0" dirty="0" smtClean="0"/>
              <a:t>Water and sanitation</a:t>
            </a:r>
          </a:p>
          <a:p>
            <a:pPr lvl="1">
              <a:buClr>
                <a:schemeClr val="tx1"/>
              </a:buClr>
            </a:pPr>
            <a:r>
              <a:rPr lang="en-US" noProof="0" dirty="0" smtClean="0"/>
              <a:t>Electricity</a:t>
            </a:r>
          </a:p>
          <a:p>
            <a:pPr lvl="1">
              <a:buClr>
                <a:schemeClr val="tx1"/>
              </a:buClr>
            </a:pPr>
            <a:r>
              <a:rPr lang="en-US" noProof="0" dirty="0" smtClean="0"/>
              <a:t>Ownership of goods</a:t>
            </a:r>
          </a:p>
          <a:p>
            <a:pPr lvl="1">
              <a:buClr>
                <a:schemeClr val="tx1"/>
              </a:buClr>
            </a:pPr>
            <a:r>
              <a:rPr lang="en-US" noProof="0" dirty="0" smtClean="0"/>
              <a:t>Wealth</a:t>
            </a:r>
          </a:p>
          <a:p>
            <a:pPr lvl="1">
              <a:buClr>
                <a:schemeClr val="tx1"/>
              </a:buClr>
            </a:pPr>
            <a:r>
              <a:rPr lang="en-US" dirty="0" smtClean="0"/>
              <a:t>Household food security</a:t>
            </a:r>
            <a:endParaRPr lang="en-US" noProof="0" dirty="0" smtClean="0"/>
          </a:p>
          <a:p>
            <a:pPr>
              <a:buClr>
                <a:schemeClr val="tx1"/>
              </a:buClr>
            </a:pPr>
            <a:r>
              <a:rPr lang="en-US" b="1" noProof="0" dirty="0" smtClean="0">
                <a:solidFill>
                  <a:schemeClr val="accent5"/>
                </a:solidFill>
              </a:rPr>
              <a:t>Respondent Characteristics</a:t>
            </a:r>
          </a:p>
          <a:p>
            <a:pPr lvl="1">
              <a:buClr>
                <a:schemeClr val="tx1"/>
              </a:buClr>
            </a:pPr>
            <a:r>
              <a:rPr lang="en-US" b="1" noProof="0" dirty="0" smtClean="0">
                <a:solidFill>
                  <a:schemeClr val="accent5"/>
                </a:solidFill>
              </a:rPr>
              <a:t>Education</a:t>
            </a:r>
          </a:p>
          <a:p>
            <a:pPr lvl="1">
              <a:buClr>
                <a:schemeClr val="tx1"/>
              </a:buClr>
            </a:pPr>
            <a:r>
              <a:rPr lang="en-US" b="1" noProof="0" dirty="0" smtClean="0">
                <a:solidFill>
                  <a:schemeClr val="accent5"/>
                </a:solidFill>
              </a:rPr>
              <a:t>Mass media</a:t>
            </a:r>
          </a:p>
          <a:p>
            <a:pPr lvl="1">
              <a:buClr>
                <a:schemeClr val="tx1"/>
              </a:buClr>
            </a:pPr>
            <a:r>
              <a:rPr lang="en-US" b="1" noProof="0" dirty="0" smtClean="0">
                <a:solidFill>
                  <a:schemeClr val="accent5"/>
                </a:solidFill>
              </a:rPr>
              <a:t>Employment and occupation</a:t>
            </a:r>
          </a:p>
          <a:p>
            <a:pPr lvl="1">
              <a:buClr>
                <a:schemeClr val="tx1"/>
              </a:buClr>
            </a:pPr>
            <a:r>
              <a:rPr lang="en-US" b="1" dirty="0" smtClean="0">
                <a:solidFill>
                  <a:schemeClr val="accent5"/>
                </a:solidFill>
              </a:rPr>
              <a:t>Migration</a:t>
            </a:r>
            <a:endParaRPr lang="en-US" b="1" noProof="0" dirty="0" smtClean="0">
              <a:solidFill>
                <a:schemeClr val="accent5"/>
              </a:solidFill>
            </a:endParaRPr>
          </a:p>
        </p:txBody>
      </p:sp>
    </p:spTree>
    <p:extLst>
      <p:ext uri="{BB962C8B-B14F-4D97-AF65-F5344CB8AC3E}">
        <p14:creationId xmlns:p14="http://schemas.microsoft.com/office/powerpoint/2010/main" val="302562769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9190"/>
            <a:ext cx="9144000" cy="914400"/>
          </a:xfrm>
        </p:spPr>
        <p:txBody>
          <a:bodyPr>
            <a:normAutofit/>
          </a:bodyPr>
          <a:lstStyle/>
          <a:p>
            <a:r>
              <a:rPr lang="en-US" noProof="0" dirty="0" smtClean="0"/>
              <a:t>Education</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126660922"/>
              </p:ext>
            </p:extLst>
          </p:nvPr>
        </p:nvGraphicFramePr>
        <p:xfrm>
          <a:off x="461963" y="1606550"/>
          <a:ext cx="868203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75809"/>
            <a:ext cx="9144000" cy="369332"/>
          </a:xfrm>
          <a:prstGeom prst="rect">
            <a:avLst/>
          </a:prstGeom>
          <a:noFill/>
        </p:spPr>
        <p:txBody>
          <a:bodyPr wrap="square" rtlCol="0">
            <a:spAutoFit/>
          </a:bodyPr>
          <a:lstStyle/>
          <a:p>
            <a:pPr algn="ctr"/>
            <a:r>
              <a:rPr lang="en-US" i="1" dirty="0" smtClean="0">
                <a:solidFill>
                  <a:prstClr val="black"/>
                </a:solidFill>
              </a:rPr>
              <a:t>Percent distribution of women and men age 15-49 by highest level of education attended</a:t>
            </a:r>
            <a:endParaRPr lang="en-US" i="1" dirty="0">
              <a:solidFill>
                <a:prstClr val="black"/>
              </a:solidFill>
            </a:endParaRPr>
          </a:p>
        </p:txBody>
      </p:sp>
    </p:spTree>
    <p:extLst>
      <p:ext uri="{BB962C8B-B14F-4D97-AF65-F5344CB8AC3E}">
        <p14:creationId xmlns:p14="http://schemas.microsoft.com/office/powerpoint/2010/main" val="302257996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Literacy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16217951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are literate</a:t>
            </a:r>
            <a:endParaRPr lang="en-US" i="1" dirty="0">
              <a:solidFill>
                <a:prstClr val="black"/>
              </a:solidFill>
            </a:endParaRPr>
          </a:p>
        </p:txBody>
      </p:sp>
    </p:spTree>
    <p:extLst>
      <p:ext uri="{BB962C8B-B14F-4D97-AF65-F5344CB8AC3E}">
        <p14:creationId xmlns:p14="http://schemas.microsoft.com/office/powerpoint/2010/main" val="229769960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Objective</a:t>
            </a:r>
            <a:endParaRPr lang="en-US" dirty="0"/>
          </a:p>
        </p:txBody>
      </p:sp>
      <p:sp>
        <p:nvSpPr>
          <p:cNvPr id="3" name="Content Placeholder 2"/>
          <p:cNvSpPr>
            <a:spLocks noGrp="1"/>
          </p:cNvSpPr>
          <p:nvPr>
            <p:ph idx="1"/>
          </p:nvPr>
        </p:nvSpPr>
        <p:spPr/>
        <p:txBody>
          <a:bodyPr>
            <a:normAutofit/>
          </a:bodyPr>
          <a:lstStyle/>
          <a:p>
            <a:pPr>
              <a:spcBef>
                <a:spcPts val="0"/>
              </a:spcBef>
              <a:spcAft>
                <a:spcPts val="1800"/>
              </a:spcAft>
            </a:pPr>
            <a:r>
              <a:rPr lang="en-US" sz="3200" dirty="0" smtClean="0"/>
              <a:t>The main objective of the 2016 NDHS is to provide current estimates on fertility levels, marriage, sexual activity, family planning, breastfeeding practices, nutrition, childhood and maternal mortality, maternal and child health, domestic violence, and HIV/AIDS and hypertension.</a:t>
            </a:r>
          </a:p>
          <a:p>
            <a:pPr>
              <a:spcBef>
                <a:spcPts val="0"/>
              </a:spcBef>
              <a:spcAft>
                <a:spcPts val="1800"/>
              </a:spcAft>
            </a:pPr>
            <a:r>
              <a:rPr lang="en-US" sz="3200" dirty="0" smtClean="0"/>
              <a:t>This information is essential for program managers and policymakers to evaluate and design programs and strategies for improving the health of Nepal.</a:t>
            </a:r>
            <a:endParaRPr lang="en-US" sz="3200" dirty="0"/>
          </a:p>
        </p:txBody>
      </p:sp>
    </p:spTree>
    <p:extLst>
      <p:ext uri="{BB962C8B-B14F-4D97-AF65-F5344CB8AC3E}">
        <p14:creationId xmlns:p14="http://schemas.microsoft.com/office/powerpoint/2010/main" val="36417260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Exposure to Mass Media by Residence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46355457"/>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with access to media at least once a week</a:t>
            </a:r>
            <a:endParaRPr lang="en-US" i="1" dirty="0">
              <a:solidFill>
                <a:prstClr val="black"/>
              </a:solidFill>
            </a:endParaRPr>
          </a:p>
        </p:txBody>
      </p:sp>
    </p:spTree>
    <p:extLst>
      <p:ext uri="{BB962C8B-B14F-4D97-AF65-F5344CB8AC3E}">
        <p14:creationId xmlns:p14="http://schemas.microsoft.com/office/powerpoint/2010/main" val="244773383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Internet Usage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15085141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have used the Internet in the last year</a:t>
            </a:r>
            <a:endParaRPr lang="en-US" i="1" dirty="0">
              <a:solidFill>
                <a:prstClr val="black"/>
              </a:solidFill>
            </a:endParaRPr>
          </a:p>
        </p:txBody>
      </p:sp>
    </p:spTree>
    <p:extLst>
      <p:ext uri="{BB962C8B-B14F-4D97-AF65-F5344CB8AC3E}">
        <p14:creationId xmlns:p14="http://schemas.microsoft.com/office/powerpoint/2010/main" val="1709306590"/>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Employment</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18420460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75809"/>
            <a:ext cx="9144000" cy="369332"/>
          </a:xfrm>
          <a:prstGeom prst="rect">
            <a:avLst/>
          </a:prstGeom>
          <a:noFill/>
        </p:spPr>
        <p:txBody>
          <a:bodyPr wrap="square" rtlCol="0">
            <a:spAutoFit/>
          </a:bodyPr>
          <a:lstStyle/>
          <a:p>
            <a:pPr algn="ctr"/>
            <a:r>
              <a:rPr lang="en-US" i="1" dirty="0" smtClean="0">
                <a:solidFill>
                  <a:prstClr val="black"/>
                </a:solidFill>
              </a:rPr>
              <a:t>Percent distribution of women and men age 15-49</a:t>
            </a:r>
            <a:endParaRPr lang="en-US" i="1" dirty="0">
              <a:solidFill>
                <a:prstClr val="black"/>
              </a:solidFill>
            </a:endParaRPr>
          </a:p>
        </p:txBody>
      </p:sp>
    </p:spTree>
    <p:extLst>
      <p:ext uri="{BB962C8B-B14F-4D97-AF65-F5344CB8AC3E}">
        <p14:creationId xmlns:p14="http://schemas.microsoft.com/office/powerpoint/2010/main" val="234012905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Occupation</a:t>
            </a:r>
            <a:endParaRPr lang="en-US" noProof="0"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3549260372"/>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963"/>
            <a:ext cx="9144000" cy="369332"/>
          </a:xfrm>
          <a:prstGeom prst="rect">
            <a:avLst/>
          </a:prstGeom>
          <a:noFill/>
        </p:spPr>
        <p:txBody>
          <a:bodyPr wrap="square" rtlCol="0">
            <a:spAutoFit/>
          </a:bodyPr>
          <a:lstStyle/>
          <a:p>
            <a:pPr algn="ctr"/>
            <a:r>
              <a:rPr lang="en-US" i="1" dirty="0" smtClean="0">
                <a:solidFill>
                  <a:prstClr val="black"/>
                </a:solidFill>
              </a:rPr>
              <a:t>Percent distribution of women and men age 15-49 employed in the 12 months before the survey</a:t>
            </a:r>
            <a:endParaRPr lang="en-US" i="1" dirty="0">
              <a:solidFill>
                <a:prstClr val="black"/>
              </a:solidFill>
            </a:endParaRPr>
          </a:p>
        </p:txBody>
      </p:sp>
    </p:spTree>
    <p:extLst>
      <p:ext uri="{BB962C8B-B14F-4D97-AF65-F5344CB8AC3E}">
        <p14:creationId xmlns:p14="http://schemas.microsoft.com/office/powerpoint/2010/main" val="284368160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Migration</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12892878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252"/>
            <a:ext cx="3356386" cy="923330"/>
          </a:xfrm>
          <a:prstGeom prst="rect">
            <a:avLst/>
          </a:prstGeom>
          <a:noFill/>
        </p:spPr>
        <p:txBody>
          <a:bodyPr wrap="square" rtlCol="0">
            <a:spAutoFit/>
          </a:bodyPr>
          <a:lstStyle/>
          <a:p>
            <a:pPr algn="ctr"/>
            <a:r>
              <a:rPr lang="en-US" i="1" dirty="0" smtClean="0">
                <a:solidFill>
                  <a:prstClr val="black"/>
                </a:solidFill>
              </a:rPr>
              <a:t>Percent of households with at </a:t>
            </a:r>
            <a:r>
              <a:rPr lang="en-US" i="1" smtClean="0">
                <a:solidFill>
                  <a:prstClr val="black"/>
                </a:solidFill>
              </a:rPr>
              <a:t>least 1 </a:t>
            </a:r>
            <a:r>
              <a:rPr lang="en-US" i="1" dirty="0" smtClean="0">
                <a:solidFill>
                  <a:prstClr val="black"/>
                </a:solidFill>
              </a:rPr>
              <a:t>household member who migrated in the past 10 years</a:t>
            </a:r>
            <a:endParaRPr lang="en-US" i="1" dirty="0">
              <a:solidFill>
                <a:prstClr val="black"/>
              </a:solidFill>
            </a:endParaRPr>
          </a:p>
        </p:txBody>
      </p:sp>
      <p:sp>
        <p:nvSpPr>
          <p:cNvPr id="9" name="TextBox 8"/>
          <p:cNvSpPr txBox="1"/>
          <p:nvPr/>
        </p:nvSpPr>
        <p:spPr>
          <a:xfrm>
            <a:off x="4359275" y="1081252"/>
            <a:ext cx="4359275" cy="923330"/>
          </a:xfrm>
          <a:prstGeom prst="rect">
            <a:avLst/>
          </a:prstGeom>
          <a:noFill/>
        </p:spPr>
        <p:txBody>
          <a:bodyPr wrap="square" rtlCol="0">
            <a:spAutoFit/>
          </a:bodyPr>
          <a:lstStyle/>
          <a:p>
            <a:pPr algn="ctr"/>
            <a:r>
              <a:rPr lang="en-US" i="1" dirty="0" smtClean="0">
                <a:solidFill>
                  <a:prstClr val="black"/>
                </a:solidFill>
              </a:rPr>
              <a:t>Among the household population, percent of women and men age 15 and above who migrated in the past 10 years</a:t>
            </a:r>
            <a:endParaRPr lang="en-US" i="1" dirty="0">
              <a:solidFill>
                <a:prstClr val="black"/>
              </a:solidFill>
            </a:endParaRPr>
          </a:p>
        </p:txBody>
      </p:sp>
      <p:cxnSp>
        <p:nvCxnSpPr>
          <p:cNvPr id="13" name="Straight Connector 12"/>
          <p:cNvCxnSpPr/>
          <p:nvPr/>
        </p:nvCxnSpPr>
        <p:spPr>
          <a:xfrm>
            <a:off x="86061" y="2108499"/>
            <a:ext cx="311971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4475181" y="2108499"/>
            <a:ext cx="42433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7706731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Reason for Migration</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1284554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252"/>
            <a:ext cx="9144000" cy="369332"/>
          </a:xfrm>
          <a:prstGeom prst="rect">
            <a:avLst/>
          </a:prstGeom>
          <a:noFill/>
        </p:spPr>
        <p:txBody>
          <a:bodyPr wrap="square" rtlCol="0">
            <a:spAutoFit/>
          </a:bodyPr>
          <a:lstStyle/>
          <a:p>
            <a:pPr algn="ctr"/>
            <a:r>
              <a:rPr lang="en-US" i="1" dirty="0" smtClean="0">
                <a:solidFill>
                  <a:prstClr val="black"/>
                </a:solidFill>
              </a:rPr>
              <a:t>Percent distribution of women and men who migrated in the past 10 years</a:t>
            </a:r>
            <a:endParaRPr lang="en-US" i="1" dirty="0">
              <a:solidFill>
                <a:prstClr val="black"/>
              </a:solidFill>
            </a:endParaRPr>
          </a:p>
        </p:txBody>
      </p:sp>
    </p:spTree>
    <p:extLst>
      <p:ext uri="{BB962C8B-B14F-4D97-AF65-F5344CB8AC3E}">
        <p14:creationId xmlns:p14="http://schemas.microsoft.com/office/powerpoint/2010/main" val="4129771173"/>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Spousal Separation</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20008014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29495" y="1178725"/>
            <a:ext cx="2880852" cy="923330"/>
          </a:xfrm>
          <a:prstGeom prst="rect">
            <a:avLst/>
          </a:prstGeom>
          <a:noFill/>
        </p:spPr>
        <p:txBody>
          <a:bodyPr wrap="square" rtlCol="0">
            <a:spAutoFit/>
          </a:bodyPr>
          <a:lstStyle/>
          <a:p>
            <a:pPr algn="ctr"/>
            <a:r>
              <a:rPr lang="en-US" i="1" dirty="0" smtClean="0">
                <a:solidFill>
                  <a:prstClr val="black"/>
                </a:solidFill>
              </a:rPr>
              <a:t>Percent of married women age 15-49 whose husbands live away from home</a:t>
            </a:r>
            <a:endParaRPr lang="en-US" i="1" dirty="0">
              <a:solidFill>
                <a:prstClr val="black"/>
              </a:solidFill>
            </a:endParaRPr>
          </a:p>
        </p:txBody>
      </p:sp>
      <p:sp>
        <p:nvSpPr>
          <p:cNvPr id="9" name="TextBox 8"/>
          <p:cNvSpPr txBox="1"/>
          <p:nvPr/>
        </p:nvSpPr>
        <p:spPr>
          <a:xfrm>
            <a:off x="4178710" y="1144885"/>
            <a:ext cx="4539839" cy="923330"/>
          </a:xfrm>
          <a:prstGeom prst="rect">
            <a:avLst/>
          </a:prstGeom>
          <a:noFill/>
        </p:spPr>
        <p:txBody>
          <a:bodyPr wrap="square" rtlCol="0">
            <a:spAutoFit/>
          </a:bodyPr>
          <a:lstStyle/>
          <a:p>
            <a:pPr algn="ctr"/>
            <a:r>
              <a:rPr lang="en-US" i="1" dirty="0" smtClean="0">
                <a:solidFill>
                  <a:prstClr val="black"/>
                </a:solidFill>
              </a:rPr>
              <a:t>Among married women age 15-49 whose husbands lives away from home, percent distribution by duration away from home</a:t>
            </a:r>
            <a:endParaRPr lang="en-US" i="1" dirty="0">
              <a:solidFill>
                <a:prstClr val="black"/>
              </a:solidFill>
            </a:endParaRPr>
          </a:p>
        </p:txBody>
      </p:sp>
      <p:cxnSp>
        <p:nvCxnSpPr>
          <p:cNvPr id="11" name="Straight Connector 10"/>
          <p:cNvCxnSpPr/>
          <p:nvPr/>
        </p:nvCxnSpPr>
        <p:spPr>
          <a:xfrm>
            <a:off x="245729" y="2068215"/>
            <a:ext cx="244838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178710" y="2068215"/>
            <a:ext cx="43163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12608922"/>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p:txBody>
          <a:bodyPr>
            <a:noAutofit/>
          </a:bodyPr>
          <a:lstStyle/>
          <a:p>
            <a:pPr>
              <a:spcBef>
                <a:spcPts val="0"/>
              </a:spcBef>
              <a:spcAft>
                <a:spcPts val="1800"/>
              </a:spcAft>
              <a:buClr>
                <a:schemeClr val="tx1"/>
              </a:buClr>
            </a:pPr>
            <a:r>
              <a:rPr lang="en-US" sz="3200" b="1" noProof="0" dirty="0" smtClean="0">
                <a:solidFill>
                  <a:schemeClr val="accent5"/>
                </a:solidFill>
              </a:rPr>
              <a:t>95% </a:t>
            </a:r>
            <a:r>
              <a:rPr lang="en-US" sz="3200" noProof="0" dirty="0" smtClean="0"/>
              <a:t>of households have access to an </a:t>
            </a:r>
            <a:r>
              <a:rPr lang="en-US" sz="3200" b="1" noProof="0" dirty="0" smtClean="0">
                <a:solidFill>
                  <a:schemeClr val="accent5"/>
                </a:solidFill>
              </a:rPr>
              <a:t>improved water source</a:t>
            </a:r>
            <a:r>
              <a:rPr lang="en-US" sz="3200" noProof="0" dirty="0" smtClean="0"/>
              <a:t>.</a:t>
            </a:r>
          </a:p>
          <a:p>
            <a:pPr>
              <a:spcBef>
                <a:spcPts val="0"/>
              </a:spcBef>
              <a:spcAft>
                <a:spcPts val="1800"/>
              </a:spcAft>
              <a:buClr>
                <a:schemeClr val="tx1"/>
              </a:buClr>
            </a:pPr>
            <a:r>
              <a:rPr lang="en-US" sz="3200" b="1" noProof="0" dirty="0" smtClean="0">
                <a:solidFill>
                  <a:schemeClr val="accent5"/>
                </a:solidFill>
              </a:rPr>
              <a:t>62% </a:t>
            </a:r>
            <a:r>
              <a:rPr lang="en-US" sz="3200" noProof="0" dirty="0" smtClean="0"/>
              <a:t>of households use </a:t>
            </a:r>
            <a:r>
              <a:rPr lang="en-US" sz="3200" b="1" noProof="0" dirty="0" smtClean="0">
                <a:solidFill>
                  <a:schemeClr val="accent5"/>
                </a:solidFill>
              </a:rPr>
              <a:t>improved sanitation facilities</a:t>
            </a:r>
            <a:r>
              <a:rPr lang="en-US" sz="3200" noProof="0" dirty="0" smtClean="0"/>
              <a:t>.</a:t>
            </a:r>
          </a:p>
          <a:p>
            <a:pPr>
              <a:spcBef>
                <a:spcPts val="0"/>
              </a:spcBef>
              <a:spcAft>
                <a:spcPts val="1800"/>
              </a:spcAft>
              <a:buClr>
                <a:schemeClr val="tx1"/>
              </a:buClr>
            </a:pPr>
            <a:r>
              <a:rPr lang="en-US" sz="3200" b="1" noProof="0" dirty="0" smtClean="0">
                <a:solidFill>
                  <a:schemeClr val="accent5"/>
                </a:solidFill>
              </a:rPr>
              <a:t>91% </a:t>
            </a:r>
            <a:r>
              <a:rPr lang="en-US" sz="3200" noProof="0" dirty="0" smtClean="0"/>
              <a:t>of households have </a:t>
            </a:r>
            <a:r>
              <a:rPr lang="en-US" sz="3200" b="1" noProof="0" dirty="0" smtClean="0">
                <a:solidFill>
                  <a:schemeClr val="accent5"/>
                </a:solidFill>
              </a:rPr>
              <a:t>electricity</a:t>
            </a:r>
            <a:r>
              <a:rPr lang="en-US" sz="3200" noProof="0" dirty="0" smtClean="0"/>
              <a:t>.</a:t>
            </a:r>
          </a:p>
          <a:p>
            <a:pPr>
              <a:spcBef>
                <a:spcPts val="0"/>
              </a:spcBef>
              <a:spcAft>
                <a:spcPts val="1800"/>
              </a:spcAft>
              <a:buClr>
                <a:schemeClr val="tx1"/>
              </a:buClr>
            </a:pPr>
            <a:r>
              <a:rPr lang="en-US" sz="3200" b="1" noProof="0" dirty="0" smtClean="0">
                <a:solidFill>
                  <a:schemeClr val="accent5"/>
                </a:solidFill>
              </a:rPr>
              <a:t>33% </a:t>
            </a:r>
            <a:r>
              <a:rPr lang="en-US" sz="3200" noProof="0" dirty="0" smtClean="0"/>
              <a:t>of women and </a:t>
            </a:r>
            <a:r>
              <a:rPr lang="en-US" sz="3200" b="1" noProof="0" dirty="0" smtClean="0">
                <a:solidFill>
                  <a:schemeClr val="accent5"/>
                </a:solidFill>
              </a:rPr>
              <a:t>10%</a:t>
            </a:r>
            <a:r>
              <a:rPr lang="en-US" sz="3200" noProof="0" dirty="0" smtClean="0"/>
              <a:t> of men have </a:t>
            </a:r>
            <a:r>
              <a:rPr lang="en-US" sz="3200" b="1" noProof="0" dirty="0" smtClean="0">
                <a:solidFill>
                  <a:schemeClr val="accent5"/>
                </a:solidFill>
              </a:rPr>
              <a:t>never attended school</a:t>
            </a:r>
            <a:r>
              <a:rPr lang="en-US" sz="3200" noProof="0" dirty="0" smtClean="0"/>
              <a:t>.</a:t>
            </a:r>
          </a:p>
          <a:p>
            <a:pPr>
              <a:spcBef>
                <a:spcPts val="0"/>
              </a:spcBef>
              <a:spcAft>
                <a:spcPts val="1800"/>
              </a:spcAft>
              <a:buClr>
                <a:schemeClr val="tx1"/>
              </a:buClr>
            </a:pPr>
            <a:r>
              <a:rPr lang="en-US" sz="3200" b="1" noProof="0" dirty="0" smtClean="0">
                <a:solidFill>
                  <a:schemeClr val="accent5"/>
                </a:solidFill>
              </a:rPr>
              <a:t>57% </a:t>
            </a:r>
            <a:r>
              <a:rPr lang="en-US" sz="3200" noProof="0" dirty="0" smtClean="0"/>
              <a:t>of women </a:t>
            </a:r>
            <a:r>
              <a:rPr lang="en-US" sz="3200" noProof="0" smtClean="0"/>
              <a:t>and </a:t>
            </a:r>
            <a:r>
              <a:rPr lang="en-US" sz="3200" b="1" noProof="0" smtClean="0">
                <a:solidFill>
                  <a:schemeClr val="accent5"/>
                </a:solidFill>
              </a:rPr>
              <a:t>78%</a:t>
            </a:r>
            <a:r>
              <a:rPr lang="en-US" sz="3200" noProof="0" smtClean="0"/>
              <a:t> </a:t>
            </a:r>
            <a:r>
              <a:rPr lang="en-US" sz="3200" noProof="0" dirty="0" smtClean="0"/>
              <a:t>of men </a:t>
            </a:r>
            <a:r>
              <a:rPr lang="en-US" sz="3200" b="1" noProof="0" dirty="0" smtClean="0">
                <a:solidFill>
                  <a:schemeClr val="accent5"/>
                </a:solidFill>
              </a:rPr>
              <a:t>worked in the past 7 days.</a:t>
            </a:r>
            <a:endParaRPr lang="en-US" sz="3200" b="1" noProof="0" dirty="0">
              <a:solidFill>
                <a:schemeClr val="accent5"/>
              </a:solidFill>
            </a:endParaRPr>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Fertility</a:t>
            </a:r>
            <a:endParaRPr lang="en-US" sz="4400" b="1" dirty="0">
              <a:solidFill>
                <a:prstClr val="white"/>
              </a:solidFill>
            </a:endParaRPr>
          </a:p>
        </p:txBody>
      </p:sp>
      <p:sp>
        <p:nvSpPr>
          <p:cNvPr id="3" name="TextBox 2"/>
          <p:cNvSpPr txBox="1"/>
          <p:nvPr/>
        </p:nvSpPr>
        <p:spPr>
          <a:xfrm>
            <a:off x="6374166" y="1556265"/>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 y="1672016"/>
            <a:ext cx="4277032" cy="3584448"/>
          </a:xfrm>
        </p:spPr>
        <p:txBody>
          <a:bodyPr>
            <a:normAutofit/>
          </a:bodyPr>
          <a:lstStyle/>
          <a:p>
            <a:pPr>
              <a:buClr>
                <a:schemeClr val="tx1"/>
              </a:buClr>
            </a:pPr>
            <a:r>
              <a:rPr lang="en-US" sz="3200" b="1" noProof="0" dirty="0" smtClean="0">
                <a:solidFill>
                  <a:schemeClr val="accent5"/>
                </a:solidFill>
              </a:rPr>
              <a:t>Levels, trends, and differentials</a:t>
            </a:r>
          </a:p>
          <a:p>
            <a:pPr>
              <a:buClr>
                <a:schemeClr val="tx1"/>
              </a:buClr>
            </a:pPr>
            <a:r>
              <a:rPr lang="en-US" sz="3200" noProof="0" dirty="0" smtClean="0"/>
              <a:t>Determinants of fertility</a:t>
            </a:r>
          </a:p>
          <a:p>
            <a:pPr>
              <a:buClr>
                <a:schemeClr val="tx1"/>
              </a:buClr>
            </a:pPr>
            <a:r>
              <a:rPr lang="en-US" sz="3200" noProof="0" dirty="0" smtClean="0"/>
              <a:t>Fertility preferences and ideal family size</a:t>
            </a:r>
          </a:p>
        </p:txBody>
      </p:sp>
    </p:spTree>
    <p:extLst>
      <p:ext uri="{BB962C8B-B14F-4D97-AF65-F5344CB8AC3E}">
        <p14:creationId xmlns:p14="http://schemas.microsoft.com/office/powerpoint/2010/main" val="298519352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Survey</a:t>
            </a:r>
            <a:endParaRPr lang="en-US" dirty="0"/>
          </a:p>
        </p:txBody>
      </p:sp>
      <p:sp>
        <p:nvSpPr>
          <p:cNvPr id="3" name="Content Placeholder 2"/>
          <p:cNvSpPr>
            <a:spLocks noGrp="1"/>
          </p:cNvSpPr>
          <p:nvPr>
            <p:ph idx="1"/>
          </p:nvPr>
        </p:nvSpPr>
        <p:spPr/>
        <p:txBody>
          <a:bodyPr>
            <a:normAutofit/>
          </a:bodyPr>
          <a:lstStyle/>
          <a:p>
            <a:pPr>
              <a:spcBef>
                <a:spcPts val="0"/>
              </a:spcBef>
              <a:spcAft>
                <a:spcPts val="1800"/>
              </a:spcAft>
            </a:pPr>
            <a:r>
              <a:rPr lang="en-US" sz="3200" dirty="0" smtClean="0"/>
              <a:t>The 2016 NDHS is the </a:t>
            </a:r>
            <a:r>
              <a:rPr lang="en-US" sz="3200" dirty="0"/>
              <a:t>5</a:t>
            </a:r>
            <a:r>
              <a:rPr lang="en-US" sz="3200" baseline="30000" dirty="0" smtClean="0"/>
              <a:t>th</a:t>
            </a:r>
            <a:r>
              <a:rPr lang="en-US" sz="3200" dirty="0" smtClean="0"/>
              <a:t> Demographic and Health Survey conducted in Nepal since 1996 as part of The DHS Program.</a:t>
            </a:r>
          </a:p>
          <a:p>
            <a:pPr>
              <a:spcBef>
                <a:spcPts val="0"/>
              </a:spcBef>
              <a:spcAft>
                <a:spcPts val="1800"/>
              </a:spcAft>
            </a:pPr>
            <a:r>
              <a:rPr lang="en-US" sz="3200" dirty="0" smtClean="0"/>
              <a:t>It is designed to provide estimates at the national level, urban and rural areas, 3 ecological zones, 5 development regions, and 7 provinces.</a:t>
            </a:r>
            <a:endParaRPr lang="en-US" sz="3200" dirty="0"/>
          </a:p>
        </p:txBody>
      </p:sp>
    </p:spTree>
    <p:extLst>
      <p:ext uri="{BB962C8B-B14F-4D97-AF65-F5344CB8AC3E}">
        <p14:creationId xmlns:p14="http://schemas.microsoft.com/office/powerpoint/2010/main" val="144318965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US" noProof="0" dirty="0" smtClean="0"/>
              <a:t>Fertility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98788735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Tree>
    <p:extLst>
      <p:ext uri="{BB962C8B-B14F-4D97-AF65-F5344CB8AC3E}">
        <p14:creationId xmlns:p14="http://schemas.microsoft.com/office/powerpoint/2010/main" val="2336684395"/>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US" noProof="0" dirty="0" smtClean="0"/>
              <a:t>Fertility by Education</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18468992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Tree>
    <p:extLst>
      <p:ext uri="{BB962C8B-B14F-4D97-AF65-F5344CB8AC3E}">
        <p14:creationId xmlns:p14="http://schemas.microsoft.com/office/powerpoint/2010/main" val="304632412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US" noProof="0" dirty="0" smtClean="0"/>
              <a:t>Fertility by Wealth</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801358082"/>
              </p:ext>
            </p:extLst>
          </p:nvPr>
        </p:nvGraphicFramePr>
        <p:xfrm>
          <a:off x="461963" y="1606550"/>
          <a:ext cx="8256587" cy="446360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
        <p:nvSpPr>
          <p:cNvPr id="5" name="Right Arrow 4"/>
          <p:cNvSpPr/>
          <p:nvPr/>
        </p:nvSpPr>
        <p:spPr>
          <a:xfrm>
            <a:off x="1872343" y="6422571"/>
            <a:ext cx="5497286" cy="293915"/>
          </a:xfrm>
          <a:prstGeom prst="rightArrow">
            <a:avLst/>
          </a:prstGeom>
          <a:solidFill>
            <a:schemeClr val="accent4"/>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 name="TextBox 5"/>
          <p:cNvSpPr txBox="1"/>
          <p:nvPr/>
        </p:nvSpPr>
        <p:spPr>
          <a:xfrm>
            <a:off x="461963" y="6206933"/>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8" name="TextBox 7"/>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694025271"/>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Fertility by Province</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prstClr val="white"/>
                </a:solidFill>
              </a:rPr>
              <a:t>Province 1</a:t>
            </a:r>
          </a:p>
          <a:p>
            <a:pPr algn="ctr"/>
            <a:r>
              <a:rPr lang="en-US" b="1" dirty="0" smtClean="0">
                <a:solidFill>
                  <a:prstClr val="white"/>
                </a:solidFill>
              </a:rPr>
              <a:t>2.3</a:t>
            </a:r>
            <a:endParaRPr lang="en-US" b="1" dirty="0">
              <a:solidFill>
                <a:prstClr val="white"/>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prstClr val="white"/>
                </a:solidFill>
              </a:rPr>
              <a:t>Province 3</a:t>
            </a:r>
          </a:p>
          <a:p>
            <a:pPr algn="ctr"/>
            <a:r>
              <a:rPr lang="en-US" b="1" dirty="0" smtClean="0">
                <a:solidFill>
                  <a:prstClr val="white"/>
                </a:solidFill>
              </a:rPr>
              <a:t>1.8</a:t>
            </a:r>
            <a:endParaRPr lang="en-US" b="1" dirty="0">
              <a:solidFill>
                <a:prstClr val="white"/>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prstClr val="white"/>
                </a:solidFill>
              </a:rPr>
              <a:t>Province 4</a:t>
            </a:r>
          </a:p>
          <a:p>
            <a:pPr algn="ctr"/>
            <a:r>
              <a:rPr lang="en-US" b="1" dirty="0" smtClean="0">
                <a:solidFill>
                  <a:prstClr val="white"/>
                </a:solidFill>
              </a:rPr>
              <a:t>2.0</a:t>
            </a:r>
            <a:endParaRPr lang="en-US" b="1" dirty="0">
              <a:solidFill>
                <a:prstClr val="white"/>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prstClr val="white"/>
                </a:solidFill>
              </a:rPr>
              <a:t>Province 6</a:t>
            </a:r>
          </a:p>
          <a:p>
            <a:pPr algn="ctr"/>
            <a:r>
              <a:rPr lang="en-US" b="1" dirty="0" smtClean="0">
                <a:solidFill>
                  <a:prstClr val="white"/>
                </a:solidFill>
              </a:rPr>
              <a:t>2.8</a:t>
            </a:r>
            <a:endParaRPr lang="en-US" b="1" dirty="0">
              <a:solidFill>
                <a:prstClr val="white"/>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prstClr val="white"/>
                </a:solidFill>
              </a:rPr>
              <a:t>Province 7</a:t>
            </a:r>
          </a:p>
          <a:p>
            <a:pPr algn="ctr"/>
            <a:r>
              <a:rPr lang="en-US" b="1" dirty="0" smtClean="0">
                <a:solidFill>
                  <a:prstClr val="white"/>
                </a:solidFill>
              </a:rPr>
              <a:t>2.2</a:t>
            </a:r>
            <a:endParaRPr lang="en-US" b="1" dirty="0">
              <a:solidFill>
                <a:prstClr val="white"/>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prstClr val="white"/>
                </a:solidFill>
              </a:rPr>
              <a:t>Province 5</a:t>
            </a:r>
          </a:p>
          <a:p>
            <a:pPr algn="ctr"/>
            <a:r>
              <a:rPr lang="en-US" b="1" dirty="0" smtClean="0">
                <a:solidFill>
                  <a:prstClr val="white"/>
                </a:solidFill>
              </a:rPr>
              <a:t>2.4</a:t>
            </a:r>
            <a:endParaRPr lang="en-US" b="1" dirty="0">
              <a:solidFill>
                <a:prstClr val="white"/>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solidFill>
                  <a:prstClr val="black"/>
                </a:solidFill>
              </a:rPr>
              <a:t>Province 2</a:t>
            </a:r>
          </a:p>
          <a:p>
            <a:pPr algn="ctr"/>
            <a:r>
              <a:rPr lang="en-US" b="1" dirty="0" smtClean="0">
                <a:solidFill>
                  <a:prstClr val="black"/>
                </a:solidFill>
              </a:rPr>
              <a:t>3.0</a:t>
            </a:r>
            <a:endParaRPr lang="en-US" b="1" dirty="0">
              <a:solidFill>
                <a:prstClr val="black"/>
              </a:solidFill>
            </a:endParaRPr>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0" y="1037357"/>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
        <p:nvSpPr>
          <p:cNvPr id="23" name="TextBox 22"/>
          <p:cNvSpPr txBox="1"/>
          <p:nvPr/>
        </p:nvSpPr>
        <p:spPr>
          <a:xfrm>
            <a:off x="6966857" y="1872343"/>
            <a:ext cx="1774372" cy="1077218"/>
          </a:xfrm>
          <a:prstGeom prst="rect">
            <a:avLst/>
          </a:prstGeom>
          <a:noFill/>
        </p:spPr>
        <p:txBody>
          <a:bodyPr wrap="square" rtlCol="0">
            <a:spAutoFit/>
          </a:bodyPr>
          <a:lstStyle/>
          <a:p>
            <a:pPr algn="ctr"/>
            <a:r>
              <a:rPr lang="en-US" sz="3200" b="1" dirty="0" smtClean="0">
                <a:solidFill>
                  <a:prstClr val="black"/>
                </a:solidFill>
              </a:rPr>
              <a:t>Nepal</a:t>
            </a:r>
          </a:p>
          <a:p>
            <a:pPr algn="ctr"/>
            <a:r>
              <a:rPr lang="en-US" sz="3200" b="1" dirty="0" smtClean="0">
                <a:solidFill>
                  <a:prstClr val="black"/>
                </a:solidFill>
              </a:rPr>
              <a:t>2.3</a:t>
            </a:r>
            <a:endParaRPr lang="en-US" sz="3200" b="1" dirty="0">
              <a:solidFill>
                <a:prstClr val="black"/>
              </a:solidFill>
            </a:endParaRPr>
          </a:p>
        </p:txBody>
      </p:sp>
    </p:spTree>
    <p:extLst>
      <p:ext uri="{BB962C8B-B14F-4D97-AF65-F5344CB8AC3E}">
        <p14:creationId xmlns:p14="http://schemas.microsoft.com/office/powerpoint/2010/main" val="256647460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Fertility Trends</a:t>
            </a:r>
            <a:endParaRPr lang="en-US" noProof="0" dirty="0"/>
          </a:p>
        </p:txBody>
      </p:sp>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graphicFrame>
        <p:nvGraphicFramePr>
          <p:cNvPr id="19" name="Content Placeholder 18"/>
          <p:cNvGraphicFramePr>
            <a:graphicFrameLocks noGrp="1"/>
          </p:cNvGraphicFramePr>
          <p:nvPr>
            <p:ph idx="1"/>
            <p:extLst>
              <p:ext uri="{D42A27DB-BD31-4B8C-83A1-F6EECF244321}">
                <p14:modId xmlns:p14="http://schemas.microsoft.com/office/powerpoint/2010/main" val="52202360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120415587"/>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Fertility Regional Comparison</a:t>
            </a:r>
            <a:endParaRPr lang="en-US" noProof="0"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649607034"/>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
        <p:nvSpPr>
          <p:cNvPr id="4" name="TextBox 3"/>
          <p:cNvSpPr txBox="1"/>
          <p:nvPr/>
        </p:nvSpPr>
        <p:spPr>
          <a:xfrm>
            <a:off x="7423355" y="6519446"/>
            <a:ext cx="1720645" cy="338554"/>
          </a:xfrm>
          <a:prstGeom prst="rect">
            <a:avLst/>
          </a:prstGeom>
          <a:noFill/>
        </p:spPr>
        <p:txBody>
          <a:bodyPr wrap="square" rtlCol="0">
            <a:spAutoFit/>
          </a:bodyPr>
          <a:lstStyle/>
          <a:p>
            <a:r>
              <a:rPr lang="en-US" sz="1600" i="1" dirty="0" smtClean="0">
                <a:solidFill>
                  <a:prstClr val="black"/>
                </a:solidFill>
              </a:rPr>
              <a:t>*Preliminary data</a:t>
            </a:r>
            <a:endParaRPr lang="en-US" sz="1600" i="1" dirty="0">
              <a:solidFill>
                <a:prstClr val="black"/>
              </a:solidFill>
            </a:endParaRPr>
          </a:p>
        </p:txBody>
      </p:sp>
    </p:spTree>
    <p:extLst>
      <p:ext uri="{BB962C8B-B14F-4D97-AF65-F5344CB8AC3E}">
        <p14:creationId xmlns:p14="http://schemas.microsoft.com/office/powerpoint/2010/main" val="2668676431"/>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672016"/>
            <a:ext cx="4363781" cy="3584448"/>
          </a:xfrm>
        </p:spPr>
        <p:txBody>
          <a:bodyPr>
            <a:normAutofit/>
          </a:bodyPr>
          <a:lstStyle/>
          <a:p>
            <a:pPr>
              <a:buClr>
                <a:schemeClr val="tx1"/>
              </a:buClr>
            </a:pPr>
            <a:r>
              <a:rPr lang="en-US" sz="3200" noProof="0" dirty="0" smtClean="0"/>
              <a:t>Levels, trends, and differentials</a:t>
            </a:r>
          </a:p>
          <a:p>
            <a:pPr>
              <a:buClr>
                <a:schemeClr val="tx1"/>
              </a:buClr>
            </a:pPr>
            <a:r>
              <a:rPr lang="en-US" sz="3200" b="1" noProof="0" dirty="0" smtClean="0">
                <a:solidFill>
                  <a:schemeClr val="accent5"/>
                </a:solidFill>
              </a:rPr>
              <a:t>Determinants of fertility</a:t>
            </a:r>
          </a:p>
          <a:p>
            <a:pPr>
              <a:buClr>
                <a:schemeClr val="tx1"/>
              </a:buClr>
            </a:pPr>
            <a:r>
              <a:rPr lang="en-US" sz="3200" noProof="0" dirty="0" smtClean="0"/>
              <a:t>Fertility preferences and ideal family size</a:t>
            </a:r>
          </a:p>
        </p:txBody>
      </p:sp>
    </p:spTree>
    <p:extLst>
      <p:ext uri="{BB962C8B-B14F-4D97-AF65-F5344CB8AC3E}">
        <p14:creationId xmlns:p14="http://schemas.microsoft.com/office/powerpoint/2010/main" val="534100745"/>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Birth Intervals</a:t>
            </a:r>
            <a:endParaRPr lang="en-US" noProof="0" dirty="0"/>
          </a:p>
        </p:txBody>
      </p:sp>
      <p:sp>
        <p:nvSpPr>
          <p:cNvPr id="3" name="Content Placeholder 2"/>
          <p:cNvSpPr>
            <a:spLocks noGrp="1"/>
          </p:cNvSpPr>
          <p:nvPr>
            <p:ph idx="1"/>
          </p:nvPr>
        </p:nvSpPr>
        <p:spPr>
          <a:xfrm>
            <a:off x="1802674" y="1606858"/>
            <a:ext cx="5525589" cy="5251142"/>
          </a:xfrm>
        </p:spPr>
        <p:txBody>
          <a:bodyPr>
            <a:normAutofit/>
          </a:bodyPr>
          <a:lstStyle/>
          <a:p>
            <a:pPr marL="0" indent="0" algn="ctr">
              <a:spcBef>
                <a:spcPts val="0"/>
              </a:spcBef>
              <a:spcAft>
                <a:spcPts val="1800"/>
              </a:spcAft>
              <a:buNone/>
            </a:pPr>
            <a:r>
              <a:rPr lang="en-US" sz="3200" noProof="0" dirty="0" smtClean="0"/>
              <a:t>In addition to their impact on fertility, birth intervals also affect the health of mothers and their children.</a:t>
            </a:r>
          </a:p>
          <a:p>
            <a:pPr marL="0" indent="0" algn="ctr">
              <a:spcBef>
                <a:spcPts val="0"/>
              </a:spcBef>
              <a:spcAft>
                <a:spcPts val="1800"/>
              </a:spcAft>
              <a:buNone/>
            </a:pPr>
            <a:endParaRPr lang="en-US" sz="3200" noProof="0" dirty="0" smtClean="0"/>
          </a:p>
          <a:p>
            <a:pPr marL="0" indent="0" algn="ctr">
              <a:spcBef>
                <a:spcPts val="0"/>
              </a:spcBef>
              <a:spcAft>
                <a:spcPts val="1800"/>
              </a:spcAft>
              <a:buNone/>
            </a:pPr>
            <a:r>
              <a:rPr lang="en-US" sz="3200" noProof="0" dirty="0" smtClean="0"/>
              <a:t>The median birth interval in Nepal is </a:t>
            </a:r>
            <a:r>
              <a:rPr lang="en-US" sz="3200" b="1" noProof="0" dirty="0" smtClean="0">
                <a:solidFill>
                  <a:schemeClr val="accent5"/>
                </a:solidFill>
              </a:rPr>
              <a:t>36.7 months</a:t>
            </a:r>
            <a:r>
              <a:rPr lang="en-US" sz="3200" noProof="0" dirty="0" smtClean="0"/>
              <a:t>.</a:t>
            </a:r>
            <a:endParaRPr lang="en-US" sz="3200" noProof="0" dirty="0"/>
          </a:p>
        </p:txBody>
      </p:sp>
    </p:spTree>
    <p:extLst>
      <p:ext uri="{BB962C8B-B14F-4D97-AF65-F5344CB8AC3E}">
        <p14:creationId xmlns:p14="http://schemas.microsoft.com/office/powerpoint/2010/main" val="1427395930"/>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Length of Birth Intervals</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50426030"/>
              </p:ext>
            </p:extLst>
          </p:nvPr>
        </p:nvGraphicFramePr>
        <p:xfrm>
          <a:off x="461963" y="1868106"/>
          <a:ext cx="8256587" cy="489192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646331"/>
          </a:xfrm>
          <a:prstGeom prst="rect">
            <a:avLst/>
          </a:prstGeom>
          <a:noFill/>
        </p:spPr>
        <p:txBody>
          <a:bodyPr wrap="square" rtlCol="0">
            <a:spAutoFit/>
          </a:bodyPr>
          <a:lstStyle/>
          <a:p>
            <a:pPr algn="ctr"/>
            <a:r>
              <a:rPr lang="en-US" i="1" dirty="0" smtClean="0">
                <a:solidFill>
                  <a:prstClr val="black"/>
                </a:solidFill>
              </a:rPr>
              <a:t>Percent distribution of non-first births in the 5 years before the survey </a:t>
            </a:r>
          </a:p>
          <a:p>
            <a:pPr algn="ctr"/>
            <a:r>
              <a:rPr lang="en-US" i="1" dirty="0" smtClean="0">
                <a:solidFill>
                  <a:prstClr val="black"/>
                </a:solidFill>
              </a:rPr>
              <a:t>by number of months since preceding birth</a:t>
            </a:r>
            <a:endParaRPr lang="en-US" i="1" dirty="0">
              <a:solidFill>
                <a:prstClr val="black"/>
              </a:solidFill>
            </a:endParaRPr>
          </a:p>
        </p:txBody>
      </p:sp>
      <p:sp>
        <p:nvSpPr>
          <p:cNvPr id="9" name="TextBox 8"/>
          <p:cNvSpPr txBox="1"/>
          <p:nvPr/>
        </p:nvSpPr>
        <p:spPr>
          <a:xfrm>
            <a:off x="167294" y="5489402"/>
            <a:ext cx="1982108" cy="1200329"/>
          </a:xfrm>
          <a:prstGeom prst="rect">
            <a:avLst/>
          </a:prstGeom>
          <a:solidFill>
            <a:schemeClr val="accent4"/>
          </a:solidFill>
        </p:spPr>
        <p:txBody>
          <a:bodyPr wrap="square" rtlCol="0">
            <a:spAutoFit/>
          </a:bodyPr>
          <a:lstStyle/>
          <a:p>
            <a:pPr algn="ctr"/>
            <a:r>
              <a:rPr lang="en-US" b="1" dirty="0" smtClean="0">
                <a:solidFill>
                  <a:prstClr val="white"/>
                </a:solidFill>
              </a:rPr>
              <a:t>It is recommended  that birth intervals should be at least 36 months.</a:t>
            </a:r>
            <a:endParaRPr lang="en-US" b="1" dirty="0">
              <a:solidFill>
                <a:prstClr val="white"/>
              </a:solidFill>
            </a:endParaRPr>
          </a:p>
        </p:txBody>
      </p:sp>
      <p:sp>
        <p:nvSpPr>
          <p:cNvPr id="3" name="TextBox 2"/>
          <p:cNvSpPr txBox="1"/>
          <p:nvPr/>
        </p:nvSpPr>
        <p:spPr>
          <a:xfrm>
            <a:off x="4493342" y="4699820"/>
            <a:ext cx="2428567" cy="646331"/>
          </a:xfrm>
          <a:prstGeom prst="rect">
            <a:avLst/>
          </a:prstGeom>
          <a:noFill/>
        </p:spPr>
        <p:txBody>
          <a:bodyPr wrap="square" rtlCol="0">
            <a:spAutoFit/>
          </a:bodyPr>
          <a:lstStyle/>
          <a:p>
            <a:pPr algn="ctr"/>
            <a:r>
              <a:rPr lang="en-US" b="1" dirty="0" smtClean="0">
                <a:solidFill>
                  <a:prstClr val="white"/>
                </a:solidFill>
              </a:rPr>
              <a:t>24-35 months</a:t>
            </a:r>
            <a:br>
              <a:rPr lang="en-US" b="1" dirty="0" smtClean="0">
                <a:solidFill>
                  <a:prstClr val="white"/>
                </a:solidFill>
              </a:rPr>
            </a:br>
            <a:r>
              <a:rPr lang="en-US" b="1" dirty="0" smtClean="0">
                <a:solidFill>
                  <a:prstClr val="white"/>
                </a:solidFill>
              </a:rPr>
              <a:t>27%</a:t>
            </a:r>
            <a:endParaRPr lang="en-US" b="1" dirty="0">
              <a:solidFill>
                <a:prstClr val="white"/>
              </a:solidFill>
            </a:endParaRPr>
          </a:p>
        </p:txBody>
      </p:sp>
    </p:spTree>
    <p:extLst>
      <p:ext uri="{BB962C8B-B14F-4D97-AF65-F5344CB8AC3E}">
        <p14:creationId xmlns:p14="http://schemas.microsoft.com/office/powerpoint/2010/main" val="465309321"/>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Teenage Childbearing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83197129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young women age 15-19 who are mothers or pregnant with their first child</a:t>
            </a:r>
            <a:endParaRPr lang="en-US" i="1" dirty="0">
              <a:solidFill>
                <a:prstClr val="black"/>
              </a:solidFill>
            </a:endParaRPr>
          </a:p>
        </p:txBody>
      </p:sp>
    </p:spTree>
    <p:extLst>
      <p:ext uri="{BB962C8B-B14F-4D97-AF65-F5344CB8AC3E}">
        <p14:creationId xmlns:p14="http://schemas.microsoft.com/office/powerpoint/2010/main" val="417978991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Sample Design</a:t>
            </a:r>
            <a:endParaRPr lang="en-US" dirty="0"/>
          </a:p>
        </p:txBody>
      </p:sp>
      <p:sp>
        <p:nvSpPr>
          <p:cNvPr id="3" name="Content Placeholder 2"/>
          <p:cNvSpPr>
            <a:spLocks noGrp="1"/>
          </p:cNvSpPr>
          <p:nvPr>
            <p:ph idx="1"/>
          </p:nvPr>
        </p:nvSpPr>
        <p:spPr>
          <a:xfrm>
            <a:off x="461639" y="1325563"/>
            <a:ext cx="8256233" cy="5532437"/>
          </a:xfrm>
        </p:spPr>
        <p:txBody>
          <a:bodyPr>
            <a:normAutofit/>
          </a:bodyPr>
          <a:lstStyle/>
          <a:p>
            <a:pPr marL="0" indent="0">
              <a:spcBef>
                <a:spcPts val="0"/>
              </a:spcBef>
              <a:spcAft>
                <a:spcPts val="1800"/>
              </a:spcAft>
              <a:buNone/>
            </a:pPr>
            <a:r>
              <a:rPr lang="en-US" sz="2400" b="1" dirty="0" smtClean="0">
                <a:solidFill>
                  <a:schemeClr val="accent5"/>
                </a:solidFill>
              </a:rPr>
              <a:t>Sampling Frame:</a:t>
            </a:r>
            <a:r>
              <a:rPr lang="en-US" sz="2400" dirty="0" smtClean="0">
                <a:solidFill>
                  <a:schemeClr val="accent5"/>
                </a:solidFill>
              </a:rPr>
              <a:t>  </a:t>
            </a:r>
            <a:r>
              <a:rPr lang="en-US" sz="2400" dirty="0" smtClean="0"/>
              <a:t>Updated 2011 National Population and Housing Census</a:t>
            </a:r>
          </a:p>
          <a:p>
            <a:pPr marL="0" indent="0">
              <a:spcBef>
                <a:spcPts val="0"/>
              </a:spcBef>
              <a:spcAft>
                <a:spcPts val="1800"/>
              </a:spcAft>
              <a:buNone/>
            </a:pPr>
            <a:endParaRPr lang="en-US" sz="2400" dirty="0" smtClean="0"/>
          </a:p>
          <a:p>
            <a:pPr marL="0" indent="0">
              <a:spcBef>
                <a:spcPts val="0"/>
              </a:spcBef>
              <a:spcAft>
                <a:spcPts val="1800"/>
              </a:spcAft>
              <a:buNone/>
            </a:pPr>
            <a:endParaRPr lang="en-US" sz="2400" b="1" dirty="0" smtClean="0">
              <a:solidFill>
                <a:schemeClr val="accent5"/>
              </a:solidFill>
            </a:endParaRPr>
          </a:p>
          <a:p>
            <a:pPr marL="0" indent="0">
              <a:spcBef>
                <a:spcPts val="0"/>
              </a:spcBef>
              <a:spcAft>
                <a:spcPts val="1800"/>
              </a:spcAft>
              <a:buNone/>
            </a:pPr>
            <a:endParaRPr lang="en-US" sz="2400" b="1" dirty="0">
              <a:solidFill>
                <a:schemeClr val="accent5"/>
              </a:solidFill>
            </a:endParaRPr>
          </a:p>
          <a:p>
            <a:pPr marL="0" indent="0">
              <a:spcBef>
                <a:spcPts val="0"/>
              </a:spcBef>
              <a:spcAft>
                <a:spcPts val="1800"/>
              </a:spcAft>
              <a:buNone/>
            </a:pPr>
            <a:endParaRPr lang="en-US" sz="2400" b="1" dirty="0" smtClean="0">
              <a:solidFill>
                <a:schemeClr val="accent5"/>
              </a:solidFill>
            </a:endParaRPr>
          </a:p>
          <a:p>
            <a:pPr marL="0" indent="0">
              <a:spcBef>
                <a:spcPts val="0"/>
              </a:spcBef>
              <a:spcAft>
                <a:spcPts val="1800"/>
              </a:spcAft>
              <a:buNone/>
            </a:pPr>
            <a:endParaRPr lang="en-US" sz="2400" b="1" dirty="0" smtClean="0">
              <a:solidFill>
                <a:schemeClr val="accent5"/>
              </a:solidFill>
            </a:endParaRPr>
          </a:p>
          <a:p>
            <a:pPr marL="0" indent="0">
              <a:spcBef>
                <a:spcPts val="0"/>
              </a:spcBef>
              <a:spcAft>
                <a:spcPts val="1800"/>
              </a:spcAft>
              <a:buNone/>
            </a:pPr>
            <a:r>
              <a:rPr lang="en-US" sz="2400" dirty="0" smtClean="0"/>
              <a:t>Selected households were visited and interviewed. </a:t>
            </a:r>
            <a:r>
              <a:rPr lang="en-US" sz="2400" b="1" dirty="0" smtClean="0">
                <a:solidFill>
                  <a:schemeClr val="accent5"/>
                </a:solidFill>
              </a:rPr>
              <a:t>All women age 15-49 </a:t>
            </a:r>
            <a:r>
              <a:rPr lang="en-US" sz="2400" dirty="0" smtClean="0"/>
              <a:t>in all selected households and </a:t>
            </a:r>
            <a:r>
              <a:rPr lang="en-US" sz="2400" b="1" dirty="0" smtClean="0">
                <a:solidFill>
                  <a:schemeClr val="accent5"/>
                </a:solidFill>
              </a:rPr>
              <a:t>men age 15-49 in half </a:t>
            </a:r>
            <a:r>
              <a:rPr lang="en-US" sz="2400" dirty="0" smtClean="0"/>
              <a:t>of the selected households were interviewed. Anthropometry and biomarkers were collected from a sub-sample of the households.</a:t>
            </a:r>
          </a:p>
        </p:txBody>
      </p:sp>
      <p:graphicFrame>
        <p:nvGraphicFramePr>
          <p:cNvPr id="4" name="Table 3"/>
          <p:cNvGraphicFramePr>
            <a:graphicFrameLocks noGrp="1"/>
          </p:cNvGraphicFramePr>
          <p:nvPr>
            <p:extLst>
              <p:ext uri="{D42A27DB-BD31-4B8C-83A1-F6EECF244321}">
                <p14:modId xmlns:p14="http://schemas.microsoft.com/office/powerpoint/2010/main" val="1403067061"/>
              </p:ext>
            </p:extLst>
          </p:nvPr>
        </p:nvGraphicFramePr>
        <p:xfrm>
          <a:off x="461639" y="2193899"/>
          <a:ext cx="8256233" cy="2595880"/>
        </p:xfrm>
        <a:graphic>
          <a:graphicData uri="http://schemas.openxmlformats.org/drawingml/2006/table">
            <a:tbl>
              <a:tblPr firstRow="1" bandRow="1">
                <a:tableStyleId>{7DF18680-E054-41AD-8BC1-D1AEF772440D}</a:tableStyleId>
              </a:tblPr>
              <a:tblGrid>
                <a:gridCol w="964390"/>
                <a:gridCol w="3755571"/>
                <a:gridCol w="3536272"/>
              </a:tblGrid>
              <a:tr h="370840">
                <a:tc>
                  <a:txBody>
                    <a:bodyPr/>
                    <a:lstStyle/>
                    <a:p>
                      <a:endParaRPr lang="en-US" sz="1600" dirty="0"/>
                    </a:p>
                  </a:txBody>
                  <a:tcPr/>
                </a:tc>
                <a:tc>
                  <a:txBody>
                    <a:bodyPr/>
                    <a:lstStyle/>
                    <a:p>
                      <a:pPr algn="ctr"/>
                      <a:r>
                        <a:rPr lang="en-US" sz="1600" dirty="0" smtClean="0"/>
                        <a:t>Urban</a:t>
                      </a:r>
                      <a:endParaRPr lang="en-US" sz="1600" dirty="0"/>
                    </a:p>
                  </a:txBody>
                  <a:tcPr/>
                </a:tc>
                <a:tc>
                  <a:txBody>
                    <a:bodyPr/>
                    <a:lstStyle/>
                    <a:p>
                      <a:pPr algn="ctr"/>
                      <a:r>
                        <a:rPr lang="en-US" sz="1600" dirty="0" smtClean="0"/>
                        <a:t>Rural</a:t>
                      </a:r>
                      <a:endParaRPr lang="en-US" sz="1600" dirty="0"/>
                    </a:p>
                  </a:txBody>
                  <a:tcPr/>
                </a:tc>
              </a:tr>
              <a:tr h="370840">
                <a:tc>
                  <a:txBody>
                    <a:bodyPr/>
                    <a:lstStyle/>
                    <a:p>
                      <a:r>
                        <a:rPr lang="en-US" sz="1600" dirty="0" smtClean="0"/>
                        <a:t>1</a:t>
                      </a:r>
                      <a:r>
                        <a:rPr lang="en-US" sz="1600" baseline="30000" dirty="0" smtClean="0"/>
                        <a:t>st</a:t>
                      </a:r>
                      <a:r>
                        <a:rPr lang="en-US" sz="1600" dirty="0" smtClean="0"/>
                        <a:t> Stage</a:t>
                      </a:r>
                      <a:endParaRPr lang="en-US" sz="1600" dirty="0"/>
                    </a:p>
                  </a:txBody>
                  <a:tcPr/>
                </a:tc>
                <a:tc>
                  <a:txBody>
                    <a:bodyPr/>
                    <a:lstStyle/>
                    <a:p>
                      <a:pPr marL="285750" indent="-285750">
                        <a:buFont typeface="Arial" panose="020B0604020202020204" pitchFamily="34" charset="0"/>
                        <a:buChar char="•"/>
                      </a:pPr>
                      <a:r>
                        <a:rPr lang="en-US" sz="1600" dirty="0" smtClean="0"/>
                        <a:t>Wards selected as primary sampling unit (PSU). </a:t>
                      </a:r>
                    </a:p>
                    <a:p>
                      <a:pPr marL="285750" indent="-285750">
                        <a:buFont typeface="Arial" panose="020B0604020202020204" pitchFamily="34" charset="0"/>
                        <a:buChar char="•"/>
                      </a:pPr>
                      <a:r>
                        <a:rPr lang="en-US" sz="1600" dirty="0" smtClean="0"/>
                        <a:t>Total of 244 wards selected.</a:t>
                      </a:r>
                      <a:endParaRPr lang="en-US" sz="1600" dirty="0"/>
                    </a:p>
                  </a:txBody>
                  <a:tcPr/>
                </a:tc>
                <a:tc>
                  <a:txBody>
                    <a:bodyPr/>
                    <a:lstStyle/>
                    <a:p>
                      <a:pPr marL="285750" indent="-285750">
                        <a:buFont typeface="Arial" panose="020B0604020202020204" pitchFamily="34" charset="0"/>
                        <a:buChar char="•"/>
                      </a:pPr>
                      <a:r>
                        <a:rPr lang="en-US" sz="1600" dirty="0" smtClean="0"/>
                        <a:t>Wards selected as PSU. </a:t>
                      </a:r>
                    </a:p>
                    <a:p>
                      <a:pPr marL="285750" indent="-285750">
                        <a:buFont typeface="Arial" panose="020B0604020202020204" pitchFamily="34" charset="0"/>
                        <a:buChar char="•"/>
                      </a:pPr>
                      <a:r>
                        <a:rPr lang="en-US" sz="1600" dirty="0" smtClean="0"/>
                        <a:t>Total of 139 wards selected.</a:t>
                      </a:r>
                      <a:endParaRPr lang="en-US" sz="1600" dirty="0"/>
                    </a:p>
                  </a:txBody>
                  <a:tcPr/>
                </a:tc>
              </a:tr>
              <a:tr h="370840">
                <a:tc>
                  <a:txBody>
                    <a:bodyPr/>
                    <a:lstStyle/>
                    <a:p>
                      <a:r>
                        <a:rPr lang="en-US" sz="1600" dirty="0" smtClean="0"/>
                        <a:t>2</a:t>
                      </a:r>
                      <a:r>
                        <a:rPr lang="en-US" sz="1600" baseline="30000" dirty="0" smtClean="0"/>
                        <a:t>nd</a:t>
                      </a:r>
                      <a:r>
                        <a:rPr lang="en-US" sz="1600" dirty="0" smtClean="0"/>
                        <a:t> Stage</a:t>
                      </a:r>
                      <a:endParaRPr lang="en-US" sz="1600" dirty="0"/>
                    </a:p>
                  </a:txBody>
                  <a:tcPr/>
                </a:tc>
                <a:tc>
                  <a:txBody>
                    <a:bodyPr/>
                    <a:lstStyle/>
                    <a:p>
                      <a:pPr marL="285750" indent="-285750">
                        <a:buFont typeface="Arial" panose="020B0604020202020204" pitchFamily="34" charset="0"/>
                        <a:buChar char="•"/>
                      </a:pPr>
                      <a:r>
                        <a:rPr lang="en-US" sz="1600" dirty="0" smtClean="0"/>
                        <a:t>1 enumeration area (EA) selected from each urban PSU. </a:t>
                      </a:r>
                    </a:p>
                    <a:p>
                      <a:pPr marL="285750" indent="-285750">
                        <a:buFont typeface="Arial" panose="020B0604020202020204" pitchFamily="34" charset="0"/>
                        <a:buChar char="•"/>
                      </a:pPr>
                      <a:r>
                        <a:rPr lang="en-US" sz="1600" dirty="0" smtClean="0"/>
                        <a:t>Total</a:t>
                      </a:r>
                      <a:r>
                        <a:rPr lang="en-US" sz="1600" baseline="0" dirty="0" smtClean="0"/>
                        <a:t> of 244 </a:t>
                      </a:r>
                      <a:r>
                        <a:rPr lang="en-US" sz="1600" dirty="0" smtClean="0"/>
                        <a:t>EAs selected.</a:t>
                      </a:r>
                      <a:endParaRPr lang="en-US" sz="1600" dirty="0"/>
                    </a:p>
                  </a:txBody>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dirty="0" smtClean="0"/>
                        <a:t>30 households selected</a:t>
                      </a:r>
                      <a:r>
                        <a:rPr lang="en-US" sz="1600" baseline="0" dirty="0" smtClean="0"/>
                        <a:t> from each rural PSU.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aseline="0" dirty="0" smtClean="0"/>
                        <a:t>Total of 4,179 households selected.</a:t>
                      </a:r>
                      <a:endParaRPr lang="en-US" sz="1600" dirty="0" smtClean="0"/>
                    </a:p>
                  </a:txBody>
                  <a:tcPr/>
                </a:tc>
              </a:tr>
              <a:tr h="370840">
                <a:tc>
                  <a:txBody>
                    <a:bodyPr/>
                    <a:lstStyle/>
                    <a:p>
                      <a:r>
                        <a:rPr lang="en-US" sz="1600" dirty="0" smtClean="0"/>
                        <a:t>3</a:t>
                      </a:r>
                      <a:r>
                        <a:rPr lang="en-US" sz="1600" baseline="30000" dirty="0" smtClean="0"/>
                        <a:t>rd</a:t>
                      </a:r>
                      <a:r>
                        <a:rPr lang="en-US" sz="1600" dirty="0" smtClean="0"/>
                        <a:t> Stage</a:t>
                      </a:r>
                      <a:endParaRPr lang="en-US" sz="1600" dirty="0"/>
                    </a:p>
                  </a:txBody>
                  <a:tcPr/>
                </a:tc>
                <a:tc>
                  <a:txBody>
                    <a:bodyPr/>
                    <a:lstStyle/>
                    <a:p>
                      <a:pPr marL="285750" indent="-285750">
                        <a:buFont typeface="Arial" panose="020B0604020202020204" pitchFamily="34" charset="0"/>
                        <a:buChar char="•"/>
                      </a:pPr>
                      <a:r>
                        <a:rPr lang="en-US" sz="1600" dirty="0" smtClean="0"/>
                        <a:t>30 households selected from each EA.</a:t>
                      </a:r>
                      <a:r>
                        <a:rPr lang="en-US" sz="1600" baseline="0" dirty="0" smtClean="0"/>
                        <a:t> </a:t>
                      </a:r>
                    </a:p>
                    <a:p>
                      <a:pPr marL="285750" indent="-285750">
                        <a:buFont typeface="Arial" panose="020B0604020202020204" pitchFamily="34" charset="0"/>
                        <a:buChar char="•"/>
                      </a:pPr>
                      <a:r>
                        <a:rPr lang="en-US" sz="1600" baseline="0" dirty="0" smtClean="0"/>
                        <a:t>Total of 7,294 households selected.</a:t>
                      </a:r>
                      <a:endParaRPr lang="en-US" sz="1600" dirty="0"/>
                    </a:p>
                  </a:txBody>
                  <a:tcPr/>
                </a:tc>
                <a:tc>
                  <a:txBody>
                    <a:bodyPr/>
                    <a:lstStyle/>
                    <a:p>
                      <a:endParaRPr lang="en-US" sz="1600" dirty="0"/>
                    </a:p>
                  </a:txBody>
                  <a:tcPr/>
                </a:tc>
              </a:tr>
            </a:tbl>
          </a:graphicData>
        </a:graphic>
      </p:graphicFrame>
    </p:spTree>
    <p:extLst>
      <p:ext uri="{BB962C8B-B14F-4D97-AF65-F5344CB8AC3E}">
        <p14:creationId xmlns:p14="http://schemas.microsoft.com/office/powerpoint/2010/main" val="2568893435"/>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Teenage Childbearing</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82584053"/>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young women age 15-19 who are mothers or pregnant with their first child</a:t>
            </a:r>
            <a:endParaRPr lang="en-US" i="1" dirty="0">
              <a:solidFill>
                <a:prstClr val="black"/>
              </a:solidFill>
            </a:endParaRPr>
          </a:p>
        </p:txBody>
      </p:sp>
    </p:spTree>
    <p:extLst>
      <p:ext uri="{BB962C8B-B14F-4D97-AF65-F5344CB8AC3E}">
        <p14:creationId xmlns:p14="http://schemas.microsoft.com/office/powerpoint/2010/main" val="2027931430"/>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Current Marital Status</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21388234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women and men age 15-49 by current marital status</a:t>
            </a:r>
            <a:endParaRPr lang="en-US" i="1" dirty="0">
              <a:solidFill>
                <a:prstClr val="black"/>
              </a:solidFill>
            </a:endParaRPr>
          </a:p>
        </p:txBody>
      </p:sp>
    </p:spTree>
    <p:extLst>
      <p:ext uri="{BB962C8B-B14F-4D97-AF65-F5344CB8AC3E}">
        <p14:creationId xmlns:p14="http://schemas.microsoft.com/office/powerpoint/2010/main" val="833893640"/>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Polygyny</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12906976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married women and men age 15-49 who report they are in polygynous marriages</a:t>
            </a:r>
            <a:endParaRPr lang="en-US" i="1" dirty="0">
              <a:solidFill>
                <a:prstClr val="black"/>
              </a:solidFill>
            </a:endParaRPr>
          </a:p>
        </p:txBody>
      </p:sp>
    </p:spTree>
    <p:extLst>
      <p:ext uri="{BB962C8B-B14F-4D97-AF65-F5344CB8AC3E}">
        <p14:creationId xmlns:p14="http://schemas.microsoft.com/office/powerpoint/2010/main" val="381269141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a:bodyPr>
          <a:lstStyle/>
          <a:p>
            <a:r>
              <a:rPr lang="en-US" sz="3600" noProof="0" dirty="0" smtClean="0"/>
              <a:t>Median Age at First Marriage, </a:t>
            </a:r>
            <a:r>
              <a:rPr lang="en-US" sz="3600" dirty="0"/>
              <a:t>Sex, and </a:t>
            </a:r>
            <a:r>
              <a:rPr lang="en-US" sz="3600" noProof="0" dirty="0" smtClean="0"/>
              <a:t>Birth</a:t>
            </a:r>
            <a:endParaRPr lang="en-US" sz="3600"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9070750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60920"/>
            <a:ext cx="9144000" cy="369332"/>
          </a:xfrm>
          <a:prstGeom prst="rect">
            <a:avLst/>
          </a:prstGeom>
          <a:noFill/>
        </p:spPr>
        <p:txBody>
          <a:bodyPr wrap="square" rtlCol="0">
            <a:spAutoFit/>
          </a:bodyPr>
          <a:lstStyle/>
          <a:p>
            <a:pPr algn="ctr"/>
            <a:r>
              <a:rPr lang="en-US" i="1" dirty="0" smtClean="0">
                <a:solidFill>
                  <a:prstClr val="black"/>
                </a:solidFill>
              </a:rPr>
              <a:t>Among women and men age 25-49</a:t>
            </a:r>
            <a:endParaRPr lang="en-US" i="1" dirty="0">
              <a:solidFill>
                <a:prstClr val="black"/>
              </a:solidFill>
            </a:endParaRPr>
          </a:p>
        </p:txBody>
      </p:sp>
      <p:sp>
        <p:nvSpPr>
          <p:cNvPr id="9" name="TextBox 8"/>
          <p:cNvSpPr txBox="1"/>
          <p:nvPr/>
        </p:nvSpPr>
        <p:spPr>
          <a:xfrm>
            <a:off x="7347857" y="6005945"/>
            <a:ext cx="566057" cy="369332"/>
          </a:xfrm>
          <a:prstGeom prst="rect">
            <a:avLst/>
          </a:prstGeom>
          <a:noFill/>
        </p:spPr>
        <p:txBody>
          <a:bodyPr wrap="square" rtlCol="0">
            <a:spAutoFit/>
          </a:bodyPr>
          <a:lstStyle/>
          <a:p>
            <a:r>
              <a:rPr lang="en-US" b="1" dirty="0" smtClean="0">
                <a:solidFill>
                  <a:srgbClr val="58863C"/>
                </a:solidFill>
              </a:rPr>
              <a:t>NA</a:t>
            </a:r>
            <a:endParaRPr lang="en-US" b="1" dirty="0">
              <a:solidFill>
                <a:srgbClr val="58863C"/>
              </a:solidFill>
            </a:endParaRPr>
          </a:p>
        </p:txBody>
      </p:sp>
    </p:spTree>
    <p:extLst>
      <p:ext uri="{BB962C8B-B14F-4D97-AF65-F5344CB8AC3E}">
        <p14:creationId xmlns:p14="http://schemas.microsoft.com/office/powerpoint/2010/main" val="2110773065"/>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Age at First Sexual Intercourse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84825097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women and men age 25-49 who had sexual intercourse by:</a:t>
            </a:r>
            <a:endParaRPr lang="en-US" i="1" dirty="0">
              <a:solidFill>
                <a:prstClr val="black"/>
              </a:solidFill>
            </a:endParaRPr>
          </a:p>
        </p:txBody>
      </p:sp>
    </p:spTree>
    <p:extLst>
      <p:ext uri="{BB962C8B-B14F-4D97-AF65-F5344CB8AC3E}">
        <p14:creationId xmlns:p14="http://schemas.microsoft.com/office/powerpoint/2010/main" val="2484561738"/>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672016"/>
            <a:ext cx="4363781" cy="3584448"/>
          </a:xfrm>
        </p:spPr>
        <p:txBody>
          <a:bodyPr>
            <a:normAutofit/>
          </a:bodyPr>
          <a:lstStyle/>
          <a:p>
            <a:pPr>
              <a:buClr>
                <a:schemeClr val="tx1"/>
              </a:buClr>
            </a:pPr>
            <a:r>
              <a:rPr lang="en-US" sz="3200" noProof="0" dirty="0" smtClean="0"/>
              <a:t>Levels, trends, and differentials</a:t>
            </a:r>
          </a:p>
          <a:p>
            <a:pPr>
              <a:buClr>
                <a:schemeClr val="tx1"/>
              </a:buClr>
            </a:pPr>
            <a:r>
              <a:rPr lang="en-US" sz="3200" noProof="0" dirty="0" smtClean="0"/>
              <a:t>Determinants of fertility</a:t>
            </a:r>
          </a:p>
          <a:p>
            <a:pPr>
              <a:buClr>
                <a:schemeClr val="tx1"/>
              </a:buClr>
            </a:pPr>
            <a:r>
              <a:rPr lang="en-US" sz="3200" b="1" noProof="0" dirty="0" smtClean="0">
                <a:solidFill>
                  <a:schemeClr val="accent5"/>
                </a:solidFill>
              </a:rPr>
              <a:t>Fertility preferences and ideal family size</a:t>
            </a:r>
          </a:p>
        </p:txBody>
      </p:sp>
    </p:spTree>
    <p:extLst>
      <p:ext uri="{BB962C8B-B14F-4D97-AF65-F5344CB8AC3E}">
        <p14:creationId xmlns:p14="http://schemas.microsoft.com/office/powerpoint/2010/main" val="1176160717"/>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8887"/>
            <a:ext cx="9144000" cy="914400"/>
          </a:xfrm>
        </p:spPr>
        <p:txBody>
          <a:bodyPr>
            <a:normAutofit fontScale="90000"/>
          </a:bodyPr>
          <a:lstStyle/>
          <a:p>
            <a:r>
              <a:rPr lang="en-US" noProof="0" dirty="0" smtClean="0"/>
              <a:t>Fertility Preferences of </a:t>
            </a:r>
            <a:br>
              <a:rPr lang="en-US" noProof="0" dirty="0" smtClean="0"/>
            </a:br>
            <a:r>
              <a:rPr lang="en-US" noProof="0" dirty="0" smtClean="0"/>
              <a:t>Married Women and Men</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67582905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married women and men age 15-49 by desire for children in the future</a:t>
            </a:r>
            <a:endParaRPr lang="en-US" i="1" dirty="0">
              <a:solidFill>
                <a:prstClr val="black"/>
              </a:solidFill>
            </a:endParaRPr>
          </a:p>
        </p:txBody>
      </p:sp>
      <p:sp>
        <p:nvSpPr>
          <p:cNvPr id="5" name="TextBox 4"/>
          <p:cNvSpPr txBox="1"/>
          <p:nvPr/>
        </p:nvSpPr>
        <p:spPr>
          <a:xfrm>
            <a:off x="6479458" y="6273225"/>
            <a:ext cx="2576052" cy="584775"/>
          </a:xfrm>
          <a:prstGeom prst="rect">
            <a:avLst/>
          </a:prstGeom>
          <a:noFill/>
        </p:spPr>
        <p:txBody>
          <a:bodyPr wrap="square" rtlCol="0">
            <a:spAutoFit/>
          </a:bodyPr>
          <a:lstStyle/>
          <a:p>
            <a:pPr algn="ctr"/>
            <a:r>
              <a:rPr lang="en-US" sz="1600" i="1" dirty="0" smtClean="0">
                <a:solidFill>
                  <a:prstClr val="black"/>
                </a:solidFill>
              </a:rPr>
              <a:t>Values add up to more than 100% due to rounding. </a:t>
            </a:r>
            <a:endParaRPr lang="en-US" sz="1600" i="1" dirty="0">
              <a:solidFill>
                <a:prstClr val="black"/>
              </a:solidFill>
            </a:endParaRPr>
          </a:p>
        </p:txBody>
      </p:sp>
    </p:spTree>
    <p:extLst>
      <p:ext uri="{BB962C8B-B14F-4D97-AF65-F5344CB8AC3E}">
        <p14:creationId xmlns:p14="http://schemas.microsoft.com/office/powerpoint/2010/main" val="29484650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Ideal Family Size</a:t>
            </a:r>
            <a:endParaRPr lang="en-US" noProof="0" dirty="0"/>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247565186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Mean ideal number of children among women and men age 15-49</a:t>
            </a:r>
            <a:endParaRPr lang="en-US" i="1" dirty="0">
              <a:solidFill>
                <a:prstClr val="black"/>
              </a:solidFill>
            </a:endParaRPr>
          </a:p>
        </p:txBody>
      </p:sp>
    </p:spTree>
    <p:extLst>
      <p:ext uri="{BB962C8B-B14F-4D97-AF65-F5344CB8AC3E}">
        <p14:creationId xmlns:p14="http://schemas.microsoft.com/office/powerpoint/2010/main" val="175585324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Birth Planning</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05645231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births to women 5 years before the survey by birth planning status</a:t>
            </a:r>
            <a:endParaRPr lang="en-US" i="1" dirty="0">
              <a:solidFill>
                <a:prstClr val="black"/>
              </a:solidFill>
            </a:endParaRPr>
          </a:p>
        </p:txBody>
      </p:sp>
    </p:spTree>
    <p:extLst>
      <p:ext uri="{BB962C8B-B14F-4D97-AF65-F5344CB8AC3E}">
        <p14:creationId xmlns:p14="http://schemas.microsoft.com/office/powerpoint/2010/main" val="2882106008"/>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26127"/>
          </a:xfrm>
        </p:spPr>
        <p:txBody>
          <a:bodyPr>
            <a:normAutofit fontScale="90000"/>
          </a:bodyPr>
          <a:lstStyle/>
          <a:p>
            <a:r>
              <a:rPr lang="en-US" noProof="0" dirty="0" smtClean="0"/>
              <a:t>Difference between Wanted and </a:t>
            </a:r>
            <a:br>
              <a:rPr lang="en-US" noProof="0" dirty="0" smtClean="0"/>
            </a:br>
            <a:r>
              <a:rPr lang="en-US" noProof="0" dirty="0" smtClean="0"/>
              <a:t>Actual Fertility Rates</a:t>
            </a:r>
            <a:endParaRPr lang="en-US" noProof="0" dirty="0"/>
          </a:p>
        </p:txBody>
      </p:sp>
      <p:graphicFrame>
        <p:nvGraphicFramePr>
          <p:cNvPr id="15" name="Content Placeholder 14"/>
          <p:cNvGraphicFramePr>
            <a:graphicFrameLocks noGrp="1"/>
          </p:cNvGraphicFramePr>
          <p:nvPr>
            <p:ph idx="1"/>
            <p:extLst>
              <p:ext uri="{D42A27DB-BD31-4B8C-83A1-F6EECF244321}">
                <p14:modId xmlns:p14="http://schemas.microsoft.com/office/powerpoint/2010/main" val="14072028"/>
              </p:ext>
            </p:extLst>
          </p:nvPr>
        </p:nvGraphicFramePr>
        <p:xfrm>
          <a:off x="461963" y="1606550"/>
          <a:ext cx="868203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7138709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Nepal’s Provinces</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schemeClr val="bg1"/>
                </a:solidFill>
              </a:rPr>
              <a:t>Province 1</a:t>
            </a:r>
          </a:p>
          <a:p>
            <a:pPr algn="ctr"/>
            <a:endParaRPr lang="en-US" b="1" dirty="0">
              <a:solidFill>
                <a:schemeClr val="bg1"/>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schemeClr val="bg1"/>
                </a:solidFill>
              </a:rPr>
              <a:t>Province 3</a:t>
            </a:r>
          </a:p>
          <a:p>
            <a:pPr algn="ctr"/>
            <a:endParaRPr lang="en-US" b="1" dirty="0">
              <a:solidFill>
                <a:schemeClr val="bg1"/>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schemeClr val="bg1"/>
                </a:solidFill>
              </a:rPr>
              <a:t>Province 4</a:t>
            </a:r>
          </a:p>
          <a:p>
            <a:pPr algn="ctr"/>
            <a:endParaRPr lang="en-US" b="1" dirty="0">
              <a:solidFill>
                <a:schemeClr val="bg1"/>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schemeClr val="bg1"/>
                </a:solidFill>
              </a:rPr>
              <a:t>Province 6</a:t>
            </a:r>
          </a:p>
          <a:p>
            <a:pPr algn="ctr"/>
            <a:endParaRPr lang="en-US" b="1" dirty="0">
              <a:solidFill>
                <a:schemeClr val="bg1"/>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schemeClr val="bg1"/>
                </a:solidFill>
              </a:rPr>
              <a:t>Province 7</a:t>
            </a:r>
          </a:p>
          <a:p>
            <a:pPr algn="ctr"/>
            <a:endParaRPr lang="en-US" b="1" dirty="0">
              <a:solidFill>
                <a:schemeClr val="bg1"/>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schemeClr val="bg1"/>
                </a:solidFill>
              </a:rPr>
              <a:t>Province 5</a:t>
            </a:r>
          </a:p>
          <a:p>
            <a:pPr algn="ctr"/>
            <a:endParaRPr lang="en-US" b="1" dirty="0">
              <a:solidFill>
                <a:schemeClr val="bg1"/>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t>Province 2</a:t>
            </a:r>
          </a:p>
          <a:p>
            <a:pPr algn="ctr"/>
            <a:endParaRPr lang="en-US" b="1" dirty="0"/>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55964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sz="3200" noProof="0" dirty="0" smtClean="0"/>
              <a:t>Women have an average of </a:t>
            </a:r>
            <a:r>
              <a:rPr lang="en-US" sz="3200" b="1" noProof="0" dirty="0" smtClean="0">
                <a:solidFill>
                  <a:schemeClr val="accent5"/>
                </a:solidFill>
              </a:rPr>
              <a:t>2.3</a:t>
            </a:r>
            <a:r>
              <a:rPr lang="en-US" sz="3200" noProof="0" dirty="0" smtClean="0"/>
              <a:t> children.</a:t>
            </a:r>
          </a:p>
          <a:p>
            <a:pPr>
              <a:spcBef>
                <a:spcPts val="0"/>
              </a:spcBef>
              <a:spcAft>
                <a:spcPts val="1800"/>
              </a:spcAft>
              <a:buClr>
                <a:schemeClr val="tx1"/>
              </a:buClr>
            </a:pPr>
            <a:r>
              <a:rPr lang="en-US" sz="3200" noProof="0" dirty="0" smtClean="0"/>
              <a:t>Women have first marriage at a median age of </a:t>
            </a:r>
            <a:r>
              <a:rPr lang="en-US" sz="3200" b="1" noProof="0" dirty="0" smtClean="0">
                <a:solidFill>
                  <a:schemeClr val="accent5"/>
                </a:solidFill>
              </a:rPr>
              <a:t>17.9 </a:t>
            </a:r>
            <a:r>
              <a:rPr lang="en-US" sz="3200" noProof="0" dirty="0" smtClean="0"/>
              <a:t>years, first sex at </a:t>
            </a:r>
            <a:r>
              <a:rPr lang="en-US" sz="3200" b="1" noProof="0" dirty="0" smtClean="0">
                <a:solidFill>
                  <a:schemeClr val="accent5"/>
                </a:solidFill>
              </a:rPr>
              <a:t>17.9 </a:t>
            </a:r>
            <a:r>
              <a:rPr lang="en-US" sz="3200" noProof="0" dirty="0" smtClean="0"/>
              <a:t>years, and their first birth at </a:t>
            </a:r>
            <a:r>
              <a:rPr lang="en-US" sz="3200" b="1" noProof="0" dirty="0" smtClean="0">
                <a:solidFill>
                  <a:schemeClr val="accent5"/>
                </a:solidFill>
              </a:rPr>
              <a:t>20.4 </a:t>
            </a:r>
            <a:r>
              <a:rPr lang="en-US" sz="3200" noProof="0" dirty="0" smtClean="0"/>
              <a:t>years.</a:t>
            </a:r>
          </a:p>
          <a:p>
            <a:pPr>
              <a:spcBef>
                <a:spcPts val="0"/>
              </a:spcBef>
              <a:spcAft>
                <a:spcPts val="1800"/>
              </a:spcAft>
              <a:buClr>
                <a:schemeClr val="tx1"/>
              </a:buClr>
            </a:pPr>
            <a:r>
              <a:rPr lang="en-US" sz="3200" b="1" noProof="0" dirty="0" smtClean="0">
                <a:solidFill>
                  <a:schemeClr val="accent5"/>
                </a:solidFill>
              </a:rPr>
              <a:t>17% </a:t>
            </a:r>
            <a:r>
              <a:rPr lang="en-US" sz="3200" noProof="0" dirty="0" smtClean="0"/>
              <a:t>of women age 15-19 are </a:t>
            </a:r>
            <a:r>
              <a:rPr lang="en-US" sz="3200" b="1" noProof="0" dirty="0" smtClean="0">
                <a:solidFill>
                  <a:schemeClr val="accent5"/>
                </a:solidFill>
              </a:rPr>
              <a:t>pregnant</a:t>
            </a:r>
            <a:r>
              <a:rPr lang="en-US" sz="3200" noProof="0" dirty="0" smtClean="0"/>
              <a:t> with the first child or are </a:t>
            </a:r>
            <a:r>
              <a:rPr lang="en-US" sz="3200" b="1" noProof="0" dirty="0" smtClean="0">
                <a:solidFill>
                  <a:schemeClr val="accent5"/>
                </a:solidFill>
              </a:rPr>
              <a:t>already mothers</a:t>
            </a:r>
            <a:r>
              <a:rPr lang="en-US" sz="3200" noProof="0" dirty="0" smtClean="0"/>
              <a:t>.</a:t>
            </a:r>
          </a:p>
          <a:p>
            <a:pPr>
              <a:spcBef>
                <a:spcPts val="0"/>
              </a:spcBef>
              <a:spcAft>
                <a:spcPts val="1800"/>
              </a:spcAft>
              <a:buClr>
                <a:schemeClr val="tx1"/>
              </a:buClr>
            </a:pPr>
            <a:r>
              <a:rPr lang="en-US" sz="3200" b="1" noProof="0" dirty="0" smtClean="0">
                <a:solidFill>
                  <a:schemeClr val="accent5"/>
                </a:solidFill>
              </a:rPr>
              <a:t>71% </a:t>
            </a:r>
            <a:r>
              <a:rPr lang="en-US" sz="3200" noProof="0" dirty="0" smtClean="0"/>
              <a:t>of married women and </a:t>
            </a:r>
            <a:r>
              <a:rPr lang="en-US" sz="3200" b="1" noProof="0" dirty="0" smtClean="0">
                <a:solidFill>
                  <a:schemeClr val="accent5"/>
                </a:solidFill>
              </a:rPr>
              <a:t>68%</a:t>
            </a:r>
            <a:r>
              <a:rPr lang="en-US" sz="3200" noProof="0" dirty="0" smtClean="0"/>
              <a:t> of married men </a:t>
            </a:r>
            <a:r>
              <a:rPr lang="en-US" sz="3200" b="1" noProof="0" dirty="0" smtClean="0">
                <a:solidFill>
                  <a:schemeClr val="accent5"/>
                </a:solidFill>
              </a:rPr>
              <a:t>want nor more children or are sterilized</a:t>
            </a:r>
            <a:r>
              <a:rPr lang="en-US" sz="3200" noProof="0" dirty="0" smtClean="0"/>
              <a:t>.</a:t>
            </a:r>
          </a:p>
          <a:p>
            <a:pPr>
              <a:spcBef>
                <a:spcPts val="0"/>
              </a:spcBef>
              <a:spcAft>
                <a:spcPts val="1800"/>
              </a:spcAft>
              <a:buClr>
                <a:schemeClr val="tx1"/>
              </a:buClr>
            </a:pPr>
            <a:r>
              <a:rPr lang="en-US" sz="3200" noProof="0" dirty="0" smtClean="0"/>
              <a:t>For women, the average </a:t>
            </a:r>
            <a:r>
              <a:rPr lang="en-US" sz="3200" b="1" noProof="0" dirty="0" smtClean="0">
                <a:solidFill>
                  <a:schemeClr val="accent5"/>
                </a:solidFill>
              </a:rPr>
              <a:t>ideal family size </a:t>
            </a:r>
            <a:r>
              <a:rPr lang="en-US" sz="3200" noProof="0" dirty="0" smtClean="0"/>
              <a:t>is </a:t>
            </a:r>
            <a:r>
              <a:rPr lang="en-US" sz="3200" b="1" noProof="0" dirty="0" smtClean="0">
                <a:solidFill>
                  <a:schemeClr val="accent5"/>
                </a:solidFill>
              </a:rPr>
              <a:t>2.1</a:t>
            </a:r>
            <a:r>
              <a:rPr lang="en-US" sz="3200" noProof="0" dirty="0" smtClean="0"/>
              <a:t> </a:t>
            </a:r>
            <a:r>
              <a:rPr lang="en-US" sz="3200" b="1" noProof="0" dirty="0" smtClean="0">
                <a:solidFill>
                  <a:schemeClr val="accent5"/>
                </a:solidFill>
              </a:rPr>
              <a:t>children</a:t>
            </a:r>
            <a:r>
              <a:rPr lang="en-US" sz="3200" noProof="0" dirty="0" smtClean="0"/>
              <a:t>, while for men it is </a:t>
            </a:r>
            <a:r>
              <a:rPr lang="en-US" sz="3200" b="1" noProof="0" dirty="0" smtClean="0">
                <a:solidFill>
                  <a:schemeClr val="accent5"/>
                </a:solidFill>
              </a:rPr>
              <a:t>2.3 children</a:t>
            </a:r>
            <a:r>
              <a:rPr lang="en-US" sz="3200" noProof="0" dirty="0" smtClean="0"/>
              <a:t>.</a:t>
            </a:r>
          </a:p>
          <a:p>
            <a:pPr>
              <a:spcBef>
                <a:spcPts val="0"/>
              </a:spcBef>
              <a:spcAft>
                <a:spcPts val="1800"/>
              </a:spcAft>
              <a:buClr>
                <a:schemeClr val="tx1"/>
              </a:buClr>
            </a:pPr>
            <a:endParaRPr lang="en-US" sz="3200" noProof="0" dirty="0" smtClean="0"/>
          </a:p>
          <a:p>
            <a:pPr>
              <a:spcBef>
                <a:spcPts val="0"/>
              </a:spcBef>
              <a:spcAft>
                <a:spcPts val="1800"/>
              </a:spcAft>
              <a:buClr>
                <a:schemeClr val="tx1"/>
              </a:buClr>
            </a:pPr>
            <a:endParaRPr lang="en-US" sz="3200" noProof="0" dirty="0" smtClean="0"/>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Family Planning</a:t>
            </a:r>
            <a:endParaRPr lang="en-US" sz="4400" b="1" dirty="0">
              <a:solidFill>
                <a:prstClr val="white"/>
              </a:solidFill>
            </a:endParaRPr>
          </a:p>
        </p:txBody>
      </p:sp>
      <p:sp>
        <p:nvSpPr>
          <p:cNvPr id="3" name="TextBox 2"/>
          <p:cNvSpPr txBox="1"/>
          <p:nvPr/>
        </p:nvSpPr>
        <p:spPr>
          <a:xfrm>
            <a:off x="6374166" y="1550600"/>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dirty="0" err="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2"/>
          <p:cNvSpPr txBox="1">
            <a:spLocks/>
          </p:cNvSpPr>
          <p:nvPr/>
        </p:nvSpPr>
        <p:spPr>
          <a:xfrm>
            <a:off x="0" y="1698253"/>
            <a:ext cx="4418729" cy="370599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prstClr val="black"/>
              </a:buClr>
            </a:pPr>
            <a:r>
              <a:rPr lang="en-US" sz="3200" b="1" dirty="0" smtClean="0">
                <a:solidFill>
                  <a:srgbClr val="991C50"/>
                </a:solidFill>
              </a:rPr>
              <a:t>Knowledge and use</a:t>
            </a:r>
          </a:p>
          <a:p>
            <a:pPr>
              <a:buClr>
                <a:prstClr val="black"/>
              </a:buClr>
            </a:pPr>
            <a:r>
              <a:rPr lang="en-US" sz="3200" dirty="0" smtClean="0">
                <a:solidFill>
                  <a:prstClr val="black"/>
                </a:solidFill>
              </a:rPr>
              <a:t>Source of methods</a:t>
            </a:r>
          </a:p>
          <a:p>
            <a:pPr>
              <a:buClr>
                <a:prstClr val="black"/>
              </a:buClr>
            </a:pPr>
            <a:r>
              <a:rPr lang="en-US" sz="3200" dirty="0" smtClean="0">
                <a:solidFill>
                  <a:prstClr val="black"/>
                </a:solidFill>
              </a:rPr>
              <a:t>Demand for family planning</a:t>
            </a:r>
          </a:p>
          <a:p>
            <a:pPr>
              <a:buClr>
                <a:prstClr val="black"/>
              </a:buClr>
            </a:pPr>
            <a:r>
              <a:rPr lang="en-US" sz="3200" dirty="0" smtClean="0">
                <a:solidFill>
                  <a:prstClr val="black"/>
                </a:solidFill>
              </a:rPr>
              <a:t>Future use</a:t>
            </a:r>
          </a:p>
        </p:txBody>
      </p:sp>
    </p:spTree>
    <p:extLst>
      <p:ext uri="{BB962C8B-B14F-4D97-AF65-F5344CB8AC3E}">
        <p14:creationId xmlns:p14="http://schemas.microsoft.com/office/powerpoint/2010/main" val="2985193522"/>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Gap between Knowledge and Use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20567705"/>
              </p:ext>
            </p:extLst>
          </p:nvPr>
        </p:nvGraphicFramePr>
        <p:xfrm>
          <a:off x="461963" y="1450737"/>
          <a:ext cx="8256587" cy="5407263"/>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married women age 15-49</a:t>
            </a:r>
            <a:endParaRPr lang="en-US" i="1" dirty="0">
              <a:solidFill>
                <a:prstClr val="black"/>
              </a:solidFill>
            </a:endParaRPr>
          </a:p>
        </p:txBody>
      </p:sp>
      <p:sp>
        <p:nvSpPr>
          <p:cNvPr id="3" name="TextBox 2"/>
          <p:cNvSpPr txBox="1"/>
          <p:nvPr/>
        </p:nvSpPr>
        <p:spPr>
          <a:xfrm>
            <a:off x="1739348" y="1868556"/>
            <a:ext cx="437322" cy="369332"/>
          </a:xfrm>
          <a:prstGeom prst="rect">
            <a:avLst/>
          </a:prstGeom>
          <a:noFill/>
        </p:spPr>
        <p:txBody>
          <a:bodyPr wrap="square" rtlCol="0">
            <a:spAutoFit/>
          </a:bodyPr>
          <a:lstStyle/>
          <a:p>
            <a:r>
              <a:rPr lang="en-US" b="1" dirty="0" smtClean="0">
                <a:solidFill>
                  <a:prstClr val="black"/>
                </a:solidFill>
              </a:rPr>
              <a:t>&gt;</a:t>
            </a:r>
            <a:endParaRPr lang="en-US" b="1" dirty="0">
              <a:solidFill>
                <a:prstClr val="black"/>
              </a:solidFill>
            </a:endParaRPr>
          </a:p>
        </p:txBody>
      </p:sp>
      <p:sp>
        <p:nvSpPr>
          <p:cNvPr id="6" name="TextBox 5"/>
          <p:cNvSpPr txBox="1"/>
          <p:nvPr/>
        </p:nvSpPr>
        <p:spPr>
          <a:xfrm>
            <a:off x="5748130" y="1868556"/>
            <a:ext cx="437322" cy="369332"/>
          </a:xfrm>
          <a:prstGeom prst="rect">
            <a:avLst/>
          </a:prstGeom>
          <a:noFill/>
        </p:spPr>
        <p:txBody>
          <a:bodyPr wrap="square" rtlCol="0">
            <a:spAutoFit/>
          </a:bodyPr>
          <a:lstStyle/>
          <a:p>
            <a:r>
              <a:rPr lang="en-US" b="1" dirty="0" smtClean="0">
                <a:solidFill>
                  <a:prstClr val="black"/>
                </a:solidFill>
              </a:rPr>
              <a:t>&gt;</a:t>
            </a:r>
            <a:endParaRPr lang="en-US" b="1" dirty="0">
              <a:solidFill>
                <a:prstClr val="black"/>
              </a:solidFill>
            </a:endParaRPr>
          </a:p>
        </p:txBody>
      </p:sp>
    </p:spTree>
    <p:extLst>
      <p:ext uri="{BB962C8B-B14F-4D97-AF65-F5344CB8AC3E}">
        <p14:creationId xmlns:p14="http://schemas.microsoft.com/office/powerpoint/2010/main" val="566985902"/>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Current Use of Family Planning</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32930387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9126"/>
            <a:ext cx="9144000" cy="369332"/>
          </a:xfrm>
          <a:prstGeom prst="rect">
            <a:avLst/>
          </a:prstGeom>
          <a:noFill/>
        </p:spPr>
        <p:txBody>
          <a:bodyPr wrap="square" rtlCol="0">
            <a:spAutoFit/>
          </a:bodyPr>
          <a:lstStyle/>
          <a:p>
            <a:pPr algn="ctr"/>
            <a:r>
              <a:rPr lang="en-US" i="1" dirty="0" smtClean="0">
                <a:solidFill>
                  <a:prstClr val="black"/>
                </a:solidFill>
              </a:rPr>
              <a:t>Percent of married women age 15-49</a:t>
            </a:r>
            <a:endParaRPr lang="en-US" i="1" dirty="0">
              <a:solidFill>
                <a:prstClr val="black"/>
              </a:solidFill>
            </a:endParaRPr>
          </a:p>
        </p:txBody>
      </p:sp>
    </p:spTree>
    <p:extLst>
      <p:ext uri="{BB962C8B-B14F-4D97-AF65-F5344CB8AC3E}">
        <p14:creationId xmlns:p14="http://schemas.microsoft.com/office/powerpoint/2010/main" val="2454331581"/>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5400"/>
            <a:ext cx="9144000" cy="1056005"/>
          </a:xfrm>
        </p:spPr>
        <p:txBody>
          <a:bodyPr>
            <a:normAutofit fontScale="90000"/>
          </a:bodyPr>
          <a:lstStyle/>
          <a:p>
            <a:r>
              <a:rPr lang="en-US" noProof="0" dirty="0" smtClean="0"/>
              <a:t>Current Use of Modern Methods</a:t>
            </a:r>
            <a:br>
              <a:rPr lang="en-US" noProof="0" dirty="0" smtClean="0"/>
            </a:br>
            <a:r>
              <a:rPr lang="en-US" noProof="0" dirty="0" smtClean="0"/>
              <a:t>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87970869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married women age 15-49 using any modern method of family planning</a:t>
            </a:r>
            <a:endParaRPr lang="en-US" i="1" dirty="0">
              <a:solidFill>
                <a:prstClr val="black"/>
              </a:solidFill>
            </a:endParaRPr>
          </a:p>
        </p:txBody>
      </p:sp>
    </p:spTree>
    <p:extLst>
      <p:ext uri="{BB962C8B-B14F-4D97-AF65-F5344CB8AC3E}">
        <p14:creationId xmlns:p14="http://schemas.microsoft.com/office/powerpoint/2010/main" val="233668439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fontScale="90000"/>
          </a:bodyPr>
          <a:lstStyle/>
          <a:p>
            <a:r>
              <a:rPr lang="en-US" noProof="0" dirty="0" smtClean="0"/>
              <a:t>Current Use of Modern Methods </a:t>
            </a:r>
            <a:br>
              <a:rPr lang="en-US" noProof="0" dirty="0" smtClean="0"/>
            </a:br>
            <a:r>
              <a:rPr lang="en-US" noProof="0" dirty="0" smtClean="0"/>
              <a:t>by Education</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75403605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15-49 using any modern method of family planning</a:t>
            </a:r>
          </a:p>
        </p:txBody>
      </p:sp>
    </p:spTree>
    <p:extLst>
      <p:ext uri="{BB962C8B-B14F-4D97-AF65-F5344CB8AC3E}">
        <p14:creationId xmlns:p14="http://schemas.microsoft.com/office/powerpoint/2010/main" val="3046324120"/>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Current Use of Modern Methods</a:t>
            </a:r>
            <a:br>
              <a:rPr lang="en-US" dirty="0"/>
            </a:br>
            <a:r>
              <a:rPr lang="en-US" dirty="0" smtClean="0"/>
              <a:t> by Province</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prstClr val="white"/>
                </a:solidFill>
              </a:rPr>
              <a:t>Province 1</a:t>
            </a:r>
          </a:p>
          <a:p>
            <a:pPr algn="ctr"/>
            <a:r>
              <a:rPr lang="en-US" b="1" dirty="0" smtClean="0">
                <a:solidFill>
                  <a:prstClr val="white"/>
                </a:solidFill>
              </a:rPr>
              <a:t>40%</a:t>
            </a:r>
            <a:endParaRPr lang="en-US" b="1" dirty="0">
              <a:solidFill>
                <a:prstClr val="white"/>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prstClr val="white"/>
                </a:solidFill>
              </a:rPr>
              <a:t>Province 3</a:t>
            </a:r>
          </a:p>
          <a:p>
            <a:pPr algn="ctr"/>
            <a:r>
              <a:rPr lang="en-US" b="1" dirty="0" smtClean="0">
                <a:solidFill>
                  <a:prstClr val="white"/>
                </a:solidFill>
              </a:rPr>
              <a:t>49%</a:t>
            </a:r>
            <a:endParaRPr lang="en-US" b="1" dirty="0">
              <a:solidFill>
                <a:prstClr val="white"/>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prstClr val="white"/>
                </a:solidFill>
              </a:rPr>
              <a:t>Province 4</a:t>
            </a:r>
          </a:p>
          <a:p>
            <a:pPr algn="ctr"/>
            <a:r>
              <a:rPr lang="en-US" b="1" dirty="0" smtClean="0">
                <a:solidFill>
                  <a:prstClr val="white"/>
                </a:solidFill>
              </a:rPr>
              <a:t>37%</a:t>
            </a:r>
            <a:endParaRPr lang="en-US" b="1" dirty="0">
              <a:solidFill>
                <a:prstClr val="white"/>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prstClr val="white"/>
                </a:solidFill>
              </a:rPr>
              <a:t>Province 6</a:t>
            </a:r>
          </a:p>
          <a:p>
            <a:pPr algn="ctr"/>
            <a:r>
              <a:rPr lang="en-US" b="1" dirty="0" smtClean="0">
                <a:solidFill>
                  <a:prstClr val="white"/>
                </a:solidFill>
              </a:rPr>
              <a:t>45%</a:t>
            </a:r>
            <a:endParaRPr lang="en-US" b="1" dirty="0">
              <a:solidFill>
                <a:prstClr val="white"/>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prstClr val="white"/>
                </a:solidFill>
              </a:rPr>
              <a:t>Province 7</a:t>
            </a:r>
          </a:p>
          <a:p>
            <a:pPr algn="ctr"/>
            <a:r>
              <a:rPr lang="en-US" b="1" dirty="0" smtClean="0">
                <a:solidFill>
                  <a:prstClr val="white"/>
                </a:solidFill>
              </a:rPr>
              <a:t>48%</a:t>
            </a:r>
            <a:endParaRPr lang="en-US" b="1" dirty="0">
              <a:solidFill>
                <a:prstClr val="white"/>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prstClr val="white"/>
                </a:solidFill>
              </a:rPr>
              <a:t>Province 5</a:t>
            </a:r>
          </a:p>
          <a:p>
            <a:pPr algn="ctr"/>
            <a:r>
              <a:rPr lang="en-US" b="1" dirty="0" smtClean="0">
                <a:solidFill>
                  <a:prstClr val="white"/>
                </a:solidFill>
              </a:rPr>
              <a:t>39%</a:t>
            </a:r>
            <a:endParaRPr lang="en-US" b="1" dirty="0">
              <a:solidFill>
                <a:prstClr val="white"/>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solidFill>
                  <a:prstClr val="black"/>
                </a:solidFill>
              </a:rPr>
              <a:t>Province 2</a:t>
            </a:r>
          </a:p>
          <a:p>
            <a:pPr algn="ctr"/>
            <a:r>
              <a:rPr lang="en-US" b="1" dirty="0" smtClean="0">
                <a:solidFill>
                  <a:prstClr val="black"/>
                </a:solidFill>
              </a:rPr>
              <a:t>42%</a:t>
            </a:r>
            <a:endParaRPr lang="en-US" b="1" dirty="0">
              <a:solidFill>
                <a:prstClr val="black"/>
              </a:solidFill>
            </a:endParaRPr>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0" y="1234104"/>
            <a:ext cx="9144000" cy="369332"/>
          </a:xfrm>
          <a:prstGeom prst="rect">
            <a:avLst/>
          </a:prstGeom>
          <a:noFill/>
        </p:spPr>
        <p:txBody>
          <a:bodyPr wrap="square" rtlCol="0">
            <a:spAutoFit/>
          </a:bodyPr>
          <a:lstStyle/>
          <a:p>
            <a:pPr algn="ctr"/>
            <a:r>
              <a:rPr lang="en-US" i="1" dirty="0">
                <a:solidFill>
                  <a:prstClr val="black"/>
                </a:solidFill>
              </a:rPr>
              <a:t>Percent of married women age 15-49 using any modern method of family planning</a:t>
            </a:r>
          </a:p>
        </p:txBody>
      </p:sp>
      <p:sp>
        <p:nvSpPr>
          <p:cNvPr id="23" name="TextBox 22"/>
          <p:cNvSpPr txBox="1"/>
          <p:nvPr/>
        </p:nvSpPr>
        <p:spPr>
          <a:xfrm>
            <a:off x="6966857" y="1872343"/>
            <a:ext cx="1774372" cy="1077218"/>
          </a:xfrm>
          <a:prstGeom prst="rect">
            <a:avLst/>
          </a:prstGeom>
          <a:noFill/>
        </p:spPr>
        <p:txBody>
          <a:bodyPr wrap="square" rtlCol="0">
            <a:spAutoFit/>
          </a:bodyPr>
          <a:lstStyle/>
          <a:p>
            <a:pPr algn="ctr"/>
            <a:r>
              <a:rPr lang="en-US" sz="3200" b="1" dirty="0" smtClean="0">
                <a:solidFill>
                  <a:prstClr val="black"/>
                </a:solidFill>
              </a:rPr>
              <a:t>Nepal</a:t>
            </a:r>
          </a:p>
          <a:p>
            <a:pPr algn="ctr"/>
            <a:r>
              <a:rPr lang="en-US" sz="3200" b="1" dirty="0" smtClean="0">
                <a:solidFill>
                  <a:prstClr val="black"/>
                </a:solidFill>
              </a:rPr>
              <a:t>43%</a:t>
            </a:r>
            <a:endParaRPr lang="en-US" sz="3200" b="1" dirty="0">
              <a:solidFill>
                <a:prstClr val="black"/>
              </a:solidFill>
            </a:endParaRPr>
          </a:p>
        </p:txBody>
      </p:sp>
    </p:spTree>
    <p:extLst>
      <p:ext uri="{BB962C8B-B14F-4D97-AF65-F5344CB8AC3E}">
        <p14:creationId xmlns:p14="http://schemas.microsoft.com/office/powerpoint/2010/main" val="3112794435"/>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Use of Family Planning</a:t>
            </a:r>
            <a:endParaRPr lang="en-US" noProof="0" dirty="0"/>
          </a:p>
        </p:txBody>
      </p:sp>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a:t>
            </a:r>
            <a:endParaRPr lang="en-US" i="1" dirty="0">
              <a:solidFill>
                <a:prstClr val="black"/>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41831008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4435749" y="3366386"/>
            <a:ext cx="2447925" cy="369332"/>
          </a:xfrm>
          <a:prstGeom prst="rect">
            <a:avLst/>
          </a:prstGeom>
          <a:noFill/>
        </p:spPr>
        <p:txBody>
          <a:bodyPr wrap="square" rtlCol="0">
            <a:spAutoFit/>
          </a:bodyPr>
          <a:lstStyle/>
          <a:p>
            <a:r>
              <a:rPr lang="en-US" b="1" dirty="0" smtClean="0">
                <a:solidFill>
                  <a:srgbClr val="58863C"/>
                </a:solidFill>
              </a:rPr>
              <a:t>Any method</a:t>
            </a:r>
            <a:endParaRPr lang="en-US" b="1" dirty="0">
              <a:solidFill>
                <a:srgbClr val="58863C"/>
              </a:solidFill>
            </a:endParaRPr>
          </a:p>
        </p:txBody>
      </p:sp>
      <p:sp>
        <p:nvSpPr>
          <p:cNvPr id="11" name="TextBox 10"/>
          <p:cNvSpPr txBox="1"/>
          <p:nvPr/>
        </p:nvSpPr>
        <p:spPr>
          <a:xfrm>
            <a:off x="4435750" y="4759049"/>
            <a:ext cx="2447925" cy="369332"/>
          </a:xfrm>
          <a:prstGeom prst="rect">
            <a:avLst/>
          </a:prstGeom>
          <a:noFill/>
        </p:spPr>
        <p:txBody>
          <a:bodyPr wrap="square" rtlCol="0">
            <a:spAutoFit/>
          </a:bodyPr>
          <a:lstStyle/>
          <a:p>
            <a:r>
              <a:rPr lang="en-US" b="1" dirty="0" smtClean="0">
                <a:solidFill>
                  <a:srgbClr val="991C50"/>
                </a:solidFill>
              </a:rPr>
              <a:t>Any modern method</a:t>
            </a:r>
            <a:endParaRPr lang="en-US" b="1" dirty="0">
              <a:solidFill>
                <a:srgbClr val="991C50"/>
              </a:solidFill>
            </a:endParaRPr>
          </a:p>
        </p:txBody>
      </p:sp>
      <p:sp>
        <p:nvSpPr>
          <p:cNvPr id="7" name="TextBox 6"/>
          <p:cNvSpPr txBox="1"/>
          <p:nvPr/>
        </p:nvSpPr>
        <p:spPr>
          <a:xfrm>
            <a:off x="4435748" y="5439192"/>
            <a:ext cx="2447925" cy="369332"/>
          </a:xfrm>
          <a:prstGeom prst="rect">
            <a:avLst/>
          </a:prstGeom>
          <a:noFill/>
        </p:spPr>
        <p:txBody>
          <a:bodyPr wrap="square" rtlCol="0">
            <a:spAutoFit/>
          </a:bodyPr>
          <a:lstStyle/>
          <a:p>
            <a:r>
              <a:rPr lang="en-US" b="1" dirty="0" smtClean="0">
                <a:solidFill>
                  <a:srgbClr val="1B587C"/>
                </a:solidFill>
              </a:rPr>
              <a:t>Any traditional method</a:t>
            </a:r>
            <a:endParaRPr lang="en-US" b="1" dirty="0">
              <a:solidFill>
                <a:srgbClr val="1B587C"/>
              </a:solidFill>
            </a:endParaRPr>
          </a:p>
        </p:txBody>
      </p:sp>
    </p:spTree>
    <p:extLst>
      <p:ext uri="{BB962C8B-B14F-4D97-AF65-F5344CB8AC3E}">
        <p14:creationId xmlns:p14="http://schemas.microsoft.com/office/powerpoint/2010/main" val="2120415587"/>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Use of Modern Methods </a:t>
            </a:r>
            <a:br>
              <a:rPr lang="en-US" noProof="0" dirty="0" smtClean="0"/>
            </a:br>
            <a:r>
              <a:rPr lang="en-US" noProof="0" dirty="0" smtClean="0"/>
              <a:t>Regional Comparison</a:t>
            </a:r>
            <a:endParaRPr lang="en-US" noProof="0"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4009599251"/>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0" y="1237218"/>
            <a:ext cx="9144000" cy="369332"/>
          </a:xfrm>
          <a:prstGeom prst="rect">
            <a:avLst/>
          </a:prstGeom>
          <a:noFill/>
        </p:spPr>
        <p:txBody>
          <a:bodyPr wrap="square" rtlCol="0">
            <a:spAutoFit/>
          </a:bodyPr>
          <a:lstStyle/>
          <a:p>
            <a:pPr algn="ctr"/>
            <a:r>
              <a:rPr lang="en-US" i="1" dirty="0">
                <a:solidFill>
                  <a:prstClr val="black"/>
                </a:solidFill>
              </a:rPr>
              <a:t>Percent of married women age 15-49 using any modern method of family planning</a:t>
            </a:r>
          </a:p>
        </p:txBody>
      </p:sp>
      <p:sp>
        <p:nvSpPr>
          <p:cNvPr id="7" name="TextBox 6"/>
          <p:cNvSpPr txBox="1"/>
          <p:nvPr/>
        </p:nvSpPr>
        <p:spPr>
          <a:xfrm>
            <a:off x="7423355" y="6519446"/>
            <a:ext cx="1720645" cy="338554"/>
          </a:xfrm>
          <a:prstGeom prst="rect">
            <a:avLst/>
          </a:prstGeom>
          <a:noFill/>
        </p:spPr>
        <p:txBody>
          <a:bodyPr wrap="square" rtlCol="0">
            <a:spAutoFit/>
          </a:bodyPr>
          <a:lstStyle/>
          <a:p>
            <a:r>
              <a:rPr lang="en-US" sz="1600" i="1" dirty="0" smtClean="0">
                <a:solidFill>
                  <a:prstClr val="black"/>
                </a:solidFill>
              </a:rPr>
              <a:t>*Preliminary data</a:t>
            </a:r>
            <a:endParaRPr lang="en-US" sz="1600" i="1" dirty="0">
              <a:solidFill>
                <a:prstClr val="black"/>
              </a:solidFill>
            </a:endParaRPr>
          </a:p>
        </p:txBody>
      </p:sp>
    </p:spTree>
    <p:extLst>
      <p:ext uri="{BB962C8B-B14F-4D97-AF65-F5344CB8AC3E}">
        <p14:creationId xmlns:p14="http://schemas.microsoft.com/office/powerpoint/2010/main" val="266867643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Questionnaires</a:t>
            </a:r>
            <a:endParaRPr lang="en-US" dirty="0"/>
          </a:p>
        </p:txBody>
      </p:sp>
      <p:sp>
        <p:nvSpPr>
          <p:cNvPr id="3" name="Content Placeholder 2"/>
          <p:cNvSpPr>
            <a:spLocks noGrp="1"/>
          </p:cNvSpPr>
          <p:nvPr>
            <p:ph idx="1"/>
          </p:nvPr>
        </p:nvSpPr>
        <p:spPr>
          <a:xfrm>
            <a:off x="142875" y="1606858"/>
            <a:ext cx="8574997" cy="5251142"/>
          </a:xfrm>
        </p:spPr>
        <p:txBody>
          <a:bodyPr>
            <a:normAutofit/>
          </a:bodyPr>
          <a:lstStyle/>
          <a:p>
            <a:pPr>
              <a:lnSpc>
                <a:spcPct val="100000"/>
              </a:lnSpc>
              <a:spcBef>
                <a:spcPts val="0"/>
              </a:spcBef>
              <a:spcAft>
                <a:spcPts val="1200"/>
              </a:spcAft>
            </a:pPr>
            <a:r>
              <a:rPr lang="en-US" sz="3000" dirty="0" smtClean="0"/>
              <a:t>Household Questionnaire</a:t>
            </a:r>
          </a:p>
          <a:p>
            <a:pPr>
              <a:lnSpc>
                <a:spcPct val="100000"/>
              </a:lnSpc>
              <a:spcBef>
                <a:spcPts val="0"/>
              </a:spcBef>
              <a:spcAft>
                <a:spcPts val="1200"/>
              </a:spcAft>
            </a:pPr>
            <a:r>
              <a:rPr lang="en-US" sz="3000" dirty="0" smtClean="0"/>
              <a:t>Woman’s Questionnaire</a:t>
            </a:r>
          </a:p>
          <a:p>
            <a:pPr>
              <a:lnSpc>
                <a:spcPct val="100000"/>
              </a:lnSpc>
              <a:spcBef>
                <a:spcPts val="0"/>
              </a:spcBef>
              <a:spcAft>
                <a:spcPts val="1200"/>
              </a:spcAft>
            </a:pPr>
            <a:r>
              <a:rPr lang="en-US" sz="3000" dirty="0" smtClean="0"/>
              <a:t>Man’s Questionnaire</a:t>
            </a:r>
          </a:p>
          <a:p>
            <a:pPr>
              <a:lnSpc>
                <a:spcPct val="100000"/>
              </a:lnSpc>
              <a:spcBef>
                <a:spcPts val="0"/>
              </a:spcBef>
              <a:spcAft>
                <a:spcPts val="1200"/>
              </a:spcAft>
            </a:pPr>
            <a:r>
              <a:rPr lang="en-US" sz="3000" dirty="0" smtClean="0"/>
              <a:t>Biomarker Questionnaire</a:t>
            </a:r>
          </a:p>
          <a:p>
            <a:pPr>
              <a:lnSpc>
                <a:spcPct val="100000"/>
              </a:lnSpc>
              <a:spcBef>
                <a:spcPts val="0"/>
              </a:spcBef>
              <a:spcAft>
                <a:spcPts val="1200"/>
              </a:spcAft>
            </a:pPr>
            <a:r>
              <a:rPr lang="en-US" sz="3000" dirty="0" smtClean="0"/>
              <a:t>Verbal Autopsy Questionnaire</a:t>
            </a:r>
          </a:p>
          <a:p>
            <a:pPr marL="0" indent="0">
              <a:spcBef>
                <a:spcPts val="0"/>
              </a:spcBef>
              <a:spcAft>
                <a:spcPts val="1800"/>
              </a:spcAft>
              <a:buNone/>
            </a:pPr>
            <a:r>
              <a:rPr lang="en-US" sz="3200" dirty="0" smtClean="0"/>
              <a:t>Questionnaires were translated from English to </a:t>
            </a:r>
            <a:r>
              <a:rPr lang="en-US" sz="3200" b="1" dirty="0" smtClean="0">
                <a:solidFill>
                  <a:schemeClr val="accent5"/>
                </a:solidFill>
              </a:rPr>
              <a:t>Nepali, Maithili, and Bhojpuri</a:t>
            </a:r>
            <a:r>
              <a:rPr lang="en-US" sz="3200" dirty="0" smtClean="0"/>
              <a:t>.</a:t>
            </a:r>
            <a:endParaRPr lang="en-US" sz="3200" dirty="0"/>
          </a:p>
        </p:txBody>
      </p:sp>
      <p:sp>
        <p:nvSpPr>
          <p:cNvPr id="4" name="Rectangle 3"/>
          <p:cNvSpPr/>
          <p:nvPr/>
        </p:nvSpPr>
        <p:spPr>
          <a:xfrm>
            <a:off x="4622891" y="1606858"/>
            <a:ext cx="4521109" cy="553998"/>
          </a:xfrm>
          <a:prstGeom prst="rect">
            <a:avLst/>
          </a:prstGeom>
        </p:spPr>
        <p:txBody>
          <a:bodyPr wrap="none">
            <a:spAutoFit/>
          </a:bodyPr>
          <a:lstStyle/>
          <a:p>
            <a:pPr>
              <a:lnSpc>
                <a:spcPct val="100000"/>
              </a:lnSpc>
              <a:spcBef>
                <a:spcPts val="0"/>
              </a:spcBef>
              <a:spcAft>
                <a:spcPts val="1200"/>
              </a:spcAft>
            </a:pPr>
            <a:r>
              <a:rPr lang="en-US" sz="3000" dirty="0"/>
              <a:t>*Fieldworker Questionnaire</a:t>
            </a:r>
          </a:p>
        </p:txBody>
      </p:sp>
    </p:spTree>
    <p:extLst>
      <p:ext uri="{BB962C8B-B14F-4D97-AF65-F5344CB8AC3E}">
        <p14:creationId xmlns:p14="http://schemas.microsoft.com/office/powerpoint/2010/main" val="3851641549"/>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txBox="1">
            <a:spLocks/>
          </p:cNvSpPr>
          <p:nvPr/>
        </p:nvSpPr>
        <p:spPr>
          <a:xfrm>
            <a:off x="0" y="1698253"/>
            <a:ext cx="4418729" cy="370599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prstClr val="black"/>
              </a:buClr>
            </a:pPr>
            <a:r>
              <a:rPr lang="en-US" sz="3200" dirty="0" smtClean="0">
                <a:solidFill>
                  <a:prstClr val="black"/>
                </a:solidFill>
              </a:rPr>
              <a:t>Knowledge and use</a:t>
            </a:r>
          </a:p>
          <a:p>
            <a:pPr>
              <a:buClr>
                <a:prstClr val="black"/>
              </a:buClr>
            </a:pPr>
            <a:r>
              <a:rPr lang="en-US" sz="3200" b="1" dirty="0" smtClean="0">
                <a:solidFill>
                  <a:srgbClr val="991C50"/>
                </a:solidFill>
              </a:rPr>
              <a:t>Source of methods</a:t>
            </a:r>
          </a:p>
          <a:p>
            <a:pPr>
              <a:buClr>
                <a:prstClr val="black"/>
              </a:buClr>
            </a:pPr>
            <a:r>
              <a:rPr lang="en-US" sz="3200" dirty="0" smtClean="0">
                <a:solidFill>
                  <a:prstClr val="black"/>
                </a:solidFill>
              </a:rPr>
              <a:t>Demand for family planning</a:t>
            </a:r>
          </a:p>
          <a:p>
            <a:pPr>
              <a:buClr>
                <a:prstClr val="black"/>
              </a:buClr>
            </a:pPr>
            <a:r>
              <a:rPr lang="en-US" sz="3200" dirty="0" smtClean="0">
                <a:solidFill>
                  <a:prstClr val="black"/>
                </a:solidFill>
              </a:rPr>
              <a:t>Future use</a:t>
            </a:r>
          </a:p>
        </p:txBody>
      </p:sp>
    </p:spTree>
    <p:extLst>
      <p:ext uri="{BB962C8B-B14F-4D97-AF65-F5344CB8AC3E}">
        <p14:creationId xmlns:p14="http://schemas.microsoft.com/office/powerpoint/2010/main" val="3533942290"/>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Source of Modern Methods</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349938290"/>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9126"/>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a:t>
            </a:r>
            <a:endParaRPr lang="en-US" i="1" dirty="0">
              <a:solidFill>
                <a:prstClr val="black"/>
              </a:solidFill>
            </a:endParaRPr>
          </a:p>
        </p:txBody>
      </p:sp>
    </p:spTree>
    <p:extLst>
      <p:ext uri="{BB962C8B-B14F-4D97-AF65-F5344CB8AC3E}">
        <p14:creationId xmlns:p14="http://schemas.microsoft.com/office/powerpoint/2010/main" val="2358802499"/>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Informed Choice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62935613"/>
              </p:ext>
            </p:extLst>
          </p:nvPr>
        </p:nvGraphicFramePr>
        <p:xfrm>
          <a:off x="457200" y="1735138"/>
          <a:ext cx="8240233" cy="512286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9126"/>
            <a:ext cx="9144000" cy="646331"/>
          </a:xfrm>
          <a:prstGeom prst="rect">
            <a:avLst/>
          </a:prstGeom>
          <a:noFill/>
        </p:spPr>
        <p:txBody>
          <a:bodyPr wrap="square" rtlCol="0">
            <a:spAutoFit/>
          </a:bodyPr>
          <a:lstStyle/>
          <a:p>
            <a:pPr algn="ctr"/>
            <a:r>
              <a:rPr lang="en-US" i="1" dirty="0" smtClean="0">
                <a:solidFill>
                  <a:prstClr val="black"/>
                </a:solidFill>
              </a:rPr>
              <a:t>Among women who started last episode of modern contraceptive method within 5 years </a:t>
            </a:r>
          </a:p>
          <a:p>
            <a:pPr algn="ctr"/>
            <a:r>
              <a:rPr lang="en-US" i="1" dirty="0" smtClean="0">
                <a:solidFill>
                  <a:prstClr val="black"/>
                </a:solidFill>
              </a:rPr>
              <a:t>before the survey, percent who were informed about:</a:t>
            </a:r>
            <a:endParaRPr lang="en-US" i="1" dirty="0">
              <a:solidFill>
                <a:prstClr val="black"/>
              </a:solidFill>
            </a:endParaRPr>
          </a:p>
        </p:txBody>
      </p:sp>
    </p:spTree>
    <p:extLst>
      <p:ext uri="{BB962C8B-B14F-4D97-AF65-F5344CB8AC3E}">
        <p14:creationId xmlns:p14="http://schemas.microsoft.com/office/powerpoint/2010/main" val="342227426"/>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txBox="1">
            <a:spLocks/>
          </p:cNvSpPr>
          <p:nvPr/>
        </p:nvSpPr>
        <p:spPr>
          <a:xfrm>
            <a:off x="0" y="1698253"/>
            <a:ext cx="4418729" cy="370599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prstClr val="black"/>
              </a:buClr>
            </a:pPr>
            <a:r>
              <a:rPr lang="en-US" sz="3200" dirty="0" smtClean="0">
                <a:solidFill>
                  <a:prstClr val="black"/>
                </a:solidFill>
              </a:rPr>
              <a:t>Knowledge and use</a:t>
            </a:r>
          </a:p>
          <a:p>
            <a:pPr>
              <a:buClr>
                <a:prstClr val="black"/>
              </a:buClr>
            </a:pPr>
            <a:r>
              <a:rPr lang="en-US" sz="3200" dirty="0" smtClean="0">
                <a:solidFill>
                  <a:prstClr val="black"/>
                </a:solidFill>
              </a:rPr>
              <a:t>Source of methods</a:t>
            </a:r>
          </a:p>
          <a:p>
            <a:pPr>
              <a:buClr>
                <a:prstClr val="black"/>
              </a:buClr>
            </a:pPr>
            <a:r>
              <a:rPr lang="en-US" sz="3200" b="1" dirty="0" smtClean="0">
                <a:solidFill>
                  <a:srgbClr val="991C50"/>
                </a:solidFill>
              </a:rPr>
              <a:t>Demand for family planning</a:t>
            </a:r>
          </a:p>
          <a:p>
            <a:pPr>
              <a:buClr>
                <a:prstClr val="black"/>
              </a:buClr>
            </a:pPr>
            <a:r>
              <a:rPr lang="en-US" sz="3200" dirty="0" smtClean="0">
                <a:solidFill>
                  <a:prstClr val="black"/>
                </a:solidFill>
              </a:rPr>
              <a:t>Future use</a:t>
            </a:r>
          </a:p>
        </p:txBody>
      </p:sp>
    </p:spTree>
    <p:extLst>
      <p:ext uri="{BB962C8B-B14F-4D97-AF65-F5344CB8AC3E}">
        <p14:creationId xmlns:p14="http://schemas.microsoft.com/office/powerpoint/2010/main" val="1488610840"/>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1307"/>
            <a:ext cx="9144000" cy="1231900"/>
          </a:xfrm>
        </p:spPr>
        <p:txBody>
          <a:bodyPr>
            <a:normAutofit fontScale="90000"/>
          </a:bodyPr>
          <a:lstStyle/>
          <a:p>
            <a:r>
              <a:rPr lang="en-US" noProof="0" dirty="0" smtClean="0"/>
              <a:t>Unmet Need, Met Need, and Total Demand</a:t>
            </a:r>
            <a:endParaRPr lang="en-US" noProof="0" dirty="0"/>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295396813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0" y="1081405"/>
            <a:ext cx="9144000" cy="646331"/>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 with unmet need, met need, </a:t>
            </a:r>
          </a:p>
          <a:p>
            <a:pPr algn="ctr"/>
            <a:r>
              <a:rPr lang="en-US" i="1" dirty="0" smtClean="0">
                <a:solidFill>
                  <a:prstClr val="black"/>
                </a:solidFill>
              </a:rPr>
              <a:t>and total demand for family planning</a:t>
            </a:r>
            <a:endParaRPr lang="en-US" i="1" dirty="0">
              <a:solidFill>
                <a:prstClr val="black"/>
              </a:solidFill>
            </a:endParaRPr>
          </a:p>
        </p:txBody>
      </p:sp>
      <p:sp>
        <p:nvSpPr>
          <p:cNvPr id="3" name="TextBox 2"/>
          <p:cNvSpPr txBox="1"/>
          <p:nvPr/>
        </p:nvSpPr>
        <p:spPr>
          <a:xfrm>
            <a:off x="1133061" y="4850296"/>
            <a:ext cx="1083365" cy="369332"/>
          </a:xfrm>
          <a:prstGeom prst="rect">
            <a:avLst/>
          </a:prstGeom>
          <a:noFill/>
        </p:spPr>
        <p:txBody>
          <a:bodyPr wrap="square" rtlCol="0">
            <a:spAutoFit/>
          </a:bodyPr>
          <a:lstStyle/>
          <a:p>
            <a:pPr algn="ctr"/>
            <a:r>
              <a:rPr lang="en-US" b="1" dirty="0" smtClean="0">
                <a:solidFill>
                  <a:prstClr val="black"/>
                </a:solidFill>
              </a:rPr>
              <a:t>24</a:t>
            </a:r>
            <a:endParaRPr lang="en-US" b="1" dirty="0">
              <a:solidFill>
                <a:prstClr val="black"/>
              </a:solidFill>
            </a:endParaRPr>
          </a:p>
        </p:txBody>
      </p:sp>
      <p:sp>
        <p:nvSpPr>
          <p:cNvPr id="6" name="TextBox 5"/>
          <p:cNvSpPr txBox="1"/>
          <p:nvPr/>
        </p:nvSpPr>
        <p:spPr>
          <a:xfrm>
            <a:off x="3304484" y="3487799"/>
            <a:ext cx="1078673" cy="369332"/>
          </a:xfrm>
          <a:prstGeom prst="rect">
            <a:avLst/>
          </a:prstGeom>
          <a:noFill/>
        </p:spPr>
        <p:txBody>
          <a:bodyPr wrap="square" rtlCol="0">
            <a:spAutoFit/>
          </a:bodyPr>
          <a:lstStyle/>
          <a:p>
            <a:pPr algn="ctr"/>
            <a:r>
              <a:rPr lang="en-US" b="1" dirty="0" smtClean="0">
                <a:solidFill>
                  <a:prstClr val="black"/>
                </a:solidFill>
              </a:rPr>
              <a:t>53</a:t>
            </a:r>
            <a:endParaRPr lang="en-US" b="1" dirty="0">
              <a:solidFill>
                <a:prstClr val="black"/>
              </a:solidFill>
            </a:endParaRPr>
          </a:p>
        </p:txBody>
      </p:sp>
      <p:sp>
        <p:nvSpPr>
          <p:cNvPr id="7" name="TextBox 6"/>
          <p:cNvSpPr txBox="1"/>
          <p:nvPr/>
        </p:nvSpPr>
        <p:spPr>
          <a:xfrm>
            <a:off x="5486401" y="2471116"/>
            <a:ext cx="1083364" cy="369332"/>
          </a:xfrm>
          <a:prstGeom prst="rect">
            <a:avLst/>
          </a:prstGeom>
          <a:noFill/>
        </p:spPr>
        <p:txBody>
          <a:bodyPr wrap="square" rtlCol="0">
            <a:spAutoFit/>
          </a:bodyPr>
          <a:lstStyle/>
          <a:p>
            <a:pPr algn="ctr"/>
            <a:r>
              <a:rPr lang="en-US" b="1" dirty="0" smtClean="0">
                <a:solidFill>
                  <a:prstClr val="black"/>
                </a:solidFill>
              </a:rPr>
              <a:t>76</a:t>
            </a:r>
            <a:endParaRPr lang="en-US" b="1" dirty="0">
              <a:solidFill>
                <a:prstClr val="black"/>
              </a:solidFill>
            </a:endParaRPr>
          </a:p>
        </p:txBody>
      </p:sp>
    </p:spTree>
    <p:extLst>
      <p:ext uri="{BB962C8B-B14F-4D97-AF65-F5344CB8AC3E}">
        <p14:creationId xmlns:p14="http://schemas.microsoft.com/office/powerpoint/2010/main" val="183869424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Demand Satisfied for Family Planning</a:t>
            </a:r>
            <a:endParaRPr lang="en-US" noProof="0" dirty="0"/>
          </a:p>
        </p:txBody>
      </p:sp>
      <p:graphicFrame>
        <p:nvGraphicFramePr>
          <p:cNvPr id="51" name="Content Placeholder 50"/>
          <p:cNvGraphicFramePr>
            <a:graphicFrameLocks noGrp="1"/>
          </p:cNvGraphicFramePr>
          <p:nvPr>
            <p:ph idx="1"/>
            <p:extLst>
              <p:ext uri="{D42A27DB-BD31-4B8C-83A1-F6EECF244321}">
                <p14:modId xmlns:p14="http://schemas.microsoft.com/office/powerpoint/2010/main" val="871819558"/>
              </p:ext>
            </p:extLst>
          </p:nvPr>
        </p:nvGraphicFramePr>
        <p:xfrm>
          <a:off x="467139" y="1606550"/>
          <a:ext cx="823954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52" name="TextBox 51"/>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a:t>
            </a:r>
            <a:endParaRPr lang="en-US" i="1" dirty="0">
              <a:solidFill>
                <a:prstClr val="black"/>
              </a:solidFill>
            </a:endParaRPr>
          </a:p>
        </p:txBody>
      </p:sp>
    </p:spTree>
    <p:extLst>
      <p:ext uri="{BB962C8B-B14F-4D97-AF65-F5344CB8AC3E}">
        <p14:creationId xmlns:p14="http://schemas.microsoft.com/office/powerpoint/2010/main" val="3213119692"/>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Demand for Family Planning</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8722219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a:t>
            </a:r>
            <a:endParaRPr lang="en-US" i="1" dirty="0">
              <a:solidFill>
                <a:prstClr val="black"/>
              </a:solidFill>
            </a:endParaRPr>
          </a:p>
        </p:txBody>
      </p:sp>
      <p:sp>
        <p:nvSpPr>
          <p:cNvPr id="9" name="TextBox 8"/>
          <p:cNvSpPr txBox="1"/>
          <p:nvPr/>
        </p:nvSpPr>
        <p:spPr>
          <a:xfrm>
            <a:off x="3110948" y="4047609"/>
            <a:ext cx="4498975" cy="369332"/>
          </a:xfrm>
          <a:prstGeom prst="rect">
            <a:avLst/>
          </a:prstGeom>
          <a:noFill/>
        </p:spPr>
        <p:txBody>
          <a:bodyPr wrap="square" rtlCol="0">
            <a:spAutoFit/>
          </a:bodyPr>
          <a:lstStyle/>
          <a:p>
            <a:r>
              <a:rPr lang="en-US" b="1" dirty="0" smtClean="0">
                <a:solidFill>
                  <a:srgbClr val="991C50"/>
                </a:solidFill>
              </a:rPr>
              <a:t>Demand satisfied by modern methods</a:t>
            </a:r>
            <a:endParaRPr lang="en-US" b="1" dirty="0">
              <a:solidFill>
                <a:srgbClr val="991C50"/>
              </a:solidFill>
            </a:endParaRPr>
          </a:p>
        </p:txBody>
      </p:sp>
      <p:sp>
        <p:nvSpPr>
          <p:cNvPr id="10" name="TextBox 9"/>
          <p:cNvSpPr txBox="1"/>
          <p:nvPr/>
        </p:nvSpPr>
        <p:spPr>
          <a:xfrm>
            <a:off x="1265167" y="2642414"/>
            <a:ext cx="2447925" cy="369332"/>
          </a:xfrm>
          <a:prstGeom prst="rect">
            <a:avLst/>
          </a:prstGeom>
          <a:noFill/>
        </p:spPr>
        <p:txBody>
          <a:bodyPr wrap="square" rtlCol="0">
            <a:spAutoFit/>
          </a:bodyPr>
          <a:lstStyle/>
          <a:p>
            <a:r>
              <a:rPr lang="en-US" b="1" dirty="0" smtClean="0">
                <a:solidFill>
                  <a:srgbClr val="58863C"/>
                </a:solidFill>
              </a:rPr>
              <a:t>Total demand</a:t>
            </a:r>
            <a:endParaRPr lang="en-US" b="1" dirty="0">
              <a:solidFill>
                <a:srgbClr val="58863C"/>
              </a:solidFill>
            </a:endParaRPr>
          </a:p>
        </p:txBody>
      </p:sp>
      <p:sp>
        <p:nvSpPr>
          <p:cNvPr id="11" name="TextBox 10"/>
          <p:cNvSpPr txBox="1"/>
          <p:nvPr/>
        </p:nvSpPr>
        <p:spPr>
          <a:xfrm>
            <a:off x="1265167" y="5164952"/>
            <a:ext cx="4498975" cy="369332"/>
          </a:xfrm>
          <a:prstGeom prst="rect">
            <a:avLst/>
          </a:prstGeom>
          <a:noFill/>
        </p:spPr>
        <p:txBody>
          <a:bodyPr wrap="square" rtlCol="0">
            <a:spAutoFit/>
          </a:bodyPr>
          <a:lstStyle/>
          <a:p>
            <a:r>
              <a:rPr lang="en-US" b="1" dirty="0" smtClean="0">
                <a:solidFill>
                  <a:srgbClr val="1B587C"/>
                </a:solidFill>
              </a:rPr>
              <a:t>Unmet need</a:t>
            </a:r>
            <a:endParaRPr lang="en-US" b="1" dirty="0">
              <a:solidFill>
                <a:srgbClr val="1B587C"/>
              </a:solidFill>
            </a:endParaRPr>
          </a:p>
        </p:txBody>
      </p:sp>
    </p:spTree>
    <p:extLst>
      <p:ext uri="{BB962C8B-B14F-4D97-AF65-F5344CB8AC3E}">
        <p14:creationId xmlns:p14="http://schemas.microsoft.com/office/powerpoint/2010/main" val="252727602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txBox="1">
            <a:spLocks/>
          </p:cNvSpPr>
          <p:nvPr/>
        </p:nvSpPr>
        <p:spPr>
          <a:xfrm>
            <a:off x="0" y="1698253"/>
            <a:ext cx="4418729" cy="370599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prstClr val="black"/>
              </a:buClr>
            </a:pPr>
            <a:r>
              <a:rPr lang="en-US" sz="3200" dirty="0" smtClean="0">
                <a:solidFill>
                  <a:prstClr val="black"/>
                </a:solidFill>
              </a:rPr>
              <a:t>Knowledge and use</a:t>
            </a:r>
          </a:p>
          <a:p>
            <a:pPr>
              <a:buClr>
                <a:prstClr val="black"/>
              </a:buClr>
            </a:pPr>
            <a:r>
              <a:rPr lang="en-US" sz="3200" dirty="0" smtClean="0">
                <a:solidFill>
                  <a:prstClr val="black"/>
                </a:solidFill>
              </a:rPr>
              <a:t>Source of methods</a:t>
            </a:r>
          </a:p>
          <a:p>
            <a:pPr>
              <a:buClr>
                <a:prstClr val="black"/>
              </a:buClr>
            </a:pPr>
            <a:r>
              <a:rPr lang="en-US" sz="3200" dirty="0" smtClean="0">
                <a:solidFill>
                  <a:prstClr val="black"/>
                </a:solidFill>
              </a:rPr>
              <a:t>Demand for family planning</a:t>
            </a:r>
          </a:p>
          <a:p>
            <a:pPr>
              <a:buClr>
                <a:prstClr val="black"/>
              </a:buClr>
            </a:pPr>
            <a:r>
              <a:rPr lang="en-US" sz="3200" b="1" dirty="0" smtClean="0">
                <a:solidFill>
                  <a:srgbClr val="991C50"/>
                </a:solidFill>
              </a:rPr>
              <a:t>Future use</a:t>
            </a:r>
          </a:p>
        </p:txBody>
      </p:sp>
    </p:spTree>
    <p:extLst>
      <p:ext uri="{BB962C8B-B14F-4D97-AF65-F5344CB8AC3E}">
        <p14:creationId xmlns:p14="http://schemas.microsoft.com/office/powerpoint/2010/main" val="155768780"/>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Future Use of Family Planning</a:t>
            </a:r>
            <a:endParaRPr lang="en-US" noProof="0" dirty="0"/>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 who are currently not using family planning</a:t>
            </a:r>
            <a:endParaRPr lang="en-US" i="1" dirty="0">
              <a:solidFill>
                <a:prstClr val="black"/>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401908680"/>
              </p:ext>
            </p:extLst>
          </p:nvPr>
        </p:nvGraphicFramePr>
        <p:xfrm>
          <a:off x="461963" y="1860698"/>
          <a:ext cx="8256587" cy="48378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22209118"/>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Source of Family Planning Messages</a:t>
            </a:r>
            <a:endParaRPr lang="en-US" noProof="0" dirty="0"/>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2686426718"/>
              </p:ext>
            </p:extLst>
          </p:nvPr>
        </p:nvGraphicFramePr>
        <p:xfrm>
          <a:off x="0" y="1828800"/>
          <a:ext cx="9143999"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1" y="1030605"/>
            <a:ext cx="9144000" cy="646331"/>
          </a:xfrm>
          <a:prstGeom prst="rect">
            <a:avLst/>
          </a:prstGeom>
          <a:noFill/>
        </p:spPr>
        <p:txBody>
          <a:bodyPr wrap="square" rtlCol="0">
            <a:spAutoFit/>
          </a:bodyPr>
          <a:lstStyle/>
          <a:p>
            <a:pPr algn="ctr"/>
            <a:r>
              <a:rPr lang="en-US" i="1" dirty="0" smtClean="0">
                <a:solidFill>
                  <a:prstClr val="black"/>
                </a:solidFill>
              </a:rPr>
              <a:t>Percent of women and men age 15-49 who heard or saw a message </a:t>
            </a:r>
            <a:br>
              <a:rPr lang="en-US" i="1" dirty="0" smtClean="0">
                <a:solidFill>
                  <a:prstClr val="black"/>
                </a:solidFill>
              </a:rPr>
            </a:br>
            <a:r>
              <a:rPr lang="en-US" i="1" dirty="0" smtClean="0">
                <a:solidFill>
                  <a:prstClr val="black"/>
                </a:solidFill>
              </a:rPr>
              <a:t>about family planning in the past few months</a:t>
            </a:r>
            <a:endParaRPr lang="en-US" i="1" dirty="0">
              <a:solidFill>
                <a:prstClr val="black"/>
              </a:solidFill>
            </a:endParaRPr>
          </a:p>
        </p:txBody>
      </p:sp>
    </p:spTree>
    <p:extLst>
      <p:ext uri="{BB962C8B-B14F-4D97-AF65-F5344CB8AC3E}">
        <p14:creationId xmlns:p14="http://schemas.microsoft.com/office/powerpoint/2010/main" val="335317924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Household Questionnaire</a:t>
            </a:r>
            <a:endParaRPr lang="en-US" dirty="0"/>
          </a:p>
        </p:txBody>
      </p:sp>
      <p:sp>
        <p:nvSpPr>
          <p:cNvPr id="3" name="Content Placeholder 2"/>
          <p:cNvSpPr>
            <a:spLocks noGrp="1"/>
          </p:cNvSpPr>
          <p:nvPr>
            <p:ph idx="1"/>
          </p:nvPr>
        </p:nvSpPr>
        <p:spPr/>
        <p:txBody>
          <a:bodyPr>
            <a:normAutofit/>
          </a:bodyPr>
          <a:lstStyle/>
          <a:p>
            <a:pPr>
              <a:spcBef>
                <a:spcPts val="0"/>
              </a:spcBef>
              <a:spcAft>
                <a:spcPts val="1800"/>
              </a:spcAft>
            </a:pPr>
            <a:r>
              <a:rPr lang="en-US" sz="3200" dirty="0" smtClean="0"/>
              <a:t>Lists usual members and visitor to identify eligible individuals</a:t>
            </a:r>
          </a:p>
          <a:p>
            <a:pPr>
              <a:spcBef>
                <a:spcPts val="0"/>
              </a:spcBef>
              <a:spcAft>
                <a:spcPts val="1800"/>
              </a:spcAft>
            </a:pPr>
            <a:r>
              <a:rPr lang="en-US" sz="3200" dirty="0" smtClean="0"/>
              <a:t>Basic characteristics of each person in the household (age, sex, education, etc.)</a:t>
            </a:r>
          </a:p>
          <a:p>
            <a:pPr>
              <a:spcBef>
                <a:spcPts val="0"/>
              </a:spcBef>
              <a:spcAft>
                <a:spcPts val="1800"/>
              </a:spcAft>
            </a:pPr>
            <a:r>
              <a:rPr lang="en-US" sz="3200" dirty="0" smtClean="0"/>
              <a:t>Housing characteristics (access to drinking water, sanitation facilities, etc.)</a:t>
            </a:r>
          </a:p>
          <a:p>
            <a:pPr>
              <a:spcBef>
                <a:spcPts val="0"/>
              </a:spcBef>
              <a:spcAft>
                <a:spcPts val="1800"/>
              </a:spcAft>
            </a:pPr>
            <a:r>
              <a:rPr lang="en-US" sz="3200" dirty="0"/>
              <a:t>Identify individuals for anthropometry and biomarkers</a:t>
            </a:r>
          </a:p>
          <a:p>
            <a:pPr marL="0" indent="0">
              <a:spcBef>
                <a:spcPts val="0"/>
              </a:spcBef>
              <a:spcAft>
                <a:spcPts val="1800"/>
              </a:spcAft>
              <a:buNone/>
            </a:pPr>
            <a:endParaRPr lang="en-US" sz="3200" dirty="0" smtClean="0"/>
          </a:p>
        </p:txBody>
      </p:sp>
    </p:spTree>
    <p:extLst>
      <p:ext uri="{BB962C8B-B14F-4D97-AF65-F5344CB8AC3E}">
        <p14:creationId xmlns:p14="http://schemas.microsoft.com/office/powerpoint/2010/main" val="1667133582"/>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Contact of Nonusers with </a:t>
            </a:r>
            <a:br>
              <a:rPr lang="en-US" noProof="0" dirty="0" smtClean="0"/>
            </a:br>
            <a:r>
              <a:rPr lang="en-US" noProof="0" dirty="0" smtClean="0"/>
              <a:t>Family Planning Providers</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80358908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44600"/>
            <a:ext cx="9144000" cy="369332"/>
          </a:xfrm>
          <a:prstGeom prst="rect">
            <a:avLst/>
          </a:prstGeom>
          <a:noFill/>
        </p:spPr>
        <p:txBody>
          <a:bodyPr wrap="square" rtlCol="0">
            <a:spAutoFit/>
          </a:bodyPr>
          <a:lstStyle/>
          <a:p>
            <a:pPr algn="ctr"/>
            <a:r>
              <a:rPr lang="en-US" i="1" dirty="0" smtClean="0">
                <a:solidFill>
                  <a:prstClr val="black"/>
                </a:solidFill>
              </a:rPr>
              <a:t>Among women age 15-49 who are not using contraception, percent who: </a:t>
            </a:r>
            <a:endParaRPr lang="en-US" i="1" dirty="0">
              <a:solidFill>
                <a:prstClr val="black"/>
              </a:solidFill>
            </a:endParaRPr>
          </a:p>
        </p:txBody>
      </p:sp>
    </p:spTree>
    <p:extLst>
      <p:ext uri="{BB962C8B-B14F-4D97-AF65-F5344CB8AC3E}">
        <p14:creationId xmlns:p14="http://schemas.microsoft.com/office/powerpoint/2010/main" val="3270904197"/>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noProof="0" dirty="0" smtClean="0"/>
              <a:t>The </a:t>
            </a:r>
            <a:r>
              <a:rPr lang="en-US" b="1" noProof="0" dirty="0" smtClean="0">
                <a:solidFill>
                  <a:schemeClr val="accent5"/>
                </a:solidFill>
              </a:rPr>
              <a:t>modern contraceptive prevalence rate </a:t>
            </a:r>
            <a:r>
              <a:rPr lang="en-US" noProof="0" dirty="0" smtClean="0"/>
              <a:t>among married women is </a:t>
            </a:r>
            <a:r>
              <a:rPr lang="en-US" b="1" noProof="0" dirty="0" smtClean="0">
                <a:solidFill>
                  <a:schemeClr val="accent5"/>
                </a:solidFill>
              </a:rPr>
              <a:t>43%</a:t>
            </a:r>
            <a:r>
              <a:rPr lang="en-US" noProof="0" dirty="0" smtClean="0"/>
              <a:t>; </a:t>
            </a:r>
            <a:r>
              <a:rPr lang="en-US" b="1" noProof="0" dirty="0" smtClean="0">
                <a:solidFill>
                  <a:schemeClr val="accent5"/>
                </a:solidFill>
              </a:rPr>
              <a:t>10% </a:t>
            </a:r>
            <a:r>
              <a:rPr lang="en-US" noProof="0" dirty="0" smtClean="0"/>
              <a:t>use a traditional method.</a:t>
            </a:r>
          </a:p>
          <a:p>
            <a:pPr>
              <a:spcBef>
                <a:spcPts val="0"/>
              </a:spcBef>
              <a:spcAft>
                <a:spcPts val="1800"/>
              </a:spcAft>
              <a:buClr>
                <a:schemeClr val="tx1"/>
              </a:buClr>
            </a:pPr>
            <a:r>
              <a:rPr lang="en-US" noProof="0" dirty="0" smtClean="0"/>
              <a:t>The most commonly used modern method among married women is </a:t>
            </a:r>
            <a:r>
              <a:rPr lang="en-US" b="1" noProof="0" dirty="0" smtClean="0">
                <a:solidFill>
                  <a:schemeClr val="accent5"/>
                </a:solidFill>
              </a:rPr>
              <a:t>female sterilization (15%)</a:t>
            </a:r>
            <a:r>
              <a:rPr lang="en-US" noProof="0" dirty="0" smtClean="0"/>
              <a:t>.</a:t>
            </a:r>
          </a:p>
          <a:p>
            <a:pPr>
              <a:spcBef>
                <a:spcPts val="0"/>
              </a:spcBef>
              <a:spcAft>
                <a:spcPts val="1800"/>
              </a:spcAft>
              <a:buClr>
                <a:schemeClr val="tx1"/>
              </a:buClr>
            </a:pPr>
            <a:r>
              <a:rPr lang="en-US" noProof="0" dirty="0" smtClean="0"/>
              <a:t>The majority of </a:t>
            </a:r>
            <a:r>
              <a:rPr lang="en-US" b="1" noProof="0" dirty="0" smtClean="0">
                <a:solidFill>
                  <a:schemeClr val="accent5"/>
                </a:solidFill>
              </a:rPr>
              <a:t>female sterilization, male sterilization, and </a:t>
            </a:r>
            <a:r>
              <a:rPr lang="en-US" b="1" noProof="0" dirty="0" err="1" smtClean="0">
                <a:solidFill>
                  <a:schemeClr val="accent5"/>
                </a:solidFill>
              </a:rPr>
              <a:t>injectables</a:t>
            </a:r>
            <a:r>
              <a:rPr lang="en-US" b="1" noProof="0" dirty="0" smtClean="0">
                <a:solidFill>
                  <a:schemeClr val="accent5"/>
                </a:solidFill>
              </a:rPr>
              <a:t> </a:t>
            </a:r>
            <a:r>
              <a:rPr lang="en-US" noProof="0" dirty="0" smtClean="0"/>
              <a:t>are obtained from the</a:t>
            </a:r>
            <a:r>
              <a:rPr lang="en-US" b="1" noProof="0" dirty="0" smtClean="0">
                <a:solidFill>
                  <a:schemeClr val="accent5"/>
                </a:solidFill>
              </a:rPr>
              <a:t> government sector.</a:t>
            </a:r>
          </a:p>
          <a:p>
            <a:pPr>
              <a:spcBef>
                <a:spcPts val="0"/>
              </a:spcBef>
              <a:spcAft>
                <a:spcPts val="1800"/>
              </a:spcAft>
              <a:buClr>
                <a:schemeClr val="tx1"/>
              </a:buClr>
            </a:pPr>
            <a:r>
              <a:rPr lang="en-US" b="1" noProof="0" dirty="0" smtClean="0">
                <a:solidFill>
                  <a:schemeClr val="accent5"/>
                </a:solidFill>
              </a:rPr>
              <a:t>24% </a:t>
            </a:r>
            <a:r>
              <a:rPr lang="en-US" noProof="0" dirty="0" smtClean="0"/>
              <a:t>of married women have an unmet need for family planning.</a:t>
            </a:r>
          </a:p>
          <a:p>
            <a:pPr>
              <a:spcBef>
                <a:spcPts val="0"/>
              </a:spcBef>
              <a:spcAft>
                <a:spcPts val="1800"/>
              </a:spcAft>
              <a:buClr>
                <a:schemeClr val="tx1"/>
              </a:buClr>
            </a:pPr>
            <a:r>
              <a:rPr lang="en-US" noProof="0" dirty="0" smtClean="0"/>
              <a:t>Of the total demand for family planning methods</a:t>
            </a:r>
            <a:r>
              <a:rPr lang="en-US" noProof="0" dirty="0" smtClean="0">
                <a:solidFill>
                  <a:schemeClr val="accent5"/>
                </a:solidFill>
              </a:rPr>
              <a:t>, </a:t>
            </a:r>
            <a:r>
              <a:rPr lang="en-US" b="1" noProof="0" dirty="0" smtClean="0">
                <a:solidFill>
                  <a:schemeClr val="accent5"/>
                </a:solidFill>
              </a:rPr>
              <a:t>56%</a:t>
            </a:r>
            <a:r>
              <a:rPr lang="en-US" noProof="0" dirty="0" smtClean="0">
                <a:solidFill>
                  <a:schemeClr val="accent5"/>
                </a:solidFill>
              </a:rPr>
              <a:t> </a:t>
            </a:r>
            <a:r>
              <a:rPr lang="en-US" noProof="0" dirty="0" smtClean="0"/>
              <a:t>is </a:t>
            </a:r>
            <a:r>
              <a:rPr lang="en-US" b="1" noProof="0" dirty="0" smtClean="0">
                <a:solidFill>
                  <a:schemeClr val="accent5"/>
                </a:solidFill>
              </a:rPr>
              <a:t>satisfied by modern methods</a:t>
            </a:r>
            <a:r>
              <a:rPr lang="en-US" noProof="0" dirty="0" smtClean="0"/>
              <a:t>.</a:t>
            </a:r>
          </a:p>
          <a:p>
            <a:pPr>
              <a:spcBef>
                <a:spcPts val="0"/>
              </a:spcBef>
              <a:spcAft>
                <a:spcPts val="1800"/>
              </a:spcAft>
              <a:buClr>
                <a:schemeClr val="tx1"/>
              </a:buClr>
            </a:pPr>
            <a:endParaRPr lang="en-US" noProof="0" dirty="0" smtClean="0"/>
          </a:p>
          <a:p>
            <a:pPr>
              <a:spcBef>
                <a:spcPts val="0"/>
              </a:spcBef>
              <a:spcAft>
                <a:spcPts val="1800"/>
              </a:spcAft>
              <a:buClr>
                <a:schemeClr val="tx1"/>
              </a:buClr>
            </a:pPr>
            <a:endParaRPr lang="en-US" noProof="0" dirty="0" smtClean="0"/>
          </a:p>
          <a:p>
            <a:pPr>
              <a:spcBef>
                <a:spcPts val="0"/>
              </a:spcBef>
              <a:spcAft>
                <a:spcPts val="1800"/>
              </a:spcAft>
              <a:buClr>
                <a:schemeClr val="tx1"/>
              </a:buClr>
            </a:pPr>
            <a:endParaRPr lang="en-US" noProof="0" dirty="0" smtClean="0"/>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Maternal and Newborn Health Care</a:t>
            </a:r>
            <a:endParaRPr lang="en-US" sz="4400" b="1" dirty="0">
              <a:solidFill>
                <a:prstClr val="white"/>
              </a:solidFill>
            </a:endParaRPr>
          </a:p>
        </p:txBody>
      </p:sp>
      <p:sp>
        <p:nvSpPr>
          <p:cNvPr id="3" name="TextBox 2"/>
          <p:cNvSpPr txBox="1"/>
          <p:nvPr/>
        </p:nvSpPr>
        <p:spPr>
          <a:xfrm>
            <a:off x="6374166" y="1557828"/>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a:t>
            </a:r>
            <a:r>
              <a:rPr lang="en-US" sz="2000" i="1" smtClean="0">
                <a:solidFill>
                  <a:prstClr val="white"/>
                </a:solidFill>
              </a:rPr>
              <a:t>NepalDHS</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24332"/>
            <a:ext cx="4418729" cy="3429000"/>
          </a:xfrm>
        </p:spPr>
        <p:txBody>
          <a:bodyPr>
            <a:normAutofit/>
          </a:bodyPr>
          <a:lstStyle/>
          <a:p>
            <a:pPr>
              <a:buClr>
                <a:schemeClr val="tx1"/>
              </a:buClr>
            </a:pPr>
            <a:r>
              <a:rPr lang="en-US" sz="3600" b="1" noProof="0" dirty="0" smtClean="0">
                <a:solidFill>
                  <a:schemeClr val="accent5"/>
                </a:solidFill>
              </a:rPr>
              <a:t>Antenatal care</a:t>
            </a:r>
          </a:p>
          <a:p>
            <a:pPr>
              <a:buClr>
                <a:schemeClr val="tx1"/>
              </a:buClr>
            </a:pPr>
            <a:r>
              <a:rPr lang="en-US" sz="3600" noProof="0" dirty="0" smtClean="0"/>
              <a:t>Delivery and postnatal care</a:t>
            </a:r>
          </a:p>
          <a:p>
            <a:pPr>
              <a:buClr>
                <a:schemeClr val="tx1"/>
              </a:buClr>
            </a:pPr>
            <a:r>
              <a:rPr lang="en-US" sz="3600" dirty="0" smtClean="0"/>
              <a:t>Abortion</a:t>
            </a:r>
            <a:endParaRPr lang="en-US" sz="3600" noProof="0" dirty="0" smtClean="0"/>
          </a:p>
          <a:p>
            <a:pPr>
              <a:buClr>
                <a:schemeClr val="tx1"/>
              </a:buClr>
            </a:pPr>
            <a:r>
              <a:rPr lang="en-US" sz="3600" noProof="0" dirty="0" smtClean="0"/>
              <a:t>Other health issues</a:t>
            </a:r>
          </a:p>
        </p:txBody>
      </p:sp>
    </p:spTree>
    <p:extLst>
      <p:ext uri="{BB962C8B-B14F-4D97-AF65-F5344CB8AC3E}">
        <p14:creationId xmlns:p14="http://schemas.microsoft.com/office/powerpoint/2010/main" val="2715527707"/>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Antenatal Care (ANC) by Provider</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6129676"/>
              </p:ext>
            </p:extLst>
          </p:nvPr>
        </p:nvGraphicFramePr>
        <p:xfrm>
          <a:off x="461963" y="1606550"/>
          <a:ext cx="8256587" cy="47180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 with a live birth in the 5-year period before the survey</a:t>
            </a:r>
            <a:endParaRPr lang="en-US" i="1" dirty="0">
              <a:solidFill>
                <a:prstClr val="black"/>
              </a:solidFill>
            </a:endParaRPr>
          </a:p>
        </p:txBody>
      </p:sp>
      <p:sp>
        <p:nvSpPr>
          <p:cNvPr id="9" name="TextBox 8"/>
          <p:cNvSpPr txBox="1"/>
          <p:nvPr/>
        </p:nvSpPr>
        <p:spPr>
          <a:xfrm>
            <a:off x="0" y="6488668"/>
            <a:ext cx="9144000" cy="369332"/>
          </a:xfrm>
          <a:prstGeom prst="rect">
            <a:avLst/>
          </a:prstGeom>
          <a:noFill/>
        </p:spPr>
        <p:txBody>
          <a:bodyPr wrap="square" rtlCol="0">
            <a:spAutoFit/>
          </a:bodyPr>
          <a:lstStyle/>
          <a:p>
            <a:r>
              <a:rPr lang="en-US" i="1" dirty="0" smtClean="0">
                <a:solidFill>
                  <a:prstClr val="black"/>
                </a:solidFill>
              </a:rPr>
              <a:t>*Skilled provider includes doctor, nurse, or auxiliary nurse midwife.</a:t>
            </a:r>
            <a:endParaRPr lang="en-US" i="1" dirty="0">
              <a:solidFill>
                <a:prstClr val="black"/>
              </a:solidFill>
            </a:endParaRPr>
          </a:p>
        </p:txBody>
      </p:sp>
      <p:sp>
        <p:nvSpPr>
          <p:cNvPr id="10" name="TextBox 9"/>
          <p:cNvSpPr txBox="1"/>
          <p:nvPr/>
        </p:nvSpPr>
        <p:spPr>
          <a:xfrm>
            <a:off x="6908800" y="5103674"/>
            <a:ext cx="2070100" cy="1569660"/>
          </a:xfrm>
          <a:prstGeom prst="rect">
            <a:avLst/>
          </a:prstGeom>
          <a:solidFill>
            <a:schemeClr val="accent5"/>
          </a:solidFill>
        </p:spPr>
        <p:txBody>
          <a:bodyPr wrap="square" rtlCol="0">
            <a:spAutoFit/>
          </a:bodyPr>
          <a:lstStyle/>
          <a:p>
            <a:pPr algn="ctr"/>
            <a:r>
              <a:rPr lang="en-US" sz="2400" b="1" dirty="0" smtClean="0">
                <a:solidFill>
                  <a:prstClr val="white"/>
                </a:solidFill>
              </a:rPr>
              <a:t>84% of women received ANC from a skilled provider*</a:t>
            </a:r>
            <a:endParaRPr lang="en-US" sz="2400" b="1" dirty="0">
              <a:solidFill>
                <a:prstClr val="white"/>
              </a:solidFill>
            </a:endParaRPr>
          </a:p>
        </p:txBody>
      </p:sp>
    </p:spTree>
    <p:extLst>
      <p:ext uri="{BB962C8B-B14F-4D97-AF65-F5344CB8AC3E}">
        <p14:creationId xmlns:p14="http://schemas.microsoft.com/office/powerpoint/2010/main" val="2323635372"/>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noProof="0" dirty="0" smtClean="0"/>
              <a:t>Timing and Number of ANC Visits by Residence</a:t>
            </a:r>
            <a:endParaRPr lang="en-US" sz="3600"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66846971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women age 15-49 with a live birth in the 5-year period before the survey</a:t>
            </a:r>
            <a:endParaRPr lang="en-US" i="1" dirty="0">
              <a:solidFill>
                <a:prstClr val="black"/>
              </a:solidFill>
            </a:endParaRPr>
          </a:p>
        </p:txBody>
      </p:sp>
    </p:spTree>
    <p:extLst>
      <p:ext uri="{BB962C8B-B14F-4D97-AF65-F5344CB8AC3E}">
        <p14:creationId xmlns:p14="http://schemas.microsoft.com/office/powerpoint/2010/main" val="1040490249"/>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ANC Coverage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549805094"/>
              </p:ext>
            </p:extLst>
          </p:nvPr>
        </p:nvGraphicFramePr>
        <p:xfrm>
          <a:off x="0" y="1606550"/>
          <a:ext cx="9143999" cy="5011964"/>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646331"/>
          </a:xfrm>
          <a:prstGeom prst="rect">
            <a:avLst/>
          </a:prstGeom>
          <a:noFill/>
        </p:spPr>
        <p:txBody>
          <a:bodyPr wrap="square" rtlCol="0">
            <a:spAutoFit/>
          </a:bodyPr>
          <a:lstStyle/>
          <a:p>
            <a:pPr algn="ctr"/>
            <a:r>
              <a:rPr lang="en-US" i="1" dirty="0" smtClean="0">
                <a:solidFill>
                  <a:prstClr val="black"/>
                </a:solidFill>
              </a:rPr>
              <a:t>Percent of women age 15-49 with a live birth in the 5 years before the survey</a:t>
            </a:r>
          </a:p>
          <a:p>
            <a:pPr algn="ctr"/>
            <a:r>
              <a:rPr lang="en-US" i="1" dirty="0" smtClean="0">
                <a:solidFill>
                  <a:prstClr val="black"/>
                </a:solidFill>
              </a:rPr>
              <a:t> for most recent birth</a:t>
            </a:r>
            <a:endParaRPr lang="en-US" i="1" dirty="0">
              <a:solidFill>
                <a:prstClr val="black"/>
              </a:solidFill>
            </a:endParaRPr>
          </a:p>
        </p:txBody>
      </p:sp>
      <p:sp>
        <p:nvSpPr>
          <p:cNvPr id="9" name="TextBox 8"/>
          <p:cNvSpPr txBox="1"/>
          <p:nvPr/>
        </p:nvSpPr>
        <p:spPr>
          <a:xfrm>
            <a:off x="5077461" y="2128415"/>
            <a:ext cx="2711026"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rgbClr val="F07F09"/>
                </a:solidFill>
              </a:rPr>
              <a:t>ANC by skilled provider*</a:t>
            </a:r>
            <a:endParaRPr lang="en-US" sz="1800" b="1" dirty="0">
              <a:solidFill>
                <a:srgbClr val="F07F09"/>
              </a:solidFill>
            </a:endParaRPr>
          </a:p>
        </p:txBody>
      </p:sp>
      <p:sp>
        <p:nvSpPr>
          <p:cNvPr id="10" name="TextBox 10"/>
          <p:cNvSpPr txBox="1"/>
          <p:nvPr/>
        </p:nvSpPr>
        <p:spPr>
          <a:xfrm>
            <a:off x="7671345" y="2345510"/>
            <a:ext cx="158979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rgbClr val="991C50"/>
                </a:solidFill>
              </a:rPr>
              <a:t>4+ ANC visits</a:t>
            </a:r>
            <a:endParaRPr lang="en-US" sz="1800" b="1" dirty="0">
              <a:solidFill>
                <a:srgbClr val="991C50"/>
              </a:solidFill>
            </a:endParaRPr>
          </a:p>
        </p:txBody>
      </p:sp>
      <p:sp>
        <p:nvSpPr>
          <p:cNvPr id="11" name="TextBox 10"/>
          <p:cNvSpPr txBox="1"/>
          <p:nvPr/>
        </p:nvSpPr>
        <p:spPr>
          <a:xfrm>
            <a:off x="6218349" y="3742753"/>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rgbClr val="1B587C"/>
                </a:solidFill>
              </a:rPr>
              <a:t>ANC visit in 1</a:t>
            </a:r>
            <a:r>
              <a:rPr lang="en-US" sz="1800" b="1" baseline="30000" dirty="0" smtClean="0">
                <a:solidFill>
                  <a:srgbClr val="1B587C"/>
                </a:solidFill>
              </a:rPr>
              <a:t>st</a:t>
            </a:r>
            <a:r>
              <a:rPr lang="en-US" sz="1800" b="1" dirty="0" smtClean="0">
                <a:solidFill>
                  <a:srgbClr val="1B587C"/>
                </a:solidFill>
              </a:rPr>
              <a:t> trimester</a:t>
            </a:r>
            <a:endParaRPr lang="en-US" sz="1800" b="1" dirty="0">
              <a:solidFill>
                <a:srgbClr val="1B587C"/>
              </a:solidFill>
            </a:endParaRPr>
          </a:p>
        </p:txBody>
      </p:sp>
      <p:sp>
        <p:nvSpPr>
          <p:cNvPr id="12" name="TextBox 11"/>
          <p:cNvSpPr txBox="1"/>
          <p:nvPr/>
        </p:nvSpPr>
        <p:spPr>
          <a:xfrm>
            <a:off x="0" y="6488668"/>
            <a:ext cx="9144000" cy="369332"/>
          </a:xfrm>
          <a:prstGeom prst="rect">
            <a:avLst/>
          </a:prstGeom>
          <a:noFill/>
        </p:spPr>
        <p:txBody>
          <a:bodyPr wrap="square" rtlCol="0">
            <a:spAutoFit/>
          </a:bodyPr>
          <a:lstStyle/>
          <a:p>
            <a:r>
              <a:rPr lang="en-US" i="1" dirty="0">
                <a:solidFill>
                  <a:prstClr val="black"/>
                </a:solidFill>
              </a:rPr>
              <a:t>*Skilled provider includes doctor, nurse, or auxiliary nurse midwife.</a:t>
            </a:r>
          </a:p>
        </p:txBody>
      </p:sp>
    </p:spTree>
    <p:extLst>
      <p:ext uri="{BB962C8B-B14F-4D97-AF65-F5344CB8AC3E}">
        <p14:creationId xmlns:p14="http://schemas.microsoft.com/office/powerpoint/2010/main" val="876218622"/>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Components of ANC</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229530276"/>
              </p:ext>
            </p:extLst>
          </p:nvPr>
        </p:nvGraphicFramePr>
        <p:xfrm>
          <a:off x="1" y="1955800"/>
          <a:ext cx="9144000" cy="49022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6438900" cy="646331"/>
          </a:xfrm>
          <a:prstGeom prst="rect">
            <a:avLst/>
          </a:prstGeom>
          <a:noFill/>
        </p:spPr>
        <p:txBody>
          <a:bodyPr wrap="square" rtlCol="0">
            <a:spAutoFit/>
          </a:bodyPr>
          <a:lstStyle/>
          <a:p>
            <a:r>
              <a:rPr lang="en-US" b="1" i="1" dirty="0" smtClean="0">
                <a:solidFill>
                  <a:prstClr val="black"/>
                </a:solidFill>
              </a:rPr>
              <a:t>Among women age 15-49 who received ANC for most recent birth in the past 5 years, percent who received the following services:</a:t>
            </a:r>
            <a:endParaRPr lang="en-US" b="1" i="1" dirty="0">
              <a:solidFill>
                <a:prstClr val="black"/>
              </a:solidFill>
            </a:endParaRPr>
          </a:p>
        </p:txBody>
      </p:sp>
    </p:spTree>
    <p:extLst>
      <p:ext uri="{BB962C8B-B14F-4D97-AF65-F5344CB8AC3E}">
        <p14:creationId xmlns:p14="http://schemas.microsoft.com/office/powerpoint/2010/main" val="2467187968"/>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Tetanus Toxoid Vaccination</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63873723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mothers age 15-49 with a live birth in the 5-year period before the survey</a:t>
            </a:r>
            <a:endParaRPr lang="en-US" i="1" dirty="0">
              <a:solidFill>
                <a:prstClr val="black"/>
              </a:solidFill>
            </a:endParaRPr>
          </a:p>
        </p:txBody>
      </p:sp>
    </p:spTree>
    <p:extLst>
      <p:ext uri="{BB962C8B-B14F-4D97-AF65-F5344CB8AC3E}">
        <p14:creationId xmlns:p14="http://schemas.microsoft.com/office/powerpoint/2010/main" val="1691044696"/>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24333"/>
            <a:ext cx="4418729" cy="3429000"/>
          </a:xfrm>
        </p:spPr>
        <p:txBody>
          <a:bodyPr>
            <a:normAutofit/>
          </a:bodyPr>
          <a:lstStyle/>
          <a:p>
            <a:pPr>
              <a:buClr>
                <a:schemeClr val="tx1"/>
              </a:buClr>
            </a:pPr>
            <a:r>
              <a:rPr lang="en-US" sz="4000" noProof="0" dirty="0" smtClean="0"/>
              <a:t>Antenatal care</a:t>
            </a:r>
          </a:p>
          <a:p>
            <a:pPr>
              <a:buClr>
                <a:schemeClr val="tx1"/>
              </a:buClr>
            </a:pPr>
            <a:r>
              <a:rPr lang="en-US" sz="4000" b="1" noProof="0" dirty="0" smtClean="0">
                <a:solidFill>
                  <a:schemeClr val="accent5"/>
                </a:solidFill>
              </a:rPr>
              <a:t>Delivery and postnatal care</a:t>
            </a:r>
          </a:p>
          <a:p>
            <a:pPr>
              <a:buClr>
                <a:schemeClr val="tx1"/>
              </a:buClr>
            </a:pPr>
            <a:r>
              <a:rPr lang="en-US" sz="4000" noProof="0" dirty="0" smtClean="0"/>
              <a:t>Abortion</a:t>
            </a:r>
          </a:p>
          <a:p>
            <a:pPr>
              <a:buClr>
                <a:schemeClr val="tx1"/>
              </a:buClr>
            </a:pPr>
            <a:r>
              <a:rPr lang="en-US" sz="4000" noProof="0" dirty="0" smtClean="0"/>
              <a:t>Other health issues</a:t>
            </a:r>
          </a:p>
        </p:txBody>
      </p:sp>
    </p:spTree>
    <p:extLst>
      <p:ext uri="{BB962C8B-B14F-4D97-AF65-F5344CB8AC3E}">
        <p14:creationId xmlns:p14="http://schemas.microsoft.com/office/powerpoint/2010/main" val="226169021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Woman’s Questionnaire</a:t>
            </a:r>
            <a:endParaRPr lang="en-US" noProof="0" dirty="0"/>
          </a:p>
        </p:txBody>
      </p:sp>
      <p:sp>
        <p:nvSpPr>
          <p:cNvPr id="3" name="Content Placeholder 2"/>
          <p:cNvSpPr>
            <a:spLocks noGrp="1"/>
          </p:cNvSpPr>
          <p:nvPr>
            <p:ph idx="1"/>
          </p:nvPr>
        </p:nvSpPr>
        <p:spPr>
          <a:xfrm>
            <a:off x="461639" y="1606858"/>
            <a:ext cx="8682361" cy="5251142"/>
          </a:xfrm>
        </p:spPr>
        <p:txBody>
          <a:bodyPr>
            <a:normAutofit fontScale="85000" lnSpcReduction="20000"/>
          </a:bodyPr>
          <a:lstStyle/>
          <a:p>
            <a:pPr>
              <a:spcBef>
                <a:spcPts val="0"/>
              </a:spcBef>
              <a:spcAft>
                <a:spcPts val="1200"/>
              </a:spcAft>
            </a:pPr>
            <a:r>
              <a:rPr lang="en-US" sz="3200" noProof="0" dirty="0" smtClean="0"/>
              <a:t>Background characteristics (age, education, literacy, etc.)</a:t>
            </a:r>
          </a:p>
          <a:p>
            <a:pPr>
              <a:spcBef>
                <a:spcPts val="0"/>
              </a:spcBef>
              <a:spcAft>
                <a:spcPts val="1200"/>
              </a:spcAft>
            </a:pPr>
            <a:r>
              <a:rPr lang="en-US" sz="3200" noProof="0" dirty="0" smtClean="0"/>
              <a:t>Pregnancy history and child mortality</a:t>
            </a:r>
          </a:p>
          <a:p>
            <a:pPr>
              <a:spcBef>
                <a:spcPts val="0"/>
              </a:spcBef>
              <a:spcAft>
                <a:spcPts val="1200"/>
              </a:spcAft>
            </a:pPr>
            <a:r>
              <a:rPr lang="en-US" sz="3200" noProof="0" dirty="0" smtClean="0"/>
              <a:t>Family planning</a:t>
            </a:r>
          </a:p>
          <a:p>
            <a:pPr>
              <a:spcBef>
                <a:spcPts val="0"/>
              </a:spcBef>
              <a:spcAft>
                <a:spcPts val="1200"/>
              </a:spcAft>
            </a:pPr>
            <a:r>
              <a:rPr lang="en-US" sz="3200" dirty="0"/>
              <a:t>Fertility preferences</a:t>
            </a:r>
          </a:p>
          <a:p>
            <a:pPr>
              <a:spcBef>
                <a:spcPts val="0"/>
              </a:spcBef>
              <a:spcAft>
                <a:spcPts val="1200"/>
              </a:spcAft>
            </a:pPr>
            <a:r>
              <a:rPr lang="en-US" sz="3200" noProof="0" dirty="0" smtClean="0"/>
              <a:t>Antenatal, delivery and postnatal care</a:t>
            </a:r>
          </a:p>
          <a:p>
            <a:pPr>
              <a:spcBef>
                <a:spcPts val="0"/>
              </a:spcBef>
              <a:spcAft>
                <a:spcPts val="1200"/>
              </a:spcAft>
            </a:pPr>
            <a:r>
              <a:rPr lang="en-US" sz="3200" noProof="0" dirty="0" smtClean="0"/>
              <a:t>Breastfeeding and infant feeding practices</a:t>
            </a:r>
          </a:p>
          <a:p>
            <a:pPr>
              <a:spcBef>
                <a:spcPts val="0"/>
              </a:spcBef>
              <a:spcAft>
                <a:spcPts val="1200"/>
              </a:spcAft>
            </a:pPr>
            <a:r>
              <a:rPr lang="en-US" sz="3200" noProof="0" dirty="0" smtClean="0"/>
              <a:t>Vaccinations and childhood illnesses</a:t>
            </a:r>
          </a:p>
          <a:p>
            <a:pPr>
              <a:spcBef>
                <a:spcPts val="0"/>
              </a:spcBef>
              <a:spcAft>
                <a:spcPts val="1200"/>
              </a:spcAft>
            </a:pPr>
            <a:r>
              <a:rPr lang="en-US" sz="3200" noProof="0" dirty="0" err="1" smtClean="0"/>
              <a:t>Wome</a:t>
            </a:r>
            <a:r>
              <a:rPr lang="en-US" sz="3200" dirty="0" smtClean="0"/>
              <a:t>n’s work and husbands’ background characteristics</a:t>
            </a:r>
            <a:endParaRPr lang="en-US" sz="3200" noProof="0" dirty="0" smtClean="0"/>
          </a:p>
          <a:p>
            <a:pPr>
              <a:spcBef>
                <a:spcPts val="0"/>
              </a:spcBef>
              <a:spcAft>
                <a:spcPts val="1200"/>
              </a:spcAft>
            </a:pPr>
            <a:r>
              <a:rPr lang="en-US" sz="3200" dirty="0"/>
              <a:t>Domestic </a:t>
            </a:r>
            <a:r>
              <a:rPr lang="en-US" sz="3200" dirty="0" smtClean="0"/>
              <a:t>violence</a:t>
            </a:r>
            <a:endParaRPr lang="en-US" sz="3200" dirty="0"/>
          </a:p>
          <a:p>
            <a:pPr>
              <a:spcBef>
                <a:spcPts val="0"/>
              </a:spcBef>
              <a:spcAft>
                <a:spcPts val="1200"/>
              </a:spcAft>
            </a:pPr>
            <a:r>
              <a:rPr lang="en-US" sz="3200" noProof="0" dirty="0" smtClean="0"/>
              <a:t>HIV/AIDS and other STIs</a:t>
            </a:r>
          </a:p>
          <a:p>
            <a:pPr>
              <a:spcBef>
                <a:spcPts val="0"/>
              </a:spcBef>
              <a:spcAft>
                <a:spcPts val="1200"/>
              </a:spcAft>
            </a:pPr>
            <a:r>
              <a:rPr lang="en-US" sz="3200" noProof="0" dirty="0" smtClean="0"/>
              <a:t>Adult and maternal mortality</a:t>
            </a:r>
          </a:p>
          <a:p>
            <a:pPr>
              <a:spcBef>
                <a:spcPts val="0"/>
              </a:spcBef>
              <a:spcAft>
                <a:spcPts val="1200"/>
              </a:spcAft>
            </a:pPr>
            <a:r>
              <a:rPr lang="en-US" sz="3200" dirty="0"/>
              <a:t>Other adult health </a:t>
            </a:r>
            <a:r>
              <a:rPr lang="en-US" sz="3200" dirty="0" smtClean="0"/>
              <a:t>issues</a:t>
            </a:r>
            <a:endParaRPr lang="en-US" sz="3200" dirty="0"/>
          </a:p>
        </p:txBody>
      </p:sp>
    </p:spTree>
    <p:extLst>
      <p:ext uri="{BB962C8B-B14F-4D97-AF65-F5344CB8AC3E}">
        <p14:creationId xmlns:p14="http://schemas.microsoft.com/office/powerpoint/2010/main" val="301022969"/>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Place of Delivery</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17179602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live births in the 5-year period before the survey</a:t>
            </a:r>
            <a:endParaRPr lang="en-US" i="1" dirty="0">
              <a:solidFill>
                <a:prstClr val="black"/>
              </a:solidFill>
            </a:endParaRPr>
          </a:p>
        </p:txBody>
      </p:sp>
    </p:spTree>
    <p:extLst>
      <p:ext uri="{BB962C8B-B14F-4D97-AF65-F5344CB8AC3E}">
        <p14:creationId xmlns:p14="http://schemas.microsoft.com/office/powerpoint/2010/main" val="793235630"/>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Health Facility Deliveries by Province</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prstClr val="white"/>
                </a:solidFill>
              </a:rPr>
              <a:t>Province 1</a:t>
            </a:r>
          </a:p>
          <a:p>
            <a:pPr algn="ctr"/>
            <a:r>
              <a:rPr lang="en-US" b="1" dirty="0" smtClean="0">
                <a:solidFill>
                  <a:prstClr val="white"/>
                </a:solidFill>
              </a:rPr>
              <a:t>62%</a:t>
            </a:r>
            <a:endParaRPr lang="en-US" b="1" dirty="0">
              <a:solidFill>
                <a:prstClr val="white"/>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prstClr val="white"/>
                </a:solidFill>
              </a:rPr>
              <a:t>Province 3</a:t>
            </a:r>
          </a:p>
          <a:p>
            <a:pPr algn="ctr"/>
            <a:r>
              <a:rPr lang="en-US" b="1" dirty="0" smtClean="0">
                <a:solidFill>
                  <a:prstClr val="white"/>
                </a:solidFill>
              </a:rPr>
              <a:t>71%</a:t>
            </a:r>
            <a:endParaRPr lang="en-US" b="1" dirty="0">
              <a:solidFill>
                <a:prstClr val="white"/>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prstClr val="white"/>
                </a:solidFill>
              </a:rPr>
              <a:t>Province 4</a:t>
            </a:r>
          </a:p>
          <a:p>
            <a:pPr algn="ctr"/>
            <a:r>
              <a:rPr lang="en-US" b="1" dirty="0" smtClean="0">
                <a:solidFill>
                  <a:prstClr val="white"/>
                </a:solidFill>
              </a:rPr>
              <a:t>68%</a:t>
            </a:r>
            <a:endParaRPr lang="en-US" b="1" dirty="0">
              <a:solidFill>
                <a:prstClr val="white"/>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prstClr val="white"/>
                </a:solidFill>
              </a:rPr>
              <a:t>Province 6</a:t>
            </a:r>
          </a:p>
          <a:p>
            <a:pPr algn="ctr"/>
            <a:r>
              <a:rPr lang="en-US" b="1" dirty="0" smtClean="0">
                <a:solidFill>
                  <a:prstClr val="white"/>
                </a:solidFill>
              </a:rPr>
              <a:t>36%</a:t>
            </a:r>
            <a:endParaRPr lang="en-US" b="1" dirty="0">
              <a:solidFill>
                <a:prstClr val="white"/>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prstClr val="white"/>
                </a:solidFill>
              </a:rPr>
              <a:t>Province 7</a:t>
            </a:r>
          </a:p>
          <a:p>
            <a:pPr algn="ctr"/>
            <a:r>
              <a:rPr lang="en-US" b="1" dirty="0" smtClean="0">
                <a:solidFill>
                  <a:prstClr val="white"/>
                </a:solidFill>
              </a:rPr>
              <a:t>66%</a:t>
            </a:r>
            <a:endParaRPr lang="en-US" b="1" dirty="0">
              <a:solidFill>
                <a:prstClr val="white"/>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prstClr val="white"/>
                </a:solidFill>
              </a:rPr>
              <a:t>Province 5</a:t>
            </a:r>
          </a:p>
          <a:p>
            <a:pPr algn="ctr"/>
            <a:r>
              <a:rPr lang="en-US" b="1" dirty="0" smtClean="0">
                <a:solidFill>
                  <a:prstClr val="white"/>
                </a:solidFill>
              </a:rPr>
              <a:t>59%</a:t>
            </a:r>
            <a:endParaRPr lang="en-US" b="1" dirty="0">
              <a:solidFill>
                <a:prstClr val="white"/>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solidFill>
                  <a:prstClr val="black"/>
                </a:solidFill>
              </a:rPr>
              <a:t>Province 2</a:t>
            </a:r>
          </a:p>
          <a:p>
            <a:pPr algn="ctr"/>
            <a:r>
              <a:rPr lang="en-US" b="1" dirty="0" smtClean="0">
                <a:solidFill>
                  <a:prstClr val="black"/>
                </a:solidFill>
              </a:rPr>
              <a:t>45%</a:t>
            </a:r>
            <a:endParaRPr lang="en-US" b="1" dirty="0">
              <a:solidFill>
                <a:prstClr val="black"/>
              </a:solidFill>
            </a:endParaRPr>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0" y="1234104"/>
            <a:ext cx="9144000" cy="369332"/>
          </a:xfrm>
          <a:prstGeom prst="rect">
            <a:avLst/>
          </a:prstGeom>
          <a:noFill/>
        </p:spPr>
        <p:txBody>
          <a:bodyPr wrap="square" rtlCol="0">
            <a:spAutoFit/>
          </a:bodyPr>
          <a:lstStyle/>
          <a:p>
            <a:pPr algn="ctr"/>
            <a:r>
              <a:rPr lang="en-US" i="1" dirty="0" smtClean="0">
                <a:solidFill>
                  <a:prstClr val="black"/>
                </a:solidFill>
              </a:rPr>
              <a:t>Percent </a:t>
            </a:r>
            <a:r>
              <a:rPr lang="en-US" i="1" dirty="0">
                <a:solidFill>
                  <a:prstClr val="black"/>
                </a:solidFill>
              </a:rPr>
              <a:t>of live births in the 5-year period before the </a:t>
            </a:r>
            <a:r>
              <a:rPr lang="en-US" i="1" dirty="0" smtClean="0">
                <a:solidFill>
                  <a:prstClr val="black"/>
                </a:solidFill>
              </a:rPr>
              <a:t>survey delivered in a health facility</a:t>
            </a:r>
            <a:endParaRPr lang="en-US" i="1" dirty="0">
              <a:solidFill>
                <a:prstClr val="black"/>
              </a:solidFill>
            </a:endParaRPr>
          </a:p>
        </p:txBody>
      </p:sp>
      <p:sp>
        <p:nvSpPr>
          <p:cNvPr id="23" name="TextBox 22"/>
          <p:cNvSpPr txBox="1"/>
          <p:nvPr/>
        </p:nvSpPr>
        <p:spPr>
          <a:xfrm>
            <a:off x="6966857" y="1872343"/>
            <a:ext cx="1774372" cy="1077218"/>
          </a:xfrm>
          <a:prstGeom prst="rect">
            <a:avLst/>
          </a:prstGeom>
          <a:noFill/>
        </p:spPr>
        <p:txBody>
          <a:bodyPr wrap="square" rtlCol="0">
            <a:spAutoFit/>
          </a:bodyPr>
          <a:lstStyle/>
          <a:p>
            <a:pPr algn="ctr"/>
            <a:r>
              <a:rPr lang="en-US" sz="3200" b="1" dirty="0" smtClean="0">
                <a:solidFill>
                  <a:prstClr val="black"/>
                </a:solidFill>
              </a:rPr>
              <a:t>Nepal</a:t>
            </a:r>
          </a:p>
          <a:p>
            <a:pPr algn="ctr"/>
            <a:r>
              <a:rPr lang="en-US" sz="3200" b="1" dirty="0" smtClean="0">
                <a:solidFill>
                  <a:prstClr val="black"/>
                </a:solidFill>
              </a:rPr>
              <a:t>57%</a:t>
            </a:r>
            <a:endParaRPr lang="en-US" sz="3200" b="1" dirty="0">
              <a:solidFill>
                <a:prstClr val="black"/>
              </a:solidFill>
            </a:endParaRPr>
          </a:p>
        </p:txBody>
      </p:sp>
    </p:spTree>
    <p:extLst>
      <p:ext uri="{BB962C8B-B14F-4D97-AF65-F5344CB8AC3E}">
        <p14:creationId xmlns:p14="http://schemas.microsoft.com/office/powerpoint/2010/main" val="3452207186"/>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Assistance during Delivery</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88398672"/>
              </p:ext>
            </p:extLst>
          </p:nvPr>
        </p:nvGraphicFramePr>
        <p:xfrm>
          <a:off x="461963" y="1606550"/>
          <a:ext cx="8256587" cy="467598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live births in the 5-year period before the survey</a:t>
            </a:r>
            <a:endParaRPr lang="en-US" i="1" dirty="0">
              <a:solidFill>
                <a:prstClr val="black"/>
              </a:solidFill>
            </a:endParaRPr>
          </a:p>
        </p:txBody>
      </p:sp>
      <p:sp>
        <p:nvSpPr>
          <p:cNvPr id="9" name="TextBox 8"/>
          <p:cNvSpPr txBox="1"/>
          <p:nvPr/>
        </p:nvSpPr>
        <p:spPr>
          <a:xfrm>
            <a:off x="0" y="6488668"/>
            <a:ext cx="9144000" cy="369332"/>
          </a:xfrm>
          <a:prstGeom prst="rect">
            <a:avLst/>
          </a:prstGeom>
          <a:noFill/>
        </p:spPr>
        <p:txBody>
          <a:bodyPr wrap="square" rtlCol="0">
            <a:spAutoFit/>
          </a:bodyPr>
          <a:lstStyle/>
          <a:p>
            <a:r>
              <a:rPr lang="en-US" i="1" dirty="0">
                <a:solidFill>
                  <a:prstClr val="black"/>
                </a:solidFill>
              </a:rPr>
              <a:t>*Skilled provider includes doctor, nurse, or auxiliary nurse midwife.</a:t>
            </a:r>
          </a:p>
        </p:txBody>
      </p:sp>
      <p:sp>
        <p:nvSpPr>
          <p:cNvPr id="10" name="TextBox 9"/>
          <p:cNvSpPr txBox="1"/>
          <p:nvPr/>
        </p:nvSpPr>
        <p:spPr>
          <a:xfrm>
            <a:off x="6908800" y="5103674"/>
            <a:ext cx="2070100" cy="1569660"/>
          </a:xfrm>
          <a:prstGeom prst="rect">
            <a:avLst/>
          </a:prstGeom>
          <a:solidFill>
            <a:schemeClr val="accent5"/>
          </a:solidFill>
        </p:spPr>
        <p:txBody>
          <a:bodyPr wrap="square" rtlCol="0">
            <a:spAutoFit/>
          </a:bodyPr>
          <a:lstStyle/>
          <a:p>
            <a:pPr algn="ctr"/>
            <a:r>
              <a:rPr lang="en-US" sz="2400" b="1" dirty="0" smtClean="0">
                <a:solidFill>
                  <a:prstClr val="white"/>
                </a:solidFill>
              </a:rPr>
              <a:t>58% of births are delivered by a skilled provider*</a:t>
            </a:r>
            <a:endParaRPr lang="en-US" sz="2400" b="1" dirty="0">
              <a:solidFill>
                <a:prstClr val="white"/>
              </a:solidFill>
            </a:endParaRPr>
          </a:p>
        </p:txBody>
      </p:sp>
    </p:spTree>
    <p:extLst>
      <p:ext uri="{BB962C8B-B14F-4D97-AF65-F5344CB8AC3E}">
        <p14:creationId xmlns:p14="http://schemas.microsoft.com/office/powerpoint/2010/main" val="332373501"/>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Assistance during Delivery by Province</a:t>
            </a:r>
            <a:endParaRPr lang="en-US" dirty="0"/>
          </a:p>
        </p:txBody>
      </p:sp>
      <p:sp>
        <p:nvSpPr>
          <p:cNvPr id="6" name="Freeform 5"/>
          <p:cNvSpPr>
            <a:spLocks/>
          </p:cNvSpPr>
          <p:nvPr/>
        </p:nvSpPr>
        <p:spPr bwMode="auto">
          <a:xfrm>
            <a:off x="6772348" y="4440482"/>
            <a:ext cx="2220063" cy="1916775"/>
          </a:xfrm>
          <a:custGeom>
            <a:avLst/>
            <a:gdLst>
              <a:gd name="T0" fmla="*/ 191 w 732"/>
              <a:gd name="T1" fmla="*/ 2 h 632"/>
              <a:gd name="T2" fmla="*/ 217 w 732"/>
              <a:gd name="T3" fmla="*/ 27 h 632"/>
              <a:gd name="T4" fmla="*/ 256 w 732"/>
              <a:gd name="T5" fmla="*/ 36 h 632"/>
              <a:gd name="T6" fmla="*/ 297 w 732"/>
              <a:gd name="T7" fmla="*/ 58 h 632"/>
              <a:gd name="T8" fmla="*/ 337 w 732"/>
              <a:gd name="T9" fmla="*/ 84 h 632"/>
              <a:gd name="T10" fmla="*/ 376 w 732"/>
              <a:gd name="T11" fmla="*/ 104 h 632"/>
              <a:gd name="T12" fmla="*/ 424 w 732"/>
              <a:gd name="T13" fmla="*/ 102 h 632"/>
              <a:gd name="T14" fmla="*/ 449 w 732"/>
              <a:gd name="T15" fmla="*/ 100 h 632"/>
              <a:gd name="T16" fmla="*/ 499 w 732"/>
              <a:gd name="T17" fmla="*/ 91 h 632"/>
              <a:gd name="T18" fmla="*/ 528 w 732"/>
              <a:gd name="T19" fmla="*/ 101 h 632"/>
              <a:gd name="T20" fmla="*/ 565 w 732"/>
              <a:gd name="T21" fmla="*/ 108 h 632"/>
              <a:gd name="T22" fmla="*/ 591 w 732"/>
              <a:gd name="T23" fmla="*/ 71 h 632"/>
              <a:gd name="T24" fmla="*/ 617 w 732"/>
              <a:gd name="T25" fmla="*/ 72 h 632"/>
              <a:gd name="T26" fmla="*/ 662 w 732"/>
              <a:gd name="T27" fmla="*/ 77 h 632"/>
              <a:gd name="T28" fmla="*/ 696 w 732"/>
              <a:gd name="T29" fmla="*/ 88 h 632"/>
              <a:gd name="T30" fmla="*/ 727 w 732"/>
              <a:gd name="T31" fmla="*/ 103 h 632"/>
              <a:gd name="T32" fmla="*/ 716 w 732"/>
              <a:gd name="T33" fmla="*/ 136 h 632"/>
              <a:gd name="T34" fmla="*/ 701 w 732"/>
              <a:gd name="T35" fmla="*/ 180 h 632"/>
              <a:gd name="T36" fmla="*/ 682 w 732"/>
              <a:gd name="T37" fmla="*/ 216 h 632"/>
              <a:gd name="T38" fmla="*/ 681 w 732"/>
              <a:gd name="T39" fmla="*/ 248 h 632"/>
              <a:gd name="T40" fmla="*/ 674 w 732"/>
              <a:gd name="T41" fmla="*/ 290 h 632"/>
              <a:gd name="T42" fmla="*/ 665 w 732"/>
              <a:gd name="T43" fmla="*/ 331 h 632"/>
              <a:gd name="T44" fmla="*/ 667 w 732"/>
              <a:gd name="T45" fmla="*/ 367 h 632"/>
              <a:gd name="T46" fmla="*/ 695 w 732"/>
              <a:gd name="T47" fmla="*/ 397 h 632"/>
              <a:gd name="T48" fmla="*/ 710 w 732"/>
              <a:gd name="T49" fmla="*/ 433 h 632"/>
              <a:gd name="T50" fmla="*/ 724 w 732"/>
              <a:gd name="T51" fmla="*/ 469 h 632"/>
              <a:gd name="T52" fmla="*/ 719 w 732"/>
              <a:gd name="T53" fmla="*/ 519 h 632"/>
              <a:gd name="T54" fmla="*/ 699 w 732"/>
              <a:gd name="T55" fmla="*/ 555 h 632"/>
              <a:gd name="T56" fmla="*/ 698 w 732"/>
              <a:gd name="T57" fmla="*/ 587 h 632"/>
              <a:gd name="T58" fmla="*/ 678 w 732"/>
              <a:gd name="T59" fmla="*/ 613 h 632"/>
              <a:gd name="T60" fmla="*/ 644 w 732"/>
              <a:gd name="T61" fmla="*/ 612 h 632"/>
              <a:gd name="T62" fmla="*/ 584 w 732"/>
              <a:gd name="T63" fmla="*/ 589 h 632"/>
              <a:gd name="T64" fmla="*/ 570 w 732"/>
              <a:gd name="T65" fmla="*/ 607 h 632"/>
              <a:gd name="T66" fmla="*/ 475 w 732"/>
              <a:gd name="T67" fmla="*/ 600 h 632"/>
              <a:gd name="T68" fmla="*/ 411 w 732"/>
              <a:gd name="T69" fmla="*/ 624 h 632"/>
              <a:gd name="T70" fmla="*/ 365 w 732"/>
              <a:gd name="T71" fmla="*/ 612 h 632"/>
              <a:gd name="T72" fmla="*/ 309 w 732"/>
              <a:gd name="T73" fmla="*/ 564 h 632"/>
              <a:gd name="T74" fmla="*/ 278 w 732"/>
              <a:gd name="T75" fmla="*/ 565 h 632"/>
              <a:gd name="T76" fmla="*/ 302 w 732"/>
              <a:gd name="T77" fmla="*/ 522 h 632"/>
              <a:gd name="T78" fmla="*/ 285 w 732"/>
              <a:gd name="T79" fmla="*/ 494 h 632"/>
              <a:gd name="T80" fmla="*/ 254 w 732"/>
              <a:gd name="T81" fmla="*/ 504 h 632"/>
              <a:gd name="T82" fmla="*/ 213 w 732"/>
              <a:gd name="T83" fmla="*/ 511 h 632"/>
              <a:gd name="T84" fmla="*/ 180 w 732"/>
              <a:gd name="T85" fmla="*/ 506 h 632"/>
              <a:gd name="T86" fmla="*/ 149 w 732"/>
              <a:gd name="T87" fmla="*/ 496 h 632"/>
              <a:gd name="T88" fmla="*/ 136 w 732"/>
              <a:gd name="T89" fmla="*/ 474 h 632"/>
              <a:gd name="T90" fmla="*/ 125 w 732"/>
              <a:gd name="T91" fmla="*/ 450 h 632"/>
              <a:gd name="T92" fmla="*/ 89 w 732"/>
              <a:gd name="T93" fmla="*/ 431 h 632"/>
              <a:gd name="T94" fmla="*/ 44 w 732"/>
              <a:gd name="T95" fmla="*/ 440 h 632"/>
              <a:gd name="T96" fmla="*/ 4 w 732"/>
              <a:gd name="T97" fmla="*/ 429 h 632"/>
              <a:gd name="T98" fmla="*/ 35 w 732"/>
              <a:gd name="T99" fmla="*/ 430 h 632"/>
              <a:gd name="T100" fmla="*/ 75 w 732"/>
              <a:gd name="T101" fmla="*/ 402 h 632"/>
              <a:gd name="T102" fmla="*/ 70 w 732"/>
              <a:gd name="T103" fmla="*/ 372 h 632"/>
              <a:gd name="T104" fmla="*/ 63 w 732"/>
              <a:gd name="T105" fmla="*/ 354 h 632"/>
              <a:gd name="T106" fmla="*/ 79 w 732"/>
              <a:gd name="T107" fmla="*/ 329 h 632"/>
              <a:gd name="T108" fmla="*/ 40 w 732"/>
              <a:gd name="T109" fmla="*/ 305 h 632"/>
              <a:gd name="T110" fmla="*/ 28 w 732"/>
              <a:gd name="T111" fmla="*/ 293 h 632"/>
              <a:gd name="T112" fmla="*/ 29 w 732"/>
              <a:gd name="T113" fmla="*/ 252 h 632"/>
              <a:gd name="T114" fmla="*/ 60 w 732"/>
              <a:gd name="T115" fmla="*/ 218 h 632"/>
              <a:gd name="T116" fmla="*/ 95 w 732"/>
              <a:gd name="T117" fmla="*/ 184 h 632"/>
              <a:gd name="T118" fmla="*/ 136 w 732"/>
              <a:gd name="T119" fmla="*/ 158 h 632"/>
              <a:gd name="T120" fmla="*/ 142 w 732"/>
              <a:gd name="T121" fmla="*/ 109 h 632"/>
              <a:gd name="T122" fmla="*/ 131 w 732"/>
              <a:gd name="T123" fmla="*/ 62 h 632"/>
              <a:gd name="T124" fmla="*/ 141 w 732"/>
              <a:gd name="T125" fmla="*/ 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32">
                <a:moveTo>
                  <a:pt x="151" y="0"/>
                </a:moveTo>
                <a:lnTo>
                  <a:pt x="152" y="1"/>
                </a:lnTo>
                <a:lnTo>
                  <a:pt x="153" y="1"/>
                </a:lnTo>
                <a:lnTo>
                  <a:pt x="153" y="1"/>
                </a:lnTo>
                <a:lnTo>
                  <a:pt x="154" y="1"/>
                </a:lnTo>
                <a:lnTo>
                  <a:pt x="154" y="2"/>
                </a:lnTo>
                <a:lnTo>
                  <a:pt x="155" y="2"/>
                </a:lnTo>
                <a:lnTo>
                  <a:pt x="155" y="2"/>
                </a:lnTo>
                <a:lnTo>
                  <a:pt x="155" y="3"/>
                </a:lnTo>
                <a:lnTo>
                  <a:pt x="155" y="3"/>
                </a:lnTo>
                <a:lnTo>
                  <a:pt x="157" y="3"/>
                </a:lnTo>
                <a:lnTo>
                  <a:pt x="158" y="4"/>
                </a:lnTo>
                <a:lnTo>
                  <a:pt x="159" y="4"/>
                </a:lnTo>
                <a:lnTo>
                  <a:pt x="159" y="4"/>
                </a:lnTo>
                <a:lnTo>
                  <a:pt x="160" y="4"/>
                </a:lnTo>
                <a:lnTo>
                  <a:pt x="160" y="4"/>
                </a:lnTo>
                <a:lnTo>
                  <a:pt x="161" y="4"/>
                </a:lnTo>
                <a:lnTo>
                  <a:pt x="161" y="5"/>
                </a:lnTo>
                <a:lnTo>
                  <a:pt x="161" y="6"/>
                </a:lnTo>
                <a:lnTo>
                  <a:pt x="161" y="6"/>
                </a:lnTo>
                <a:lnTo>
                  <a:pt x="161" y="6"/>
                </a:lnTo>
                <a:lnTo>
                  <a:pt x="161" y="7"/>
                </a:lnTo>
                <a:lnTo>
                  <a:pt x="161" y="8"/>
                </a:lnTo>
                <a:lnTo>
                  <a:pt x="161" y="8"/>
                </a:lnTo>
                <a:lnTo>
                  <a:pt x="161" y="8"/>
                </a:lnTo>
                <a:lnTo>
                  <a:pt x="160" y="8"/>
                </a:lnTo>
                <a:lnTo>
                  <a:pt x="160" y="9"/>
                </a:lnTo>
                <a:lnTo>
                  <a:pt x="160" y="10"/>
                </a:lnTo>
                <a:lnTo>
                  <a:pt x="160" y="10"/>
                </a:lnTo>
                <a:lnTo>
                  <a:pt x="160" y="11"/>
                </a:lnTo>
                <a:lnTo>
                  <a:pt x="161" y="12"/>
                </a:lnTo>
                <a:lnTo>
                  <a:pt x="161" y="12"/>
                </a:lnTo>
                <a:lnTo>
                  <a:pt x="161" y="12"/>
                </a:lnTo>
                <a:lnTo>
                  <a:pt x="161" y="13"/>
                </a:lnTo>
                <a:lnTo>
                  <a:pt x="162" y="13"/>
                </a:lnTo>
                <a:lnTo>
                  <a:pt x="162" y="14"/>
                </a:lnTo>
                <a:lnTo>
                  <a:pt x="163" y="14"/>
                </a:lnTo>
                <a:lnTo>
                  <a:pt x="163" y="14"/>
                </a:lnTo>
                <a:lnTo>
                  <a:pt x="164" y="14"/>
                </a:lnTo>
                <a:lnTo>
                  <a:pt x="165" y="14"/>
                </a:lnTo>
                <a:lnTo>
                  <a:pt x="165" y="14"/>
                </a:lnTo>
                <a:lnTo>
                  <a:pt x="165" y="14"/>
                </a:lnTo>
                <a:lnTo>
                  <a:pt x="166" y="14"/>
                </a:lnTo>
                <a:lnTo>
                  <a:pt x="166" y="14"/>
                </a:lnTo>
                <a:lnTo>
                  <a:pt x="167" y="14"/>
                </a:lnTo>
                <a:lnTo>
                  <a:pt x="168" y="14"/>
                </a:lnTo>
                <a:lnTo>
                  <a:pt x="168" y="14"/>
                </a:lnTo>
                <a:lnTo>
                  <a:pt x="169" y="14"/>
                </a:lnTo>
                <a:lnTo>
                  <a:pt x="170" y="14"/>
                </a:lnTo>
                <a:lnTo>
                  <a:pt x="170" y="15"/>
                </a:lnTo>
                <a:lnTo>
                  <a:pt x="171" y="15"/>
                </a:lnTo>
                <a:lnTo>
                  <a:pt x="172" y="15"/>
                </a:lnTo>
                <a:lnTo>
                  <a:pt x="172" y="14"/>
                </a:lnTo>
                <a:lnTo>
                  <a:pt x="172" y="14"/>
                </a:lnTo>
                <a:lnTo>
                  <a:pt x="173" y="14"/>
                </a:lnTo>
                <a:lnTo>
                  <a:pt x="174" y="14"/>
                </a:lnTo>
                <a:lnTo>
                  <a:pt x="174" y="14"/>
                </a:lnTo>
                <a:lnTo>
                  <a:pt x="175" y="14"/>
                </a:lnTo>
                <a:lnTo>
                  <a:pt x="176" y="14"/>
                </a:lnTo>
                <a:lnTo>
                  <a:pt x="176" y="14"/>
                </a:lnTo>
                <a:lnTo>
                  <a:pt x="177" y="14"/>
                </a:lnTo>
                <a:lnTo>
                  <a:pt x="178" y="13"/>
                </a:lnTo>
                <a:lnTo>
                  <a:pt x="178" y="12"/>
                </a:lnTo>
                <a:lnTo>
                  <a:pt x="179" y="12"/>
                </a:lnTo>
                <a:lnTo>
                  <a:pt x="180" y="12"/>
                </a:lnTo>
                <a:lnTo>
                  <a:pt x="180" y="11"/>
                </a:lnTo>
                <a:lnTo>
                  <a:pt x="180" y="10"/>
                </a:lnTo>
                <a:lnTo>
                  <a:pt x="180" y="10"/>
                </a:lnTo>
                <a:lnTo>
                  <a:pt x="180" y="10"/>
                </a:lnTo>
                <a:lnTo>
                  <a:pt x="180" y="9"/>
                </a:lnTo>
                <a:lnTo>
                  <a:pt x="180" y="8"/>
                </a:lnTo>
                <a:lnTo>
                  <a:pt x="180" y="8"/>
                </a:lnTo>
                <a:lnTo>
                  <a:pt x="180" y="7"/>
                </a:lnTo>
                <a:lnTo>
                  <a:pt x="181" y="6"/>
                </a:lnTo>
                <a:lnTo>
                  <a:pt x="181" y="6"/>
                </a:lnTo>
                <a:lnTo>
                  <a:pt x="182" y="6"/>
                </a:lnTo>
                <a:lnTo>
                  <a:pt x="182" y="5"/>
                </a:lnTo>
                <a:lnTo>
                  <a:pt x="182" y="5"/>
                </a:lnTo>
                <a:lnTo>
                  <a:pt x="183" y="4"/>
                </a:lnTo>
                <a:lnTo>
                  <a:pt x="184" y="4"/>
                </a:lnTo>
                <a:lnTo>
                  <a:pt x="184" y="4"/>
                </a:lnTo>
                <a:lnTo>
                  <a:pt x="185" y="4"/>
                </a:lnTo>
                <a:lnTo>
                  <a:pt x="185" y="4"/>
                </a:lnTo>
                <a:lnTo>
                  <a:pt x="186" y="4"/>
                </a:lnTo>
                <a:lnTo>
                  <a:pt x="187" y="4"/>
                </a:lnTo>
                <a:lnTo>
                  <a:pt x="187" y="3"/>
                </a:lnTo>
                <a:lnTo>
                  <a:pt x="187" y="3"/>
                </a:lnTo>
                <a:lnTo>
                  <a:pt x="188" y="3"/>
                </a:lnTo>
                <a:lnTo>
                  <a:pt x="188" y="2"/>
                </a:lnTo>
                <a:lnTo>
                  <a:pt x="189" y="2"/>
                </a:lnTo>
                <a:lnTo>
                  <a:pt x="189" y="2"/>
                </a:lnTo>
                <a:lnTo>
                  <a:pt x="189" y="2"/>
                </a:lnTo>
                <a:lnTo>
                  <a:pt x="190" y="2"/>
                </a:lnTo>
                <a:lnTo>
                  <a:pt x="191" y="2"/>
                </a:lnTo>
                <a:lnTo>
                  <a:pt x="191" y="2"/>
                </a:lnTo>
                <a:lnTo>
                  <a:pt x="192" y="2"/>
                </a:lnTo>
                <a:lnTo>
                  <a:pt x="193" y="2"/>
                </a:lnTo>
                <a:lnTo>
                  <a:pt x="193" y="2"/>
                </a:lnTo>
                <a:lnTo>
                  <a:pt x="194" y="2"/>
                </a:lnTo>
                <a:lnTo>
                  <a:pt x="195" y="2"/>
                </a:lnTo>
                <a:lnTo>
                  <a:pt x="195" y="2"/>
                </a:lnTo>
                <a:lnTo>
                  <a:pt x="196" y="2"/>
                </a:lnTo>
                <a:lnTo>
                  <a:pt x="197" y="2"/>
                </a:lnTo>
                <a:lnTo>
                  <a:pt x="197" y="2"/>
                </a:lnTo>
                <a:lnTo>
                  <a:pt x="197" y="2"/>
                </a:lnTo>
                <a:lnTo>
                  <a:pt x="198" y="2"/>
                </a:lnTo>
                <a:lnTo>
                  <a:pt x="199" y="2"/>
                </a:lnTo>
                <a:lnTo>
                  <a:pt x="199" y="2"/>
                </a:lnTo>
                <a:lnTo>
                  <a:pt x="199" y="2"/>
                </a:lnTo>
                <a:lnTo>
                  <a:pt x="200" y="2"/>
                </a:lnTo>
                <a:lnTo>
                  <a:pt x="201" y="2"/>
                </a:lnTo>
                <a:lnTo>
                  <a:pt x="201" y="2"/>
                </a:lnTo>
                <a:lnTo>
                  <a:pt x="202" y="2"/>
                </a:lnTo>
                <a:lnTo>
                  <a:pt x="202" y="2"/>
                </a:lnTo>
                <a:lnTo>
                  <a:pt x="203" y="3"/>
                </a:lnTo>
                <a:lnTo>
                  <a:pt x="204" y="3"/>
                </a:lnTo>
                <a:lnTo>
                  <a:pt x="204" y="3"/>
                </a:lnTo>
                <a:lnTo>
                  <a:pt x="205" y="3"/>
                </a:lnTo>
                <a:lnTo>
                  <a:pt x="206" y="3"/>
                </a:lnTo>
                <a:lnTo>
                  <a:pt x="206" y="3"/>
                </a:lnTo>
                <a:lnTo>
                  <a:pt x="207" y="4"/>
                </a:lnTo>
                <a:lnTo>
                  <a:pt x="208" y="3"/>
                </a:lnTo>
                <a:lnTo>
                  <a:pt x="208" y="3"/>
                </a:lnTo>
                <a:lnTo>
                  <a:pt x="208" y="4"/>
                </a:lnTo>
                <a:lnTo>
                  <a:pt x="209" y="4"/>
                </a:lnTo>
                <a:lnTo>
                  <a:pt x="209" y="5"/>
                </a:lnTo>
                <a:lnTo>
                  <a:pt x="210" y="5"/>
                </a:lnTo>
                <a:lnTo>
                  <a:pt x="210" y="5"/>
                </a:lnTo>
                <a:lnTo>
                  <a:pt x="211" y="5"/>
                </a:lnTo>
                <a:lnTo>
                  <a:pt x="211" y="6"/>
                </a:lnTo>
                <a:lnTo>
                  <a:pt x="212" y="6"/>
                </a:lnTo>
                <a:lnTo>
                  <a:pt x="212" y="6"/>
                </a:lnTo>
                <a:lnTo>
                  <a:pt x="212" y="7"/>
                </a:lnTo>
                <a:lnTo>
                  <a:pt x="212" y="8"/>
                </a:lnTo>
                <a:lnTo>
                  <a:pt x="212" y="8"/>
                </a:lnTo>
                <a:lnTo>
                  <a:pt x="212" y="9"/>
                </a:lnTo>
                <a:lnTo>
                  <a:pt x="212" y="10"/>
                </a:lnTo>
                <a:lnTo>
                  <a:pt x="212" y="10"/>
                </a:lnTo>
                <a:lnTo>
                  <a:pt x="212" y="10"/>
                </a:lnTo>
                <a:lnTo>
                  <a:pt x="212" y="11"/>
                </a:lnTo>
                <a:lnTo>
                  <a:pt x="213" y="11"/>
                </a:lnTo>
                <a:lnTo>
                  <a:pt x="213" y="12"/>
                </a:lnTo>
                <a:lnTo>
                  <a:pt x="214" y="12"/>
                </a:lnTo>
                <a:lnTo>
                  <a:pt x="214" y="12"/>
                </a:lnTo>
                <a:lnTo>
                  <a:pt x="214" y="12"/>
                </a:lnTo>
                <a:lnTo>
                  <a:pt x="215" y="12"/>
                </a:lnTo>
                <a:lnTo>
                  <a:pt x="216" y="12"/>
                </a:lnTo>
                <a:lnTo>
                  <a:pt x="216" y="12"/>
                </a:lnTo>
                <a:lnTo>
                  <a:pt x="216" y="13"/>
                </a:lnTo>
                <a:lnTo>
                  <a:pt x="217" y="13"/>
                </a:lnTo>
                <a:lnTo>
                  <a:pt x="218" y="14"/>
                </a:lnTo>
                <a:lnTo>
                  <a:pt x="218" y="14"/>
                </a:lnTo>
                <a:lnTo>
                  <a:pt x="217" y="14"/>
                </a:lnTo>
                <a:lnTo>
                  <a:pt x="217" y="15"/>
                </a:lnTo>
                <a:lnTo>
                  <a:pt x="216" y="15"/>
                </a:lnTo>
                <a:lnTo>
                  <a:pt x="216" y="15"/>
                </a:lnTo>
                <a:lnTo>
                  <a:pt x="216" y="16"/>
                </a:lnTo>
                <a:lnTo>
                  <a:pt x="215" y="16"/>
                </a:lnTo>
                <a:lnTo>
                  <a:pt x="214" y="16"/>
                </a:lnTo>
                <a:lnTo>
                  <a:pt x="214" y="16"/>
                </a:lnTo>
                <a:lnTo>
                  <a:pt x="214" y="17"/>
                </a:lnTo>
                <a:lnTo>
                  <a:pt x="214" y="17"/>
                </a:lnTo>
                <a:lnTo>
                  <a:pt x="214" y="18"/>
                </a:lnTo>
                <a:lnTo>
                  <a:pt x="214" y="19"/>
                </a:lnTo>
                <a:lnTo>
                  <a:pt x="213" y="19"/>
                </a:lnTo>
                <a:lnTo>
                  <a:pt x="213" y="19"/>
                </a:lnTo>
                <a:lnTo>
                  <a:pt x="213" y="20"/>
                </a:lnTo>
                <a:lnTo>
                  <a:pt x="213" y="21"/>
                </a:lnTo>
                <a:lnTo>
                  <a:pt x="213" y="21"/>
                </a:lnTo>
                <a:lnTo>
                  <a:pt x="212" y="21"/>
                </a:lnTo>
                <a:lnTo>
                  <a:pt x="212" y="22"/>
                </a:lnTo>
                <a:lnTo>
                  <a:pt x="212" y="22"/>
                </a:lnTo>
                <a:lnTo>
                  <a:pt x="211" y="22"/>
                </a:lnTo>
                <a:lnTo>
                  <a:pt x="211" y="23"/>
                </a:lnTo>
                <a:lnTo>
                  <a:pt x="211" y="23"/>
                </a:lnTo>
                <a:lnTo>
                  <a:pt x="212" y="24"/>
                </a:lnTo>
                <a:lnTo>
                  <a:pt x="212" y="24"/>
                </a:lnTo>
                <a:lnTo>
                  <a:pt x="212" y="25"/>
                </a:lnTo>
                <a:lnTo>
                  <a:pt x="212" y="25"/>
                </a:lnTo>
                <a:lnTo>
                  <a:pt x="212" y="26"/>
                </a:lnTo>
                <a:lnTo>
                  <a:pt x="213" y="26"/>
                </a:lnTo>
                <a:lnTo>
                  <a:pt x="213" y="27"/>
                </a:lnTo>
                <a:lnTo>
                  <a:pt x="214" y="27"/>
                </a:lnTo>
                <a:lnTo>
                  <a:pt x="214" y="27"/>
                </a:lnTo>
                <a:lnTo>
                  <a:pt x="214" y="27"/>
                </a:lnTo>
                <a:lnTo>
                  <a:pt x="215" y="27"/>
                </a:lnTo>
                <a:lnTo>
                  <a:pt x="215" y="28"/>
                </a:lnTo>
                <a:lnTo>
                  <a:pt x="216" y="28"/>
                </a:lnTo>
                <a:lnTo>
                  <a:pt x="216" y="28"/>
                </a:lnTo>
                <a:lnTo>
                  <a:pt x="217" y="27"/>
                </a:lnTo>
                <a:lnTo>
                  <a:pt x="218" y="27"/>
                </a:lnTo>
                <a:lnTo>
                  <a:pt x="218" y="27"/>
                </a:lnTo>
                <a:lnTo>
                  <a:pt x="219" y="27"/>
                </a:lnTo>
                <a:lnTo>
                  <a:pt x="220" y="27"/>
                </a:lnTo>
                <a:lnTo>
                  <a:pt x="220" y="27"/>
                </a:lnTo>
                <a:lnTo>
                  <a:pt x="220" y="27"/>
                </a:lnTo>
                <a:lnTo>
                  <a:pt x="221" y="27"/>
                </a:lnTo>
                <a:lnTo>
                  <a:pt x="221" y="27"/>
                </a:lnTo>
                <a:lnTo>
                  <a:pt x="221" y="28"/>
                </a:lnTo>
                <a:lnTo>
                  <a:pt x="222" y="28"/>
                </a:lnTo>
                <a:lnTo>
                  <a:pt x="222" y="29"/>
                </a:lnTo>
                <a:lnTo>
                  <a:pt x="223" y="29"/>
                </a:lnTo>
                <a:lnTo>
                  <a:pt x="223" y="29"/>
                </a:lnTo>
                <a:lnTo>
                  <a:pt x="223" y="30"/>
                </a:lnTo>
                <a:lnTo>
                  <a:pt x="223" y="30"/>
                </a:lnTo>
                <a:lnTo>
                  <a:pt x="223" y="31"/>
                </a:lnTo>
                <a:lnTo>
                  <a:pt x="223" y="31"/>
                </a:lnTo>
                <a:lnTo>
                  <a:pt x="223" y="31"/>
                </a:lnTo>
                <a:lnTo>
                  <a:pt x="224" y="31"/>
                </a:lnTo>
                <a:lnTo>
                  <a:pt x="225" y="31"/>
                </a:lnTo>
                <a:lnTo>
                  <a:pt x="225" y="32"/>
                </a:lnTo>
                <a:lnTo>
                  <a:pt x="225" y="32"/>
                </a:lnTo>
                <a:lnTo>
                  <a:pt x="225" y="33"/>
                </a:lnTo>
                <a:lnTo>
                  <a:pt x="226" y="33"/>
                </a:lnTo>
                <a:lnTo>
                  <a:pt x="226" y="33"/>
                </a:lnTo>
                <a:lnTo>
                  <a:pt x="227" y="33"/>
                </a:lnTo>
                <a:lnTo>
                  <a:pt x="227" y="34"/>
                </a:lnTo>
                <a:lnTo>
                  <a:pt x="227" y="33"/>
                </a:lnTo>
                <a:lnTo>
                  <a:pt x="228" y="33"/>
                </a:lnTo>
                <a:lnTo>
                  <a:pt x="229" y="33"/>
                </a:lnTo>
                <a:lnTo>
                  <a:pt x="229" y="33"/>
                </a:lnTo>
                <a:lnTo>
                  <a:pt x="229" y="33"/>
                </a:lnTo>
                <a:lnTo>
                  <a:pt x="230" y="33"/>
                </a:lnTo>
                <a:lnTo>
                  <a:pt x="231" y="33"/>
                </a:lnTo>
                <a:lnTo>
                  <a:pt x="231" y="32"/>
                </a:lnTo>
                <a:lnTo>
                  <a:pt x="232" y="32"/>
                </a:lnTo>
                <a:lnTo>
                  <a:pt x="233" y="32"/>
                </a:lnTo>
                <a:lnTo>
                  <a:pt x="233" y="33"/>
                </a:lnTo>
                <a:lnTo>
                  <a:pt x="233" y="33"/>
                </a:lnTo>
                <a:lnTo>
                  <a:pt x="233" y="33"/>
                </a:lnTo>
                <a:lnTo>
                  <a:pt x="234" y="33"/>
                </a:lnTo>
                <a:lnTo>
                  <a:pt x="235" y="33"/>
                </a:lnTo>
                <a:lnTo>
                  <a:pt x="235" y="34"/>
                </a:lnTo>
                <a:lnTo>
                  <a:pt x="235" y="34"/>
                </a:lnTo>
                <a:lnTo>
                  <a:pt x="235" y="33"/>
                </a:lnTo>
                <a:lnTo>
                  <a:pt x="236" y="33"/>
                </a:lnTo>
                <a:lnTo>
                  <a:pt x="237" y="33"/>
                </a:lnTo>
                <a:lnTo>
                  <a:pt x="237" y="33"/>
                </a:lnTo>
                <a:lnTo>
                  <a:pt x="238" y="33"/>
                </a:lnTo>
                <a:lnTo>
                  <a:pt x="238" y="34"/>
                </a:lnTo>
                <a:lnTo>
                  <a:pt x="238" y="34"/>
                </a:lnTo>
                <a:lnTo>
                  <a:pt x="239" y="34"/>
                </a:lnTo>
                <a:lnTo>
                  <a:pt x="240" y="34"/>
                </a:lnTo>
                <a:lnTo>
                  <a:pt x="240" y="34"/>
                </a:lnTo>
                <a:lnTo>
                  <a:pt x="240" y="34"/>
                </a:lnTo>
                <a:lnTo>
                  <a:pt x="240" y="35"/>
                </a:lnTo>
                <a:lnTo>
                  <a:pt x="241" y="35"/>
                </a:lnTo>
                <a:lnTo>
                  <a:pt x="242" y="35"/>
                </a:lnTo>
                <a:lnTo>
                  <a:pt x="242" y="35"/>
                </a:lnTo>
                <a:lnTo>
                  <a:pt x="243" y="35"/>
                </a:lnTo>
                <a:lnTo>
                  <a:pt x="244" y="35"/>
                </a:lnTo>
                <a:lnTo>
                  <a:pt x="244" y="34"/>
                </a:lnTo>
                <a:lnTo>
                  <a:pt x="244" y="34"/>
                </a:lnTo>
                <a:lnTo>
                  <a:pt x="244" y="34"/>
                </a:lnTo>
                <a:lnTo>
                  <a:pt x="245" y="34"/>
                </a:lnTo>
                <a:lnTo>
                  <a:pt x="246" y="34"/>
                </a:lnTo>
                <a:lnTo>
                  <a:pt x="246" y="34"/>
                </a:lnTo>
                <a:lnTo>
                  <a:pt x="247" y="34"/>
                </a:lnTo>
                <a:lnTo>
                  <a:pt x="247" y="33"/>
                </a:lnTo>
                <a:lnTo>
                  <a:pt x="248" y="33"/>
                </a:lnTo>
                <a:lnTo>
                  <a:pt x="248" y="33"/>
                </a:lnTo>
                <a:lnTo>
                  <a:pt x="248" y="32"/>
                </a:lnTo>
                <a:lnTo>
                  <a:pt x="248" y="31"/>
                </a:lnTo>
                <a:lnTo>
                  <a:pt x="248" y="31"/>
                </a:lnTo>
                <a:lnTo>
                  <a:pt x="248" y="31"/>
                </a:lnTo>
                <a:lnTo>
                  <a:pt x="249" y="31"/>
                </a:lnTo>
                <a:lnTo>
                  <a:pt x="250" y="31"/>
                </a:lnTo>
                <a:lnTo>
                  <a:pt x="250" y="31"/>
                </a:lnTo>
                <a:lnTo>
                  <a:pt x="251" y="31"/>
                </a:lnTo>
                <a:lnTo>
                  <a:pt x="252" y="31"/>
                </a:lnTo>
                <a:lnTo>
                  <a:pt x="252" y="31"/>
                </a:lnTo>
                <a:lnTo>
                  <a:pt x="252" y="31"/>
                </a:lnTo>
                <a:lnTo>
                  <a:pt x="253" y="31"/>
                </a:lnTo>
                <a:lnTo>
                  <a:pt x="254" y="31"/>
                </a:lnTo>
                <a:lnTo>
                  <a:pt x="254" y="31"/>
                </a:lnTo>
                <a:lnTo>
                  <a:pt x="255" y="31"/>
                </a:lnTo>
                <a:lnTo>
                  <a:pt x="255" y="32"/>
                </a:lnTo>
                <a:lnTo>
                  <a:pt x="256" y="32"/>
                </a:lnTo>
                <a:lnTo>
                  <a:pt x="256" y="33"/>
                </a:lnTo>
                <a:lnTo>
                  <a:pt x="256" y="33"/>
                </a:lnTo>
                <a:lnTo>
                  <a:pt x="256" y="34"/>
                </a:lnTo>
                <a:lnTo>
                  <a:pt x="256" y="34"/>
                </a:lnTo>
                <a:lnTo>
                  <a:pt x="256" y="34"/>
                </a:lnTo>
                <a:lnTo>
                  <a:pt x="256" y="35"/>
                </a:lnTo>
                <a:lnTo>
                  <a:pt x="256" y="36"/>
                </a:lnTo>
                <a:lnTo>
                  <a:pt x="256" y="36"/>
                </a:lnTo>
                <a:lnTo>
                  <a:pt x="256" y="36"/>
                </a:lnTo>
                <a:lnTo>
                  <a:pt x="257" y="36"/>
                </a:lnTo>
                <a:lnTo>
                  <a:pt x="257" y="37"/>
                </a:lnTo>
                <a:lnTo>
                  <a:pt x="257" y="37"/>
                </a:lnTo>
                <a:lnTo>
                  <a:pt x="257" y="38"/>
                </a:lnTo>
                <a:lnTo>
                  <a:pt x="258" y="38"/>
                </a:lnTo>
                <a:lnTo>
                  <a:pt x="259" y="38"/>
                </a:lnTo>
                <a:lnTo>
                  <a:pt x="259" y="38"/>
                </a:lnTo>
                <a:lnTo>
                  <a:pt x="259" y="39"/>
                </a:lnTo>
                <a:lnTo>
                  <a:pt x="259" y="39"/>
                </a:lnTo>
                <a:lnTo>
                  <a:pt x="259" y="40"/>
                </a:lnTo>
                <a:lnTo>
                  <a:pt x="260" y="40"/>
                </a:lnTo>
                <a:lnTo>
                  <a:pt x="261" y="40"/>
                </a:lnTo>
                <a:lnTo>
                  <a:pt x="262" y="40"/>
                </a:lnTo>
                <a:lnTo>
                  <a:pt x="262" y="41"/>
                </a:lnTo>
                <a:lnTo>
                  <a:pt x="263" y="42"/>
                </a:lnTo>
                <a:lnTo>
                  <a:pt x="263" y="42"/>
                </a:lnTo>
                <a:lnTo>
                  <a:pt x="264" y="42"/>
                </a:lnTo>
                <a:lnTo>
                  <a:pt x="265" y="42"/>
                </a:lnTo>
                <a:lnTo>
                  <a:pt x="265" y="42"/>
                </a:lnTo>
                <a:lnTo>
                  <a:pt x="266" y="42"/>
                </a:lnTo>
                <a:lnTo>
                  <a:pt x="267" y="42"/>
                </a:lnTo>
                <a:lnTo>
                  <a:pt x="267" y="42"/>
                </a:lnTo>
                <a:lnTo>
                  <a:pt x="268" y="42"/>
                </a:lnTo>
                <a:lnTo>
                  <a:pt x="269" y="42"/>
                </a:lnTo>
                <a:lnTo>
                  <a:pt x="269" y="43"/>
                </a:lnTo>
                <a:lnTo>
                  <a:pt x="269" y="43"/>
                </a:lnTo>
                <a:lnTo>
                  <a:pt x="270" y="43"/>
                </a:lnTo>
                <a:lnTo>
                  <a:pt x="271" y="43"/>
                </a:lnTo>
                <a:lnTo>
                  <a:pt x="271" y="44"/>
                </a:lnTo>
                <a:lnTo>
                  <a:pt x="271" y="44"/>
                </a:lnTo>
                <a:lnTo>
                  <a:pt x="272" y="44"/>
                </a:lnTo>
                <a:lnTo>
                  <a:pt x="272" y="44"/>
                </a:lnTo>
                <a:lnTo>
                  <a:pt x="273" y="44"/>
                </a:lnTo>
                <a:lnTo>
                  <a:pt x="273" y="44"/>
                </a:lnTo>
                <a:lnTo>
                  <a:pt x="274" y="44"/>
                </a:lnTo>
                <a:lnTo>
                  <a:pt x="274" y="44"/>
                </a:lnTo>
                <a:lnTo>
                  <a:pt x="275" y="44"/>
                </a:lnTo>
                <a:lnTo>
                  <a:pt x="275" y="45"/>
                </a:lnTo>
                <a:lnTo>
                  <a:pt x="275" y="46"/>
                </a:lnTo>
                <a:lnTo>
                  <a:pt x="275" y="46"/>
                </a:lnTo>
                <a:lnTo>
                  <a:pt x="276" y="46"/>
                </a:lnTo>
                <a:lnTo>
                  <a:pt x="276" y="46"/>
                </a:lnTo>
                <a:lnTo>
                  <a:pt x="276" y="47"/>
                </a:lnTo>
                <a:lnTo>
                  <a:pt x="277" y="47"/>
                </a:lnTo>
                <a:lnTo>
                  <a:pt x="278" y="48"/>
                </a:lnTo>
                <a:lnTo>
                  <a:pt x="278" y="48"/>
                </a:lnTo>
                <a:lnTo>
                  <a:pt x="278" y="49"/>
                </a:lnTo>
                <a:lnTo>
                  <a:pt x="278" y="50"/>
                </a:lnTo>
                <a:lnTo>
                  <a:pt x="278" y="50"/>
                </a:lnTo>
                <a:lnTo>
                  <a:pt x="278" y="51"/>
                </a:lnTo>
                <a:lnTo>
                  <a:pt x="278" y="52"/>
                </a:lnTo>
                <a:lnTo>
                  <a:pt x="278" y="52"/>
                </a:lnTo>
                <a:lnTo>
                  <a:pt x="278" y="53"/>
                </a:lnTo>
                <a:lnTo>
                  <a:pt x="278" y="53"/>
                </a:lnTo>
                <a:lnTo>
                  <a:pt x="278" y="53"/>
                </a:lnTo>
                <a:lnTo>
                  <a:pt x="278" y="54"/>
                </a:lnTo>
                <a:lnTo>
                  <a:pt x="279" y="54"/>
                </a:lnTo>
                <a:lnTo>
                  <a:pt x="280" y="54"/>
                </a:lnTo>
                <a:lnTo>
                  <a:pt x="280" y="54"/>
                </a:lnTo>
                <a:lnTo>
                  <a:pt x="280" y="55"/>
                </a:lnTo>
                <a:lnTo>
                  <a:pt x="281" y="55"/>
                </a:lnTo>
                <a:lnTo>
                  <a:pt x="282" y="55"/>
                </a:lnTo>
                <a:lnTo>
                  <a:pt x="283" y="55"/>
                </a:lnTo>
                <a:lnTo>
                  <a:pt x="284" y="55"/>
                </a:lnTo>
                <a:lnTo>
                  <a:pt x="284" y="56"/>
                </a:lnTo>
                <a:lnTo>
                  <a:pt x="284" y="56"/>
                </a:lnTo>
                <a:lnTo>
                  <a:pt x="285" y="56"/>
                </a:lnTo>
                <a:lnTo>
                  <a:pt x="286" y="56"/>
                </a:lnTo>
                <a:lnTo>
                  <a:pt x="286" y="56"/>
                </a:lnTo>
                <a:lnTo>
                  <a:pt x="287" y="56"/>
                </a:lnTo>
                <a:lnTo>
                  <a:pt x="288" y="56"/>
                </a:lnTo>
                <a:lnTo>
                  <a:pt x="288" y="56"/>
                </a:lnTo>
                <a:lnTo>
                  <a:pt x="289" y="56"/>
                </a:lnTo>
                <a:lnTo>
                  <a:pt x="290" y="56"/>
                </a:lnTo>
                <a:lnTo>
                  <a:pt x="290" y="57"/>
                </a:lnTo>
                <a:lnTo>
                  <a:pt x="290" y="57"/>
                </a:lnTo>
                <a:lnTo>
                  <a:pt x="291" y="57"/>
                </a:lnTo>
                <a:lnTo>
                  <a:pt x="291" y="56"/>
                </a:lnTo>
                <a:lnTo>
                  <a:pt x="291" y="57"/>
                </a:lnTo>
                <a:lnTo>
                  <a:pt x="292" y="57"/>
                </a:lnTo>
                <a:lnTo>
                  <a:pt x="292" y="57"/>
                </a:lnTo>
                <a:lnTo>
                  <a:pt x="293" y="57"/>
                </a:lnTo>
                <a:lnTo>
                  <a:pt x="293" y="57"/>
                </a:lnTo>
                <a:lnTo>
                  <a:pt x="293" y="57"/>
                </a:lnTo>
                <a:lnTo>
                  <a:pt x="294" y="57"/>
                </a:lnTo>
                <a:lnTo>
                  <a:pt x="294" y="58"/>
                </a:lnTo>
                <a:lnTo>
                  <a:pt x="295" y="58"/>
                </a:lnTo>
                <a:lnTo>
                  <a:pt x="295" y="58"/>
                </a:lnTo>
                <a:lnTo>
                  <a:pt x="295" y="59"/>
                </a:lnTo>
                <a:lnTo>
                  <a:pt x="296" y="59"/>
                </a:lnTo>
                <a:lnTo>
                  <a:pt x="296" y="58"/>
                </a:lnTo>
                <a:lnTo>
                  <a:pt x="297" y="58"/>
                </a:lnTo>
                <a:lnTo>
                  <a:pt x="297" y="58"/>
                </a:lnTo>
                <a:lnTo>
                  <a:pt x="298" y="57"/>
                </a:lnTo>
                <a:lnTo>
                  <a:pt x="299" y="57"/>
                </a:lnTo>
                <a:lnTo>
                  <a:pt x="299" y="57"/>
                </a:lnTo>
                <a:lnTo>
                  <a:pt x="300" y="57"/>
                </a:lnTo>
                <a:lnTo>
                  <a:pt x="301" y="57"/>
                </a:lnTo>
                <a:lnTo>
                  <a:pt x="301" y="57"/>
                </a:lnTo>
                <a:lnTo>
                  <a:pt x="302" y="57"/>
                </a:lnTo>
                <a:lnTo>
                  <a:pt x="303" y="57"/>
                </a:lnTo>
                <a:lnTo>
                  <a:pt x="303" y="57"/>
                </a:lnTo>
                <a:lnTo>
                  <a:pt x="304" y="57"/>
                </a:lnTo>
                <a:lnTo>
                  <a:pt x="304" y="57"/>
                </a:lnTo>
                <a:lnTo>
                  <a:pt x="305" y="57"/>
                </a:lnTo>
                <a:lnTo>
                  <a:pt x="305" y="57"/>
                </a:lnTo>
                <a:lnTo>
                  <a:pt x="306" y="57"/>
                </a:lnTo>
                <a:lnTo>
                  <a:pt x="307" y="56"/>
                </a:lnTo>
                <a:lnTo>
                  <a:pt x="307" y="56"/>
                </a:lnTo>
                <a:lnTo>
                  <a:pt x="307" y="55"/>
                </a:lnTo>
                <a:lnTo>
                  <a:pt x="308" y="55"/>
                </a:lnTo>
                <a:lnTo>
                  <a:pt x="308" y="56"/>
                </a:lnTo>
                <a:lnTo>
                  <a:pt x="309" y="56"/>
                </a:lnTo>
                <a:lnTo>
                  <a:pt x="309" y="57"/>
                </a:lnTo>
                <a:lnTo>
                  <a:pt x="309" y="57"/>
                </a:lnTo>
                <a:lnTo>
                  <a:pt x="310" y="58"/>
                </a:lnTo>
                <a:lnTo>
                  <a:pt x="310" y="58"/>
                </a:lnTo>
                <a:lnTo>
                  <a:pt x="311" y="58"/>
                </a:lnTo>
                <a:lnTo>
                  <a:pt x="312" y="58"/>
                </a:lnTo>
                <a:lnTo>
                  <a:pt x="312" y="58"/>
                </a:lnTo>
                <a:lnTo>
                  <a:pt x="313" y="59"/>
                </a:lnTo>
                <a:lnTo>
                  <a:pt x="314" y="59"/>
                </a:lnTo>
                <a:lnTo>
                  <a:pt x="314" y="58"/>
                </a:lnTo>
                <a:lnTo>
                  <a:pt x="315" y="58"/>
                </a:lnTo>
                <a:lnTo>
                  <a:pt x="316" y="58"/>
                </a:lnTo>
                <a:lnTo>
                  <a:pt x="316" y="59"/>
                </a:lnTo>
                <a:lnTo>
                  <a:pt x="316" y="59"/>
                </a:lnTo>
                <a:lnTo>
                  <a:pt x="317" y="59"/>
                </a:lnTo>
                <a:lnTo>
                  <a:pt x="317" y="60"/>
                </a:lnTo>
                <a:lnTo>
                  <a:pt x="318" y="60"/>
                </a:lnTo>
                <a:lnTo>
                  <a:pt x="318" y="61"/>
                </a:lnTo>
                <a:lnTo>
                  <a:pt x="318" y="61"/>
                </a:lnTo>
                <a:lnTo>
                  <a:pt x="318" y="62"/>
                </a:lnTo>
                <a:lnTo>
                  <a:pt x="318" y="63"/>
                </a:lnTo>
                <a:lnTo>
                  <a:pt x="319" y="63"/>
                </a:lnTo>
                <a:lnTo>
                  <a:pt x="320" y="63"/>
                </a:lnTo>
                <a:lnTo>
                  <a:pt x="320" y="64"/>
                </a:lnTo>
                <a:lnTo>
                  <a:pt x="320" y="64"/>
                </a:lnTo>
                <a:lnTo>
                  <a:pt x="320" y="65"/>
                </a:lnTo>
                <a:lnTo>
                  <a:pt x="320" y="65"/>
                </a:lnTo>
                <a:lnTo>
                  <a:pt x="320" y="66"/>
                </a:lnTo>
                <a:lnTo>
                  <a:pt x="321" y="66"/>
                </a:lnTo>
                <a:lnTo>
                  <a:pt x="321" y="67"/>
                </a:lnTo>
                <a:lnTo>
                  <a:pt x="322" y="67"/>
                </a:lnTo>
                <a:lnTo>
                  <a:pt x="322" y="67"/>
                </a:lnTo>
                <a:lnTo>
                  <a:pt x="323" y="67"/>
                </a:lnTo>
                <a:lnTo>
                  <a:pt x="324" y="67"/>
                </a:lnTo>
                <a:lnTo>
                  <a:pt x="324" y="67"/>
                </a:lnTo>
                <a:lnTo>
                  <a:pt x="325" y="67"/>
                </a:lnTo>
                <a:lnTo>
                  <a:pt x="326" y="67"/>
                </a:lnTo>
                <a:lnTo>
                  <a:pt x="326" y="68"/>
                </a:lnTo>
                <a:lnTo>
                  <a:pt x="326" y="68"/>
                </a:lnTo>
                <a:lnTo>
                  <a:pt x="327" y="69"/>
                </a:lnTo>
                <a:lnTo>
                  <a:pt x="328" y="69"/>
                </a:lnTo>
                <a:lnTo>
                  <a:pt x="328" y="69"/>
                </a:lnTo>
                <a:lnTo>
                  <a:pt x="329" y="69"/>
                </a:lnTo>
                <a:lnTo>
                  <a:pt x="329" y="70"/>
                </a:lnTo>
                <a:lnTo>
                  <a:pt x="329" y="70"/>
                </a:lnTo>
                <a:lnTo>
                  <a:pt x="329" y="70"/>
                </a:lnTo>
                <a:lnTo>
                  <a:pt x="330" y="70"/>
                </a:lnTo>
                <a:lnTo>
                  <a:pt x="330" y="71"/>
                </a:lnTo>
                <a:lnTo>
                  <a:pt x="330" y="72"/>
                </a:lnTo>
                <a:lnTo>
                  <a:pt x="329" y="72"/>
                </a:lnTo>
                <a:lnTo>
                  <a:pt x="329" y="72"/>
                </a:lnTo>
                <a:lnTo>
                  <a:pt x="329" y="73"/>
                </a:lnTo>
                <a:lnTo>
                  <a:pt x="329" y="74"/>
                </a:lnTo>
                <a:lnTo>
                  <a:pt x="329" y="74"/>
                </a:lnTo>
                <a:lnTo>
                  <a:pt x="329" y="75"/>
                </a:lnTo>
                <a:lnTo>
                  <a:pt x="330" y="75"/>
                </a:lnTo>
                <a:lnTo>
                  <a:pt x="331" y="76"/>
                </a:lnTo>
                <a:lnTo>
                  <a:pt x="331" y="76"/>
                </a:lnTo>
                <a:lnTo>
                  <a:pt x="331" y="77"/>
                </a:lnTo>
                <a:lnTo>
                  <a:pt x="332" y="78"/>
                </a:lnTo>
                <a:lnTo>
                  <a:pt x="332" y="78"/>
                </a:lnTo>
                <a:lnTo>
                  <a:pt x="332" y="79"/>
                </a:lnTo>
                <a:lnTo>
                  <a:pt x="333" y="79"/>
                </a:lnTo>
                <a:lnTo>
                  <a:pt x="333" y="80"/>
                </a:lnTo>
                <a:lnTo>
                  <a:pt x="333" y="80"/>
                </a:lnTo>
                <a:lnTo>
                  <a:pt x="333" y="80"/>
                </a:lnTo>
                <a:lnTo>
                  <a:pt x="333" y="81"/>
                </a:lnTo>
                <a:lnTo>
                  <a:pt x="333" y="82"/>
                </a:lnTo>
                <a:lnTo>
                  <a:pt x="333" y="82"/>
                </a:lnTo>
                <a:lnTo>
                  <a:pt x="334" y="82"/>
                </a:lnTo>
                <a:lnTo>
                  <a:pt x="334" y="83"/>
                </a:lnTo>
                <a:lnTo>
                  <a:pt x="335" y="83"/>
                </a:lnTo>
                <a:lnTo>
                  <a:pt x="335" y="83"/>
                </a:lnTo>
                <a:lnTo>
                  <a:pt x="336" y="84"/>
                </a:lnTo>
                <a:lnTo>
                  <a:pt x="337" y="84"/>
                </a:lnTo>
                <a:lnTo>
                  <a:pt x="337" y="84"/>
                </a:lnTo>
                <a:lnTo>
                  <a:pt x="338" y="84"/>
                </a:lnTo>
                <a:lnTo>
                  <a:pt x="339" y="84"/>
                </a:lnTo>
                <a:lnTo>
                  <a:pt x="339" y="84"/>
                </a:lnTo>
                <a:lnTo>
                  <a:pt x="339" y="84"/>
                </a:lnTo>
                <a:lnTo>
                  <a:pt x="340" y="84"/>
                </a:lnTo>
                <a:lnTo>
                  <a:pt x="340" y="85"/>
                </a:lnTo>
                <a:lnTo>
                  <a:pt x="341" y="85"/>
                </a:lnTo>
                <a:lnTo>
                  <a:pt x="341" y="86"/>
                </a:lnTo>
                <a:lnTo>
                  <a:pt x="341" y="86"/>
                </a:lnTo>
                <a:lnTo>
                  <a:pt x="341" y="87"/>
                </a:lnTo>
                <a:lnTo>
                  <a:pt x="341" y="88"/>
                </a:lnTo>
                <a:lnTo>
                  <a:pt x="341" y="88"/>
                </a:lnTo>
                <a:lnTo>
                  <a:pt x="341" y="89"/>
                </a:lnTo>
                <a:lnTo>
                  <a:pt x="341" y="89"/>
                </a:lnTo>
                <a:lnTo>
                  <a:pt x="341" y="90"/>
                </a:lnTo>
                <a:lnTo>
                  <a:pt x="341" y="91"/>
                </a:lnTo>
                <a:lnTo>
                  <a:pt x="341" y="91"/>
                </a:lnTo>
                <a:lnTo>
                  <a:pt x="341" y="92"/>
                </a:lnTo>
                <a:lnTo>
                  <a:pt x="341" y="93"/>
                </a:lnTo>
                <a:lnTo>
                  <a:pt x="341" y="93"/>
                </a:lnTo>
                <a:lnTo>
                  <a:pt x="341" y="93"/>
                </a:lnTo>
                <a:lnTo>
                  <a:pt x="341" y="94"/>
                </a:lnTo>
                <a:lnTo>
                  <a:pt x="341" y="95"/>
                </a:lnTo>
                <a:lnTo>
                  <a:pt x="341" y="95"/>
                </a:lnTo>
                <a:lnTo>
                  <a:pt x="342" y="95"/>
                </a:lnTo>
                <a:lnTo>
                  <a:pt x="342" y="96"/>
                </a:lnTo>
                <a:lnTo>
                  <a:pt x="343" y="96"/>
                </a:lnTo>
                <a:lnTo>
                  <a:pt x="343" y="97"/>
                </a:lnTo>
                <a:lnTo>
                  <a:pt x="343" y="97"/>
                </a:lnTo>
                <a:lnTo>
                  <a:pt x="343" y="97"/>
                </a:lnTo>
                <a:lnTo>
                  <a:pt x="344" y="97"/>
                </a:lnTo>
                <a:lnTo>
                  <a:pt x="345" y="97"/>
                </a:lnTo>
                <a:lnTo>
                  <a:pt x="345" y="98"/>
                </a:lnTo>
                <a:lnTo>
                  <a:pt x="345" y="98"/>
                </a:lnTo>
                <a:lnTo>
                  <a:pt x="346" y="98"/>
                </a:lnTo>
                <a:lnTo>
                  <a:pt x="346" y="99"/>
                </a:lnTo>
                <a:lnTo>
                  <a:pt x="346" y="99"/>
                </a:lnTo>
                <a:lnTo>
                  <a:pt x="347" y="99"/>
                </a:lnTo>
                <a:lnTo>
                  <a:pt x="347" y="100"/>
                </a:lnTo>
                <a:lnTo>
                  <a:pt x="347" y="99"/>
                </a:lnTo>
                <a:lnTo>
                  <a:pt x="348" y="99"/>
                </a:lnTo>
                <a:lnTo>
                  <a:pt x="348" y="99"/>
                </a:lnTo>
                <a:lnTo>
                  <a:pt x="348" y="99"/>
                </a:lnTo>
                <a:lnTo>
                  <a:pt x="349" y="99"/>
                </a:lnTo>
                <a:lnTo>
                  <a:pt x="350" y="99"/>
                </a:lnTo>
                <a:lnTo>
                  <a:pt x="350" y="99"/>
                </a:lnTo>
                <a:lnTo>
                  <a:pt x="351" y="99"/>
                </a:lnTo>
                <a:lnTo>
                  <a:pt x="352" y="99"/>
                </a:lnTo>
                <a:lnTo>
                  <a:pt x="352" y="99"/>
                </a:lnTo>
                <a:lnTo>
                  <a:pt x="353" y="99"/>
                </a:lnTo>
                <a:lnTo>
                  <a:pt x="354" y="99"/>
                </a:lnTo>
                <a:lnTo>
                  <a:pt x="354" y="100"/>
                </a:lnTo>
                <a:lnTo>
                  <a:pt x="354" y="100"/>
                </a:lnTo>
                <a:lnTo>
                  <a:pt x="354" y="101"/>
                </a:lnTo>
                <a:lnTo>
                  <a:pt x="355" y="101"/>
                </a:lnTo>
                <a:lnTo>
                  <a:pt x="356" y="101"/>
                </a:lnTo>
                <a:lnTo>
                  <a:pt x="356" y="101"/>
                </a:lnTo>
                <a:lnTo>
                  <a:pt x="356" y="101"/>
                </a:lnTo>
                <a:lnTo>
                  <a:pt x="357" y="102"/>
                </a:lnTo>
                <a:lnTo>
                  <a:pt x="358" y="103"/>
                </a:lnTo>
                <a:lnTo>
                  <a:pt x="358" y="103"/>
                </a:lnTo>
                <a:lnTo>
                  <a:pt x="358" y="103"/>
                </a:lnTo>
                <a:lnTo>
                  <a:pt x="359" y="103"/>
                </a:lnTo>
                <a:lnTo>
                  <a:pt x="360" y="103"/>
                </a:lnTo>
                <a:lnTo>
                  <a:pt x="360" y="103"/>
                </a:lnTo>
                <a:lnTo>
                  <a:pt x="360" y="104"/>
                </a:lnTo>
                <a:lnTo>
                  <a:pt x="361" y="104"/>
                </a:lnTo>
                <a:lnTo>
                  <a:pt x="362" y="104"/>
                </a:lnTo>
                <a:lnTo>
                  <a:pt x="362" y="104"/>
                </a:lnTo>
                <a:lnTo>
                  <a:pt x="362" y="105"/>
                </a:lnTo>
                <a:lnTo>
                  <a:pt x="363" y="104"/>
                </a:lnTo>
                <a:lnTo>
                  <a:pt x="363" y="105"/>
                </a:lnTo>
                <a:lnTo>
                  <a:pt x="364" y="105"/>
                </a:lnTo>
                <a:lnTo>
                  <a:pt x="364" y="105"/>
                </a:lnTo>
                <a:lnTo>
                  <a:pt x="365" y="105"/>
                </a:lnTo>
                <a:lnTo>
                  <a:pt x="365" y="105"/>
                </a:lnTo>
                <a:lnTo>
                  <a:pt x="366" y="105"/>
                </a:lnTo>
                <a:lnTo>
                  <a:pt x="367" y="105"/>
                </a:lnTo>
                <a:lnTo>
                  <a:pt x="367" y="104"/>
                </a:lnTo>
                <a:lnTo>
                  <a:pt x="368" y="104"/>
                </a:lnTo>
                <a:lnTo>
                  <a:pt x="369" y="105"/>
                </a:lnTo>
                <a:lnTo>
                  <a:pt x="369" y="105"/>
                </a:lnTo>
                <a:lnTo>
                  <a:pt x="370" y="105"/>
                </a:lnTo>
                <a:lnTo>
                  <a:pt x="371" y="105"/>
                </a:lnTo>
                <a:lnTo>
                  <a:pt x="371" y="105"/>
                </a:lnTo>
                <a:lnTo>
                  <a:pt x="372" y="105"/>
                </a:lnTo>
                <a:lnTo>
                  <a:pt x="373" y="105"/>
                </a:lnTo>
                <a:lnTo>
                  <a:pt x="373" y="104"/>
                </a:lnTo>
                <a:lnTo>
                  <a:pt x="374" y="104"/>
                </a:lnTo>
                <a:lnTo>
                  <a:pt x="375" y="104"/>
                </a:lnTo>
                <a:lnTo>
                  <a:pt x="375" y="105"/>
                </a:lnTo>
                <a:lnTo>
                  <a:pt x="375" y="105"/>
                </a:lnTo>
                <a:lnTo>
                  <a:pt x="375" y="104"/>
                </a:lnTo>
                <a:lnTo>
                  <a:pt x="376" y="104"/>
                </a:lnTo>
                <a:lnTo>
                  <a:pt x="377" y="104"/>
                </a:lnTo>
                <a:lnTo>
                  <a:pt x="377" y="104"/>
                </a:lnTo>
                <a:lnTo>
                  <a:pt x="378" y="104"/>
                </a:lnTo>
                <a:lnTo>
                  <a:pt x="379" y="104"/>
                </a:lnTo>
                <a:lnTo>
                  <a:pt x="379" y="104"/>
                </a:lnTo>
                <a:lnTo>
                  <a:pt x="380" y="104"/>
                </a:lnTo>
                <a:lnTo>
                  <a:pt x="380" y="103"/>
                </a:lnTo>
                <a:lnTo>
                  <a:pt x="380" y="104"/>
                </a:lnTo>
                <a:lnTo>
                  <a:pt x="381" y="104"/>
                </a:lnTo>
                <a:lnTo>
                  <a:pt x="381" y="104"/>
                </a:lnTo>
                <a:lnTo>
                  <a:pt x="382" y="104"/>
                </a:lnTo>
                <a:lnTo>
                  <a:pt x="382" y="105"/>
                </a:lnTo>
                <a:lnTo>
                  <a:pt x="382" y="105"/>
                </a:lnTo>
                <a:lnTo>
                  <a:pt x="383" y="105"/>
                </a:lnTo>
                <a:lnTo>
                  <a:pt x="383" y="104"/>
                </a:lnTo>
                <a:lnTo>
                  <a:pt x="384" y="103"/>
                </a:lnTo>
                <a:lnTo>
                  <a:pt x="384" y="103"/>
                </a:lnTo>
                <a:lnTo>
                  <a:pt x="384" y="103"/>
                </a:lnTo>
                <a:lnTo>
                  <a:pt x="384" y="102"/>
                </a:lnTo>
                <a:lnTo>
                  <a:pt x="385" y="101"/>
                </a:lnTo>
                <a:lnTo>
                  <a:pt x="386" y="101"/>
                </a:lnTo>
                <a:lnTo>
                  <a:pt x="386" y="100"/>
                </a:lnTo>
                <a:lnTo>
                  <a:pt x="386" y="99"/>
                </a:lnTo>
                <a:lnTo>
                  <a:pt x="387" y="99"/>
                </a:lnTo>
                <a:lnTo>
                  <a:pt x="387" y="99"/>
                </a:lnTo>
                <a:lnTo>
                  <a:pt x="387" y="98"/>
                </a:lnTo>
                <a:lnTo>
                  <a:pt x="388" y="98"/>
                </a:lnTo>
                <a:lnTo>
                  <a:pt x="388" y="97"/>
                </a:lnTo>
                <a:lnTo>
                  <a:pt x="389" y="97"/>
                </a:lnTo>
                <a:lnTo>
                  <a:pt x="390" y="97"/>
                </a:lnTo>
                <a:lnTo>
                  <a:pt x="390" y="97"/>
                </a:lnTo>
                <a:lnTo>
                  <a:pt x="391" y="97"/>
                </a:lnTo>
                <a:lnTo>
                  <a:pt x="392" y="97"/>
                </a:lnTo>
                <a:lnTo>
                  <a:pt x="392" y="96"/>
                </a:lnTo>
                <a:lnTo>
                  <a:pt x="392" y="96"/>
                </a:lnTo>
                <a:lnTo>
                  <a:pt x="393" y="96"/>
                </a:lnTo>
                <a:lnTo>
                  <a:pt x="393" y="95"/>
                </a:lnTo>
                <a:lnTo>
                  <a:pt x="394" y="95"/>
                </a:lnTo>
                <a:lnTo>
                  <a:pt x="394" y="95"/>
                </a:lnTo>
                <a:lnTo>
                  <a:pt x="394" y="94"/>
                </a:lnTo>
                <a:lnTo>
                  <a:pt x="395" y="94"/>
                </a:lnTo>
                <a:lnTo>
                  <a:pt x="396" y="94"/>
                </a:lnTo>
                <a:lnTo>
                  <a:pt x="396" y="94"/>
                </a:lnTo>
                <a:lnTo>
                  <a:pt x="397" y="94"/>
                </a:lnTo>
                <a:lnTo>
                  <a:pt x="397" y="93"/>
                </a:lnTo>
                <a:lnTo>
                  <a:pt x="398" y="94"/>
                </a:lnTo>
                <a:lnTo>
                  <a:pt x="398" y="94"/>
                </a:lnTo>
                <a:lnTo>
                  <a:pt x="399" y="95"/>
                </a:lnTo>
                <a:lnTo>
                  <a:pt x="400" y="95"/>
                </a:lnTo>
                <a:lnTo>
                  <a:pt x="400" y="95"/>
                </a:lnTo>
                <a:lnTo>
                  <a:pt x="401" y="95"/>
                </a:lnTo>
                <a:lnTo>
                  <a:pt x="401" y="95"/>
                </a:lnTo>
                <a:lnTo>
                  <a:pt x="402" y="95"/>
                </a:lnTo>
                <a:lnTo>
                  <a:pt x="403" y="95"/>
                </a:lnTo>
                <a:lnTo>
                  <a:pt x="403" y="96"/>
                </a:lnTo>
                <a:lnTo>
                  <a:pt x="404" y="96"/>
                </a:lnTo>
                <a:lnTo>
                  <a:pt x="405" y="96"/>
                </a:lnTo>
                <a:lnTo>
                  <a:pt x="405" y="95"/>
                </a:lnTo>
                <a:lnTo>
                  <a:pt x="405" y="95"/>
                </a:lnTo>
                <a:lnTo>
                  <a:pt x="405" y="96"/>
                </a:lnTo>
                <a:lnTo>
                  <a:pt x="406" y="96"/>
                </a:lnTo>
                <a:lnTo>
                  <a:pt x="407" y="96"/>
                </a:lnTo>
                <a:lnTo>
                  <a:pt x="407" y="96"/>
                </a:lnTo>
                <a:lnTo>
                  <a:pt x="408" y="96"/>
                </a:lnTo>
                <a:lnTo>
                  <a:pt x="409" y="97"/>
                </a:lnTo>
                <a:lnTo>
                  <a:pt x="409" y="97"/>
                </a:lnTo>
                <a:lnTo>
                  <a:pt x="410" y="97"/>
                </a:lnTo>
                <a:lnTo>
                  <a:pt x="411" y="97"/>
                </a:lnTo>
                <a:lnTo>
                  <a:pt x="411" y="97"/>
                </a:lnTo>
                <a:lnTo>
                  <a:pt x="411" y="98"/>
                </a:lnTo>
                <a:lnTo>
                  <a:pt x="411" y="99"/>
                </a:lnTo>
                <a:lnTo>
                  <a:pt x="411" y="99"/>
                </a:lnTo>
                <a:lnTo>
                  <a:pt x="411" y="99"/>
                </a:lnTo>
                <a:lnTo>
                  <a:pt x="411" y="100"/>
                </a:lnTo>
                <a:lnTo>
                  <a:pt x="412" y="100"/>
                </a:lnTo>
                <a:lnTo>
                  <a:pt x="413" y="100"/>
                </a:lnTo>
                <a:lnTo>
                  <a:pt x="413" y="101"/>
                </a:lnTo>
                <a:lnTo>
                  <a:pt x="414" y="101"/>
                </a:lnTo>
                <a:lnTo>
                  <a:pt x="415" y="101"/>
                </a:lnTo>
                <a:lnTo>
                  <a:pt x="415" y="102"/>
                </a:lnTo>
                <a:lnTo>
                  <a:pt x="416" y="103"/>
                </a:lnTo>
                <a:lnTo>
                  <a:pt x="417" y="103"/>
                </a:lnTo>
                <a:lnTo>
                  <a:pt x="417" y="103"/>
                </a:lnTo>
                <a:lnTo>
                  <a:pt x="418" y="103"/>
                </a:lnTo>
                <a:lnTo>
                  <a:pt x="418" y="103"/>
                </a:lnTo>
                <a:lnTo>
                  <a:pt x="419" y="102"/>
                </a:lnTo>
                <a:lnTo>
                  <a:pt x="420" y="103"/>
                </a:lnTo>
                <a:lnTo>
                  <a:pt x="420" y="102"/>
                </a:lnTo>
                <a:lnTo>
                  <a:pt x="421" y="102"/>
                </a:lnTo>
                <a:lnTo>
                  <a:pt x="422" y="102"/>
                </a:lnTo>
                <a:lnTo>
                  <a:pt x="422" y="102"/>
                </a:lnTo>
                <a:lnTo>
                  <a:pt x="422" y="101"/>
                </a:lnTo>
                <a:lnTo>
                  <a:pt x="423" y="101"/>
                </a:lnTo>
                <a:lnTo>
                  <a:pt x="424" y="101"/>
                </a:lnTo>
                <a:lnTo>
                  <a:pt x="424" y="102"/>
                </a:lnTo>
                <a:lnTo>
                  <a:pt x="424" y="102"/>
                </a:lnTo>
                <a:lnTo>
                  <a:pt x="425" y="102"/>
                </a:lnTo>
                <a:lnTo>
                  <a:pt x="426" y="102"/>
                </a:lnTo>
                <a:lnTo>
                  <a:pt x="426" y="101"/>
                </a:lnTo>
                <a:lnTo>
                  <a:pt x="427" y="101"/>
                </a:lnTo>
                <a:lnTo>
                  <a:pt x="428" y="101"/>
                </a:lnTo>
                <a:lnTo>
                  <a:pt x="428" y="102"/>
                </a:lnTo>
                <a:lnTo>
                  <a:pt x="428" y="102"/>
                </a:lnTo>
                <a:lnTo>
                  <a:pt x="429" y="102"/>
                </a:lnTo>
                <a:lnTo>
                  <a:pt x="430" y="102"/>
                </a:lnTo>
                <a:lnTo>
                  <a:pt x="430" y="102"/>
                </a:lnTo>
                <a:lnTo>
                  <a:pt x="431" y="102"/>
                </a:lnTo>
                <a:lnTo>
                  <a:pt x="431" y="101"/>
                </a:lnTo>
                <a:lnTo>
                  <a:pt x="432" y="101"/>
                </a:lnTo>
                <a:lnTo>
                  <a:pt x="432" y="101"/>
                </a:lnTo>
                <a:lnTo>
                  <a:pt x="432" y="100"/>
                </a:lnTo>
                <a:lnTo>
                  <a:pt x="432" y="100"/>
                </a:lnTo>
                <a:lnTo>
                  <a:pt x="432" y="99"/>
                </a:lnTo>
                <a:lnTo>
                  <a:pt x="433" y="99"/>
                </a:lnTo>
                <a:lnTo>
                  <a:pt x="434" y="99"/>
                </a:lnTo>
                <a:lnTo>
                  <a:pt x="434" y="98"/>
                </a:lnTo>
                <a:lnTo>
                  <a:pt x="434" y="97"/>
                </a:lnTo>
                <a:lnTo>
                  <a:pt x="435" y="97"/>
                </a:lnTo>
                <a:lnTo>
                  <a:pt x="436" y="96"/>
                </a:lnTo>
                <a:lnTo>
                  <a:pt x="436" y="95"/>
                </a:lnTo>
                <a:lnTo>
                  <a:pt x="437" y="95"/>
                </a:lnTo>
                <a:lnTo>
                  <a:pt x="437" y="95"/>
                </a:lnTo>
                <a:lnTo>
                  <a:pt x="438" y="95"/>
                </a:lnTo>
                <a:lnTo>
                  <a:pt x="439" y="95"/>
                </a:lnTo>
                <a:lnTo>
                  <a:pt x="439" y="95"/>
                </a:lnTo>
                <a:lnTo>
                  <a:pt x="439" y="95"/>
                </a:lnTo>
                <a:lnTo>
                  <a:pt x="440" y="95"/>
                </a:lnTo>
                <a:lnTo>
                  <a:pt x="441" y="95"/>
                </a:lnTo>
                <a:lnTo>
                  <a:pt x="441" y="94"/>
                </a:lnTo>
                <a:lnTo>
                  <a:pt x="441" y="95"/>
                </a:lnTo>
                <a:lnTo>
                  <a:pt x="442" y="95"/>
                </a:lnTo>
                <a:lnTo>
                  <a:pt x="443" y="95"/>
                </a:lnTo>
                <a:lnTo>
                  <a:pt x="443" y="94"/>
                </a:lnTo>
                <a:lnTo>
                  <a:pt x="443" y="94"/>
                </a:lnTo>
                <a:lnTo>
                  <a:pt x="444" y="94"/>
                </a:lnTo>
                <a:lnTo>
                  <a:pt x="444" y="93"/>
                </a:lnTo>
                <a:lnTo>
                  <a:pt x="445" y="93"/>
                </a:lnTo>
                <a:lnTo>
                  <a:pt x="445" y="93"/>
                </a:lnTo>
                <a:lnTo>
                  <a:pt x="446" y="93"/>
                </a:lnTo>
                <a:lnTo>
                  <a:pt x="447" y="93"/>
                </a:lnTo>
                <a:lnTo>
                  <a:pt x="447" y="92"/>
                </a:lnTo>
                <a:lnTo>
                  <a:pt x="448" y="91"/>
                </a:lnTo>
                <a:lnTo>
                  <a:pt x="449" y="91"/>
                </a:lnTo>
                <a:lnTo>
                  <a:pt x="449" y="91"/>
                </a:lnTo>
                <a:lnTo>
                  <a:pt x="450" y="91"/>
                </a:lnTo>
                <a:lnTo>
                  <a:pt x="451" y="91"/>
                </a:lnTo>
                <a:lnTo>
                  <a:pt x="451" y="91"/>
                </a:lnTo>
                <a:lnTo>
                  <a:pt x="451" y="90"/>
                </a:lnTo>
                <a:lnTo>
                  <a:pt x="452" y="89"/>
                </a:lnTo>
                <a:lnTo>
                  <a:pt x="452" y="90"/>
                </a:lnTo>
                <a:lnTo>
                  <a:pt x="453" y="90"/>
                </a:lnTo>
                <a:lnTo>
                  <a:pt x="453" y="90"/>
                </a:lnTo>
                <a:lnTo>
                  <a:pt x="454" y="91"/>
                </a:lnTo>
                <a:lnTo>
                  <a:pt x="454" y="91"/>
                </a:lnTo>
                <a:lnTo>
                  <a:pt x="454" y="91"/>
                </a:lnTo>
                <a:lnTo>
                  <a:pt x="454" y="92"/>
                </a:lnTo>
                <a:lnTo>
                  <a:pt x="454" y="93"/>
                </a:lnTo>
                <a:lnTo>
                  <a:pt x="454" y="93"/>
                </a:lnTo>
                <a:lnTo>
                  <a:pt x="455" y="93"/>
                </a:lnTo>
                <a:lnTo>
                  <a:pt x="456" y="93"/>
                </a:lnTo>
                <a:lnTo>
                  <a:pt x="456" y="94"/>
                </a:lnTo>
                <a:lnTo>
                  <a:pt x="456" y="95"/>
                </a:lnTo>
                <a:lnTo>
                  <a:pt x="457" y="95"/>
                </a:lnTo>
                <a:lnTo>
                  <a:pt x="457" y="96"/>
                </a:lnTo>
                <a:lnTo>
                  <a:pt x="456" y="96"/>
                </a:lnTo>
                <a:lnTo>
                  <a:pt x="456" y="97"/>
                </a:lnTo>
                <a:lnTo>
                  <a:pt x="456" y="97"/>
                </a:lnTo>
                <a:lnTo>
                  <a:pt x="456" y="97"/>
                </a:lnTo>
                <a:lnTo>
                  <a:pt x="455" y="97"/>
                </a:lnTo>
                <a:lnTo>
                  <a:pt x="454" y="97"/>
                </a:lnTo>
                <a:lnTo>
                  <a:pt x="454" y="97"/>
                </a:lnTo>
                <a:lnTo>
                  <a:pt x="453" y="97"/>
                </a:lnTo>
                <a:lnTo>
                  <a:pt x="453" y="97"/>
                </a:lnTo>
                <a:lnTo>
                  <a:pt x="452" y="97"/>
                </a:lnTo>
                <a:lnTo>
                  <a:pt x="451" y="97"/>
                </a:lnTo>
                <a:lnTo>
                  <a:pt x="451" y="97"/>
                </a:lnTo>
                <a:lnTo>
                  <a:pt x="451" y="98"/>
                </a:lnTo>
                <a:lnTo>
                  <a:pt x="450" y="98"/>
                </a:lnTo>
                <a:lnTo>
                  <a:pt x="449" y="98"/>
                </a:lnTo>
                <a:lnTo>
                  <a:pt x="449" y="98"/>
                </a:lnTo>
                <a:lnTo>
                  <a:pt x="448" y="98"/>
                </a:lnTo>
                <a:lnTo>
                  <a:pt x="448" y="99"/>
                </a:lnTo>
                <a:lnTo>
                  <a:pt x="447" y="99"/>
                </a:lnTo>
                <a:lnTo>
                  <a:pt x="447" y="99"/>
                </a:lnTo>
                <a:lnTo>
                  <a:pt x="447" y="99"/>
                </a:lnTo>
                <a:lnTo>
                  <a:pt x="447" y="100"/>
                </a:lnTo>
                <a:lnTo>
                  <a:pt x="447" y="100"/>
                </a:lnTo>
                <a:lnTo>
                  <a:pt x="448" y="100"/>
                </a:lnTo>
                <a:lnTo>
                  <a:pt x="449" y="100"/>
                </a:lnTo>
                <a:lnTo>
                  <a:pt x="449" y="100"/>
                </a:lnTo>
                <a:lnTo>
                  <a:pt x="450" y="100"/>
                </a:lnTo>
                <a:lnTo>
                  <a:pt x="451" y="100"/>
                </a:lnTo>
                <a:lnTo>
                  <a:pt x="451" y="101"/>
                </a:lnTo>
                <a:lnTo>
                  <a:pt x="452" y="101"/>
                </a:lnTo>
                <a:lnTo>
                  <a:pt x="453" y="101"/>
                </a:lnTo>
                <a:lnTo>
                  <a:pt x="453" y="101"/>
                </a:lnTo>
                <a:lnTo>
                  <a:pt x="454" y="101"/>
                </a:lnTo>
                <a:lnTo>
                  <a:pt x="454" y="101"/>
                </a:lnTo>
                <a:lnTo>
                  <a:pt x="455" y="101"/>
                </a:lnTo>
                <a:lnTo>
                  <a:pt x="456" y="101"/>
                </a:lnTo>
                <a:lnTo>
                  <a:pt x="456" y="102"/>
                </a:lnTo>
                <a:lnTo>
                  <a:pt x="456" y="102"/>
                </a:lnTo>
                <a:lnTo>
                  <a:pt x="457" y="102"/>
                </a:lnTo>
                <a:lnTo>
                  <a:pt x="457" y="103"/>
                </a:lnTo>
                <a:lnTo>
                  <a:pt x="458" y="103"/>
                </a:lnTo>
                <a:lnTo>
                  <a:pt x="458" y="103"/>
                </a:lnTo>
                <a:lnTo>
                  <a:pt x="459" y="103"/>
                </a:lnTo>
                <a:lnTo>
                  <a:pt x="460" y="103"/>
                </a:lnTo>
                <a:lnTo>
                  <a:pt x="460" y="103"/>
                </a:lnTo>
                <a:lnTo>
                  <a:pt x="461" y="103"/>
                </a:lnTo>
                <a:lnTo>
                  <a:pt x="462" y="104"/>
                </a:lnTo>
                <a:lnTo>
                  <a:pt x="462" y="104"/>
                </a:lnTo>
                <a:lnTo>
                  <a:pt x="463" y="104"/>
                </a:lnTo>
                <a:lnTo>
                  <a:pt x="464" y="104"/>
                </a:lnTo>
                <a:lnTo>
                  <a:pt x="464" y="104"/>
                </a:lnTo>
                <a:lnTo>
                  <a:pt x="464" y="103"/>
                </a:lnTo>
                <a:lnTo>
                  <a:pt x="465" y="103"/>
                </a:lnTo>
                <a:lnTo>
                  <a:pt x="466" y="103"/>
                </a:lnTo>
                <a:lnTo>
                  <a:pt x="466" y="103"/>
                </a:lnTo>
                <a:lnTo>
                  <a:pt x="467" y="103"/>
                </a:lnTo>
                <a:lnTo>
                  <a:pt x="467" y="102"/>
                </a:lnTo>
                <a:lnTo>
                  <a:pt x="468" y="102"/>
                </a:lnTo>
                <a:lnTo>
                  <a:pt x="468" y="101"/>
                </a:lnTo>
                <a:lnTo>
                  <a:pt x="469" y="101"/>
                </a:lnTo>
                <a:lnTo>
                  <a:pt x="470" y="101"/>
                </a:lnTo>
                <a:lnTo>
                  <a:pt x="470" y="100"/>
                </a:lnTo>
                <a:lnTo>
                  <a:pt x="470" y="100"/>
                </a:lnTo>
                <a:lnTo>
                  <a:pt x="471" y="99"/>
                </a:lnTo>
                <a:lnTo>
                  <a:pt x="472" y="99"/>
                </a:lnTo>
                <a:lnTo>
                  <a:pt x="472" y="99"/>
                </a:lnTo>
                <a:lnTo>
                  <a:pt x="472" y="99"/>
                </a:lnTo>
                <a:lnTo>
                  <a:pt x="472" y="98"/>
                </a:lnTo>
                <a:lnTo>
                  <a:pt x="473" y="97"/>
                </a:lnTo>
                <a:lnTo>
                  <a:pt x="473" y="97"/>
                </a:lnTo>
                <a:lnTo>
                  <a:pt x="474" y="97"/>
                </a:lnTo>
                <a:lnTo>
                  <a:pt x="474" y="97"/>
                </a:lnTo>
                <a:lnTo>
                  <a:pt x="475" y="97"/>
                </a:lnTo>
                <a:lnTo>
                  <a:pt x="475" y="97"/>
                </a:lnTo>
                <a:lnTo>
                  <a:pt x="476" y="96"/>
                </a:lnTo>
                <a:lnTo>
                  <a:pt x="477" y="96"/>
                </a:lnTo>
                <a:lnTo>
                  <a:pt x="477" y="95"/>
                </a:lnTo>
                <a:lnTo>
                  <a:pt x="477" y="95"/>
                </a:lnTo>
                <a:lnTo>
                  <a:pt x="477" y="96"/>
                </a:lnTo>
                <a:lnTo>
                  <a:pt x="478" y="96"/>
                </a:lnTo>
                <a:lnTo>
                  <a:pt x="479" y="96"/>
                </a:lnTo>
                <a:lnTo>
                  <a:pt x="479" y="96"/>
                </a:lnTo>
                <a:lnTo>
                  <a:pt x="480" y="96"/>
                </a:lnTo>
                <a:lnTo>
                  <a:pt x="481" y="96"/>
                </a:lnTo>
                <a:lnTo>
                  <a:pt x="481" y="95"/>
                </a:lnTo>
                <a:lnTo>
                  <a:pt x="481" y="95"/>
                </a:lnTo>
                <a:lnTo>
                  <a:pt x="482" y="95"/>
                </a:lnTo>
                <a:lnTo>
                  <a:pt x="483" y="96"/>
                </a:lnTo>
                <a:lnTo>
                  <a:pt x="483" y="95"/>
                </a:lnTo>
                <a:lnTo>
                  <a:pt x="483" y="95"/>
                </a:lnTo>
                <a:lnTo>
                  <a:pt x="484" y="95"/>
                </a:lnTo>
                <a:lnTo>
                  <a:pt x="485" y="95"/>
                </a:lnTo>
                <a:lnTo>
                  <a:pt x="485" y="95"/>
                </a:lnTo>
                <a:lnTo>
                  <a:pt x="486" y="95"/>
                </a:lnTo>
                <a:lnTo>
                  <a:pt x="487" y="95"/>
                </a:lnTo>
                <a:lnTo>
                  <a:pt x="487" y="96"/>
                </a:lnTo>
                <a:lnTo>
                  <a:pt x="488" y="96"/>
                </a:lnTo>
                <a:lnTo>
                  <a:pt x="489" y="97"/>
                </a:lnTo>
                <a:lnTo>
                  <a:pt x="489" y="96"/>
                </a:lnTo>
                <a:lnTo>
                  <a:pt x="489" y="96"/>
                </a:lnTo>
                <a:lnTo>
                  <a:pt x="490" y="96"/>
                </a:lnTo>
                <a:lnTo>
                  <a:pt x="490" y="96"/>
                </a:lnTo>
                <a:lnTo>
                  <a:pt x="491" y="96"/>
                </a:lnTo>
                <a:lnTo>
                  <a:pt x="492" y="96"/>
                </a:lnTo>
                <a:lnTo>
                  <a:pt x="492" y="96"/>
                </a:lnTo>
                <a:lnTo>
                  <a:pt x="493" y="96"/>
                </a:lnTo>
                <a:lnTo>
                  <a:pt x="493" y="97"/>
                </a:lnTo>
                <a:lnTo>
                  <a:pt x="494" y="97"/>
                </a:lnTo>
                <a:lnTo>
                  <a:pt x="494" y="96"/>
                </a:lnTo>
                <a:lnTo>
                  <a:pt x="495" y="96"/>
                </a:lnTo>
                <a:lnTo>
                  <a:pt x="495" y="95"/>
                </a:lnTo>
                <a:lnTo>
                  <a:pt x="496" y="95"/>
                </a:lnTo>
                <a:lnTo>
                  <a:pt x="496" y="95"/>
                </a:lnTo>
                <a:lnTo>
                  <a:pt x="497" y="95"/>
                </a:lnTo>
                <a:lnTo>
                  <a:pt x="497" y="94"/>
                </a:lnTo>
                <a:lnTo>
                  <a:pt x="497" y="93"/>
                </a:lnTo>
                <a:lnTo>
                  <a:pt x="498" y="93"/>
                </a:lnTo>
                <a:lnTo>
                  <a:pt x="498" y="93"/>
                </a:lnTo>
                <a:lnTo>
                  <a:pt x="498" y="92"/>
                </a:lnTo>
                <a:lnTo>
                  <a:pt x="498" y="91"/>
                </a:lnTo>
                <a:lnTo>
                  <a:pt x="499" y="91"/>
                </a:lnTo>
                <a:lnTo>
                  <a:pt x="499" y="91"/>
                </a:lnTo>
                <a:lnTo>
                  <a:pt x="499" y="90"/>
                </a:lnTo>
                <a:lnTo>
                  <a:pt x="500" y="89"/>
                </a:lnTo>
                <a:lnTo>
                  <a:pt x="500" y="89"/>
                </a:lnTo>
                <a:lnTo>
                  <a:pt x="500" y="88"/>
                </a:lnTo>
                <a:lnTo>
                  <a:pt x="500" y="88"/>
                </a:lnTo>
                <a:lnTo>
                  <a:pt x="501" y="88"/>
                </a:lnTo>
                <a:lnTo>
                  <a:pt x="502" y="88"/>
                </a:lnTo>
                <a:lnTo>
                  <a:pt x="502" y="88"/>
                </a:lnTo>
                <a:lnTo>
                  <a:pt x="503" y="88"/>
                </a:lnTo>
                <a:lnTo>
                  <a:pt x="504" y="88"/>
                </a:lnTo>
                <a:lnTo>
                  <a:pt x="504" y="88"/>
                </a:lnTo>
                <a:lnTo>
                  <a:pt x="504" y="89"/>
                </a:lnTo>
                <a:lnTo>
                  <a:pt x="505" y="89"/>
                </a:lnTo>
                <a:lnTo>
                  <a:pt x="506" y="89"/>
                </a:lnTo>
                <a:lnTo>
                  <a:pt x="506" y="89"/>
                </a:lnTo>
                <a:lnTo>
                  <a:pt x="506" y="89"/>
                </a:lnTo>
                <a:lnTo>
                  <a:pt x="506" y="90"/>
                </a:lnTo>
                <a:lnTo>
                  <a:pt x="507" y="90"/>
                </a:lnTo>
                <a:lnTo>
                  <a:pt x="508" y="90"/>
                </a:lnTo>
                <a:lnTo>
                  <a:pt x="508" y="90"/>
                </a:lnTo>
                <a:lnTo>
                  <a:pt x="508" y="89"/>
                </a:lnTo>
                <a:lnTo>
                  <a:pt x="509" y="89"/>
                </a:lnTo>
                <a:lnTo>
                  <a:pt x="509" y="89"/>
                </a:lnTo>
                <a:lnTo>
                  <a:pt x="509" y="90"/>
                </a:lnTo>
                <a:lnTo>
                  <a:pt x="509" y="91"/>
                </a:lnTo>
                <a:lnTo>
                  <a:pt x="510" y="91"/>
                </a:lnTo>
                <a:lnTo>
                  <a:pt x="510" y="91"/>
                </a:lnTo>
                <a:lnTo>
                  <a:pt x="511" y="92"/>
                </a:lnTo>
                <a:lnTo>
                  <a:pt x="511" y="93"/>
                </a:lnTo>
                <a:lnTo>
                  <a:pt x="512" y="93"/>
                </a:lnTo>
                <a:lnTo>
                  <a:pt x="511" y="93"/>
                </a:lnTo>
                <a:lnTo>
                  <a:pt x="511" y="94"/>
                </a:lnTo>
                <a:lnTo>
                  <a:pt x="512" y="95"/>
                </a:lnTo>
                <a:lnTo>
                  <a:pt x="512" y="95"/>
                </a:lnTo>
                <a:lnTo>
                  <a:pt x="512" y="96"/>
                </a:lnTo>
                <a:lnTo>
                  <a:pt x="512" y="97"/>
                </a:lnTo>
                <a:lnTo>
                  <a:pt x="513" y="97"/>
                </a:lnTo>
                <a:lnTo>
                  <a:pt x="513" y="98"/>
                </a:lnTo>
                <a:lnTo>
                  <a:pt x="513" y="98"/>
                </a:lnTo>
                <a:lnTo>
                  <a:pt x="513" y="99"/>
                </a:lnTo>
                <a:lnTo>
                  <a:pt x="513" y="99"/>
                </a:lnTo>
                <a:lnTo>
                  <a:pt x="513" y="100"/>
                </a:lnTo>
                <a:lnTo>
                  <a:pt x="513" y="101"/>
                </a:lnTo>
                <a:lnTo>
                  <a:pt x="513" y="101"/>
                </a:lnTo>
                <a:lnTo>
                  <a:pt x="513" y="102"/>
                </a:lnTo>
                <a:lnTo>
                  <a:pt x="513" y="102"/>
                </a:lnTo>
                <a:lnTo>
                  <a:pt x="513" y="103"/>
                </a:lnTo>
                <a:lnTo>
                  <a:pt x="513" y="103"/>
                </a:lnTo>
                <a:lnTo>
                  <a:pt x="513" y="104"/>
                </a:lnTo>
                <a:lnTo>
                  <a:pt x="513" y="104"/>
                </a:lnTo>
                <a:lnTo>
                  <a:pt x="513" y="104"/>
                </a:lnTo>
                <a:lnTo>
                  <a:pt x="513" y="105"/>
                </a:lnTo>
                <a:lnTo>
                  <a:pt x="513" y="105"/>
                </a:lnTo>
                <a:lnTo>
                  <a:pt x="514" y="105"/>
                </a:lnTo>
                <a:lnTo>
                  <a:pt x="514" y="105"/>
                </a:lnTo>
                <a:lnTo>
                  <a:pt x="515" y="105"/>
                </a:lnTo>
                <a:lnTo>
                  <a:pt x="515" y="105"/>
                </a:lnTo>
                <a:lnTo>
                  <a:pt x="516" y="105"/>
                </a:lnTo>
                <a:lnTo>
                  <a:pt x="517" y="105"/>
                </a:lnTo>
                <a:lnTo>
                  <a:pt x="517" y="105"/>
                </a:lnTo>
                <a:lnTo>
                  <a:pt x="518" y="105"/>
                </a:lnTo>
                <a:lnTo>
                  <a:pt x="518" y="105"/>
                </a:lnTo>
                <a:lnTo>
                  <a:pt x="519" y="105"/>
                </a:lnTo>
                <a:lnTo>
                  <a:pt x="519" y="106"/>
                </a:lnTo>
                <a:lnTo>
                  <a:pt x="519" y="106"/>
                </a:lnTo>
                <a:lnTo>
                  <a:pt x="520" y="106"/>
                </a:lnTo>
                <a:lnTo>
                  <a:pt x="520" y="107"/>
                </a:lnTo>
                <a:lnTo>
                  <a:pt x="520" y="108"/>
                </a:lnTo>
                <a:lnTo>
                  <a:pt x="521" y="108"/>
                </a:lnTo>
                <a:lnTo>
                  <a:pt x="521" y="108"/>
                </a:lnTo>
                <a:lnTo>
                  <a:pt x="521" y="108"/>
                </a:lnTo>
                <a:lnTo>
                  <a:pt x="521" y="108"/>
                </a:lnTo>
                <a:lnTo>
                  <a:pt x="522" y="108"/>
                </a:lnTo>
                <a:lnTo>
                  <a:pt x="522" y="107"/>
                </a:lnTo>
                <a:lnTo>
                  <a:pt x="522" y="106"/>
                </a:lnTo>
                <a:lnTo>
                  <a:pt x="522" y="106"/>
                </a:lnTo>
                <a:lnTo>
                  <a:pt x="523" y="106"/>
                </a:lnTo>
                <a:lnTo>
                  <a:pt x="523" y="105"/>
                </a:lnTo>
                <a:lnTo>
                  <a:pt x="523" y="105"/>
                </a:lnTo>
                <a:lnTo>
                  <a:pt x="524" y="105"/>
                </a:lnTo>
                <a:lnTo>
                  <a:pt x="525" y="105"/>
                </a:lnTo>
                <a:lnTo>
                  <a:pt x="525" y="104"/>
                </a:lnTo>
                <a:lnTo>
                  <a:pt x="526" y="104"/>
                </a:lnTo>
                <a:lnTo>
                  <a:pt x="526" y="105"/>
                </a:lnTo>
                <a:lnTo>
                  <a:pt x="526" y="105"/>
                </a:lnTo>
                <a:lnTo>
                  <a:pt x="526" y="104"/>
                </a:lnTo>
                <a:lnTo>
                  <a:pt x="527" y="104"/>
                </a:lnTo>
                <a:lnTo>
                  <a:pt x="527" y="103"/>
                </a:lnTo>
                <a:lnTo>
                  <a:pt x="528" y="103"/>
                </a:lnTo>
                <a:lnTo>
                  <a:pt x="528" y="103"/>
                </a:lnTo>
                <a:lnTo>
                  <a:pt x="528" y="103"/>
                </a:lnTo>
                <a:lnTo>
                  <a:pt x="528" y="102"/>
                </a:lnTo>
                <a:lnTo>
                  <a:pt x="528" y="101"/>
                </a:lnTo>
                <a:lnTo>
                  <a:pt x="528" y="101"/>
                </a:lnTo>
                <a:lnTo>
                  <a:pt x="528" y="100"/>
                </a:lnTo>
                <a:lnTo>
                  <a:pt x="529" y="100"/>
                </a:lnTo>
                <a:lnTo>
                  <a:pt x="530" y="100"/>
                </a:lnTo>
                <a:lnTo>
                  <a:pt x="530" y="99"/>
                </a:lnTo>
                <a:lnTo>
                  <a:pt x="530" y="99"/>
                </a:lnTo>
                <a:lnTo>
                  <a:pt x="531" y="99"/>
                </a:lnTo>
                <a:lnTo>
                  <a:pt x="532" y="99"/>
                </a:lnTo>
                <a:lnTo>
                  <a:pt x="532" y="99"/>
                </a:lnTo>
                <a:lnTo>
                  <a:pt x="532" y="100"/>
                </a:lnTo>
                <a:lnTo>
                  <a:pt x="533" y="100"/>
                </a:lnTo>
                <a:lnTo>
                  <a:pt x="534" y="100"/>
                </a:lnTo>
                <a:lnTo>
                  <a:pt x="534" y="99"/>
                </a:lnTo>
                <a:lnTo>
                  <a:pt x="535" y="99"/>
                </a:lnTo>
                <a:lnTo>
                  <a:pt x="536" y="99"/>
                </a:lnTo>
                <a:lnTo>
                  <a:pt x="536" y="99"/>
                </a:lnTo>
                <a:lnTo>
                  <a:pt x="537" y="99"/>
                </a:lnTo>
                <a:lnTo>
                  <a:pt x="537" y="99"/>
                </a:lnTo>
                <a:lnTo>
                  <a:pt x="538" y="99"/>
                </a:lnTo>
                <a:lnTo>
                  <a:pt x="538" y="99"/>
                </a:lnTo>
                <a:lnTo>
                  <a:pt x="539" y="99"/>
                </a:lnTo>
                <a:lnTo>
                  <a:pt x="540" y="99"/>
                </a:lnTo>
                <a:lnTo>
                  <a:pt x="540" y="99"/>
                </a:lnTo>
                <a:lnTo>
                  <a:pt x="540" y="99"/>
                </a:lnTo>
                <a:lnTo>
                  <a:pt x="540" y="99"/>
                </a:lnTo>
                <a:lnTo>
                  <a:pt x="541" y="99"/>
                </a:lnTo>
                <a:lnTo>
                  <a:pt x="542" y="99"/>
                </a:lnTo>
                <a:lnTo>
                  <a:pt x="542" y="100"/>
                </a:lnTo>
                <a:lnTo>
                  <a:pt x="542" y="101"/>
                </a:lnTo>
                <a:lnTo>
                  <a:pt x="542" y="101"/>
                </a:lnTo>
                <a:lnTo>
                  <a:pt x="542" y="102"/>
                </a:lnTo>
                <a:lnTo>
                  <a:pt x="541" y="102"/>
                </a:lnTo>
                <a:lnTo>
                  <a:pt x="541" y="103"/>
                </a:lnTo>
                <a:lnTo>
                  <a:pt x="540" y="103"/>
                </a:lnTo>
                <a:lnTo>
                  <a:pt x="540" y="103"/>
                </a:lnTo>
                <a:lnTo>
                  <a:pt x="540" y="103"/>
                </a:lnTo>
                <a:lnTo>
                  <a:pt x="540" y="104"/>
                </a:lnTo>
                <a:lnTo>
                  <a:pt x="540" y="105"/>
                </a:lnTo>
                <a:lnTo>
                  <a:pt x="540" y="105"/>
                </a:lnTo>
                <a:lnTo>
                  <a:pt x="540" y="105"/>
                </a:lnTo>
                <a:lnTo>
                  <a:pt x="540" y="105"/>
                </a:lnTo>
                <a:lnTo>
                  <a:pt x="540" y="106"/>
                </a:lnTo>
                <a:lnTo>
                  <a:pt x="540" y="106"/>
                </a:lnTo>
                <a:lnTo>
                  <a:pt x="540" y="107"/>
                </a:lnTo>
                <a:lnTo>
                  <a:pt x="540" y="107"/>
                </a:lnTo>
                <a:lnTo>
                  <a:pt x="540" y="108"/>
                </a:lnTo>
                <a:lnTo>
                  <a:pt x="540" y="108"/>
                </a:lnTo>
                <a:lnTo>
                  <a:pt x="540" y="108"/>
                </a:lnTo>
                <a:lnTo>
                  <a:pt x="540" y="109"/>
                </a:lnTo>
                <a:lnTo>
                  <a:pt x="540" y="110"/>
                </a:lnTo>
                <a:lnTo>
                  <a:pt x="541" y="110"/>
                </a:lnTo>
                <a:lnTo>
                  <a:pt x="541" y="109"/>
                </a:lnTo>
                <a:lnTo>
                  <a:pt x="542" y="109"/>
                </a:lnTo>
                <a:lnTo>
                  <a:pt x="542" y="109"/>
                </a:lnTo>
                <a:lnTo>
                  <a:pt x="543" y="109"/>
                </a:lnTo>
                <a:lnTo>
                  <a:pt x="544" y="109"/>
                </a:lnTo>
                <a:lnTo>
                  <a:pt x="544" y="108"/>
                </a:lnTo>
                <a:lnTo>
                  <a:pt x="544" y="108"/>
                </a:lnTo>
                <a:lnTo>
                  <a:pt x="545" y="108"/>
                </a:lnTo>
                <a:lnTo>
                  <a:pt x="545" y="108"/>
                </a:lnTo>
                <a:lnTo>
                  <a:pt x="546" y="108"/>
                </a:lnTo>
                <a:lnTo>
                  <a:pt x="546" y="108"/>
                </a:lnTo>
                <a:lnTo>
                  <a:pt x="547" y="108"/>
                </a:lnTo>
                <a:lnTo>
                  <a:pt x="547" y="108"/>
                </a:lnTo>
                <a:lnTo>
                  <a:pt x="548" y="108"/>
                </a:lnTo>
                <a:lnTo>
                  <a:pt x="549" y="108"/>
                </a:lnTo>
                <a:lnTo>
                  <a:pt x="549" y="108"/>
                </a:lnTo>
                <a:lnTo>
                  <a:pt x="550" y="108"/>
                </a:lnTo>
                <a:lnTo>
                  <a:pt x="551" y="108"/>
                </a:lnTo>
                <a:lnTo>
                  <a:pt x="551" y="108"/>
                </a:lnTo>
                <a:lnTo>
                  <a:pt x="552" y="108"/>
                </a:lnTo>
                <a:lnTo>
                  <a:pt x="553" y="108"/>
                </a:lnTo>
                <a:lnTo>
                  <a:pt x="553" y="108"/>
                </a:lnTo>
                <a:lnTo>
                  <a:pt x="554" y="108"/>
                </a:lnTo>
                <a:lnTo>
                  <a:pt x="555" y="108"/>
                </a:lnTo>
                <a:lnTo>
                  <a:pt x="555" y="108"/>
                </a:lnTo>
                <a:lnTo>
                  <a:pt x="556" y="108"/>
                </a:lnTo>
                <a:lnTo>
                  <a:pt x="557" y="108"/>
                </a:lnTo>
                <a:lnTo>
                  <a:pt x="557" y="108"/>
                </a:lnTo>
                <a:lnTo>
                  <a:pt x="557" y="108"/>
                </a:lnTo>
                <a:lnTo>
                  <a:pt x="558" y="108"/>
                </a:lnTo>
                <a:lnTo>
                  <a:pt x="559" y="108"/>
                </a:lnTo>
                <a:lnTo>
                  <a:pt x="559" y="108"/>
                </a:lnTo>
                <a:lnTo>
                  <a:pt x="559" y="109"/>
                </a:lnTo>
                <a:lnTo>
                  <a:pt x="560" y="109"/>
                </a:lnTo>
                <a:lnTo>
                  <a:pt x="560" y="110"/>
                </a:lnTo>
                <a:lnTo>
                  <a:pt x="561" y="110"/>
                </a:lnTo>
                <a:lnTo>
                  <a:pt x="561" y="110"/>
                </a:lnTo>
                <a:lnTo>
                  <a:pt x="562" y="110"/>
                </a:lnTo>
                <a:lnTo>
                  <a:pt x="562" y="110"/>
                </a:lnTo>
                <a:lnTo>
                  <a:pt x="563" y="110"/>
                </a:lnTo>
                <a:lnTo>
                  <a:pt x="563" y="109"/>
                </a:lnTo>
                <a:lnTo>
                  <a:pt x="564" y="109"/>
                </a:lnTo>
                <a:lnTo>
                  <a:pt x="564" y="108"/>
                </a:lnTo>
                <a:lnTo>
                  <a:pt x="564" y="108"/>
                </a:lnTo>
                <a:lnTo>
                  <a:pt x="565" y="108"/>
                </a:lnTo>
                <a:lnTo>
                  <a:pt x="565" y="108"/>
                </a:lnTo>
                <a:lnTo>
                  <a:pt x="566" y="107"/>
                </a:lnTo>
                <a:lnTo>
                  <a:pt x="566" y="106"/>
                </a:lnTo>
                <a:lnTo>
                  <a:pt x="565" y="106"/>
                </a:lnTo>
                <a:lnTo>
                  <a:pt x="565" y="106"/>
                </a:lnTo>
                <a:lnTo>
                  <a:pt x="564" y="105"/>
                </a:lnTo>
                <a:lnTo>
                  <a:pt x="565" y="105"/>
                </a:lnTo>
                <a:lnTo>
                  <a:pt x="565" y="104"/>
                </a:lnTo>
                <a:lnTo>
                  <a:pt x="565" y="103"/>
                </a:lnTo>
                <a:lnTo>
                  <a:pt x="566" y="103"/>
                </a:lnTo>
                <a:lnTo>
                  <a:pt x="566" y="103"/>
                </a:lnTo>
                <a:lnTo>
                  <a:pt x="566" y="102"/>
                </a:lnTo>
                <a:lnTo>
                  <a:pt x="567" y="102"/>
                </a:lnTo>
                <a:lnTo>
                  <a:pt x="567" y="101"/>
                </a:lnTo>
                <a:lnTo>
                  <a:pt x="568" y="101"/>
                </a:lnTo>
                <a:lnTo>
                  <a:pt x="568" y="101"/>
                </a:lnTo>
                <a:lnTo>
                  <a:pt x="568" y="100"/>
                </a:lnTo>
                <a:lnTo>
                  <a:pt x="568" y="99"/>
                </a:lnTo>
                <a:lnTo>
                  <a:pt x="569" y="99"/>
                </a:lnTo>
                <a:lnTo>
                  <a:pt x="570" y="99"/>
                </a:lnTo>
                <a:lnTo>
                  <a:pt x="570" y="99"/>
                </a:lnTo>
                <a:lnTo>
                  <a:pt x="571" y="99"/>
                </a:lnTo>
                <a:lnTo>
                  <a:pt x="572" y="99"/>
                </a:lnTo>
                <a:lnTo>
                  <a:pt x="572" y="99"/>
                </a:lnTo>
                <a:lnTo>
                  <a:pt x="572" y="99"/>
                </a:lnTo>
                <a:lnTo>
                  <a:pt x="572" y="98"/>
                </a:lnTo>
                <a:lnTo>
                  <a:pt x="572" y="97"/>
                </a:lnTo>
                <a:lnTo>
                  <a:pt x="573" y="97"/>
                </a:lnTo>
                <a:lnTo>
                  <a:pt x="573" y="97"/>
                </a:lnTo>
                <a:lnTo>
                  <a:pt x="573" y="96"/>
                </a:lnTo>
                <a:lnTo>
                  <a:pt x="574" y="96"/>
                </a:lnTo>
                <a:lnTo>
                  <a:pt x="574" y="95"/>
                </a:lnTo>
                <a:lnTo>
                  <a:pt x="574" y="95"/>
                </a:lnTo>
                <a:lnTo>
                  <a:pt x="574" y="94"/>
                </a:lnTo>
                <a:lnTo>
                  <a:pt x="574" y="94"/>
                </a:lnTo>
                <a:lnTo>
                  <a:pt x="574" y="93"/>
                </a:lnTo>
                <a:lnTo>
                  <a:pt x="575" y="93"/>
                </a:lnTo>
                <a:lnTo>
                  <a:pt x="575" y="93"/>
                </a:lnTo>
                <a:lnTo>
                  <a:pt x="576" y="93"/>
                </a:lnTo>
                <a:lnTo>
                  <a:pt x="576" y="92"/>
                </a:lnTo>
                <a:lnTo>
                  <a:pt x="576" y="91"/>
                </a:lnTo>
                <a:lnTo>
                  <a:pt x="576" y="91"/>
                </a:lnTo>
                <a:lnTo>
                  <a:pt x="576" y="91"/>
                </a:lnTo>
                <a:lnTo>
                  <a:pt x="577" y="90"/>
                </a:lnTo>
                <a:lnTo>
                  <a:pt x="578" y="90"/>
                </a:lnTo>
                <a:lnTo>
                  <a:pt x="578" y="89"/>
                </a:lnTo>
                <a:lnTo>
                  <a:pt x="579" y="89"/>
                </a:lnTo>
                <a:lnTo>
                  <a:pt x="580" y="89"/>
                </a:lnTo>
                <a:lnTo>
                  <a:pt x="580" y="89"/>
                </a:lnTo>
                <a:lnTo>
                  <a:pt x="580" y="89"/>
                </a:lnTo>
                <a:lnTo>
                  <a:pt x="581" y="88"/>
                </a:lnTo>
                <a:lnTo>
                  <a:pt x="580" y="88"/>
                </a:lnTo>
                <a:lnTo>
                  <a:pt x="580" y="88"/>
                </a:lnTo>
                <a:lnTo>
                  <a:pt x="580" y="87"/>
                </a:lnTo>
                <a:lnTo>
                  <a:pt x="581" y="87"/>
                </a:lnTo>
                <a:lnTo>
                  <a:pt x="581" y="86"/>
                </a:lnTo>
                <a:lnTo>
                  <a:pt x="580" y="86"/>
                </a:lnTo>
                <a:lnTo>
                  <a:pt x="580" y="85"/>
                </a:lnTo>
                <a:lnTo>
                  <a:pt x="580" y="85"/>
                </a:lnTo>
                <a:lnTo>
                  <a:pt x="580" y="84"/>
                </a:lnTo>
                <a:lnTo>
                  <a:pt x="580" y="84"/>
                </a:lnTo>
                <a:lnTo>
                  <a:pt x="580" y="84"/>
                </a:lnTo>
                <a:lnTo>
                  <a:pt x="580" y="83"/>
                </a:lnTo>
                <a:lnTo>
                  <a:pt x="580" y="82"/>
                </a:lnTo>
                <a:lnTo>
                  <a:pt x="580" y="82"/>
                </a:lnTo>
                <a:lnTo>
                  <a:pt x="581" y="82"/>
                </a:lnTo>
                <a:lnTo>
                  <a:pt x="581" y="81"/>
                </a:lnTo>
                <a:lnTo>
                  <a:pt x="581" y="80"/>
                </a:lnTo>
                <a:lnTo>
                  <a:pt x="581" y="80"/>
                </a:lnTo>
                <a:lnTo>
                  <a:pt x="581" y="80"/>
                </a:lnTo>
                <a:lnTo>
                  <a:pt x="581" y="79"/>
                </a:lnTo>
                <a:lnTo>
                  <a:pt x="582" y="79"/>
                </a:lnTo>
                <a:lnTo>
                  <a:pt x="582" y="78"/>
                </a:lnTo>
                <a:lnTo>
                  <a:pt x="582" y="78"/>
                </a:lnTo>
                <a:lnTo>
                  <a:pt x="583" y="78"/>
                </a:lnTo>
                <a:lnTo>
                  <a:pt x="583" y="77"/>
                </a:lnTo>
                <a:lnTo>
                  <a:pt x="583" y="76"/>
                </a:lnTo>
                <a:lnTo>
                  <a:pt x="583" y="76"/>
                </a:lnTo>
                <a:lnTo>
                  <a:pt x="583" y="76"/>
                </a:lnTo>
                <a:lnTo>
                  <a:pt x="584" y="76"/>
                </a:lnTo>
                <a:lnTo>
                  <a:pt x="585" y="76"/>
                </a:lnTo>
                <a:lnTo>
                  <a:pt x="585" y="75"/>
                </a:lnTo>
                <a:lnTo>
                  <a:pt x="586" y="75"/>
                </a:lnTo>
                <a:lnTo>
                  <a:pt x="587" y="75"/>
                </a:lnTo>
                <a:lnTo>
                  <a:pt x="587" y="74"/>
                </a:lnTo>
                <a:lnTo>
                  <a:pt x="587" y="74"/>
                </a:lnTo>
                <a:lnTo>
                  <a:pt x="587" y="74"/>
                </a:lnTo>
                <a:lnTo>
                  <a:pt x="588" y="74"/>
                </a:lnTo>
                <a:lnTo>
                  <a:pt x="589" y="74"/>
                </a:lnTo>
                <a:lnTo>
                  <a:pt x="589" y="73"/>
                </a:lnTo>
                <a:lnTo>
                  <a:pt x="590" y="73"/>
                </a:lnTo>
                <a:lnTo>
                  <a:pt x="590" y="72"/>
                </a:lnTo>
                <a:lnTo>
                  <a:pt x="591" y="72"/>
                </a:lnTo>
                <a:lnTo>
                  <a:pt x="591" y="72"/>
                </a:lnTo>
                <a:lnTo>
                  <a:pt x="591" y="71"/>
                </a:lnTo>
                <a:lnTo>
                  <a:pt x="591" y="70"/>
                </a:lnTo>
                <a:lnTo>
                  <a:pt x="591" y="70"/>
                </a:lnTo>
                <a:lnTo>
                  <a:pt x="591" y="70"/>
                </a:lnTo>
                <a:lnTo>
                  <a:pt x="592" y="70"/>
                </a:lnTo>
                <a:lnTo>
                  <a:pt x="592" y="69"/>
                </a:lnTo>
                <a:lnTo>
                  <a:pt x="593" y="69"/>
                </a:lnTo>
                <a:lnTo>
                  <a:pt x="593" y="69"/>
                </a:lnTo>
                <a:lnTo>
                  <a:pt x="593" y="69"/>
                </a:lnTo>
                <a:lnTo>
                  <a:pt x="594" y="69"/>
                </a:lnTo>
                <a:lnTo>
                  <a:pt x="595" y="69"/>
                </a:lnTo>
                <a:lnTo>
                  <a:pt x="595" y="69"/>
                </a:lnTo>
                <a:lnTo>
                  <a:pt x="595" y="69"/>
                </a:lnTo>
                <a:lnTo>
                  <a:pt x="596" y="69"/>
                </a:lnTo>
                <a:lnTo>
                  <a:pt x="597" y="69"/>
                </a:lnTo>
                <a:lnTo>
                  <a:pt x="597" y="69"/>
                </a:lnTo>
                <a:lnTo>
                  <a:pt x="597" y="69"/>
                </a:lnTo>
                <a:lnTo>
                  <a:pt x="598" y="68"/>
                </a:lnTo>
                <a:lnTo>
                  <a:pt x="598" y="67"/>
                </a:lnTo>
                <a:lnTo>
                  <a:pt x="598" y="67"/>
                </a:lnTo>
                <a:lnTo>
                  <a:pt x="598" y="66"/>
                </a:lnTo>
                <a:lnTo>
                  <a:pt x="598" y="65"/>
                </a:lnTo>
                <a:lnTo>
                  <a:pt x="598" y="65"/>
                </a:lnTo>
                <a:lnTo>
                  <a:pt x="598" y="64"/>
                </a:lnTo>
                <a:lnTo>
                  <a:pt x="597" y="64"/>
                </a:lnTo>
                <a:lnTo>
                  <a:pt x="597" y="63"/>
                </a:lnTo>
                <a:lnTo>
                  <a:pt x="597" y="63"/>
                </a:lnTo>
                <a:lnTo>
                  <a:pt x="597" y="62"/>
                </a:lnTo>
                <a:lnTo>
                  <a:pt x="598" y="62"/>
                </a:lnTo>
                <a:lnTo>
                  <a:pt x="598" y="61"/>
                </a:lnTo>
                <a:lnTo>
                  <a:pt x="598" y="61"/>
                </a:lnTo>
                <a:lnTo>
                  <a:pt x="598" y="61"/>
                </a:lnTo>
                <a:lnTo>
                  <a:pt x="598" y="60"/>
                </a:lnTo>
                <a:lnTo>
                  <a:pt x="598" y="59"/>
                </a:lnTo>
                <a:lnTo>
                  <a:pt x="599" y="59"/>
                </a:lnTo>
                <a:lnTo>
                  <a:pt x="599" y="59"/>
                </a:lnTo>
                <a:lnTo>
                  <a:pt x="600" y="59"/>
                </a:lnTo>
                <a:lnTo>
                  <a:pt x="600" y="58"/>
                </a:lnTo>
                <a:lnTo>
                  <a:pt x="600" y="57"/>
                </a:lnTo>
                <a:lnTo>
                  <a:pt x="600" y="57"/>
                </a:lnTo>
                <a:lnTo>
                  <a:pt x="601" y="58"/>
                </a:lnTo>
                <a:lnTo>
                  <a:pt x="602" y="58"/>
                </a:lnTo>
                <a:lnTo>
                  <a:pt x="602" y="58"/>
                </a:lnTo>
                <a:lnTo>
                  <a:pt x="603" y="58"/>
                </a:lnTo>
                <a:lnTo>
                  <a:pt x="604" y="59"/>
                </a:lnTo>
                <a:lnTo>
                  <a:pt x="604" y="59"/>
                </a:lnTo>
                <a:lnTo>
                  <a:pt x="604" y="59"/>
                </a:lnTo>
                <a:lnTo>
                  <a:pt x="605" y="59"/>
                </a:lnTo>
                <a:lnTo>
                  <a:pt x="606" y="59"/>
                </a:lnTo>
                <a:lnTo>
                  <a:pt x="606" y="59"/>
                </a:lnTo>
                <a:lnTo>
                  <a:pt x="606" y="59"/>
                </a:lnTo>
                <a:lnTo>
                  <a:pt x="607" y="59"/>
                </a:lnTo>
                <a:lnTo>
                  <a:pt x="608" y="59"/>
                </a:lnTo>
                <a:lnTo>
                  <a:pt x="608" y="59"/>
                </a:lnTo>
                <a:lnTo>
                  <a:pt x="609" y="59"/>
                </a:lnTo>
                <a:lnTo>
                  <a:pt x="609" y="59"/>
                </a:lnTo>
                <a:lnTo>
                  <a:pt x="609" y="60"/>
                </a:lnTo>
                <a:lnTo>
                  <a:pt x="609" y="61"/>
                </a:lnTo>
                <a:lnTo>
                  <a:pt x="609" y="61"/>
                </a:lnTo>
                <a:lnTo>
                  <a:pt x="609" y="62"/>
                </a:lnTo>
                <a:lnTo>
                  <a:pt x="610" y="62"/>
                </a:lnTo>
                <a:lnTo>
                  <a:pt x="610" y="63"/>
                </a:lnTo>
                <a:lnTo>
                  <a:pt x="610" y="63"/>
                </a:lnTo>
                <a:lnTo>
                  <a:pt x="610" y="64"/>
                </a:lnTo>
                <a:lnTo>
                  <a:pt x="609" y="64"/>
                </a:lnTo>
                <a:lnTo>
                  <a:pt x="609" y="65"/>
                </a:lnTo>
                <a:lnTo>
                  <a:pt x="608" y="65"/>
                </a:lnTo>
                <a:lnTo>
                  <a:pt x="608" y="65"/>
                </a:lnTo>
                <a:lnTo>
                  <a:pt x="608" y="65"/>
                </a:lnTo>
                <a:lnTo>
                  <a:pt x="608" y="66"/>
                </a:lnTo>
                <a:lnTo>
                  <a:pt x="608" y="66"/>
                </a:lnTo>
                <a:lnTo>
                  <a:pt x="608" y="67"/>
                </a:lnTo>
                <a:lnTo>
                  <a:pt x="609" y="67"/>
                </a:lnTo>
                <a:lnTo>
                  <a:pt x="610" y="67"/>
                </a:lnTo>
                <a:lnTo>
                  <a:pt x="610" y="68"/>
                </a:lnTo>
                <a:lnTo>
                  <a:pt x="610" y="69"/>
                </a:lnTo>
                <a:lnTo>
                  <a:pt x="610" y="69"/>
                </a:lnTo>
                <a:lnTo>
                  <a:pt x="611" y="69"/>
                </a:lnTo>
                <a:lnTo>
                  <a:pt x="611" y="70"/>
                </a:lnTo>
                <a:lnTo>
                  <a:pt x="611" y="70"/>
                </a:lnTo>
                <a:lnTo>
                  <a:pt x="611" y="71"/>
                </a:lnTo>
                <a:lnTo>
                  <a:pt x="612" y="71"/>
                </a:lnTo>
                <a:lnTo>
                  <a:pt x="612" y="72"/>
                </a:lnTo>
                <a:lnTo>
                  <a:pt x="612" y="72"/>
                </a:lnTo>
                <a:lnTo>
                  <a:pt x="612" y="72"/>
                </a:lnTo>
                <a:lnTo>
                  <a:pt x="612" y="72"/>
                </a:lnTo>
                <a:lnTo>
                  <a:pt x="613" y="72"/>
                </a:lnTo>
                <a:lnTo>
                  <a:pt x="614" y="72"/>
                </a:lnTo>
                <a:lnTo>
                  <a:pt x="614" y="71"/>
                </a:lnTo>
                <a:lnTo>
                  <a:pt x="614" y="71"/>
                </a:lnTo>
                <a:lnTo>
                  <a:pt x="615" y="71"/>
                </a:lnTo>
                <a:lnTo>
                  <a:pt x="616" y="71"/>
                </a:lnTo>
                <a:lnTo>
                  <a:pt x="616" y="71"/>
                </a:lnTo>
                <a:lnTo>
                  <a:pt x="617" y="71"/>
                </a:lnTo>
                <a:lnTo>
                  <a:pt x="617" y="71"/>
                </a:lnTo>
                <a:lnTo>
                  <a:pt x="617" y="72"/>
                </a:lnTo>
                <a:lnTo>
                  <a:pt x="618" y="72"/>
                </a:lnTo>
                <a:lnTo>
                  <a:pt x="619" y="72"/>
                </a:lnTo>
                <a:lnTo>
                  <a:pt x="619" y="72"/>
                </a:lnTo>
                <a:lnTo>
                  <a:pt x="619" y="72"/>
                </a:lnTo>
                <a:lnTo>
                  <a:pt x="620" y="72"/>
                </a:lnTo>
                <a:lnTo>
                  <a:pt x="621" y="72"/>
                </a:lnTo>
                <a:lnTo>
                  <a:pt x="621" y="72"/>
                </a:lnTo>
                <a:lnTo>
                  <a:pt x="622" y="72"/>
                </a:lnTo>
                <a:lnTo>
                  <a:pt x="623" y="72"/>
                </a:lnTo>
                <a:lnTo>
                  <a:pt x="623" y="72"/>
                </a:lnTo>
                <a:lnTo>
                  <a:pt x="623" y="72"/>
                </a:lnTo>
                <a:lnTo>
                  <a:pt x="624" y="72"/>
                </a:lnTo>
                <a:lnTo>
                  <a:pt x="624" y="72"/>
                </a:lnTo>
                <a:lnTo>
                  <a:pt x="625" y="72"/>
                </a:lnTo>
                <a:lnTo>
                  <a:pt x="625" y="72"/>
                </a:lnTo>
                <a:lnTo>
                  <a:pt x="625" y="71"/>
                </a:lnTo>
                <a:lnTo>
                  <a:pt x="626" y="70"/>
                </a:lnTo>
                <a:lnTo>
                  <a:pt x="627" y="70"/>
                </a:lnTo>
                <a:lnTo>
                  <a:pt x="627" y="70"/>
                </a:lnTo>
                <a:lnTo>
                  <a:pt x="627" y="70"/>
                </a:lnTo>
                <a:lnTo>
                  <a:pt x="627" y="70"/>
                </a:lnTo>
                <a:lnTo>
                  <a:pt x="628" y="70"/>
                </a:lnTo>
                <a:lnTo>
                  <a:pt x="629" y="70"/>
                </a:lnTo>
                <a:lnTo>
                  <a:pt x="629" y="70"/>
                </a:lnTo>
                <a:lnTo>
                  <a:pt x="629" y="70"/>
                </a:lnTo>
                <a:lnTo>
                  <a:pt x="630" y="70"/>
                </a:lnTo>
                <a:lnTo>
                  <a:pt x="630" y="70"/>
                </a:lnTo>
                <a:lnTo>
                  <a:pt x="631" y="70"/>
                </a:lnTo>
                <a:lnTo>
                  <a:pt x="631" y="70"/>
                </a:lnTo>
                <a:lnTo>
                  <a:pt x="632" y="70"/>
                </a:lnTo>
                <a:lnTo>
                  <a:pt x="633" y="70"/>
                </a:lnTo>
                <a:lnTo>
                  <a:pt x="633" y="70"/>
                </a:lnTo>
                <a:lnTo>
                  <a:pt x="634" y="70"/>
                </a:lnTo>
                <a:lnTo>
                  <a:pt x="635" y="70"/>
                </a:lnTo>
                <a:lnTo>
                  <a:pt x="635" y="70"/>
                </a:lnTo>
                <a:lnTo>
                  <a:pt x="636" y="70"/>
                </a:lnTo>
                <a:lnTo>
                  <a:pt x="636" y="70"/>
                </a:lnTo>
                <a:lnTo>
                  <a:pt x="636" y="70"/>
                </a:lnTo>
                <a:lnTo>
                  <a:pt x="637" y="71"/>
                </a:lnTo>
                <a:lnTo>
                  <a:pt x="637" y="72"/>
                </a:lnTo>
                <a:lnTo>
                  <a:pt x="638" y="72"/>
                </a:lnTo>
                <a:lnTo>
                  <a:pt x="638" y="72"/>
                </a:lnTo>
                <a:lnTo>
                  <a:pt x="638" y="72"/>
                </a:lnTo>
                <a:lnTo>
                  <a:pt x="639" y="72"/>
                </a:lnTo>
                <a:lnTo>
                  <a:pt x="640" y="72"/>
                </a:lnTo>
                <a:lnTo>
                  <a:pt x="640" y="72"/>
                </a:lnTo>
                <a:lnTo>
                  <a:pt x="641" y="72"/>
                </a:lnTo>
                <a:lnTo>
                  <a:pt x="642" y="72"/>
                </a:lnTo>
                <a:lnTo>
                  <a:pt x="642" y="72"/>
                </a:lnTo>
                <a:lnTo>
                  <a:pt x="643" y="72"/>
                </a:lnTo>
                <a:lnTo>
                  <a:pt x="644" y="72"/>
                </a:lnTo>
                <a:lnTo>
                  <a:pt x="644" y="73"/>
                </a:lnTo>
                <a:lnTo>
                  <a:pt x="644" y="73"/>
                </a:lnTo>
                <a:lnTo>
                  <a:pt x="644" y="74"/>
                </a:lnTo>
                <a:lnTo>
                  <a:pt x="645" y="74"/>
                </a:lnTo>
                <a:lnTo>
                  <a:pt x="645" y="74"/>
                </a:lnTo>
                <a:lnTo>
                  <a:pt x="646" y="74"/>
                </a:lnTo>
                <a:lnTo>
                  <a:pt x="646" y="75"/>
                </a:lnTo>
                <a:lnTo>
                  <a:pt x="646" y="76"/>
                </a:lnTo>
                <a:lnTo>
                  <a:pt x="646" y="76"/>
                </a:lnTo>
                <a:lnTo>
                  <a:pt x="647" y="77"/>
                </a:lnTo>
                <a:lnTo>
                  <a:pt x="647" y="78"/>
                </a:lnTo>
                <a:lnTo>
                  <a:pt x="648" y="78"/>
                </a:lnTo>
                <a:lnTo>
                  <a:pt x="648" y="78"/>
                </a:lnTo>
                <a:lnTo>
                  <a:pt x="648" y="78"/>
                </a:lnTo>
                <a:lnTo>
                  <a:pt x="648" y="79"/>
                </a:lnTo>
                <a:lnTo>
                  <a:pt x="649" y="79"/>
                </a:lnTo>
                <a:lnTo>
                  <a:pt x="650" y="79"/>
                </a:lnTo>
                <a:lnTo>
                  <a:pt x="650" y="79"/>
                </a:lnTo>
                <a:lnTo>
                  <a:pt x="650" y="80"/>
                </a:lnTo>
                <a:lnTo>
                  <a:pt x="651" y="80"/>
                </a:lnTo>
                <a:lnTo>
                  <a:pt x="652" y="80"/>
                </a:lnTo>
                <a:lnTo>
                  <a:pt x="652" y="80"/>
                </a:lnTo>
                <a:lnTo>
                  <a:pt x="652" y="80"/>
                </a:lnTo>
                <a:lnTo>
                  <a:pt x="653" y="80"/>
                </a:lnTo>
                <a:lnTo>
                  <a:pt x="653" y="80"/>
                </a:lnTo>
                <a:lnTo>
                  <a:pt x="654" y="80"/>
                </a:lnTo>
                <a:lnTo>
                  <a:pt x="654" y="81"/>
                </a:lnTo>
                <a:lnTo>
                  <a:pt x="655" y="81"/>
                </a:lnTo>
                <a:lnTo>
                  <a:pt x="655" y="80"/>
                </a:lnTo>
                <a:lnTo>
                  <a:pt x="656" y="80"/>
                </a:lnTo>
                <a:lnTo>
                  <a:pt x="657" y="80"/>
                </a:lnTo>
                <a:lnTo>
                  <a:pt x="657" y="80"/>
                </a:lnTo>
                <a:lnTo>
                  <a:pt x="657" y="80"/>
                </a:lnTo>
                <a:lnTo>
                  <a:pt x="657" y="79"/>
                </a:lnTo>
                <a:lnTo>
                  <a:pt x="658" y="79"/>
                </a:lnTo>
                <a:lnTo>
                  <a:pt x="659" y="79"/>
                </a:lnTo>
                <a:lnTo>
                  <a:pt x="659" y="78"/>
                </a:lnTo>
                <a:lnTo>
                  <a:pt x="659" y="78"/>
                </a:lnTo>
                <a:lnTo>
                  <a:pt x="659" y="78"/>
                </a:lnTo>
                <a:lnTo>
                  <a:pt x="660" y="78"/>
                </a:lnTo>
                <a:lnTo>
                  <a:pt x="660" y="77"/>
                </a:lnTo>
                <a:lnTo>
                  <a:pt x="661" y="77"/>
                </a:lnTo>
                <a:lnTo>
                  <a:pt x="661" y="77"/>
                </a:lnTo>
                <a:lnTo>
                  <a:pt x="662" y="77"/>
                </a:lnTo>
                <a:lnTo>
                  <a:pt x="662" y="76"/>
                </a:lnTo>
                <a:lnTo>
                  <a:pt x="662" y="77"/>
                </a:lnTo>
                <a:lnTo>
                  <a:pt x="663" y="77"/>
                </a:lnTo>
                <a:lnTo>
                  <a:pt x="663" y="77"/>
                </a:lnTo>
                <a:lnTo>
                  <a:pt x="663" y="76"/>
                </a:lnTo>
                <a:lnTo>
                  <a:pt x="664" y="77"/>
                </a:lnTo>
                <a:lnTo>
                  <a:pt x="664" y="76"/>
                </a:lnTo>
                <a:lnTo>
                  <a:pt x="665" y="76"/>
                </a:lnTo>
                <a:lnTo>
                  <a:pt x="665" y="76"/>
                </a:lnTo>
                <a:lnTo>
                  <a:pt x="666" y="76"/>
                </a:lnTo>
                <a:lnTo>
                  <a:pt x="666" y="77"/>
                </a:lnTo>
                <a:lnTo>
                  <a:pt x="667" y="77"/>
                </a:lnTo>
                <a:lnTo>
                  <a:pt x="667" y="77"/>
                </a:lnTo>
                <a:lnTo>
                  <a:pt x="668" y="77"/>
                </a:lnTo>
                <a:lnTo>
                  <a:pt x="668" y="78"/>
                </a:lnTo>
                <a:lnTo>
                  <a:pt x="668" y="77"/>
                </a:lnTo>
                <a:lnTo>
                  <a:pt x="668" y="76"/>
                </a:lnTo>
                <a:lnTo>
                  <a:pt x="669" y="76"/>
                </a:lnTo>
                <a:lnTo>
                  <a:pt x="669" y="76"/>
                </a:lnTo>
                <a:lnTo>
                  <a:pt x="669" y="76"/>
                </a:lnTo>
                <a:lnTo>
                  <a:pt x="669" y="75"/>
                </a:lnTo>
                <a:lnTo>
                  <a:pt x="669" y="74"/>
                </a:lnTo>
                <a:lnTo>
                  <a:pt x="670" y="74"/>
                </a:lnTo>
                <a:lnTo>
                  <a:pt x="670" y="74"/>
                </a:lnTo>
                <a:lnTo>
                  <a:pt x="671" y="74"/>
                </a:lnTo>
                <a:lnTo>
                  <a:pt x="671" y="74"/>
                </a:lnTo>
                <a:lnTo>
                  <a:pt x="671" y="74"/>
                </a:lnTo>
                <a:lnTo>
                  <a:pt x="672" y="74"/>
                </a:lnTo>
                <a:lnTo>
                  <a:pt x="672" y="74"/>
                </a:lnTo>
                <a:lnTo>
                  <a:pt x="673" y="74"/>
                </a:lnTo>
                <a:lnTo>
                  <a:pt x="674" y="75"/>
                </a:lnTo>
                <a:lnTo>
                  <a:pt x="674" y="76"/>
                </a:lnTo>
                <a:lnTo>
                  <a:pt x="674" y="76"/>
                </a:lnTo>
                <a:lnTo>
                  <a:pt x="675" y="76"/>
                </a:lnTo>
                <a:lnTo>
                  <a:pt x="675" y="76"/>
                </a:lnTo>
                <a:lnTo>
                  <a:pt x="676" y="76"/>
                </a:lnTo>
                <a:lnTo>
                  <a:pt x="676" y="76"/>
                </a:lnTo>
                <a:lnTo>
                  <a:pt x="677" y="76"/>
                </a:lnTo>
                <a:lnTo>
                  <a:pt x="677" y="77"/>
                </a:lnTo>
                <a:lnTo>
                  <a:pt x="678" y="77"/>
                </a:lnTo>
                <a:lnTo>
                  <a:pt x="678" y="77"/>
                </a:lnTo>
                <a:lnTo>
                  <a:pt x="679" y="77"/>
                </a:lnTo>
                <a:lnTo>
                  <a:pt x="680" y="77"/>
                </a:lnTo>
                <a:lnTo>
                  <a:pt x="680" y="78"/>
                </a:lnTo>
                <a:lnTo>
                  <a:pt x="680" y="78"/>
                </a:lnTo>
                <a:lnTo>
                  <a:pt x="680" y="79"/>
                </a:lnTo>
                <a:lnTo>
                  <a:pt x="680" y="79"/>
                </a:lnTo>
                <a:lnTo>
                  <a:pt x="680" y="80"/>
                </a:lnTo>
                <a:lnTo>
                  <a:pt x="681" y="80"/>
                </a:lnTo>
                <a:lnTo>
                  <a:pt x="681" y="80"/>
                </a:lnTo>
                <a:lnTo>
                  <a:pt x="682" y="80"/>
                </a:lnTo>
                <a:lnTo>
                  <a:pt x="682" y="80"/>
                </a:lnTo>
                <a:lnTo>
                  <a:pt x="682" y="81"/>
                </a:lnTo>
                <a:lnTo>
                  <a:pt x="683" y="81"/>
                </a:lnTo>
                <a:lnTo>
                  <a:pt x="684" y="81"/>
                </a:lnTo>
                <a:lnTo>
                  <a:pt x="684" y="80"/>
                </a:lnTo>
                <a:lnTo>
                  <a:pt x="684" y="80"/>
                </a:lnTo>
                <a:lnTo>
                  <a:pt x="684" y="80"/>
                </a:lnTo>
                <a:lnTo>
                  <a:pt x="685" y="80"/>
                </a:lnTo>
                <a:lnTo>
                  <a:pt x="685" y="79"/>
                </a:lnTo>
                <a:lnTo>
                  <a:pt x="686" y="79"/>
                </a:lnTo>
                <a:lnTo>
                  <a:pt x="686" y="78"/>
                </a:lnTo>
                <a:lnTo>
                  <a:pt x="686" y="78"/>
                </a:lnTo>
                <a:lnTo>
                  <a:pt x="687" y="78"/>
                </a:lnTo>
                <a:lnTo>
                  <a:pt x="688" y="78"/>
                </a:lnTo>
                <a:lnTo>
                  <a:pt x="688" y="78"/>
                </a:lnTo>
                <a:lnTo>
                  <a:pt x="688" y="78"/>
                </a:lnTo>
                <a:lnTo>
                  <a:pt x="689" y="78"/>
                </a:lnTo>
                <a:lnTo>
                  <a:pt x="689" y="78"/>
                </a:lnTo>
                <a:lnTo>
                  <a:pt x="690" y="78"/>
                </a:lnTo>
                <a:lnTo>
                  <a:pt x="690" y="78"/>
                </a:lnTo>
                <a:lnTo>
                  <a:pt x="691" y="78"/>
                </a:lnTo>
                <a:lnTo>
                  <a:pt x="691" y="79"/>
                </a:lnTo>
                <a:lnTo>
                  <a:pt x="691" y="79"/>
                </a:lnTo>
                <a:lnTo>
                  <a:pt x="691" y="80"/>
                </a:lnTo>
                <a:lnTo>
                  <a:pt x="692" y="80"/>
                </a:lnTo>
                <a:lnTo>
                  <a:pt x="692" y="80"/>
                </a:lnTo>
                <a:lnTo>
                  <a:pt x="692" y="81"/>
                </a:lnTo>
                <a:lnTo>
                  <a:pt x="692" y="82"/>
                </a:lnTo>
                <a:lnTo>
                  <a:pt x="692" y="82"/>
                </a:lnTo>
                <a:lnTo>
                  <a:pt x="692" y="83"/>
                </a:lnTo>
                <a:lnTo>
                  <a:pt x="692" y="84"/>
                </a:lnTo>
                <a:lnTo>
                  <a:pt x="692" y="84"/>
                </a:lnTo>
                <a:lnTo>
                  <a:pt x="692" y="85"/>
                </a:lnTo>
                <a:lnTo>
                  <a:pt x="692" y="86"/>
                </a:lnTo>
                <a:lnTo>
                  <a:pt x="693" y="86"/>
                </a:lnTo>
                <a:lnTo>
                  <a:pt x="693" y="86"/>
                </a:lnTo>
                <a:lnTo>
                  <a:pt x="693" y="87"/>
                </a:lnTo>
                <a:lnTo>
                  <a:pt x="693" y="87"/>
                </a:lnTo>
                <a:lnTo>
                  <a:pt x="693" y="88"/>
                </a:lnTo>
                <a:lnTo>
                  <a:pt x="694" y="88"/>
                </a:lnTo>
                <a:lnTo>
                  <a:pt x="694" y="88"/>
                </a:lnTo>
                <a:lnTo>
                  <a:pt x="695" y="88"/>
                </a:lnTo>
                <a:lnTo>
                  <a:pt x="695" y="88"/>
                </a:lnTo>
                <a:lnTo>
                  <a:pt x="696" y="88"/>
                </a:lnTo>
                <a:lnTo>
                  <a:pt x="697" y="88"/>
                </a:lnTo>
                <a:lnTo>
                  <a:pt x="697" y="88"/>
                </a:lnTo>
                <a:lnTo>
                  <a:pt x="698" y="88"/>
                </a:lnTo>
                <a:lnTo>
                  <a:pt x="699" y="88"/>
                </a:lnTo>
                <a:lnTo>
                  <a:pt x="699" y="88"/>
                </a:lnTo>
                <a:lnTo>
                  <a:pt x="700" y="88"/>
                </a:lnTo>
                <a:lnTo>
                  <a:pt x="701" y="88"/>
                </a:lnTo>
                <a:lnTo>
                  <a:pt x="701" y="87"/>
                </a:lnTo>
                <a:lnTo>
                  <a:pt x="702" y="86"/>
                </a:lnTo>
                <a:lnTo>
                  <a:pt x="702" y="86"/>
                </a:lnTo>
                <a:lnTo>
                  <a:pt x="703" y="86"/>
                </a:lnTo>
                <a:lnTo>
                  <a:pt x="703" y="85"/>
                </a:lnTo>
                <a:lnTo>
                  <a:pt x="703" y="85"/>
                </a:lnTo>
                <a:lnTo>
                  <a:pt x="703" y="84"/>
                </a:lnTo>
                <a:lnTo>
                  <a:pt x="704" y="84"/>
                </a:lnTo>
                <a:lnTo>
                  <a:pt x="704" y="84"/>
                </a:lnTo>
                <a:lnTo>
                  <a:pt x="705" y="84"/>
                </a:lnTo>
                <a:lnTo>
                  <a:pt x="705" y="83"/>
                </a:lnTo>
                <a:lnTo>
                  <a:pt x="706" y="82"/>
                </a:lnTo>
                <a:lnTo>
                  <a:pt x="707" y="82"/>
                </a:lnTo>
                <a:lnTo>
                  <a:pt x="707" y="83"/>
                </a:lnTo>
                <a:lnTo>
                  <a:pt x="707" y="83"/>
                </a:lnTo>
                <a:lnTo>
                  <a:pt x="708" y="83"/>
                </a:lnTo>
                <a:lnTo>
                  <a:pt x="708" y="83"/>
                </a:lnTo>
                <a:lnTo>
                  <a:pt x="709" y="83"/>
                </a:lnTo>
                <a:lnTo>
                  <a:pt x="709" y="84"/>
                </a:lnTo>
                <a:lnTo>
                  <a:pt x="710" y="84"/>
                </a:lnTo>
                <a:lnTo>
                  <a:pt x="710" y="84"/>
                </a:lnTo>
                <a:lnTo>
                  <a:pt x="710" y="84"/>
                </a:lnTo>
                <a:lnTo>
                  <a:pt x="711" y="84"/>
                </a:lnTo>
                <a:lnTo>
                  <a:pt x="712" y="84"/>
                </a:lnTo>
                <a:lnTo>
                  <a:pt x="712" y="84"/>
                </a:lnTo>
                <a:lnTo>
                  <a:pt x="713" y="84"/>
                </a:lnTo>
                <a:lnTo>
                  <a:pt x="714" y="85"/>
                </a:lnTo>
                <a:lnTo>
                  <a:pt x="714" y="86"/>
                </a:lnTo>
                <a:lnTo>
                  <a:pt x="715" y="86"/>
                </a:lnTo>
                <a:lnTo>
                  <a:pt x="715" y="86"/>
                </a:lnTo>
                <a:lnTo>
                  <a:pt x="715" y="87"/>
                </a:lnTo>
                <a:lnTo>
                  <a:pt x="716" y="87"/>
                </a:lnTo>
                <a:lnTo>
                  <a:pt x="716" y="87"/>
                </a:lnTo>
                <a:lnTo>
                  <a:pt x="717" y="87"/>
                </a:lnTo>
                <a:lnTo>
                  <a:pt x="718" y="87"/>
                </a:lnTo>
                <a:lnTo>
                  <a:pt x="718" y="87"/>
                </a:lnTo>
                <a:lnTo>
                  <a:pt x="718" y="88"/>
                </a:lnTo>
                <a:lnTo>
                  <a:pt x="719" y="88"/>
                </a:lnTo>
                <a:lnTo>
                  <a:pt x="720" y="88"/>
                </a:lnTo>
                <a:lnTo>
                  <a:pt x="720" y="89"/>
                </a:lnTo>
                <a:lnTo>
                  <a:pt x="721" y="89"/>
                </a:lnTo>
                <a:lnTo>
                  <a:pt x="721" y="89"/>
                </a:lnTo>
                <a:lnTo>
                  <a:pt x="722" y="89"/>
                </a:lnTo>
                <a:lnTo>
                  <a:pt x="722" y="89"/>
                </a:lnTo>
                <a:lnTo>
                  <a:pt x="722" y="90"/>
                </a:lnTo>
                <a:lnTo>
                  <a:pt x="723" y="90"/>
                </a:lnTo>
                <a:lnTo>
                  <a:pt x="723" y="91"/>
                </a:lnTo>
                <a:lnTo>
                  <a:pt x="724" y="91"/>
                </a:lnTo>
                <a:lnTo>
                  <a:pt x="724" y="91"/>
                </a:lnTo>
                <a:lnTo>
                  <a:pt x="725" y="91"/>
                </a:lnTo>
                <a:lnTo>
                  <a:pt x="725" y="91"/>
                </a:lnTo>
                <a:lnTo>
                  <a:pt x="726" y="91"/>
                </a:lnTo>
                <a:lnTo>
                  <a:pt x="727" y="91"/>
                </a:lnTo>
                <a:lnTo>
                  <a:pt x="727" y="92"/>
                </a:lnTo>
                <a:lnTo>
                  <a:pt x="727" y="93"/>
                </a:lnTo>
                <a:lnTo>
                  <a:pt x="727" y="93"/>
                </a:lnTo>
                <a:lnTo>
                  <a:pt x="728" y="93"/>
                </a:lnTo>
                <a:lnTo>
                  <a:pt x="729" y="93"/>
                </a:lnTo>
                <a:lnTo>
                  <a:pt x="729" y="92"/>
                </a:lnTo>
                <a:lnTo>
                  <a:pt x="729" y="92"/>
                </a:lnTo>
                <a:lnTo>
                  <a:pt x="730" y="92"/>
                </a:lnTo>
                <a:lnTo>
                  <a:pt x="730" y="93"/>
                </a:lnTo>
                <a:lnTo>
                  <a:pt x="731" y="93"/>
                </a:lnTo>
                <a:lnTo>
                  <a:pt x="731" y="93"/>
                </a:lnTo>
                <a:lnTo>
                  <a:pt x="731" y="94"/>
                </a:lnTo>
                <a:lnTo>
                  <a:pt x="731" y="95"/>
                </a:lnTo>
                <a:lnTo>
                  <a:pt x="731" y="95"/>
                </a:lnTo>
                <a:lnTo>
                  <a:pt x="731" y="96"/>
                </a:lnTo>
                <a:lnTo>
                  <a:pt x="731" y="96"/>
                </a:lnTo>
                <a:lnTo>
                  <a:pt x="732" y="96"/>
                </a:lnTo>
                <a:lnTo>
                  <a:pt x="732" y="97"/>
                </a:lnTo>
                <a:lnTo>
                  <a:pt x="732" y="97"/>
                </a:lnTo>
                <a:lnTo>
                  <a:pt x="732" y="98"/>
                </a:lnTo>
                <a:lnTo>
                  <a:pt x="732" y="99"/>
                </a:lnTo>
                <a:lnTo>
                  <a:pt x="731" y="99"/>
                </a:lnTo>
                <a:lnTo>
                  <a:pt x="731" y="99"/>
                </a:lnTo>
                <a:lnTo>
                  <a:pt x="730" y="99"/>
                </a:lnTo>
                <a:lnTo>
                  <a:pt x="730" y="99"/>
                </a:lnTo>
                <a:lnTo>
                  <a:pt x="729" y="99"/>
                </a:lnTo>
                <a:lnTo>
                  <a:pt x="729" y="100"/>
                </a:lnTo>
                <a:lnTo>
                  <a:pt x="729" y="100"/>
                </a:lnTo>
                <a:lnTo>
                  <a:pt x="729" y="101"/>
                </a:lnTo>
                <a:lnTo>
                  <a:pt x="729" y="101"/>
                </a:lnTo>
                <a:lnTo>
                  <a:pt x="728" y="101"/>
                </a:lnTo>
                <a:lnTo>
                  <a:pt x="728" y="102"/>
                </a:lnTo>
                <a:lnTo>
                  <a:pt x="727" y="102"/>
                </a:lnTo>
                <a:lnTo>
                  <a:pt x="727" y="103"/>
                </a:lnTo>
                <a:lnTo>
                  <a:pt x="727" y="103"/>
                </a:lnTo>
                <a:lnTo>
                  <a:pt x="727" y="103"/>
                </a:lnTo>
                <a:lnTo>
                  <a:pt x="726" y="103"/>
                </a:lnTo>
                <a:lnTo>
                  <a:pt x="725" y="103"/>
                </a:lnTo>
                <a:lnTo>
                  <a:pt x="725" y="104"/>
                </a:lnTo>
                <a:lnTo>
                  <a:pt x="725" y="104"/>
                </a:lnTo>
                <a:lnTo>
                  <a:pt x="724" y="104"/>
                </a:lnTo>
                <a:lnTo>
                  <a:pt x="724" y="104"/>
                </a:lnTo>
                <a:lnTo>
                  <a:pt x="723" y="104"/>
                </a:lnTo>
                <a:lnTo>
                  <a:pt x="723" y="105"/>
                </a:lnTo>
                <a:lnTo>
                  <a:pt x="722" y="105"/>
                </a:lnTo>
                <a:lnTo>
                  <a:pt x="722" y="105"/>
                </a:lnTo>
                <a:lnTo>
                  <a:pt x="722" y="106"/>
                </a:lnTo>
                <a:lnTo>
                  <a:pt x="723" y="106"/>
                </a:lnTo>
                <a:lnTo>
                  <a:pt x="724" y="106"/>
                </a:lnTo>
                <a:lnTo>
                  <a:pt x="724" y="106"/>
                </a:lnTo>
                <a:lnTo>
                  <a:pt x="724" y="106"/>
                </a:lnTo>
                <a:lnTo>
                  <a:pt x="725" y="107"/>
                </a:lnTo>
                <a:lnTo>
                  <a:pt x="725" y="107"/>
                </a:lnTo>
                <a:lnTo>
                  <a:pt x="725" y="108"/>
                </a:lnTo>
                <a:lnTo>
                  <a:pt x="726" y="108"/>
                </a:lnTo>
                <a:lnTo>
                  <a:pt x="726" y="108"/>
                </a:lnTo>
                <a:lnTo>
                  <a:pt x="726" y="109"/>
                </a:lnTo>
                <a:lnTo>
                  <a:pt x="727" y="109"/>
                </a:lnTo>
                <a:lnTo>
                  <a:pt x="727" y="110"/>
                </a:lnTo>
                <a:lnTo>
                  <a:pt x="727" y="110"/>
                </a:lnTo>
                <a:lnTo>
                  <a:pt x="727" y="111"/>
                </a:lnTo>
                <a:lnTo>
                  <a:pt x="727" y="112"/>
                </a:lnTo>
                <a:lnTo>
                  <a:pt x="727" y="112"/>
                </a:lnTo>
                <a:lnTo>
                  <a:pt x="727" y="112"/>
                </a:lnTo>
                <a:lnTo>
                  <a:pt x="728" y="112"/>
                </a:lnTo>
                <a:lnTo>
                  <a:pt x="728" y="113"/>
                </a:lnTo>
                <a:lnTo>
                  <a:pt x="729" y="113"/>
                </a:lnTo>
                <a:lnTo>
                  <a:pt x="729" y="113"/>
                </a:lnTo>
                <a:lnTo>
                  <a:pt x="729" y="114"/>
                </a:lnTo>
                <a:lnTo>
                  <a:pt x="730" y="114"/>
                </a:lnTo>
                <a:lnTo>
                  <a:pt x="730" y="114"/>
                </a:lnTo>
                <a:lnTo>
                  <a:pt x="731" y="114"/>
                </a:lnTo>
                <a:lnTo>
                  <a:pt x="731" y="115"/>
                </a:lnTo>
                <a:lnTo>
                  <a:pt x="731" y="116"/>
                </a:lnTo>
                <a:lnTo>
                  <a:pt x="730" y="116"/>
                </a:lnTo>
                <a:lnTo>
                  <a:pt x="730" y="116"/>
                </a:lnTo>
                <a:lnTo>
                  <a:pt x="730" y="117"/>
                </a:lnTo>
                <a:lnTo>
                  <a:pt x="729" y="117"/>
                </a:lnTo>
                <a:lnTo>
                  <a:pt x="729" y="118"/>
                </a:lnTo>
                <a:lnTo>
                  <a:pt x="728" y="118"/>
                </a:lnTo>
                <a:lnTo>
                  <a:pt x="728" y="118"/>
                </a:lnTo>
                <a:lnTo>
                  <a:pt x="727" y="118"/>
                </a:lnTo>
                <a:lnTo>
                  <a:pt x="727" y="119"/>
                </a:lnTo>
                <a:lnTo>
                  <a:pt x="727" y="119"/>
                </a:lnTo>
                <a:lnTo>
                  <a:pt x="727" y="120"/>
                </a:lnTo>
                <a:lnTo>
                  <a:pt x="726" y="120"/>
                </a:lnTo>
                <a:lnTo>
                  <a:pt x="725" y="120"/>
                </a:lnTo>
                <a:lnTo>
                  <a:pt x="725" y="120"/>
                </a:lnTo>
                <a:lnTo>
                  <a:pt x="725" y="121"/>
                </a:lnTo>
                <a:lnTo>
                  <a:pt x="725" y="121"/>
                </a:lnTo>
                <a:lnTo>
                  <a:pt x="725" y="122"/>
                </a:lnTo>
                <a:lnTo>
                  <a:pt x="725" y="122"/>
                </a:lnTo>
                <a:lnTo>
                  <a:pt x="725" y="122"/>
                </a:lnTo>
                <a:lnTo>
                  <a:pt x="725" y="123"/>
                </a:lnTo>
                <a:lnTo>
                  <a:pt x="725" y="123"/>
                </a:lnTo>
                <a:lnTo>
                  <a:pt x="725" y="123"/>
                </a:lnTo>
                <a:lnTo>
                  <a:pt x="725" y="124"/>
                </a:lnTo>
                <a:lnTo>
                  <a:pt x="725" y="125"/>
                </a:lnTo>
                <a:lnTo>
                  <a:pt x="725" y="125"/>
                </a:lnTo>
                <a:lnTo>
                  <a:pt x="725" y="125"/>
                </a:lnTo>
                <a:lnTo>
                  <a:pt x="724" y="126"/>
                </a:lnTo>
                <a:lnTo>
                  <a:pt x="724" y="126"/>
                </a:lnTo>
                <a:lnTo>
                  <a:pt x="724" y="127"/>
                </a:lnTo>
                <a:lnTo>
                  <a:pt x="724" y="127"/>
                </a:lnTo>
                <a:lnTo>
                  <a:pt x="724" y="128"/>
                </a:lnTo>
                <a:lnTo>
                  <a:pt x="724" y="129"/>
                </a:lnTo>
                <a:lnTo>
                  <a:pt x="724" y="130"/>
                </a:lnTo>
                <a:lnTo>
                  <a:pt x="724" y="131"/>
                </a:lnTo>
                <a:lnTo>
                  <a:pt x="724" y="131"/>
                </a:lnTo>
                <a:lnTo>
                  <a:pt x="723" y="131"/>
                </a:lnTo>
                <a:lnTo>
                  <a:pt x="723" y="132"/>
                </a:lnTo>
                <a:lnTo>
                  <a:pt x="722" y="132"/>
                </a:lnTo>
                <a:lnTo>
                  <a:pt x="722" y="133"/>
                </a:lnTo>
                <a:lnTo>
                  <a:pt x="722" y="133"/>
                </a:lnTo>
                <a:lnTo>
                  <a:pt x="721" y="133"/>
                </a:lnTo>
                <a:lnTo>
                  <a:pt x="720" y="133"/>
                </a:lnTo>
                <a:lnTo>
                  <a:pt x="720" y="133"/>
                </a:lnTo>
                <a:lnTo>
                  <a:pt x="720" y="133"/>
                </a:lnTo>
                <a:lnTo>
                  <a:pt x="720" y="133"/>
                </a:lnTo>
                <a:lnTo>
                  <a:pt x="720" y="133"/>
                </a:lnTo>
                <a:lnTo>
                  <a:pt x="719" y="133"/>
                </a:lnTo>
                <a:lnTo>
                  <a:pt x="718" y="133"/>
                </a:lnTo>
                <a:lnTo>
                  <a:pt x="718" y="133"/>
                </a:lnTo>
                <a:lnTo>
                  <a:pt x="717" y="133"/>
                </a:lnTo>
                <a:lnTo>
                  <a:pt x="717" y="134"/>
                </a:lnTo>
                <a:lnTo>
                  <a:pt x="716" y="134"/>
                </a:lnTo>
                <a:lnTo>
                  <a:pt x="716" y="135"/>
                </a:lnTo>
                <a:lnTo>
                  <a:pt x="716" y="135"/>
                </a:lnTo>
                <a:lnTo>
                  <a:pt x="716" y="135"/>
                </a:lnTo>
                <a:lnTo>
                  <a:pt x="716" y="136"/>
                </a:lnTo>
                <a:lnTo>
                  <a:pt x="716" y="137"/>
                </a:lnTo>
                <a:lnTo>
                  <a:pt x="716" y="137"/>
                </a:lnTo>
                <a:lnTo>
                  <a:pt x="716" y="138"/>
                </a:lnTo>
                <a:lnTo>
                  <a:pt x="715" y="138"/>
                </a:lnTo>
                <a:lnTo>
                  <a:pt x="715" y="139"/>
                </a:lnTo>
                <a:lnTo>
                  <a:pt x="716" y="139"/>
                </a:lnTo>
                <a:lnTo>
                  <a:pt x="716" y="140"/>
                </a:lnTo>
                <a:lnTo>
                  <a:pt x="715" y="140"/>
                </a:lnTo>
                <a:lnTo>
                  <a:pt x="716" y="140"/>
                </a:lnTo>
                <a:lnTo>
                  <a:pt x="716" y="141"/>
                </a:lnTo>
                <a:lnTo>
                  <a:pt x="716" y="141"/>
                </a:lnTo>
                <a:lnTo>
                  <a:pt x="716" y="142"/>
                </a:lnTo>
                <a:lnTo>
                  <a:pt x="715" y="142"/>
                </a:lnTo>
                <a:lnTo>
                  <a:pt x="715" y="142"/>
                </a:lnTo>
                <a:lnTo>
                  <a:pt x="715" y="143"/>
                </a:lnTo>
                <a:lnTo>
                  <a:pt x="714" y="144"/>
                </a:lnTo>
                <a:lnTo>
                  <a:pt x="714" y="144"/>
                </a:lnTo>
                <a:lnTo>
                  <a:pt x="714" y="144"/>
                </a:lnTo>
                <a:lnTo>
                  <a:pt x="714" y="145"/>
                </a:lnTo>
                <a:lnTo>
                  <a:pt x="714" y="146"/>
                </a:lnTo>
                <a:lnTo>
                  <a:pt x="713" y="146"/>
                </a:lnTo>
                <a:lnTo>
                  <a:pt x="713" y="146"/>
                </a:lnTo>
                <a:lnTo>
                  <a:pt x="713" y="147"/>
                </a:lnTo>
                <a:lnTo>
                  <a:pt x="714" y="147"/>
                </a:lnTo>
                <a:lnTo>
                  <a:pt x="714" y="148"/>
                </a:lnTo>
                <a:lnTo>
                  <a:pt x="714" y="148"/>
                </a:lnTo>
                <a:lnTo>
                  <a:pt x="714" y="148"/>
                </a:lnTo>
                <a:lnTo>
                  <a:pt x="714" y="149"/>
                </a:lnTo>
                <a:lnTo>
                  <a:pt x="714" y="149"/>
                </a:lnTo>
                <a:lnTo>
                  <a:pt x="714" y="149"/>
                </a:lnTo>
                <a:lnTo>
                  <a:pt x="714" y="150"/>
                </a:lnTo>
                <a:lnTo>
                  <a:pt x="715" y="150"/>
                </a:lnTo>
                <a:lnTo>
                  <a:pt x="715" y="150"/>
                </a:lnTo>
                <a:lnTo>
                  <a:pt x="715" y="151"/>
                </a:lnTo>
                <a:lnTo>
                  <a:pt x="716" y="151"/>
                </a:lnTo>
                <a:lnTo>
                  <a:pt x="715" y="151"/>
                </a:lnTo>
                <a:lnTo>
                  <a:pt x="715" y="152"/>
                </a:lnTo>
                <a:lnTo>
                  <a:pt x="714" y="152"/>
                </a:lnTo>
                <a:lnTo>
                  <a:pt x="714" y="152"/>
                </a:lnTo>
                <a:lnTo>
                  <a:pt x="714" y="153"/>
                </a:lnTo>
                <a:lnTo>
                  <a:pt x="714" y="153"/>
                </a:lnTo>
                <a:lnTo>
                  <a:pt x="714" y="154"/>
                </a:lnTo>
                <a:lnTo>
                  <a:pt x="713" y="154"/>
                </a:lnTo>
                <a:lnTo>
                  <a:pt x="713" y="154"/>
                </a:lnTo>
                <a:lnTo>
                  <a:pt x="713" y="155"/>
                </a:lnTo>
                <a:lnTo>
                  <a:pt x="712" y="156"/>
                </a:lnTo>
                <a:lnTo>
                  <a:pt x="712" y="156"/>
                </a:lnTo>
                <a:lnTo>
                  <a:pt x="712" y="157"/>
                </a:lnTo>
                <a:lnTo>
                  <a:pt x="712" y="158"/>
                </a:lnTo>
                <a:lnTo>
                  <a:pt x="712" y="158"/>
                </a:lnTo>
                <a:lnTo>
                  <a:pt x="712" y="158"/>
                </a:lnTo>
                <a:lnTo>
                  <a:pt x="712" y="159"/>
                </a:lnTo>
                <a:lnTo>
                  <a:pt x="712" y="159"/>
                </a:lnTo>
                <a:lnTo>
                  <a:pt x="712" y="160"/>
                </a:lnTo>
                <a:lnTo>
                  <a:pt x="711" y="161"/>
                </a:lnTo>
                <a:lnTo>
                  <a:pt x="710" y="161"/>
                </a:lnTo>
                <a:lnTo>
                  <a:pt x="710" y="161"/>
                </a:lnTo>
                <a:lnTo>
                  <a:pt x="710" y="162"/>
                </a:lnTo>
                <a:lnTo>
                  <a:pt x="710" y="163"/>
                </a:lnTo>
                <a:lnTo>
                  <a:pt x="709" y="163"/>
                </a:lnTo>
                <a:lnTo>
                  <a:pt x="708" y="163"/>
                </a:lnTo>
                <a:lnTo>
                  <a:pt x="708" y="163"/>
                </a:lnTo>
                <a:lnTo>
                  <a:pt x="707" y="163"/>
                </a:lnTo>
                <a:lnTo>
                  <a:pt x="707" y="164"/>
                </a:lnTo>
                <a:lnTo>
                  <a:pt x="707" y="164"/>
                </a:lnTo>
                <a:lnTo>
                  <a:pt x="707" y="165"/>
                </a:lnTo>
                <a:lnTo>
                  <a:pt x="706" y="165"/>
                </a:lnTo>
                <a:lnTo>
                  <a:pt x="705" y="165"/>
                </a:lnTo>
                <a:lnTo>
                  <a:pt x="705" y="166"/>
                </a:lnTo>
                <a:lnTo>
                  <a:pt x="704" y="166"/>
                </a:lnTo>
                <a:lnTo>
                  <a:pt x="704" y="167"/>
                </a:lnTo>
                <a:lnTo>
                  <a:pt x="703" y="167"/>
                </a:lnTo>
                <a:lnTo>
                  <a:pt x="703" y="168"/>
                </a:lnTo>
                <a:lnTo>
                  <a:pt x="703" y="169"/>
                </a:lnTo>
                <a:lnTo>
                  <a:pt x="703" y="169"/>
                </a:lnTo>
                <a:lnTo>
                  <a:pt x="703" y="170"/>
                </a:lnTo>
                <a:lnTo>
                  <a:pt x="703" y="171"/>
                </a:lnTo>
                <a:lnTo>
                  <a:pt x="703" y="171"/>
                </a:lnTo>
                <a:lnTo>
                  <a:pt x="703" y="171"/>
                </a:lnTo>
                <a:lnTo>
                  <a:pt x="703" y="172"/>
                </a:lnTo>
                <a:lnTo>
                  <a:pt x="702" y="172"/>
                </a:lnTo>
                <a:lnTo>
                  <a:pt x="702" y="173"/>
                </a:lnTo>
                <a:lnTo>
                  <a:pt x="702" y="173"/>
                </a:lnTo>
                <a:lnTo>
                  <a:pt x="703" y="173"/>
                </a:lnTo>
                <a:lnTo>
                  <a:pt x="703" y="174"/>
                </a:lnTo>
                <a:lnTo>
                  <a:pt x="703" y="175"/>
                </a:lnTo>
                <a:lnTo>
                  <a:pt x="702" y="175"/>
                </a:lnTo>
                <a:lnTo>
                  <a:pt x="702" y="175"/>
                </a:lnTo>
                <a:lnTo>
                  <a:pt x="701" y="176"/>
                </a:lnTo>
                <a:lnTo>
                  <a:pt x="701" y="177"/>
                </a:lnTo>
                <a:lnTo>
                  <a:pt x="701" y="177"/>
                </a:lnTo>
                <a:lnTo>
                  <a:pt x="701" y="178"/>
                </a:lnTo>
                <a:lnTo>
                  <a:pt x="701" y="178"/>
                </a:lnTo>
                <a:lnTo>
                  <a:pt x="701" y="179"/>
                </a:lnTo>
                <a:lnTo>
                  <a:pt x="701" y="180"/>
                </a:lnTo>
                <a:lnTo>
                  <a:pt x="701" y="180"/>
                </a:lnTo>
                <a:lnTo>
                  <a:pt x="700" y="180"/>
                </a:lnTo>
                <a:lnTo>
                  <a:pt x="700" y="181"/>
                </a:lnTo>
                <a:lnTo>
                  <a:pt x="699" y="181"/>
                </a:lnTo>
                <a:lnTo>
                  <a:pt x="699" y="181"/>
                </a:lnTo>
                <a:lnTo>
                  <a:pt x="699" y="182"/>
                </a:lnTo>
                <a:lnTo>
                  <a:pt x="699" y="182"/>
                </a:lnTo>
                <a:lnTo>
                  <a:pt x="698" y="182"/>
                </a:lnTo>
                <a:lnTo>
                  <a:pt x="697" y="183"/>
                </a:lnTo>
                <a:lnTo>
                  <a:pt x="697" y="183"/>
                </a:lnTo>
                <a:lnTo>
                  <a:pt x="696" y="183"/>
                </a:lnTo>
                <a:lnTo>
                  <a:pt x="696" y="184"/>
                </a:lnTo>
                <a:lnTo>
                  <a:pt x="695" y="184"/>
                </a:lnTo>
                <a:lnTo>
                  <a:pt x="695" y="184"/>
                </a:lnTo>
                <a:lnTo>
                  <a:pt x="695" y="184"/>
                </a:lnTo>
                <a:lnTo>
                  <a:pt x="694" y="184"/>
                </a:lnTo>
                <a:lnTo>
                  <a:pt x="693" y="184"/>
                </a:lnTo>
                <a:lnTo>
                  <a:pt x="693" y="184"/>
                </a:lnTo>
                <a:lnTo>
                  <a:pt x="693" y="185"/>
                </a:lnTo>
                <a:lnTo>
                  <a:pt x="692" y="185"/>
                </a:lnTo>
                <a:lnTo>
                  <a:pt x="692" y="186"/>
                </a:lnTo>
                <a:lnTo>
                  <a:pt x="691" y="186"/>
                </a:lnTo>
                <a:lnTo>
                  <a:pt x="691" y="186"/>
                </a:lnTo>
                <a:lnTo>
                  <a:pt x="691" y="186"/>
                </a:lnTo>
                <a:lnTo>
                  <a:pt x="691" y="187"/>
                </a:lnTo>
                <a:lnTo>
                  <a:pt x="690" y="187"/>
                </a:lnTo>
                <a:lnTo>
                  <a:pt x="690" y="188"/>
                </a:lnTo>
                <a:lnTo>
                  <a:pt x="690" y="188"/>
                </a:lnTo>
                <a:lnTo>
                  <a:pt x="689" y="188"/>
                </a:lnTo>
                <a:lnTo>
                  <a:pt x="689" y="189"/>
                </a:lnTo>
                <a:lnTo>
                  <a:pt x="689" y="190"/>
                </a:lnTo>
                <a:lnTo>
                  <a:pt x="689" y="190"/>
                </a:lnTo>
                <a:lnTo>
                  <a:pt x="689" y="191"/>
                </a:lnTo>
                <a:lnTo>
                  <a:pt x="688" y="191"/>
                </a:lnTo>
                <a:lnTo>
                  <a:pt x="688" y="192"/>
                </a:lnTo>
                <a:lnTo>
                  <a:pt x="688" y="192"/>
                </a:lnTo>
                <a:lnTo>
                  <a:pt x="688" y="192"/>
                </a:lnTo>
                <a:lnTo>
                  <a:pt x="688" y="193"/>
                </a:lnTo>
                <a:lnTo>
                  <a:pt x="687" y="194"/>
                </a:lnTo>
                <a:lnTo>
                  <a:pt x="687" y="194"/>
                </a:lnTo>
                <a:lnTo>
                  <a:pt x="688" y="194"/>
                </a:lnTo>
                <a:lnTo>
                  <a:pt x="688" y="195"/>
                </a:lnTo>
                <a:lnTo>
                  <a:pt x="689" y="195"/>
                </a:lnTo>
                <a:lnTo>
                  <a:pt x="689" y="196"/>
                </a:lnTo>
                <a:lnTo>
                  <a:pt x="689" y="197"/>
                </a:lnTo>
                <a:lnTo>
                  <a:pt x="688" y="197"/>
                </a:lnTo>
                <a:lnTo>
                  <a:pt x="688" y="197"/>
                </a:lnTo>
                <a:lnTo>
                  <a:pt x="688" y="198"/>
                </a:lnTo>
                <a:lnTo>
                  <a:pt x="687" y="199"/>
                </a:lnTo>
                <a:lnTo>
                  <a:pt x="686" y="199"/>
                </a:lnTo>
                <a:lnTo>
                  <a:pt x="686" y="199"/>
                </a:lnTo>
                <a:lnTo>
                  <a:pt x="686" y="199"/>
                </a:lnTo>
                <a:lnTo>
                  <a:pt x="685" y="199"/>
                </a:lnTo>
                <a:lnTo>
                  <a:pt x="685" y="200"/>
                </a:lnTo>
                <a:lnTo>
                  <a:pt x="685" y="201"/>
                </a:lnTo>
                <a:lnTo>
                  <a:pt x="684" y="201"/>
                </a:lnTo>
                <a:lnTo>
                  <a:pt x="684" y="201"/>
                </a:lnTo>
                <a:lnTo>
                  <a:pt x="685" y="201"/>
                </a:lnTo>
                <a:lnTo>
                  <a:pt x="685" y="202"/>
                </a:lnTo>
                <a:lnTo>
                  <a:pt x="684" y="202"/>
                </a:lnTo>
                <a:lnTo>
                  <a:pt x="684" y="203"/>
                </a:lnTo>
                <a:lnTo>
                  <a:pt x="684" y="203"/>
                </a:lnTo>
                <a:lnTo>
                  <a:pt x="684" y="203"/>
                </a:lnTo>
                <a:lnTo>
                  <a:pt x="683" y="203"/>
                </a:lnTo>
                <a:lnTo>
                  <a:pt x="683" y="204"/>
                </a:lnTo>
                <a:lnTo>
                  <a:pt x="682" y="205"/>
                </a:lnTo>
                <a:lnTo>
                  <a:pt x="682" y="205"/>
                </a:lnTo>
                <a:lnTo>
                  <a:pt x="682" y="205"/>
                </a:lnTo>
                <a:lnTo>
                  <a:pt x="682" y="206"/>
                </a:lnTo>
                <a:lnTo>
                  <a:pt x="681" y="207"/>
                </a:lnTo>
                <a:lnTo>
                  <a:pt x="681" y="207"/>
                </a:lnTo>
                <a:lnTo>
                  <a:pt x="681" y="208"/>
                </a:lnTo>
                <a:lnTo>
                  <a:pt x="682" y="208"/>
                </a:lnTo>
                <a:lnTo>
                  <a:pt x="682" y="209"/>
                </a:lnTo>
                <a:lnTo>
                  <a:pt x="682" y="209"/>
                </a:lnTo>
                <a:lnTo>
                  <a:pt x="683" y="209"/>
                </a:lnTo>
                <a:lnTo>
                  <a:pt x="684" y="209"/>
                </a:lnTo>
                <a:lnTo>
                  <a:pt x="684" y="209"/>
                </a:lnTo>
                <a:lnTo>
                  <a:pt x="684" y="210"/>
                </a:lnTo>
                <a:lnTo>
                  <a:pt x="684" y="210"/>
                </a:lnTo>
                <a:lnTo>
                  <a:pt x="683" y="210"/>
                </a:lnTo>
                <a:lnTo>
                  <a:pt x="682" y="210"/>
                </a:lnTo>
                <a:lnTo>
                  <a:pt x="682" y="211"/>
                </a:lnTo>
                <a:lnTo>
                  <a:pt x="682" y="211"/>
                </a:lnTo>
                <a:lnTo>
                  <a:pt x="682" y="211"/>
                </a:lnTo>
                <a:lnTo>
                  <a:pt x="681" y="212"/>
                </a:lnTo>
                <a:lnTo>
                  <a:pt x="681" y="213"/>
                </a:lnTo>
                <a:lnTo>
                  <a:pt x="680" y="213"/>
                </a:lnTo>
                <a:lnTo>
                  <a:pt x="680" y="214"/>
                </a:lnTo>
                <a:lnTo>
                  <a:pt x="681" y="214"/>
                </a:lnTo>
                <a:lnTo>
                  <a:pt x="681" y="214"/>
                </a:lnTo>
                <a:lnTo>
                  <a:pt x="682" y="214"/>
                </a:lnTo>
                <a:lnTo>
                  <a:pt x="682" y="215"/>
                </a:lnTo>
                <a:lnTo>
                  <a:pt x="682" y="215"/>
                </a:lnTo>
                <a:lnTo>
                  <a:pt x="682" y="216"/>
                </a:lnTo>
                <a:lnTo>
                  <a:pt x="681" y="216"/>
                </a:lnTo>
                <a:lnTo>
                  <a:pt x="680" y="216"/>
                </a:lnTo>
                <a:lnTo>
                  <a:pt x="680" y="216"/>
                </a:lnTo>
                <a:lnTo>
                  <a:pt x="680" y="217"/>
                </a:lnTo>
                <a:lnTo>
                  <a:pt x="680" y="217"/>
                </a:lnTo>
                <a:lnTo>
                  <a:pt x="680" y="218"/>
                </a:lnTo>
                <a:lnTo>
                  <a:pt x="679" y="218"/>
                </a:lnTo>
                <a:lnTo>
                  <a:pt x="678" y="218"/>
                </a:lnTo>
                <a:lnTo>
                  <a:pt x="678" y="218"/>
                </a:lnTo>
                <a:lnTo>
                  <a:pt x="678" y="218"/>
                </a:lnTo>
                <a:lnTo>
                  <a:pt x="677" y="218"/>
                </a:lnTo>
                <a:lnTo>
                  <a:pt x="677" y="219"/>
                </a:lnTo>
                <a:lnTo>
                  <a:pt x="676" y="219"/>
                </a:lnTo>
                <a:lnTo>
                  <a:pt x="676" y="220"/>
                </a:lnTo>
                <a:lnTo>
                  <a:pt x="676" y="220"/>
                </a:lnTo>
                <a:lnTo>
                  <a:pt x="676" y="220"/>
                </a:lnTo>
                <a:lnTo>
                  <a:pt x="676" y="221"/>
                </a:lnTo>
                <a:lnTo>
                  <a:pt x="676" y="222"/>
                </a:lnTo>
                <a:lnTo>
                  <a:pt x="676" y="222"/>
                </a:lnTo>
                <a:lnTo>
                  <a:pt x="676" y="223"/>
                </a:lnTo>
                <a:lnTo>
                  <a:pt x="676" y="224"/>
                </a:lnTo>
                <a:lnTo>
                  <a:pt x="676" y="224"/>
                </a:lnTo>
                <a:lnTo>
                  <a:pt x="676" y="225"/>
                </a:lnTo>
                <a:lnTo>
                  <a:pt x="676" y="226"/>
                </a:lnTo>
                <a:lnTo>
                  <a:pt x="676" y="226"/>
                </a:lnTo>
                <a:lnTo>
                  <a:pt x="676" y="226"/>
                </a:lnTo>
                <a:lnTo>
                  <a:pt x="676" y="226"/>
                </a:lnTo>
                <a:lnTo>
                  <a:pt x="676" y="227"/>
                </a:lnTo>
                <a:lnTo>
                  <a:pt x="676" y="228"/>
                </a:lnTo>
                <a:lnTo>
                  <a:pt x="676" y="228"/>
                </a:lnTo>
                <a:lnTo>
                  <a:pt x="676" y="228"/>
                </a:lnTo>
                <a:lnTo>
                  <a:pt x="677" y="228"/>
                </a:lnTo>
                <a:lnTo>
                  <a:pt x="677" y="229"/>
                </a:lnTo>
                <a:lnTo>
                  <a:pt x="677" y="230"/>
                </a:lnTo>
                <a:lnTo>
                  <a:pt x="678" y="230"/>
                </a:lnTo>
                <a:lnTo>
                  <a:pt x="678" y="230"/>
                </a:lnTo>
                <a:lnTo>
                  <a:pt x="678" y="230"/>
                </a:lnTo>
                <a:lnTo>
                  <a:pt x="679" y="230"/>
                </a:lnTo>
                <a:lnTo>
                  <a:pt x="680" y="231"/>
                </a:lnTo>
                <a:lnTo>
                  <a:pt x="680" y="231"/>
                </a:lnTo>
                <a:lnTo>
                  <a:pt x="680" y="231"/>
                </a:lnTo>
                <a:lnTo>
                  <a:pt x="681" y="232"/>
                </a:lnTo>
                <a:lnTo>
                  <a:pt x="681" y="233"/>
                </a:lnTo>
                <a:lnTo>
                  <a:pt x="682" y="233"/>
                </a:lnTo>
                <a:lnTo>
                  <a:pt x="682" y="233"/>
                </a:lnTo>
                <a:lnTo>
                  <a:pt x="682" y="233"/>
                </a:lnTo>
                <a:lnTo>
                  <a:pt x="682" y="234"/>
                </a:lnTo>
                <a:lnTo>
                  <a:pt x="683" y="234"/>
                </a:lnTo>
                <a:lnTo>
                  <a:pt x="684" y="234"/>
                </a:lnTo>
                <a:lnTo>
                  <a:pt x="684" y="235"/>
                </a:lnTo>
                <a:lnTo>
                  <a:pt x="684" y="235"/>
                </a:lnTo>
                <a:lnTo>
                  <a:pt x="684" y="235"/>
                </a:lnTo>
                <a:lnTo>
                  <a:pt x="684" y="236"/>
                </a:lnTo>
                <a:lnTo>
                  <a:pt x="683" y="236"/>
                </a:lnTo>
                <a:lnTo>
                  <a:pt x="684" y="236"/>
                </a:lnTo>
                <a:lnTo>
                  <a:pt x="684" y="237"/>
                </a:lnTo>
                <a:lnTo>
                  <a:pt x="684" y="237"/>
                </a:lnTo>
                <a:lnTo>
                  <a:pt x="684" y="237"/>
                </a:lnTo>
                <a:lnTo>
                  <a:pt x="685" y="237"/>
                </a:lnTo>
                <a:lnTo>
                  <a:pt x="685" y="238"/>
                </a:lnTo>
                <a:lnTo>
                  <a:pt x="686" y="238"/>
                </a:lnTo>
                <a:lnTo>
                  <a:pt x="686" y="239"/>
                </a:lnTo>
                <a:lnTo>
                  <a:pt x="686" y="239"/>
                </a:lnTo>
                <a:lnTo>
                  <a:pt x="686" y="239"/>
                </a:lnTo>
                <a:lnTo>
                  <a:pt x="686" y="239"/>
                </a:lnTo>
                <a:lnTo>
                  <a:pt x="686" y="240"/>
                </a:lnTo>
                <a:lnTo>
                  <a:pt x="685" y="240"/>
                </a:lnTo>
                <a:lnTo>
                  <a:pt x="685" y="241"/>
                </a:lnTo>
                <a:lnTo>
                  <a:pt x="684" y="241"/>
                </a:lnTo>
                <a:lnTo>
                  <a:pt x="684" y="241"/>
                </a:lnTo>
                <a:lnTo>
                  <a:pt x="684" y="242"/>
                </a:lnTo>
                <a:lnTo>
                  <a:pt x="685" y="242"/>
                </a:lnTo>
                <a:lnTo>
                  <a:pt x="686" y="243"/>
                </a:lnTo>
                <a:lnTo>
                  <a:pt x="686" y="243"/>
                </a:lnTo>
                <a:lnTo>
                  <a:pt x="687" y="243"/>
                </a:lnTo>
                <a:lnTo>
                  <a:pt x="688" y="243"/>
                </a:lnTo>
                <a:lnTo>
                  <a:pt x="688" y="243"/>
                </a:lnTo>
                <a:lnTo>
                  <a:pt x="688" y="244"/>
                </a:lnTo>
                <a:lnTo>
                  <a:pt x="688" y="245"/>
                </a:lnTo>
                <a:lnTo>
                  <a:pt x="689" y="245"/>
                </a:lnTo>
                <a:lnTo>
                  <a:pt x="689" y="245"/>
                </a:lnTo>
                <a:lnTo>
                  <a:pt x="689" y="246"/>
                </a:lnTo>
                <a:lnTo>
                  <a:pt x="688" y="246"/>
                </a:lnTo>
                <a:lnTo>
                  <a:pt x="688" y="246"/>
                </a:lnTo>
                <a:lnTo>
                  <a:pt x="687" y="246"/>
                </a:lnTo>
                <a:lnTo>
                  <a:pt x="686" y="246"/>
                </a:lnTo>
                <a:lnTo>
                  <a:pt x="686" y="246"/>
                </a:lnTo>
                <a:lnTo>
                  <a:pt x="685" y="246"/>
                </a:lnTo>
                <a:lnTo>
                  <a:pt x="684" y="246"/>
                </a:lnTo>
                <a:lnTo>
                  <a:pt x="684" y="247"/>
                </a:lnTo>
                <a:lnTo>
                  <a:pt x="684" y="247"/>
                </a:lnTo>
                <a:lnTo>
                  <a:pt x="683" y="247"/>
                </a:lnTo>
                <a:lnTo>
                  <a:pt x="682" y="247"/>
                </a:lnTo>
                <a:lnTo>
                  <a:pt x="682" y="248"/>
                </a:lnTo>
                <a:lnTo>
                  <a:pt x="681" y="248"/>
                </a:lnTo>
                <a:lnTo>
                  <a:pt x="681" y="249"/>
                </a:lnTo>
                <a:lnTo>
                  <a:pt x="680" y="249"/>
                </a:lnTo>
                <a:lnTo>
                  <a:pt x="680" y="249"/>
                </a:lnTo>
                <a:lnTo>
                  <a:pt x="680" y="249"/>
                </a:lnTo>
                <a:lnTo>
                  <a:pt x="679" y="249"/>
                </a:lnTo>
                <a:lnTo>
                  <a:pt x="679" y="250"/>
                </a:lnTo>
                <a:lnTo>
                  <a:pt x="678" y="250"/>
                </a:lnTo>
                <a:lnTo>
                  <a:pt x="678" y="251"/>
                </a:lnTo>
                <a:lnTo>
                  <a:pt x="678" y="251"/>
                </a:lnTo>
                <a:lnTo>
                  <a:pt x="678" y="252"/>
                </a:lnTo>
                <a:lnTo>
                  <a:pt x="678" y="252"/>
                </a:lnTo>
                <a:lnTo>
                  <a:pt x="677" y="253"/>
                </a:lnTo>
                <a:lnTo>
                  <a:pt x="677" y="254"/>
                </a:lnTo>
                <a:lnTo>
                  <a:pt x="677" y="254"/>
                </a:lnTo>
                <a:lnTo>
                  <a:pt x="677" y="255"/>
                </a:lnTo>
                <a:lnTo>
                  <a:pt x="677" y="256"/>
                </a:lnTo>
                <a:lnTo>
                  <a:pt x="677" y="256"/>
                </a:lnTo>
                <a:lnTo>
                  <a:pt x="676" y="256"/>
                </a:lnTo>
                <a:lnTo>
                  <a:pt x="676" y="257"/>
                </a:lnTo>
                <a:lnTo>
                  <a:pt x="676" y="258"/>
                </a:lnTo>
                <a:lnTo>
                  <a:pt x="676" y="258"/>
                </a:lnTo>
                <a:lnTo>
                  <a:pt x="676" y="259"/>
                </a:lnTo>
                <a:lnTo>
                  <a:pt x="676" y="259"/>
                </a:lnTo>
                <a:lnTo>
                  <a:pt x="676" y="260"/>
                </a:lnTo>
                <a:lnTo>
                  <a:pt x="676" y="260"/>
                </a:lnTo>
                <a:lnTo>
                  <a:pt x="676" y="260"/>
                </a:lnTo>
                <a:lnTo>
                  <a:pt x="676" y="261"/>
                </a:lnTo>
                <a:lnTo>
                  <a:pt x="676" y="262"/>
                </a:lnTo>
                <a:lnTo>
                  <a:pt x="676" y="262"/>
                </a:lnTo>
                <a:lnTo>
                  <a:pt x="676" y="262"/>
                </a:lnTo>
                <a:lnTo>
                  <a:pt x="676" y="263"/>
                </a:lnTo>
                <a:lnTo>
                  <a:pt x="676" y="264"/>
                </a:lnTo>
                <a:lnTo>
                  <a:pt x="675" y="264"/>
                </a:lnTo>
                <a:lnTo>
                  <a:pt x="675" y="264"/>
                </a:lnTo>
                <a:lnTo>
                  <a:pt x="675" y="265"/>
                </a:lnTo>
                <a:lnTo>
                  <a:pt x="675" y="266"/>
                </a:lnTo>
                <a:lnTo>
                  <a:pt x="675" y="266"/>
                </a:lnTo>
                <a:lnTo>
                  <a:pt x="676" y="266"/>
                </a:lnTo>
                <a:lnTo>
                  <a:pt x="676" y="267"/>
                </a:lnTo>
                <a:lnTo>
                  <a:pt x="676" y="267"/>
                </a:lnTo>
                <a:lnTo>
                  <a:pt x="676" y="267"/>
                </a:lnTo>
                <a:lnTo>
                  <a:pt x="676" y="268"/>
                </a:lnTo>
                <a:lnTo>
                  <a:pt x="677" y="268"/>
                </a:lnTo>
                <a:lnTo>
                  <a:pt x="677" y="269"/>
                </a:lnTo>
                <a:lnTo>
                  <a:pt x="678" y="269"/>
                </a:lnTo>
                <a:lnTo>
                  <a:pt x="678" y="270"/>
                </a:lnTo>
                <a:lnTo>
                  <a:pt x="678" y="270"/>
                </a:lnTo>
                <a:lnTo>
                  <a:pt x="679" y="270"/>
                </a:lnTo>
                <a:lnTo>
                  <a:pt x="680" y="270"/>
                </a:lnTo>
                <a:lnTo>
                  <a:pt x="680" y="271"/>
                </a:lnTo>
                <a:lnTo>
                  <a:pt x="680" y="271"/>
                </a:lnTo>
                <a:lnTo>
                  <a:pt x="681" y="271"/>
                </a:lnTo>
                <a:lnTo>
                  <a:pt x="681" y="272"/>
                </a:lnTo>
                <a:lnTo>
                  <a:pt x="681" y="273"/>
                </a:lnTo>
                <a:lnTo>
                  <a:pt x="682" y="273"/>
                </a:lnTo>
                <a:lnTo>
                  <a:pt x="682" y="273"/>
                </a:lnTo>
                <a:lnTo>
                  <a:pt x="682" y="274"/>
                </a:lnTo>
                <a:lnTo>
                  <a:pt x="682" y="274"/>
                </a:lnTo>
                <a:lnTo>
                  <a:pt x="682" y="275"/>
                </a:lnTo>
                <a:lnTo>
                  <a:pt x="682" y="275"/>
                </a:lnTo>
                <a:lnTo>
                  <a:pt x="682" y="275"/>
                </a:lnTo>
                <a:lnTo>
                  <a:pt x="682" y="275"/>
                </a:lnTo>
                <a:lnTo>
                  <a:pt x="683" y="275"/>
                </a:lnTo>
                <a:lnTo>
                  <a:pt x="683" y="276"/>
                </a:lnTo>
                <a:lnTo>
                  <a:pt x="683" y="277"/>
                </a:lnTo>
                <a:lnTo>
                  <a:pt x="684" y="277"/>
                </a:lnTo>
                <a:lnTo>
                  <a:pt x="684" y="278"/>
                </a:lnTo>
                <a:lnTo>
                  <a:pt x="683" y="279"/>
                </a:lnTo>
                <a:lnTo>
                  <a:pt x="682" y="279"/>
                </a:lnTo>
                <a:lnTo>
                  <a:pt x="682" y="279"/>
                </a:lnTo>
                <a:lnTo>
                  <a:pt x="682" y="280"/>
                </a:lnTo>
                <a:lnTo>
                  <a:pt x="682" y="280"/>
                </a:lnTo>
                <a:lnTo>
                  <a:pt x="682" y="281"/>
                </a:lnTo>
                <a:lnTo>
                  <a:pt x="682" y="281"/>
                </a:lnTo>
                <a:lnTo>
                  <a:pt x="681" y="281"/>
                </a:lnTo>
                <a:lnTo>
                  <a:pt x="680" y="281"/>
                </a:lnTo>
                <a:lnTo>
                  <a:pt x="680" y="282"/>
                </a:lnTo>
                <a:lnTo>
                  <a:pt x="680" y="282"/>
                </a:lnTo>
                <a:lnTo>
                  <a:pt x="679" y="282"/>
                </a:lnTo>
                <a:lnTo>
                  <a:pt x="679" y="283"/>
                </a:lnTo>
                <a:lnTo>
                  <a:pt x="678" y="283"/>
                </a:lnTo>
                <a:lnTo>
                  <a:pt x="678" y="284"/>
                </a:lnTo>
                <a:lnTo>
                  <a:pt x="678" y="284"/>
                </a:lnTo>
                <a:lnTo>
                  <a:pt x="678" y="285"/>
                </a:lnTo>
                <a:lnTo>
                  <a:pt x="678" y="285"/>
                </a:lnTo>
                <a:lnTo>
                  <a:pt x="678" y="286"/>
                </a:lnTo>
                <a:lnTo>
                  <a:pt x="678" y="286"/>
                </a:lnTo>
                <a:lnTo>
                  <a:pt x="677" y="286"/>
                </a:lnTo>
                <a:lnTo>
                  <a:pt x="677" y="287"/>
                </a:lnTo>
                <a:lnTo>
                  <a:pt x="676" y="287"/>
                </a:lnTo>
                <a:lnTo>
                  <a:pt x="676" y="288"/>
                </a:lnTo>
                <a:lnTo>
                  <a:pt x="676" y="288"/>
                </a:lnTo>
                <a:lnTo>
                  <a:pt x="675" y="288"/>
                </a:lnTo>
                <a:lnTo>
                  <a:pt x="675" y="289"/>
                </a:lnTo>
                <a:lnTo>
                  <a:pt x="674" y="290"/>
                </a:lnTo>
                <a:lnTo>
                  <a:pt x="674" y="290"/>
                </a:lnTo>
                <a:lnTo>
                  <a:pt x="675" y="290"/>
                </a:lnTo>
                <a:lnTo>
                  <a:pt x="675" y="291"/>
                </a:lnTo>
                <a:lnTo>
                  <a:pt x="675" y="292"/>
                </a:lnTo>
                <a:lnTo>
                  <a:pt x="676" y="292"/>
                </a:lnTo>
                <a:lnTo>
                  <a:pt x="676" y="292"/>
                </a:lnTo>
                <a:lnTo>
                  <a:pt x="676" y="293"/>
                </a:lnTo>
                <a:lnTo>
                  <a:pt x="676" y="294"/>
                </a:lnTo>
                <a:lnTo>
                  <a:pt x="675" y="294"/>
                </a:lnTo>
                <a:lnTo>
                  <a:pt x="675" y="294"/>
                </a:lnTo>
                <a:lnTo>
                  <a:pt x="674" y="294"/>
                </a:lnTo>
                <a:lnTo>
                  <a:pt x="674" y="294"/>
                </a:lnTo>
                <a:lnTo>
                  <a:pt x="674" y="294"/>
                </a:lnTo>
                <a:lnTo>
                  <a:pt x="674" y="294"/>
                </a:lnTo>
                <a:lnTo>
                  <a:pt x="673" y="294"/>
                </a:lnTo>
                <a:lnTo>
                  <a:pt x="672" y="295"/>
                </a:lnTo>
                <a:lnTo>
                  <a:pt x="672" y="296"/>
                </a:lnTo>
                <a:lnTo>
                  <a:pt x="672" y="296"/>
                </a:lnTo>
                <a:lnTo>
                  <a:pt x="671" y="296"/>
                </a:lnTo>
                <a:lnTo>
                  <a:pt x="671" y="296"/>
                </a:lnTo>
                <a:lnTo>
                  <a:pt x="671" y="297"/>
                </a:lnTo>
                <a:lnTo>
                  <a:pt x="672" y="297"/>
                </a:lnTo>
                <a:lnTo>
                  <a:pt x="672" y="298"/>
                </a:lnTo>
                <a:lnTo>
                  <a:pt x="672" y="298"/>
                </a:lnTo>
                <a:lnTo>
                  <a:pt x="672" y="299"/>
                </a:lnTo>
                <a:lnTo>
                  <a:pt x="671" y="299"/>
                </a:lnTo>
                <a:lnTo>
                  <a:pt x="671" y="300"/>
                </a:lnTo>
                <a:lnTo>
                  <a:pt x="671" y="300"/>
                </a:lnTo>
                <a:lnTo>
                  <a:pt x="671" y="301"/>
                </a:lnTo>
                <a:lnTo>
                  <a:pt x="671" y="302"/>
                </a:lnTo>
                <a:lnTo>
                  <a:pt x="671" y="302"/>
                </a:lnTo>
                <a:lnTo>
                  <a:pt x="671" y="303"/>
                </a:lnTo>
                <a:lnTo>
                  <a:pt x="671" y="303"/>
                </a:lnTo>
                <a:lnTo>
                  <a:pt x="671" y="304"/>
                </a:lnTo>
                <a:lnTo>
                  <a:pt x="671" y="305"/>
                </a:lnTo>
                <a:lnTo>
                  <a:pt x="671" y="305"/>
                </a:lnTo>
                <a:lnTo>
                  <a:pt x="671" y="306"/>
                </a:lnTo>
                <a:lnTo>
                  <a:pt x="671" y="307"/>
                </a:lnTo>
                <a:lnTo>
                  <a:pt x="671" y="307"/>
                </a:lnTo>
                <a:lnTo>
                  <a:pt x="671" y="307"/>
                </a:lnTo>
                <a:lnTo>
                  <a:pt x="671" y="308"/>
                </a:lnTo>
                <a:lnTo>
                  <a:pt x="671" y="309"/>
                </a:lnTo>
                <a:lnTo>
                  <a:pt x="671" y="309"/>
                </a:lnTo>
                <a:lnTo>
                  <a:pt x="670" y="309"/>
                </a:lnTo>
                <a:lnTo>
                  <a:pt x="670" y="309"/>
                </a:lnTo>
                <a:lnTo>
                  <a:pt x="670" y="310"/>
                </a:lnTo>
                <a:lnTo>
                  <a:pt x="669" y="311"/>
                </a:lnTo>
                <a:lnTo>
                  <a:pt x="669" y="311"/>
                </a:lnTo>
                <a:lnTo>
                  <a:pt x="669" y="311"/>
                </a:lnTo>
                <a:lnTo>
                  <a:pt x="669" y="312"/>
                </a:lnTo>
                <a:lnTo>
                  <a:pt x="669" y="313"/>
                </a:lnTo>
                <a:lnTo>
                  <a:pt x="669" y="313"/>
                </a:lnTo>
                <a:lnTo>
                  <a:pt x="669" y="313"/>
                </a:lnTo>
                <a:lnTo>
                  <a:pt x="668" y="313"/>
                </a:lnTo>
                <a:lnTo>
                  <a:pt x="667" y="313"/>
                </a:lnTo>
                <a:lnTo>
                  <a:pt x="667" y="314"/>
                </a:lnTo>
                <a:lnTo>
                  <a:pt x="667" y="314"/>
                </a:lnTo>
                <a:lnTo>
                  <a:pt x="667" y="315"/>
                </a:lnTo>
                <a:lnTo>
                  <a:pt x="667" y="315"/>
                </a:lnTo>
                <a:lnTo>
                  <a:pt x="667" y="315"/>
                </a:lnTo>
                <a:lnTo>
                  <a:pt x="667" y="316"/>
                </a:lnTo>
                <a:lnTo>
                  <a:pt x="667" y="316"/>
                </a:lnTo>
                <a:lnTo>
                  <a:pt x="667" y="317"/>
                </a:lnTo>
                <a:lnTo>
                  <a:pt x="667" y="317"/>
                </a:lnTo>
                <a:lnTo>
                  <a:pt x="667" y="318"/>
                </a:lnTo>
                <a:lnTo>
                  <a:pt x="667" y="319"/>
                </a:lnTo>
                <a:lnTo>
                  <a:pt x="666" y="319"/>
                </a:lnTo>
                <a:lnTo>
                  <a:pt x="666" y="319"/>
                </a:lnTo>
                <a:lnTo>
                  <a:pt x="665" y="319"/>
                </a:lnTo>
                <a:lnTo>
                  <a:pt x="665" y="320"/>
                </a:lnTo>
                <a:lnTo>
                  <a:pt x="665" y="320"/>
                </a:lnTo>
                <a:lnTo>
                  <a:pt x="665" y="321"/>
                </a:lnTo>
                <a:lnTo>
                  <a:pt x="665" y="321"/>
                </a:lnTo>
                <a:lnTo>
                  <a:pt x="665" y="322"/>
                </a:lnTo>
                <a:lnTo>
                  <a:pt x="665" y="322"/>
                </a:lnTo>
                <a:lnTo>
                  <a:pt x="665" y="322"/>
                </a:lnTo>
                <a:lnTo>
                  <a:pt x="665" y="323"/>
                </a:lnTo>
                <a:lnTo>
                  <a:pt x="665" y="324"/>
                </a:lnTo>
                <a:lnTo>
                  <a:pt x="665" y="324"/>
                </a:lnTo>
                <a:lnTo>
                  <a:pt x="665" y="324"/>
                </a:lnTo>
                <a:lnTo>
                  <a:pt x="665" y="325"/>
                </a:lnTo>
                <a:lnTo>
                  <a:pt x="664" y="325"/>
                </a:lnTo>
                <a:lnTo>
                  <a:pt x="664" y="326"/>
                </a:lnTo>
                <a:lnTo>
                  <a:pt x="665" y="326"/>
                </a:lnTo>
                <a:lnTo>
                  <a:pt x="665" y="326"/>
                </a:lnTo>
                <a:lnTo>
                  <a:pt x="665" y="326"/>
                </a:lnTo>
                <a:lnTo>
                  <a:pt x="665" y="327"/>
                </a:lnTo>
                <a:lnTo>
                  <a:pt x="665" y="328"/>
                </a:lnTo>
                <a:lnTo>
                  <a:pt x="666" y="328"/>
                </a:lnTo>
                <a:lnTo>
                  <a:pt x="666" y="328"/>
                </a:lnTo>
                <a:lnTo>
                  <a:pt x="666" y="329"/>
                </a:lnTo>
                <a:lnTo>
                  <a:pt x="666" y="330"/>
                </a:lnTo>
                <a:lnTo>
                  <a:pt x="665" y="330"/>
                </a:lnTo>
                <a:lnTo>
                  <a:pt x="665" y="330"/>
                </a:lnTo>
                <a:lnTo>
                  <a:pt x="665" y="331"/>
                </a:lnTo>
                <a:lnTo>
                  <a:pt x="665" y="331"/>
                </a:lnTo>
                <a:lnTo>
                  <a:pt x="665" y="332"/>
                </a:lnTo>
                <a:lnTo>
                  <a:pt x="665" y="332"/>
                </a:lnTo>
                <a:lnTo>
                  <a:pt x="665" y="333"/>
                </a:lnTo>
                <a:lnTo>
                  <a:pt x="665" y="334"/>
                </a:lnTo>
                <a:lnTo>
                  <a:pt x="665" y="334"/>
                </a:lnTo>
                <a:lnTo>
                  <a:pt x="665" y="335"/>
                </a:lnTo>
                <a:lnTo>
                  <a:pt x="665" y="335"/>
                </a:lnTo>
                <a:lnTo>
                  <a:pt x="665" y="336"/>
                </a:lnTo>
                <a:lnTo>
                  <a:pt x="666" y="336"/>
                </a:lnTo>
                <a:lnTo>
                  <a:pt x="666" y="336"/>
                </a:lnTo>
                <a:lnTo>
                  <a:pt x="667" y="336"/>
                </a:lnTo>
                <a:lnTo>
                  <a:pt x="667" y="337"/>
                </a:lnTo>
                <a:lnTo>
                  <a:pt x="667" y="337"/>
                </a:lnTo>
                <a:lnTo>
                  <a:pt x="667" y="337"/>
                </a:lnTo>
                <a:lnTo>
                  <a:pt x="667" y="338"/>
                </a:lnTo>
                <a:lnTo>
                  <a:pt x="666" y="338"/>
                </a:lnTo>
                <a:lnTo>
                  <a:pt x="666" y="338"/>
                </a:lnTo>
                <a:lnTo>
                  <a:pt x="665" y="338"/>
                </a:lnTo>
                <a:lnTo>
                  <a:pt x="665" y="339"/>
                </a:lnTo>
                <a:lnTo>
                  <a:pt x="665" y="339"/>
                </a:lnTo>
                <a:lnTo>
                  <a:pt x="664" y="339"/>
                </a:lnTo>
                <a:lnTo>
                  <a:pt x="664" y="339"/>
                </a:lnTo>
                <a:lnTo>
                  <a:pt x="664" y="340"/>
                </a:lnTo>
                <a:lnTo>
                  <a:pt x="664" y="341"/>
                </a:lnTo>
                <a:lnTo>
                  <a:pt x="664" y="341"/>
                </a:lnTo>
                <a:lnTo>
                  <a:pt x="663" y="341"/>
                </a:lnTo>
                <a:lnTo>
                  <a:pt x="663" y="342"/>
                </a:lnTo>
                <a:lnTo>
                  <a:pt x="663" y="343"/>
                </a:lnTo>
                <a:lnTo>
                  <a:pt x="664" y="343"/>
                </a:lnTo>
                <a:lnTo>
                  <a:pt x="663" y="343"/>
                </a:lnTo>
                <a:lnTo>
                  <a:pt x="663" y="344"/>
                </a:lnTo>
                <a:lnTo>
                  <a:pt x="663" y="345"/>
                </a:lnTo>
                <a:lnTo>
                  <a:pt x="663" y="345"/>
                </a:lnTo>
                <a:lnTo>
                  <a:pt x="663" y="345"/>
                </a:lnTo>
                <a:lnTo>
                  <a:pt x="663" y="345"/>
                </a:lnTo>
                <a:lnTo>
                  <a:pt x="663" y="346"/>
                </a:lnTo>
                <a:lnTo>
                  <a:pt x="663" y="347"/>
                </a:lnTo>
                <a:lnTo>
                  <a:pt x="663" y="347"/>
                </a:lnTo>
                <a:lnTo>
                  <a:pt x="662" y="347"/>
                </a:lnTo>
                <a:lnTo>
                  <a:pt x="661" y="347"/>
                </a:lnTo>
                <a:lnTo>
                  <a:pt x="661" y="348"/>
                </a:lnTo>
                <a:lnTo>
                  <a:pt x="661" y="348"/>
                </a:lnTo>
                <a:lnTo>
                  <a:pt x="660" y="348"/>
                </a:lnTo>
                <a:lnTo>
                  <a:pt x="660" y="349"/>
                </a:lnTo>
                <a:lnTo>
                  <a:pt x="660" y="349"/>
                </a:lnTo>
                <a:lnTo>
                  <a:pt x="659" y="349"/>
                </a:lnTo>
                <a:lnTo>
                  <a:pt x="660" y="350"/>
                </a:lnTo>
                <a:lnTo>
                  <a:pt x="659" y="350"/>
                </a:lnTo>
                <a:lnTo>
                  <a:pt x="659" y="351"/>
                </a:lnTo>
                <a:lnTo>
                  <a:pt x="659" y="351"/>
                </a:lnTo>
                <a:lnTo>
                  <a:pt x="659" y="351"/>
                </a:lnTo>
                <a:lnTo>
                  <a:pt x="658" y="351"/>
                </a:lnTo>
                <a:lnTo>
                  <a:pt x="657" y="351"/>
                </a:lnTo>
                <a:lnTo>
                  <a:pt x="657" y="351"/>
                </a:lnTo>
                <a:lnTo>
                  <a:pt x="657" y="352"/>
                </a:lnTo>
                <a:lnTo>
                  <a:pt x="657" y="353"/>
                </a:lnTo>
                <a:lnTo>
                  <a:pt x="657" y="353"/>
                </a:lnTo>
                <a:lnTo>
                  <a:pt x="657" y="354"/>
                </a:lnTo>
                <a:lnTo>
                  <a:pt x="656" y="354"/>
                </a:lnTo>
                <a:lnTo>
                  <a:pt x="656" y="355"/>
                </a:lnTo>
                <a:lnTo>
                  <a:pt x="656" y="355"/>
                </a:lnTo>
                <a:lnTo>
                  <a:pt x="655" y="356"/>
                </a:lnTo>
                <a:lnTo>
                  <a:pt x="656" y="356"/>
                </a:lnTo>
                <a:lnTo>
                  <a:pt x="656" y="357"/>
                </a:lnTo>
                <a:lnTo>
                  <a:pt x="656" y="357"/>
                </a:lnTo>
                <a:lnTo>
                  <a:pt x="656" y="358"/>
                </a:lnTo>
                <a:lnTo>
                  <a:pt x="656" y="358"/>
                </a:lnTo>
                <a:lnTo>
                  <a:pt x="657" y="358"/>
                </a:lnTo>
                <a:lnTo>
                  <a:pt x="657" y="359"/>
                </a:lnTo>
                <a:lnTo>
                  <a:pt x="657" y="360"/>
                </a:lnTo>
                <a:lnTo>
                  <a:pt x="657" y="360"/>
                </a:lnTo>
                <a:lnTo>
                  <a:pt x="657" y="361"/>
                </a:lnTo>
                <a:lnTo>
                  <a:pt x="658" y="361"/>
                </a:lnTo>
                <a:lnTo>
                  <a:pt x="659" y="361"/>
                </a:lnTo>
                <a:lnTo>
                  <a:pt x="659" y="361"/>
                </a:lnTo>
                <a:lnTo>
                  <a:pt x="660" y="361"/>
                </a:lnTo>
                <a:lnTo>
                  <a:pt x="661" y="361"/>
                </a:lnTo>
                <a:lnTo>
                  <a:pt x="661" y="361"/>
                </a:lnTo>
                <a:lnTo>
                  <a:pt x="662" y="362"/>
                </a:lnTo>
                <a:lnTo>
                  <a:pt x="663" y="362"/>
                </a:lnTo>
                <a:lnTo>
                  <a:pt x="663" y="362"/>
                </a:lnTo>
                <a:lnTo>
                  <a:pt x="663" y="362"/>
                </a:lnTo>
                <a:lnTo>
                  <a:pt x="663" y="363"/>
                </a:lnTo>
                <a:lnTo>
                  <a:pt x="663" y="363"/>
                </a:lnTo>
                <a:lnTo>
                  <a:pt x="664" y="363"/>
                </a:lnTo>
                <a:lnTo>
                  <a:pt x="664" y="364"/>
                </a:lnTo>
                <a:lnTo>
                  <a:pt x="665" y="364"/>
                </a:lnTo>
                <a:lnTo>
                  <a:pt x="665" y="364"/>
                </a:lnTo>
                <a:lnTo>
                  <a:pt x="665" y="365"/>
                </a:lnTo>
                <a:lnTo>
                  <a:pt x="665" y="366"/>
                </a:lnTo>
                <a:lnTo>
                  <a:pt x="665" y="366"/>
                </a:lnTo>
                <a:lnTo>
                  <a:pt x="665" y="366"/>
                </a:lnTo>
                <a:lnTo>
                  <a:pt x="666" y="367"/>
                </a:lnTo>
                <a:lnTo>
                  <a:pt x="667" y="367"/>
                </a:lnTo>
                <a:lnTo>
                  <a:pt x="667" y="367"/>
                </a:lnTo>
                <a:lnTo>
                  <a:pt x="667" y="368"/>
                </a:lnTo>
                <a:lnTo>
                  <a:pt x="667" y="368"/>
                </a:lnTo>
                <a:lnTo>
                  <a:pt x="667" y="369"/>
                </a:lnTo>
                <a:lnTo>
                  <a:pt x="667" y="370"/>
                </a:lnTo>
                <a:lnTo>
                  <a:pt x="667" y="370"/>
                </a:lnTo>
                <a:lnTo>
                  <a:pt x="667" y="370"/>
                </a:lnTo>
                <a:lnTo>
                  <a:pt x="666" y="371"/>
                </a:lnTo>
                <a:lnTo>
                  <a:pt x="666" y="372"/>
                </a:lnTo>
                <a:lnTo>
                  <a:pt x="666" y="372"/>
                </a:lnTo>
                <a:lnTo>
                  <a:pt x="667" y="373"/>
                </a:lnTo>
                <a:lnTo>
                  <a:pt x="667" y="374"/>
                </a:lnTo>
                <a:lnTo>
                  <a:pt x="667" y="374"/>
                </a:lnTo>
                <a:lnTo>
                  <a:pt x="668" y="374"/>
                </a:lnTo>
                <a:lnTo>
                  <a:pt x="668" y="374"/>
                </a:lnTo>
                <a:lnTo>
                  <a:pt x="668" y="375"/>
                </a:lnTo>
                <a:lnTo>
                  <a:pt x="669" y="375"/>
                </a:lnTo>
                <a:lnTo>
                  <a:pt x="668" y="375"/>
                </a:lnTo>
                <a:lnTo>
                  <a:pt x="668" y="376"/>
                </a:lnTo>
                <a:lnTo>
                  <a:pt x="669" y="376"/>
                </a:lnTo>
                <a:lnTo>
                  <a:pt x="669" y="377"/>
                </a:lnTo>
                <a:lnTo>
                  <a:pt x="669" y="377"/>
                </a:lnTo>
                <a:lnTo>
                  <a:pt x="669" y="378"/>
                </a:lnTo>
                <a:lnTo>
                  <a:pt x="669" y="379"/>
                </a:lnTo>
                <a:lnTo>
                  <a:pt x="669" y="379"/>
                </a:lnTo>
                <a:lnTo>
                  <a:pt x="670" y="379"/>
                </a:lnTo>
                <a:lnTo>
                  <a:pt x="670" y="380"/>
                </a:lnTo>
                <a:lnTo>
                  <a:pt x="671" y="380"/>
                </a:lnTo>
                <a:lnTo>
                  <a:pt x="671" y="381"/>
                </a:lnTo>
                <a:lnTo>
                  <a:pt x="671" y="381"/>
                </a:lnTo>
                <a:lnTo>
                  <a:pt x="671" y="381"/>
                </a:lnTo>
                <a:lnTo>
                  <a:pt x="671" y="382"/>
                </a:lnTo>
                <a:lnTo>
                  <a:pt x="672" y="382"/>
                </a:lnTo>
                <a:lnTo>
                  <a:pt x="672" y="383"/>
                </a:lnTo>
                <a:lnTo>
                  <a:pt x="672" y="383"/>
                </a:lnTo>
                <a:lnTo>
                  <a:pt x="672" y="383"/>
                </a:lnTo>
                <a:lnTo>
                  <a:pt x="673" y="383"/>
                </a:lnTo>
                <a:lnTo>
                  <a:pt x="673" y="384"/>
                </a:lnTo>
                <a:lnTo>
                  <a:pt x="673" y="385"/>
                </a:lnTo>
                <a:lnTo>
                  <a:pt x="674" y="385"/>
                </a:lnTo>
                <a:lnTo>
                  <a:pt x="673" y="385"/>
                </a:lnTo>
                <a:lnTo>
                  <a:pt x="674" y="385"/>
                </a:lnTo>
                <a:lnTo>
                  <a:pt x="674" y="385"/>
                </a:lnTo>
                <a:lnTo>
                  <a:pt x="675" y="385"/>
                </a:lnTo>
                <a:lnTo>
                  <a:pt x="676" y="385"/>
                </a:lnTo>
                <a:lnTo>
                  <a:pt x="676" y="385"/>
                </a:lnTo>
                <a:lnTo>
                  <a:pt x="677" y="385"/>
                </a:lnTo>
                <a:lnTo>
                  <a:pt x="677" y="386"/>
                </a:lnTo>
                <a:lnTo>
                  <a:pt x="678" y="386"/>
                </a:lnTo>
                <a:lnTo>
                  <a:pt x="678" y="386"/>
                </a:lnTo>
                <a:lnTo>
                  <a:pt x="678" y="387"/>
                </a:lnTo>
                <a:lnTo>
                  <a:pt x="679" y="387"/>
                </a:lnTo>
                <a:lnTo>
                  <a:pt x="680" y="387"/>
                </a:lnTo>
                <a:lnTo>
                  <a:pt x="680" y="387"/>
                </a:lnTo>
                <a:lnTo>
                  <a:pt x="681" y="387"/>
                </a:lnTo>
                <a:lnTo>
                  <a:pt x="681" y="388"/>
                </a:lnTo>
                <a:lnTo>
                  <a:pt x="682" y="388"/>
                </a:lnTo>
                <a:lnTo>
                  <a:pt x="682" y="388"/>
                </a:lnTo>
                <a:lnTo>
                  <a:pt x="683" y="387"/>
                </a:lnTo>
                <a:lnTo>
                  <a:pt x="684" y="387"/>
                </a:lnTo>
                <a:lnTo>
                  <a:pt x="684" y="387"/>
                </a:lnTo>
                <a:lnTo>
                  <a:pt x="685" y="387"/>
                </a:lnTo>
                <a:lnTo>
                  <a:pt x="686" y="387"/>
                </a:lnTo>
                <a:lnTo>
                  <a:pt x="686" y="387"/>
                </a:lnTo>
                <a:lnTo>
                  <a:pt x="686" y="386"/>
                </a:lnTo>
                <a:lnTo>
                  <a:pt x="687" y="386"/>
                </a:lnTo>
                <a:lnTo>
                  <a:pt x="688" y="386"/>
                </a:lnTo>
                <a:lnTo>
                  <a:pt x="688" y="386"/>
                </a:lnTo>
                <a:lnTo>
                  <a:pt x="688" y="387"/>
                </a:lnTo>
                <a:lnTo>
                  <a:pt x="689" y="387"/>
                </a:lnTo>
                <a:lnTo>
                  <a:pt x="689" y="387"/>
                </a:lnTo>
                <a:lnTo>
                  <a:pt x="689" y="387"/>
                </a:lnTo>
                <a:lnTo>
                  <a:pt x="689" y="388"/>
                </a:lnTo>
                <a:lnTo>
                  <a:pt x="689" y="389"/>
                </a:lnTo>
                <a:lnTo>
                  <a:pt x="690" y="389"/>
                </a:lnTo>
                <a:lnTo>
                  <a:pt x="690" y="389"/>
                </a:lnTo>
                <a:lnTo>
                  <a:pt x="690" y="390"/>
                </a:lnTo>
                <a:lnTo>
                  <a:pt x="690" y="391"/>
                </a:lnTo>
                <a:lnTo>
                  <a:pt x="690" y="391"/>
                </a:lnTo>
                <a:lnTo>
                  <a:pt x="691" y="391"/>
                </a:lnTo>
                <a:lnTo>
                  <a:pt x="691" y="392"/>
                </a:lnTo>
                <a:lnTo>
                  <a:pt x="691" y="392"/>
                </a:lnTo>
                <a:lnTo>
                  <a:pt x="691" y="393"/>
                </a:lnTo>
                <a:lnTo>
                  <a:pt x="691" y="393"/>
                </a:lnTo>
                <a:lnTo>
                  <a:pt x="691" y="394"/>
                </a:lnTo>
                <a:lnTo>
                  <a:pt x="691" y="394"/>
                </a:lnTo>
                <a:lnTo>
                  <a:pt x="691" y="395"/>
                </a:lnTo>
                <a:lnTo>
                  <a:pt x="691" y="396"/>
                </a:lnTo>
                <a:lnTo>
                  <a:pt x="692" y="396"/>
                </a:lnTo>
                <a:lnTo>
                  <a:pt x="693" y="396"/>
                </a:lnTo>
                <a:lnTo>
                  <a:pt x="693" y="397"/>
                </a:lnTo>
                <a:lnTo>
                  <a:pt x="693" y="397"/>
                </a:lnTo>
                <a:lnTo>
                  <a:pt x="694" y="397"/>
                </a:lnTo>
                <a:lnTo>
                  <a:pt x="695" y="397"/>
                </a:lnTo>
                <a:lnTo>
                  <a:pt x="695" y="397"/>
                </a:lnTo>
                <a:lnTo>
                  <a:pt x="696" y="398"/>
                </a:lnTo>
                <a:lnTo>
                  <a:pt x="697" y="398"/>
                </a:lnTo>
                <a:lnTo>
                  <a:pt x="697" y="399"/>
                </a:lnTo>
                <a:lnTo>
                  <a:pt x="697" y="399"/>
                </a:lnTo>
                <a:lnTo>
                  <a:pt x="697" y="400"/>
                </a:lnTo>
                <a:lnTo>
                  <a:pt x="698" y="400"/>
                </a:lnTo>
                <a:lnTo>
                  <a:pt x="699" y="400"/>
                </a:lnTo>
                <a:lnTo>
                  <a:pt x="699" y="400"/>
                </a:lnTo>
                <a:lnTo>
                  <a:pt x="699" y="401"/>
                </a:lnTo>
                <a:lnTo>
                  <a:pt x="699" y="402"/>
                </a:lnTo>
                <a:lnTo>
                  <a:pt x="700" y="402"/>
                </a:lnTo>
                <a:lnTo>
                  <a:pt x="701" y="402"/>
                </a:lnTo>
                <a:lnTo>
                  <a:pt x="701" y="402"/>
                </a:lnTo>
                <a:lnTo>
                  <a:pt x="701" y="402"/>
                </a:lnTo>
                <a:lnTo>
                  <a:pt x="702" y="402"/>
                </a:lnTo>
                <a:lnTo>
                  <a:pt x="702" y="403"/>
                </a:lnTo>
                <a:lnTo>
                  <a:pt x="703" y="403"/>
                </a:lnTo>
                <a:lnTo>
                  <a:pt x="703" y="403"/>
                </a:lnTo>
                <a:lnTo>
                  <a:pt x="704" y="403"/>
                </a:lnTo>
                <a:lnTo>
                  <a:pt x="705" y="403"/>
                </a:lnTo>
                <a:lnTo>
                  <a:pt x="705" y="403"/>
                </a:lnTo>
                <a:lnTo>
                  <a:pt x="706" y="403"/>
                </a:lnTo>
                <a:lnTo>
                  <a:pt x="707" y="403"/>
                </a:lnTo>
                <a:lnTo>
                  <a:pt x="707" y="403"/>
                </a:lnTo>
                <a:lnTo>
                  <a:pt x="708" y="403"/>
                </a:lnTo>
                <a:lnTo>
                  <a:pt x="708" y="403"/>
                </a:lnTo>
                <a:lnTo>
                  <a:pt x="708" y="404"/>
                </a:lnTo>
                <a:lnTo>
                  <a:pt x="708" y="404"/>
                </a:lnTo>
                <a:lnTo>
                  <a:pt x="708" y="404"/>
                </a:lnTo>
                <a:lnTo>
                  <a:pt x="708" y="405"/>
                </a:lnTo>
                <a:lnTo>
                  <a:pt x="707" y="405"/>
                </a:lnTo>
                <a:lnTo>
                  <a:pt x="707" y="406"/>
                </a:lnTo>
                <a:lnTo>
                  <a:pt x="707" y="406"/>
                </a:lnTo>
                <a:lnTo>
                  <a:pt x="706" y="406"/>
                </a:lnTo>
                <a:lnTo>
                  <a:pt x="706" y="407"/>
                </a:lnTo>
                <a:lnTo>
                  <a:pt x="705" y="407"/>
                </a:lnTo>
                <a:lnTo>
                  <a:pt x="705" y="408"/>
                </a:lnTo>
                <a:lnTo>
                  <a:pt x="705" y="408"/>
                </a:lnTo>
                <a:lnTo>
                  <a:pt x="705" y="408"/>
                </a:lnTo>
                <a:lnTo>
                  <a:pt x="705" y="409"/>
                </a:lnTo>
                <a:lnTo>
                  <a:pt x="704" y="409"/>
                </a:lnTo>
                <a:lnTo>
                  <a:pt x="704" y="410"/>
                </a:lnTo>
                <a:lnTo>
                  <a:pt x="704" y="410"/>
                </a:lnTo>
                <a:lnTo>
                  <a:pt x="704" y="411"/>
                </a:lnTo>
                <a:lnTo>
                  <a:pt x="704" y="411"/>
                </a:lnTo>
                <a:lnTo>
                  <a:pt x="704" y="412"/>
                </a:lnTo>
                <a:lnTo>
                  <a:pt x="704" y="413"/>
                </a:lnTo>
                <a:lnTo>
                  <a:pt x="704" y="413"/>
                </a:lnTo>
                <a:lnTo>
                  <a:pt x="704" y="414"/>
                </a:lnTo>
                <a:lnTo>
                  <a:pt x="703" y="414"/>
                </a:lnTo>
                <a:lnTo>
                  <a:pt x="703" y="415"/>
                </a:lnTo>
                <a:lnTo>
                  <a:pt x="703" y="415"/>
                </a:lnTo>
                <a:lnTo>
                  <a:pt x="703" y="416"/>
                </a:lnTo>
                <a:lnTo>
                  <a:pt x="703" y="417"/>
                </a:lnTo>
                <a:lnTo>
                  <a:pt x="704" y="417"/>
                </a:lnTo>
                <a:lnTo>
                  <a:pt x="704" y="417"/>
                </a:lnTo>
                <a:lnTo>
                  <a:pt x="705" y="417"/>
                </a:lnTo>
                <a:lnTo>
                  <a:pt x="705" y="418"/>
                </a:lnTo>
                <a:lnTo>
                  <a:pt x="705" y="419"/>
                </a:lnTo>
                <a:lnTo>
                  <a:pt x="705" y="419"/>
                </a:lnTo>
                <a:lnTo>
                  <a:pt x="705" y="419"/>
                </a:lnTo>
                <a:lnTo>
                  <a:pt x="706" y="419"/>
                </a:lnTo>
                <a:lnTo>
                  <a:pt x="706" y="420"/>
                </a:lnTo>
                <a:lnTo>
                  <a:pt x="707" y="420"/>
                </a:lnTo>
                <a:lnTo>
                  <a:pt x="707" y="421"/>
                </a:lnTo>
                <a:lnTo>
                  <a:pt x="707" y="421"/>
                </a:lnTo>
                <a:lnTo>
                  <a:pt x="708" y="421"/>
                </a:lnTo>
                <a:lnTo>
                  <a:pt x="708" y="421"/>
                </a:lnTo>
                <a:lnTo>
                  <a:pt x="708" y="421"/>
                </a:lnTo>
                <a:lnTo>
                  <a:pt x="708" y="422"/>
                </a:lnTo>
                <a:lnTo>
                  <a:pt x="709" y="422"/>
                </a:lnTo>
                <a:lnTo>
                  <a:pt x="709" y="423"/>
                </a:lnTo>
                <a:lnTo>
                  <a:pt x="710" y="423"/>
                </a:lnTo>
                <a:lnTo>
                  <a:pt x="710" y="423"/>
                </a:lnTo>
                <a:lnTo>
                  <a:pt x="710" y="424"/>
                </a:lnTo>
                <a:lnTo>
                  <a:pt x="710" y="424"/>
                </a:lnTo>
                <a:lnTo>
                  <a:pt x="710" y="425"/>
                </a:lnTo>
                <a:lnTo>
                  <a:pt x="711" y="425"/>
                </a:lnTo>
                <a:lnTo>
                  <a:pt x="711" y="425"/>
                </a:lnTo>
                <a:lnTo>
                  <a:pt x="711" y="426"/>
                </a:lnTo>
                <a:lnTo>
                  <a:pt x="712" y="426"/>
                </a:lnTo>
                <a:lnTo>
                  <a:pt x="712" y="427"/>
                </a:lnTo>
                <a:lnTo>
                  <a:pt x="712" y="427"/>
                </a:lnTo>
                <a:lnTo>
                  <a:pt x="712" y="427"/>
                </a:lnTo>
                <a:lnTo>
                  <a:pt x="712" y="427"/>
                </a:lnTo>
                <a:lnTo>
                  <a:pt x="712" y="428"/>
                </a:lnTo>
                <a:lnTo>
                  <a:pt x="712" y="429"/>
                </a:lnTo>
                <a:lnTo>
                  <a:pt x="712" y="429"/>
                </a:lnTo>
                <a:lnTo>
                  <a:pt x="711" y="430"/>
                </a:lnTo>
                <a:lnTo>
                  <a:pt x="711" y="430"/>
                </a:lnTo>
                <a:lnTo>
                  <a:pt x="710" y="431"/>
                </a:lnTo>
                <a:lnTo>
                  <a:pt x="710" y="432"/>
                </a:lnTo>
                <a:lnTo>
                  <a:pt x="710" y="432"/>
                </a:lnTo>
                <a:lnTo>
                  <a:pt x="710" y="432"/>
                </a:lnTo>
                <a:lnTo>
                  <a:pt x="710" y="433"/>
                </a:lnTo>
                <a:lnTo>
                  <a:pt x="710" y="434"/>
                </a:lnTo>
                <a:lnTo>
                  <a:pt x="709" y="434"/>
                </a:lnTo>
                <a:lnTo>
                  <a:pt x="709" y="434"/>
                </a:lnTo>
                <a:lnTo>
                  <a:pt x="709" y="435"/>
                </a:lnTo>
                <a:lnTo>
                  <a:pt x="710" y="435"/>
                </a:lnTo>
                <a:lnTo>
                  <a:pt x="710" y="436"/>
                </a:lnTo>
                <a:lnTo>
                  <a:pt x="710" y="436"/>
                </a:lnTo>
                <a:lnTo>
                  <a:pt x="710" y="436"/>
                </a:lnTo>
                <a:lnTo>
                  <a:pt x="711" y="436"/>
                </a:lnTo>
                <a:lnTo>
                  <a:pt x="711" y="437"/>
                </a:lnTo>
                <a:lnTo>
                  <a:pt x="711" y="438"/>
                </a:lnTo>
                <a:lnTo>
                  <a:pt x="712" y="438"/>
                </a:lnTo>
                <a:lnTo>
                  <a:pt x="712" y="438"/>
                </a:lnTo>
                <a:lnTo>
                  <a:pt x="712" y="438"/>
                </a:lnTo>
                <a:lnTo>
                  <a:pt x="713" y="438"/>
                </a:lnTo>
                <a:lnTo>
                  <a:pt x="714" y="439"/>
                </a:lnTo>
                <a:lnTo>
                  <a:pt x="714" y="439"/>
                </a:lnTo>
                <a:lnTo>
                  <a:pt x="714" y="440"/>
                </a:lnTo>
                <a:lnTo>
                  <a:pt x="715" y="440"/>
                </a:lnTo>
                <a:lnTo>
                  <a:pt x="716" y="440"/>
                </a:lnTo>
                <a:lnTo>
                  <a:pt x="716" y="440"/>
                </a:lnTo>
                <a:lnTo>
                  <a:pt x="716" y="440"/>
                </a:lnTo>
                <a:lnTo>
                  <a:pt x="717" y="440"/>
                </a:lnTo>
                <a:lnTo>
                  <a:pt x="717" y="441"/>
                </a:lnTo>
                <a:lnTo>
                  <a:pt x="718" y="441"/>
                </a:lnTo>
                <a:lnTo>
                  <a:pt x="718" y="441"/>
                </a:lnTo>
                <a:lnTo>
                  <a:pt x="718" y="442"/>
                </a:lnTo>
                <a:lnTo>
                  <a:pt x="718" y="442"/>
                </a:lnTo>
                <a:lnTo>
                  <a:pt x="719" y="442"/>
                </a:lnTo>
                <a:lnTo>
                  <a:pt x="719" y="443"/>
                </a:lnTo>
                <a:lnTo>
                  <a:pt x="719" y="444"/>
                </a:lnTo>
                <a:lnTo>
                  <a:pt x="719" y="444"/>
                </a:lnTo>
                <a:lnTo>
                  <a:pt x="720" y="444"/>
                </a:lnTo>
                <a:lnTo>
                  <a:pt x="720" y="445"/>
                </a:lnTo>
                <a:lnTo>
                  <a:pt x="720" y="445"/>
                </a:lnTo>
                <a:lnTo>
                  <a:pt x="721" y="446"/>
                </a:lnTo>
                <a:lnTo>
                  <a:pt x="721" y="445"/>
                </a:lnTo>
                <a:lnTo>
                  <a:pt x="722" y="445"/>
                </a:lnTo>
                <a:lnTo>
                  <a:pt x="722" y="446"/>
                </a:lnTo>
                <a:lnTo>
                  <a:pt x="722" y="446"/>
                </a:lnTo>
                <a:lnTo>
                  <a:pt x="722" y="446"/>
                </a:lnTo>
                <a:lnTo>
                  <a:pt x="722" y="447"/>
                </a:lnTo>
                <a:lnTo>
                  <a:pt x="722" y="447"/>
                </a:lnTo>
                <a:lnTo>
                  <a:pt x="722" y="448"/>
                </a:lnTo>
                <a:lnTo>
                  <a:pt x="722" y="449"/>
                </a:lnTo>
                <a:lnTo>
                  <a:pt x="722" y="448"/>
                </a:lnTo>
                <a:lnTo>
                  <a:pt x="722" y="448"/>
                </a:lnTo>
                <a:lnTo>
                  <a:pt x="722" y="449"/>
                </a:lnTo>
                <a:lnTo>
                  <a:pt x="722" y="449"/>
                </a:lnTo>
                <a:lnTo>
                  <a:pt x="722" y="450"/>
                </a:lnTo>
                <a:lnTo>
                  <a:pt x="722" y="451"/>
                </a:lnTo>
                <a:lnTo>
                  <a:pt x="723" y="451"/>
                </a:lnTo>
                <a:lnTo>
                  <a:pt x="722" y="451"/>
                </a:lnTo>
                <a:lnTo>
                  <a:pt x="722" y="451"/>
                </a:lnTo>
                <a:lnTo>
                  <a:pt x="722" y="451"/>
                </a:lnTo>
                <a:lnTo>
                  <a:pt x="721" y="451"/>
                </a:lnTo>
                <a:lnTo>
                  <a:pt x="721" y="452"/>
                </a:lnTo>
                <a:lnTo>
                  <a:pt x="720" y="452"/>
                </a:lnTo>
                <a:lnTo>
                  <a:pt x="720" y="453"/>
                </a:lnTo>
                <a:lnTo>
                  <a:pt x="720" y="453"/>
                </a:lnTo>
                <a:lnTo>
                  <a:pt x="721" y="453"/>
                </a:lnTo>
                <a:lnTo>
                  <a:pt x="721" y="454"/>
                </a:lnTo>
                <a:lnTo>
                  <a:pt x="721" y="455"/>
                </a:lnTo>
                <a:lnTo>
                  <a:pt x="720" y="455"/>
                </a:lnTo>
                <a:lnTo>
                  <a:pt x="720" y="455"/>
                </a:lnTo>
                <a:lnTo>
                  <a:pt x="720" y="456"/>
                </a:lnTo>
                <a:lnTo>
                  <a:pt x="720" y="457"/>
                </a:lnTo>
                <a:lnTo>
                  <a:pt x="720" y="457"/>
                </a:lnTo>
                <a:lnTo>
                  <a:pt x="721" y="457"/>
                </a:lnTo>
                <a:lnTo>
                  <a:pt x="722" y="457"/>
                </a:lnTo>
                <a:lnTo>
                  <a:pt x="722" y="457"/>
                </a:lnTo>
                <a:lnTo>
                  <a:pt x="722" y="458"/>
                </a:lnTo>
                <a:lnTo>
                  <a:pt x="722" y="459"/>
                </a:lnTo>
                <a:lnTo>
                  <a:pt x="722" y="459"/>
                </a:lnTo>
                <a:lnTo>
                  <a:pt x="722" y="460"/>
                </a:lnTo>
                <a:lnTo>
                  <a:pt x="722" y="461"/>
                </a:lnTo>
                <a:lnTo>
                  <a:pt x="722" y="461"/>
                </a:lnTo>
                <a:lnTo>
                  <a:pt x="722" y="462"/>
                </a:lnTo>
                <a:lnTo>
                  <a:pt x="723" y="462"/>
                </a:lnTo>
                <a:lnTo>
                  <a:pt x="723" y="463"/>
                </a:lnTo>
                <a:lnTo>
                  <a:pt x="724" y="463"/>
                </a:lnTo>
                <a:lnTo>
                  <a:pt x="724" y="463"/>
                </a:lnTo>
                <a:lnTo>
                  <a:pt x="724" y="464"/>
                </a:lnTo>
                <a:lnTo>
                  <a:pt x="724" y="464"/>
                </a:lnTo>
                <a:lnTo>
                  <a:pt x="724" y="464"/>
                </a:lnTo>
                <a:lnTo>
                  <a:pt x="724" y="465"/>
                </a:lnTo>
                <a:lnTo>
                  <a:pt x="724" y="465"/>
                </a:lnTo>
                <a:lnTo>
                  <a:pt x="724" y="466"/>
                </a:lnTo>
                <a:lnTo>
                  <a:pt x="724" y="466"/>
                </a:lnTo>
                <a:lnTo>
                  <a:pt x="724" y="466"/>
                </a:lnTo>
                <a:lnTo>
                  <a:pt x="724" y="467"/>
                </a:lnTo>
                <a:lnTo>
                  <a:pt x="724" y="467"/>
                </a:lnTo>
                <a:lnTo>
                  <a:pt x="724" y="468"/>
                </a:lnTo>
                <a:lnTo>
                  <a:pt x="724" y="468"/>
                </a:lnTo>
                <a:lnTo>
                  <a:pt x="724" y="469"/>
                </a:lnTo>
                <a:lnTo>
                  <a:pt x="724" y="470"/>
                </a:lnTo>
                <a:lnTo>
                  <a:pt x="724" y="470"/>
                </a:lnTo>
                <a:lnTo>
                  <a:pt x="724" y="470"/>
                </a:lnTo>
                <a:lnTo>
                  <a:pt x="724" y="471"/>
                </a:lnTo>
                <a:lnTo>
                  <a:pt x="725" y="471"/>
                </a:lnTo>
                <a:lnTo>
                  <a:pt x="725" y="472"/>
                </a:lnTo>
                <a:lnTo>
                  <a:pt x="725" y="472"/>
                </a:lnTo>
                <a:lnTo>
                  <a:pt x="725" y="473"/>
                </a:lnTo>
                <a:lnTo>
                  <a:pt x="725" y="473"/>
                </a:lnTo>
                <a:lnTo>
                  <a:pt x="725" y="474"/>
                </a:lnTo>
                <a:lnTo>
                  <a:pt x="725" y="474"/>
                </a:lnTo>
                <a:lnTo>
                  <a:pt x="725" y="475"/>
                </a:lnTo>
                <a:lnTo>
                  <a:pt x="726" y="475"/>
                </a:lnTo>
                <a:lnTo>
                  <a:pt x="726" y="476"/>
                </a:lnTo>
                <a:lnTo>
                  <a:pt x="726" y="476"/>
                </a:lnTo>
                <a:lnTo>
                  <a:pt x="726" y="477"/>
                </a:lnTo>
                <a:lnTo>
                  <a:pt x="727" y="477"/>
                </a:lnTo>
                <a:lnTo>
                  <a:pt x="727" y="478"/>
                </a:lnTo>
                <a:lnTo>
                  <a:pt x="727" y="478"/>
                </a:lnTo>
                <a:lnTo>
                  <a:pt x="727" y="479"/>
                </a:lnTo>
                <a:lnTo>
                  <a:pt x="727" y="480"/>
                </a:lnTo>
                <a:lnTo>
                  <a:pt x="727" y="480"/>
                </a:lnTo>
                <a:lnTo>
                  <a:pt x="727" y="480"/>
                </a:lnTo>
                <a:lnTo>
                  <a:pt x="727" y="481"/>
                </a:lnTo>
                <a:lnTo>
                  <a:pt x="727" y="482"/>
                </a:lnTo>
                <a:lnTo>
                  <a:pt x="727" y="482"/>
                </a:lnTo>
                <a:lnTo>
                  <a:pt x="727" y="483"/>
                </a:lnTo>
                <a:lnTo>
                  <a:pt x="727" y="483"/>
                </a:lnTo>
                <a:lnTo>
                  <a:pt x="727" y="483"/>
                </a:lnTo>
                <a:lnTo>
                  <a:pt x="727" y="484"/>
                </a:lnTo>
                <a:lnTo>
                  <a:pt x="727" y="485"/>
                </a:lnTo>
                <a:lnTo>
                  <a:pt x="727" y="485"/>
                </a:lnTo>
                <a:lnTo>
                  <a:pt x="727" y="486"/>
                </a:lnTo>
                <a:lnTo>
                  <a:pt x="727" y="487"/>
                </a:lnTo>
                <a:lnTo>
                  <a:pt x="727" y="487"/>
                </a:lnTo>
                <a:lnTo>
                  <a:pt x="727" y="488"/>
                </a:lnTo>
                <a:lnTo>
                  <a:pt x="727" y="489"/>
                </a:lnTo>
                <a:lnTo>
                  <a:pt x="727" y="489"/>
                </a:lnTo>
                <a:lnTo>
                  <a:pt x="727" y="490"/>
                </a:lnTo>
                <a:lnTo>
                  <a:pt x="727" y="491"/>
                </a:lnTo>
                <a:lnTo>
                  <a:pt x="727" y="491"/>
                </a:lnTo>
                <a:lnTo>
                  <a:pt x="727" y="492"/>
                </a:lnTo>
                <a:lnTo>
                  <a:pt x="727" y="493"/>
                </a:lnTo>
                <a:lnTo>
                  <a:pt x="726" y="493"/>
                </a:lnTo>
                <a:lnTo>
                  <a:pt x="726" y="493"/>
                </a:lnTo>
                <a:lnTo>
                  <a:pt x="726" y="494"/>
                </a:lnTo>
                <a:lnTo>
                  <a:pt x="726" y="495"/>
                </a:lnTo>
                <a:lnTo>
                  <a:pt x="726" y="495"/>
                </a:lnTo>
                <a:lnTo>
                  <a:pt x="725" y="495"/>
                </a:lnTo>
                <a:lnTo>
                  <a:pt x="725" y="496"/>
                </a:lnTo>
                <a:lnTo>
                  <a:pt x="725" y="497"/>
                </a:lnTo>
                <a:lnTo>
                  <a:pt x="725" y="497"/>
                </a:lnTo>
                <a:lnTo>
                  <a:pt x="725" y="498"/>
                </a:lnTo>
                <a:lnTo>
                  <a:pt x="725" y="499"/>
                </a:lnTo>
                <a:lnTo>
                  <a:pt x="725" y="499"/>
                </a:lnTo>
                <a:lnTo>
                  <a:pt x="725" y="500"/>
                </a:lnTo>
                <a:lnTo>
                  <a:pt x="724" y="500"/>
                </a:lnTo>
                <a:lnTo>
                  <a:pt x="724" y="500"/>
                </a:lnTo>
                <a:lnTo>
                  <a:pt x="724" y="501"/>
                </a:lnTo>
                <a:lnTo>
                  <a:pt x="724" y="501"/>
                </a:lnTo>
                <a:lnTo>
                  <a:pt x="724" y="502"/>
                </a:lnTo>
                <a:lnTo>
                  <a:pt x="723" y="502"/>
                </a:lnTo>
                <a:lnTo>
                  <a:pt x="723" y="502"/>
                </a:lnTo>
                <a:lnTo>
                  <a:pt x="722" y="502"/>
                </a:lnTo>
                <a:lnTo>
                  <a:pt x="722" y="503"/>
                </a:lnTo>
                <a:lnTo>
                  <a:pt x="722" y="503"/>
                </a:lnTo>
                <a:lnTo>
                  <a:pt x="722" y="504"/>
                </a:lnTo>
                <a:lnTo>
                  <a:pt x="721" y="504"/>
                </a:lnTo>
                <a:lnTo>
                  <a:pt x="721" y="505"/>
                </a:lnTo>
                <a:lnTo>
                  <a:pt x="720" y="505"/>
                </a:lnTo>
                <a:lnTo>
                  <a:pt x="720" y="506"/>
                </a:lnTo>
                <a:lnTo>
                  <a:pt x="720" y="506"/>
                </a:lnTo>
                <a:lnTo>
                  <a:pt x="720" y="506"/>
                </a:lnTo>
                <a:lnTo>
                  <a:pt x="720" y="507"/>
                </a:lnTo>
                <a:lnTo>
                  <a:pt x="720" y="508"/>
                </a:lnTo>
                <a:lnTo>
                  <a:pt x="720" y="508"/>
                </a:lnTo>
                <a:lnTo>
                  <a:pt x="720" y="509"/>
                </a:lnTo>
                <a:lnTo>
                  <a:pt x="720" y="510"/>
                </a:lnTo>
                <a:lnTo>
                  <a:pt x="720" y="510"/>
                </a:lnTo>
                <a:lnTo>
                  <a:pt x="720" y="511"/>
                </a:lnTo>
                <a:lnTo>
                  <a:pt x="720" y="511"/>
                </a:lnTo>
                <a:lnTo>
                  <a:pt x="720" y="512"/>
                </a:lnTo>
                <a:lnTo>
                  <a:pt x="720" y="512"/>
                </a:lnTo>
                <a:lnTo>
                  <a:pt x="720" y="513"/>
                </a:lnTo>
                <a:lnTo>
                  <a:pt x="719" y="513"/>
                </a:lnTo>
                <a:lnTo>
                  <a:pt x="719" y="514"/>
                </a:lnTo>
                <a:lnTo>
                  <a:pt x="719" y="514"/>
                </a:lnTo>
                <a:lnTo>
                  <a:pt x="719" y="515"/>
                </a:lnTo>
                <a:lnTo>
                  <a:pt x="719" y="516"/>
                </a:lnTo>
                <a:lnTo>
                  <a:pt x="719" y="516"/>
                </a:lnTo>
                <a:lnTo>
                  <a:pt x="719" y="517"/>
                </a:lnTo>
                <a:lnTo>
                  <a:pt x="719" y="518"/>
                </a:lnTo>
                <a:lnTo>
                  <a:pt x="719" y="518"/>
                </a:lnTo>
                <a:lnTo>
                  <a:pt x="719" y="519"/>
                </a:lnTo>
                <a:lnTo>
                  <a:pt x="719" y="519"/>
                </a:lnTo>
                <a:lnTo>
                  <a:pt x="719" y="520"/>
                </a:lnTo>
                <a:lnTo>
                  <a:pt x="718" y="521"/>
                </a:lnTo>
                <a:lnTo>
                  <a:pt x="718" y="521"/>
                </a:lnTo>
                <a:lnTo>
                  <a:pt x="718" y="522"/>
                </a:lnTo>
                <a:lnTo>
                  <a:pt x="718" y="523"/>
                </a:lnTo>
                <a:lnTo>
                  <a:pt x="718" y="523"/>
                </a:lnTo>
                <a:lnTo>
                  <a:pt x="718" y="524"/>
                </a:lnTo>
                <a:lnTo>
                  <a:pt x="718" y="525"/>
                </a:lnTo>
                <a:lnTo>
                  <a:pt x="718" y="525"/>
                </a:lnTo>
                <a:lnTo>
                  <a:pt x="718" y="526"/>
                </a:lnTo>
                <a:lnTo>
                  <a:pt x="717" y="527"/>
                </a:lnTo>
                <a:lnTo>
                  <a:pt x="716" y="527"/>
                </a:lnTo>
                <a:lnTo>
                  <a:pt x="717" y="527"/>
                </a:lnTo>
                <a:lnTo>
                  <a:pt x="717" y="528"/>
                </a:lnTo>
                <a:lnTo>
                  <a:pt x="718" y="528"/>
                </a:lnTo>
                <a:lnTo>
                  <a:pt x="718" y="529"/>
                </a:lnTo>
                <a:lnTo>
                  <a:pt x="717" y="529"/>
                </a:lnTo>
                <a:lnTo>
                  <a:pt x="716" y="529"/>
                </a:lnTo>
                <a:lnTo>
                  <a:pt x="716" y="529"/>
                </a:lnTo>
                <a:lnTo>
                  <a:pt x="716" y="530"/>
                </a:lnTo>
                <a:lnTo>
                  <a:pt x="716" y="530"/>
                </a:lnTo>
                <a:lnTo>
                  <a:pt x="716" y="531"/>
                </a:lnTo>
                <a:lnTo>
                  <a:pt x="715" y="531"/>
                </a:lnTo>
                <a:lnTo>
                  <a:pt x="714" y="531"/>
                </a:lnTo>
                <a:lnTo>
                  <a:pt x="714" y="531"/>
                </a:lnTo>
                <a:lnTo>
                  <a:pt x="713" y="531"/>
                </a:lnTo>
                <a:lnTo>
                  <a:pt x="712" y="531"/>
                </a:lnTo>
                <a:lnTo>
                  <a:pt x="712" y="531"/>
                </a:lnTo>
                <a:lnTo>
                  <a:pt x="712" y="532"/>
                </a:lnTo>
                <a:lnTo>
                  <a:pt x="711" y="532"/>
                </a:lnTo>
                <a:lnTo>
                  <a:pt x="711" y="533"/>
                </a:lnTo>
                <a:lnTo>
                  <a:pt x="710" y="533"/>
                </a:lnTo>
                <a:lnTo>
                  <a:pt x="710" y="533"/>
                </a:lnTo>
                <a:lnTo>
                  <a:pt x="710" y="534"/>
                </a:lnTo>
                <a:lnTo>
                  <a:pt x="710" y="535"/>
                </a:lnTo>
                <a:lnTo>
                  <a:pt x="710" y="535"/>
                </a:lnTo>
                <a:lnTo>
                  <a:pt x="710" y="536"/>
                </a:lnTo>
                <a:lnTo>
                  <a:pt x="710" y="538"/>
                </a:lnTo>
                <a:lnTo>
                  <a:pt x="710" y="538"/>
                </a:lnTo>
                <a:lnTo>
                  <a:pt x="710" y="539"/>
                </a:lnTo>
                <a:lnTo>
                  <a:pt x="708" y="540"/>
                </a:lnTo>
                <a:lnTo>
                  <a:pt x="707" y="540"/>
                </a:lnTo>
                <a:lnTo>
                  <a:pt x="707" y="541"/>
                </a:lnTo>
                <a:lnTo>
                  <a:pt x="707" y="542"/>
                </a:lnTo>
                <a:lnTo>
                  <a:pt x="707" y="544"/>
                </a:lnTo>
                <a:lnTo>
                  <a:pt x="707" y="546"/>
                </a:lnTo>
                <a:lnTo>
                  <a:pt x="707" y="547"/>
                </a:lnTo>
                <a:lnTo>
                  <a:pt x="707" y="548"/>
                </a:lnTo>
                <a:lnTo>
                  <a:pt x="706" y="548"/>
                </a:lnTo>
                <a:lnTo>
                  <a:pt x="706" y="548"/>
                </a:lnTo>
                <a:lnTo>
                  <a:pt x="706" y="549"/>
                </a:lnTo>
                <a:lnTo>
                  <a:pt x="707" y="549"/>
                </a:lnTo>
                <a:lnTo>
                  <a:pt x="707" y="550"/>
                </a:lnTo>
                <a:lnTo>
                  <a:pt x="707" y="550"/>
                </a:lnTo>
                <a:lnTo>
                  <a:pt x="707" y="551"/>
                </a:lnTo>
                <a:lnTo>
                  <a:pt x="707" y="552"/>
                </a:lnTo>
                <a:lnTo>
                  <a:pt x="706" y="552"/>
                </a:lnTo>
                <a:lnTo>
                  <a:pt x="706" y="551"/>
                </a:lnTo>
                <a:lnTo>
                  <a:pt x="706" y="550"/>
                </a:lnTo>
                <a:lnTo>
                  <a:pt x="705" y="550"/>
                </a:lnTo>
                <a:lnTo>
                  <a:pt x="705" y="550"/>
                </a:lnTo>
                <a:lnTo>
                  <a:pt x="705" y="550"/>
                </a:lnTo>
                <a:lnTo>
                  <a:pt x="704" y="550"/>
                </a:lnTo>
                <a:lnTo>
                  <a:pt x="704" y="550"/>
                </a:lnTo>
                <a:lnTo>
                  <a:pt x="705" y="550"/>
                </a:lnTo>
                <a:lnTo>
                  <a:pt x="705" y="551"/>
                </a:lnTo>
                <a:lnTo>
                  <a:pt x="705" y="552"/>
                </a:lnTo>
                <a:lnTo>
                  <a:pt x="704" y="552"/>
                </a:lnTo>
                <a:lnTo>
                  <a:pt x="704" y="551"/>
                </a:lnTo>
                <a:lnTo>
                  <a:pt x="703" y="550"/>
                </a:lnTo>
                <a:lnTo>
                  <a:pt x="702" y="551"/>
                </a:lnTo>
                <a:lnTo>
                  <a:pt x="703" y="551"/>
                </a:lnTo>
                <a:lnTo>
                  <a:pt x="703" y="552"/>
                </a:lnTo>
                <a:lnTo>
                  <a:pt x="703" y="552"/>
                </a:lnTo>
                <a:lnTo>
                  <a:pt x="703" y="553"/>
                </a:lnTo>
                <a:lnTo>
                  <a:pt x="702" y="553"/>
                </a:lnTo>
                <a:lnTo>
                  <a:pt x="702" y="552"/>
                </a:lnTo>
                <a:lnTo>
                  <a:pt x="701" y="552"/>
                </a:lnTo>
                <a:lnTo>
                  <a:pt x="701" y="552"/>
                </a:lnTo>
                <a:lnTo>
                  <a:pt x="700" y="552"/>
                </a:lnTo>
                <a:lnTo>
                  <a:pt x="700" y="552"/>
                </a:lnTo>
                <a:lnTo>
                  <a:pt x="700" y="553"/>
                </a:lnTo>
                <a:lnTo>
                  <a:pt x="700" y="554"/>
                </a:lnTo>
                <a:lnTo>
                  <a:pt x="701" y="554"/>
                </a:lnTo>
                <a:lnTo>
                  <a:pt x="700" y="554"/>
                </a:lnTo>
                <a:lnTo>
                  <a:pt x="700" y="554"/>
                </a:lnTo>
                <a:lnTo>
                  <a:pt x="701" y="554"/>
                </a:lnTo>
                <a:lnTo>
                  <a:pt x="701" y="554"/>
                </a:lnTo>
                <a:lnTo>
                  <a:pt x="701" y="554"/>
                </a:lnTo>
                <a:lnTo>
                  <a:pt x="701" y="554"/>
                </a:lnTo>
                <a:lnTo>
                  <a:pt x="701" y="554"/>
                </a:lnTo>
                <a:lnTo>
                  <a:pt x="701" y="555"/>
                </a:lnTo>
                <a:lnTo>
                  <a:pt x="700" y="555"/>
                </a:lnTo>
                <a:lnTo>
                  <a:pt x="699" y="555"/>
                </a:lnTo>
                <a:lnTo>
                  <a:pt x="699" y="555"/>
                </a:lnTo>
                <a:lnTo>
                  <a:pt x="700" y="555"/>
                </a:lnTo>
                <a:lnTo>
                  <a:pt x="701" y="555"/>
                </a:lnTo>
                <a:lnTo>
                  <a:pt x="701" y="556"/>
                </a:lnTo>
                <a:lnTo>
                  <a:pt x="701" y="557"/>
                </a:lnTo>
                <a:lnTo>
                  <a:pt x="700" y="557"/>
                </a:lnTo>
                <a:lnTo>
                  <a:pt x="699" y="557"/>
                </a:lnTo>
                <a:lnTo>
                  <a:pt x="699" y="557"/>
                </a:lnTo>
                <a:lnTo>
                  <a:pt x="699" y="556"/>
                </a:lnTo>
                <a:lnTo>
                  <a:pt x="699" y="555"/>
                </a:lnTo>
                <a:lnTo>
                  <a:pt x="698" y="555"/>
                </a:lnTo>
                <a:lnTo>
                  <a:pt x="698" y="557"/>
                </a:lnTo>
                <a:lnTo>
                  <a:pt x="698" y="558"/>
                </a:lnTo>
                <a:lnTo>
                  <a:pt x="698" y="559"/>
                </a:lnTo>
                <a:lnTo>
                  <a:pt x="699" y="559"/>
                </a:lnTo>
                <a:lnTo>
                  <a:pt x="699" y="560"/>
                </a:lnTo>
                <a:lnTo>
                  <a:pt x="700" y="561"/>
                </a:lnTo>
                <a:lnTo>
                  <a:pt x="700" y="561"/>
                </a:lnTo>
                <a:lnTo>
                  <a:pt x="699" y="562"/>
                </a:lnTo>
                <a:lnTo>
                  <a:pt x="699" y="563"/>
                </a:lnTo>
                <a:lnTo>
                  <a:pt x="698" y="563"/>
                </a:lnTo>
                <a:lnTo>
                  <a:pt x="697" y="563"/>
                </a:lnTo>
                <a:lnTo>
                  <a:pt x="697" y="563"/>
                </a:lnTo>
                <a:lnTo>
                  <a:pt x="696" y="563"/>
                </a:lnTo>
                <a:lnTo>
                  <a:pt x="695" y="563"/>
                </a:lnTo>
                <a:lnTo>
                  <a:pt x="695" y="564"/>
                </a:lnTo>
                <a:lnTo>
                  <a:pt x="695" y="565"/>
                </a:lnTo>
                <a:lnTo>
                  <a:pt x="695" y="565"/>
                </a:lnTo>
                <a:lnTo>
                  <a:pt x="696" y="565"/>
                </a:lnTo>
                <a:lnTo>
                  <a:pt x="696" y="565"/>
                </a:lnTo>
                <a:lnTo>
                  <a:pt x="697" y="565"/>
                </a:lnTo>
                <a:lnTo>
                  <a:pt x="697" y="564"/>
                </a:lnTo>
                <a:lnTo>
                  <a:pt x="697" y="564"/>
                </a:lnTo>
                <a:lnTo>
                  <a:pt x="697" y="565"/>
                </a:lnTo>
                <a:lnTo>
                  <a:pt x="697" y="565"/>
                </a:lnTo>
                <a:lnTo>
                  <a:pt x="697" y="565"/>
                </a:lnTo>
                <a:lnTo>
                  <a:pt x="697" y="566"/>
                </a:lnTo>
                <a:lnTo>
                  <a:pt x="697" y="567"/>
                </a:lnTo>
                <a:lnTo>
                  <a:pt x="697" y="567"/>
                </a:lnTo>
                <a:lnTo>
                  <a:pt x="697" y="567"/>
                </a:lnTo>
                <a:lnTo>
                  <a:pt x="697" y="568"/>
                </a:lnTo>
                <a:lnTo>
                  <a:pt x="697" y="569"/>
                </a:lnTo>
                <a:lnTo>
                  <a:pt x="697" y="569"/>
                </a:lnTo>
                <a:lnTo>
                  <a:pt x="697" y="570"/>
                </a:lnTo>
                <a:lnTo>
                  <a:pt x="697" y="571"/>
                </a:lnTo>
                <a:lnTo>
                  <a:pt x="696" y="571"/>
                </a:lnTo>
                <a:lnTo>
                  <a:pt x="695" y="571"/>
                </a:lnTo>
                <a:lnTo>
                  <a:pt x="694" y="571"/>
                </a:lnTo>
                <a:lnTo>
                  <a:pt x="694" y="572"/>
                </a:lnTo>
                <a:lnTo>
                  <a:pt x="694" y="572"/>
                </a:lnTo>
                <a:lnTo>
                  <a:pt x="695" y="572"/>
                </a:lnTo>
                <a:lnTo>
                  <a:pt x="695" y="573"/>
                </a:lnTo>
                <a:lnTo>
                  <a:pt x="695" y="574"/>
                </a:lnTo>
                <a:lnTo>
                  <a:pt x="694" y="574"/>
                </a:lnTo>
                <a:lnTo>
                  <a:pt x="693" y="574"/>
                </a:lnTo>
                <a:lnTo>
                  <a:pt x="693" y="574"/>
                </a:lnTo>
                <a:lnTo>
                  <a:pt x="692" y="574"/>
                </a:lnTo>
                <a:lnTo>
                  <a:pt x="692" y="575"/>
                </a:lnTo>
                <a:lnTo>
                  <a:pt x="693" y="575"/>
                </a:lnTo>
                <a:lnTo>
                  <a:pt x="693" y="576"/>
                </a:lnTo>
                <a:lnTo>
                  <a:pt x="693" y="576"/>
                </a:lnTo>
                <a:lnTo>
                  <a:pt x="694" y="576"/>
                </a:lnTo>
                <a:lnTo>
                  <a:pt x="695" y="576"/>
                </a:lnTo>
                <a:lnTo>
                  <a:pt x="695" y="575"/>
                </a:lnTo>
                <a:lnTo>
                  <a:pt x="695" y="575"/>
                </a:lnTo>
                <a:lnTo>
                  <a:pt x="695" y="576"/>
                </a:lnTo>
                <a:lnTo>
                  <a:pt x="695" y="576"/>
                </a:lnTo>
                <a:lnTo>
                  <a:pt x="695" y="577"/>
                </a:lnTo>
                <a:lnTo>
                  <a:pt x="696" y="577"/>
                </a:lnTo>
                <a:lnTo>
                  <a:pt x="696" y="578"/>
                </a:lnTo>
                <a:lnTo>
                  <a:pt x="696" y="578"/>
                </a:lnTo>
                <a:lnTo>
                  <a:pt x="695" y="578"/>
                </a:lnTo>
                <a:lnTo>
                  <a:pt x="696" y="579"/>
                </a:lnTo>
                <a:lnTo>
                  <a:pt x="696" y="580"/>
                </a:lnTo>
                <a:lnTo>
                  <a:pt x="697" y="580"/>
                </a:lnTo>
                <a:lnTo>
                  <a:pt x="697" y="580"/>
                </a:lnTo>
                <a:lnTo>
                  <a:pt x="697" y="581"/>
                </a:lnTo>
                <a:lnTo>
                  <a:pt x="697" y="581"/>
                </a:lnTo>
                <a:lnTo>
                  <a:pt x="698" y="581"/>
                </a:lnTo>
                <a:lnTo>
                  <a:pt x="698" y="582"/>
                </a:lnTo>
                <a:lnTo>
                  <a:pt x="697" y="582"/>
                </a:lnTo>
                <a:lnTo>
                  <a:pt x="697" y="582"/>
                </a:lnTo>
                <a:lnTo>
                  <a:pt x="697" y="582"/>
                </a:lnTo>
                <a:lnTo>
                  <a:pt x="697" y="583"/>
                </a:lnTo>
                <a:lnTo>
                  <a:pt x="696" y="583"/>
                </a:lnTo>
                <a:lnTo>
                  <a:pt x="696" y="584"/>
                </a:lnTo>
                <a:lnTo>
                  <a:pt x="696" y="584"/>
                </a:lnTo>
                <a:lnTo>
                  <a:pt x="696" y="585"/>
                </a:lnTo>
                <a:lnTo>
                  <a:pt x="697" y="585"/>
                </a:lnTo>
                <a:lnTo>
                  <a:pt x="697" y="585"/>
                </a:lnTo>
                <a:lnTo>
                  <a:pt x="697" y="586"/>
                </a:lnTo>
                <a:lnTo>
                  <a:pt x="698" y="586"/>
                </a:lnTo>
                <a:lnTo>
                  <a:pt x="699" y="586"/>
                </a:lnTo>
                <a:lnTo>
                  <a:pt x="699" y="586"/>
                </a:lnTo>
                <a:lnTo>
                  <a:pt x="698" y="586"/>
                </a:lnTo>
                <a:lnTo>
                  <a:pt x="698" y="587"/>
                </a:lnTo>
                <a:lnTo>
                  <a:pt x="698" y="588"/>
                </a:lnTo>
                <a:lnTo>
                  <a:pt x="697" y="588"/>
                </a:lnTo>
                <a:lnTo>
                  <a:pt x="697" y="588"/>
                </a:lnTo>
                <a:lnTo>
                  <a:pt x="696" y="588"/>
                </a:lnTo>
                <a:lnTo>
                  <a:pt x="695" y="588"/>
                </a:lnTo>
                <a:lnTo>
                  <a:pt x="695" y="587"/>
                </a:lnTo>
                <a:lnTo>
                  <a:pt x="695" y="587"/>
                </a:lnTo>
                <a:lnTo>
                  <a:pt x="695" y="588"/>
                </a:lnTo>
                <a:lnTo>
                  <a:pt x="695" y="588"/>
                </a:lnTo>
                <a:lnTo>
                  <a:pt x="695" y="588"/>
                </a:lnTo>
                <a:lnTo>
                  <a:pt x="696" y="588"/>
                </a:lnTo>
                <a:lnTo>
                  <a:pt x="697" y="588"/>
                </a:lnTo>
                <a:lnTo>
                  <a:pt x="697" y="589"/>
                </a:lnTo>
                <a:lnTo>
                  <a:pt x="697" y="589"/>
                </a:lnTo>
                <a:lnTo>
                  <a:pt x="697" y="590"/>
                </a:lnTo>
                <a:lnTo>
                  <a:pt x="697" y="590"/>
                </a:lnTo>
                <a:lnTo>
                  <a:pt x="697" y="590"/>
                </a:lnTo>
                <a:lnTo>
                  <a:pt x="696" y="590"/>
                </a:lnTo>
                <a:lnTo>
                  <a:pt x="695" y="590"/>
                </a:lnTo>
                <a:lnTo>
                  <a:pt x="695" y="590"/>
                </a:lnTo>
                <a:lnTo>
                  <a:pt x="694" y="590"/>
                </a:lnTo>
                <a:lnTo>
                  <a:pt x="693" y="590"/>
                </a:lnTo>
                <a:lnTo>
                  <a:pt x="693" y="590"/>
                </a:lnTo>
                <a:lnTo>
                  <a:pt x="693" y="591"/>
                </a:lnTo>
                <a:lnTo>
                  <a:pt x="693" y="591"/>
                </a:lnTo>
                <a:lnTo>
                  <a:pt x="693" y="592"/>
                </a:lnTo>
                <a:lnTo>
                  <a:pt x="694" y="592"/>
                </a:lnTo>
                <a:lnTo>
                  <a:pt x="694" y="593"/>
                </a:lnTo>
                <a:lnTo>
                  <a:pt x="694" y="593"/>
                </a:lnTo>
                <a:lnTo>
                  <a:pt x="695" y="593"/>
                </a:lnTo>
                <a:lnTo>
                  <a:pt x="695" y="594"/>
                </a:lnTo>
                <a:lnTo>
                  <a:pt x="695" y="595"/>
                </a:lnTo>
                <a:lnTo>
                  <a:pt x="695" y="595"/>
                </a:lnTo>
                <a:lnTo>
                  <a:pt x="695" y="596"/>
                </a:lnTo>
                <a:lnTo>
                  <a:pt x="695" y="597"/>
                </a:lnTo>
                <a:lnTo>
                  <a:pt x="695" y="597"/>
                </a:lnTo>
                <a:lnTo>
                  <a:pt x="695" y="598"/>
                </a:lnTo>
                <a:lnTo>
                  <a:pt x="694" y="598"/>
                </a:lnTo>
                <a:lnTo>
                  <a:pt x="694" y="599"/>
                </a:lnTo>
                <a:lnTo>
                  <a:pt x="694" y="599"/>
                </a:lnTo>
                <a:lnTo>
                  <a:pt x="694" y="600"/>
                </a:lnTo>
                <a:lnTo>
                  <a:pt x="693" y="600"/>
                </a:lnTo>
                <a:lnTo>
                  <a:pt x="693" y="600"/>
                </a:lnTo>
                <a:lnTo>
                  <a:pt x="693" y="601"/>
                </a:lnTo>
                <a:lnTo>
                  <a:pt x="692" y="601"/>
                </a:lnTo>
                <a:lnTo>
                  <a:pt x="691" y="601"/>
                </a:lnTo>
                <a:lnTo>
                  <a:pt x="691" y="601"/>
                </a:lnTo>
                <a:lnTo>
                  <a:pt x="691" y="601"/>
                </a:lnTo>
                <a:lnTo>
                  <a:pt x="691" y="602"/>
                </a:lnTo>
                <a:lnTo>
                  <a:pt x="690" y="602"/>
                </a:lnTo>
                <a:lnTo>
                  <a:pt x="690" y="603"/>
                </a:lnTo>
                <a:lnTo>
                  <a:pt x="690" y="603"/>
                </a:lnTo>
                <a:lnTo>
                  <a:pt x="690" y="604"/>
                </a:lnTo>
                <a:lnTo>
                  <a:pt x="689" y="604"/>
                </a:lnTo>
                <a:lnTo>
                  <a:pt x="689" y="605"/>
                </a:lnTo>
                <a:lnTo>
                  <a:pt x="689" y="605"/>
                </a:lnTo>
                <a:lnTo>
                  <a:pt x="689" y="605"/>
                </a:lnTo>
                <a:lnTo>
                  <a:pt x="688" y="605"/>
                </a:lnTo>
                <a:lnTo>
                  <a:pt x="688" y="606"/>
                </a:lnTo>
                <a:lnTo>
                  <a:pt x="688" y="607"/>
                </a:lnTo>
                <a:lnTo>
                  <a:pt x="687" y="607"/>
                </a:lnTo>
                <a:lnTo>
                  <a:pt x="687" y="607"/>
                </a:lnTo>
                <a:lnTo>
                  <a:pt x="686" y="607"/>
                </a:lnTo>
                <a:lnTo>
                  <a:pt x="686" y="608"/>
                </a:lnTo>
                <a:lnTo>
                  <a:pt x="686" y="608"/>
                </a:lnTo>
                <a:lnTo>
                  <a:pt x="685" y="608"/>
                </a:lnTo>
                <a:lnTo>
                  <a:pt x="685" y="609"/>
                </a:lnTo>
                <a:lnTo>
                  <a:pt x="685" y="610"/>
                </a:lnTo>
                <a:lnTo>
                  <a:pt x="686" y="610"/>
                </a:lnTo>
                <a:lnTo>
                  <a:pt x="686" y="610"/>
                </a:lnTo>
                <a:lnTo>
                  <a:pt x="685" y="610"/>
                </a:lnTo>
                <a:lnTo>
                  <a:pt x="684" y="610"/>
                </a:lnTo>
                <a:lnTo>
                  <a:pt x="684" y="610"/>
                </a:lnTo>
                <a:lnTo>
                  <a:pt x="684" y="610"/>
                </a:lnTo>
                <a:lnTo>
                  <a:pt x="684" y="610"/>
                </a:lnTo>
                <a:lnTo>
                  <a:pt x="683" y="610"/>
                </a:lnTo>
                <a:lnTo>
                  <a:pt x="683" y="610"/>
                </a:lnTo>
                <a:lnTo>
                  <a:pt x="683" y="609"/>
                </a:lnTo>
                <a:lnTo>
                  <a:pt x="682" y="609"/>
                </a:lnTo>
                <a:lnTo>
                  <a:pt x="682" y="610"/>
                </a:lnTo>
                <a:lnTo>
                  <a:pt x="682" y="610"/>
                </a:lnTo>
                <a:lnTo>
                  <a:pt x="681" y="610"/>
                </a:lnTo>
                <a:lnTo>
                  <a:pt x="681" y="610"/>
                </a:lnTo>
                <a:lnTo>
                  <a:pt x="680" y="610"/>
                </a:lnTo>
                <a:lnTo>
                  <a:pt x="681" y="610"/>
                </a:lnTo>
                <a:lnTo>
                  <a:pt x="680" y="611"/>
                </a:lnTo>
                <a:lnTo>
                  <a:pt x="680" y="611"/>
                </a:lnTo>
                <a:lnTo>
                  <a:pt x="680" y="611"/>
                </a:lnTo>
                <a:lnTo>
                  <a:pt x="680" y="612"/>
                </a:lnTo>
                <a:lnTo>
                  <a:pt x="680" y="612"/>
                </a:lnTo>
                <a:lnTo>
                  <a:pt x="680" y="613"/>
                </a:lnTo>
                <a:lnTo>
                  <a:pt x="679" y="613"/>
                </a:lnTo>
                <a:lnTo>
                  <a:pt x="678" y="613"/>
                </a:lnTo>
                <a:lnTo>
                  <a:pt x="679" y="613"/>
                </a:lnTo>
                <a:lnTo>
                  <a:pt x="678" y="613"/>
                </a:lnTo>
                <a:lnTo>
                  <a:pt x="678" y="614"/>
                </a:lnTo>
                <a:lnTo>
                  <a:pt x="678" y="613"/>
                </a:lnTo>
                <a:lnTo>
                  <a:pt x="678" y="613"/>
                </a:lnTo>
                <a:lnTo>
                  <a:pt x="677" y="613"/>
                </a:lnTo>
                <a:lnTo>
                  <a:pt x="676" y="613"/>
                </a:lnTo>
                <a:lnTo>
                  <a:pt x="676" y="614"/>
                </a:lnTo>
                <a:lnTo>
                  <a:pt x="676" y="614"/>
                </a:lnTo>
                <a:lnTo>
                  <a:pt x="676" y="614"/>
                </a:lnTo>
                <a:lnTo>
                  <a:pt x="676" y="614"/>
                </a:lnTo>
                <a:lnTo>
                  <a:pt x="676" y="614"/>
                </a:lnTo>
                <a:lnTo>
                  <a:pt x="676" y="614"/>
                </a:lnTo>
                <a:lnTo>
                  <a:pt x="676" y="614"/>
                </a:lnTo>
                <a:lnTo>
                  <a:pt x="675" y="614"/>
                </a:lnTo>
                <a:lnTo>
                  <a:pt x="675" y="615"/>
                </a:lnTo>
                <a:lnTo>
                  <a:pt x="674" y="615"/>
                </a:lnTo>
                <a:lnTo>
                  <a:pt x="675" y="615"/>
                </a:lnTo>
                <a:lnTo>
                  <a:pt x="674" y="615"/>
                </a:lnTo>
                <a:lnTo>
                  <a:pt x="674" y="615"/>
                </a:lnTo>
                <a:lnTo>
                  <a:pt x="674" y="616"/>
                </a:lnTo>
                <a:lnTo>
                  <a:pt x="673" y="616"/>
                </a:lnTo>
                <a:lnTo>
                  <a:pt x="674" y="616"/>
                </a:lnTo>
                <a:lnTo>
                  <a:pt x="674" y="616"/>
                </a:lnTo>
                <a:lnTo>
                  <a:pt x="673" y="616"/>
                </a:lnTo>
                <a:lnTo>
                  <a:pt x="672" y="616"/>
                </a:lnTo>
                <a:lnTo>
                  <a:pt x="672" y="617"/>
                </a:lnTo>
                <a:lnTo>
                  <a:pt x="672" y="618"/>
                </a:lnTo>
                <a:lnTo>
                  <a:pt x="672" y="618"/>
                </a:lnTo>
                <a:lnTo>
                  <a:pt x="672" y="617"/>
                </a:lnTo>
                <a:lnTo>
                  <a:pt x="672" y="618"/>
                </a:lnTo>
                <a:lnTo>
                  <a:pt x="671" y="618"/>
                </a:lnTo>
                <a:lnTo>
                  <a:pt x="671" y="618"/>
                </a:lnTo>
                <a:lnTo>
                  <a:pt x="671" y="619"/>
                </a:lnTo>
                <a:lnTo>
                  <a:pt x="671" y="620"/>
                </a:lnTo>
                <a:lnTo>
                  <a:pt x="671" y="619"/>
                </a:lnTo>
                <a:lnTo>
                  <a:pt x="671" y="619"/>
                </a:lnTo>
                <a:lnTo>
                  <a:pt x="671" y="620"/>
                </a:lnTo>
                <a:lnTo>
                  <a:pt x="670" y="620"/>
                </a:lnTo>
                <a:lnTo>
                  <a:pt x="670" y="620"/>
                </a:lnTo>
                <a:lnTo>
                  <a:pt x="670" y="621"/>
                </a:lnTo>
                <a:lnTo>
                  <a:pt x="671" y="621"/>
                </a:lnTo>
                <a:lnTo>
                  <a:pt x="671" y="621"/>
                </a:lnTo>
                <a:lnTo>
                  <a:pt x="671" y="622"/>
                </a:lnTo>
                <a:lnTo>
                  <a:pt x="671" y="622"/>
                </a:lnTo>
                <a:lnTo>
                  <a:pt x="671" y="622"/>
                </a:lnTo>
                <a:lnTo>
                  <a:pt x="670" y="623"/>
                </a:lnTo>
                <a:lnTo>
                  <a:pt x="671" y="623"/>
                </a:lnTo>
                <a:lnTo>
                  <a:pt x="671" y="624"/>
                </a:lnTo>
                <a:lnTo>
                  <a:pt x="670" y="624"/>
                </a:lnTo>
                <a:lnTo>
                  <a:pt x="670" y="624"/>
                </a:lnTo>
                <a:lnTo>
                  <a:pt x="671" y="624"/>
                </a:lnTo>
                <a:lnTo>
                  <a:pt x="671" y="625"/>
                </a:lnTo>
                <a:lnTo>
                  <a:pt x="671" y="625"/>
                </a:lnTo>
                <a:lnTo>
                  <a:pt x="671" y="626"/>
                </a:lnTo>
                <a:lnTo>
                  <a:pt x="671" y="626"/>
                </a:lnTo>
                <a:lnTo>
                  <a:pt x="670" y="626"/>
                </a:lnTo>
                <a:lnTo>
                  <a:pt x="669" y="626"/>
                </a:lnTo>
                <a:lnTo>
                  <a:pt x="669" y="626"/>
                </a:lnTo>
                <a:lnTo>
                  <a:pt x="668" y="626"/>
                </a:lnTo>
                <a:lnTo>
                  <a:pt x="667" y="626"/>
                </a:lnTo>
                <a:lnTo>
                  <a:pt x="667" y="626"/>
                </a:lnTo>
                <a:lnTo>
                  <a:pt x="667" y="627"/>
                </a:lnTo>
                <a:lnTo>
                  <a:pt x="667" y="626"/>
                </a:lnTo>
                <a:lnTo>
                  <a:pt x="666" y="627"/>
                </a:lnTo>
                <a:lnTo>
                  <a:pt x="665" y="627"/>
                </a:lnTo>
                <a:lnTo>
                  <a:pt x="665" y="627"/>
                </a:lnTo>
                <a:lnTo>
                  <a:pt x="664" y="627"/>
                </a:lnTo>
                <a:lnTo>
                  <a:pt x="663" y="627"/>
                </a:lnTo>
                <a:lnTo>
                  <a:pt x="663" y="627"/>
                </a:lnTo>
                <a:lnTo>
                  <a:pt x="662" y="627"/>
                </a:lnTo>
                <a:lnTo>
                  <a:pt x="662" y="626"/>
                </a:lnTo>
                <a:lnTo>
                  <a:pt x="661" y="626"/>
                </a:lnTo>
                <a:lnTo>
                  <a:pt x="661" y="626"/>
                </a:lnTo>
                <a:lnTo>
                  <a:pt x="661" y="626"/>
                </a:lnTo>
                <a:lnTo>
                  <a:pt x="661" y="626"/>
                </a:lnTo>
                <a:lnTo>
                  <a:pt x="661" y="626"/>
                </a:lnTo>
                <a:lnTo>
                  <a:pt x="661" y="625"/>
                </a:lnTo>
                <a:lnTo>
                  <a:pt x="661" y="626"/>
                </a:lnTo>
                <a:lnTo>
                  <a:pt x="660" y="626"/>
                </a:lnTo>
                <a:lnTo>
                  <a:pt x="660" y="625"/>
                </a:lnTo>
                <a:lnTo>
                  <a:pt x="660" y="626"/>
                </a:lnTo>
                <a:lnTo>
                  <a:pt x="659" y="626"/>
                </a:lnTo>
                <a:lnTo>
                  <a:pt x="659" y="626"/>
                </a:lnTo>
                <a:lnTo>
                  <a:pt x="658" y="626"/>
                </a:lnTo>
                <a:lnTo>
                  <a:pt x="658" y="625"/>
                </a:lnTo>
                <a:lnTo>
                  <a:pt x="657" y="625"/>
                </a:lnTo>
                <a:lnTo>
                  <a:pt x="658" y="624"/>
                </a:lnTo>
                <a:lnTo>
                  <a:pt x="657" y="624"/>
                </a:lnTo>
                <a:lnTo>
                  <a:pt x="657" y="624"/>
                </a:lnTo>
                <a:lnTo>
                  <a:pt x="657" y="623"/>
                </a:lnTo>
                <a:lnTo>
                  <a:pt x="657" y="622"/>
                </a:lnTo>
                <a:lnTo>
                  <a:pt x="657" y="622"/>
                </a:lnTo>
                <a:lnTo>
                  <a:pt x="657" y="616"/>
                </a:lnTo>
                <a:lnTo>
                  <a:pt x="652" y="615"/>
                </a:lnTo>
                <a:lnTo>
                  <a:pt x="648" y="614"/>
                </a:lnTo>
                <a:lnTo>
                  <a:pt x="644" y="612"/>
                </a:lnTo>
                <a:lnTo>
                  <a:pt x="644" y="611"/>
                </a:lnTo>
                <a:lnTo>
                  <a:pt x="643" y="611"/>
                </a:lnTo>
                <a:lnTo>
                  <a:pt x="638" y="608"/>
                </a:lnTo>
                <a:lnTo>
                  <a:pt x="636" y="607"/>
                </a:lnTo>
                <a:lnTo>
                  <a:pt x="636" y="607"/>
                </a:lnTo>
                <a:lnTo>
                  <a:pt x="636" y="607"/>
                </a:lnTo>
                <a:lnTo>
                  <a:pt x="635" y="607"/>
                </a:lnTo>
                <a:lnTo>
                  <a:pt x="635" y="607"/>
                </a:lnTo>
                <a:lnTo>
                  <a:pt x="635" y="607"/>
                </a:lnTo>
                <a:lnTo>
                  <a:pt x="634" y="607"/>
                </a:lnTo>
                <a:lnTo>
                  <a:pt x="634" y="607"/>
                </a:lnTo>
                <a:lnTo>
                  <a:pt x="634" y="606"/>
                </a:lnTo>
                <a:lnTo>
                  <a:pt x="634" y="605"/>
                </a:lnTo>
                <a:lnTo>
                  <a:pt x="634" y="605"/>
                </a:lnTo>
                <a:lnTo>
                  <a:pt x="634" y="604"/>
                </a:lnTo>
                <a:lnTo>
                  <a:pt x="634" y="603"/>
                </a:lnTo>
                <a:lnTo>
                  <a:pt x="633" y="603"/>
                </a:lnTo>
                <a:lnTo>
                  <a:pt x="633" y="603"/>
                </a:lnTo>
                <a:lnTo>
                  <a:pt x="633" y="603"/>
                </a:lnTo>
                <a:lnTo>
                  <a:pt x="632" y="603"/>
                </a:lnTo>
                <a:lnTo>
                  <a:pt x="631" y="603"/>
                </a:lnTo>
                <a:lnTo>
                  <a:pt x="631" y="603"/>
                </a:lnTo>
                <a:lnTo>
                  <a:pt x="630" y="603"/>
                </a:lnTo>
                <a:lnTo>
                  <a:pt x="630" y="602"/>
                </a:lnTo>
                <a:lnTo>
                  <a:pt x="630" y="601"/>
                </a:lnTo>
                <a:lnTo>
                  <a:pt x="630" y="601"/>
                </a:lnTo>
                <a:lnTo>
                  <a:pt x="631" y="601"/>
                </a:lnTo>
                <a:lnTo>
                  <a:pt x="631" y="600"/>
                </a:lnTo>
                <a:lnTo>
                  <a:pt x="632" y="600"/>
                </a:lnTo>
                <a:lnTo>
                  <a:pt x="633" y="600"/>
                </a:lnTo>
                <a:lnTo>
                  <a:pt x="633" y="599"/>
                </a:lnTo>
                <a:lnTo>
                  <a:pt x="633" y="599"/>
                </a:lnTo>
                <a:lnTo>
                  <a:pt x="633" y="599"/>
                </a:lnTo>
                <a:lnTo>
                  <a:pt x="633" y="598"/>
                </a:lnTo>
                <a:lnTo>
                  <a:pt x="633" y="597"/>
                </a:lnTo>
                <a:lnTo>
                  <a:pt x="633" y="597"/>
                </a:lnTo>
                <a:lnTo>
                  <a:pt x="633" y="597"/>
                </a:lnTo>
                <a:lnTo>
                  <a:pt x="632" y="596"/>
                </a:lnTo>
                <a:lnTo>
                  <a:pt x="629" y="596"/>
                </a:lnTo>
                <a:lnTo>
                  <a:pt x="624" y="595"/>
                </a:lnTo>
                <a:lnTo>
                  <a:pt x="627" y="593"/>
                </a:lnTo>
                <a:lnTo>
                  <a:pt x="627" y="592"/>
                </a:lnTo>
                <a:lnTo>
                  <a:pt x="627" y="590"/>
                </a:lnTo>
                <a:lnTo>
                  <a:pt x="624" y="586"/>
                </a:lnTo>
                <a:lnTo>
                  <a:pt x="620" y="582"/>
                </a:lnTo>
                <a:lnTo>
                  <a:pt x="619" y="583"/>
                </a:lnTo>
                <a:lnTo>
                  <a:pt x="619" y="586"/>
                </a:lnTo>
                <a:lnTo>
                  <a:pt x="614" y="588"/>
                </a:lnTo>
                <a:lnTo>
                  <a:pt x="613" y="588"/>
                </a:lnTo>
                <a:lnTo>
                  <a:pt x="611" y="589"/>
                </a:lnTo>
                <a:lnTo>
                  <a:pt x="611" y="590"/>
                </a:lnTo>
                <a:lnTo>
                  <a:pt x="611" y="590"/>
                </a:lnTo>
                <a:lnTo>
                  <a:pt x="610" y="590"/>
                </a:lnTo>
                <a:lnTo>
                  <a:pt x="610" y="590"/>
                </a:lnTo>
                <a:lnTo>
                  <a:pt x="609" y="590"/>
                </a:lnTo>
                <a:lnTo>
                  <a:pt x="609" y="591"/>
                </a:lnTo>
                <a:lnTo>
                  <a:pt x="609" y="591"/>
                </a:lnTo>
                <a:lnTo>
                  <a:pt x="610" y="591"/>
                </a:lnTo>
                <a:lnTo>
                  <a:pt x="610" y="592"/>
                </a:lnTo>
                <a:lnTo>
                  <a:pt x="609" y="592"/>
                </a:lnTo>
                <a:lnTo>
                  <a:pt x="609" y="593"/>
                </a:lnTo>
                <a:lnTo>
                  <a:pt x="609" y="593"/>
                </a:lnTo>
                <a:lnTo>
                  <a:pt x="610" y="593"/>
                </a:lnTo>
                <a:lnTo>
                  <a:pt x="610" y="594"/>
                </a:lnTo>
                <a:lnTo>
                  <a:pt x="610" y="594"/>
                </a:lnTo>
                <a:lnTo>
                  <a:pt x="611" y="594"/>
                </a:lnTo>
                <a:lnTo>
                  <a:pt x="611" y="595"/>
                </a:lnTo>
                <a:lnTo>
                  <a:pt x="610" y="595"/>
                </a:lnTo>
                <a:lnTo>
                  <a:pt x="610" y="595"/>
                </a:lnTo>
                <a:lnTo>
                  <a:pt x="606" y="597"/>
                </a:lnTo>
                <a:lnTo>
                  <a:pt x="606" y="599"/>
                </a:lnTo>
                <a:lnTo>
                  <a:pt x="606" y="600"/>
                </a:lnTo>
                <a:lnTo>
                  <a:pt x="599" y="599"/>
                </a:lnTo>
                <a:lnTo>
                  <a:pt x="598" y="599"/>
                </a:lnTo>
                <a:lnTo>
                  <a:pt x="599" y="596"/>
                </a:lnTo>
                <a:lnTo>
                  <a:pt x="599" y="595"/>
                </a:lnTo>
                <a:lnTo>
                  <a:pt x="597" y="595"/>
                </a:lnTo>
                <a:lnTo>
                  <a:pt x="597" y="594"/>
                </a:lnTo>
                <a:lnTo>
                  <a:pt x="597" y="593"/>
                </a:lnTo>
                <a:lnTo>
                  <a:pt x="596" y="593"/>
                </a:lnTo>
                <a:lnTo>
                  <a:pt x="595" y="592"/>
                </a:lnTo>
                <a:lnTo>
                  <a:pt x="593" y="591"/>
                </a:lnTo>
                <a:lnTo>
                  <a:pt x="590" y="590"/>
                </a:lnTo>
                <a:lnTo>
                  <a:pt x="589" y="590"/>
                </a:lnTo>
                <a:lnTo>
                  <a:pt x="588" y="590"/>
                </a:lnTo>
                <a:lnTo>
                  <a:pt x="586" y="589"/>
                </a:lnTo>
                <a:lnTo>
                  <a:pt x="586" y="588"/>
                </a:lnTo>
                <a:lnTo>
                  <a:pt x="585" y="588"/>
                </a:lnTo>
                <a:lnTo>
                  <a:pt x="585" y="589"/>
                </a:lnTo>
                <a:lnTo>
                  <a:pt x="585" y="590"/>
                </a:lnTo>
                <a:lnTo>
                  <a:pt x="585" y="590"/>
                </a:lnTo>
                <a:lnTo>
                  <a:pt x="585" y="589"/>
                </a:lnTo>
                <a:lnTo>
                  <a:pt x="585" y="588"/>
                </a:lnTo>
                <a:lnTo>
                  <a:pt x="584" y="588"/>
                </a:lnTo>
                <a:lnTo>
                  <a:pt x="584" y="589"/>
                </a:lnTo>
                <a:lnTo>
                  <a:pt x="583" y="589"/>
                </a:lnTo>
                <a:lnTo>
                  <a:pt x="583" y="590"/>
                </a:lnTo>
                <a:lnTo>
                  <a:pt x="584" y="590"/>
                </a:lnTo>
                <a:lnTo>
                  <a:pt x="585" y="590"/>
                </a:lnTo>
                <a:lnTo>
                  <a:pt x="585" y="590"/>
                </a:lnTo>
                <a:lnTo>
                  <a:pt x="584" y="590"/>
                </a:lnTo>
                <a:lnTo>
                  <a:pt x="583" y="590"/>
                </a:lnTo>
                <a:lnTo>
                  <a:pt x="583" y="590"/>
                </a:lnTo>
                <a:lnTo>
                  <a:pt x="583" y="590"/>
                </a:lnTo>
                <a:lnTo>
                  <a:pt x="583" y="591"/>
                </a:lnTo>
                <a:lnTo>
                  <a:pt x="584" y="591"/>
                </a:lnTo>
                <a:lnTo>
                  <a:pt x="584" y="591"/>
                </a:lnTo>
                <a:lnTo>
                  <a:pt x="583" y="591"/>
                </a:lnTo>
                <a:lnTo>
                  <a:pt x="583" y="592"/>
                </a:lnTo>
                <a:lnTo>
                  <a:pt x="583" y="592"/>
                </a:lnTo>
                <a:lnTo>
                  <a:pt x="583" y="593"/>
                </a:lnTo>
                <a:lnTo>
                  <a:pt x="582" y="593"/>
                </a:lnTo>
                <a:lnTo>
                  <a:pt x="582" y="593"/>
                </a:lnTo>
                <a:lnTo>
                  <a:pt x="582" y="594"/>
                </a:lnTo>
                <a:lnTo>
                  <a:pt x="581" y="594"/>
                </a:lnTo>
                <a:lnTo>
                  <a:pt x="581" y="594"/>
                </a:lnTo>
                <a:lnTo>
                  <a:pt x="580" y="594"/>
                </a:lnTo>
                <a:lnTo>
                  <a:pt x="581" y="594"/>
                </a:lnTo>
                <a:lnTo>
                  <a:pt x="581" y="595"/>
                </a:lnTo>
                <a:lnTo>
                  <a:pt x="580" y="595"/>
                </a:lnTo>
                <a:lnTo>
                  <a:pt x="580" y="595"/>
                </a:lnTo>
                <a:lnTo>
                  <a:pt x="579" y="595"/>
                </a:lnTo>
                <a:lnTo>
                  <a:pt x="579" y="595"/>
                </a:lnTo>
                <a:lnTo>
                  <a:pt x="580" y="595"/>
                </a:lnTo>
                <a:lnTo>
                  <a:pt x="580" y="596"/>
                </a:lnTo>
                <a:lnTo>
                  <a:pt x="580" y="596"/>
                </a:lnTo>
                <a:lnTo>
                  <a:pt x="580" y="597"/>
                </a:lnTo>
                <a:lnTo>
                  <a:pt x="580" y="597"/>
                </a:lnTo>
                <a:lnTo>
                  <a:pt x="580" y="597"/>
                </a:lnTo>
                <a:lnTo>
                  <a:pt x="580" y="598"/>
                </a:lnTo>
                <a:lnTo>
                  <a:pt x="580" y="598"/>
                </a:lnTo>
                <a:lnTo>
                  <a:pt x="580" y="598"/>
                </a:lnTo>
                <a:lnTo>
                  <a:pt x="580" y="599"/>
                </a:lnTo>
                <a:lnTo>
                  <a:pt x="579" y="599"/>
                </a:lnTo>
                <a:lnTo>
                  <a:pt x="580" y="599"/>
                </a:lnTo>
                <a:lnTo>
                  <a:pt x="579" y="599"/>
                </a:lnTo>
                <a:lnTo>
                  <a:pt x="579" y="600"/>
                </a:lnTo>
                <a:lnTo>
                  <a:pt x="579" y="601"/>
                </a:lnTo>
                <a:lnTo>
                  <a:pt x="580" y="601"/>
                </a:lnTo>
                <a:lnTo>
                  <a:pt x="580" y="600"/>
                </a:lnTo>
                <a:lnTo>
                  <a:pt x="580" y="600"/>
                </a:lnTo>
                <a:lnTo>
                  <a:pt x="580" y="601"/>
                </a:lnTo>
                <a:lnTo>
                  <a:pt x="580" y="601"/>
                </a:lnTo>
                <a:lnTo>
                  <a:pt x="580" y="602"/>
                </a:lnTo>
                <a:lnTo>
                  <a:pt x="580" y="602"/>
                </a:lnTo>
                <a:lnTo>
                  <a:pt x="580" y="603"/>
                </a:lnTo>
                <a:lnTo>
                  <a:pt x="580" y="602"/>
                </a:lnTo>
                <a:lnTo>
                  <a:pt x="579" y="602"/>
                </a:lnTo>
                <a:lnTo>
                  <a:pt x="579" y="603"/>
                </a:lnTo>
                <a:lnTo>
                  <a:pt x="578" y="603"/>
                </a:lnTo>
                <a:lnTo>
                  <a:pt x="579" y="603"/>
                </a:lnTo>
                <a:lnTo>
                  <a:pt x="579" y="603"/>
                </a:lnTo>
                <a:lnTo>
                  <a:pt x="580" y="603"/>
                </a:lnTo>
                <a:lnTo>
                  <a:pt x="579" y="603"/>
                </a:lnTo>
                <a:lnTo>
                  <a:pt x="578" y="603"/>
                </a:lnTo>
                <a:lnTo>
                  <a:pt x="578" y="603"/>
                </a:lnTo>
                <a:lnTo>
                  <a:pt x="578" y="603"/>
                </a:lnTo>
                <a:lnTo>
                  <a:pt x="578" y="604"/>
                </a:lnTo>
                <a:lnTo>
                  <a:pt x="579" y="604"/>
                </a:lnTo>
                <a:lnTo>
                  <a:pt x="580" y="604"/>
                </a:lnTo>
                <a:lnTo>
                  <a:pt x="580" y="605"/>
                </a:lnTo>
                <a:lnTo>
                  <a:pt x="580" y="605"/>
                </a:lnTo>
                <a:lnTo>
                  <a:pt x="579" y="605"/>
                </a:lnTo>
                <a:lnTo>
                  <a:pt x="579" y="606"/>
                </a:lnTo>
                <a:lnTo>
                  <a:pt x="580" y="606"/>
                </a:lnTo>
                <a:lnTo>
                  <a:pt x="580" y="605"/>
                </a:lnTo>
                <a:lnTo>
                  <a:pt x="580" y="605"/>
                </a:lnTo>
                <a:lnTo>
                  <a:pt x="580" y="605"/>
                </a:lnTo>
                <a:lnTo>
                  <a:pt x="580" y="606"/>
                </a:lnTo>
                <a:lnTo>
                  <a:pt x="579" y="606"/>
                </a:lnTo>
                <a:lnTo>
                  <a:pt x="579" y="607"/>
                </a:lnTo>
                <a:lnTo>
                  <a:pt x="579" y="606"/>
                </a:lnTo>
                <a:lnTo>
                  <a:pt x="578" y="606"/>
                </a:lnTo>
                <a:lnTo>
                  <a:pt x="578" y="605"/>
                </a:lnTo>
                <a:lnTo>
                  <a:pt x="578" y="605"/>
                </a:lnTo>
                <a:lnTo>
                  <a:pt x="578" y="606"/>
                </a:lnTo>
                <a:lnTo>
                  <a:pt x="578" y="607"/>
                </a:lnTo>
                <a:lnTo>
                  <a:pt x="577" y="607"/>
                </a:lnTo>
                <a:lnTo>
                  <a:pt x="577" y="607"/>
                </a:lnTo>
                <a:lnTo>
                  <a:pt x="577" y="608"/>
                </a:lnTo>
                <a:lnTo>
                  <a:pt x="576" y="608"/>
                </a:lnTo>
                <a:lnTo>
                  <a:pt x="576" y="608"/>
                </a:lnTo>
                <a:lnTo>
                  <a:pt x="576" y="609"/>
                </a:lnTo>
                <a:lnTo>
                  <a:pt x="577" y="609"/>
                </a:lnTo>
                <a:lnTo>
                  <a:pt x="576" y="609"/>
                </a:lnTo>
                <a:lnTo>
                  <a:pt x="576" y="609"/>
                </a:lnTo>
                <a:lnTo>
                  <a:pt x="576" y="610"/>
                </a:lnTo>
                <a:lnTo>
                  <a:pt x="575" y="610"/>
                </a:lnTo>
                <a:lnTo>
                  <a:pt x="572" y="610"/>
                </a:lnTo>
                <a:lnTo>
                  <a:pt x="570" y="607"/>
                </a:lnTo>
                <a:lnTo>
                  <a:pt x="570" y="607"/>
                </a:lnTo>
                <a:lnTo>
                  <a:pt x="569" y="607"/>
                </a:lnTo>
                <a:lnTo>
                  <a:pt x="566" y="607"/>
                </a:lnTo>
                <a:lnTo>
                  <a:pt x="565" y="609"/>
                </a:lnTo>
                <a:lnTo>
                  <a:pt x="564" y="610"/>
                </a:lnTo>
                <a:lnTo>
                  <a:pt x="561" y="608"/>
                </a:lnTo>
                <a:lnTo>
                  <a:pt x="561" y="608"/>
                </a:lnTo>
                <a:lnTo>
                  <a:pt x="561" y="608"/>
                </a:lnTo>
                <a:lnTo>
                  <a:pt x="561" y="607"/>
                </a:lnTo>
                <a:lnTo>
                  <a:pt x="561" y="607"/>
                </a:lnTo>
                <a:lnTo>
                  <a:pt x="561" y="607"/>
                </a:lnTo>
                <a:lnTo>
                  <a:pt x="560" y="607"/>
                </a:lnTo>
                <a:lnTo>
                  <a:pt x="560" y="606"/>
                </a:lnTo>
                <a:lnTo>
                  <a:pt x="559" y="605"/>
                </a:lnTo>
                <a:lnTo>
                  <a:pt x="559" y="605"/>
                </a:lnTo>
                <a:lnTo>
                  <a:pt x="558" y="605"/>
                </a:lnTo>
                <a:lnTo>
                  <a:pt x="558" y="605"/>
                </a:lnTo>
                <a:lnTo>
                  <a:pt x="557" y="605"/>
                </a:lnTo>
                <a:lnTo>
                  <a:pt x="557" y="605"/>
                </a:lnTo>
                <a:lnTo>
                  <a:pt x="557" y="604"/>
                </a:lnTo>
                <a:lnTo>
                  <a:pt x="557" y="603"/>
                </a:lnTo>
                <a:lnTo>
                  <a:pt x="556" y="603"/>
                </a:lnTo>
                <a:lnTo>
                  <a:pt x="555" y="603"/>
                </a:lnTo>
                <a:lnTo>
                  <a:pt x="553" y="603"/>
                </a:lnTo>
                <a:lnTo>
                  <a:pt x="552" y="603"/>
                </a:lnTo>
                <a:lnTo>
                  <a:pt x="550" y="601"/>
                </a:lnTo>
                <a:lnTo>
                  <a:pt x="549" y="601"/>
                </a:lnTo>
                <a:lnTo>
                  <a:pt x="545" y="601"/>
                </a:lnTo>
                <a:lnTo>
                  <a:pt x="545" y="607"/>
                </a:lnTo>
                <a:lnTo>
                  <a:pt x="545" y="608"/>
                </a:lnTo>
                <a:lnTo>
                  <a:pt x="540" y="609"/>
                </a:lnTo>
                <a:lnTo>
                  <a:pt x="540" y="609"/>
                </a:lnTo>
                <a:lnTo>
                  <a:pt x="535" y="611"/>
                </a:lnTo>
                <a:lnTo>
                  <a:pt x="535" y="616"/>
                </a:lnTo>
                <a:lnTo>
                  <a:pt x="530" y="616"/>
                </a:lnTo>
                <a:lnTo>
                  <a:pt x="527" y="616"/>
                </a:lnTo>
                <a:lnTo>
                  <a:pt x="526" y="616"/>
                </a:lnTo>
                <a:lnTo>
                  <a:pt x="526" y="616"/>
                </a:lnTo>
                <a:lnTo>
                  <a:pt x="525" y="616"/>
                </a:lnTo>
                <a:lnTo>
                  <a:pt x="525" y="616"/>
                </a:lnTo>
                <a:lnTo>
                  <a:pt x="523" y="616"/>
                </a:lnTo>
                <a:lnTo>
                  <a:pt x="521" y="617"/>
                </a:lnTo>
                <a:lnTo>
                  <a:pt x="521" y="618"/>
                </a:lnTo>
                <a:lnTo>
                  <a:pt x="520" y="618"/>
                </a:lnTo>
                <a:lnTo>
                  <a:pt x="520" y="619"/>
                </a:lnTo>
                <a:lnTo>
                  <a:pt x="519" y="620"/>
                </a:lnTo>
                <a:lnTo>
                  <a:pt x="519" y="620"/>
                </a:lnTo>
                <a:lnTo>
                  <a:pt x="519" y="620"/>
                </a:lnTo>
                <a:lnTo>
                  <a:pt x="518" y="620"/>
                </a:lnTo>
                <a:lnTo>
                  <a:pt x="517" y="620"/>
                </a:lnTo>
                <a:lnTo>
                  <a:pt x="517" y="620"/>
                </a:lnTo>
                <a:lnTo>
                  <a:pt x="516" y="620"/>
                </a:lnTo>
                <a:lnTo>
                  <a:pt x="515" y="620"/>
                </a:lnTo>
                <a:lnTo>
                  <a:pt x="515" y="620"/>
                </a:lnTo>
                <a:lnTo>
                  <a:pt x="513" y="620"/>
                </a:lnTo>
                <a:lnTo>
                  <a:pt x="512" y="620"/>
                </a:lnTo>
                <a:lnTo>
                  <a:pt x="512" y="619"/>
                </a:lnTo>
                <a:lnTo>
                  <a:pt x="512" y="618"/>
                </a:lnTo>
                <a:lnTo>
                  <a:pt x="512" y="618"/>
                </a:lnTo>
                <a:lnTo>
                  <a:pt x="513" y="618"/>
                </a:lnTo>
                <a:lnTo>
                  <a:pt x="513" y="617"/>
                </a:lnTo>
                <a:lnTo>
                  <a:pt x="512" y="617"/>
                </a:lnTo>
                <a:lnTo>
                  <a:pt x="512" y="616"/>
                </a:lnTo>
                <a:lnTo>
                  <a:pt x="512" y="616"/>
                </a:lnTo>
                <a:lnTo>
                  <a:pt x="511" y="616"/>
                </a:lnTo>
                <a:lnTo>
                  <a:pt x="511" y="616"/>
                </a:lnTo>
                <a:lnTo>
                  <a:pt x="510" y="615"/>
                </a:lnTo>
                <a:lnTo>
                  <a:pt x="508" y="614"/>
                </a:lnTo>
                <a:lnTo>
                  <a:pt x="506" y="614"/>
                </a:lnTo>
                <a:lnTo>
                  <a:pt x="504" y="613"/>
                </a:lnTo>
                <a:lnTo>
                  <a:pt x="500" y="611"/>
                </a:lnTo>
                <a:lnTo>
                  <a:pt x="499" y="610"/>
                </a:lnTo>
                <a:lnTo>
                  <a:pt x="499" y="608"/>
                </a:lnTo>
                <a:lnTo>
                  <a:pt x="498" y="608"/>
                </a:lnTo>
                <a:lnTo>
                  <a:pt x="498" y="607"/>
                </a:lnTo>
                <a:lnTo>
                  <a:pt x="498" y="607"/>
                </a:lnTo>
                <a:lnTo>
                  <a:pt x="497" y="607"/>
                </a:lnTo>
                <a:lnTo>
                  <a:pt x="495" y="606"/>
                </a:lnTo>
                <a:lnTo>
                  <a:pt x="494" y="606"/>
                </a:lnTo>
                <a:lnTo>
                  <a:pt x="494" y="606"/>
                </a:lnTo>
                <a:lnTo>
                  <a:pt x="493" y="605"/>
                </a:lnTo>
                <a:lnTo>
                  <a:pt x="492" y="605"/>
                </a:lnTo>
                <a:lnTo>
                  <a:pt x="490" y="604"/>
                </a:lnTo>
                <a:lnTo>
                  <a:pt x="487" y="603"/>
                </a:lnTo>
                <a:lnTo>
                  <a:pt x="487" y="602"/>
                </a:lnTo>
                <a:lnTo>
                  <a:pt x="486" y="602"/>
                </a:lnTo>
                <a:lnTo>
                  <a:pt x="482" y="601"/>
                </a:lnTo>
                <a:lnTo>
                  <a:pt x="480" y="601"/>
                </a:lnTo>
                <a:lnTo>
                  <a:pt x="479" y="601"/>
                </a:lnTo>
                <a:lnTo>
                  <a:pt x="479" y="601"/>
                </a:lnTo>
                <a:lnTo>
                  <a:pt x="479" y="600"/>
                </a:lnTo>
                <a:lnTo>
                  <a:pt x="477" y="600"/>
                </a:lnTo>
                <a:lnTo>
                  <a:pt x="477" y="600"/>
                </a:lnTo>
                <a:lnTo>
                  <a:pt x="476" y="600"/>
                </a:lnTo>
                <a:lnTo>
                  <a:pt x="475" y="600"/>
                </a:lnTo>
                <a:lnTo>
                  <a:pt x="475" y="600"/>
                </a:lnTo>
                <a:lnTo>
                  <a:pt x="474" y="600"/>
                </a:lnTo>
                <a:lnTo>
                  <a:pt x="473" y="600"/>
                </a:lnTo>
                <a:lnTo>
                  <a:pt x="473" y="599"/>
                </a:lnTo>
                <a:lnTo>
                  <a:pt x="473" y="599"/>
                </a:lnTo>
                <a:lnTo>
                  <a:pt x="472" y="599"/>
                </a:lnTo>
                <a:lnTo>
                  <a:pt x="472" y="599"/>
                </a:lnTo>
                <a:lnTo>
                  <a:pt x="471" y="599"/>
                </a:lnTo>
                <a:lnTo>
                  <a:pt x="470" y="599"/>
                </a:lnTo>
                <a:lnTo>
                  <a:pt x="470" y="599"/>
                </a:lnTo>
                <a:lnTo>
                  <a:pt x="469" y="599"/>
                </a:lnTo>
                <a:lnTo>
                  <a:pt x="468" y="599"/>
                </a:lnTo>
                <a:lnTo>
                  <a:pt x="468" y="599"/>
                </a:lnTo>
                <a:lnTo>
                  <a:pt x="467" y="599"/>
                </a:lnTo>
                <a:lnTo>
                  <a:pt x="466" y="599"/>
                </a:lnTo>
                <a:lnTo>
                  <a:pt x="466" y="600"/>
                </a:lnTo>
                <a:lnTo>
                  <a:pt x="465" y="600"/>
                </a:lnTo>
                <a:lnTo>
                  <a:pt x="464" y="600"/>
                </a:lnTo>
                <a:lnTo>
                  <a:pt x="464" y="601"/>
                </a:lnTo>
                <a:lnTo>
                  <a:pt x="463" y="601"/>
                </a:lnTo>
                <a:lnTo>
                  <a:pt x="462" y="601"/>
                </a:lnTo>
                <a:lnTo>
                  <a:pt x="462" y="601"/>
                </a:lnTo>
                <a:lnTo>
                  <a:pt x="462" y="601"/>
                </a:lnTo>
                <a:lnTo>
                  <a:pt x="461" y="601"/>
                </a:lnTo>
                <a:lnTo>
                  <a:pt x="460" y="601"/>
                </a:lnTo>
                <a:lnTo>
                  <a:pt x="460" y="602"/>
                </a:lnTo>
                <a:lnTo>
                  <a:pt x="459" y="603"/>
                </a:lnTo>
                <a:lnTo>
                  <a:pt x="458" y="603"/>
                </a:lnTo>
                <a:lnTo>
                  <a:pt x="458" y="603"/>
                </a:lnTo>
                <a:lnTo>
                  <a:pt x="458" y="603"/>
                </a:lnTo>
                <a:lnTo>
                  <a:pt x="457" y="603"/>
                </a:lnTo>
                <a:lnTo>
                  <a:pt x="457" y="604"/>
                </a:lnTo>
                <a:lnTo>
                  <a:pt x="456" y="604"/>
                </a:lnTo>
                <a:lnTo>
                  <a:pt x="456" y="605"/>
                </a:lnTo>
                <a:lnTo>
                  <a:pt x="456" y="605"/>
                </a:lnTo>
                <a:lnTo>
                  <a:pt x="455" y="605"/>
                </a:lnTo>
                <a:lnTo>
                  <a:pt x="454" y="605"/>
                </a:lnTo>
                <a:lnTo>
                  <a:pt x="454" y="605"/>
                </a:lnTo>
                <a:lnTo>
                  <a:pt x="453" y="605"/>
                </a:lnTo>
                <a:lnTo>
                  <a:pt x="453" y="605"/>
                </a:lnTo>
                <a:lnTo>
                  <a:pt x="452" y="605"/>
                </a:lnTo>
                <a:lnTo>
                  <a:pt x="451" y="605"/>
                </a:lnTo>
                <a:lnTo>
                  <a:pt x="451" y="605"/>
                </a:lnTo>
                <a:lnTo>
                  <a:pt x="450" y="605"/>
                </a:lnTo>
                <a:lnTo>
                  <a:pt x="449" y="605"/>
                </a:lnTo>
                <a:lnTo>
                  <a:pt x="449" y="605"/>
                </a:lnTo>
                <a:lnTo>
                  <a:pt x="449" y="606"/>
                </a:lnTo>
                <a:lnTo>
                  <a:pt x="448" y="606"/>
                </a:lnTo>
                <a:lnTo>
                  <a:pt x="447" y="606"/>
                </a:lnTo>
                <a:lnTo>
                  <a:pt x="447" y="606"/>
                </a:lnTo>
                <a:lnTo>
                  <a:pt x="446" y="606"/>
                </a:lnTo>
                <a:lnTo>
                  <a:pt x="445" y="606"/>
                </a:lnTo>
                <a:lnTo>
                  <a:pt x="445" y="606"/>
                </a:lnTo>
                <a:lnTo>
                  <a:pt x="444" y="606"/>
                </a:lnTo>
                <a:lnTo>
                  <a:pt x="443" y="606"/>
                </a:lnTo>
                <a:lnTo>
                  <a:pt x="443" y="606"/>
                </a:lnTo>
                <a:lnTo>
                  <a:pt x="442" y="607"/>
                </a:lnTo>
                <a:lnTo>
                  <a:pt x="441" y="607"/>
                </a:lnTo>
                <a:lnTo>
                  <a:pt x="441" y="607"/>
                </a:lnTo>
                <a:lnTo>
                  <a:pt x="440" y="607"/>
                </a:lnTo>
                <a:lnTo>
                  <a:pt x="439" y="608"/>
                </a:lnTo>
                <a:lnTo>
                  <a:pt x="439" y="608"/>
                </a:lnTo>
                <a:lnTo>
                  <a:pt x="438" y="609"/>
                </a:lnTo>
                <a:lnTo>
                  <a:pt x="437" y="610"/>
                </a:lnTo>
                <a:lnTo>
                  <a:pt x="437" y="610"/>
                </a:lnTo>
                <a:lnTo>
                  <a:pt x="436" y="610"/>
                </a:lnTo>
                <a:lnTo>
                  <a:pt x="436" y="610"/>
                </a:lnTo>
                <a:lnTo>
                  <a:pt x="434" y="610"/>
                </a:lnTo>
                <a:lnTo>
                  <a:pt x="433" y="612"/>
                </a:lnTo>
                <a:lnTo>
                  <a:pt x="432" y="612"/>
                </a:lnTo>
                <a:lnTo>
                  <a:pt x="432" y="614"/>
                </a:lnTo>
                <a:lnTo>
                  <a:pt x="430" y="617"/>
                </a:lnTo>
                <a:lnTo>
                  <a:pt x="430" y="618"/>
                </a:lnTo>
                <a:lnTo>
                  <a:pt x="429" y="619"/>
                </a:lnTo>
                <a:lnTo>
                  <a:pt x="429" y="622"/>
                </a:lnTo>
                <a:lnTo>
                  <a:pt x="429" y="622"/>
                </a:lnTo>
                <a:lnTo>
                  <a:pt x="428" y="623"/>
                </a:lnTo>
                <a:lnTo>
                  <a:pt x="428" y="624"/>
                </a:lnTo>
                <a:lnTo>
                  <a:pt x="430" y="626"/>
                </a:lnTo>
                <a:lnTo>
                  <a:pt x="430" y="627"/>
                </a:lnTo>
                <a:lnTo>
                  <a:pt x="428" y="629"/>
                </a:lnTo>
                <a:lnTo>
                  <a:pt x="426" y="631"/>
                </a:lnTo>
                <a:lnTo>
                  <a:pt x="424" y="632"/>
                </a:lnTo>
                <a:lnTo>
                  <a:pt x="423" y="631"/>
                </a:lnTo>
                <a:lnTo>
                  <a:pt x="422" y="631"/>
                </a:lnTo>
                <a:lnTo>
                  <a:pt x="422" y="630"/>
                </a:lnTo>
                <a:lnTo>
                  <a:pt x="420" y="629"/>
                </a:lnTo>
                <a:lnTo>
                  <a:pt x="420" y="629"/>
                </a:lnTo>
                <a:lnTo>
                  <a:pt x="417" y="627"/>
                </a:lnTo>
                <a:lnTo>
                  <a:pt x="417" y="627"/>
                </a:lnTo>
                <a:lnTo>
                  <a:pt x="415" y="626"/>
                </a:lnTo>
                <a:lnTo>
                  <a:pt x="414" y="625"/>
                </a:lnTo>
                <a:lnTo>
                  <a:pt x="414" y="624"/>
                </a:lnTo>
                <a:lnTo>
                  <a:pt x="413" y="624"/>
                </a:lnTo>
                <a:lnTo>
                  <a:pt x="411" y="624"/>
                </a:lnTo>
                <a:lnTo>
                  <a:pt x="410" y="626"/>
                </a:lnTo>
                <a:lnTo>
                  <a:pt x="408" y="624"/>
                </a:lnTo>
                <a:lnTo>
                  <a:pt x="405" y="623"/>
                </a:lnTo>
                <a:lnTo>
                  <a:pt x="404" y="623"/>
                </a:lnTo>
                <a:lnTo>
                  <a:pt x="403" y="623"/>
                </a:lnTo>
                <a:lnTo>
                  <a:pt x="402" y="623"/>
                </a:lnTo>
                <a:lnTo>
                  <a:pt x="401" y="623"/>
                </a:lnTo>
                <a:lnTo>
                  <a:pt x="401" y="623"/>
                </a:lnTo>
                <a:lnTo>
                  <a:pt x="400" y="623"/>
                </a:lnTo>
                <a:lnTo>
                  <a:pt x="397" y="622"/>
                </a:lnTo>
                <a:lnTo>
                  <a:pt x="397" y="622"/>
                </a:lnTo>
                <a:lnTo>
                  <a:pt x="397" y="621"/>
                </a:lnTo>
                <a:lnTo>
                  <a:pt x="397" y="620"/>
                </a:lnTo>
                <a:lnTo>
                  <a:pt x="397" y="620"/>
                </a:lnTo>
                <a:lnTo>
                  <a:pt x="397" y="618"/>
                </a:lnTo>
                <a:lnTo>
                  <a:pt x="397" y="618"/>
                </a:lnTo>
                <a:lnTo>
                  <a:pt x="397" y="617"/>
                </a:lnTo>
                <a:lnTo>
                  <a:pt x="397" y="616"/>
                </a:lnTo>
                <a:lnTo>
                  <a:pt x="397" y="616"/>
                </a:lnTo>
                <a:lnTo>
                  <a:pt x="397" y="615"/>
                </a:lnTo>
                <a:lnTo>
                  <a:pt x="397" y="614"/>
                </a:lnTo>
                <a:lnTo>
                  <a:pt x="397" y="614"/>
                </a:lnTo>
                <a:lnTo>
                  <a:pt x="397" y="613"/>
                </a:lnTo>
                <a:lnTo>
                  <a:pt x="397" y="612"/>
                </a:lnTo>
                <a:lnTo>
                  <a:pt x="397" y="612"/>
                </a:lnTo>
                <a:lnTo>
                  <a:pt x="397" y="611"/>
                </a:lnTo>
                <a:lnTo>
                  <a:pt x="398" y="611"/>
                </a:lnTo>
                <a:lnTo>
                  <a:pt x="397" y="611"/>
                </a:lnTo>
                <a:lnTo>
                  <a:pt x="396" y="610"/>
                </a:lnTo>
                <a:lnTo>
                  <a:pt x="396" y="610"/>
                </a:lnTo>
                <a:lnTo>
                  <a:pt x="396" y="610"/>
                </a:lnTo>
                <a:lnTo>
                  <a:pt x="395" y="610"/>
                </a:lnTo>
                <a:lnTo>
                  <a:pt x="394" y="610"/>
                </a:lnTo>
                <a:lnTo>
                  <a:pt x="394" y="609"/>
                </a:lnTo>
                <a:lnTo>
                  <a:pt x="394" y="609"/>
                </a:lnTo>
                <a:lnTo>
                  <a:pt x="393" y="609"/>
                </a:lnTo>
                <a:lnTo>
                  <a:pt x="393" y="610"/>
                </a:lnTo>
                <a:lnTo>
                  <a:pt x="393" y="609"/>
                </a:lnTo>
                <a:lnTo>
                  <a:pt x="392" y="609"/>
                </a:lnTo>
                <a:lnTo>
                  <a:pt x="392" y="610"/>
                </a:lnTo>
                <a:lnTo>
                  <a:pt x="392" y="610"/>
                </a:lnTo>
                <a:lnTo>
                  <a:pt x="391" y="610"/>
                </a:lnTo>
                <a:lnTo>
                  <a:pt x="391" y="609"/>
                </a:lnTo>
                <a:lnTo>
                  <a:pt x="390" y="609"/>
                </a:lnTo>
                <a:lnTo>
                  <a:pt x="390" y="608"/>
                </a:lnTo>
                <a:lnTo>
                  <a:pt x="391" y="608"/>
                </a:lnTo>
                <a:lnTo>
                  <a:pt x="390" y="608"/>
                </a:lnTo>
                <a:lnTo>
                  <a:pt x="390" y="608"/>
                </a:lnTo>
                <a:lnTo>
                  <a:pt x="390" y="608"/>
                </a:lnTo>
                <a:lnTo>
                  <a:pt x="387" y="608"/>
                </a:lnTo>
                <a:lnTo>
                  <a:pt x="386" y="608"/>
                </a:lnTo>
                <a:lnTo>
                  <a:pt x="386" y="608"/>
                </a:lnTo>
                <a:lnTo>
                  <a:pt x="385" y="608"/>
                </a:lnTo>
                <a:lnTo>
                  <a:pt x="384" y="608"/>
                </a:lnTo>
                <a:lnTo>
                  <a:pt x="384" y="608"/>
                </a:lnTo>
                <a:lnTo>
                  <a:pt x="383" y="608"/>
                </a:lnTo>
                <a:lnTo>
                  <a:pt x="383" y="609"/>
                </a:lnTo>
                <a:lnTo>
                  <a:pt x="383" y="610"/>
                </a:lnTo>
                <a:lnTo>
                  <a:pt x="382" y="610"/>
                </a:lnTo>
                <a:lnTo>
                  <a:pt x="382" y="610"/>
                </a:lnTo>
                <a:lnTo>
                  <a:pt x="382" y="610"/>
                </a:lnTo>
                <a:lnTo>
                  <a:pt x="382" y="610"/>
                </a:lnTo>
                <a:lnTo>
                  <a:pt x="382" y="610"/>
                </a:lnTo>
                <a:lnTo>
                  <a:pt x="382" y="610"/>
                </a:lnTo>
                <a:lnTo>
                  <a:pt x="382" y="610"/>
                </a:lnTo>
                <a:lnTo>
                  <a:pt x="382" y="611"/>
                </a:lnTo>
                <a:lnTo>
                  <a:pt x="381" y="611"/>
                </a:lnTo>
                <a:lnTo>
                  <a:pt x="381" y="612"/>
                </a:lnTo>
                <a:lnTo>
                  <a:pt x="381" y="611"/>
                </a:lnTo>
                <a:lnTo>
                  <a:pt x="381" y="612"/>
                </a:lnTo>
                <a:lnTo>
                  <a:pt x="381" y="612"/>
                </a:lnTo>
                <a:lnTo>
                  <a:pt x="380" y="612"/>
                </a:lnTo>
                <a:lnTo>
                  <a:pt x="381" y="612"/>
                </a:lnTo>
                <a:lnTo>
                  <a:pt x="380" y="612"/>
                </a:lnTo>
                <a:lnTo>
                  <a:pt x="380" y="611"/>
                </a:lnTo>
                <a:lnTo>
                  <a:pt x="379" y="611"/>
                </a:lnTo>
                <a:lnTo>
                  <a:pt x="379" y="610"/>
                </a:lnTo>
                <a:lnTo>
                  <a:pt x="379" y="610"/>
                </a:lnTo>
                <a:lnTo>
                  <a:pt x="378" y="610"/>
                </a:lnTo>
                <a:lnTo>
                  <a:pt x="377" y="610"/>
                </a:lnTo>
                <a:lnTo>
                  <a:pt x="378" y="610"/>
                </a:lnTo>
                <a:lnTo>
                  <a:pt x="378" y="609"/>
                </a:lnTo>
                <a:lnTo>
                  <a:pt x="377" y="609"/>
                </a:lnTo>
                <a:lnTo>
                  <a:pt x="377" y="608"/>
                </a:lnTo>
                <a:lnTo>
                  <a:pt x="378" y="608"/>
                </a:lnTo>
                <a:lnTo>
                  <a:pt x="376" y="608"/>
                </a:lnTo>
                <a:lnTo>
                  <a:pt x="374" y="608"/>
                </a:lnTo>
                <a:lnTo>
                  <a:pt x="373" y="608"/>
                </a:lnTo>
                <a:lnTo>
                  <a:pt x="369" y="608"/>
                </a:lnTo>
                <a:lnTo>
                  <a:pt x="369" y="608"/>
                </a:lnTo>
                <a:lnTo>
                  <a:pt x="369" y="609"/>
                </a:lnTo>
                <a:lnTo>
                  <a:pt x="369" y="610"/>
                </a:lnTo>
                <a:lnTo>
                  <a:pt x="369" y="611"/>
                </a:lnTo>
                <a:lnTo>
                  <a:pt x="366" y="612"/>
                </a:lnTo>
                <a:lnTo>
                  <a:pt x="365" y="612"/>
                </a:lnTo>
                <a:lnTo>
                  <a:pt x="365" y="612"/>
                </a:lnTo>
                <a:lnTo>
                  <a:pt x="364" y="612"/>
                </a:lnTo>
                <a:lnTo>
                  <a:pt x="364" y="612"/>
                </a:lnTo>
                <a:lnTo>
                  <a:pt x="363" y="612"/>
                </a:lnTo>
                <a:lnTo>
                  <a:pt x="361" y="612"/>
                </a:lnTo>
                <a:lnTo>
                  <a:pt x="360" y="612"/>
                </a:lnTo>
                <a:lnTo>
                  <a:pt x="358" y="611"/>
                </a:lnTo>
                <a:lnTo>
                  <a:pt x="356" y="610"/>
                </a:lnTo>
                <a:lnTo>
                  <a:pt x="356" y="610"/>
                </a:lnTo>
                <a:lnTo>
                  <a:pt x="355" y="610"/>
                </a:lnTo>
                <a:lnTo>
                  <a:pt x="354" y="609"/>
                </a:lnTo>
                <a:lnTo>
                  <a:pt x="354" y="609"/>
                </a:lnTo>
                <a:lnTo>
                  <a:pt x="353" y="608"/>
                </a:lnTo>
                <a:lnTo>
                  <a:pt x="352" y="608"/>
                </a:lnTo>
                <a:lnTo>
                  <a:pt x="351" y="607"/>
                </a:lnTo>
                <a:lnTo>
                  <a:pt x="350" y="607"/>
                </a:lnTo>
                <a:lnTo>
                  <a:pt x="350" y="607"/>
                </a:lnTo>
                <a:lnTo>
                  <a:pt x="349" y="606"/>
                </a:lnTo>
                <a:lnTo>
                  <a:pt x="348" y="605"/>
                </a:lnTo>
                <a:lnTo>
                  <a:pt x="347" y="605"/>
                </a:lnTo>
                <a:lnTo>
                  <a:pt x="346" y="603"/>
                </a:lnTo>
                <a:lnTo>
                  <a:pt x="345" y="603"/>
                </a:lnTo>
                <a:lnTo>
                  <a:pt x="345" y="603"/>
                </a:lnTo>
                <a:lnTo>
                  <a:pt x="345" y="603"/>
                </a:lnTo>
                <a:lnTo>
                  <a:pt x="344" y="602"/>
                </a:lnTo>
                <a:lnTo>
                  <a:pt x="343" y="602"/>
                </a:lnTo>
                <a:lnTo>
                  <a:pt x="343" y="601"/>
                </a:lnTo>
                <a:lnTo>
                  <a:pt x="343" y="601"/>
                </a:lnTo>
                <a:lnTo>
                  <a:pt x="342" y="601"/>
                </a:lnTo>
                <a:lnTo>
                  <a:pt x="341" y="600"/>
                </a:lnTo>
                <a:lnTo>
                  <a:pt x="341" y="600"/>
                </a:lnTo>
                <a:lnTo>
                  <a:pt x="341" y="599"/>
                </a:lnTo>
                <a:lnTo>
                  <a:pt x="340" y="599"/>
                </a:lnTo>
                <a:lnTo>
                  <a:pt x="339" y="599"/>
                </a:lnTo>
                <a:lnTo>
                  <a:pt x="339" y="598"/>
                </a:lnTo>
                <a:lnTo>
                  <a:pt x="337" y="597"/>
                </a:lnTo>
                <a:lnTo>
                  <a:pt x="337" y="597"/>
                </a:lnTo>
                <a:lnTo>
                  <a:pt x="336" y="596"/>
                </a:lnTo>
                <a:lnTo>
                  <a:pt x="335" y="595"/>
                </a:lnTo>
                <a:lnTo>
                  <a:pt x="335" y="595"/>
                </a:lnTo>
                <a:lnTo>
                  <a:pt x="335" y="595"/>
                </a:lnTo>
                <a:lnTo>
                  <a:pt x="335" y="594"/>
                </a:lnTo>
                <a:lnTo>
                  <a:pt x="334" y="593"/>
                </a:lnTo>
                <a:lnTo>
                  <a:pt x="334" y="593"/>
                </a:lnTo>
                <a:lnTo>
                  <a:pt x="334" y="592"/>
                </a:lnTo>
                <a:lnTo>
                  <a:pt x="334" y="591"/>
                </a:lnTo>
                <a:lnTo>
                  <a:pt x="334" y="591"/>
                </a:lnTo>
                <a:lnTo>
                  <a:pt x="334" y="590"/>
                </a:lnTo>
                <a:lnTo>
                  <a:pt x="333" y="589"/>
                </a:lnTo>
                <a:lnTo>
                  <a:pt x="333" y="588"/>
                </a:lnTo>
                <a:lnTo>
                  <a:pt x="333" y="587"/>
                </a:lnTo>
                <a:lnTo>
                  <a:pt x="333" y="586"/>
                </a:lnTo>
                <a:lnTo>
                  <a:pt x="333" y="586"/>
                </a:lnTo>
                <a:lnTo>
                  <a:pt x="333" y="585"/>
                </a:lnTo>
                <a:lnTo>
                  <a:pt x="333" y="584"/>
                </a:lnTo>
                <a:lnTo>
                  <a:pt x="333" y="582"/>
                </a:lnTo>
                <a:lnTo>
                  <a:pt x="332" y="581"/>
                </a:lnTo>
                <a:lnTo>
                  <a:pt x="332" y="580"/>
                </a:lnTo>
                <a:lnTo>
                  <a:pt x="332" y="579"/>
                </a:lnTo>
                <a:lnTo>
                  <a:pt x="332" y="578"/>
                </a:lnTo>
                <a:lnTo>
                  <a:pt x="332" y="577"/>
                </a:lnTo>
                <a:lnTo>
                  <a:pt x="331" y="576"/>
                </a:lnTo>
                <a:lnTo>
                  <a:pt x="331" y="573"/>
                </a:lnTo>
                <a:lnTo>
                  <a:pt x="331" y="571"/>
                </a:lnTo>
                <a:lnTo>
                  <a:pt x="331" y="570"/>
                </a:lnTo>
                <a:lnTo>
                  <a:pt x="331" y="569"/>
                </a:lnTo>
                <a:lnTo>
                  <a:pt x="330" y="569"/>
                </a:lnTo>
                <a:lnTo>
                  <a:pt x="330" y="567"/>
                </a:lnTo>
                <a:lnTo>
                  <a:pt x="329" y="564"/>
                </a:lnTo>
                <a:lnTo>
                  <a:pt x="328" y="563"/>
                </a:lnTo>
                <a:lnTo>
                  <a:pt x="328" y="560"/>
                </a:lnTo>
                <a:lnTo>
                  <a:pt x="328" y="559"/>
                </a:lnTo>
                <a:lnTo>
                  <a:pt x="328" y="555"/>
                </a:lnTo>
                <a:lnTo>
                  <a:pt x="328" y="555"/>
                </a:lnTo>
                <a:lnTo>
                  <a:pt x="328" y="550"/>
                </a:lnTo>
                <a:lnTo>
                  <a:pt x="328" y="550"/>
                </a:lnTo>
                <a:lnTo>
                  <a:pt x="328" y="548"/>
                </a:lnTo>
                <a:lnTo>
                  <a:pt x="328" y="547"/>
                </a:lnTo>
                <a:lnTo>
                  <a:pt x="326" y="546"/>
                </a:lnTo>
                <a:lnTo>
                  <a:pt x="324" y="546"/>
                </a:lnTo>
                <a:lnTo>
                  <a:pt x="322" y="546"/>
                </a:lnTo>
                <a:lnTo>
                  <a:pt x="319" y="546"/>
                </a:lnTo>
                <a:lnTo>
                  <a:pt x="318" y="546"/>
                </a:lnTo>
                <a:lnTo>
                  <a:pt x="318" y="548"/>
                </a:lnTo>
                <a:lnTo>
                  <a:pt x="318" y="550"/>
                </a:lnTo>
                <a:lnTo>
                  <a:pt x="317" y="553"/>
                </a:lnTo>
                <a:lnTo>
                  <a:pt x="316" y="554"/>
                </a:lnTo>
                <a:lnTo>
                  <a:pt x="316" y="555"/>
                </a:lnTo>
                <a:lnTo>
                  <a:pt x="313" y="557"/>
                </a:lnTo>
                <a:lnTo>
                  <a:pt x="313" y="558"/>
                </a:lnTo>
                <a:lnTo>
                  <a:pt x="312" y="559"/>
                </a:lnTo>
                <a:lnTo>
                  <a:pt x="311" y="561"/>
                </a:lnTo>
                <a:lnTo>
                  <a:pt x="310" y="563"/>
                </a:lnTo>
                <a:lnTo>
                  <a:pt x="309" y="563"/>
                </a:lnTo>
                <a:lnTo>
                  <a:pt x="309" y="564"/>
                </a:lnTo>
                <a:lnTo>
                  <a:pt x="309" y="565"/>
                </a:lnTo>
                <a:lnTo>
                  <a:pt x="307" y="566"/>
                </a:lnTo>
                <a:lnTo>
                  <a:pt x="303" y="567"/>
                </a:lnTo>
                <a:lnTo>
                  <a:pt x="301" y="568"/>
                </a:lnTo>
                <a:lnTo>
                  <a:pt x="301" y="569"/>
                </a:lnTo>
                <a:lnTo>
                  <a:pt x="300" y="569"/>
                </a:lnTo>
                <a:lnTo>
                  <a:pt x="299" y="569"/>
                </a:lnTo>
                <a:lnTo>
                  <a:pt x="297" y="569"/>
                </a:lnTo>
                <a:lnTo>
                  <a:pt x="296" y="569"/>
                </a:lnTo>
                <a:lnTo>
                  <a:pt x="295" y="569"/>
                </a:lnTo>
                <a:lnTo>
                  <a:pt x="294" y="569"/>
                </a:lnTo>
                <a:lnTo>
                  <a:pt x="293" y="570"/>
                </a:lnTo>
                <a:lnTo>
                  <a:pt x="293" y="570"/>
                </a:lnTo>
                <a:lnTo>
                  <a:pt x="293" y="571"/>
                </a:lnTo>
                <a:lnTo>
                  <a:pt x="290" y="569"/>
                </a:lnTo>
                <a:lnTo>
                  <a:pt x="289" y="569"/>
                </a:lnTo>
                <a:lnTo>
                  <a:pt x="288" y="569"/>
                </a:lnTo>
                <a:lnTo>
                  <a:pt x="288" y="569"/>
                </a:lnTo>
                <a:lnTo>
                  <a:pt x="288" y="569"/>
                </a:lnTo>
                <a:lnTo>
                  <a:pt x="288" y="569"/>
                </a:lnTo>
                <a:lnTo>
                  <a:pt x="288" y="570"/>
                </a:lnTo>
                <a:lnTo>
                  <a:pt x="287" y="570"/>
                </a:lnTo>
                <a:lnTo>
                  <a:pt x="286" y="570"/>
                </a:lnTo>
                <a:lnTo>
                  <a:pt x="286" y="570"/>
                </a:lnTo>
                <a:lnTo>
                  <a:pt x="285" y="570"/>
                </a:lnTo>
                <a:lnTo>
                  <a:pt x="283" y="570"/>
                </a:lnTo>
                <a:lnTo>
                  <a:pt x="282" y="571"/>
                </a:lnTo>
                <a:lnTo>
                  <a:pt x="282" y="571"/>
                </a:lnTo>
                <a:lnTo>
                  <a:pt x="281" y="571"/>
                </a:lnTo>
                <a:lnTo>
                  <a:pt x="280" y="571"/>
                </a:lnTo>
                <a:lnTo>
                  <a:pt x="279" y="571"/>
                </a:lnTo>
                <a:lnTo>
                  <a:pt x="278" y="571"/>
                </a:lnTo>
                <a:lnTo>
                  <a:pt x="278" y="571"/>
                </a:lnTo>
                <a:lnTo>
                  <a:pt x="278" y="572"/>
                </a:lnTo>
                <a:lnTo>
                  <a:pt x="277" y="572"/>
                </a:lnTo>
                <a:lnTo>
                  <a:pt x="277" y="573"/>
                </a:lnTo>
                <a:lnTo>
                  <a:pt x="277" y="574"/>
                </a:lnTo>
                <a:lnTo>
                  <a:pt x="276" y="575"/>
                </a:lnTo>
                <a:lnTo>
                  <a:pt x="276" y="577"/>
                </a:lnTo>
                <a:lnTo>
                  <a:pt x="276" y="578"/>
                </a:lnTo>
                <a:lnTo>
                  <a:pt x="276" y="578"/>
                </a:lnTo>
                <a:lnTo>
                  <a:pt x="276" y="579"/>
                </a:lnTo>
                <a:lnTo>
                  <a:pt x="276" y="580"/>
                </a:lnTo>
                <a:lnTo>
                  <a:pt x="276" y="580"/>
                </a:lnTo>
                <a:lnTo>
                  <a:pt x="276" y="581"/>
                </a:lnTo>
                <a:lnTo>
                  <a:pt x="277" y="581"/>
                </a:lnTo>
                <a:lnTo>
                  <a:pt x="276" y="581"/>
                </a:lnTo>
                <a:lnTo>
                  <a:pt x="276" y="581"/>
                </a:lnTo>
                <a:lnTo>
                  <a:pt x="275" y="581"/>
                </a:lnTo>
                <a:lnTo>
                  <a:pt x="274" y="581"/>
                </a:lnTo>
                <a:lnTo>
                  <a:pt x="274" y="581"/>
                </a:lnTo>
                <a:lnTo>
                  <a:pt x="273" y="581"/>
                </a:lnTo>
                <a:lnTo>
                  <a:pt x="273" y="581"/>
                </a:lnTo>
                <a:lnTo>
                  <a:pt x="273" y="582"/>
                </a:lnTo>
                <a:lnTo>
                  <a:pt x="272" y="582"/>
                </a:lnTo>
                <a:lnTo>
                  <a:pt x="271" y="582"/>
                </a:lnTo>
                <a:lnTo>
                  <a:pt x="271" y="582"/>
                </a:lnTo>
                <a:lnTo>
                  <a:pt x="270" y="582"/>
                </a:lnTo>
                <a:lnTo>
                  <a:pt x="269" y="582"/>
                </a:lnTo>
                <a:lnTo>
                  <a:pt x="269" y="582"/>
                </a:lnTo>
                <a:lnTo>
                  <a:pt x="268" y="582"/>
                </a:lnTo>
                <a:lnTo>
                  <a:pt x="267" y="582"/>
                </a:lnTo>
                <a:lnTo>
                  <a:pt x="267" y="581"/>
                </a:lnTo>
                <a:lnTo>
                  <a:pt x="268" y="581"/>
                </a:lnTo>
                <a:lnTo>
                  <a:pt x="269" y="581"/>
                </a:lnTo>
                <a:lnTo>
                  <a:pt x="269" y="580"/>
                </a:lnTo>
                <a:lnTo>
                  <a:pt x="269" y="580"/>
                </a:lnTo>
                <a:lnTo>
                  <a:pt x="269" y="580"/>
                </a:lnTo>
                <a:lnTo>
                  <a:pt x="269" y="579"/>
                </a:lnTo>
                <a:lnTo>
                  <a:pt x="270" y="579"/>
                </a:lnTo>
                <a:lnTo>
                  <a:pt x="270" y="578"/>
                </a:lnTo>
                <a:lnTo>
                  <a:pt x="270" y="578"/>
                </a:lnTo>
                <a:lnTo>
                  <a:pt x="271" y="578"/>
                </a:lnTo>
                <a:lnTo>
                  <a:pt x="271" y="578"/>
                </a:lnTo>
                <a:lnTo>
                  <a:pt x="271" y="577"/>
                </a:lnTo>
                <a:lnTo>
                  <a:pt x="272" y="577"/>
                </a:lnTo>
                <a:lnTo>
                  <a:pt x="272" y="576"/>
                </a:lnTo>
                <a:lnTo>
                  <a:pt x="273" y="576"/>
                </a:lnTo>
                <a:lnTo>
                  <a:pt x="273" y="576"/>
                </a:lnTo>
                <a:lnTo>
                  <a:pt x="272" y="575"/>
                </a:lnTo>
                <a:lnTo>
                  <a:pt x="272" y="574"/>
                </a:lnTo>
                <a:lnTo>
                  <a:pt x="272" y="574"/>
                </a:lnTo>
                <a:lnTo>
                  <a:pt x="272" y="573"/>
                </a:lnTo>
                <a:lnTo>
                  <a:pt x="273" y="572"/>
                </a:lnTo>
                <a:lnTo>
                  <a:pt x="273" y="572"/>
                </a:lnTo>
                <a:lnTo>
                  <a:pt x="274" y="571"/>
                </a:lnTo>
                <a:lnTo>
                  <a:pt x="274" y="570"/>
                </a:lnTo>
                <a:lnTo>
                  <a:pt x="274" y="569"/>
                </a:lnTo>
                <a:lnTo>
                  <a:pt x="274" y="569"/>
                </a:lnTo>
                <a:lnTo>
                  <a:pt x="276" y="568"/>
                </a:lnTo>
                <a:lnTo>
                  <a:pt x="276" y="567"/>
                </a:lnTo>
                <a:lnTo>
                  <a:pt x="276" y="567"/>
                </a:lnTo>
                <a:lnTo>
                  <a:pt x="277" y="567"/>
                </a:lnTo>
                <a:lnTo>
                  <a:pt x="277" y="566"/>
                </a:lnTo>
                <a:lnTo>
                  <a:pt x="278" y="565"/>
                </a:lnTo>
                <a:lnTo>
                  <a:pt x="278" y="565"/>
                </a:lnTo>
                <a:lnTo>
                  <a:pt x="279" y="565"/>
                </a:lnTo>
                <a:lnTo>
                  <a:pt x="280" y="565"/>
                </a:lnTo>
                <a:lnTo>
                  <a:pt x="281" y="565"/>
                </a:lnTo>
                <a:lnTo>
                  <a:pt x="282" y="565"/>
                </a:lnTo>
                <a:lnTo>
                  <a:pt x="282" y="564"/>
                </a:lnTo>
                <a:lnTo>
                  <a:pt x="283" y="564"/>
                </a:lnTo>
                <a:lnTo>
                  <a:pt x="284" y="564"/>
                </a:lnTo>
                <a:lnTo>
                  <a:pt x="284" y="564"/>
                </a:lnTo>
                <a:lnTo>
                  <a:pt x="285" y="564"/>
                </a:lnTo>
                <a:lnTo>
                  <a:pt x="285" y="563"/>
                </a:lnTo>
                <a:lnTo>
                  <a:pt x="286" y="563"/>
                </a:lnTo>
                <a:lnTo>
                  <a:pt x="286" y="563"/>
                </a:lnTo>
                <a:lnTo>
                  <a:pt x="286" y="562"/>
                </a:lnTo>
                <a:lnTo>
                  <a:pt x="288" y="562"/>
                </a:lnTo>
                <a:lnTo>
                  <a:pt x="288" y="562"/>
                </a:lnTo>
                <a:lnTo>
                  <a:pt x="288" y="561"/>
                </a:lnTo>
                <a:lnTo>
                  <a:pt x="289" y="561"/>
                </a:lnTo>
                <a:lnTo>
                  <a:pt x="290" y="561"/>
                </a:lnTo>
                <a:lnTo>
                  <a:pt x="290" y="561"/>
                </a:lnTo>
                <a:lnTo>
                  <a:pt x="290" y="561"/>
                </a:lnTo>
                <a:lnTo>
                  <a:pt x="290" y="560"/>
                </a:lnTo>
                <a:lnTo>
                  <a:pt x="290" y="559"/>
                </a:lnTo>
                <a:lnTo>
                  <a:pt x="291" y="559"/>
                </a:lnTo>
                <a:lnTo>
                  <a:pt x="292" y="559"/>
                </a:lnTo>
                <a:lnTo>
                  <a:pt x="292" y="558"/>
                </a:lnTo>
                <a:lnTo>
                  <a:pt x="292" y="558"/>
                </a:lnTo>
                <a:lnTo>
                  <a:pt x="292" y="557"/>
                </a:lnTo>
                <a:lnTo>
                  <a:pt x="292" y="557"/>
                </a:lnTo>
                <a:lnTo>
                  <a:pt x="293" y="557"/>
                </a:lnTo>
                <a:lnTo>
                  <a:pt x="293" y="556"/>
                </a:lnTo>
                <a:lnTo>
                  <a:pt x="294" y="555"/>
                </a:lnTo>
                <a:lnTo>
                  <a:pt x="295" y="555"/>
                </a:lnTo>
                <a:lnTo>
                  <a:pt x="295" y="555"/>
                </a:lnTo>
                <a:lnTo>
                  <a:pt x="296" y="554"/>
                </a:lnTo>
                <a:lnTo>
                  <a:pt x="297" y="554"/>
                </a:lnTo>
                <a:lnTo>
                  <a:pt x="297" y="553"/>
                </a:lnTo>
                <a:lnTo>
                  <a:pt x="298" y="553"/>
                </a:lnTo>
                <a:lnTo>
                  <a:pt x="298" y="552"/>
                </a:lnTo>
                <a:lnTo>
                  <a:pt x="299" y="552"/>
                </a:lnTo>
                <a:lnTo>
                  <a:pt x="299" y="552"/>
                </a:lnTo>
                <a:lnTo>
                  <a:pt x="299" y="552"/>
                </a:lnTo>
                <a:lnTo>
                  <a:pt x="299" y="551"/>
                </a:lnTo>
                <a:lnTo>
                  <a:pt x="299" y="550"/>
                </a:lnTo>
                <a:lnTo>
                  <a:pt x="299" y="550"/>
                </a:lnTo>
                <a:lnTo>
                  <a:pt x="298" y="550"/>
                </a:lnTo>
                <a:lnTo>
                  <a:pt x="297" y="549"/>
                </a:lnTo>
                <a:lnTo>
                  <a:pt x="297" y="548"/>
                </a:lnTo>
                <a:lnTo>
                  <a:pt x="296" y="548"/>
                </a:lnTo>
                <a:lnTo>
                  <a:pt x="296" y="547"/>
                </a:lnTo>
                <a:lnTo>
                  <a:pt x="295" y="546"/>
                </a:lnTo>
                <a:lnTo>
                  <a:pt x="295" y="545"/>
                </a:lnTo>
                <a:lnTo>
                  <a:pt x="296" y="544"/>
                </a:lnTo>
                <a:lnTo>
                  <a:pt x="296" y="543"/>
                </a:lnTo>
                <a:lnTo>
                  <a:pt x="297" y="542"/>
                </a:lnTo>
                <a:lnTo>
                  <a:pt x="297" y="542"/>
                </a:lnTo>
                <a:lnTo>
                  <a:pt x="297" y="541"/>
                </a:lnTo>
                <a:lnTo>
                  <a:pt x="298" y="540"/>
                </a:lnTo>
                <a:lnTo>
                  <a:pt x="298" y="540"/>
                </a:lnTo>
                <a:lnTo>
                  <a:pt x="298" y="539"/>
                </a:lnTo>
                <a:lnTo>
                  <a:pt x="298" y="538"/>
                </a:lnTo>
                <a:lnTo>
                  <a:pt x="297" y="537"/>
                </a:lnTo>
                <a:lnTo>
                  <a:pt x="297" y="536"/>
                </a:lnTo>
                <a:lnTo>
                  <a:pt x="297" y="536"/>
                </a:lnTo>
                <a:lnTo>
                  <a:pt x="296" y="535"/>
                </a:lnTo>
                <a:lnTo>
                  <a:pt x="295" y="535"/>
                </a:lnTo>
                <a:lnTo>
                  <a:pt x="295" y="534"/>
                </a:lnTo>
                <a:lnTo>
                  <a:pt x="295" y="533"/>
                </a:lnTo>
                <a:lnTo>
                  <a:pt x="295" y="533"/>
                </a:lnTo>
                <a:lnTo>
                  <a:pt x="294" y="533"/>
                </a:lnTo>
                <a:lnTo>
                  <a:pt x="295" y="533"/>
                </a:lnTo>
                <a:lnTo>
                  <a:pt x="295" y="532"/>
                </a:lnTo>
                <a:lnTo>
                  <a:pt x="296" y="531"/>
                </a:lnTo>
                <a:lnTo>
                  <a:pt x="297" y="531"/>
                </a:lnTo>
                <a:lnTo>
                  <a:pt x="297" y="531"/>
                </a:lnTo>
                <a:lnTo>
                  <a:pt x="297" y="530"/>
                </a:lnTo>
                <a:lnTo>
                  <a:pt x="297" y="529"/>
                </a:lnTo>
                <a:lnTo>
                  <a:pt x="297" y="529"/>
                </a:lnTo>
                <a:lnTo>
                  <a:pt x="297" y="529"/>
                </a:lnTo>
                <a:lnTo>
                  <a:pt x="298" y="529"/>
                </a:lnTo>
                <a:lnTo>
                  <a:pt x="298" y="528"/>
                </a:lnTo>
                <a:lnTo>
                  <a:pt x="298" y="527"/>
                </a:lnTo>
                <a:lnTo>
                  <a:pt x="298" y="527"/>
                </a:lnTo>
                <a:lnTo>
                  <a:pt x="298" y="526"/>
                </a:lnTo>
                <a:lnTo>
                  <a:pt x="299" y="526"/>
                </a:lnTo>
                <a:lnTo>
                  <a:pt x="299" y="525"/>
                </a:lnTo>
                <a:lnTo>
                  <a:pt x="299" y="525"/>
                </a:lnTo>
                <a:lnTo>
                  <a:pt x="299" y="524"/>
                </a:lnTo>
                <a:lnTo>
                  <a:pt x="299" y="523"/>
                </a:lnTo>
                <a:lnTo>
                  <a:pt x="299" y="523"/>
                </a:lnTo>
                <a:lnTo>
                  <a:pt x="299" y="523"/>
                </a:lnTo>
                <a:lnTo>
                  <a:pt x="300" y="523"/>
                </a:lnTo>
                <a:lnTo>
                  <a:pt x="300" y="522"/>
                </a:lnTo>
                <a:lnTo>
                  <a:pt x="301" y="522"/>
                </a:lnTo>
                <a:lnTo>
                  <a:pt x="302" y="522"/>
                </a:lnTo>
                <a:lnTo>
                  <a:pt x="303" y="521"/>
                </a:lnTo>
                <a:lnTo>
                  <a:pt x="303" y="521"/>
                </a:lnTo>
                <a:lnTo>
                  <a:pt x="303" y="520"/>
                </a:lnTo>
                <a:lnTo>
                  <a:pt x="303" y="520"/>
                </a:lnTo>
                <a:lnTo>
                  <a:pt x="303" y="519"/>
                </a:lnTo>
                <a:lnTo>
                  <a:pt x="304" y="519"/>
                </a:lnTo>
                <a:lnTo>
                  <a:pt x="304" y="518"/>
                </a:lnTo>
                <a:lnTo>
                  <a:pt x="304" y="518"/>
                </a:lnTo>
                <a:lnTo>
                  <a:pt x="305" y="518"/>
                </a:lnTo>
                <a:lnTo>
                  <a:pt x="305" y="517"/>
                </a:lnTo>
                <a:lnTo>
                  <a:pt x="306" y="517"/>
                </a:lnTo>
                <a:lnTo>
                  <a:pt x="307" y="517"/>
                </a:lnTo>
                <a:lnTo>
                  <a:pt x="307" y="516"/>
                </a:lnTo>
                <a:lnTo>
                  <a:pt x="307" y="516"/>
                </a:lnTo>
                <a:lnTo>
                  <a:pt x="307" y="515"/>
                </a:lnTo>
                <a:lnTo>
                  <a:pt x="307" y="514"/>
                </a:lnTo>
                <a:lnTo>
                  <a:pt x="307" y="514"/>
                </a:lnTo>
                <a:lnTo>
                  <a:pt x="306" y="514"/>
                </a:lnTo>
                <a:lnTo>
                  <a:pt x="306" y="513"/>
                </a:lnTo>
                <a:lnTo>
                  <a:pt x="307" y="513"/>
                </a:lnTo>
                <a:lnTo>
                  <a:pt x="306" y="513"/>
                </a:lnTo>
                <a:lnTo>
                  <a:pt x="306" y="512"/>
                </a:lnTo>
                <a:lnTo>
                  <a:pt x="306" y="512"/>
                </a:lnTo>
                <a:lnTo>
                  <a:pt x="306" y="511"/>
                </a:lnTo>
                <a:lnTo>
                  <a:pt x="307" y="510"/>
                </a:lnTo>
                <a:lnTo>
                  <a:pt x="307" y="510"/>
                </a:lnTo>
                <a:lnTo>
                  <a:pt x="307" y="510"/>
                </a:lnTo>
                <a:lnTo>
                  <a:pt x="307" y="509"/>
                </a:lnTo>
                <a:lnTo>
                  <a:pt x="307" y="508"/>
                </a:lnTo>
                <a:lnTo>
                  <a:pt x="307" y="508"/>
                </a:lnTo>
                <a:lnTo>
                  <a:pt x="307" y="507"/>
                </a:lnTo>
                <a:lnTo>
                  <a:pt x="307" y="506"/>
                </a:lnTo>
                <a:lnTo>
                  <a:pt x="307" y="506"/>
                </a:lnTo>
                <a:lnTo>
                  <a:pt x="307" y="505"/>
                </a:lnTo>
                <a:lnTo>
                  <a:pt x="306" y="505"/>
                </a:lnTo>
                <a:lnTo>
                  <a:pt x="306" y="504"/>
                </a:lnTo>
                <a:lnTo>
                  <a:pt x="306" y="504"/>
                </a:lnTo>
                <a:lnTo>
                  <a:pt x="305" y="504"/>
                </a:lnTo>
                <a:lnTo>
                  <a:pt x="305" y="503"/>
                </a:lnTo>
                <a:lnTo>
                  <a:pt x="305" y="502"/>
                </a:lnTo>
                <a:lnTo>
                  <a:pt x="306" y="502"/>
                </a:lnTo>
                <a:lnTo>
                  <a:pt x="305" y="502"/>
                </a:lnTo>
                <a:lnTo>
                  <a:pt x="305" y="502"/>
                </a:lnTo>
                <a:lnTo>
                  <a:pt x="305" y="502"/>
                </a:lnTo>
                <a:lnTo>
                  <a:pt x="305" y="502"/>
                </a:lnTo>
                <a:lnTo>
                  <a:pt x="304" y="502"/>
                </a:lnTo>
                <a:lnTo>
                  <a:pt x="303" y="502"/>
                </a:lnTo>
                <a:lnTo>
                  <a:pt x="303" y="502"/>
                </a:lnTo>
                <a:lnTo>
                  <a:pt x="303" y="502"/>
                </a:lnTo>
                <a:lnTo>
                  <a:pt x="302" y="502"/>
                </a:lnTo>
                <a:lnTo>
                  <a:pt x="302" y="502"/>
                </a:lnTo>
                <a:lnTo>
                  <a:pt x="302" y="503"/>
                </a:lnTo>
                <a:lnTo>
                  <a:pt x="301" y="504"/>
                </a:lnTo>
                <a:lnTo>
                  <a:pt x="301" y="504"/>
                </a:lnTo>
                <a:lnTo>
                  <a:pt x="301" y="504"/>
                </a:lnTo>
                <a:lnTo>
                  <a:pt x="300" y="505"/>
                </a:lnTo>
                <a:lnTo>
                  <a:pt x="300" y="504"/>
                </a:lnTo>
                <a:lnTo>
                  <a:pt x="299" y="504"/>
                </a:lnTo>
                <a:lnTo>
                  <a:pt x="299" y="504"/>
                </a:lnTo>
                <a:lnTo>
                  <a:pt x="299" y="505"/>
                </a:lnTo>
                <a:lnTo>
                  <a:pt x="299" y="506"/>
                </a:lnTo>
                <a:lnTo>
                  <a:pt x="299" y="506"/>
                </a:lnTo>
                <a:lnTo>
                  <a:pt x="298" y="506"/>
                </a:lnTo>
                <a:lnTo>
                  <a:pt x="297" y="506"/>
                </a:lnTo>
                <a:lnTo>
                  <a:pt x="297" y="505"/>
                </a:lnTo>
                <a:lnTo>
                  <a:pt x="296" y="504"/>
                </a:lnTo>
                <a:lnTo>
                  <a:pt x="296" y="504"/>
                </a:lnTo>
                <a:lnTo>
                  <a:pt x="296" y="503"/>
                </a:lnTo>
                <a:lnTo>
                  <a:pt x="296" y="502"/>
                </a:lnTo>
                <a:lnTo>
                  <a:pt x="296" y="502"/>
                </a:lnTo>
                <a:lnTo>
                  <a:pt x="296" y="501"/>
                </a:lnTo>
                <a:lnTo>
                  <a:pt x="295" y="500"/>
                </a:lnTo>
                <a:lnTo>
                  <a:pt x="295" y="500"/>
                </a:lnTo>
                <a:lnTo>
                  <a:pt x="295" y="500"/>
                </a:lnTo>
                <a:lnTo>
                  <a:pt x="294" y="499"/>
                </a:lnTo>
                <a:lnTo>
                  <a:pt x="293" y="499"/>
                </a:lnTo>
                <a:lnTo>
                  <a:pt x="293" y="499"/>
                </a:lnTo>
                <a:lnTo>
                  <a:pt x="293" y="499"/>
                </a:lnTo>
                <a:lnTo>
                  <a:pt x="292" y="498"/>
                </a:lnTo>
                <a:lnTo>
                  <a:pt x="292" y="497"/>
                </a:lnTo>
                <a:lnTo>
                  <a:pt x="292" y="497"/>
                </a:lnTo>
                <a:lnTo>
                  <a:pt x="292" y="497"/>
                </a:lnTo>
                <a:lnTo>
                  <a:pt x="292" y="496"/>
                </a:lnTo>
                <a:lnTo>
                  <a:pt x="292" y="495"/>
                </a:lnTo>
                <a:lnTo>
                  <a:pt x="292" y="495"/>
                </a:lnTo>
                <a:lnTo>
                  <a:pt x="291" y="494"/>
                </a:lnTo>
                <a:lnTo>
                  <a:pt x="291" y="493"/>
                </a:lnTo>
                <a:lnTo>
                  <a:pt x="290" y="493"/>
                </a:lnTo>
                <a:lnTo>
                  <a:pt x="290" y="493"/>
                </a:lnTo>
                <a:lnTo>
                  <a:pt x="289" y="493"/>
                </a:lnTo>
                <a:lnTo>
                  <a:pt x="289" y="493"/>
                </a:lnTo>
                <a:lnTo>
                  <a:pt x="288" y="493"/>
                </a:lnTo>
                <a:lnTo>
                  <a:pt x="288" y="493"/>
                </a:lnTo>
                <a:lnTo>
                  <a:pt x="286" y="493"/>
                </a:lnTo>
                <a:lnTo>
                  <a:pt x="285" y="494"/>
                </a:lnTo>
                <a:lnTo>
                  <a:pt x="284" y="494"/>
                </a:lnTo>
                <a:lnTo>
                  <a:pt x="284" y="494"/>
                </a:lnTo>
                <a:lnTo>
                  <a:pt x="283" y="494"/>
                </a:lnTo>
                <a:lnTo>
                  <a:pt x="282" y="494"/>
                </a:lnTo>
                <a:lnTo>
                  <a:pt x="282" y="494"/>
                </a:lnTo>
                <a:lnTo>
                  <a:pt x="281" y="493"/>
                </a:lnTo>
                <a:lnTo>
                  <a:pt x="280" y="493"/>
                </a:lnTo>
                <a:lnTo>
                  <a:pt x="280" y="493"/>
                </a:lnTo>
                <a:lnTo>
                  <a:pt x="280" y="493"/>
                </a:lnTo>
                <a:lnTo>
                  <a:pt x="279" y="492"/>
                </a:lnTo>
                <a:lnTo>
                  <a:pt x="278" y="491"/>
                </a:lnTo>
                <a:lnTo>
                  <a:pt x="278" y="491"/>
                </a:lnTo>
                <a:lnTo>
                  <a:pt x="277" y="491"/>
                </a:lnTo>
                <a:lnTo>
                  <a:pt x="277" y="490"/>
                </a:lnTo>
                <a:lnTo>
                  <a:pt x="276" y="490"/>
                </a:lnTo>
                <a:lnTo>
                  <a:pt x="276" y="489"/>
                </a:lnTo>
                <a:lnTo>
                  <a:pt x="276" y="489"/>
                </a:lnTo>
                <a:lnTo>
                  <a:pt x="275" y="488"/>
                </a:lnTo>
                <a:lnTo>
                  <a:pt x="275" y="487"/>
                </a:lnTo>
                <a:lnTo>
                  <a:pt x="275" y="487"/>
                </a:lnTo>
                <a:lnTo>
                  <a:pt x="276" y="487"/>
                </a:lnTo>
                <a:lnTo>
                  <a:pt x="276" y="486"/>
                </a:lnTo>
                <a:lnTo>
                  <a:pt x="276" y="485"/>
                </a:lnTo>
                <a:lnTo>
                  <a:pt x="276" y="485"/>
                </a:lnTo>
                <a:lnTo>
                  <a:pt x="276" y="484"/>
                </a:lnTo>
                <a:lnTo>
                  <a:pt x="276" y="483"/>
                </a:lnTo>
                <a:lnTo>
                  <a:pt x="275" y="483"/>
                </a:lnTo>
                <a:lnTo>
                  <a:pt x="275" y="483"/>
                </a:lnTo>
                <a:lnTo>
                  <a:pt x="274" y="483"/>
                </a:lnTo>
                <a:lnTo>
                  <a:pt x="274" y="482"/>
                </a:lnTo>
                <a:lnTo>
                  <a:pt x="274" y="482"/>
                </a:lnTo>
                <a:lnTo>
                  <a:pt x="273" y="482"/>
                </a:lnTo>
                <a:lnTo>
                  <a:pt x="273" y="483"/>
                </a:lnTo>
                <a:lnTo>
                  <a:pt x="272" y="483"/>
                </a:lnTo>
                <a:lnTo>
                  <a:pt x="271" y="484"/>
                </a:lnTo>
                <a:lnTo>
                  <a:pt x="271" y="484"/>
                </a:lnTo>
                <a:lnTo>
                  <a:pt x="270" y="484"/>
                </a:lnTo>
                <a:lnTo>
                  <a:pt x="270" y="485"/>
                </a:lnTo>
                <a:lnTo>
                  <a:pt x="269" y="485"/>
                </a:lnTo>
                <a:lnTo>
                  <a:pt x="269" y="485"/>
                </a:lnTo>
                <a:lnTo>
                  <a:pt x="269" y="486"/>
                </a:lnTo>
                <a:lnTo>
                  <a:pt x="269" y="487"/>
                </a:lnTo>
                <a:lnTo>
                  <a:pt x="269" y="487"/>
                </a:lnTo>
                <a:lnTo>
                  <a:pt x="269" y="488"/>
                </a:lnTo>
                <a:lnTo>
                  <a:pt x="269" y="489"/>
                </a:lnTo>
                <a:lnTo>
                  <a:pt x="269" y="489"/>
                </a:lnTo>
                <a:lnTo>
                  <a:pt x="269" y="490"/>
                </a:lnTo>
                <a:lnTo>
                  <a:pt x="270" y="491"/>
                </a:lnTo>
                <a:lnTo>
                  <a:pt x="270" y="491"/>
                </a:lnTo>
                <a:lnTo>
                  <a:pt x="270" y="492"/>
                </a:lnTo>
                <a:lnTo>
                  <a:pt x="269" y="492"/>
                </a:lnTo>
                <a:lnTo>
                  <a:pt x="269" y="492"/>
                </a:lnTo>
                <a:lnTo>
                  <a:pt x="269" y="493"/>
                </a:lnTo>
                <a:lnTo>
                  <a:pt x="269" y="493"/>
                </a:lnTo>
                <a:lnTo>
                  <a:pt x="269" y="493"/>
                </a:lnTo>
                <a:lnTo>
                  <a:pt x="268" y="493"/>
                </a:lnTo>
                <a:lnTo>
                  <a:pt x="267" y="493"/>
                </a:lnTo>
                <a:lnTo>
                  <a:pt x="267" y="493"/>
                </a:lnTo>
                <a:lnTo>
                  <a:pt x="268" y="493"/>
                </a:lnTo>
                <a:lnTo>
                  <a:pt x="268" y="494"/>
                </a:lnTo>
                <a:lnTo>
                  <a:pt x="267" y="494"/>
                </a:lnTo>
                <a:lnTo>
                  <a:pt x="267" y="495"/>
                </a:lnTo>
                <a:lnTo>
                  <a:pt x="267" y="495"/>
                </a:lnTo>
                <a:lnTo>
                  <a:pt x="267" y="495"/>
                </a:lnTo>
                <a:lnTo>
                  <a:pt x="266" y="495"/>
                </a:lnTo>
                <a:lnTo>
                  <a:pt x="266" y="496"/>
                </a:lnTo>
                <a:lnTo>
                  <a:pt x="265" y="496"/>
                </a:lnTo>
                <a:lnTo>
                  <a:pt x="265" y="497"/>
                </a:lnTo>
                <a:lnTo>
                  <a:pt x="265" y="497"/>
                </a:lnTo>
                <a:lnTo>
                  <a:pt x="265" y="497"/>
                </a:lnTo>
                <a:lnTo>
                  <a:pt x="264" y="497"/>
                </a:lnTo>
                <a:lnTo>
                  <a:pt x="263" y="497"/>
                </a:lnTo>
                <a:lnTo>
                  <a:pt x="263" y="498"/>
                </a:lnTo>
                <a:lnTo>
                  <a:pt x="263" y="499"/>
                </a:lnTo>
                <a:lnTo>
                  <a:pt x="262" y="499"/>
                </a:lnTo>
                <a:lnTo>
                  <a:pt x="262" y="499"/>
                </a:lnTo>
                <a:lnTo>
                  <a:pt x="262" y="500"/>
                </a:lnTo>
                <a:lnTo>
                  <a:pt x="261" y="500"/>
                </a:lnTo>
                <a:lnTo>
                  <a:pt x="261" y="500"/>
                </a:lnTo>
                <a:lnTo>
                  <a:pt x="261" y="501"/>
                </a:lnTo>
                <a:lnTo>
                  <a:pt x="260" y="502"/>
                </a:lnTo>
                <a:lnTo>
                  <a:pt x="259" y="502"/>
                </a:lnTo>
                <a:lnTo>
                  <a:pt x="259" y="501"/>
                </a:lnTo>
                <a:lnTo>
                  <a:pt x="258" y="501"/>
                </a:lnTo>
                <a:lnTo>
                  <a:pt x="257" y="501"/>
                </a:lnTo>
                <a:lnTo>
                  <a:pt x="257" y="501"/>
                </a:lnTo>
                <a:lnTo>
                  <a:pt x="256" y="501"/>
                </a:lnTo>
                <a:lnTo>
                  <a:pt x="256" y="501"/>
                </a:lnTo>
                <a:lnTo>
                  <a:pt x="256" y="502"/>
                </a:lnTo>
                <a:lnTo>
                  <a:pt x="254" y="502"/>
                </a:lnTo>
                <a:lnTo>
                  <a:pt x="254" y="502"/>
                </a:lnTo>
                <a:lnTo>
                  <a:pt x="254" y="503"/>
                </a:lnTo>
                <a:lnTo>
                  <a:pt x="254" y="503"/>
                </a:lnTo>
                <a:lnTo>
                  <a:pt x="254" y="504"/>
                </a:lnTo>
                <a:lnTo>
                  <a:pt x="254" y="504"/>
                </a:lnTo>
                <a:lnTo>
                  <a:pt x="254" y="506"/>
                </a:lnTo>
                <a:lnTo>
                  <a:pt x="253" y="505"/>
                </a:lnTo>
                <a:lnTo>
                  <a:pt x="252" y="505"/>
                </a:lnTo>
                <a:lnTo>
                  <a:pt x="252" y="506"/>
                </a:lnTo>
                <a:lnTo>
                  <a:pt x="252" y="506"/>
                </a:lnTo>
                <a:lnTo>
                  <a:pt x="251" y="506"/>
                </a:lnTo>
                <a:lnTo>
                  <a:pt x="250" y="506"/>
                </a:lnTo>
                <a:lnTo>
                  <a:pt x="250" y="507"/>
                </a:lnTo>
                <a:lnTo>
                  <a:pt x="250" y="507"/>
                </a:lnTo>
                <a:lnTo>
                  <a:pt x="249" y="507"/>
                </a:lnTo>
                <a:lnTo>
                  <a:pt x="248" y="507"/>
                </a:lnTo>
                <a:lnTo>
                  <a:pt x="248" y="508"/>
                </a:lnTo>
                <a:lnTo>
                  <a:pt x="248" y="508"/>
                </a:lnTo>
                <a:lnTo>
                  <a:pt x="248" y="508"/>
                </a:lnTo>
                <a:lnTo>
                  <a:pt x="248" y="509"/>
                </a:lnTo>
                <a:lnTo>
                  <a:pt x="248" y="508"/>
                </a:lnTo>
                <a:lnTo>
                  <a:pt x="247" y="508"/>
                </a:lnTo>
                <a:lnTo>
                  <a:pt x="246" y="508"/>
                </a:lnTo>
                <a:lnTo>
                  <a:pt x="246" y="508"/>
                </a:lnTo>
                <a:lnTo>
                  <a:pt x="246" y="509"/>
                </a:lnTo>
                <a:lnTo>
                  <a:pt x="245" y="509"/>
                </a:lnTo>
                <a:lnTo>
                  <a:pt x="245" y="508"/>
                </a:lnTo>
                <a:lnTo>
                  <a:pt x="245" y="508"/>
                </a:lnTo>
                <a:lnTo>
                  <a:pt x="245" y="507"/>
                </a:lnTo>
                <a:lnTo>
                  <a:pt x="245" y="506"/>
                </a:lnTo>
                <a:lnTo>
                  <a:pt x="244" y="506"/>
                </a:lnTo>
                <a:lnTo>
                  <a:pt x="244" y="506"/>
                </a:lnTo>
                <a:lnTo>
                  <a:pt x="244" y="505"/>
                </a:lnTo>
                <a:lnTo>
                  <a:pt x="244" y="504"/>
                </a:lnTo>
                <a:lnTo>
                  <a:pt x="244" y="504"/>
                </a:lnTo>
                <a:lnTo>
                  <a:pt x="244" y="503"/>
                </a:lnTo>
                <a:lnTo>
                  <a:pt x="244" y="503"/>
                </a:lnTo>
                <a:lnTo>
                  <a:pt x="244" y="502"/>
                </a:lnTo>
                <a:lnTo>
                  <a:pt x="243" y="502"/>
                </a:lnTo>
                <a:lnTo>
                  <a:pt x="242" y="502"/>
                </a:lnTo>
                <a:lnTo>
                  <a:pt x="242" y="502"/>
                </a:lnTo>
                <a:lnTo>
                  <a:pt x="241" y="501"/>
                </a:lnTo>
                <a:lnTo>
                  <a:pt x="240" y="501"/>
                </a:lnTo>
                <a:lnTo>
                  <a:pt x="240" y="501"/>
                </a:lnTo>
                <a:lnTo>
                  <a:pt x="239" y="500"/>
                </a:lnTo>
                <a:lnTo>
                  <a:pt x="238" y="500"/>
                </a:lnTo>
                <a:lnTo>
                  <a:pt x="238" y="501"/>
                </a:lnTo>
                <a:lnTo>
                  <a:pt x="238" y="501"/>
                </a:lnTo>
                <a:lnTo>
                  <a:pt x="238" y="502"/>
                </a:lnTo>
                <a:lnTo>
                  <a:pt x="237" y="502"/>
                </a:lnTo>
                <a:lnTo>
                  <a:pt x="237" y="502"/>
                </a:lnTo>
                <a:lnTo>
                  <a:pt x="236" y="502"/>
                </a:lnTo>
                <a:lnTo>
                  <a:pt x="236" y="503"/>
                </a:lnTo>
                <a:lnTo>
                  <a:pt x="235" y="503"/>
                </a:lnTo>
                <a:lnTo>
                  <a:pt x="235" y="502"/>
                </a:lnTo>
                <a:lnTo>
                  <a:pt x="234" y="502"/>
                </a:lnTo>
                <a:lnTo>
                  <a:pt x="233" y="502"/>
                </a:lnTo>
                <a:lnTo>
                  <a:pt x="233" y="502"/>
                </a:lnTo>
                <a:lnTo>
                  <a:pt x="233" y="502"/>
                </a:lnTo>
                <a:lnTo>
                  <a:pt x="233" y="501"/>
                </a:lnTo>
                <a:lnTo>
                  <a:pt x="232" y="501"/>
                </a:lnTo>
                <a:lnTo>
                  <a:pt x="231" y="501"/>
                </a:lnTo>
                <a:lnTo>
                  <a:pt x="231" y="501"/>
                </a:lnTo>
                <a:lnTo>
                  <a:pt x="230" y="501"/>
                </a:lnTo>
                <a:lnTo>
                  <a:pt x="230" y="502"/>
                </a:lnTo>
                <a:lnTo>
                  <a:pt x="229" y="502"/>
                </a:lnTo>
                <a:lnTo>
                  <a:pt x="229" y="502"/>
                </a:lnTo>
                <a:lnTo>
                  <a:pt x="228" y="502"/>
                </a:lnTo>
                <a:lnTo>
                  <a:pt x="227" y="503"/>
                </a:lnTo>
                <a:lnTo>
                  <a:pt x="227" y="503"/>
                </a:lnTo>
                <a:lnTo>
                  <a:pt x="226" y="503"/>
                </a:lnTo>
                <a:lnTo>
                  <a:pt x="226" y="504"/>
                </a:lnTo>
                <a:lnTo>
                  <a:pt x="225" y="504"/>
                </a:lnTo>
                <a:lnTo>
                  <a:pt x="225" y="504"/>
                </a:lnTo>
                <a:lnTo>
                  <a:pt x="225" y="504"/>
                </a:lnTo>
                <a:lnTo>
                  <a:pt x="224" y="504"/>
                </a:lnTo>
                <a:lnTo>
                  <a:pt x="223" y="505"/>
                </a:lnTo>
                <a:lnTo>
                  <a:pt x="223" y="505"/>
                </a:lnTo>
                <a:lnTo>
                  <a:pt x="222" y="505"/>
                </a:lnTo>
                <a:lnTo>
                  <a:pt x="221" y="505"/>
                </a:lnTo>
                <a:lnTo>
                  <a:pt x="221" y="506"/>
                </a:lnTo>
                <a:lnTo>
                  <a:pt x="220" y="506"/>
                </a:lnTo>
                <a:lnTo>
                  <a:pt x="220" y="506"/>
                </a:lnTo>
                <a:lnTo>
                  <a:pt x="220" y="506"/>
                </a:lnTo>
                <a:lnTo>
                  <a:pt x="220" y="506"/>
                </a:lnTo>
                <a:lnTo>
                  <a:pt x="219" y="506"/>
                </a:lnTo>
                <a:lnTo>
                  <a:pt x="218" y="507"/>
                </a:lnTo>
                <a:lnTo>
                  <a:pt x="218" y="507"/>
                </a:lnTo>
                <a:lnTo>
                  <a:pt x="218" y="508"/>
                </a:lnTo>
                <a:lnTo>
                  <a:pt x="217" y="508"/>
                </a:lnTo>
                <a:lnTo>
                  <a:pt x="216" y="508"/>
                </a:lnTo>
                <a:lnTo>
                  <a:pt x="216" y="508"/>
                </a:lnTo>
                <a:lnTo>
                  <a:pt x="216" y="508"/>
                </a:lnTo>
                <a:lnTo>
                  <a:pt x="215" y="509"/>
                </a:lnTo>
                <a:lnTo>
                  <a:pt x="215" y="510"/>
                </a:lnTo>
                <a:lnTo>
                  <a:pt x="214" y="510"/>
                </a:lnTo>
                <a:lnTo>
                  <a:pt x="214" y="510"/>
                </a:lnTo>
                <a:lnTo>
                  <a:pt x="214" y="510"/>
                </a:lnTo>
                <a:lnTo>
                  <a:pt x="214" y="511"/>
                </a:lnTo>
                <a:lnTo>
                  <a:pt x="213" y="511"/>
                </a:lnTo>
                <a:lnTo>
                  <a:pt x="213" y="510"/>
                </a:lnTo>
                <a:lnTo>
                  <a:pt x="214" y="510"/>
                </a:lnTo>
                <a:lnTo>
                  <a:pt x="214" y="510"/>
                </a:lnTo>
                <a:lnTo>
                  <a:pt x="214" y="509"/>
                </a:lnTo>
                <a:lnTo>
                  <a:pt x="214" y="508"/>
                </a:lnTo>
                <a:lnTo>
                  <a:pt x="214" y="508"/>
                </a:lnTo>
                <a:lnTo>
                  <a:pt x="213" y="508"/>
                </a:lnTo>
                <a:lnTo>
                  <a:pt x="213" y="507"/>
                </a:lnTo>
                <a:lnTo>
                  <a:pt x="212" y="507"/>
                </a:lnTo>
                <a:lnTo>
                  <a:pt x="212" y="506"/>
                </a:lnTo>
                <a:lnTo>
                  <a:pt x="212" y="506"/>
                </a:lnTo>
                <a:lnTo>
                  <a:pt x="212" y="507"/>
                </a:lnTo>
                <a:lnTo>
                  <a:pt x="211" y="507"/>
                </a:lnTo>
                <a:lnTo>
                  <a:pt x="211" y="506"/>
                </a:lnTo>
                <a:lnTo>
                  <a:pt x="211" y="506"/>
                </a:lnTo>
                <a:lnTo>
                  <a:pt x="210" y="506"/>
                </a:lnTo>
                <a:lnTo>
                  <a:pt x="210" y="506"/>
                </a:lnTo>
                <a:lnTo>
                  <a:pt x="210" y="505"/>
                </a:lnTo>
                <a:lnTo>
                  <a:pt x="210" y="504"/>
                </a:lnTo>
                <a:lnTo>
                  <a:pt x="210" y="504"/>
                </a:lnTo>
                <a:lnTo>
                  <a:pt x="209" y="504"/>
                </a:lnTo>
                <a:lnTo>
                  <a:pt x="208" y="504"/>
                </a:lnTo>
                <a:lnTo>
                  <a:pt x="208" y="503"/>
                </a:lnTo>
                <a:lnTo>
                  <a:pt x="209" y="503"/>
                </a:lnTo>
                <a:lnTo>
                  <a:pt x="209" y="502"/>
                </a:lnTo>
                <a:lnTo>
                  <a:pt x="208" y="502"/>
                </a:lnTo>
                <a:lnTo>
                  <a:pt x="208" y="501"/>
                </a:lnTo>
                <a:lnTo>
                  <a:pt x="208" y="501"/>
                </a:lnTo>
                <a:lnTo>
                  <a:pt x="208" y="502"/>
                </a:lnTo>
                <a:lnTo>
                  <a:pt x="207" y="502"/>
                </a:lnTo>
                <a:lnTo>
                  <a:pt x="206" y="501"/>
                </a:lnTo>
                <a:lnTo>
                  <a:pt x="206" y="502"/>
                </a:lnTo>
                <a:lnTo>
                  <a:pt x="206" y="502"/>
                </a:lnTo>
                <a:lnTo>
                  <a:pt x="205" y="502"/>
                </a:lnTo>
                <a:lnTo>
                  <a:pt x="204" y="502"/>
                </a:lnTo>
                <a:lnTo>
                  <a:pt x="204" y="502"/>
                </a:lnTo>
                <a:lnTo>
                  <a:pt x="203" y="502"/>
                </a:lnTo>
                <a:lnTo>
                  <a:pt x="202" y="502"/>
                </a:lnTo>
                <a:lnTo>
                  <a:pt x="202" y="503"/>
                </a:lnTo>
                <a:lnTo>
                  <a:pt x="202" y="503"/>
                </a:lnTo>
                <a:lnTo>
                  <a:pt x="201" y="503"/>
                </a:lnTo>
                <a:lnTo>
                  <a:pt x="201" y="503"/>
                </a:lnTo>
                <a:lnTo>
                  <a:pt x="200" y="503"/>
                </a:lnTo>
                <a:lnTo>
                  <a:pt x="199" y="503"/>
                </a:lnTo>
                <a:lnTo>
                  <a:pt x="199" y="503"/>
                </a:lnTo>
                <a:lnTo>
                  <a:pt x="198" y="503"/>
                </a:lnTo>
                <a:lnTo>
                  <a:pt x="197" y="503"/>
                </a:lnTo>
                <a:lnTo>
                  <a:pt x="197" y="503"/>
                </a:lnTo>
                <a:lnTo>
                  <a:pt x="197" y="504"/>
                </a:lnTo>
                <a:lnTo>
                  <a:pt x="196" y="504"/>
                </a:lnTo>
                <a:lnTo>
                  <a:pt x="196" y="504"/>
                </a:lnTo>
                <a:lnTo>
                  <a:pt x="196" y="505"/>
                </a:lnTo>
                <a:lnTo>
                  <a:pt x="195" y="506"/>
                </a:lnTo>
                <a:lnTo>
                  <a:pt x="195" y="506"/>
                </a:lnTo>
                <a:lnTo>
                  <a:pt x="195" y="506"/>
                </a:lnTo>
                <a:lnTo>
                  <a:pt x="194" y="506"/>
                </a:lnTo>
                <a:lnTo>
                  <a:pt x="194" y="507"/>
                </a:lnTo>
                <a:lnTo>
                  <a:pt x="193" y="507"/>
                </a:lnTo>
                <a:lnTo>
                  <a:pt x="193" y="508"/>
                </a:lnTo>
                <a:lnTo>
                  <a:pt x="193" y="508"/>
                </a:lnTo>
                <a:lnTo>
                  <a:pt x="193" y="508"/>
                </a:lnTo>
                <a:lnTo>
                  <a:pt x="192" y="508"/>
                </a:lnTo>
                <a:lnTo>
                  <a:pt x="192" y="509"/>
                </a:lnTo>
                <a:lnTo>
                  <a:pt x="191" y="509"/>
                </a:lnTo>
                <a:lnTo>
                  <a:pt x="191" y="510"/>
                </a:lnTo>
                <a:lnTo>
                  <a:pt x="191" y="510"/>
                </a:lnTo>
                <a:lnTo>
                  <a:pt x="190" y="510"/>
                </a:lnTo>
                <a:lnTo>
                  <a:pt x="189" y="510"/>
                </a:lnTo>
                <a:lnTo>
                  <a:pt x="189" y="510"/>
                </a:lnTo>
                <a:lnTo>
                  <a:pt x="189" y="510"/>
                </a:lnTo>
                <a:lnTo>
                  <a:pt x="189" y="510"/>
                </a:lnTo>
                <a:lnTo>
                  <a:pt x="188" y="510"/>
                </a:lnTo>
                <a:lnTo>
                  <a:pt x="187" y="510"/>
                </a:lnTo>
                <a:lnTo>
                  <a:pt x="187" y="510"/>
                </a:lnTo>
                <a:lnTo>
                  <a:pt x="187" y="509"/>
                </a:lnTo>
                <a:lnTo>
                  <a:pt x="186" y="509"/>
                </a:lnTo>
                <a:lnTo>
                  <a:pt x="185" y="509"/>
                </a:lnTo>
                <a:lnTo>
                  <a:pt x="185" y="508"/>
                </a:lnTo>
                <a:lnTo>
                  <a:pt x="184" y="508"/>
                </a:lnTo>
                <a:lnTo>
                  <a:pt x="184" y="508"/>
                </a:lnTo>
                <a:lnTo>
                  <a:pt x="184" y="508"/>
                </a:lnTo>
                <a:lnTo>
                  <a:pt x="184" y="507"/>
                </a:lnTo>
                <a:lnTo>
                  <a:pt x="184" y="507"/>
                </a:lnTo>
                <a:lnTo>
                  <a:pt x="184" y="506"/>
                </a:lnTo>
                <a:lnTo>
                  <a:pt x="184" y="506"/>
                </a:lnTo>
                <a:lnTo>
                  <a:pt x="184" y="506"/>
                </a:lnTo>
                <a:lnTo>
                  <a:pt x="184" y="505"/>
                </a:lnTo>
                <a:lnTo>
                  <a:pt x="183" y="505"/>
                </a:lnTo>
                <a:lnTo>
                  <a:pt x="183" y="504"/>
                </a:lnTo>
                <a:lnTo>
                  <a:pt x="182" y="504"/>
                </a:lnTo>
                <a:lnTo>
                  <a:pt x="182" y="504"/>
                </a:lnTo>
                <a:lnTo>
                  <a:pt x="182" y="505"/>
                </a:lnTo>
                <a:lnTo>
                  <a:pt x="181" y="506"/>
                </a:lnTo>
                <a:lnTo>
                  <a:pt x="181" y="506"/>
                </a:lnTo>
                <a:lnTo>
                  <a:pt x="180" y="506"/>
                </a:lnTo>
                <a:lnTo>
                  <a:pt x="180" y="507"/>
                </a:lnTo>
                <a:lnTo>
                  <a:pt x="180" y="508"/>
                </a:lnTo>
                <a:lnTo>
                  <a:pt x="180" y="508"/>
                </a:lnTo>
                <a:lnTo>
                  <a:pt x="179" y="508"/>
                </a:lnTo>
                <a:lnTo>
                  <a:pt x="179" y="509"/>
                </a:lnTo>
                <a:lnTo>
                  <a:pt x="179" y="508"/>
                </a:lnTo>
                <a:lnTo>
                  <a:pt x="178" y="509"/>
                </a:lnTo>
                <a:lnTo>
                  <a:pt x="178" y="509"/>
                </a:lnTo>
                <a:lnTo>
                  <a:pt x="177" y="509"/>
                </a:lnTo>
                <a:lnTo>
                  <a:pt x="176" y="510"/>
                </a:lnTo>
                <a:lnTo>
                  <a:pt x="176" y="509"/>
                </a:lnTo>
                <a:lnTo>
                  <a:pt x="176" y="508"/>
                </a:lnTo>
                <a:lnTo>
                  <a:pt x="175" y="508"/>
                </a:lnTo>
                <a:lnTo>
                  <a:pt x="175" y="508"/>
                </a:lnTo>
                <a:lnTo>
                  <a:pt x="175" y="507"/>
                </a:lnTo>
                <a:lnTo>
                  <a:pt x="174" y="507"/>
                </a:lnTo>
                <a:lnTo>
                  <a:pt x="174" y="506"/>
                </a:lnTo>
                <a:lnTo>
                  <a:pt x="174" y="506"/>
                </a:lnTo>
                <a:lnTo>
                  <a:pt x="173" y="506"/>
                </a:lnTo>
                <a:lnTo>
                  <a:pt x="172" y="506"/>
                </a:lnTo>
                <a:lnTo>
                  <a:pt x="172" y="506"/>
                </a:lnTo>
                <a:lnTo>
                  <a:pt x="171" y="506"/>
                </a:lnTo>
                <a:lnTo>
                  <a:pt x="170" y="506"/>
                </a:lnTo>
                <a:lnTo>
                  <a:pt x="170" y="507"/>
                </a:lnTo>
                <a:lnTo>
                  <a:pt x="170" y="508"/>
                </a:lnTo>
                <a:lnTo>
                  <a:pt x="169" y="508"/>
                </a:lnTo>
                <a:lnTo>
                  <a:pt x="168" y="508"/>
                </a:lnTo>
                <a:lnTo>
                  <a:pt x="168" y="508"/>
                </a:lnTo>
                <a:lnTo>
                  <a:pt x="168" y="509"/>
                </a:lnTo>
                <a:lnTo>
                  <a:pt x="168" y="510"/>
                </a:lnTo>
                <a:lnTo>
                  <a:pt x="168" y="509"/>
                </a:lnTo>
                <a:lnTo>
                  <a:pt x="167" y="509"/>
                </a:lnTo>
                <a:lnTo>
                  <a:pt x="167" y="508"/>
                </a:lnTo>
                <a:lnTo>
                  <a:pt x="166" y="508"/>
                </a:lnTo>
                <a:lnTo>
                  <a:pt x="166" y="508"/>
                </a:lnTo>
                <a:lnTo>
                  <a:pt x="166" y="508"/>
                </a:lnTo>
                <a:lnTo>
                  <a:pt x="165" y="508"/>
                </a:lnTo>
                <a:lnTo>
                  <a:pt x="165" y="508"/>
                </a:lnTo>
                <a:lnTo>
                  <a:pt x="164" y="508"/>
                </a:lnTo>
                <a:lnTo>
                  <a:pt x="163" y="508"/>
                </a:lnTo>
                <a:lnTo>
                  <a:pt x="163" y="508"/>
                </a:lnTo>
                <a:lnTo>
                  <a:pt x="163" y="509"/>
                </a:lnTo>
                <a:lnTo>
                  <a:pt x="163" y="509"/>
                </a:lnTo>
                <a:lnTo>
                  <a:pt x="163" y="510"/>
                </a:lnTo>
                <a:lnTo>
                  <a:pt x="162" y="510"/>
                </a:lnTo>
                <a:lnTo>
                  <a:pt x="162" y="509"/>
                </a:lnTo>
                <a:lnTo>
                  <a:pt x="161" y="509"/>
                </a:lnTo>
                <a:lnTo>
                  <a:pt x="161" y="508"/>
                </a:lnTo>
                <a:lnTo>
                  <a:pt x="161" y="508"/>
                </a:lnTo>
                <a:lnTo>
                  <a:pt x="161" y="508"/>
                </a:lnTo>
                <a:lnTo>
                  <a:pt x="160" y="508"/>
                </a:lnTo>
                <a:lnTo>
                  <a:pt x="160" y="507"/>
                </a:lnTo>
                <a:lnTo>
                  <a:pt x="160" y="506"/>
                </a:lnTo>
                <a:lnTo>
                  <a:pt x="160" y="506"/>
                </a:lnTo>
                <a:lnTo>
                  <a:pt x="159" y="506"/>
                </a:lnTo>
                <a:lnTo>
                  <a:pt x="159" y="506"/>
                </a:lnTo>
                <a:lnTo>
                  <a:pt x="159" y="506"/>
                </a:lnTo>
                <a:lnTo>
                  <a:pt x="158" y="506"/>
                </a:lnTo>
                <a:lnTo>
                  <a:pt x="158" y="507"/>
                </a:lnTo>
                <a:lnTo>
                  <a:pt x="157" y="506"/>
                </a:lnTo>
                <a:lnTo>
                  <a:pt x="157" y="507"/>
                </a:lnTo>
                <a:lnTo>
                  <a:pt x="157" y="507"/>
                </a:lnTo>
                <a:lnTo>
                  <a:pt x="156" y="507"/>
                </a:lnTo>
                <a:lnTo>
                  <a:pt x="156" y="506"/>
                </a:lnTo>
                <a:lnTo>
                  <a:pt x="156" y="507"/>
                </a:lnTo>
                <a:lnTo>
                  <a:pt x="155" y="507"/>
                </a:lnTo>
                <a:lnTo>
                  <a:pt x="155" y="507"/>
                </a:lnTo>
                <a:lnTo>
                  <a:pt x="155" y="506"/>
                </a:lnTo>
                <a:lnTo>
                  <a:pt x="155" y="507"/>
                </a:lnTo>
                <a:lnTo>
                  <a:pt x="154" y="507"/>
                </a:lnTo>
                <a:lnTo>
                  <a:pt x="154" y="506"/>
                </a:lnTo>
                <a:lnTo>
                  <a:pt x="154" y="506"/>
                </a:lnTo>
                <a:lnTo>
                  <a:pt x="153" y="506"/>
                </a:lnTo>
                <a:lnTo>
                  <a:pt x="153" y="505"/>
                </a:lnTo>
                <a:lnTo>
                  <a:pt x="153" y="505"/>
                </a:lnTo>
                <a:lnTo>
                  <a:pt x="153" y="504"/>
                </a:lnTo>
                <a:lnTo>
                  <a:pt x="153" y="504"/>
                </a:lnTo>
                <a:lnTo>
                  <a:pt x="152" y="504"/>
                </a:lnTo>
                <a:lnTo>
                  <a:pt x="152" y="503"/>
                </a:lnTo>
                <a:lnTo>
                  <a:pt x="152" y="502"/>
                </a:lnTo>
                <a:lnTo>
                  <a:pt x="152" y="502"/>
                </a:lnTo>
                <a:lnTo>
                  <a:pt x="153" y="502"/>
                </a:lnTo>
                <a:lnTo>
                  <a:pt x="153" y="501"/>
                </a:lnTo>
                <a:lnTo>
                  <a:pt x="152" y="501"/>
                </a:lnTo>
                <a:lnTo>
                  <a:pt x="151" y="501"/>
                </a:lnTo>
                <a:lnTo>
                  <a:pt x="151" y="500"/>
                </a:lnTo>
                <a:lnTo>
                  <a:pt x="151" y="500"/>
                </a:lnTo>
                <a:lnTo>
                  <a:pt x="151" y="499"/>
                </a:lnTo>
                <a:lnTo>
                  <a:pt x="150" y="499"/>
                </a:lnTo>
                <a:lnTo>
                  <a:pt x="150" y="499"/>
                </a:lnTo>
                <a:lnTo>
                  <a:pt x="149" y="499"/>
                </a:lnTo>
                <a:lnTo>
                  <a:pt x="149" y="498"/>
                </a:lnTo>
                <a:lnTo>
                  <a:pt x="149" y="497"/>
                </a:lnTo>
                <a:lnTo>
                  <a:pt x="149" y="497"/>
                </a:lnTo>
                <a:lnTo>
                  <a:pt x="149" y="496"/>
                </a:lnTo>
                <a:lnTo>
                  <a:pt x="149" y="495"/>
                </a:lnTo>
                <a:lnTo>
                  <a:pt x="149" y="495"/>
                </a:lnTo>
                <a:lnTo>
                  <a:pt x="149" y="494"/>
                </a:lnTo>
                <a:lnTo>
                  <a:pt x="149" y="493"/>
                </a:lnTo>
                <a:lnTo>
                  <a:pt x="149" y="493"/>
                </a:lnTo>
                <a:lnTo>
                  <a:pt x="149" y="493"/>
                </a:lnTo>
                <a:lnTo>
                  <a:pt x="149" y="492"/>
                </a:lnTo>
                <a:lnTo>
                  <a:pt x="149" y="491"/>
                </a:lnTo>
                <a:lnTo>
                  <a:pt x="149" y="491"/>
                </a:lnTo>
                <a:lnTo>
                  <a:pt x="148" y="491"/>
                </a:lnTo>
                <a:lnTo>
                  <a:pt x="148" y="491"/>
                </a:lnTo>
                <a:lnTo>
                  <a:pt x="148" y="491"/>
                </a:lnTo>
                <a:lnTo>
                  <a:pt x="147" y="491"/>
                </a:lnTo>
                <a:lnTo>
                  <a:pt x="147" y="490"/>
                </a:lnTo>
                <a:lnTo>
                  <a:pt x="146" y="490"/>
                </a:lnTo>
                <a:lnTo>
                  <a:pt x="146" y="490"/>
                </a:lnTo>
                <a:lnTo>
                  <a:pt x="145" y="490"/>
                </a:lnTo>
                <a:lnTo>
                  <a:pt x="144" y="490"/>
                </a:lnTo>
                <a:lnTo>
                  <a:pt x="144" y="490"/>
                </a:lnTo>
                <a:lnTo>
                  <a:pt x="143" y="490"/>
                </a:lnTo>
                <a:lnTo>
                  <a:pt x="142" y="490"/>
                </a:lnTo>
                <a:lnTo>
                  <a:pt x="142" y="489"/>
                </a:lnTo>
                <a:lnTo>
                  <a:pt x="142" y="489"/>
                </a:lnTo>
                <a:lnTo>
                  <a:pt x="142" y="489"/>
                </a:lnTo>
                <a:lnTo>
                  <a:pt x="142" y="488"/>
                </a:lnTo>
                <a:lnTo>
                  <a:pt x="143" y="488"/>
                </a:lnTo>
                <a:lnTo>
                  <a:pt x="144" y="488"/>
                </a:lnTo>
                <a:lnTo>
                  <a:pt x="144" y="487"/>
                </a:lnTo>
                <a:lnTo>
                  <a:pt x="144" y="487"/>
                </a:lnTo>
                <a:lnTo>
                  <a:pt x="144" y="486"/>
                </a:lnTo>
                <a:lnTo>
                  <a:pt x="145" y="485"/>
                </a:lnTo>
                <a:lnTo>
                  <a:pt x="145" y="485"/>
                </a:lnTo>
                <a:lnTo>
                  <a:pt x="146" y="485"/>
                </a:lnTo>
                <a:lnTo>
                  <a:pt x="146" y="484"/>
                </a:lnTo>
                <a:lnTo>
                  <a:pt x="146" y="484"/>
                </a:lnTo>
                <a:lnTo>
                  <a:pt x="146" y="483"/>
                </a:lnTo>
                <a:lnTo>
                  <a:pt x="147" y="483"/>
                </a:lnTo>
                <a:lnTo>
                  <a:pt x="148" y="483"/>
                </a:lnTo>
                <a:lnTo>
                  <a:pt x="147" y="482"/>
                </a:lnTo>
                <a:lnTo>
                  <a:pt x="148" y="482"/>
                </a:lnTo>
                <a:lnTo>
                  <a:pt x="148" y="482"/>
                </a:lnTo>
                <a:lnTo>
                  <a:pt x="148" y="482"/>
                </a:lnTo>
                <a:lnTo>
                  <a:pt x="149" y="482"/>
                </a:lnTo>
                <a:lnTo>
                  <a:pt x="149" y="481"/>
                </a:lnTo>
                <a:lnTo>
                  <a:pt x="149" y="480"/>
                </a:lnTo>
                <a:lnTo>
                  <a:pt x="149" y="480"/>
                </a:lnTo>
                <a:lnTo>
                  <a:pt x="150" y="480"/>
                </a:lnTo>
                <a:lnTo>
                  <a:pt x="150" y="479"/>
                </a:lnTo>
                <a:lnTo>
                  <a:pt x="151" y="479"/>
                </a:lnTo>
                <a:lnTo>
                  <a:pt x="151" y="478"/>
                </a:lnTo>
                <a:lnTo>
                  <a:pt x="151" y="478"/>
                </a:lnTo>
                <a:lnTo>
                  <a:pt x="151" y="477"/>
                </a:lnTo>
                <a:lnTo>
                  <a:pt x="151" y="476"/>
                </a:lnTo>
                <a:lnTo>
                  <a:pt x="151" y="476"/>
                </a:lnTo>
                <a:lnTo>
                  <a:pt x="150" y="476"/>
                </a:lnTo>
                <a:lnTo>
                  <a:pt x="149" y="476"/>
                </a:lnTo>
                <a:lnTo>
                  <a:pt x="149" y="476"/>
                </a:lnTo>
                <a:lnTo>
                  <a:pt x="148" y="476"/>
                </a:lnTo>
                <a:lnTo>
                  <a:pt x="148" y="476"/>
                </a:lnTo>
                <a:lnTo>
                  <a:pt x="147" y="477"/>
                </a:lnTo>
                <a:lnTo>
                  <a:pt x="147" y="476"/>
                </a:lnTo>
                <a:lnTo>
                  <a:pt x="146" y="476"/>
                </a:lnTo>
                <a:lnTo>
                  <a:pt x="146" y="476"/>
                </a:lnTo>
                <a:lnTo>
                  <a:pt x="146" y="475"/>
                </a:lnTo>
                <a:lnTo>
                  <a:pt x="146" y="474"/>
                </a:lnTo>
                <a:lnTo>
                  <a:pt x="146" y="474"/>
                </a:lnTo>
                <a:lnTo>
                  <a:pt x="146" y="474"/>
                </a:lnTo>
                <a:lnTo>
                  <a:pt x="146" y="473"/>
                </a:lnTo>
                <a:lnTo>
                  <a:pt x="146" y="473"/>
                </a:lnTo>
                <a:lnTo>
                  <a:pt x="146" y="474"/>
                </a:lnTo>
                <a:lnTo>
                  <a:pt x="145" y="474"/>
                </a:lnTo>
                <a:lnTo>
                  <a:pt x="144" y="474"/>
                </a:lnTo>
                <a:lnTo>
                  <a:pt x="144" y="474"/>
                </a:lnTo>
                <a:lnTo>
                  <a:pt x="143" y="474"/>
                </a:lnTo>
                <a:lnTo>
                  <a:pt x="142" y="474"/>
                </a:lnTo>
                <a:lnTo>
                  <a:pt x="142" y="475"/>
                </a:lnTo>
                <a:lnTo>
                  <a:pt x="141" y="475"/>
                </a:lnTo>
                <a:lnTo>
                  <a:pt x="141" y="476"/>
                </a:lnTo>
                <a:lnTo>
                  <a:pt x="141" y="475"/>
                </a:lnTo>
                <a:lnTo>
                  <a:pt x="140" y="476"/>
                </a:lnTo>
                <a:lnTo>
                  <a:pt x="140" y="476"/>
                </a:lnTo>
                <a:lnTo>
                  <a:pt x="140" y="476"/>
                </a:lnTo>
                <a:lnTo>
                  <a:pt x="139" y="476"/>
                </a:lnTo>
                <a:lnTo>
                  <a:pt x="139" y="476"/>
                </a:lnTo>
                <a:lnTo>
                  <a:pt x="138" y="476"/>
                </a:lnTo>
                <a:lnTo>
                  <a:pt x="138" y="476"/>
                </a:lnTo>
                <a:lnTo>
                  <a:pt x="138" y="476"/>
                </a:lnTo>
                <a:lnTo>
                  <a:pt x="137" y="476"/>
                </a:lnTo>
                <a:lnTo>
                  <a:pt x="137" y="476"/>
                </a:lnTo>
                <a:lnTo>
                  <a:pt x="136" y="476"/>
                </a:lnTo>
                <a:lnTo>
                  <a:pt x="136" y="476"/>
                </a:lnTo>
                <a:lnTo>
                  <a:pt x="136" y="476"/>
                </a:lnTo>
                <a:lnTo>
                  <a:pt x="136" y="475"/>
                </a:lnTo>
                <a:lnTo>
                  <a:pt x="136" y="475"/>
                </a:lnTo>
                <a:lnTo>
                  <a:pt x="136" y="474"/>
                </a:lnTo>
                <a:lnTo>
                  <a:pt x="136" y="474"/>
                </a:lnTo>
                <a:lnTo>
                  <a:pt x="135" y="474"/>
                </a:lnTo>
                <a:lnTo>
                  <a:pt x="134" y="474"/>
                </a:lnTo>
                <a:lnTo>
                  <a:pt x="134" y="474"/>
                </a:lnTo>
                <a:lnTo>
                  <a:pt x="134" y="474"/>
                </a:lnTo>
                <a:lnTo>
                  <a:pt x="134" y="473"/>
                </a:lnTo>
                <a:lnTo>
                  <a:pt x="134" y="473"/>
                </a:lnTo>
                <a:lnTo>
                  <a:pt x="134" y="472"/>
                </a:lnTo>
                <a:lnTo>
                  <a:pt x="135" y="472"/>
                </a:lnTo>
                <a:lnTo>
                  <a:pt x="135" y="472"/>
                </a:lnTo>
                <a:lnTo>
                  <a:pt x="136" y="472"/>
                </a:lnTo>
                <a:lnTo>
                  <a:pt x="136" y="471"/>
                </a:lnTo>
                <a:lnTo>
                  <a:pt x="135" y="471"/>
                </a:lnTo>
                <a:lnTo>
                  <a:pt x="135" y="470"/>
                </a:lnTo>
                <a:lnTo>
                  <a:pt x="136" y="470"/>
                </a:lnTo>
                <a:lnTo>
                  <a:pt x="136" y="470"/>
                </a:lnTo>
                <a:lnTo>
                  <a:pt x="136" y="470"/>
                </a:lnTo>
                <a:lnTo>
                  <a:pt x="137" y="470"/>
                </a:lnTo>
                <a:lnTo>
                  <a:pt x="138" y="470"/>
                </a:lnTo>
                <a:lnTo>
                  <a:pt x="138" y="470"/>
                </a:lnTo>
                <a:lnTo>
                  <a:pt x="138" y="470"/>
                </a:lnTo>
                <a:lnTo>
                  <a:pt x="138" y="469"/>
                </a:lnTo>
                <a:lnTo>
                  <a:pt x="139" y="469"/>
                </a:lnTo>
                <a:lnTo>
                  <a:pt x="140" y="468"/>
                </a:lnTo>
                <a:lnTo>
                  <a:pt x="139" y="468"/>
                </a:lnTo>
                <a:lnTo>
                  <a:pt x="139" y="468"/>
                </a:lnTo>
                <a:lnTo>
                  <a:pt x="140" y="467"/>
                </a:lnTo>
                <a:lnTo>
                  <a:pt x="140" y="466"/>
                </a:lnTo>
                <a:lnTo>
                  <a:pt x="140" y="466"/>
                </a:lnTo>
                <a:lnTo>
                  <a:pt x="140" y="466"/>
                </a:lnTo>
                <a:lnTo>
                  <a:pt x="141" y="466"/>
                </a:lnTo>
                <a:lnTo>
                  <a:pt x="141" y="465"/>
                </a:lnTo>
                <a:lnTo>
                  <a:pt x="142" y="465"/>
                </a:lnTo>
                <a:lnTo>
                  <a:pt x="142" y="464"/>
                </a:lnTo>
                <a:lnTo>
                  <a:pt x="142" y="464"/>
                </a:lnTo>
                <a:lnTo>
                  <a:pt x="142" y="463"/>
                </a:lnTo>
                <a:lnTo>
                  <a:pt x="142" y="463"/>
                </a:lnTo>
                <a:lnTo>
                  <a:pt x="142" y="462"/>
                </a:lnTo>
                <a:lnTo>
                  <a:pt x="142" y="461"/>
                </a:lnTo>
                <a:lnTo>
                  <a:pt x="142" y="461"/>
                </a:lnTo>
                <a:lnTo>
                  <a:pt x="142" y="461"/>
                </a:lnTo>
                <a:lnTo>
                  <a:pt x="142" y="460"/>
                </a:lnTo>
                <a:lnTo>
                  <a:pt x="142" y="459"/>
                </a:lnTo>
                <a:lnTo>
                  <a:pt x="142" y="459"/>
                </a:lnTo>
                <a:lnTo>
                  <a:pt x="142" y="459"/>
                </a:lnTo>
                <a:lnTo>
                  <a:pt x="142" y="458"/>
                </a:lnTo>
                <a:lnTo>
                  <a:pt x="142" y="457"/>
                </a:lnTo>
                <a:lnTo>
                  <a:pt x="141" y="457"/>
                </a:lnTo>
                <a:lnTo>
                  <a:pt x="140" y="457"/>
                </a:lnTo>
                <a:lnTo>
                  <a:pt x="140" y="457"/>
                </a:lnTo>
                <a:lnTo>
                  <a:pt x="140" y="457"/>
                </a:lnTo>
                <a:lnTo>
                  <a:pt x="139" y="457"/>
                </a:lnTo>
                <a:lnTo>
                  <a:pt x="138" y="457"/>
                </a:lnTo>
                <a:lnTo>
                  <a:pt x="138" y="457"/>
                </a:lnTo>
                <a:lnTo>
                  <a:pt x="137" y="457"/>
                </a:lnTo>
                <a:lnTo>
                  <a:pt x="137" y="458"/>
                </a:lnTo>
                <a:lnTo>
                  <a:pt x="136" y="458"/>
                </a:lnTo>
                <a:lnTo>
                  <a:pt x="136" y="459"/>
                </a:lnTo>
                <a:lnTo>
                  <a:pt x="136" y="459"/>
                </a:lnTo>
                <a:lnTo>
                  <a:pt x="135" y="459"/>
                </a:lnTo>
                <a:lnTo>
                  <a:pt x="134" y="459"/>
                </a:lnTo>
                <a:lnTo>
                  <a:pt x="134" y="459"/>
                </a:lnTo>
                <a:lnTo>
                  <a:pt x="133" y="459"/>
                </a:lnTo>
                <a:lnTo>
                  <a:pt x="132" y="459"/>
                </a:lnTo>
                <a:lnTo>
                  <a:pt x="132" y="459"/>
                </a:lnTo>
                <a:lnTo>
                  <a:pt x="131" y="459"/>
                </a:lnTo>
                <a:lnTo>
                  <a:pt x="130" y="459"/>
                </a:lnTo>
                <a:lnTo>
                  <a:pt x="130" y="459"/>
                </a:lnTo>
                <a:lnTo>
                  <a:pt x="130" y="458"/>
                </a:lnTo>
                <a:lnTo>
                  <a:pt x="130" y="458"/>
                </a:lnTo>
                <a:lnTo>
                  <a:pt x="130" y="457"/>
                </a:lnTo>
                <a:lnTo>
                  <a:pt x="130" y="457"/>
                </a:lnTo>
                <a:lnTo>
                  <a:pt x="130" y="457"/>
                </a:lnTo>
                <a:lnTo>
                  <a:pt x="130" y="456"/>
                </a:lnTo>
                <a:lnTo>
                  <a:pt x="130" y="455"/>
                </a:lnTo>
                <a:lnTo>
                  <a:pt x="130" y="455"/>
                </a:lnTo>
                <a:lnTo>
                  <a:pt x="129" y="455"/>
                </a:lnTo>
                <a:lnTo>
                  <a:pt x="129" y="455"/>
                </a:lnTo>
                <a:lnTo>
                  <a:pt x="129" y="455"/>
                </a:lnTo>
                <a:lnTo>
                  <a:pt x="128" y="455"/>
                </a:lnTo>
                <a:lnTo>
                  <a:pt x="127" y="455"/>
                </a:lnTo>
                <a:lnTo>
                  <a:pt x="127" y="455"/>
                </a:lnTo>
                <a:lnTo>
                  <a:pt x="127" y="455"/>
                </a:lnTo>
                <a:lnTo>
                  <a:pt x="127" y="454"/>
                </a:lnTo>
                <a:lnTo>
                  <a:pt x="127" y="453"/>
                </a:lnTo>
                <a:lnTo>
                  <a:pt x="127" y="453"/>
                </a:lnTo>
                <a:lnTo>
                  <a:pt x="126" y="453"/>
                </a:lnTo>
                <a:lnTo>
                  <a:pt x="125" y="453"/>
                </a:lnTo>
                <a:lnTo>
                  <a:pt x="125" y="453"/>
                </a:lnTo>
                <a:lnTo>
                  <a:pt x="125" y="452"/>
                </a:lnTo>
                <a:lnTo>
                  <a:pt x="125" y="452"/>
                </a:lnTo>
                <a:lnTo>
                  <a:pt x="125" y="451"/>
                </a:lnTo>
                <a:lnTo>
                  <a:pt x="125" y="451"/>
                </a:lnTo>
                <a:lnTo>
                  <a:pt x="125" y="451"/>
                </a:lnTo>
                <a:lnTo>
                  <a:pt x="125" y="450"/>
                </a:lnTo>
                <a:lnTo>
                  <a:pt x="124" y="449"/>
                </a:lnTo>
                <a:lnTo>
                  <a:pt x="123" y="449"/>
                </a:lnTo>
                <a:lnTo>
                  <a:pt x="123" y="449"/>
                </a:lnTo>
                <a:lnTo>
                  <a:pt x="122" y="449"/>
                </a:lnTo>
                <a:lnTo>
                  <a:pt x="121" y="449"/>
                </a:lnTo>
                <a:lnTo>
                  <a:pt x="121" y="449"/>
                </a:lnTo>
                <a:lnTo>
                  <a:pt x="121" y="449"/>
                </a:lnTo>
                <a:lnTo>
                  <a:pt x="121" y="448"/>
                </a:lnTo>
                <a:lnTo>
                  <a:pt x="121" y="447"/>
                </a:lnTo>
                <a:lnTo>
                  <a:pt x="120" y="447"/>
                </a:lnTo>
                <a:lnTo>
                  <a:pt x="119" y="447"/>
                </a:lnTo>
                <a:lnTo>
                  <a:pt x="119" y="446"/>
                </a:lnTo>
                <a:lnTo>
                  <a:pt x="119" y="446"/>
                </a:lnTo>
                <a:lnTo>
                  <a:pt x="119" y="446"/>
                </a:lnTo>
                <a:lnTo>
                  <a:pt x="119" y="445"/>
                </a:lnTo>
                <a:lnTo>
                  <a:pt x="118" y="446"/>
                </a:lnTo>
                <a:lnTo>
                  <a:pt x="118" y="445"/>
                </a:lnTo>
                <a:lnTo>
                  <a:pt x="118" y="446"/>
                </a:lnTo>
                <a:lnTo>
                  <a:pt x="117" y="446"/>
                </a:lnTo>
                <a:lnTo>
                  <a:pt x="117" y="445"/>
                </a:lnTo>
                <a:lnTo>
                  <a:pt x="117" y="445"/>
                </a:lnTo>
                <a:lnTo>
                  <a:pt x="116" y="445"/>
                </a:lnTo>
                <a:lnTo>
                  <a:pt x="115" y="445"/>
                </a:lnTo>
                <a:lnTo>
                  <a:pt x="115" y="444"/>
                </a:lnTo>
                <a:lnTo>
                  <a:pt x="116" y="444"/>
                </a:lnTo>
                <a:lnTo>
                  <a:pt x="115" y="444"/>
                </a:lnTo>
                <a:lnTo>
                  <a:pt x="115" y="444"/>
                </a:lnTo>
                <a:lnTo>
                  <a:pt x="116" y="444"/>
                </a:lnTo>
                <a:lnTo>
                  <a:pt x="116" y="443"/>
                </a:lnTo>
                <a:lnTo>
                  <a:pt x="115" y="443"/>
                </a:lnTo>
                <a:lnTo>
                  <a:pt x="115" y="442"/>
                </a:lnTo>
                <a:lnTo>
                  <a:pt x="115" y="442"/>
                </a:lnTo>
                <a:lnTo>
                  <a:pt x="115" y="441"/>
                </a:lnTo>
                <a:lnTo>
                  <a:pt x="115" y="440"/>
                </a:lnTo>
                <a:lnTo>
                  <a:pt x="115" y="440"/>
                </a:lnTo>
                <a:lnTo>
                  <a:pt x="115" y="439"/>
                </a:lnTo>
                <a:lnTo>
                  <a:pt x="116" y="439"/>
                </a:lnTo>
                <a:lnTo>
                  <a:pt x="116" y="438"/>
                </a:lnTo>
                <a:lnTo>
                  <a:pt x="115" y="438"/>
                </a:lnTo>
                <a:lnTo>
                  <a:pt x="115" y="439"/>
                </a:lnTo>
                <a:lnTo>
                  <a:pt x="114" y="439"/>
                </a:lnTo>
                <a:lnTo>
                  <a:pt x="113" y="439"/>
                </a:lnTo>
                <a:lnTo>
                  <a:pt x="113" y="439"/>
                </a:lnTo>
                <a:lnTo>
                  <a:pt x="113" y="438"/>
                </a:lnTo>
                <a:lnTo>
                  <a:pt x="112" y="438"/>
                </a:lnTo>
                <a:lnTo>
                  <a:pt x="112" y="439"/>
                </a:lnTo>
                <a:lnTo>
                  <a:pt x="112" y="439"/>
                </a:lnTo>
                <a:lnTo>
                  <a:pt x="111" y="439"/>
                </a:lnTo>
                <a:lnTo>
                  <a:pt x="110" y="439"/>
                </a:lnTo>
                <a:lnTo>
                  <a:pt x="110" y="439"/>
                </a:lnTo>
                <a:lnTo>
                  <a:pt x="109" y="439"/>
                </a:lnTo>
                <a:lnTo>
                  <a:pt x="109" y="438"/>
                </a:lnTo>
                <a:lnTo>
                  <a:pt x="108" y="438"/>
                </a:lnTo>
                <a:lnTo>
                  <a:pt x="108" y="439"/>
                </a:lnTo>
                <a:lnTo>
                  <a:pt x="108" y="438"/>
                </a:lnTo>
                <a:lnTo>
                  <a:pt x="107" y="438"/>
                </a:lnTo>
                <a:lnTo>
                  <a:pt x="106" y="438"/>
                </a:lnTo>
                <a:lnTo>
                  <a:pt x="106" y="438"/>
                </a:lnTo>
                <a:lnTo>
                  <a:pt x="106" y="438"/>
                </a:lnTo>
                <a:lnTo>
                  <a:pt x="105" y="438"/>
                </a:lnTo>
                <a:lnTo>
                  <a:pt x="104" y="438"/>
                </a:lnTo>
                <a:lnTo>
                  <a:pt x="104" y="437"/>
                </a:lnTo>
                <a:lnTo>
                  <a:pt x="103" y="437"/>
                </a:lnTo>
                <a:lnTo>
                  <a:pt x="102" y="437"/>
                </a:lnTo>
                <a:lnTo>
                  <a:pt x="102" y="436"/>
                </a:lnTo>
                <a:lnTo>
                  <a:pt x="102" y="436"/>
                </a:lnTo>
                <a:lnTo>
                  <a:pt x="102" y="436"/>
                </a:lnTo>
                <a:lnTo>
                  <a:pt x="101" y="436"/>
                </a:lnTo>
                <a:lnTo>
                  <a:pt x="100" y="436"/>
                </a:lnTo>
                <a:lnTo>
                  <a:pt x="100" y="435"/>
                </a:lnTo>
                <a:lnTo>
                  <a:pt x="99" y="435"/>
                </a:lnTo>
                <a:lnTo>
                  <a:pt x="99" y="434"/>
                </a:lnTo>
                <a:lnTo>
                  <a:pt x="98" y="434"/>
                </a:lnTo>
                <a:lnTo>
                  <a:pt x="98" y="434"/>
                </a:lnTo>
                <a:lnTo>
                  <a:pt x="98" y="434"/>
                </a:lnTo>
                <a:lnTo>
                  <a:pt x="97" y="434"/>
                </a:lnTo>
                <a:lnTo>
                  <a:pt x="97" y="433"/>
                </a:lnTo>
                <a:lnTo>
                  <a:pt x="96" y="433"/>
                </a:lnTo>
                <a:lnTo>
                  <a:pt x="96" y="433"/>
                </a:lnTo>
                <a:lnTo>
                  <a:pt x="95" y="433"/>
                </a:lnTo>
                <a:lnTo>
                  <a:pt x="94" y="433"/>
                </a:lnTo>
                <a:lnTo>
                  <a:pt x="94" y="432"/>
                </a:lnTo>
                <a:lnTo>
                  <a:pt x="94" y="432"/>
                </a:lnTo>
                <a:lnTo>
                  <a:pt x="94" y="432"/>
                </a:lnTo>
                <a:lnTo>
                  <a:pt x="93" y="432"/>
                </a:lnTo>
                <a:lnTo>
                  <a:pt x="93" y="432"/>
                </a:lnTo>
                <a:lnTo>
                  <a:pt x="93" y="432"/>
                </a:lnTo>
                <a:lnTo>
                  <a:pt x="93" y="432"/>
                </a:lnTo>
                <a:lnTo>
                  <a:pt x="92" y="432"/>
                </a:lnTo>
                <a:lnTo>
                  <a:pt x="91" y="432"/>
                </a:lnTo>
                <a:lnTo>
                  <a:pt x="91" y="432"/>
                </a:lnTo>
                <a:lnTo>
                  <a:pt x="90" y="432"/>
                </a:lnTo>
                <a:lnTo>
                  <a:pt x="89" y="432"/>
                </a:lnTo>
                <a:lnTo>
                  <a:pt x="89" y="431"/>
                </a:lnTo>
                <a:lnTo>
                  <a:pt x="89" y="431"/>
                </a:lnTo>
                <a:lnTo>
                  <a:pt x="89" y="430"/>
                </a:lnTo>
                <a:lnTo>
                  <a:pt x="88" y="430"/>
                </a:lnTo>
                <a:lnTo>
                  <a:pt x="88" y="431"/>
                </a:lnTo>
                <a:lnTo>
                  <a:pt x="87" y="431"/>
                </a:lnTo>
                <a:lnTo>
                  <a:pt x="87" y="431"/>
                </a:lnTo>
                <a:lnTo>
                  <a:pt x="86" y="431"/>
                </a:lnTo>
                <a:lnTo>
                  <a:pt x="86" y="430"/>
                </a:lnTo>
                <a:lnTo>
                  <a:pt x="85" y="431"/>
                </a:lnTo>
                <a:lnTo>
                  <a:pt x="85" y="431"/>
                </a:lnTo>
                <a:lnTo>
                  <a:pt x="84" y="431"/>
                </a:lnTo>
                <a:lnTo>
                  <a:pt x="83" y="431"/>
                </a:lnTo>
                <a:lnTo>
                  <a:pt x="83" y="431"/>
                </a:lnTo>
                <a:lnTo>
                  <a:pt x="82" y="431"/>
                </a:lnTo>
                <a:lnTo>
                  <a:pt x="81" y="431"/>
                </a:lnTo>
                <a:lnTo>
                  <a:pt x="81" y="431"/>
                </a:lnTo>
                <a:lnTo>
                  <a:pt x="81" y="432"/>
                </a:lnTo>
                <a:lnTo>
                  <a:pt x="81" y="432"/>
                </a:lnTo>
                <a:lnTo>
                  <a:pt x="81" y="433"/>
                </a:lnTo>
                <a:lnTo>
                  <a:pt x="81" y="434"/>
                </a:lnTo>
                <a:lnTo>
                  <a:pt x="80" y="434"/>
                </a:lnTo>
                <a:lnTo>
                  <a:pt x="79" y="434"/>
                </a:lnTo>
                <a:lnTo>
                  <a:pt x="79" y="435"/>
                </a:lnTo>
                <a:lnTo>
                  <a:pt x="79" y="435"/>
                </a:lnTo>
                <a:lnTo>
                  <a:pt x="79" y="436"/>
                </a:lnTo>
                <a:lnTo>
                  <a:pt x="79" y="436"/>
                </a:lnTo>
                <a:lnTo>
                  <a:pt x="79" y="437"/>
                </a:lnTo>
                <a:lnTo>
                  <a:pt x="78" y="438"/>
                </a:lnTo>
                <a:lnTo>
                  <a:pt x="78" y="438"/>
                </a:lnTo>
                <a:lnTo>
                  <a:pt x="78" y="439"/>
                </a:lnTo>
                <a:lnTo>
                  <a:pt x="78" y="440"/>
                </a:lnTo>
                <a:lnTo>
                  <a:pt x="77" y="440"/>
                </a:lnTo>
                <a:lnTo>
                  <a:pt x="77" y="440"/>
                </a:lnTo>
                <a:lnTo>
                  <a:pt x="77" y="441"/>
                </a:lnTo>
                <a:lnTo>
                  <a:pt x="76" y="441"/>
                </a:lnTo>
                <a:lnTo>
                  <a:pt x="76" y="442"/>
                </a:lnTo>
                <a:lnTo>
                  <a:pt x="76" y="442"/>
                </a:lnTo>
                <a:lnTo>
                  <a:pt x="76" y="443"/>
                </a:lnTo>
                <a:lnTo>
                  <a:pt x="76" y="444"/>
                </a:lnTo>
                <a:lnTo>
                  <a:pt x="75" y="444"/>
                </a:lnTo>
                <a:lnTo>
                  <a:pt x="74" y="444"/>
                </a:lnTo>
                <a:lnTo>
                  <a:pt x="74" y="444"/>
                </a:lnTo>
                <a:lnTo>
                  <a:pt x="74" y="443"/>
                </a:lnTo>
                <a:lnTo>
                  <a:pt x="73" y="443"/>
                </a:lnTo>
                <a:lnTo>
                  <a:pt x="72" y="443"/>
                </a:lnTo>
                <a:lnTo>
                  <a:pt x="72" y="443"/>
                </a:lnTo>
                <a:lnTo>
                  <a:pt x="71" y="442"/>
                </a:lnTo>
                <a:lnTo>
                  <a:pt x="70" y="442"/>
                </a:lnTo>
                <a:lnTo>
                  <a:pt x="70" y="442"/>
                </a:lnTo>
                <a:lnTo>
                  <a:pt x="69" y="442"/>
                </a:lnTo>
                <a:lnTo>
                  <a:pt x="68" y="442"/>
                </a:lnTo>
                <a:lnTo>
                  <a:pt x="68" y="442"/>
                </a:lnTo>
                <a:lnTo>
                  <a:pt x="67" y="442"/>
                </a:lnTo>
                <a:lnTo>
                  <a:pt x="67" y="442"/>
                </a:lnTo>
                <a:lnTo>
                  <a:pt x="66" y="442"/>
                </a:lnTo>
                <a:lnTo>
                  <a:pt x="66" y="442"/>
                </a:lnTo>
                <a:lnTo>
                  <a:pt x="65" y="442"/>
                </a:lnTo>
                <a:lnTo>
                  <a:pt x="64" y="442"/>
                </a:lnTo>
                <a:lnTo>
                  <a:pt x="64" y="442"/>
                </a:lnTo>
                <a:lnTo>
                  <a:pt x="63" y="442"/>
                </a:lnTo>
                <a:lnTo>
                  <a:pt x="62" y="442"/>
                </a:lnTo>
                <a:lnTo>
                  <a:pt x="62" y="442"/>
                </a:lnTo>
                <a:lnTo>
                  <a:pt x="61" y="442"/>
                </a:lnTo>
                <a:lnTo>
                  <a:pt x="60" y="442"/>
                </a:lnTo>
                <a:lnTo>
                  <a:pt x="60" y="442"/>
                </a:lnTo>
                <a:lnTo>
                  <a:pt x="59" y="442"/>
                </a:lnTo>
                <a:lnTo>
                  <a:pt x="58" y="442"/>
                </a:lnTo>
                <a:lnTo>
                  <a:pt x="58" y="442"/>
                </a:lnTo>
                <a:lnTo>
                  <a:pt x="58" y="441"/>
                </a:lnTo>
                <a:lnTo>
                  <a:pt x="57" y="441"/>
                </a:lnTo>
                <a:lnTo>
                  <a:pt x="57" y="442"/>
                </a:lnTo>
                <a:lnTo>
                  <a:pt x="57" y="442"/>
                </a:lnTo>
                <a:lnTo>
                  <a:pt x="56" y="442"/>
                </a:lnTo>
                <a:lnTo>
                  <a:pt x="56" y="441"/>
                </a:lnTo>
                <a:lnTo>
                  <a:pt x="55" y="441"/>
                </a:lnTo>
                <a:lnTo>
                  <a:pt x="55" y="440"/>
                </a:lnTo>
                <a:lnTo>
                  <a:pt x="55" y="440"/>
                </a:lnTo>
                <a:lnTo>
                  <a:pt x="55" y="441"/>
                </a:lnTo>
                <a:lnTo>
                  <a:pt x="54" y="441"/>
                </a:lnTo>
                <a:lnTo>
                  <a:pt x="53" y="440"/>
                </a:lnTo>
                <a:lnTo>
                  <a:pt x="53" y="440"/>
                </a:lnTo>
                <a:lnTo>
                  <a:pt x="52" y="440"/>
                </a:lnTo>
                <a:lnTo>
                  <a:pt x="51" y="440"/>
                </a:lnTo>
                <a:lnTo>
                  <a:pt x="51" y="440"/>
                </a:lnTo>
                <a:lnTo>
                  <a:pt x="51" y="439"/>
                </a:lnTo>
                <a:lnTo>
                  <a:pt x="50" y="440"/>
                </a:lnTo>
                <a:lnTo>
                  <a:pt x="49" y="440"/>
                </a:lnTo>
                <a:lnTo>
                  <a:pt x="49" y="440"/>
                </a:lnTo>
                <a:lnTo>
                  <a:pt x="49" y="439"/>
                </a:lnTo>
                <a:lnTo>
                  <a:pt x="48" y="439"/>
                </a:lnTo>
                <a:lnTo>
                  <a:pt x="47" y="439"/>
                </a:lnTo>
                <a:lnTo>
                  <a:pt x="47" y="439"/>
                </a:lnTo>
                <a:lnTo>
                  <a:pt x="46" y="439"/>
                </a:lnTo>
                <a:lnTo>
                  <a:pt x="45" y="440"/>
                </a:lnTo>
                <a:lnTo>
                  <a:pt x="45" y="440"/>
                </a:lnTo>
                <a:lnTo>
                  <a:pt x="44" y="440"/>
                </a:lnTo>
                <a:lnTo>
                  <a:pt x="43" y="440"/>
                </a:lnTo>
                <a:lnTo>
                  <a:pt x="43" y="440"/>
                </a:lnTo>
                <a:lnTo>
                  <a:pt x="43" y="440"/>
                </a:lnTo>
                <a:lnTo>
                  <a:pt x="42" y="440"/>
                </a:lnTo>
                <a:lnTo>
                  <a:pt x="41" y="440"/>
                </a:lnTo>
                <a:lnTo>
                  <a:pt x="41" y="440"/>
                </a:lnTo>
                <a:lnTo>
                  <a:pt x="41" y="441"/>
                </a:lnTo>
                <a:lnTo>
                  <a:pt x="40" y="441"/>
                </a:lnTo>
                <a:lnTo>
                  <a:pt x="40" y="442"/>
                </a:lnTo>
                <a:lnTo>
                  <a:pt x="40" y="442"/>
                </a:lnTo>
                <a:lnTo>
                  <a:pt x="40" y="442"/>
                </a:lnTo>
                <a:lnTo>
                  <a:pt x="39" y="442"/>
                </a:lnTo>
                <a:lnTo>
                  <a:pt x="38" y="442"/>
                </a:lnTo>
                <a:lnTo>
                  <a:pt x="38" y="443"/>
                </a:lnTo>
                <a:lnTo>
                  <a:pt x="38" y="443"/>
                </a:lnTo>
                <a:lnTo>
                  <a:pt x="37" y="444"/>
                </a:lnTo>
                <a:lnTo>
                  <a:pt x="36" y="444"/>
                </a:lnTo>
                <a:lnTo>
                  <a:pt x="36" y="444"/>
                </a:lnTo>
                <a:lnTo>
                  <a:pt x="36" y="444"/>
                </a:lnTo>
                <a:lnTo>
                  <a:pt x="36" y="445"/>
                </a:lnTo>
                <a:lnTo>
                  <a:pt x="35" y="445"/>
                </a:lnTo>
                <a:lnTo>
                  <a:pt x="34" y="446"/>
                </a:lnTo>
                <a:lnTo>
                  <a:pt x="34" y="446"/>
                </a:lnTo>
                <a:lnTo>
                  <a:pt x="34" y="446"/>
                </a:lnTo>
                <a:lnTo>
                  <a:pt x="33" y="446"/>
                </a:lnTo>
                <a:lnTo>
                  <a:pt x="33" y="447"/>
                </a:lnTo>
                <a:lnTo>
                  <a:pt x="32" y="447"/>
                </a:lnTo>
                <a:lnTo>
                  <a:pt x="32" y="447"/>
                </a:lnTo>
                <a:lnTo>
                  <a:pt x="31" y="447"/>
                </a:lnTo>
                <a:lnTo>
                  <a:pt x="30" y="447"/>
                </a:lnTo>
                <a:lnTo>
                  <a:pt x="30" y="446"/>
                </a:lnTo>
                <a:lnTo>
                  <a:pt x="30" y="446"/>
                </a:lnTo>
                <a:lnTo>
                  <a:pt x="29" y="446"/>
                </a:lnTo>
                <a:lnTo>
                  <a:pt x="29" y="445"/>
                </a:lnTo>
                <a:lnTo>
                  <a:pt x="28" y="444"/>
                </a:lnTo>
                <a:lnTo>
                  <a:pt x="28" y="444"/>
                </a:lnTo>
                <a:lnTo>
                  <a:pt x="28" y="443"/>
                </a:lnTo>
                <a:lnTo>
                  <a:pt x="27" y="443"/>
                </a:lnTo>
                <a:lnTo>
                  <a:pt x="26" y="443"/>
                </a:lnTo>
                <a:lnTo>
                  <a:pt x="26" y="442"/>
                </a:lnTo>
                <a:lnTo>
                  <a:pt x="26" y="442"/>
                </a:lnTo>
                <a:lnTo>
                  <a:pt x="26" y="442"/>
                </a:lnTo>
                <a:lnTo>
                  <a:pt x="25" y="441"/>
                </a:lnTo>
                <a:lnTo>
                  <a:pt x="24" y="441"/>
                </a:lnTo>
                <a:lnTo>
                  <a:pt x="24" y="441"/>
                </a:lnTo>
                <a:lnTo>
                  <a:pt x="24" y="440"/>
                </a:lnTo>
                <a:lnTo>
                  <a:pt x="23" y="441"/>
                </a:lnTo>
                <a:lnTo>
                  <a:pt x="22" y="441"/>
                </a:lnTo>
                <a:lnTo>
                  <a:pt x="22" y="440"/>
                </a:lnTo>
                <a:lnTo>
                  <a:pt x="21" y="440"/>
                </a:lnTo>
                <a:lnTo>
                  <a:pt x="21" y="440"/>
                </a:lnTo>
                <a:lnTo>
                  <a:pt x="21" y="440"/>
                </a:lnTo>
                <a:lnTo>
                  <a:pt x="20" y="440"/>
                </a:lnTo>
                <a:lnTo>
                  <a:pt x="19" y="439"/>
                </a:lnTo>
                <a:lnTo>
                  <a:pt x="19" y="439"/>
                </a:lnTo>
                <a:lnTo>
                  <a:pt x="18" y="438"/>
                </a:lnTo>
                <a:lnTo>
                  <a:pt x="17" y="438"/>
                </a:lnTo>
                <a:lnTo>
                  <a:pt x="17" y="438"/>
                </a:lnTo>
                <a:lnTo>
                  <a:pt x="16" y="438"/>
                </a:lnTo>
                <a:lnTo>
                  <a:pt x="16" y="438"/>
                </a:lnTo>
                <a:lnTo>
                  <a:pt x="16" y="438"/>
                </a:lnTo>
                <a:lnTo>
                  <a:pt x="15" y="438"/>
                </a:lnTo>
                <a:lnTo>
                  <a:pt x="15" y="438"/>
                </a:lnTo>
                <a:lnTo>
                  <a:pt x="15" y="437"/>
                </a:lnTo>
                <a:lnTo>
                  <a:pt x="15" y="437"/>
                </a:lnTo>
                <a:lnTo>
                  <a:pt x="14" y="437"/>
                </a:lnTo>
                <a:lnTo>
                  <a:pt x="14" y="436"/>
                </a:lnTo>
                <a:lnTo>
                  <a:pt x="13" y="436"/>
                </a:lnTo>
                <a:lnTo>
                  <a:pt x="13" y="436"/>
                </a:lnTo>
                <a:lnTo>
                  <a:pt x="12" y="436"/>
                </a:lnTo>
                <a:lnTo>
                  <a:pt x="11" y="436"/>
                </a:lnTo>
                <a:lnTo>
                  <a:pt x="11" y="436"/>
                </a:lnTo>
                <a:lnTo>
                  <a:pt x="11" y="436"/>
                </a:lnTo>
                <a:lnTo>
                  <a:pt x="11" y="435"/>
                </a:lnTo>
                <a:lnTo>
                  <a:pt x="11" y="434"/>
                </a:lnTo>
                <a:lnTo>
                  <a:pt x="10" y="434"/>
                </a:lnTo>
                <a:lnTo>
                  <a:pt x="10" y="434"/>
                </a:lnTo>
                <a:lnTo>
                  <a:pt x="9" y="434"/>
                </a:lnTo>
                <a:lnTo>
                  <a:pt x="9" y="434"/>
                </a:lnTo>
                <a:lnTo>
                  <a:pt x="9" y="434"/>
                </a:lnTo>
                <a:lnTo>
                  <a:pt x="8" y="434"/>
                </a:lnTo>
                <a:lnTo>
                  <a:pt x="7" y="434"/>
                </a:lnTo>
                <a:lnTo>
                  <a:pt x="7" y="433"/>
                </a:lnTo>
                <a:lnTo>
                  <a:pt x="7" y="433"/>
                </a:lnTo>
                <a:lnTo>
                  <a:pt x="7" y="432"/>
                </a:lnTo>
                <a:lnTo>
                  <a:pt x="7" y="432"/>
                </a:lnTo>
                <a:lnTo>
                  <a:pt x="6" y="432"/>
                </a:lnTo>
                <a:lnTo>
                  <a:pt x="6" y="431"/>
                </a:lnTo>
                <a:lnTo>
                  <a:pt x="5" y="431"/>
                </a:lnTo>
                <a:lnTo>
                  <a:pt x="5" y="431"/>
                </a:lnTo>
                <a:lnTo>
                  <a:pt x="5" y="430"/>
                </a:lnTo>
                <a:lnTo>
                  <a:pt x="4" y="430"/>
                </a:lnTo>
                <a:lnTo>
                  <a:pt x="4" y="430"/>
                </a:lnTo>
                <a:lnTo>
                  <a:pt x="4" y="429"/>
                </a:lnTo>
                <a:lnTo>
                  <a:pt x="4" y="429"/>
                </a:lnTo>
                <a:lnTo>
                  <a:pt x="3" y="429"/>
                </a:lnTo>
                <a:lnTo>
                  <a:pt x="2" y="429"/>
                </a:lnTo>
                <a:lnTo>
                  <a:pt x="2" y="429"/>
                </a:lnTo>
                <a:lnTo>
                  <a:pt x="1" y="429"/>
                </a:lnTo>
                <a:lnTo>
                  <a:pt x="0" y="428"/>
                </a:lnTo>
                <a:lnTo>
                  <a:pt x="0" y="428"/>
                </a:lnTo>
                <a:lnTo>
                  <a:pt x="0" y="427"/>
                </a:lnTo>
                <a:lnTo>
                  <a:pt x="0" y="427"/>
                </a:lnTo>
                <a:lnTo>
                  <a:pt x="0" y="426"/>
                </a:lnTo>
                <a:lnTo>
                  <a:pt x="0" y="426"/>
                </a:lnTo>
                <a:lnTo>
                  <a:pt x="0" y="425"/>
                </a:lnTo>
                <a:lnTo>
                  <a:pt x="0" y="425"/>
                </a:lnTo>
                <a:lnTo>
                  <a:pt x="0" y="424"/>
                </a:lnTo>
                <a:lnTo>
                  <a:pt x="0" y="423"/>
                </a:lnTo>
                <a:lnTo>
                  <a:pt x="0" y="425"/>
                </a:lnTo>
                <a:lnTo>
                  <a:pt x="1" y="425"/>
                </a:lnTo>
                <a:lnTo>
                  <a:pt x="1" y="425"/>
                </a:lnTo>
                <a:lnTo>
                  <a:pt x="2" y="425"/>
                </a:lnTo>
                <a:lnTo>
                  <a:pt x="2" y="425"/>
                </a:lnTo>
                <a:lnTo>
                  <a:pt x="3" y="426"/>
                </a:lnTo>
                <a:lnTo>
                  <a:pt x="4" y="426"/>
                </a:lnTo>
                <a:lnTo>
                  <a:pt x="4" y="427"/>
                </a:lnTo>
                <a:lnTo>
                  <a:pt x="5" y="427"/>
                </a:lnTo>
                <a:lnTo>
                  <a:pt x="5" y="427"/>
                </a:lnTo>
                <a:lnTo>
                  <a:pt x="6" y="428"/>
                </a:lnTo>
                <a:lnTo>
                  <a:pt x="7" y="428"/>
                </a:lnTo>
                <a:lnTo>
                  <a:pt x="7" y="429"/>
                </a:lnTo>
                <a:lnTo>
                  <a:pt x="7" y="429"/>
                </a:lnTo>
                <a:lnTo>
                  <a:pt x="7" y="429"/>
                </a:lnTo>
                <a:lnTo>
                  <a:pt x="8" y="429"/>
                </a:lnTo>
                <a:lnTo>
                  <a:pt x="8" y="430"/>
                </a:lnTo>
                <a:lnTo>
                  <a:pt x="9" y="430"/>
                </a:lnTo>
                <a:lnTo>
                  <a:pt x="9" y="430"/>
                </a:lnTo>
                <a:lnTo>
                  <a:pt x="9" y="431"/>
                </a:lnTo>
                <a:lnTo>
                  <a:pt x="10" y="431"/>
                </a:lnTo>
                <a:lnTo>
                  <a:pt x="11" y="432"/>
                </a:lnTo>
                <a:lnTo>
                  <a:pt x="11" y="432"/>
                </a:lnTo>
                <a:lnTo>
                  <a:pt x="12" y="432"/>
                </a:lnTo>
                <a:lnTo>
                  <a:pt x="13" y="432"/>
                </a:lnTo>
                <a:lnTo>
                  <a:pt x="13" y="432"/>
                </a:lnTo>
                <a:lnTo>
                  <a:pt x="14" y="432"/>
                </a:lnTo>
                <a:lnTo>
                  <a:pt x="15" y="432"/>
                </a:lnTo>
                <a:lnTo>
                  <a:pt x="15" y="432"/>
                </a:lnTo>
                <a:lnTo>
                  <a:pt x="16" y="432"/>
                </a:lnTo>
                <a:lnTo>
                  <a:pt x="17" y="433"/>
                </a:lnTo>
                <a:lnTo>
                  <a:pt x="17" y="434"/>
                </a:lnTo>
                <a:lnTo>
                  <a:pt x="17" y="434"/>
                </a:lnTo>
                <a:lnTo>
                  <a:pt x="17" y="434"/>
                </a:lnTo>
                <a:lnTo>
                  <a:pt x="18" y="434"/>
                </a:lnTo>
                <a:lnTo>
                  <a:pt x="19" y="434"/>
                </a:lnTo>
                <a:lnTo>
                  <a:pt x="19" y="435"/>
                </a:lnTo>
                <a:lnTo>
                  <a:pt x="20" y="435"/>
                </a:lnTo>
                <a:lnTo>
                  <a:pt x="21" y="435"/>
                </a:lnTo>
                <a:lnTo>
                  <a:pt x="21" y="436"/>
                </a:lnTo>
                <a:lnTo>
                  <a:pt x="21" y="436"/>
                </a:lnTo>
                <a:lnTo>
                  <a:pt x="21" y="437"/>
                </a:lnTo>
                <a:lnTo>
                  <a:pt x="22" y="437"/>
                </a:lnTo>
                <a:lnTo>
                  <a:pt x="22" y="438"/>
                </a:lnTo>
                <a:lnTo>
                  <a:pt x="22" y="438"/>
                </a:lnTo>
                <a:lnTo>
                  <a:pt x="22" y="438"/>
                </a:lnTo>
                <a:lnTo>
                  <a:pt x="23" y="438"/>
                </a:lnTo>
                <a:lnTo>
                  <a:pt x="24" y="438"/>
                </a:lnTo>
                <a:lnTo>
                  <a:pt x="24" y="438"/>
                </a:lnTo>
                <a:lnTo>
                  <a:pt x="24" y="437"/>
                </a:lnTo>
                <a:lnTo>
                  <a:pt x="24" y="436"/>
                </a:lnTo>
                <a:lnTo>
                  <a:pt x="24" y="436"/>
                </a:lnTo>
                <a:lnTo>
                  <a:pt x="24" y="435"/>
                </a:lnTo>
                <a:lnTo>
                  <a:pt x="23" y="434"/>
                </a:lnTo>
                <a:lnTo>
                  <a:pt x="24" y="434"/>
                </a:lnTo>
                <a:lnTo>
                  <a:pt x="24" y="433"/>
                </a:lnTo>
                <a:lnTo>
                  <a:pt x="24" y="433"/>
                </a:lnTo>
                <a:lnTo>
                  <a:pt x="24" y="432"/>
                </a:lnTo>
                <a:lnTo>
                  <a:pt x="25" y="432"/>
                </a:lnTo>
                <a:lnTo>
                  <a:pt x="26" y="432"/>
                </a:lnTo>
                <a:lnTo>
                  <a:pt x="26" y="433"/>
                </a:lnTo>
                <a:lnTo>
                  <a:pt x="27" y="433"/>
                </a:lnTo>
                <a:lnTo>
                  <a:pt x="28" y="433"/>
                </a:lnTo>
                <a:lnTo>
                  <a:pt x="28" y="433"/>
                </a:lnTo>
                <a:lnTo>
                  <a:pt x="29" y="433"/>
                </a:lnTo>
                <a:lnTo>
                  <a:pt x="29" y="432"/>
                </a:lnTo>
                <a:lnTo>
                  <a:pt x="30" y="432"/>
                </a:lnTo>
                <a:lnTo>
                  <a:pt x="30" y="432"/>
                </a:lnTo>
                <a:lnTo>
                  <a:pt x="30" y="432"/>
                </a:lnTo>
                <a:lnTo>
                  <a:pt x="31" y="432"/>
                </a:lnTo>
                <a:lnTo>
                  <a:pt x="31" y="431"/>
                </a:lnTo>
                <a:lnTo>
                  <a:pt x="31" y="430"/>
                </a:lnTo>
                <a:lnTo>
                  <a:pt x="32" y="430"/>
                </a:lnTo>
                <a:lnTo>
                  <a:pt x="32" y="429"/>
                </a:lnTo>
                <a:lnTo>
                  <a:pt x="32" y="429"/>
                </a:lnTo>
                <a:lnTo>
                  <a:pt x="32" y="429"/>
                </a:lnTo>
                <a:lnTo>
                  <a:pt x="33" y="429"/>
                </a:lnTo>
                <a:lnTo>
                  <a:pt x="34" y="429"/>
                </a:lnTo>
                <a:lnTo>
                  <a:pt x="34" y="430"/>
                </a:lnTo>
                <a:lnTo>
                  <a:pt x="34" y="430"/>
                </a:lnTo>
                <a:lnTo>
                  <a:pt x="35" y="430"/>
                </a:lnTo>
                <a:lnTo>
                  <a:pt x="36" y="430"/>
                </a:lnTo>
                <a:lnTo>
                  <a:pt x="36" y="430"/>
                </a:lnTo>
                <a:lnTo>
                  <a:pt x="36" y="429"/>
                </a:lnTo>
                <a:lnTo>
                  <a:pt x="37" y="429"/>
                </a:lnTo>
                <a:lnTo>
                  <a:pt x="37" y="429"/>
                </a:lnTo>
                <a:lnTo>
                  <a:pt x="37" y="428"/>
                </a:lnTo>
                <a:lnTo>
                  <a:pt x="37" y="427"/>
                </a:lnTo>
                <a:lnTo>
                  <a:pt x="37" y="427"/>
                </a:lnTo>
                <a:lnTo>
                  <a:pt x="37" y="426"/>
                </a:lnTo>
                <a:lnTo>
                  <a:pt x="37" y="425"/>
                </a:lnTo>
                <a:lnTo>
                  <a:pt x="38" y="425"/>
                </a:lnTo>
                <a:lnTo>
                  <a:pt x="38" y="425"/>
                </a:lnTo>
                <a:lnTo>
                  <a:pt x="38" y="425"/>
                </a:lnTo>
                <a:lnTo>
                  <a:pt x="39" y="424"/>
                </a:lnTo>
                <a:lnTo>
                  <a:pt x="40" y="423"/>
                </a:lnTo>
                <a:lnTo>
                  <a:pt x="40" y="423"/>
                </a:lnTo>
                <a:lnTo>
                  <a:pt x="41" y="423"/>
                </a:lnTo>
                <a:lnTo>
                  <a:pt x="41" y="423"/>
                </a:lnTo>
                <a:lnTo>
                  <a:pt x="41" y="423"/>
                </a:lnTo>
                <a:lnTo>
                  <a:pt x="42" y="423"/>
                </a:lnTo>
                <a:lnTo>
                  <a:pt x="43" y="423"/>
                </a:lnTo>
                <a:lnTo>
                  <a:pt x="43" y="422"/>
                </a:lnTo>
                <a:lnTo>
                  <a:pt x="43" y="421"/>
                </a:lnTo>
                <a:lnTo>
                  <a:pt x="44" y="421"/>
                </a:lnTo>
                <a:lnTo>
                  <a:pt x="44" y="421"/>
                </a:lnTo>
                <a:lnTo>
                  <a:pt x="44" y="419"/>
                </a:lnTo>
                <a:lnTo>
                  <a:pt x="45" y="419"/>
                </a:lnTo>
                <a:lnTo>
                  <a:pt x="44" y="418"/>
                </a:lnTo>
                <a:lnTo>
                  <a:pt x="45" y="417"/>
                </a:lnTo>
                <a:lnTo>
                  <a:pt x="45" y="417"/>
                </a:lnTo>
                <a:lnTo>
                  <a:pt x="45" y="417"/>
                </a:lnTo>
                <a:lnTo>
                  <a:pt x="46" y="417"/>
                </a:lnTo>
                <a:lnTo>
                  <a:pt x="47" y="417"/>
                </a:lnTo>
                <a:lnTo>
                  <a:pt x="47" y="416"/>
                </a:lnTo>
                <a:lnTo>
                  <a:pt x="47" y="416"/>
                </a:lnTo>
                <a:lnTo>
                  <a:pt x="48" y="416"/>
                </a:lnTo>
                <a:lnTo>
                  <a:pt x="49" y="416"/>
                </a:lnTo>
                <a:lnTo>
                  <a:pt x="49" y="416"/>
                </a:lnTo>
                <a:lnTo>
                  <a:pt x="49" y="415"/>
                </a:lnTo>
                <a:lnTo>
                  <a:pt x="50" y="415"/>
                </a:lnTo>
                <a:lnTo>
                  <a:pt x="51" y="415"/>
                </a:lnTo>
                <a:lnTo>
                  <a:pt x="51" y="415"/>
                </a:lnTo>
                <a:lnTo>
                  <a:pt x="51" y="415"/>
                </a:lnTo>
                <a:lnTo>
                  <a:pt x="52" y="415"/>
                </a:lnTo>
                <a:lnTo>
                  <a:pt x="52" y="414"/>
                </a:lnTo>
                <a:lnTo>
                  <a:pt x="53" y="414"/>
                </a:lnTo>
                <a:lnTo>
                  <a:pt x="53" y="413"/>
                </a:lnTo>
                <a:lnTo>
                  <a:pt x="54" y="413"/>
                </a:lnTo>
                <a:lnTo>
                  <a:pt x="55" y="412"/>
                </a:lnTo>
                <a:lnTo>
                  <a:pt x="55" y="412"/>
                </a:lnTo>
                <a:lnTo>
                  <a:pt x="55" y="411"/>
                </a:lnTo>
                <a:lnTo>
                  <a:pt x="56" y="411"/>
                </a:lnTo>
                <a:lnTo>
                  <a:pt x="57" y="411"/>
                </a:lnTo>
                <a:lnTo>
                  <a:pt x="57" y="411"/>
                </a:lnTo>
                <a:lnTo>
                  <a:pt x="58" y="411"/>
                </a:lnTo>
                <a:lnTo>
                  <a:pt x="58" y="411"/>
                </a:lnTo>
                <a:lnTo>
                  <a:pt x="59" y="411"/>
                </a:lnTo>
                <a:lnTo>
                  <a:pt x="60" y="411"/>
                </a:lnTo>
                <a:lnTo>
                  <a:pt x="60" y="411"/>
                </a:lnTo>
                <a:lnTo>
                  <a:pt x="61" y="411"/>
                </a:lnTo>
                <a:lnTo>
                  <a:pt x="62" y="411"/>
                </a:lnTo>
                <a:lnTo>
                  <a:pt x="62" y="411"/>
                </a:lnTo>
                <a:lnTo>
                  <a:pt x="63" y="411"/>
                </a:lnTo>
                <a:lnTo>
                  <a:pt x="64" y="411"/>
                </a:lnTo>
                <a:lnTo>
                  <a:pt x="64" y="411"/>
                </a:lnTo>
                <a:lnTo>
                  <a:pt x="64" y="411"/>
                </a:lnTo>
                <a:lnTo>
                  <a:pt x="65" y="411"/>
                </a:lnTo>
                <a:lnTo>
                  <a:pt x="66" y="411"/>
                </a:lnTo>
                <a:lnTo>
                  <a:pt x="66" y="411"/>
                </a:lnTo>
                <a:lnTo>
                  <a:pt x="67" y="411"/>
                </a:lnTo>
                <a:lnTo>
                  <a:pt x="67" y="411"/>
                </a:lnTo>
                <a:lnTo>
                  <a:pt x="68" y="411"/>
                </a:lnTo>
                <a:lnTo>
                  <a:pt x="68" y="411"/>
                </a:lnTo>
                <a:lnTo>
                  <a:pt x="69" y="411"/>
                </a:lnTo>
                <a:lnTo>
                  <a:pt x="70" y="411"/>
                </a:lnTo>
                <a:lnTo>
                  <a:pt x="70" y="411"/>
                </a:lnTo>
                <a:lnTo>
                  <a:pt x="71" y="411"/>
                </a:lnTo>
                <a:lnTo>
                  <a:pt x="71" y="410"/>
                </a:lnTo>
                <a:lnTo>
                  <a:pt x="72" y="410"/>
                </a:lnTo>
                <a:lnTo>
                  <a:pt x="72" y="409"/>
                </a:lnTo>
                <a:lnTo>
                  <a:pt x="72" y="409"/>
                </a:lnTo>
                <a:lnTo>
                  <a:pt x="72" y="408"/>
                </a:lnTo>
                <a:lnTo>
                  <a:pt x="73" y="408"/>
                </a:lnTo>
                <a:lnTo>
                  <a:pt x="73" y="408"/>
                </a:lnTo>
                <a:lnTo>
                  <a:pt x="74" y="408"/>
                </a:lnTo>
                <a:lnTo>
                  <a:pt x="74" y="407"/>
                </a:lnTo>
                <a:lnTo>
                  <a:pt x="74" y="406"/>
                </a:lnTo>
                <a:lnTo>
                  <a:pt x="74" y="406"/>
                </a:lnTo>
                <a:lnTo>
                  <a:pt x="75" y="406"/>
                </a:lnTo>
                <a:lnTo>
                  <a:pt x="75" y="405"/>
                </a:lnTo>
                <a:lnTo>
                  <a:pt x="75" y="404"/>
                </a:lnTo>
                <a:lnTo>
                  <a:pt x="75" y="404"/>
                </a:lnTo>
                <a:lnTo>
                  <a:pt x="75" y="403"/>
                </a:lnTo>
                <a:lnTo>
                  <a:pt x="75" y="402"/>
                </a:lnTo>
                <a:lnTo>
                  <a:pt x="75" y="402"/>
                </a:lnTo>
                <a:lnTo>
                  <a:pt x="76" y="402"/>
                </a:lnTo>
                <a:lnTo>
                  <a:pt x="76" y="401"/>
                </a:lnTo>
                <a:lnTo>
                  <a:pt x="76" y="400"/>
                </a:lnTo>
                <a:lnTo>
                  <a:pt x="76" y="400"/>
                </a:lnTo>
                <a:lnTo>
                  <a:pt x="76" y="399"/>
                </a:lnTo>
                <a:lnTo>
                  <a:pt x="76" y="398"/>
                </a:lnTo>
                <a:lnTo>
                  <a:pt x="75" y="398"/>
                </a:lnTo>
                <a:lnTo>
                  <a:pt x="76" y="398"/>
                </a:lnTo>
                <a:lnTo>
                  <a:pt x="76" y="398"/>
                </a:lnTo>
                <a:lnTo>
                  <a:pt x="76" y="398"/>
                </a:lnTo>
                <a:lnTo>
                  <a:pt x="77" y="398"/>
                </a:lnTo>
                <a:lnTo>
                  <a:pt x="77" y="397"/>
                </a:lnTo>
                <a:lnTo>
                  <a:pt x="77" y="397"/>
                </a:lnTo>
                <a:lnTo>
                  <a:pt x="77" y="396"/>
                </a:lnTo>
                <a:lnTo>
                  <a:pt x="77" y="396"/>
                </a:lnTo>
                <a:lnTo>
                  <a:pt x="78" y="396"/>
                </a:lnTo>
                <a:lnTo>
                  <a:pt x="78" y="395"/>
                </a:lnTo>
                <a:lnTo>
                  <a:pt x="77" y="395"/>
                </a:lnTo>
                <a:lnTo>
                  <a:pt x="77" y="394"/>
                </a:lnTo>
                <a:lnTo>
                  <a:pt x="77" y="394"/>
                </a:lnTo>
                <a:lnTo>
                  <a:pt x="77" y="394"/>
                </a:lnTo>
                <a:lnTo>
                  <a:pt x="78" y="394"/>
                </a:lnTo>
                <a:lnTo>
                  <a:pt x="77" y="394"/>
                </a:lnTo>
                <a:lnTo>
                  <a:pt x="77" y="393"/>
                </a:lnTo>
                <a:lnTo>
                  <a:pt x="77" y="393"/>
                </a:lnTo>
                <a:lnTo>
                  <a:pt x="77" y="393"/>
                </a:lnTo>
                <a:lnTo>
                  <a:pt x="77" y="392"/>
                </a:lnTo>
                <a:lnTo>
                  <a:pt x="77" y="391"/>
                </a:lnTo>
                <a:lnTo>
                  <a:pt x="78" y="391"/>
                </a:lnTo>
                <a:lnTo>
                  <a:pt x="78" y="391"/>
                </a:lnTo>
                <a:lnTo>
                  <a:pt x="78" y="390"/>
                </a:lnTo>
                <a:lnTo>
                  <a:pt x="77" y="390"/>
                </a:lnTo>
                <a:lnTo>
                  <a:pt x="78" y="390"/>
                </a:lnTo>
                <a:lnTo>
                  <a:pt x="78" y="389"/>
                </a:lnTo>
                <a:lnTo>
                  <a:pt x="79" y="389"/>
                </a:lnTo>
                <a:lnTo>
                  <a:pt x="79" y="389"/>
                </a:lnTo>
                <a:lnTo>
                  <a:pt x="79" y="389"/>
                </a:lnTo>
                <a:lnTo>
                  <a:pt x="79" y="388"/>
                </a:lnTo>
                <a:lnTo>
                  <a:pt x="80" y="388"/>
                </a:lnTo>
                <a:lnTo>
                  <a:pt x="79" y="388"/>
                </a:lnTo>
                <a:lnTo>
                  <a:pt x="79" y="387"/>
                </a:lnTo>
                <a:lnTo>
                  <a:pt x="80" y="387"/>
                </a:lnTo>
                <a:lnTo>
                  <a:pt x="81" y="387"/>
                </a:lnTo>
                <a:lnTo>
                  <a:pt x="81" y="388"/>
                </a:lnTo>
                <a:lnTo>
                  <a:pt x="81" y="387"/>
                </a:lnTo>
                <a:lnTo>
                  <a:pt x="81" y="387"/>
                </a:lnTo>
                <a:lnTo>
                  <a:pt x="80" y="387"/>
                </a:lnTo>
                <a:lnTo>
                  <a:pt x="80" y="386"/>
                </a:lnTo>
                <a:lnTo>
                  <a:pt x="79" y="386"/>
                </a:lnTo>
                <a:lnTo>
                  <a:pt x="79" y="386"/>
                </a:lnTo>
                <a:lnTo>
                  <a:pt x="78" y="386"/>
                </a:lnTo>
                <a:lnTo>
                  <a:pt x="77" y="385"/>
                </a:lnTo>
                <a:lnTo>
                  <a:pt x="77" y="385"/>
                </a:lnTo>
                <a:lnTo>
                  <a:pt x="76" y="385"/>
                </a:lnTo>
                <a:lnTo>
                  <a:pt x="76" y="385"/>
                </a:lnTo>
                <a:lnTo>
                  <a:pt x="76" y="385"/>
                </a:lnTo>
                <a:lnTo>
                  <a:pt x="75" y="385"/>
                </a:lnTo>
                <a:lnTo>
                  <a:pt x="75" y="384"/>
                </a:lnTo>
                <a:lnTo>
                  <a:pt x="74" y="384"/>
                </a:lnTo>
                <a:lnTo>
                  <a:pt x="74" y="383"/>
                </a:lnTo>
                <a:lnTo>
                  <a:pt x="74" y="383"/>
                </a:lnTo>
                <a:lnTo>
                  <a:pt x="74" y="382"/>
                </a:lnTo>
                <a:lnTo>
                  <a:pt x="74" y="381"/>
                </a:lnTo>
                <a:lnTo>
                  <a:pt x="74" y="381"/>
                </a:lnTo>
                <a:lnTo>
                  <a:pt x="74" y="380"/>
                </a:lnTo>
                <a:lnTo>
                  <a:pt x="74" y="379"/>
                </a:lnTo>
                <a:lnTo>
                  <a:pt x="74" y="379"/>
                </a:lnTo>
                <a:lnTo>
                  <a:pt x="74" y="379"/>
                </a:lnTo>
                <a:lnTo>
                  <a:pt x="73" y="379"/>
                </a:lnTo>
                <a:lnTo>
                  <a:pt x="73" y="378"/>
                </a:lnTo>
                <a:lnTo>
                  <a:pt x="72" y="378"/>
                </a:lnTo>
                <a:lnTo>
                  <a:pt x="72" y="377"/>
                </a:lnTo>
                <a:lnTo>
                  <a:pt x="72" y="377"/>
                </a:lnTo>
                <a:lnTo>
                  <a:pt x="71" y="377"/>
                </a:lnTo>
                <a:lnTo>
                  <a:pt x="70" y="377"/>
                </a:lnTo>
                <a:lnTo>
                  <a:pt x="70" y="376"/>
                </a:lnTo>
                <a:lnTo>
                  <a:pt x="70" y="376"/>
                </a:lnTo>
                <a:lnTo>
                  <a:pt x="69" y="375"/>
                </a:lnTo>
                <a:lnTo>
                  <a:pt x="70" y="375"/>
                </a:lnTo>
                <a:lnTo>
                  <a:pt x="70" y="375"/>
                </a:lnTo>
                <a:lnTo>
                  <a:pt x="70" y="374"/>
                </a:lnTo>
                <a:lnTo>
                  <a:pt x="69" y="374"/>
                </a:lnTo>
                <a:lnTo>
                  <a:pt x="69" y="375"/>
                </a:lnTo>
                <a:lnTo>
                  <a:pt x="69" y="375"/>
                </a:lnTo>
                <a:lnTo>
                  <a:pt x="68" y="375"/>
                </a:lnTo>
                <a:lnTo>
                  <a:pt x="68" y="375"/>
                </a:lnTo>
                <a:lnTo>
                  <a:pt x="68" y="374"/>
                </a:lnTo>
                <a:lnTo>
                  <a:pt x="68" y="374"/>
                </a:lnTo>
                <a:lnTo>
                  <a:pt x="68" y="374"/>
                </a:lnTo>
                <a:lnTo>
                  <a:pt x="68" y="373"/>
                </a:lnTo>
                <a:lnTo>
                  <a:pt x="69" y="373"/>
                </a:lnTo>
                <a:lnTo>
                  <a:pt x="69" y="374"/>
                </a:lnTo>
                <a:lnTo>
                  <a:pt x="70" y="374"/>
                </a:lnTo>
                <a:lnTo>
                  <a:pt x="70" y="373"/>
                </a:lnTo>
                <a:lnTo>
                  <a:pt x="70" y="372"/>
                </a:lnTo>
                <a:lnTo>
                  <a:pt x="70" y="372"/>
                </a:lnTo>
                <a:lnTo>
                  <a:pt x="70" y="372"/>
                </a:lnTo>
                <a:lnTo>
                  <a:pt x="71" y="372"/>
                </a:lnTo>
                <a:lnTo>
                  <a:pt x="70" y="371"/>
                </a:lnTo>
                <a:lnTo>
                  <a:pt x="71" y="371"/>
                </a:lnTo>
                <a:lnTo>
                  <a:pt x="71" y="370"/>
                </a:lnTo>
                <a:lnTo>
                  <a:pt x="71" y="370"/>
                </a:lnTo>
                <a:lnTo>
                  <a:pt x="71" y="369"/>
                </a:lnTo>
                <a:lnTo>
                  <a:pt x="72" y="369"/>
                </a:lnTo>
                <a:lnTo>
                  <a:pt x="72" y="369"/>
                </a:lnTo>
                <a:lnTo>
                  <a:pt x="72" y="368"/>
                </a:lnTo>
                <a:lnTo>
                  <a:pt x="72" y="368"/>
                </a:lnTo>
                <a:lnTo>
                  <a:pt x="72" y="367"/>
                </a:lnTo>
                <a:lnTo>
                  <a:pt x="72" y="366"/>
                </a:lnTo>
                <a:lnTo>
                  <a:pt x="72" y="366"/>
                </a:lnTo>
                <a:lnTo>
                  <a:pt x="72" y="365"/>
                </a:lnTo>
                <a:lnTo>
                  <a:pt x="72" y="365"/>
                </a:lnTo>
                <a:lnTo>
                  <a:pt x="72" y="364"/>
                </a:lnTo>
                <a:lnTo>
                  <a:pt x="72" y="364"/>
                </a:lnTo>
                <a:lnTo>
                  <a:pt x="73" y="364"/>
                </a:lnTo>
                <a:lnTo>
                  <a:pt x="73" y="364"/>
                </a:lnTo>
                <a:lnTo>
                  <a:pt x="73" y="363"/>
                </a:lnTo>
                <a:lnTo>
                  <a:pt x="74" y="363"/>
                </a:lnTo>
                <a:lnTo>
                  <a:pt x="74" y="362"/>
                </a:lnTo>
                <a:lnTo>
                  <a:pt x="73" y="362"/>
                </a:lnTo>
                <a:lnTo>
                  <a:pt x="72" y="363"/>
                </a:lnTo>
                <a:lnTo>
                  <a:pt x="72" y="363"/>
                </a:lnTo>
                <a:lnTo>
                  <a:pt x="72" y="362"/>
                </a:lnTo>
                <a:lnTo>
                  <a:pt x="72" y="362"/>
                </a:lnTo>
                <a:lnTo>
                  <a:pt x="72" y="361"/>
                </a:lnTo>
                <a:lnTo>
                  <a:pt x="71" y="361"/>
                </a:lnTo>
                <a:lnTo>
                  <a:pt x="70" y="361"/>
                </a:lnTo>
                <a:lnTo>
                  <a:pt x="70" y="361"/>
                </a:lnTo>
                <a:lnTo>
                  <a:pt x="69" y="361"/>
                </a:lnTo>
                <a:lnTo>
                  <a:pt x="69" y="360"/>
                </a:lnTo>
                <a:lnTo>
                  <a:pt x="68" y="360"/>
                </a:lnTo>
                <a:lnTo>
                  <a:pt x="68" y="360"/>
                </a:lnTo>
                <a:lnTo>
                  <a:pt x="67" y="360"/>
                </a:lnTo>
                <a:lnTo>
                  <a:pt x="66" y="360"/>
                </a:lnTo>
                <a:lnTo>
                  <a:pt x="66" y="360"/>
                </a:lnTo>
                <a:lnTo>
                  <a:pt x="65" y="361"/>
                </a:lnTo>
                <a:lnTo>
                  <a:pt x="64" y="361"/>
                </a:lnTo>
                <a:lnTo>
                  <a:pt x="64" y="362"/>
                </a:lnTo>
                <a:lnTo>
                  <a:pt x="64" y="362"/>
                </a:lnTo>
                <a:lnTo>
                  <a:pt x="64" y="362"/>
                </a:lnTo>
                <a:lnTo>
                  <a:pt x="63" y="362"/>
                </a:lnTo>
                <a:lnTo>
                  <a:pt x="62" y="362"/>
                </a:lnTo>
                <a:lnTo>
                  <a:pt x="62" y="362"/>
                </a:lnTo>
                <a:lnTo>
                  <a:pt x="61" y="362"/>
                </a:lnTo>
                <a:lnTo>
                  <a:pt x="60" y="362"/>
                </a:lnTo>
                <a:lnTo>
                  <a:pt x="60" y="363"/>
                </a:lnTo>
                <a:lnTo>
                  <a:pt x="60" y="363"/>
                </a:lnTo>
                <a:lnTo>
                  <a:pt x="59" y="363"/>
                </a:lnTo>
                <a:lnTo>
                  <a:pt x="59" y="362"/>
                </a:lnTo>
                <a:lnTo>
                  <a:pt x="58" y="362"/>
                </a:lnTo>
                <a:lnTo>
                  <a:pt x="58" y="362"/>
                </a:lnTo>
                <a:lnTo>
                  <a:pt x="58" y="362"/>
                </a:lnTo>
                <a:lnTo>
                  <a:pt x="57" y="362"/>
                </a:lnTo>
                <a:lnTo>
                  <a:pt x="57" y="362"/>
                </a:lnTo>
                <a:lnTo>
                  <a:pt x="56" y="362"/>
                </a:lnTo>
                <a:lnTo>
                  <a:pt x="55" y="362"/>
                </a:lnTo>
                <a:lnTo>
                  <a:pt x="55" y="361"/>
                </a:lnTo>
                <a:lnTo>
                  <a:pt x="55" y="361"/>
                </a:lnTo>
                <a:lnTo>
                  <a:pt x="55" y="360"/>
                </a:lnTo>
                <a:lnTo>
                  <a:pt x="54" y="360"/>
                </a:lnTo>
                <a:lnTo>
                  <a:pt x="54" y="360"/>
                </a:lnTo>
                <a:lnTo>
                  <a:pt x="54" y="359"/>
                </a:lnTo>
                <a:lnTo>
                  <a:pt x="55" y="359"/>
                </a:lnTo>
                <a:lnTo>
                  <a:pt x="55" y="359"/>
                </a:lnTo>
                <a:lnTo>
                  <a:pt x="56" y="359"/>
                </a:lnTo>
                <a:lnTo>
                  <a:pt x="56" y="358"/>
                </a:lnTo>
                <a:lnTo>
                  <a:pt x="57" y="358"/>
                </a:lnTo>
                <a:lnTo>
                  <a:pt x="57" y="359"/>
                </a:lnTo>
                <a:lnTo>
                  <a:pt x="57" y="358"/>
                </a:lnTo>
                <a:lnTo>
                  <a:pt x="57" y="359"/>
                </a:lnTo>
                <a:lnTo>
                  <a:pt x="58" y="358"/>
                </a:lnTo>
                <a:lnTo>
                  <a:pt x="58" y="359"/>
                </a:lnTo>
                <a:lnTo>
                  <a:pt x="58" y="359"/>
                </a:lnTo>
                <a:lnTo>
                  <a:pt x="58" y="358"/>
                </a:lnTo>
                <a:lnTo>
                  <a:pt x="59" y="358"/>
                </a:lnTo>
                <a:lnTo>
                  <a:pt x="59" y="359"/>
                </a:lnTo>
                <a:lnTo>
                  <a:pt x="60" y="359"/>
                </a:lnTo>
                <a:lnTo>
                  <a:pt x="60" y="359"/>
                </a:lnTo>
                <a:lnTo>
                  <a:pt x="60" y="358"/>
                </a:lnTo>
                <a:lnTo>
                  <a:pt x="61" y="358"/>
                </a:lnTo>
                <a:lnTo>
                  <a:pt x="61" y="358"/>
                </a:lnTo>
                <a:lnTo>
                  <a:pt x="62" y="357"/>
                </a:lnTo>
                <a:lnTo>
                  <a:pt x="62" y="357"/>
                </a:lnTo>
                <a:lnTo>
                  <a:pt x="62" y="357"/>
                </a:lnTo>
                <a:lnTo>
                  <a:pt x="62" y="356"/>
                </a:lnTo>
                <a:lnTo>
                  <a:pt x="62" y="355"/>
                </a:lnTo>
                <a:lnTo>
                  <a:pt x="63" y="355"/>
                </a:lnTo>
                <a:lnTo>
                  <a:pt x="63" y="355"/>
                </a:lnTo>
                <a:lnTo>
                  <a:pt x="64" y="355"/>
                </a:lnTo>
                <a:lnTo>
                  <a:pt x="63" y="354"/>
                </a:lnTo>
                <a:lnTo>
                  <a:pt x="64" y="354"/>
                </a:lnTo>
                <a:lnTo>
                  <a:pt x="64" y="353"/>
                </a:lnTo>
                <a:lnTo>
                  <a:pt x="64" y="353"/>
                </a:lnTo>
                <a:lnTo>
                  <a:pt x="64" y="353"/>
                </a:lnTo>
                <a:lnTo>
                  <a:pt x="64" y="353"/>
                </a:lnTo>
                <a:lnTo>
                  <a:pt x="64" y="353"/>
                </a:lnTo>
                <a:lnTo>
                  <a:pt x="64" y="352"/>
                </a:lnTo>
                <a:lnTo>
                  <a:pt x="64" y="352"/>
                </a:lnTo>
                <a:lnTo>
                  <a:pt x="64" y="351"/>
                </a:lnTo>
                <a:lnTo>
                  <a:pt x="64" y="351"/>
                </a:lnTo>
                <a:lnTo>
                  <a:pt x="64" y="351"/>
                </a:lnTo>
                <a:lnTo>
                  <a:pt x="64" y="351"/>
                </a:lnTo>
                <a:lnTo>
                  <a:pt x="64" y="350"/>
                </a:lnTo>
                <a:lnTo>
                  <a:pt x="64" y="351"/>
                </a:lnTo>
                <a:lnTo>
                  <a:pt x="65" y="351"/>
                </a:lnTo>
                <a:lnTo>
                  <a:pt x="65" y="350"/>
                </a:lnTo>
                <a:lnTo>
                  <a:pt x="64" y="350"/>
                </a:lnTo>
                <a:lnTo>
                  <a:pt x="64" y="349"/>
                </a:lnTo>
                <a:lnTo>
                  <a:pt x="64" y="349"/>
                </a:lnTo>
                <a:lnTo>
                  <a:pt x="65" y="349"/>
                </a:lnTo>
                <a:lnTo>
                  <a:pt x="66" y="348"/>
                </a:lnTo>
                <a:lnTo>
                  <a:pt x="66" y="347"/>
                </a:lnTo>
                <a:lnTo>
                  <a:pt x="66" y="347"/>
                </a:lnTo>
                <a:lnTo>
                  <a:pt x="66" y="346"/>
                </a:lnTo>
                <a:lnTo>
                  <a:pt x="67" y="345"/>
                </a:lnTo>
                <a:lnTo>
                  <a:pt x="67" y="346"/>
                </a:lnTo>
                <a:lnTo>
                  <a:pt x="67" y="347"/>
                </a:lnTo>
                <a:lnTo>
                  <a:pt x="68" y="347"/>
                </a:lnTo>
                <a:lnTo>
                  <a:pt x="68" y="347"/>
                </a:lnTo>
                <a:lnTo>
                  <a:pt x="69" y="347"/>
                </a:lnTo>
                <a:lnTo>
                  <a:pt x="69" y="347"/>
                </a:lnTo>
                <a:lnTo>
                  <a:pt x="70" y="347"/>
                </a:lnTo>
                <a:lnTo>
                  <a:pt x="70" y="347"/>
                </a:lnTo>
                <a:lnTo>
                  <a:pt x="71" y="347"/>
                </a:lnTo>
                <a:lnTo>
                  <a:pt x="72" y="347"/>
                </a:lnTo>
                <a:lnTo>
                  <a:pt x="72" y="347"/>
                </a:lnTo>
                <a:lnTo>
                  <a:pt x="72" y="348"/>
                </a:lnTo>
                <a:lnTo>
                  <a:pt x="72" y="349"/>
                </a:lnTo>
                <a:lnTo>
                  <a:pt x="73" y="349"/>
                </a:lnTo>
                <a:lnTo>
                  <a:pt x="74" y="348"/>
                </a:lnTo>
                <a:lnTo>
                  <a:pt x="74" y="347"/>
                </a:lnTo>
                <a:lnTo>
                  <a:pt x="74" y="347"/>
                </a:lnTo>
                <a:lnTo>
                  <a:pt x="74" y="348"/>
                </a:lnTo>
                <a:lnTo>
                  <a:pt x="75" y="347"/>
                </a:lnTo>
                <a:lnTo>
                  <a:pt x="75" y="348"/>
                </a:lnTo>
                <a:lnTo>
                  <a:pt x="76" y="348"/>
                </a:lnTo>
                <a:lnTo>
                  <a:pt x="76" y="347"/>
                </a:lnTo>
                <a:lnTo>
                  <a:pt x="76" y="347"/>
                </a:lnTo>
                <a:lnTo>
                  <a:pt x="76" y="346"/>
                </a:lnTo>
                <a:lnTo>
                  <a:pt x="77" y="346"/>
                </a:lnTo>
                <a:lnTo>
                  <a:pt x="77" y="345"/>
                </a:lnTo>
                <a:lnTo>
                  <a:pt x="77" y="346"/>
                </a:lnTo>
                <a:lnTo>
                  <a:pt x="77" y="345"/>
                </a:lnTo>
                <a:lnTo>
                  <a:pt x="78" y="345"/>
                </a:lnTo>
                <a:lnTo>
                  <a:pt x="77" y="345"/>
                </a:lnTo>
                <a:lnTo>
                  <a:pt x="77" y="345"/>
                </a:lnTo>
                <a:lnTo>
                  <a:pt x="77" y="345"/>
                </a:lnTo>
                <a:lnTo>
                  <a:pt x="77" y="344"/>
                </a:lnTo>
                <a:lnTo>
                  <a:pt x="77" y="343"/>
                </a:lnTo>
                <a:lnTo>
                  <a:pt x="77" y="343"/>
                </a:lnTo>
                <a:lnTo>
                  <a:pt x="77" y="343"/>
                </a:lnTo>
                <a:lnTo>
                  <a:pt x="77" y="342"/>
                </a:lnTo>
                <a:lnTo>
                  <a:pt x="77" y="341"/>
                </a:lnTo>
                <a:lnTo>
                  <a:pt x="78" y="341"/>
                </a:lnTo>
                <a:lnTo>
                  <a:pt x="78" y="341"/>
                </a:lnTo>
                <a:lnTo>
                  <a:pt x="79" y="341"/>
                </a:lnTo>
                <a:lnTo>
                  <a:pt x="79" y="340"/>
                </a:lnTo>
                <a:lnTo>
                  <a:pt x="79" y="340"/>
                </a:lnTo>
                <a:lnTo>
                  <a:pt x="79" y="339"/>
                </a:lnTo>
                <a:lnTo>
                  <a:pt x="79" y="339"/>
                </a:lnTo>
                <a:lnTo>
                  <a:pt x="80" y="339"/>
                </a:lnTo>
                <a:lnTo>
                  <a:pt x="79" y="338"/>
                </a:lnTo>
                <a:lnTo>
                  <a:pt x="80" y="338"/>
                </a:lnTo>
                <a:lnTo>
                  <a:pt x="80" y="338"/>
                </a:lnTo>
                <a:lnTo>
                  <a:pt x="81" y="338"/>
                </a:lnTo>
                <a:lnTo>
                  <a:pt x="81" y="337"/>
                </a:lnTo>
                <a:lnTo>
                  <a:pt x="81" y="336"/>
                </a:lnTo>
                <a:lnTo>
                  <a:pt x="81" y="336"/>
                </a:lnTo>
                <a:lnTo>
                  <a:pt x="81" y="336"/>
                </a:lnTo>
                <a:lnTo>
                  <a:pt x="81" y="335"/>
                </a:lnTo>
                <a:lnTo>
                  <a:pt x="82" y="335"/>
                </a:lnTo>
                <a:lnTo>
                  <a:pt x="83" y="335"/>
                </a:lnTo>
                <a:lnTo>
                  <a:pt x="83" y="334"/>
                </a:lnTo>
                <a:lnTo>
                  <a:pt x="83" y="334"/>
                </a:lnTo>
                <a:lnTo>
                  <a:pt x="83" y="334"/>
                </a:lnTo>
                <a:lnTo>
                  <a:pt x="82" y="334"/>
                </a:lnTo>
                <a:lnTo>
                  <a:pt x="81" y="334"/>
                </a:lnTo>
                <a:lnTo>
                  <a:pt x="81" y="333"/>
                </a:lnTo>
                <a:lnTo>
                  <a:pt x="81" y="332"/>
                </a:lnTo>
                <a:lnTo>
                  <a:pt x="81" y="332"/>
                </a:lnTo>
                <a:lnTo>
                  <a:pt x="81" y="331"/>
                </a:lnTo>
                <a:lnTo>
                  <a:pt x="80" y="331"/>
                </a:lnTo>
                <a:lnTo>
                  <a:pt x="80" y="330"/>
                </a:lnTo>
                <a:lnTo>
                  <a:pt x="80" y="330"/>
                </a:lnTo>
                <a:lnTo>
                  <a:pt x="79" y="329"/>
                </a:lnTo>
                <a:lnTo>
                  <a:pt x="79" y="329"/>
                </a:lnTo>
                <a:lnTo>
                  <a:pt x="78" y="329"/>
                </a:lnTo>
                <a:lnTo>
                  <a:pt x="77" y="329"/>
                </a:lnTo>
                <a:lnTo>
                  <a:pt x="77" y="330"/>
                </a:lnTo>
                <a:lnTo>
                  <a:pt x="76" y="330"/>
                </a:lnTo>
                <a:lnTo>
                  <a:pt x="76" y="329"/>
                </a:lnTo>
                <a:lnTo>
                  <a:pt x="75" y="329"/>
                </a:lnTo>
                <a:lnTo>
                  <a:pt x="75" y="328"/>
                </a:lnTo>
                <a:lnTo>
                  <a:pt x="74" y="328"/>
                </a:lnTo>
                <a:lnTo>
                  <a:pt x="74" y="328"/>
                </a:lnTo>
                <a:lnTo>
                  <a:pt x="74" y="327"/>
                </a:lnTo>
                <a:lnTo>
                  <a:pt x="73" y="326"/>
                </a:lnTo>
                <a:lnTo>
                  <a:pt x="72" y="326"/>
                </a:lnTo>
                <a:lnTo>
                  <a:pt x="72" y="326"/>
                </a:lnTo>
                <a:lnTo>
                  <a:pt x="71" y="326"/>
                </a:lnTo>
                <a:lnTo>
                  <a:pt x="70" y="326"/>
                </a:lnTo>
                <a:lnTo>
                  <a:pt x="70" y="326"/>
                </a:lnTo>
                <a:lnTo>
                  <a:pt x="69" y="326"/>
                </a:lnTo>
                <a:lnTo>
                  <a:pt x="68" y="326"/>
                </a:lnTo>
                <a:lnTo>
                  <a:pt x="68" y="326"/>
                </a:lnTo>
                <a:lnTo>
                  <a:pt x="68" y="326"/>
                </a:lnTo>
                <a:lnTo>
                  <a:pt x="67" y="326"/>
                </a:lnTo>
                <a:lnTo>
                  <a:pt x="66" y="325"/>
                </a:lnTo>
                <a:lnTo>
                  <a:pt x="66" y="324"/>
                </a:lnTo>
                <a:lnTo>
                  <a:pt x="66" y="324"/>
                </a:lnTo>
                <a:lnTo>
                  <a:pt x="66" y="324"/>
                </a:lnTo>
                <a:lnTo>
                  <a:pt x="66" y="323"/>
                </a:lnTo>
                <a:lnTo>
                  <a:pt x="66" y="322"/>
                </a:lnTo>
                <a:lnTo>
                  <a:pt x="66" y="322"/>
                </a:lnTo>
                <a:lnTo>
                  <a:pt x="66" y="321"/>
                </a:lnTo>
                <a:lnTo>
                  <a:pt x="66" y="321"/>
                </a:lnTo>
                <a:lnTo>
                  <a:pt x="66" y="321"/>
                </a:lnTo>
                <a:lnTo>
                  <a:pt x="67" y="320"/>
                </a:lnTo>
                <a:lnTo>
                  <a:pt x="67" y="319"/>
                </a:lnTo>
                <a:lnTo>
                  <a:pt x="66" y="319"/>
                </a:lnTo>
                <a:lnTo>
                  <a:pt x="66" y="319"/>
                </a:lnTo>
                <a:lnTo>
                  <a:pt x="66" y="318"/>
                </a:lnTo>
                <a:lnTo>
                  <a:pt x="66" y="317"/>
                </a:lnTo>
                <a:lnTo>
                  <a:pt x="66" y="317"/>
                </a:lnTo>
                <a:lnTo>
                  <a:pt x="66" y="317"/>
                </a:lnTo>
                <a:lnTo>
                  <a:pt x="66" y="316"/>
                </a:lnTo>
                <a:lnTo>
                  <a:pt x="65" y="316"/>
                </a:lnTo>
                <a:lnTo>
                  <a:pt x="64" y="316"/>
                </a:lnTo>
                <a:lnTo>
                  <a:pt x="64" y="316"/>
                </a:lnTo>
                <a:lnTo>
                  <a:pt x="63" y="316"/>
                </a:lnTo>
                <a:lnTo>
                  <a:pt x="62" y="316"/>
                </a:lnTo>
                <a:lnTo>
                  <a:pt x="62" y="316"/>
                </a:lnTo>
                <a:lnTo>
                  <a:pt x="61" y="316"/>
                </a:lnTo>
                <a:lnTo>
                  <a:pt x="60" y="316"/>
                </a:lnTo>
                <a:lnTo>
                  <a:pt x="60" y="316"/>
                </a:lnTo>
                <a:lnTo>
                  <a:pt x="59" y="315"/>
                </a:lnTo>
                <a:lnTo>
                  <a:pt x="58" y="315"/>
                </a:lnTo>
                <a:lnTo>
                  <a:pt x="58" y="315"/>
                </a:lnTo>
                <a:lnTo>
                  <a:pt x="57" y="315"/>
                </a:lnTo>
                <a:lnTo>
                  <a:pt x="57" y="315"/>
                </a:lnTo>
                <a:lnTo>
                  <a:pt x="56" y="315"/>
                </a:lnTo>
                <a:lnTo>
                  <a:pt x="55" y="315"/>
                </a:lnTo>
                <a:lnTo>
                  <a:pt x="55" y="315"/>
                </a:lnTo>
                <a:lnTo>
                  <a:pt x="55" y="315"/>
                </a:lnTo>
                <a:lnTo>
                  <a:pt x="54" y="315"/>
                </a:lnTo>
                <a:lnTo>
                  <a:pt x="54" y="314"/>
                </a:lnTo>
                <a:lnTo>
                  <a:pt x="54" y="313"/>
                </a:lnTo>
                <a:lnTo>
                  <a:pt x="53" y="313"/>
                </a:lnTo>
                <a:lnTo>
                  <a:pt x="53" y="313"/>
                </a:lnTo>
                <a:lnTo>
                  <a:pt x="52" y="313"/>
                </a:lnTo>
                <a:lnTo>
                  <a:pt x="51" y="313"/>
                </a:lnTo>
                <a:lnTo>
                  <a:pt x="51" y="313"/>
                </a:lnTo>
                <a:lnTo>
                  <a:pt x="50" y="313"/>
                </a:lnTo>
                <a:lnTo>
                  <a:pt x="49" y="313"/>
                </a:lnTo>
                <a:lnTo>
                  <a:pt x="49" y="313"/>
                </a:lnTo>
                <a:lnTo>
                  <a:pt x="49" y="313"/>
                </a:lnTo>
                <a:lnTo>
                  <a:pt x="49" y="312"/>
                </a:lnTo>
                <a:lnTo>
                  <a:pt x="48" y="311"/>
                </a:lnTo>
                <a:lnTo>
                  <a:pt x="48" y="311"/>
                </a:lnTo>
                <a:lnTo>
                  <a:pt x="47" y="311"/>
                </a:lnTo>
                <a:lnTo>
                  <a:pt x="47" y="311"/>
                </a:lnTo>
                <a:lnTo>
                  <a:pt x="47" y="310"/>
                </a:lnTo>
                <a:lnTo>
                  <a:pt x="46" y="310"/>
                </a:lnTo>
                <a:lnTo>
                  <a:pt x="45" y="310"/>
                </a:lnTo>
                <a:lnTo>
                  <a:pt x="45" y="310"/>
                </a:lnTo>
                <a:lnTo>
                  <a:pt x="45" y="311"/>
                </a:lnTo>
                <a:lnTo>
                  <a:pt x="45" y="310"/>
                </a:lnTo>
                <a:lnTo>
                  <a:pt x="44" y="310"/>
                </a:lnTo>
                <a:lnTo>
                  <a:pt x="43" y="309"/>
                </a:lnTo>
                <a:lnTo>
                  <a:pt x="43" y="309"/>
                </a:lnTo>
                <a:lnTo>
                  <a:pt x="43" y="309"/>
                </a:lnTo>
                <a:lnTo>
                  <a:pt x="42" y="309"/>
                </a:lnTo>
                <a:lnTo>
                  <a:pt x="42" y="308"/>
                </a:lnTo>
                <a:lnTo>
                  <a:pt x="41" y="308"/>
                </a:lnTo>
                <a:lnTo>
                  <a:pt x="41" y="308"/>
                </a:lnTo>
                <a:lnTo>
                  <a:pt x="40" y="308"/>
                </a:lnTo>
                <a:lnTo>
                  <a:pt x="40" y="308"/>
                </a:lnTo>
                <a:lnTo>
                  <a:pt x="40" y="307"/>
                </a:lnTo>
                <a:lnTo>
                  <a:pt x="40" y="306"/>
                </a:lnTo>
                <a:lnTo>
                  <a:pt x="40" y="305"/>
                </a:lnTo>
                <a:lnTo>
                  <a:pt x="40" y="305"/>
                </a:lnTo>
                <a:lnTo>
                  <a:pt x="39" y="305"/>
                </a:lnTo>
                <a:lnTo>
                  <a:pt x="38" y="305"/>
                </a:lnTo>
                <a:lnTo>
                  <a:pt x="38" y="306"/>
                </a:lnTo>
                <a:lnTo>
                  <a:pt x="37" y="306"/>
                </a:lnTo>
                <a:lnTo>
                  <a:pt x="36" y="306"/>
                </a:lnTo>
                <a:lnTo>
                  <a:pt x="36" y="306"/>
                </a:lnTo>
                <a:lnTo>
                  <a:pt x="36" y="307"/>
                </a:lnTo>
                <a:lnTo>
                  <a:pt x="36" y="307"/>
                </a:lnTo>
                <a:lnTo>
                  <a:pt x="35" y="308"/>
                </a:lnTo>
                <a:lnTo>
                  <a:pt x="34" y="308"/>
                </a:lnTo>
                <a:lnTo>
                  <a:pt x="34" y="309"/>
                </a:lnTo>
                <a:lnTo>
                  <a:pt x="34" y="309"/>
                </a:lnTo>
                <a:lnTo>
                  <a:pt x="34" y="309"/>
                </a:lnTo>
                <a:lnTo>
                  <a:pt x="33" y="309"/>
                </a:lnTo>
                <a:lnTo>
                  <a:pt x="32" y="309"/>
                </a:lnTo>
                <a:lnTo>
                  <a:pt x="32" y="309"/>
                </a:lnTo>
                <a:lnTo>
                  <a:pt x="32" y="310"/>
                </a:lnTo>
                <a:lnTo>
                  <a:pt x="31" y="310"/>
                </a:lnTo>
                <a:lnTo>
                  <a:pt x="30" y="310"/>
                </a:lnTo>
                <a:lnTo>
                  <a:pt x="30" y="311"/>
                </a:lnTo>
                <a:lnTo>
                  <a:pt x="30" y="311"/>
                </a:lnTo>
                <a:lnTo>
                  <a:pt x="30" y="312"/>
                </a:lnTo>
                <a:lnTo>
                  <a:pt x="29" y="312"/>
                </a:lnTo>
                <a:lnTo>
                  <a:pt x="28" y="313"/>
                </a:lnTo>
                <a:lnTo>
                  <a:pt x="28" y="313"/>
                </a:lnTo>
                <a:lnTo>
                  <a:pt x="27" y="313"/>
                </a:lnTo>
                <a:lnTo>
                  <a:pt x="27" y="313"/>
                </a:lnTo>
                <a:lnTo>
                  <a:pt x="26" y="313"/>
                </a:lnTo>
                <a:lnTo>
                  <a:pt x="26" y="313"/>
                </a:lnTo>
                <a:lnTo>
                  <a:pt x="25" y="313"/>
                </a:lnTo>
                <a:lnTo>
                  <a:pt x="24" y="313"/>
                </a:lnTo>
                <a:lnTo>
                  <a:pt x="24" y="313"/>
                </a:lnTo>
                <a:lnTo>
                  <a:pt x="24" y="313"/>
                </a:lnTo>
                <a:lnTo>
                  <a:pt x="23" y="313"/>
                </a:lnTo>
                <a:lnTo>
                  <a:pt x="22" y="312"/>
                </a:lnTo>
                <a:lnTo>
                  <a:pt x="22" y="312"/>
                </a:lnTo>
                <a:lnTo>
                  <a:pt x="22" y="311"/>
                </a:lnTo>
                <a:lnTo>
                  <a:pt x="21" y="311"/>
                </a:lnTo>
                <a:lnTo>
                  <a:pt x="21" y="311"/>
                </a:lnTo>
                <a:lnTo>
                  <a:pt x="21" y="311"/>
                </a:lnTo>
                <a:lnTo>
                  <a:pt x="20" y="311"/>
                </a:lnTo>
                <a:lnTo>
                  <a:pt x="19" y="311"/>
                </a:lnTo>
                <a:lnTo>
                  <a:pt x="19" y="310"/>
                </a:lnTo>
                <a:lnTo>
                  <a:pt x="19" y="310"/>
                </a:lnTo>
                <a:lnTo>
                  <a:pt x="18" y="309"/>
                </a:lnTo>
                <a:lnTo>
                  <a:pt x="17" y="309"/>
                </a:lnTo>
                <a:lnTo>
                  <a:pt x="17" y="309"/>
                </a:lnTo>
                <a:lnTo>
                  <a:pt x="17" y="309"/>
                </a:lnTo>
                <a:lnTo>
                  <a:pt x="17" y="309"/>
                </a:lnTo>
                <a:lnTo>
                  <a:pt x="17" y="308"/>
                </a:lnTo>
                <a:lnTo>
                  <a:pt x="17" y="307"/>
                </a:lnTo>
                <a:lnTo>
                  <a:pt x="17" y="307"/>
                </a:lnTo>
                <a:lnTo>
                  <a:pt x="18" y="307"/>
                </a:lnTo>
                <a:lnTo>
                  <a:pt x="18" y="306"/>
                </a:lnTo>
                <a:lnTo>
                  <a:pt x="19" y="305"/>
                </a:lnTo>
                <a:lnTo>
                  <a:pt x="19" y="305"/>
                </a:lnTo>
                <a:lnTo>
                  <a:pt x="19" y="305"/>
                </a:lnTo>
                <a:lnTo>
                  <a:pt x="19" y="304"/>
                </a:lnTo>
                <a:lnTo>
                  <a:pt x="20" y="304"/>
                </a:lnTo>
                <a:lnTo>
                  <a:pt x="20" y="303"/>
                </a:lnTo>
                <a:lnTo>
                  <a:pt x="20" y="303"/>
                </a:lnTo>
                <a:lnTo>
                  <a:pt x="21" y="303"/>
                </a:lnTo>
                <a:lnTo>
                  <a:pt x="21" y="302"/>
                </a:lnTo>
                <a:lnTo>
                  <a:pt x="21" y="302"/>
                </a:lnTo>
                <a:lnTo>
                  <a:pt x="22" y="302"/>
                </a:lnTo>
                <a:lnTo>
                  <a:pt x="22" y="302"/>
                </a:lnTo>
                <a:lnTo>
                  <a:pt x="22" y="302"/>
                </a:lnTo>
                <a:lnTo>
                  <a:pt x="22" y="301"/>
                </a:lnTo>
                <a:lnTo>
                  <a:pt x="22" y="301"/>
                </a:lnTo>
                <a:lnTo>
                  <a:pt x="22" y="300"/>
                </a:lnTo>
                <a:lnTo>
                  <a:pt x="23" y="300"/>
                </a:lnTo>
                <a:lnTo>
                  <a:pt x="24" y="300"/>
                </a:lnTo>
                <a:lnTo>
                  <a:pt x="24" y="300"/>
                </a:lnTo>
                <a:lnTo>
                  <a:pt x="24" y="299"/>
                </a:lnTo>
                <a:lnTo>
                  <a:pt x="24" y="299"/>
                </a:lnTo>
                <a:lnTo>
                  <a:pt x="25" y="299"/>
                </a:lnTo>
                <a:lnTo>
                  <a:pt x="25" y="298"/>
                </a:lnTo>
                <a:lnTo>
                  <a:pt x="26" y="298"/>
                </a:lnTo>
                <a:lnTo>
                  <a:pt x="26" y="298"/>
                </a:lnTo>
                <a:lnTo>
                  <a:pt x="26" y="298"/>
                </a:lnTo>
                <a:lnTo>
                  <a:pt x="27" y="298"/>
                </a:lnTo>
                <a:lnTo>
                  <a:pt x="27" y="297"/>
                </a:lnTo>
                <a:lnTo>
                  <a:pt x="27" y="296"/>
                </a:lnTo>
                <a:lnTo>
                  <a:pt x="28" y="296"/>
                </a:lnTo>
                <a:lnTo>
                  <a:pt x="28" y="296"/>
                </a:lnTo>
                <a:lnTo>
                  <a:pt x="29" y="296"/>
                </a:lnTo>
                <a:lnTo>
                  <a:pt x="30" y="296"/>
                </a:lnTo>
                <a:lnTo>
                  <a:pt x="30" y="295"/>
                </a:lnTo>
                <a:lnTo>
                  <a:pt x="30" y="295"/>
                </a:lnTo>
                <a:lnTo>
                  <a:pt x="30" y="294"/>
                </a:lnTo>
                <a:lnTo>
                  <a:pt x="29" y="294"/>
                </a:lnTo>
                <a:lnTo>
                  <a:pt x="29" y="294"/>
                </a:lnTo>
                <a:lnTo>
                  <a:pt x="28" y="294"/>
                </a:lnTo>
                <a:lnTo>
                  <a:pt x="28" y="293"/>
                </a:lnTo>
                <a:lnTo>
                  <a:pt x="28" y="292"/>
                </a:lnTo>
                <a:lnTo>
                  <a:pt x="28" y="292"/>
                </a:lnTo>
                <a:lnTo>
                  <a:pt x="28" y="291"/>
                </a:lnTo>
                <a:lnTo>
                  <a:pt x="29" y="290"/>
                </a:lnTo>
                <a:lnTo>
                  <a:pt x="29" y="290"/>
                </a:lnTo>
                <a:lnTo>
                  <a:pt x="29" y="289"/>
                </a:lnTo>
                <a:lnTo>
                  <a:pt x="28" y="288"/>
                </a:lnTo>
                <a:lnTo>
                  <a:pt x="28" y="288"/>
                </a:lnTo>
                <a:lnTo>
                  <a:pt x="28" y="288"/>
                </a:lnTo>
                <a:lnTo>
                  <a:pt x="27" y="287"/>
                </a:lnTo>
                <a:lnTo>
                  <a:pt x="27" y="286"/>
                </a:lnTo>
                <a:lnTo>
                  <a:pt x="26" y="286"/>
                </a:lnTo>
                <a:lnTo>
                  <a:pt x="26" y="286"/>
                </a:lnTo>
                <a:lnTo>
                  <a:pt x="26" y="286"/>
                </a:lnTo>
                <a:lnTo>
                  <a:pt x="26" y="285"/>
                </a:lnTo>
                <a:lnTo>
                  <a:pt x="26" y="285"/>
                </a:lnTo>
                <a:lnTo>
                  <a:pt x="26" y="284"/>
                </a:lnTo>
                <a:lnTo>
                  <a:pt x="25" y="284"/>
                </a:lnTo>
                <a:lnTo>
                  <a:pt x="24" y="284"/>
                </a:lnTo>
                <a:lnTo>
                  <a:pt x="24" y="283"/>
                </a:lnTo>
                <a:lnTo>
                  <a:pt x="24" y="283"/>
                </a:lnTo>
                <a:lnTo>
                  <a:pt x="23" y="283"/>
                </a:lnTo>
                <a:lnTo>
                  <a:pt x="22" y="283"/>
                </a:lnTo>
                <a:lnTo>
                  <a:pt x="22" y="283"/>
                </a:lnTo>
                <a:lnTo>
                  <a:pt x="22" y="282"/>
                </a:lnTo>
                <a:lnTo>
                  <a:pt x="23" y="282"/>
                </a:lnTo>
                <a:lnTo>
                  <a:pt x="23" y="281"/>
                </a:lnTo>
                <a:lnTo>
                  <a:pt x="23" y="281"/>
                </a:lnTo>
                <a:lnTo>
                  <a:pt x="22" y="281"/>
                </a:lnTo>
                <a:lnTo>
                  <a:pt x="22" y="281"/>
                </a:lnTo>
                <a:lnTo>
                  <a:pt x="22" y="281"/>
                </a:lnTo>
                <a:lnTo>
                  <a:pt x="21" y="281"/>
                </a:lnTo>
                <a:lnTo>
                  <a:pt x="21" y="280"/>
                </a:lnTo>
                <a:lnTo>
                  <a:pt x="21" y="279"/>
                </a:lnTo>
                <a:lnTo>
                  <a:pt x="21" y="279"/>
                </a:lnTo>
                <a:lnTo>
                  <a:pt x="22" y="278"/>
                </a:lnTo>
                <a:lnTo>
                  <a:pt x="22" y="277"/>
                </a:lnTo>
                <a:lnTo>
                  <a:pt x="22" y="277"/>
                </a:lnTo>
                <a:lnTo>
                  <a:pt x="22" y="276"/>
                </a:lnTo>
                <a:lnTo>
                  <a:pt x="21" y="276"/>
                </a:lnTo>
                <a:lnTo>
                  <a:pt x="21" y="275"/>
                </a:lnTo>
                <a:lnTo>
                  <a:pt x="22" y="275"/>
                </a:lnTo>
                <a:lnTo>
                  <a:pt x="22" y="275"/>
                </a:lnTo>
                <a:lnTo>
                  <a:pt x="22" y="274"/>
                </a:lnTo>
                <a:lnTo>
                  <a:pt x="22" y="273"/>
                </a:lnTo>
                <a:lnTo>
                  <a:pt x="22" y="273"/>
                </a:lnTo>
                <a:lnTo>
                  <a:pt x="22" y="272"/>
                </a:lnTo>
                <a:lnTo>
                  <a:pt x="22" y="271"/>
                </a:lnTo>
                <a:lnTo>
                  <a:pt x="22" y="271"/>
                </a:lnTo>
                <a:lnTo>
                  <a:pt x="22" y="271"/>
                </a:lnTo>
                <a:lnTo>
                  <a:pt x="23" y="270"/>
                </a:lnTo>
                <a:lnTo>
                  <a:pt x="23" y="269"/>
                </a:lnTo>
                <a:lnTo>
                  <a:pt x="22" y="269"/>
                </a:lnTo>
                <a:lnTo>
                  <a:pt x="22" y="269"/>
                </a:lnTo>
                <a:lnTo>
                  <a:pt x="22" y="268"/>
                </a:lnTo>
                <a:lnTo>
                  <a:pt x="23" y="268"/>
                </a:lnTo>
                <a:lnTo>
                  <a:pt x="23" y="267"/>
                </a:lnTo>
                <a:lnTo>
                  <a:pt x="23" y="267"/>
                </a:lnTo>
                <a:lnTo>
                  <a:pt x="24" y="267"/>
                </a:lnTo>
                <a:lnTo>
                  <a:pt x="24" y="266"/>
                </a:lnTo>
                <a:lnTo>
                  <a:pt x="24" y="266"/>
                </a:lnTo>
                <a:lnTo>
                  <a:pt x="24" y="266"/>
                </a:lnTo>
                <a:lnTo>
                  <a:pt x="24" y="265"/>
                </a:lnTo>
                <a:lnTo>
                  <a:pt x="24" y="264"/>
                </a:lnTo>
                <a:lnTo>
                  <a:pt x="24" y="264"/>
                </a:lnTo>
                <a:lnTo>
                  <a:pt x="24" y="263"/>
                </a:lnTo>
                <a:lnTo>
                  <a:pt x="24" y="262"/>
                </a:lnTo>
                <a:lnTo>
                  <a:pt x="23" y="262"/>
                </a:lnTo>
                <a:lnTo>
                  <a:pt x="23" y="262"/>
                </a:lnTo>
                <a:lnTo>
                  <a:pt x="24" y="262"/>
                </a:lnTo>
                <a:lnTo>
                  <a:pt x="24" y="261"/>
                </a:lnTo>
                <a:lnTo>
                  <a:pt x="24" y="260"/>
                </a:lnTo>
                <a:lnTo>
                  <a:pt x="24" y="260"/>
                </a:lnTo>
                <a:lnTo>
                  <a:pt x="25" y="260"/>
                </a:lnTo>
                <a:lnTo>
                  <a:pt x="25" y="259"/>
                </a:lnTo>
                <a:lnTo>
                  <a:pt x="25" y="258"/>
                </a:lnTo>
                <a:lnTo>
                  <a:pt x="25" y="258"/>
                </a:lnTo>
                <a:lnTo>
                  <a:pt x="25" y="257"/>
                </a:lnTo>
                <a:lnTo>
                  <a:pt x="25" y="256"/>
                </a:lnTo>
                <a:lnTo>
                  <a:pt x="26" y="256"/>
                </a:lnTo>
                <a:lnTo>
                  <a:pt x="25" y="256"/>
                </a:lnTo>
                <a:lnTo>
                  <a:pt x="25" y="256"/>
                </a:lnTo>
                <a:lnTo>
                  <a:pt x="26" y="256"/>
                </a:lnTo>
                <a:lnTo>
                  <a:pt x="26" y="256"/>
                </a:lnTo>
                <a:lnTo>
                  <a:pt x="26" y="255"/>
                </a:lnTo>
                <a:lnTo>
                  <a:pt x="27" y="254"/>
                </a:lnTo>
                <a:lnTo>
                  <a:pt x="28" y="254"/>
                </a:lnTo>
                <a:lnTo>
                  <a:pt x="28" y="254"/>
                </a:lnTo>
                <a:lnTo>
                  <a:pt x="28" y="254"/>
                </a:lnTo>
                <a:lnTo>
                  <a:pt x="28" y="253"/>
                </a:lnTo>
                <a:lnTo>
                  <a:pt x="28" y="252"/>
                </a:lnTo>
                <a:lnTo>
                  <a:pt x="28" y="252"/>
                </a:lnTo>
                <a:lnTo>
                  <a:pt x="28" y="252"/>
                </a:lnTo>
                <a:lnTo>
                  <a:pt x="28" y="252"/>
                </a:lnTo>
                <a:lnTo>
                  <a:pt x="29" y="252"/>
                </a:lnTo>
                <a:lnTo>
                  <a:pt x="29" y="251"/>
                </a:lnTo>
                <a:lnTo>
                  <a:pt x="29" y="250"/>
                </a:lnTo>
                <a:lnTo>
                  <a:pt x="29" y="250"/>
                </a:lnTo>
                <a:lnTo>
                  <a:pt x="30" y="250"/>
                </a:lnTo>
                <a:lnTo>
                  <a:pt x="30" y="249"/>
                </a:lnTo>
                <a:lnTo>
                  <a:pt x="30" y="249"/>
                </a:lnTo>
                <a:lnTo>
                  <a:pt x="30" y="249"/>
                </a:lnTo>
                <a:lnTo>
                  <a:pt x="31" y="249"/>
                </a:lnTo>
                <a:lnTo>
                  <a:pt x="31" y="248"/>
                </a:lnTo>
                <a:lnTo>
                  <a:pt x="32" y="248"/>
                </a:lnTo>
                <a:lnTo>
                  <a:pt x="32" y="249"/>
                </a:lnTo>
                <a:lnTo>
                  <a:pt x="32" y="249"/>
                </a:lnTo>
                <a:lnTo>
                  <a:pt x="32" y="248"/>
                </a:lnTo>
                <a:lnTo>
                  <a:pt x="33" y="248"/>
                </a:lnTo>
                <a:lnTo>
                  <a:pt x="33" y="247"/>
                </a:lnTo>
                <a:lnTo>
                  <a:pt x="33" y="247"/>
                </a:lnTo>
                <a:lnTo>
                  <a:pt x="32" y="247"/>
                </a:lnTo>
                <a:lnTo>
                  <a:pt x="33" y="247"/>
                </a:lnTo>
                <a:lnTo>
                  <a:pt x="33" y="246"/>
                </a:lnTo>
                <a:lnTo>
                  <a:pt x="34" y="246"/>
                </a:lnTo>
                <a:lnTo>
                  <a:pt x="34" y="245"/>
                </a:lnTo>
                <a:lnTo>
                  <a:pt x="34" y="245"/>
                </a:lnTo>
                <a:lnTo>
                  <a:pt x="34" y="245"/>
                </a:lnTo>
                <a:lnTo>
                  <a:pt x="34" y="244"/>
                </a:lnTo>
                <a:lnTo>
                  <a:pt x="34" y="243"/>
                </a:lnTo>
                <a:lnTo>
                  <a:pt x="34" y="243"/>
                </a:lnTo>
                <a:lnTo>
                  <a:pt x="34" y="243"/>
                </a:lnTo>
                <a:lnTo>
                  <a:pt x="35" y="243"/>
                </a:lnTo>
                <a:lnTo>
                  <a:pt x="36" y="243"/>
                </a:lnTo>
                <a:lnTo>
                  <a:pt x="36" y="242"/>
                </a:lnTo>
                <a:lnTo>
                  <a:pt x="36" y="241"/>
                </a:lnTo>
                <a:lnTo>
                  <a:pt x="36" y="241"/>
                </a:lnTo>
                <a:lnTo>
                  <a:pt x="35" y="241"/>
                </a:lnTo>
                <a:lnTo>
                  <a:pt x="36" y="240"/>
                </a:lnTo>
                <a:lnTo>
                  <a:pt x="36" y="239"/>
                </a:lnTo>
                <a:lnTo>
                  <a:pt x="36" y="239"/>
                </a:lnTo>
                <a:lnTo>
                  <a:pt x="36" y="239"/>
                </a:lnTo>
                <a:lnTo>
                  <a:pt x="36" y="238"/>
                </a:lnTo>
                <a:lnTo>
                  <a:pt x="37" y="237"/>
                </a:lnTo>
                <a:lnTo>
                  <a:pt x="38" y="237"/>
                </a:lnTo>
                <a:lnTo>
                  <a:pt x="38" y="236"/>
                </a:lnTo>
                <a:lnTo>
                  <a:pt x="38" y="235"/>
                </a:lnTo>
                <a:lnTo>
                  <a:pt x="38" y="235"/>
                </a:lnTo>
                <a:lnTo>
                  <a:pt x="39" y="235"/>
                </a:lnTo>
                <a:lnTo>
                  <a:pt x="40" y="234"/>
                </a:lnTo>
                <a:lnTo>
                  <a:pt x="40" y="234"/>
                </a:lnTo>
                <a:lnTo>
                  <a:pt x="41" y="233"/>
                </a:lnTo>
                <a:lnTo>
                  <a:pt x="41" y="233"/>
                </a:lnTo>
                <a:lnTo>
                  <a:pt x="41" y="233"/>
                </a:lnTo>
                <a:lnTo>
                  <a:pt x="42" y="233"/>
                </a:lnTo>
                <a:lnTo>
                  <a:pt x="43" y="233"/>
                </a:lnTo>
                <a:lnTo>
                  <a:pt x="43" y="232"/>
                </a:lnTo>
                <a:lnTo>
                  <a:pt x="43" y="232"/>
                </a:lnTo>
                <a:lnTo>
                  <a:pt x="44" y="232"/>
                </a:lnTo>
                <a:lnTo>
                  <a:pt x="45" y="232"/>
                </a:lnTo>
                <a:lnTo>
                  <a:pt x="45" y="231"/>
                </a:lnTo>
                <a:lnTo>
                  <a:pt x="45" y="231"/>
                </a:lnTo>
                <a:lnTo>
                  <a:pt x="46" y="231"/>
                </a:lnTo>
                <a:lnTo>
                  <a:pt x="47" y="231"/>
                </a:lnTo>
                <a:lnTo>
                  <a:pt x="47" y="231"/>
                </a:lnTo>
                <a:lnTo>
                  <a:pt x="48" y="230"/>
                </a:lnTo>
                <a:lnTo>
                  <a:pt x="49" y="230"/>
                </a:lnTo>
                <a:lnTo>
                  <a:pt x="49" y="230"/>
                </a:lnTo>
                <a:lnTo>
                  <a:pt x="49" y="229"/>
                </a:lnTo>
                <a:lnTo>
                  <a:pt x="49" y="228"/>
                </a:lnTo>
                <a:lnTo>
                  <a:pt x="49" y="228"/>
                </a:lnTo>
                <a:lnTo>
                  <a:pt x="49" y="228"/>
                </a:lnTo>
                <a:lnTo>
                  <a:pt x="49" y="227"/>
                </a:lnTo>
                <a:lnTo>
                  <a:pt x="50" y="227"/>
                </a:lnTo>
                <a:lnTo>
                  <a:pt x="51" y="227"/>
                </a:lnTo>
                <a:lnTo>
                  <a:pt x="51" y="226"/>
                </a:lnTo>
                <a:lnTo>
                  <a:pt x="51" y="226"/>
                </a:lnTo>
                <a:lnTo>
                  <a:pt x="52" y="226"/>
                </a:lnTo>
                <a:lnTo>
                  <a:pt x="53" y="226"/>
                </a:lnTo>
                <a:lnTo>
                  <a:pt x="53" y="226"/>
                </a:lnTo>
                <a:lnTo>
                  <a:pt x="53" y="225"/>
                </a:lnTo>
                <a:lnTo>
                  <a:pt x="54" y="225"/>
                </a:lnTo>
                <a:lnTo>
                  <a:pt x="54" y="224"/>
                </a:lnTo>
                <a:lnTo>
                  <a:pt x="55" y="224"/>
                </a:lnTo>
                <a:lnTo>
                  <a:pt x="55" y="224"/>
                </a:lnTo>
                <a:lnTo>
                  <a:pt x="55" y="224"/>
                </a:lnTo>
                <a:lnTo>
                  <a:pt x="55" y="223"/>
                </a:lnTo>
                <a:lnTo>
                  <a:pt x="56" y="223"/>
                </a:lnTo>
                <a:lnTo>
                  <a:pt x="56" y="222"/>
                </a:lnTo>
                <a:lnTo>
                  <a:pt x="57" y="222"/>
                </a:lnTo>
                <a:lnTo>
                  <a:pt x="57" y="222"/>
                </a:lnTo>
                <a:lnTo>
                  <a:pt x="57" y="221"/>
                </a:lnTo>
                <a:lnTo>
                  <a:pt x="58" y="221"/>
                </a:lnTo>
                <a:lnTo>
                  <a:pt x="58" y="220"/>
                </a:lnTo>
                <a:lnTo>
                  <a:pt x="58" y="220"/>
                </a:lnTo>
                <a:lnTo>
                  <a:pt x="59" y="220"/>
                </a:lnTo>
                <a:lnTo>
                  <a:pt x="60" y="220"/>
                </a:lnTo>
                <a:lnTo>
                  <a:pt x="60" y="219"/>
                </a:lnTo>
                <a:lnTo>
                  <a:pt x="60" y="218"/>
                </a:lnTo>
                <a:lnTo>
                  <a:pt x="60" y="218"/>
                </a:lnTo>
                <a:lnTo>
                  <a:pt x="61" y="217"/>
                </a:lnTo>
                <a:lnTo>
                  <a:pt x="62" y="217"/>
                </a:lnTo>
                <a:lnTo>
                  <a:pt x="62" y="216"/>
                </a:lnTo>
                <a:lnTo>
                  <a:pt x="62" y="216"/>
                </a:lnTo>
                <a:lnTo>
                  <a:pt x="63" y="216"/>
                </a:lnTo>
                <a:lnTo>
                  <a:pt x="63" y="215"/>
                </a:lnTo>
                <a:lnTo>
                  <a:pt x="63" y="214"/>
                </a:lnTo>
                <a:lnTo>
                  <a:pt x="64" y="214"/>
                </a:lnTo>
                <a:lnTo>
                  <a:pt x="64" y="213"/>
                </a:lnTo>
                <a:lnTo>
                  <a:pt x="64" y="213"/>
                </a:lnTo>
                <a:lnTo>
                  <a:pt x="64" y="213"/>
                </a:lnTo>
                <a:lnTo>
                  <a:pt x="65" y="213"/>
                </a:lnTo>
                <a:lnTo>
                  <a:pt x="65" y="212"/>
                </a:lnTo>
                <a:lnTo>
                  <a:pt x="66" y="212"/>
                </a:lnTo>
                <a:lnTo>
                  <a:pt x="66" y="212"/>
                </a:lnTo>
                <a:lnTo>
                  <a:pt x="67" y="211"/>
                </a:lnTo>
                <a:lnTo>
                  <a:pt x="68" y="211"/>
                </a:lnTo>
                <a:lnTo>
                  <a:pt x="68" y="211"/>
                </a:lnTo>
                <a:lnTo>
                  <a:pt x="69" y="211"/>
                </a:lnTo>
                <a:lnTo>
                  <a:pt x="69" y="211"/>
                </a:lnTo>
                <a:lnTo>
                  <a:pt x="70" y="211"/>
                </a:lnTo>
                <a:lnTo>
                  <a:pt x="70" y="211"/>
                </a:lnTo>
                <a:lnTo>
                  <a:pt x="71" y="211"/>
                </a:lnTo>
                <a:lnTo>
                  <a:pt x="71" y="210"/>
                </a:lnTo>
                <a:lnTo>
                  <a:pt x="72" y="210"/>
                </a:lnTo>
                <a:lnTo>
                  <a:pt x="72" y="209"/>
                </a:lnTo>
                <a:lnTo>
                  <a:pt x="72" y="209"/>
                </a:lnTo>
                <a:lnTo>
                  <a:pt x="72" y="208"/>
                </a:lnTo>
                <a:lnTo>
                  <a:pt x="72" y="208"/>
                </a:lnTo>
                <a:lnTo>
                  <a:pt x="72" y="207"/>
                </a:lnTo>
                <a:lnTo>
                  <a:pt x="72" y="207"/>
                </a:lnTo>
                <a:lnTo>
                  <a:pt x="72" y="207"/>
                </a:lnTo>
                <a:lnTo>
                  <a:pt x="72" y="206"/>
                </a:lnTo>
                <a:lnTo>
                  <a:pt x="72" y="205"/>
                </a:lnTo>
                <a:lnTo>
                  <a:pt x="73" y="205"/>
                </a:lnTo>
                <a:lnTo>
                  <a:pt x="73" y="204"/>
                </a:lnTo>
                <a:lnTo>
                  <a:pt x="74" y="204"/>
                </a:lnTo>
                <a:lnTo>
                  <a:pt x="74" y="203"/>
                </a:lnTo>
                <a:lnTo>
                  <a:pt x="74" y="203"/>
                </a:lnTo>
                <a:lnTo>
                  <a:pt x="74" y="203"/>
                </a:lnTo>
                <a:lnTo>
                  <a:pt x="75" y="203"/>
                </a:lnTo>
                <a:lnTo>
                  <a:pt x="76" y="202"/>
                </a:lnTo>
                <a:lnTo>
                  <a:pt x="76" y="202"/>
                </a:lnTo>
                <a:lnTo>
                  <a:pt x="76" y="201"/>
                </a:lnTo>
                <a:lnTo>
                  <a:pt x="77" y="201"/>
                </a:lnTo>
                <a:lnTo>
                  <a:pt x="76" y="200"/>
                </a:lnTo>
                <a:lnTo>
                  <a:pt x="76" y="199"/>
                </a:lnTo>
                <a:lnTo>
                  <a:pt x="76" y="199"/>
                </a:lnTo>
                <a:lnTo>
                  <a:pt x="76" y="198"/>
                </a:lnTo>
                <a:lnTo>
                  <a:pt x="77" y="198"/>
                </a:lnTo>
                <a:lnTo>
                  <a:pt x="77" y="197"/>
                </a:lnTo>
                <a:lnTo>
                  <a:pt x="77" y="197"/>
                </a:lnTo>
                <a:lnTo>
                  <a:pt x="77" y="197"/>
                </a:lnTo>
                <a:lnTo>
                  <a:pt x="77" y="196"/>
                </a:lnTo>
                <a:lnTo>
                  <a:pt x="78" y="196"/>
                </a:lnTo>
                <a:lnTo>
                  <a:pt x="78" y="195"/>
                </a:lnTo>
                <a:lnTo>
                  <a:pt x="79" y="195"/>
                </a:lnTo>
                <a:lnTo>
                  <a:pt x="79" y="195"/>
                </a:lnTo>
                <a:lnTo>
                  <a:pt x="79" y="194"/>
                </a:lnTo>
                <a:lnTo>
                  <a:pt x="80" y="194"/>
                </a:lnTo>
                <a:lnTo>
                  <a:pt x="80" y="194"/>
                </a:lnTo>
                <a:lnTo>
                  <a:pt x="81" y="194"/>
                </a:lnTo>
                <a:lnTo>
                  <a:pt x="81" y="194"/>
                </a:lnTo>
                <a:lnTo>
                  <a:pt x="82" y="194"/>
                </a:lnTo>
                <a:lnTo>
                  <a:pt x="83" y="194"/>
                </a:lnTo>
                <a:lnTo>
                  <a:pt x="83" y="193"/>
                </a:lnTo>
                <a:lnTo>
                  <a:pt x="83" y="192"/>
                </a:lnTo>
                <a:lnTo>
                  <a:pt x="84" y="192"/>
                </a:lnTo>
                <a:lnTo>
                  <a:pt x="84" y="192"/>
                </a:lnTo>
                <a:lnTo>
                  <a:pt x="85" y="192"/>
                </a:lnTo>
                <a:lnTo>
                  <a:pt x="85" y="191"/>
                </a:lnTo>
                <a:lnTo>
                  <a:pt x="85" y="191"/>
                </a:lnTo>
                <a:lnTo>
                  <a:pt x="85" y="190"/>
                </a:lnTo>
                <a:lnTo>
                  <a:pt x="86" y="190"/>
                </a:lnTo>
                <a:lnTo>
                  <a:pt x="86" y="190"/>
                </a:lnTo>
                <a:lnTo>
                  <a:pt x="87" y="190"/>
                </a:lnTo>
                <a:lnTo>
                  <a:pt x="87" y="190"/>
                </a:lnTo>
                <a:lnTo>
                  <a:pt x="88" y="189"/>
                </a:lnTo>
                <a:lnTo>
                  <a:pt x="89" y="189"/>
                </a:lnTo>
                <a:lnTo>
                  <a:pt x="89" y="189"/>
                </a:lnTo>
                <a:lnTo>
                  <a:pt x="90" y="189"/>
                </a:lnTo>
                <a:lnTo>
                  <a:pt x="91" y="189"/>
                </a:lnTo>
                <a:lnTo>
                  <a:pt x="91" y="188"/>
                </a:lnTo>
                <a:lnTo>
                  <a:pt x="91" y="188"/>
                </a:lnTo>
                <a:lnTo>
                  <a:pt x="92" y="188"/>
                </a:lnTo>
                <a:lnTo>
                  <a:pt x="93" y="188"/>
                </a:lnTo>
                <a:lnTo>
                  <a:pt x="93" y="188"/>
                </a:lnTo>
                <a:lnTo>
                  <a:pt x="93" y="187"/>
                </a:lnTo>
                <a:lnTo>
                  <a:pt x="94" y="186"/>
                </a:lnTo>
                <a:lnTo>
                  <a:pt x="94" y="186"/>
                </a:lnTo>
                <a:lnTo>
                  <a:pt x="94" y="185"/>
                </a:lnTo>
                <a:lnTo>
                  <a:pt x="94" y="184"/>
                </a:lnTo>
                <a:lnTo>
                  <a:pt x="94" y="184"/>
                </a:lnTo>
                <a:lnTo>
                  <a:pt x="94" y="184"/>
                </a:lnTo>
                <a:lnTo>
                  <a:pt x="95" y="184"/>
                </a:lnTo>
                <a:lnTo>
                  <a:pt x="96" y="183"/>
                </a:lnTo>
                <a:lnTo>
                  <a:pt x="96" y="182"/>
                </a:lnTo>
                <a:lnTo>
                  <a:pt x="97" y="182"/>
                </a:lnTo>
                <a:lnTo>
                  <a:pt x="98" y="182"/>
                </a:lnTo>
                <a:lnTo>
                  <a:pt x="98" y="182"/>
                </a:lnTo>
                <a:lnTo>
                  <a:pt x="98" y="182"/>
                </a:lnTo>
                <a:lnTo>
                  <a:pt x="98" y="182"/>
                </a:lnTo>
                <a:lnTo>
                  <a:pt x="98" y="181"/>
                </a:lnTo>
                <a:lnTo>
                  <a:pt x="99" y="181"/>
                </a:lnTo>
                <a:lnTo>
                  <a:pt x="99" y="180"/>
                </a:lnTo>
                <a:lnTo>
                  <a:pt x="99" y="180"/>
                </a:lnTo>
                <a:lnTo>
                  <a:pt x="100" y="180"/>
                </a:lnTo>
                <a:lnTo>
                  <a:pt x="100" y="180"/>
                </a:lnTo>
                <a:lnTo>
                  <a:pt x="101" y="180"/>
                </a:lnTo>
                <a:lnTo>
                  <a:pt x="102" y="180"/>
                </a:lnTo>
                <a:lnTo>
                  <a:pt x="102" y="180"/>
                </a:lnTo>
                <a:lnTo>
                  <a:pt x="103" y="179"/>
                </a:lnTo>
                <a:lnTo>
                  <a:pt x="104" y="179"/>
                </a:lnTo>
                <a:lnTo>
                  <a:pt x="104" y="179"/>
                </a:lnTo>
                <a:lnTo>
                  <a:pt x="105" y="179"/>
                </a:lnTo>
                <a:lnTo>
                  <a:pt x="105" y="178"/>
                </a:lnTo>
                <a:lnTo>
                  <a:pt x="106" y="178"/>
                </a:lnTo>
                <a:lnTo>
                  <a:pt x="106" y="178"/>
                </a:lnTo>
                <a:lnTo>
                  <a:pt x="107" y="178"/>
                </a:lnTo>
                <a:lnTo>
                  <a:pt x="108" y="178"/>
                </a:lnTo>
                <a:lnTo>
                  <a:pt x="108" y="178"/>
                </a:lnTo>
                <a:lnTo>
                  <a:pt x="108" y="178"/>
                </a:lnTo>
                <a:lnTo>
                  <a:pt x="109" y="178"/>
                </a:lnTo>
                <a:lnTo>
                  <a:pt x="110" y="178"/>
                </a:lnTo>
                <a:lnTo>
                  <a:pt x="110" y="178"/>
                </a:lnTo>
                <a:lnTo>
                  <a:pt x="111" y="178"/>
                </a:lnTo>
                <a:lnTo>
                  <a:pt x="112" y="178"/>
                </a:lnTo>
                <a:lnTo>
                  <a:pt x="112" y="177"/>
                </a:lnTo>
                <a:lnTo>
                  <a:pt x="113" y="177"/>
                </a:lnTo>
                <a:lnTo>
                  <a:pt x="113" y="178"/>
                </a:lnTo>
                <a:lnTo>
                  <a:pt x="114" y="178"/>
                </a:lnTo>
                <a:lnTo>
                  <a:pt x="115" y="178"/>
                </a:lnTo>
                <a:lnTo>
                  <a:pt x="115" y="178"/>
                </a:lnTo>
                <a:lnTo>
                  <a:pt x="116" y="177"/>
                </a:lnTo>
                <a:lnTo>
                  <a:pt x="117" y="177"/>
                </a:lnTo>
                <a:lnTo>
                  <a:pt x="117" y="177"/>
                </a:lnTo>
                <a:lnTo>
                  <a:pt x="118" y="178"/>
                </a:lnTo>
                <a:lnTo>
                  <a:pt x="119" y="178"/>
                </a:lnTo>
                <a:lnTo>
                  <a:pt x="119" y="178"/>
                </a:lnTo>
                <a:lnTo>
                  <a:pt x="119" y="178"/>
                </a:lnTo>
                <a:lnTo>
                  <a:pt x="120" y="178"/>
                </a:lnTo>
                <a:lnTo>
                  <a:pt x="121" y="178"/>
                </a:lnTo>
                <a:lnTo>
                  <a:pt x="121" y="178"/>
                </a:lnTo>
                <a:lnTo>
                  <a:pt x="121" y="177"/>
                </a:lnTo>
                <a:lnTo>
                  <a:pt x="121" y="177"/>
                </a:lnTo>
                <a:lnTo>
                  <a:pt x="122" y="177"/>
                </a:lnTo>
                <a:lnTo>
                  <a:pt x="123" y="177"/>
                </a:lnTo>
                <a:lnTo>
                  <a:pt x="123" y="176"/>
                </a:lnTo>
                <a:lnTo>
                  <a:pt x="123" y="176"/>
                </a:lnTo>
                <a:lnTo>
                  <a:pt x="123" y="175"/>
                </a:lnTo>
                <a:lnTo>
                  <a:pt x="124" y="174"/>
                </a:lnTo>
                <a:lnTo>
                  <a:pt x="124" y="173"/>
                </a:lnTo>
                <a:lnTo>
                  <a:pt x="125" y="173"/>
                </a:lnTo>
                <a:lnTo>
                  <a:pt x="125" y="173"/>
                </a:lnTo>
                <a:lnTo>
                  <a:pt x="125" y="172"/>
                </a:lnTo>
                <a:lnTo>
                  <a:pt x="125" y="171"/>
                </a:lnTo>
                <a:lnTo>
                  <a:pt x="125" y="171"/>
                </a:lnTo>
                <a:lnTo>
                  <a:pt x="125" y="171"/>
                </a:lnTo>
                <a:lnTo>
                  <a:pt x="125" y="170"/>
                </a:lnTo>
                <a:lnTo>
                  <a:pt x="125" y="169"/>
                </a:lnTo>
                <a:lnTo>
                  <a:pt x="126" y="169"/>
                </a:lnTo>
                <a:lnTo>
                  <a:pt x="127" y="169"/>
                </a:lnTo>
                <a:lnTo>
                  <a:pt x="127" y="169"/>
                </a:lnTo>
                <a:lnTo>
                  <a:pt x="127" y="168"/>
                </a:lnTo>
                <a:lnTo>
                  <a:pt x="127" y="167"/>
                </a:lnTo>
                <a:lnTo>
                  <a:pt x="128" y="167"/>
                </a:lnTo>
                <a:lnTo>
                  <a:pt x="128" y="166"/>
                </a:lnTo>
                <a:lnTo>
                  <a:pt x="129" y="167"/>
                </a:lnTo>
                <a:lnTo>
                  <a:pt x="129" y="167"/>
                </a:lnTo>
                <a:lnTo>
                  <a:pt x="130" y="167"/>
                </a:lnTo>
                <a:lnTo>
                  <a:pt x="130" y="166"/>
                </a:lnTo>
                <a:lnTo>
                  <a:pt x="131" y="166"/>
                </a:lnTo>
                <a:lnTo>
                  <a:pt x="132" y="166"/>
                </a:lnTo>
                <a:lnTo>
                  <a:pt x="132" y="165"/>
                </a:lnTo>
                <a:lnTo>
                  <a:pt x="132" y="165"/>
                </a:lnTo>
                <a:lnTo>
                  <a:pt x="132" y="165"/>
                </a:lnTo>
                <a:lnTo>
                  <a:pt x="133" y="165"/>
                </a:lnTo>
                <a:lnTo>
                  <a:pt x="133" y="164"/>
                </a:lnTo>
                <a:lnTo>
                  <a:pt x="133" y="163"/>
                </a:lnTo>
                <a:lnTo>
                  <a:pt x="133" y="163"/>
                </a:lnTo>
                <a:lnTo>
                  <a:pt x="132" y="162"/>
                </a:lnTo>
                <a:lnTo>
                  <a:pt x="133" y="161"/>
                </a:lnTo>
                <a:lnTo>
                  <a:pt x="134" y="161"/>
                </a:lnTo>
                <a:lnTo>
                  <a:pt x="134" y="161"/>
                </a:lnTo>
                <a:lnTo>
                  <a:pt x="135" y="161"/>
                </a:lnTo>
                <a:lnTo>
                  <a:pt x="135" y="160"/>
                </a:lnTo>
                <a:lnTo>
                  <a:pt x="136" y="159"/>
                </a:lnTo>
                <a:lnTo>
                  <a:pt x="136" y="159"/>
                </a:lnTo>
                <a:lnTo>
                  <a:pt x="136" y="158"/>
                </a:lnTo>
                <a:lnTo>
                  <a:pt x="136" y="158"/>
                </a:lnTo>
                <a:lnTo>
                  <a:pt x="137" y="157"/>
                </a:lnTo>
                <a:lnTo>
                  <a:pt x="136" y="156"/>
                </a:lnTo>
                <a:lnTo>
                  <a:pt x="136" y="155"/>
                </a:lnTo>
                <a:lnTo>
                  <a:pt x="137" y="154"/>
                </a:lnTo>
                <a:lnTo>
                  <a:pt x="137" y="153"/>
                </a:lnTo>
                <a:lnTo>
                  <a:pt x="137" y="152"/>
                </a:lnTo>
                <a:lnTo>
                  <a:pt x="137" y="152"/>
                </a:lnTo>
                <a:lnTo>
                  <a:pt x="138" y="150"/>
                </a:lnTo>
                <a:lnTo>
                  <a:pt x="137" y="150"/>
                </a:lnTo>
                <a:lnTo>
                  <a:pt x="137" y="149"/>
                </a:lnTo>
                <a:lnTo>
                  <a:pt x="137" y="148"/>
                </a:lnTo>
                <a:lnTo>
                  <a:pt x="137" y="148"/>
                </a:lnTo>
                <a:lnTo>
                  <a:pt x="137" y="147"/>
                </a:lnTo>
                <a:lnTo>
                  <a:pt x="138" y="147"/>
                </a:lnTo>
                <a:lnTo>
                  <a:pt x="138" y="146"/>
                </a:lnTo>
                <a:lnTo>
                  <a:pt x="138" y="146"/>
                </a:lnTo>
                <a:lnTo>
                  <a:pt x="139" y="146"/>
                </a:lnTo>
                <a:lnTo>
                  <a:pt x="140" y="145"/>
                </a:lnTo>
                <a:lnTo>
                  <a:pt x="140" y="145"/>
                </a:lnTo>
                <a:lnTo>
                  <a:pt x="140" y="144"/>
                </a:lnTo>
                <a:lnTo>
                  <a:pt x="141" y="144"/>
                </a:lnTo>
                <a:lnTo>
                  <a:pt x="141" y="144"/>
                </a:lnTo>
                <a:lnTo>
                  <a:pt x="142" y="143"/>
                </a:lnTo>
                <a:lnTo>
                  <a:pt x="141" y="142"/>
                </a:lnTo>
                <a:lnTo>
                  <a:pt x="141" y="141"/>
                </a:lnTo>
                <a:lnTo>
                  <a:pt x="142" y="141"/>
                </a:lnTo>
                <a:lnTo>
                  <a:pt x="142" y="141"/>
                </a:lnTo>
                <a:lnTo>
                  <a:pt x="142" y="140"/>
                </a:lnTo>
                <a:lnTo>
                  <a:pt x="142" y="139"/>
                </a:lnTo>
                <a:lnTo>
                  <a:pt x="143" y="138"/>
                </a:lnTo>
                <a:lnTo>
                  <a:pt x="144" y="137"/>
                </a:lnTo>
                <a:lnTo>
                  <a:pt x="143" y="137"/>
                </a:lnTo>
                <a:lnTo>
                  <a:pt x="143" y="137"/>
                </a:lnTo>
                <a:lnTo>
                  <a:pt x="143" y="136"/>
                </a:lnTo>
                <a:lnTo>
                  <a:pt x="144" y="135"/>
                </a:lnTo>
                <a:lnTo>
                  <a:pt x="144" y="135"/>
                </a:lnTo>
                <a:lnTo>
                  <a:pt x="144" y="134"/>
                </a:lnTo>
                <a:lnTo>
                  <a:pt x="144" y="134"/>
                </a:lnTo>
                <a:lnTo>
                  <a:pt x="144" y="133"/>
                </a:lnTo>
                <a:lnTo>
                  <a:pt x="145" y="133"/>
                </a:lnTo>
                <a:lnTo>
                  <a:pt x="146" y="132"/>
                </a:lnTo>
                <a:lnTo>
                  <a:pt x="146" y="131"/>
                </a:lnTo>
                <a:lnTo>
                  <a:pt x="146" y="131"/>
                </a:lnTo>
                <a:lnTo>
                  <a:pt x="146" y="130"/>
                </a:lnTo>
                <a:lnTo>
                  <a:pt x="146" y="130"/>
                </a:lnTo>
                <a:lnTo>
                  <a:pt x="146" y="129"/>
                </a:lnTo>
                <a:lnTo>
                  <a:pt x="147" y="129"/>
                </a:lnTo>
                <a:lnTo>
                  <a:pt x="148" y="129"/>
                </a:lnTo>
                <a:lnTo>
                  <a:pt x="148" y="129"/>
                </a:lnTo>
                <a:lnTo>
                  <a:pt x="149" y="129"/>
                </a:lnTo>
                <a:lnTo>
                  <a:pt x="149" y="128"/>
                </a:lnTo>
                <a:lnTo>
                  <a:pt x="149" y="127"/>
                </a:lnTo>
                <a:lnTo>
                  <a:pt x="148" y="127"/>
                </a:lnTo>
                <a:lnTo>
                  <a:pt x="148" y="127"/>
                </a:lnTo>
                <a:lnTo>
                  <a:pt x="148" y="126"/>
                </a:lnTo>
                <a:lnTo>
                  <a:pt x="147" y="125"/>
                </a:lnTo>
                <a:lnTo>
                  <a:pt x="146" y="125"/>
                </a:lnTo>
                <a:lnTo>
                  <a:pt x="146" y="125"/>
                </a:lnTo>
                <a:lnTo>
                  <a:pt x="146" y="124"/>
                </a:lnTo>
                <a:lnTo>
                  <a:pt x="146" y="123"/>
                </a:lnTo>
                <a:lnTo>
                  <a:pt x="146" y="123"/>
                </a:lnTo>
                <a:lnTo>
                  <a:pt x="146" y="123"/>
                </a:lnTo>
                <a:lnTo>
                  <a:pt x="146" y="122"/>
                </a:lnTo>
                <a:lnTo>
                  <a:pt x="146" y="122"/>
                </a:lnTo>
                <a:lnTo>
                  <a:pt x="146" y="122"/>
                </a:lnTo>
                <a:lnTo>
                  <a:pt x="146" y="121"/>
                </a:lnTo>
                <a:lnTo>
                  <a:pt x="146" y="120"/>
                </a:lnTo>
                <a:lnTo>
                  <a:pt x="147" y="120"/>
                </a:lnTo>
                <a:lnTo>
                  <a:pt x="147" y="120"/>
                </a:lnTo>
                <a:lnTo>
                  <a:pt x="147" y="119"/>
                </a:lnTo>
                <a:lnTo>
                  <a:pt x="146" y="118"/>
                </a:lnTo>
                <a:lnTo>
                  <a:pt x="146" y="118"/>
                </a:lnTo>
                <a:lnTo>
                  <a:pt x="146" y="117"/>
                </a:lnTo>
                <a:lnTo>
                  <a:pt x="147" y="117"/>
                </a:lnTo>
                <a:lnTo>
                  <a:pt x="147" y="116"/>
                </a:lnTo>
                <a:lnTo>
                  <a:pt x="148" y="116"/>
                </a:lnTo>
                <a:lnTo>
                  <a:pt x="148" y="115"/>
                </a:lnTo>
                <a:lnTo>
                  <a:pt x="148" y="114"/>
                </a:lnTo>
                <a:lnTo>
                  <a:pt x="148" y="114"/>
                </a:lnTo>
                <a:lnTo>
                  <a:pt x="148" y="113"/>
                </a:lnTo>
                <a:lnTo>
                  <a:pt x="147" y="113"/>
                </a:lnTo>
                <a:lnTo>
                  <a:pt x="147" y="112"/>
                </a:lnTo>
                <a:lnTo>
                  <a:pt x="146" y="112"/>
                </a:lnTo>
                <a:lnTo>
                  <a:pt x="146" y="112"/>
                </a:lnTo>
                <a:lnTo>
                  <a:pt x="147" y="112"/>
                </a:lnTo>
                <a:lnTo>
                  <a:pt x="147" y="111"/>
                </a:lnTo>
                <a:lnTo>
                  <a:pt x="147" y="110"/>
                </a:lnTo>
                <a:lnTo>
                  <a:pt x="146" y="110"/>
                </a:lnTo>
                <a:lnTo>
                  <a:pt x="146" y="110"/>
                </a:lnTo>
                <a:lnTo>
                  <a:pt x="145" y="110"/>
                </a:lnTo>
                <a:lnTo>
                  <a:pt x="144" y="110"/>
                </a:lnTo>
                <a:lnTo>
                  <a:pt x="144" y="109"/>
                </a:lnTo>
                <a:lnTo>
                  <a:pt x="143" y="109"/>
                </a:lnTo>
                <a:lnTo>
                  <a:pt x="142" y="109"/>
                </a:lnTo>
                <a:lnTo>
                  <a:pt x="142" y="109"/>
                </a:lnTo>
                <a:lnTo>
                  <a:pt x="142" y="108"/>
                </a:lnTo>
                <a:lnTo>
                  <a:pt x="141" y="108"/>
                </a:lnTo>
                <a:lnTo>
                  <a:pt x="140" y="108"/>
                </a:lnTo>
                <a:lnTo>
                  <a:pt x="140" y="108"/>
                </a:lnTo>
                <a:lnTo>
                  <a:pt x="140" y="108"/>
                </a:lnTo>
                <a:lnTo>
                  <a:pt x="139" y="108"/>
                </a:lnTo>
                <a:lnTo>
                  <a:pt x="138" y="108"/>
                </a:lnTo>
                <a:lnTo>
                  <a:pt x="138" y="108"/>
                </a:lnTo>
                <a:lnTo>
                  <a:pt x="138" y="107"/>
                </a:lnTo>
                <a:lnTo>
                  <a:pt x="137" y="106"/>
                </a:lnTo>
                <a:lnTo>
                  <a:pt x="137" y="106"/>
                </a:lnTo>
                <a:lnTo>
                  <a:pt x="138" y="106"/>
                </a:lnTo>
                <a:lnTo>
                  <a:pt x="138" y="105"/>
                </a:lnTo>
                <a:lnTo>
                  <a:pt x="138" y="105"/>
                </a:lnTo>
                <a:lnTo>
                  <a:pt x="138" y="105"/>
                </a:lnTo>
                <a:lnTo>
                  <a:pt x="138" y="104"/>
                </a:lnTo>
                <a:lnTo>
                  <a:pt x="138" y="103"/>
                </a:lnTo>
                <a:lnTo>
                  <a:pt x="138" y="103"/>
                </a:lnTo>
                <a:lnTo>
                  <a:pt x="138" y="102"/>
                </a:lnTo>
                <a:lnTo>
                  <a:pt x="139" y="101"/>
                </a:lnTo>
                <a:lnTo>
                  <a:pt x="139" y="101"/>
                </a:lnTo>
                <a:lnTo>
                  <a:pt x="140" y="100"/>
                </a:lnTo>
                <a:lnTo>
                  <a:pt x="140" y="99"/>
                </a:lnTo>
                <a:lnTo>
                  <a:pt x="140" y="99"/>
                </a:lnTo>
                <a:lnTo>
                  <a:pt x="140" y="98"/>
                </a:lnTo>
                <a:lnTo>
                  <a:pt x="140" y="97"/>
                </a:lnTo>
                <a:lnTo>
                  <a:pt x="140" y="97"/>
                </a:lnTo>
                <a:lnTo>
                  <a:pt x="141" y="96"/>
                </a:lnTo>
                <a:lnTo>
                  <a:pt x="141" y="95"/>
                </a:lnTo>
                <a:lnTo>
                  <a:pt x="141" y="95"/>
                </a:lnTo>
                <a:lnTo>
                  <a:pt x="141" y="94"/>
                </a:lnTo>
                <a:lnTo>
                  <a:pt x="142" y="93"/>
                </a:lnTo>
                <a:lnTo>
                  <a:pt x="142" y="93"/>
                </a:lnTo>
                <a:lnTo>
                  <a:pt x="142" y="92"/>
                </a:lnTo>
                <a:lnTo>
                  <a:pt x="142" y="92"/>
                </a:lnTo>
                <a:lnTo>
                  <a:pt x="142" y="91"/>
                </a:lnTo>
                <a:lnTo>
                  <a:pt x="142" y="91"/>
                </a:lnTo>
                <a:lnTo>
                  <a:pt x="142" y="90"/>
                </a:lnTo>
                <a:lnTo>
                  <a:pt x="142" y="89"/>
                </a:lnTo>
                <a:lnTo>
                  <a:pt x="142" y="89"/>
                </a:lnTo>
                <a:lnTo>
                  <a:pt x="142" y="88"/>
                </a:lnTo>
                <a:lnTo>
                  <a:pt x="142" y="88"/>
                </a:lnTo>
                <a:lnTo>
                  <a:pt x="142" y="88"/>
                </a:lnTo>
                <a:lnTo>
                  <a:pt x="142" y="87"/>
                </a:lnTo>
                <a:lnTo>
                  <a:pt x="142" y="86"/>
                </a:lnTo>
                <a:lnTo>
                  <a:pt x="141" y="85"/>
                </a:lnTo>
                <a:lnTo>
                  <a:pt x="141" y="84"/>
                </a:lnTo>
                <a:lnTo>
                  <a:pt x="142" y="84"/>
                </a:lnTo>
                <a:lnTo>
                  <a:pt x="142" y="83"/>
                </a:lnTo>
                <a:lnTo>
                  <a:pt x="142" y="83"/>
                </a:lnTo>
                <a:lnTo>
                  <a:pt x="142" y="82"/>
                </a:lnTo>
                <a:lnTo>
                  <a:pt x="142" y="82"/>
                </a:lnTo>
                <a:lnTo>
                  <a:pt x="142" y="81"/>
                </a:lnTo>
                <a:lnTo>
                  <a:pt x="142" y="80"/>
                </a:lnTo>
                <a:lnTo>
                  <a:pt x="142" y="80"/>
                </a:lnTo>
                <a:lnTo>
                  <a:pt x="142" y="79"/>
                </a:lnTo>
                <a:lnTo>
                  <a:pt x="142" y="78"/>
                </a:lnTo>
                <a:lnTo>
                  <a:pt x="142" y="78"/>
                </a:lnTo>
                <a:lnTo>
                  <a:pt x="142" y="77"/>
                </a:lnTo>
                <a:lnTo>
                  <a:pt x="142" y="76"/>
                </a:lnTo>
                <a:lnTo>
                  <a:pt x="142" y="76"/>
                </a:lnTo>
                <a:lnTo>
                  <a:pt x="142" y="75"/>
                </a:lnTo>
                <a:lnTo>
                  <a:pt x="142" y="74"/>
                </a:lnTo>
                <a:lnTo>
                  <a:pt x="142" y="74"/>
                </a:lnTo>
                <a:lnTo>
                  <a:pt x="142" y="73"/>
                </a:lnTo>
                <a:lnTo>
                  <a:pt x="142" y="72"/>
                </a:lnTo>
                <a:lnTo>
                  <a:pt x="142" y="72"/>
                </a:lnTo>
                <a:lnTo>
                  <a:pt x="142" y="71"/>
                </a:lnTo>
                <a:lnTo>
                  <a:pt x="141" y="70"/>
                </a:lnTo>
                <a:lnTo>
                  <a:pt x="141" y="70"/>
                </a:lnTo>
                <a:lnTo>
                  <a:pt x="141" y="69"/>
                </a:lnTo>
                <a:lnTo>
                  <a:pt x="141" y="69"/>
                </a:lnTo>
                <a:lnTo>
                  <a:pt x="140" y="68"/>
                </a:lnTo>
                <a:lnTo>
                  <a:pt x="140" y="67"/>
                </a:lnTo>
                <a:lnTo>
                  <a:pt x="140" y="67"/>
                </a:lnTo>
                <a:lnTo>
                  <a:pt x="140" y="66"/>
                </a:lnTo>
                <a:lnTo>
                  <a:pt x="140" y="65"/>
                </a:lnTo>
                <a:lnTo>
                  <a:pt x="140" y="65"/>
                </a:lnTo>
                <a:lnTo>
                  <a:pt x="140" y="65"/>
                </a:lnTo>
                <a:lnTo>
                  <a:pt x="139" y="65"/>
                </a:lnTo>
                <a:lnTo>
                  <a:pt x="138" y="65"/>
                </a:lnTo>
                <a:lnTo>
                  <a:pt x="138" y="64"/>
                </a:lnTo>
                <a:lnTo>
                  <a:pt x="137" y="64"/>
                </a:lnTo>
                <a:lnTo>
                  <a:pt x="137" y="63"/>
                </a:lnTo>
                <a:lnTo>
                  <a:pt x="136" y="63"/>
                </a:lnTo>
                <a:lnTo>
                  <a:pt x="136" y="63"/>
                </a:lnTo>
                <a:lnTo>
                  <a:pt x="136" y="62"/>
                </a:lnTo>
                <a:lnTo>
                  <a:pt x="136" y="61"/>
                </a:lnTo>
                <a:lnTo>
                  <a:pt x="135" y="61"/>
                </a:lnTo>
                <a:lnTo>
                  <a:pt x="134" y="61"/>
                </a:lnTo>
                <a:lnTo>
                  <a:pt x="134" y="61"/>
                </a:lnTo>
                <a:lnTo>
                  <a:pt x="133" y="61"/>
                </a:lnTo>
                <a:lnTo>
                  <a:pt x="132" y="61"/>
                </a:lnTo>
                <a:lnTo>
                  <a:pt x="132" y="62"/>
                </a:lnTo>
                <a:lnTo>
                  <a:pt x="131" y="62"/>
                </a:lnTo>
                <a:lnTo>
                  <a:pt x="130" y="62"/>
                </a:lnTo>
                <a:lnTo>
                  <a:pt x="130" y="61"/>
                </a:lnTo>
                <a:lnTo>
                  <a:pt x="130" y="61"/>
                </a:lnTo>
                <a:lnTo>
                  <a:pt x="130" y="61"/>
                </a:lnTo>
                <a:lnTo>
                  <a:pt x="130" y="60"/>
                </a:lnTo>
                <a:lnTo>
                  <a:pt x="130" y="59"/>
                </a:lnTo>
                <a:lnTo>
                  <a:pt x="130" y="59"/>
                </a:lnTo>
                <a:lnTo>
                  <a:pt x="130" y="58"/>
                </a:lnTo>
                <a:lnTo>
                  <a:pt x="130" y="57"/>
                </a:lnTo>
                <a:lnTo>
                  <a:pt x="129" y="57"/>
                </a:lnTo>
                <a:lnTo>
                  <a:pt x="129" y="57"/>
                </a:lnTo>
                <a:lnTo>
                  <a:pt x="129" y="57"/>
                </a:lnTo>
                <a:lnTo>
                  <a:pt x="129" y="56"/>
                </a:lnTo>
                <a:lnTo>
                  <a:pt x="129" y="55"/>
                </a:lnTo>
                <a:lnTo>
                  <a:pt x="128" y="55"/>
                </a:lnTo>
                <a:lnTo>
                  <a:pt x="128" y="54"/>
                </a:lnTo>
                <a:lnTo>
                  <a:pt x="128" y="53"/>
                </a:lnTo>
                <a:lnTo>
                  <a:pt x="128" y="53"/>
                </a:lnTo>
                <a:lnTo>
                  <a:pt x="127" y="53"/>
                </a:lnTo>
                <a:lnTo>
                  <a:pt x="127" y="52"/>
                </a:lnTo>
                <a:lnTo>
                  <a:pt x="127" y="52"/>
                </a:lnTo>
                <a:lnTo>
                  <a:pt x="128" y="52"/>
                </a:lnTo>
                <a:lnTo>
                  <a:pt x="129" y="52"/>
                </a:lnTo>
                <a:lnTo>
                  <a:pt x="129" y="51"/>
                </a:lnTo>
                <a:lnTo>
                  <a:pt x="129" y="51"/>
                </a:lnTo>
                <a:lnTo>
                  <a:pt x="130" y="51"/>
                </a:lnTo>
                <a:lnTo>
                  <a:pt x="130" y="50"/>
                </a:lnTo>
                <a:lnTo>
                  <a:pt x="130" y="50"/>
                </a:lnTo>
                <a:lnTo>
                  <a:pt x="130" y="49"/>
                </a:lnTo>
                <a:lnTo>
                  <a:pt x="129" y="49"/>
                </a:lnTo>
                <a:lnTo>
                  <a:pt x="129" y="49"/>
                </a:lnTo>
                <a:lnTo>
                  <a:pt x="129" y="48"/>
                </a:lnTo>
                <a:lnTo>
                  <a:pt x="128" y="48"/>
                </a:lnTo>
                <a:lnTo>
                  <a:pt x="128" y="47"/>
                </a:lnTo>
                <a:lnTo>
                  <a:pt x="128" y="46"/>
                </a:lnTo>
                <a:lnTo>
                  <a:pt x="127" y="46"/>
                </a:lnTo>
                <a:lnTo>
                  <a:pt x="128" y="46"/>
                </a:lnTo>
                <a:lnTo>
                  <a:pt x="128" y="45"/>
                </a:lnTo>
                <a:lnTo>
                  <a:pt x="128" y="44"/>
                </a:lnTo>
                <a:lnTo>
                  <a:pt x="129" y="44"/>
                </a:lnTo>
                <a:lnTo>
                  <a:pt x="129" y="44"/>
                </a:lnTo>
                <a:lnTo>
                  <a:pt x="129" y="43"/>
                </a:lnTo>
                <a:lnTo>
                  <a:pt x="129" y="42"/>
                </a:lnTo>
                <a:lnTo>
                  <a:pt x="129" y="42"/>
                </a:lnTo>
                <a:lnTo>
                  <a:pt x="129" y="41"/>
                </a:lnTo>
                <a:lnTo>
                  <a:pt x="129" y="40"/>
                </a:lnTo>
                <a:lnTo>
                  <a:pt x="129" y="40"/>
                </a:lnTo>
                <a:lnTo>
                  <a:pt x="129" y="39"/>
                </a:lnTo>
                <a:lnTo>
                  <a:pt x="129" y="39"/>
                </a:lnTo>
                <a:lnTo>
                  <a:pt x="130" y="39"/>
                </a:lnTo>
                <a:lnTo>
                  <a:pt x="130" y="38"/>
                </a:lnTo>
                <a:lnTo>
                  <a:pt x="130" y="38"/>
                </a:lnTo>
                <a:lnTo>
                  <a:pt x="130" y="37"/>
                </a:lnTo>
                <a:lnTo>
                  <a:pt x="130" y="36"/>
                </a:lnTo>
                <a:lnTo>
                  <a:pt x="130" y="36"/>
                </a:lnTo>
                <a:lnTo>
                  <a:pt x="130" y="36"/>
                </a:lnTo>
                <a:lnTo>
                  <a:pt x="130" y="35"/>
                </a:lnTo>
                <a:lnTo>
                  <a:pt x="130" y="34"/>
                </a:lnTo>
                <a:lnTo>
                  <a:pt x="131" y="34"/>
                </a:lnTo>
                <a:lnTo>
                  <a:pt x="130" y="34"/>
                </a:lnTo>
                <a:lnTo>
                  <a:pt x="130" y="33"/>
                </a:lnTo>
                <a:lnTo>
                  <a:pt x="131" y="33"/>
                </a:lnTo>
                <a:lnTo>
                  <a:pt x="131" y="33"/>
                </a:lnTo>
                <a:lnTo>
                  <a:pt x="132" y="33"/>
                </a:lnTo>
                <a:lnTo>
                  <a:pt x="132" y="32"/>
                </a:lnTo>
                <a:lnTo>
                  <a:pt x="132" y="32"/>
                </a:lnTo>
                <a:lnTo>
                  <a:pt x="133" y="32"/>
                </a:lnTo>
                <a:lnTo>
                  <a:pt x="133" y="31"/>
                </a:lnTo>
                <a:lnTo>
                  <a:pt x="134" y="31"/>
                </a:lnTo>
                <a:lnTo>
                  <a:pt x="134" y="31"/>
                </a:lnTo>
                <a:lnTo>
                  <a:pt x="134" y="31"/>
                </a:lnTo>
                <a:lnTo>
                  <a:pt x="134" y="30"/>
                </a:lnTo>
                <a:lnTo>
                  <a:pt x="134" y="29"/>
                </a:lnTo>
                <a:lnTo>
                  <a:pt x="134" y="29"/>
                </a:lnTo>
                <a:lnTo>
                  <a:pt x="134" y="29"/>
                </a:lnTo>
                <a:lnTo>
                  <a:pt x="134" y="28"/>
                </a:lnTo>
                <a:lnTo>
                  <a:pt x="134" y="27"/>
                </a:lnTo>
                <a:lnTo>
                  <a:pt x="135" y="27"/>
                </a:lnTo>
                <a:lnTo>
                  <a:pt x="135" y="26"/>
                </a:lnTo>
                <a:lnTo>
                  <a:pt x="135" y="25"/>
                </a:lnTo>
                <a:lnTo>
                  <a:pt x="135" y="25"/>
                </a:lnTo>
                <a:lnTo>
                  <a:pt x="135" y="24"/>
                </a:lnTo>
                <a:lnTo>
                  <a:pt x="135" y="23"/>
                </a:lnTo>
                <a:lnTo>
                  <a:pt x="135" y="23"/>
                </a:lnTo>
                <a:lnTo>
                  <a:pt x="136" y="23"/>
                </a:lnTo>
                <a:lnTo>
                  <a:pt x="136" y="22"/>
                </a:lnTo>
                <a:lnTo>
                  <a:pt x="136" y="22"/>
                </a:lnTo>
                <a:lnTo>
                  <a:pt x="137" y="22"/>
                </a:lnTo>
                <a:lnTo>
                  <a:pt x="138" y="22"/>
                </a:lnTo>
                <a:lnTo>
                  <a:pt x="138" y="22"/>
                </a:lnTo>
                <a:lnTo>
                  <a:pt x="139" y="22"/>
                </a:lnTo>
                <a:lnTo>
                  <a:pt x="140" y="22"/>
                </a:lnTo>
                <a:lnTo>
                  <a:pt x="140" y="22"/>
                </a:lnTo>
                <a:lnTo>
                  <a:pt x="141" y="22"/>
                </a:lnTo>
                <a:lnTo>
                  <a:pt x="141" y="21"/>
                </a:lnTo>
                <a:lnTo>
                  <a:pt x="142" y="21"/>
                </a:lnTo>
                <a:lnTo>
                  <a:pt x="142" y="21"/>
                </a:lnTo>
                <a:lnTo>
                  <a:pt x="142" y="21"/>
                </a:lnTo>
                <a:lnTo>
                  <a:pt x="142" y="20"/>
                </a:lnTo>
                <a:lnTo>
                  <a:pt x="143" y="20"/>
                </a:lnTo>
                <a:lnTo>
                  <a:pt x="143" y="19"/>
                </a:lnTo>
                <a:lnTo>
                  <a:pt x="144" y="19"/>
                </a:lnTo>
                <a:lnTo>
                  <a:pt x="144" y="18"/>
                </a:lnTo>
                <a:lnTo>
                  <a:pt x="144" y="17"/>
                </a:lnTo>
                <a:lnTo>
                  <a:pt x="144" y="17"/>
                </a:lnTo>
                <a:lnTo>
                  <a:pt x="145" y="17"/>
                </a:lnTo>
                <a:lnTo>
                  <a:pt x="146" y="17"/>
                </a:lnTo>
                <a:lnTo>
                  <a:pt x="146" y="16"/>
                </a:lnTo>
                <a:lnTo>
                  <a:pt x="146" y="16"/>
                </a:lnTo>
                <a:lnTo>
                  <a:pt x="146" y="16"/>
                </a:lnTo>
                <a:lnTo>
                  <a:pt x="146" y="15"/>
                </a:lnTo>
                <a:lnTo>
                  <a:pt x="146" y="14"/>
                </a:lnTo>
                <a:lnTo>
                  <a:pt x="145" y="14"/>
                </a:lnTo>
                <a:lnTo>
                  <a:pt x="145" y="14"/>
                </a:lnTo>
                <a:lnTo>
                  <a:pt x="145" y="13"/>
                </a:lnTo>
                <a:lnTo>
                  <a:pt x="144" y="13"/>
                </a:lnTo>
                <a:lnTo>
                  <a:pt x="144" y="12"/>
                </a:lnTo>
                <a:lnTo>
                  <a:pt x="144" y="12"/>
                </a:lnTo>
                <a:lnTo>
                  <a:pt x="144" y="12"/>
                </a:lnTo>
                <a:lnTo>
                  <a:pt x="144" y="11"/>
                </a:lnTo>
                <a:lnTo>
                  <a:pt x="145" y="10"/>
                </a:lnTo>
                <a:lnTo>
                  <a:pt x="145" y="10"/>
                </a:lnTo>
                <a:lnTo>
                  <a:pt x="146" y="10"/>
                </a:lnTo>
                <a:lnTo>
                  <a:pt x="146" y="10"/>
                </a:lnTo>
                <a:lnTo>
                  <a:pt x="146" y="9"/>
                </a:lnTo>
                <a:lnTo>
                  <a:pt x="146" y="8"/>
                </a:lnTo>
                <a:lnTo>
                  <a:pt x="147" y="8"/>
                </a:lnTo>
                <a:lnTo>
                  <a:pt x="147" y="7"/>
                </a:lnTo>
                <a:lnTo>
                  <a:pt x="147" y="6"/>
                </a:lnTo>
                <a:lnTo>
                  <a:pt x="146" y="6"/>
                </a:lnTo>
                <a:lnTo>
                  <a:pt x="146" y="6"/>
                </a:lnTo>
                <a:lnTo>
                  <a:pt x="146" y="5"/>
                </a:lnTo>
                <a:lnTo>
                  <a:pt x="146" y="4"/>
                </a:lnTo>
                <a:lnTo>
                  <a:pt x="145" y="4"/>
                </a:lnTo>
                <a:lnTo>
                  <a:pt x="145" y="4"/>
                </a:lnTo>
                <a:lnTo>
                  <a:pt x="145" y="3"/>
                </a:lnTo>
                <a:lnTo>
                  <a:pt x="145" y="2"/>
                </a:lnTo>
                <a:lnTo>
                  <a:pt x="146" y="2"/>
                </a:lnTo>
                <a:lnTo>
                  <a:pt x="146" y="1"/>
                </a:lnTo>
                <a:lnTo>
                  <a:pt x="147" y="1"/>
                </a:lnTo>
                <a:lnTo>
                  <a:pt x="147" y="0"/>
                </a:lnTo>
                <a:lnTo>
                  <a:pt x="148" y="0"/>
                </a:lnTo>
                <a:lnTo>
                  <a:pt x="148" y="0"/>
                </a:lnTo>
                <a:lnTo>
                  <a:pt x="149" y="0"/>
                </a:lnTo>
                <a:lnTo>
                  <a:pt x="149" y="0"/>
                </a:lnTo>
                <a:lnTo>
                  <a:pt x="149" y="0"/>
                </a:lnTo>
                <a:lnTo>
                  <a:pt x="150" y="0"/>
                </a:lnTo>
                <a:lnTo>
                  <a:pt x="150" y="0"/>
                </a:lnTo>
                <a:lnTo>
                  <a:pt x="151" y="0"/>
                </a:lnTo>
                <a:lnTo>
                  <a:pt x="151"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4955658" y="5147141"/>
            <a:ext cx="2747782" cy="1128228"/>
          </a:xfrm>
          <a:custGeom>
            <a:avLst/>
            <a:gdLst>
              <a:gd name="T0" fmla="*/ 64 w 906"/>
              <a:gd name="T1" fmla="*/ 12 h 372"/>
              <a:gd name="T2" fmla="*/ 104 w 906"/>
              <a:gd name="T3" fmla="*/ 8 h 372"/>
              <a:gd name="T4" fmla="*/ 136 w 906"/>
              <a:gd name="T5" fmla="*/ 23 h 372"/>
              <a:gd name="T6" fmla="*/ 169 w 906"/>
              <a:gd name="T7" fmla="*/ 36 h 372"/>
              <a:gd name="T8" fmla="*/ 204 w 906"/>
              <a:gd name="T9" fmla="*/ 35 h 372"/>
              <a:gd name="T10" fmla="*/ 230 w 906"/>
              <a:gd name="T11" fmla="*/ 58 h 372"/>
              <a:gd name="T12" fmla="*/ 263 w 906"/>
              <a:gd name="T13" fmla="*/ 78 h 372"/>
              <a:gd name="T14" fmla="*/ 305 w 906"/>
              <a:gd name="T15" fmla="*/ 86 h 372"/>
              <a:gd name="T16" fmla="*/ 345 w 906"/>
              <a:gd name="T17" fmla="*/ 99 h 372"/>
              <a:gd name="T18" fmla="*/ 369 w 906"/>
              <a:gd name="T19" fmla="*/ 114 h 372"/>
              <a:gd name="T20" fmla="*/ 404 w 906"/>
              <a:gd name="T21" fmla="*/ 115 h 372"/>
              <a:gd name="T22" fmla="*/ 443 w 906"/>
              <a:gd name="T23" fmla="*/ 97 h 372"/>
              <a:gd name="T24" fmla="*/ 483 w 906"/>
              <a:gd name="T25" fmla="*/ 106 h 372"/>
              <a:gd name="T26" fmla="*/ 513 w 906"/>
              <a:gd name="T27" fmla="*/ 119 h 372"/>
              <a:gd name="T28" fmla="*/ 536 w 906"/>
              <a:gd name="T29" fmla="*/ 152 h 372"/>
              <a:gd name="T30" fmla="*/ 582 w 906"/>
              <a:gd name="T31" fmla="*/ 160 h 372"/>
              <a:gd name="T32" fmla="*/ 621 w 906"/>
              <a:gd name="T33" fmla="*/ 182 h 372"/>
              <a:gd name="T34" fmla="*/ 621 w 906"/>
              <a:gd name="T35" fmla="*/ 205 h 372"/>
              <a:gd name="T36" fmla="*/ 612 w 906"/>
              <a:gd name="T37" fmla="*/ 203 h 372"/>
              <a:gd name="T38" fmla="*/ 652 w 906"/>
              <a:gd name="T39" fmla="*/ 207 h 372"/>
              <a:gd name="T40" fmla="*/ 690 w 906"/>
              <a:gd name="T41" fmla="*/ 199 h 372"/>
              <a:gd name="T42" fmla="*/ 720 w 906"/>
              <a:gd name="T43" fmla="*/ 216 h 372"/>
              <a:gd name="T44" fmla="*/ 736 w 906"/>
              <a:gd name="T45" fmla="*/ 237 h 372"/>
              <a:gd name="T46" fmla="*/ 743 w 906"/>
              <a:gd name="T47" fmla="*/ 254 h 372"/>
              <a:gd name="T48" fmla="*/ 762 w 906"/>
              <a:gd name="T49" fmla="*/ 275 h 372"/>
              <a:gd name="T50" fmla="*/ 795 w 906"/>
              <a:gd name="T51" fmla="*/ 271 h 372"/>
              <a:gd name="T52" fmla="*/ 828 w 906"/>
              <a:gd name="T53" fmla="*/ 269 h 372"/>
              <a:gd name="T54" fmla="*/ 862 w 906"/>
              <a:gd name="T55" fmla="*/ 265 h 372"/>
              <a:gd name="T56" fmla="*/ 891 w 906"/>
              <a:gd name="T57" fmla="*/ 262 h 372"/>
              <a:gd name="T58" fmla="*/ 901 w 906"/>
              <a:gd name="T59" fmla="*/ 289 h 372"/>
              <a:gd name="T60" fmla="*/ 884 w 906"/>
              <a:gd name="T61" fmla="*/ 330 h 372"/>
              <a:gd name="T62" fmla="*/ 862 w 906"/>
              <a:gd name="T63" fmla="*/ 358 h 372"/>
              <a:gd name="T64" fmla="*/ 815 w 906"/>
              <a:gd name="T65" fmla="*/ 363 h 372"/>
              <a:gd name="T66" fmla="*/ 786 w 906"/>
              <a:gd name="T67" fmla="*/ 361 h 372"/>
              <a:gd name="T68" fmla="*/ 754 w 906"/>
              <a:gd name="T69" fmla="*/ 347 h 372"/>
              <a:gd name="T70" fmla="*/ 720 w 906"/>
              <a:gd name="T71" fmla="*/ 329 h 372"/>
              <a:gd name="T72" fmla="*/ 669 w 906"/>
              <a:gd name="T73" fmla="*/ 307 h 372"/>
              <a:gd name="T74" fmla="*/ 630 w 906"/>
              <a:gd name="T75" fmla="*/ 307 h 372"/>
              <a:gd name="T76" fmla="*/ 603 w 906"/>
              <a:gd name="T77" fmla="*/ 303 h 372"/>
              <a:gd name="T78" fmla="*/ 564 w 906"/>
              <a:gd name="T79" fmla="*/ 287 h 372"/>
              <a:gd name="T80" fmla="*/ 526 w 906"/>
              <a:gd name="T81" fmla="*/ 295 h 372"/>
              <a:gd name="T82" fmla="*/ 500 w 906"/>
              <a:gd name="T83" fmla="*/ 315 h 372"/>
              <a:gd name="T84" fmla="*/ 476 w 906"/>
              <a:gd name="T85" fmla="*/ 307 h 372"/>
              <a:gd name="T86" fmla="*/ 447 w 906"/>
              <a:gd name="T87" fmla="*/ 285 h 372"/>
              <a:gd name="T88" fmla="*/ 447 w 906"/>
              <a:gd name="T89" fmla="*/ 249 h 372"/>
              <a:gd name="T90" fmla="*/ 413 w 906"/>
              <a:gd name="T91" fmla="*/ 212 h 372"/>
              <a:gd name="T92" fmla="*/ 369 w 906"/>
              <a:gd name="T93" fmla="*/ 231 h 372"/>
              <a:gd name="T94" fmla="*/ 338 w 906"/>
              <a:gd name="T95" fmla="*/ 242 h 372"/>
              <a:gd name="T96" fmla="*/ 300 w 906"/>
              <a:gd name="T97" fmla="*/ 257 h 372"/>
              <a:gd name="T98" fmla="*/ 254 w 906"/>
              <a:gd name="T99" fmla="*/ 243 h 372"/>
              <a:gd name="T100" fmla="*/ 235 w 906"/>
              <a:gd name="T101" fmla="*/ 211 h 372"/>
              <a:gd name="T102" fmla="*/ 207 w 906"/>
              <a:gd name="T103" fmla="*/ 216 h 372"/>
              <a:gd name="T104" fmla="*/ 206 w 906"/>
              <a:gd name="T105" fmla="*/ 207 h 372"/>
              <a:gd name="T106" fmla="*/ 174 w 906"/>
              <a:gd name="T107" fmla="*/ 194 h 372"/>
              <a:gd name="T108" fmla="*/ 148 w 906"/>
              <a:gd name="T109" fmla="*/ 175 h 372"/>
              <a:gd name="T110" fmla="*/ 121 w 906"/>
              <a:gd name="T111" fmla="*/ 158 h 372"/>
              <a:gd name="T112" fmla="*/ 101 w 906"/>
              <a:gd name="T113" fmla="*/ 161 h 372"/>
              <a:gd name="T114" fmla="*/ 58 w 906"/>
              <a:gd name="T115" fmla="*/ 142 h 372"/>
              <a:gd name="T116" fmla="*/ 67 w 906"/>
              <a:gd name="T117" fmla="*/ 125 h 372"/>
              <a:gd name="T118" fmla="*/ 70 w 906"/>
              <a:gd name="T119" fmla="*/ 99 h 372"/>
              <a:gd name="T120" fmla="*/ 49 w 906"/>
              <a:gd name="T121" fmla="*/ 44 h 372"/>
              <a:gd name="T122" fmla="*/ 2 w 906"/>
              <a:gd name="T123" fmla="*/ 37 h 372"/>
              <a:gd name="T124" fmla="*/ 21 w 906"/>
              <a:gd name="T125" fmla="*/ 1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372">
                <a:moveTo>
                  <a:pt x="29" y="0"/>
                </a:moveTo>
                <a:lnTo>
                  <a:pt x="30" y="0"/>
                </a:lnTo>
                <a:lnTo>
                  <a:pt x="30" y="0"/>
                </a:lnTo>
                <a:lnTo>
                  <a:pt x="30" y="0"/>
                </a:lnTo>
                <a:lnTo>
                  <a:pt x="31" y="1"/>
                </a:lnTo>
                <a:lnTo>
                  <a:pt x="32" y="1"/>
                </a:lnTo>
                <a:lnTo>
                  <a:pt x="32" y="2"/>
                </a:lnTo>
                <a:lnTo>
                  <a:pt x="32" y="2"/>
                </a:lnTo>
                <a:lnTo>
                  <a:pt x="32" y="2"/>
                </a:lnTo>
                <a:lnTo>
                  <a:pt x="32" y="2"/>
                </a:lnTo>
                <a:lnTo>
                  <a:pt x="33" y="2"/>
                </a:lnTo>
                <a:lnTo>
                  <a:pt x="33" y="3"/>
                </a:lnTo>
                <a:lnTo>
                  <a:pt x="34" y="2"/>
                </a:lnTo>
                <a:lnTo>
                  <a:pt x="35" y="3"/>
                </a:lnTo>
                <a:lnTo>
                  <a:pt x="35" y="2"/>
                </a:lnTo>
                <a:lnTo>
                  <a:pt x="36" y="2"/>
                </a:lnTo>
                <a:lnTo>
                  <a:pt x="35" y="2"/>
                </a:lnTo>
                <a:lnTo>
                  <a:pt x="35" y="2"/>
                </a:lnTo>
                <a:lnTo>
                  <a:pt x="36" y="2"/>
                </a:lnTo>
                <a:lnTo>
                  <a:pt x="36" y="2"/>
                </a:lnTo>
                <a:lnTo>
                  <a:pt x="37" y="2"/>
                </a:lnTo>
                <a:lnTo>
                  <a:pt x="38" y="3"/>
                </a:lnTo>
                <a:lnTo>
                  <a:pt x="38" y="3"/>
                </a:lnTo>
                <a:lnTo>
                  <a:pt x="39" y="3"/>
                </a:lnTo>
                <a:lnTo>
                  <a:pt x="40" y="3"/>
                </a:lnTo>
                <a:lnTo>
                  <a:pt x="40" y="2"/>
                </a:lnTo>
                <a:lnTo>
                  <a:pt x="40" y="2"/>
                </a:lnTo>
                <a:lnTo>
                  <a:pt x="41" y="2"/>
                </a:lnTo>
                <a:lnTo>
                  <a:pt x="41" y="3"/>
                </a:lnTo>
                <a:lnTo>
                  <a:pt x="42" y="3"/>
                </a:lnTo>
                <a:lnTo>
                  <a:pt x="42" y="4"/>
                </a:lnTo>
                <a:lnTo>
                  <a:pt x="42" y="4"/>
                </a:lnTo>
                <a:lnTo>
                  <a:pt x="42" y="3"/>
                </a:lnTo>
                <a:lnTo>
                  <a:pt x="43" y="3"/>
                </a:lnTo>
                <a:lnTo>
                  <a:pt x="44" y="2"/>
                </a:lnTo>
                <a:lnTo>
                  <a:pt x="44" y="3"/>
                </a:lnTo>
                <a:lnTo>
                  <a:pt x="45" y="3"/>
                </a:lnTo>
                <a:lnTo>
                  <a:pt x="45" y="4"/>
                </a:lnTo>
                <a:lnTo>
                  <a:pt x="45" y="4"/>
                </a:lnTo>
                <a:lnTo>
                  <a:pt x="46" y="4"/>
                </a:lnTo>
                <a:lnTo>
                  <a:pt x="47" y="4"/>
                </a:lnTo>
                <a:lnTo>
                  <a:pt x="47" y="4"/>
                </a:lnTo>
                <a:lnTo>
                  <a:pt x="48" y="4"/>
                </a:lnTo>
                <a:lnTo>
                  <a:pt x="49" y="4"/>
                </a:lnTo>
                <a:lnTo>
                  <a:pt x="49" y="4"/>
                </a:lnTo>
                <a:lnTo>
                  <a:pt x="49" y="4"/>
                </a:lnTo>
                <a:lnTo>
                  <a:pt x="50" y="4"/>
                </a:lnTo>
                <a:lnTo>
                  <a:pt x="51" y="4"/>
                </a:lnTo>
                <a:lnTo>
                  <a:pt x="51" y="4"/>
                </a:lnTo>
                <a:lnTo>
                  <a:pt x="51" y="4"/>
                </a:lnTo>
                <a:lnTo>
                  <a:pt x="52" y="4"/>
                </a:lnTo>
                <a:lnTo>
                  <a:pt x="52" y="4"/>
                </a:lnTo>
                <a:lnTo>
                  <a:pt x="53" y="5"/>
                </a:lnTo>
                <a:lnTo>
                  <a:pt x="53" y="5"/>
                </a:lnTo>
                <a:lnTo>
                  <a:pt x="53" y="6"/>
                </a:lnTo>
                <a:lnTo>
                  <a:pt x="54" y="6"/>
                </a:lnTo>
                <a:lnTo>
                  <a:pt x="55" y="6"/>
                </a:lnTo>
                <a:lnTo>
                  <a:pt x="55" y="6"/>
                </a:lnTo>
                <a:lnTo>
                  <a:pt x="56" y="6"/>
                </a:lnTo>
                <a:lnTo>
                  <a:pt x="57" y="6"/>
                </a:lnTo>
                <a:lnTo>
                  <a:pt x="57" y="7"/>
                </a:lnTo>
                <a:lnTo>
                  <a:pt x="57" y="7"/>
                </a:lnTo>
                <a:lnTo>
                  <a:pt x="57" y="8"/>
                </a:lnTo>
                <a:lnTo>
                  <a:pt x="57" y="8"/>
                </a:lnTo>
                <a:lnTo>
                  <a:pt x="57" y="9"/>
                </a:lnTo>
                <a:lnTo>
                  <a:pt x="57" y="10"/>
                </a:lnTo>
                <a:lnTo>
                  <a:pt x="58" y="10"/>
                </a:lnTo>
                <a:lnTo>
                  <a:pt x="58" y="10"/>
                </a:lnTo>
                <a:lnTo>
                  <a:pt x="58" y="11"/>
                </a:lnTo>
                <a:lnTo>
                  <a:pt x="58" y="12"/>
                </a:lnTo>
                <a:lnTo>
                  <a:pt x="59" y="12"/>
                </a:lnTo>
                <a:lnTo>
                  <a:pt x="59" y="12"/>
                </a:lnTo>
                <a:lnTo>
                  <a:pt x="60" y="12"/>
                </a:lnTo>
                <a:lnTo>
                  <a:pt x="61" y="12"/>
                </a:lnTo>
                <a:lnTo>
                  <a:pt x="61" y="11"/>
                </a:lnTo>
                <a:lnTo>
                  <a:pt x="61" y="11"/>
                </a:lnTo>
                <a:lnTo>
                  <a:pt x="62" y="10"/>
                </a:lnTo>
                <a:lnTo>
                  <a:pt x="63" y="10"/>
                </a:lnTo>
                <a:lnTo>
                  <a:pt x="63" y="11"/>
                </a:lnTo>
                <a:lnTo>
                  <a:pt x="63" y="11"/>
                </a:lnTo>
                <a:lnTo>
                  <a:pt x="63" y="10"/>
                </a:lnTo>
                <a:lnTo>
                  <a:pt x="64" y="10"/>
                </a:lnTo>
                <a:lnTo>
                  <a:pt x="64" y="11"/>
                </a:lnTo>
                <a:lnTo>
                  <a:pt x="64" y="12"/>
                </a:lnTo>
                <a:lnTo>
                  <a:pt x="64" y="12"/>
                </a:lnTo>
                <a:lnTo>
                  <a:pt x="65" y="12"/>
                </a:lnTo>
                <a:lnTo>
                  <a:pt x="66" y="12"/>
                </a:lnTo>
                <a:lnTo>
                  <a:pt x="66" y="12"/>
                </a:lnTo>
                <a:lnTo>
                  <a:pt x="67" y="12"/>
                </a:lnTo>
                <a:lnTo>
                  <a:pt x="68" y="12"/>
                </a:lnTo>
                <a:lnTo>
                  <a:pt x="68" y="12"/>
                </a:lnTo>
                <a:lnTo>
                  <a:pt x="69" y="12"/>
                </a:lnTo>
                <a:lnTo>
                  <a:pt x="70" y="12"/>
                </a:lnTo>
                <a:lnTo>
                  <a:pt x="70" y="12"/>
                </a:lnTo>
                <a:lnTo>
                  <a:pt x="71" y="12"/>
                </a:lnTo>
                <a:lnTo>
                  <a:pt x="72" y="12"/>
                </a:lnTo>
                <a:lnTo>
                  <a:pt x="72" y="11"/>
                </a:lnTo>
                <a:lnTo>
                  <a:pt x="72" y="11"/>
                </a:lnTo>
                <a:lnTo>
                  <a:pt x="73" y="11"/>
                </a:lnTo>
                <a:lnTo>
                  <a:pt x="74" y="11"/>
                </a:lnTo>
                <a:lnTo>
                  <a:pt x="74" y="10"/>
                </a:lnTo>
                <a:lnTo>
                  <a:pt x="74" y="10"/>
                </a:lnTo>
                <a:lnTo>
                  <a:pt x="75" y="10"/>
                </a:lnTo>
                <a:lnTo>
                  <a:pt x="75" y="11"/>
                </a:lnTo>
                <a:lnTo>
                  <a:pt x="76" y="11"/>
                </a:lnTo>
                <a:lnTo>
                  <a:pt x="76" y="11"/>
                </a:lnTo>
                <a:lnTo>
                  <a:pt x="77" y="11"/>
                </a:lnTo>
                <a:lnTo>
                  <a:pt x="78" y="11"/>
                </a:lnTo>
                <a:lnTo>
                  <a:pt x="78" y="11"/>
                </a:lnTo>
                <a:lnTo>
                  <a:pt x="79" y="10"/>
                </a:lnTo>
                <a:lnTo>
                  <a:pt x="80" y="10"/>
                </a:lnTo>
                <a:lnTo>
                  <a:pt x="80" y="10"/>
                </a:lnTo>
                <a:lnTo>
                  <a:pt x="81" y="11"/>
                </a:lnTo>
                <a:lnTo>
                  <a:pt x="81" y="11"/>
                </a:lnTo>
                <a:lnTo>
                  <a:pt x="82" y="10"/>
                </a:lnTo>
                <a:lnTo>
                  <a:pt x="82" y="11"/>
                </a:lnTo>
                <a:lnTo>
                  <a:pt x="83" y="11"/>
                </a:lnTo>
                <a:lnTo>
                  <a:pt x="83" y="11"/>
                </a:lnTo>
                <a:lnTo>
                  <a:pt x="84" y="11"/>
                </a:lnTo>
                <a:lnTo>
                  <a:pt x="84" y="10"/>
                </a:lnTo>
                <a:lnTo>
                  <a:pt x="84" y="10"/>
                </a:lnTo>
                <a:lnTo>
                  <a:pt x="85" y="10"/>
                </a:lnTo>
                <a:lnTo>
                  <a:pt x="85" y="9"/>
                </a:lnTo>
                <a:lnTo>
                  <a:pt x="85" y="8"/>
                </a:lnTo>
                <a:lnTo>
                  <a:pt x="85" y="8"/>
                </a:lnTo>
                <a:lnTo>
                  <a:pt x="85" y="8"/>
                </a:lnTo>
                <a:lnTo>
                  <a:pt x="86" y="8"/>
                </a:lnTo>
                <a:lnTo>
                  <a:pt x="86" y="7"/>
                </a:lnTo>
                <a:lnTo>
                  <a:pt x="86" y="6"/>
                </a:lnTo>
                <a:lnTo>
                  <a:pt x="87" y="6"/>
                </a:lnTo>
                <a:lnTo>
                  <a:pt x="87" y="6"/>
                </a:lnTo>
                <a:lnTo>
                  <a:pt x="88" y="6"/>
                </a:lnTo>
                <a:lnTo>
                  <a:pt x="89" y="6"/>
                </a:lnTo>
                <a:lnTo>
                  <a:pt x="89" y="6"/>
                </a:lnTo>
                <a:lnTo>
                  <a:pt x="90" y="6"/>
                </a:lnTo>
                <a:lnTo>
                  <a:pt x="90" y="7"/>
                </a:lnTo>
                <a:lnTo>
                  <a:pt x="91" y="7"/>
                </a:lnTo>
                <a:lnTo>
                  <a:pt x="91" y="7"/>
                </a:lnTo>
                <a:lnTo>
                  <a:pt x="91" y="8"/>
                </a:lnTo>
                <a:lnTo>
                  <a:pt x="92" y="8"/>
                </a:lnTo>
                <a:lnTo>
                  <a:pt x="92" y="7"/>
                </a:lnTo>
                <a:lnTo>
                  <a:pt x="93" y="7"/>
                </a:lnTo>
                <a:lnTo>
                  <a:pt x="93" y="7"/>
                </a:lnTo>
                <a:lnTo>
                  <a:pt x="93" y="8"/>
                </a:lnTo>
                <a:lnTo>
                  <a:pt x="94" y="8"/>
                </a:lnTo>
                <a:lnTo>
                  <a:pt x="94" y="8"/>
                </a:lnTo>
                <a:lnTo>
                  <a:pt x="95" y="8"/>
                </a:lnTo>
                <a:lnTo>
                  <a:pt x="95" y="9"/>
                </a:lnTo>
                <a:lnTo>
                  <a:pt x="95" y="9"/>
                </a:lnTo>
                <a:lnTo>
                  <a:pt x="96" y="9"/>
                </a:lnTo>
                <a:lnTo>
                  <a:pt x="97" y="9"/>
                </a:lnTo>
                <a:lnTo>
                  <a:pt x="97" y="9"/>
                </a:lnTo>
                <a:lnTo>
                  <a:pt x="97" y="10"/>
                </a:lnTo>
                <a:lnTo>
                  <a:pt x="97" y="9"/>
                </a:lnTo>
                <a:lnTo>
                  <a:pt x="98" y="9"/>
                </a:lnTo>
                <a:lnTo>
                  <a:pt x="99" y="9"/>
                </a:lnTo>
                <a:lnTo>
                  <a:pt x="99" y="9"/>
                </a:lnTo>
                <a:lnTo>
                  <a:pt x="100" y="9"/>
                </a:lnTo>
                <a:lnTo>
                  <a:pt x="100" y="9"/>
                </a:lnTo>
                <a:lnTo>
                  <a:pt x="100" y="8"/>
                </a:lnTo>
                <a:lnTo>
                  <a:pt x="101" y="8"/>
                </a:lnTo>
                <a:lnTo>
                  <a:pt x="101" y="9"/>
                </a:lnTo>
                <a:lnTo>
                  <a:pt x="102" y="9"/>
                </a:lnTo>
                <a:lnTo>
                  <a:pt x="102" y="8"/>
                </a:lnTo>
                <a:lnTo>
                  <a:pt x="102" y="8"/>
                </a:lnTo>
                <a:lnTo>
                  <a:pt x="103" y="8"/>
                </a:lnTo>
                <a:lnTo>
                  <a:pt x="104" y="8"/>
                </a:lnTo>
                <a:lnTo>
                  <a:pt x="104" y="8"/>
                </a:lnTo>
                <a:lnTo>
                  <a:pt x="104" y="9"/>
                </a:lnTo>
                <a:lnTo>
                  <a:pt x="105" y="9"/>
                </a:lnTo>
                <a:lnTo>
                  <a:pt x="106" y="9"/>
                </a:lnTo>
                <a:lnTo>
                  <a:pt x="106" y="10"/>
                </a:lnTo>
                <a:lnTo>
                  <a:pt x="106" y="10"/>
                </a:lnTo>
                <a:lnTo>
                  <a:pt x="107" y="10"/>
                </a:lnTo>
                <a:lnTo>
                  <a:pt x="108" y="10"/>
                </a:lnTo>
                <a:lnTo>
                  <a:pt x="108" y="9"/>
                </a:lnTo>
                <a:lnTo>
                  <a:pt x="108" y="9"/>
                </a:lnTo>
                <a:lnTo>
                  <a:pt x="109" y="9"/>
                </a:lnTo>
                <a:lnTo>
                  <a:pt x="110" y="9"/>
                </a:lnTo>
                <a:lnTo>
                  <a:pt x="110" y="9"/>
                </a:lnTo>
                <a:lnTo>
                  <a:pt x="111" y="9"/>
                </a:lnTo>
                <a:lnTo>
                  <a:pt x="112" y="9"/>
                </a:lnTo>
                <a:lnTo>
                  <a:pt x="112" y="10"/>
                </a:lnTo>
                <a:lnTo>
                  <a:pt x="112" y="10"/>
                </a:lnTo>
                <a:lnTo>
                  <a:pt x="112" y="10"/>
                </a:lnTo>
                <a:lnTo>
                  <a:pt x="112" y="11"/>
                </a:lnTo>
                <a:lnTo>
                  <a:pt x="113" y="11"/>
                </a:lnTo>
                <a:lnTo>
                  <a:pt x="113" y="12"/>
                </a:lnTo>
                <a:lnTo>
                  <a:pt x="114" y="12"/>
                </a:lnTo>
                <a:lnTo>
                  <a:pt x="114" y="12"/>
                </a:lnTo>
                <a:lnTo>
                  <a:pt x="114" y="12"/>
                </a:lnTo>
                <a:lnTo>
                  <a:pt x="115" y="12"/>
                </a:lnTo>
                <a:lnTo>
                  <a:pt x="115" y="13"/>
                </a:lnTo>
                <a:lnTo>
                  <a:pt x="116" y="13"/>
                </a:lnTo>
                <a:lnTo>
                  <a:pt x="116" y="13"/>
                </a:lnTo>
                <a:lnTo>
                  <a:pt x="116" y="14"/>
                </a:lnTo>
                <a:lnTo>
                  <a:pt x="117" y="14"/>
                </a:lnTo>
                <a:lnTo>
                  <a:pt x="116" y="14"/>
                </a:lnTo>
                <a:lnTo>
                  <a:pt x="116" y="14"/>
                </a:lnTo>
                <a:lnTo>
                  <a:pt x="116" y="15"/>
                </a:lnTo>
                <a:lnTo>
                  <a:pt x="117" y="15"/>
                </a:lnTo>
                <a:lnTo>
                  <a:pt x="117" y="16"/>
                </a:lnTo>
                <a:lnTo>
                  <a:pt x="117" y="16"/>
                </a:lnTo>
                <a:lnTo>
                  <a:pt x="117" y="16"/>
                </a:lnTo>
                <a:lnTo>
                  <a:pt x="118" y="16"/>
                </a:lnTo>
                <a:lnTo>
                  <a:pt x="118" y="16"/>
                </a:lnTo>
                <a:lnTo>
                  <a:pt x="119" y="16"/>
                </a:lnTo>
                <a:lnTo>
                  <a:pt x="119" y="16"/>
                </a:lnTo>
                <a:lnTo>
                  <a:pt x="120" y="16"/>
                </a:lnTo>
                <a:lnTo>
                  <a:pt x="121" y="16"/>
                </a:lnTo>
                <a:lnTo>
                  <a:pt x="121" y="16"/>
                </a:lnTo>
                <a:lnTo>
                  <a:pt x="122" y="16"/>
                </a:lnTo>
                <a:lnTo>
                  <a:pt x="122" y="15"/>
                </a:lnTo>
                <a:lnTo>
                  <a:pt x="123" y="16"/>
                </a:lnTo>
                <a:lnTo>
                  <a:pt x="123" y="16"/>
                </a:lnTo>
                <a:lnTo>
                  <a:pt x="123" y="16"/>
                </a:lnTo>
                <a:lnTo>
                  <a:pt x="124" y="16"/>
                </a:lnTo>
                <a:lnTo>
                  <a:pt x="125" y="16"/>
                </a:lnTo>
                <a:lnTo>
                  <a:pt x="125" y="16"/>
                </a:lnTo>
                <a:lnTo>
                  <a:pt x="125" y="16"/>
                </a:lnTo>
                <a:lnTo>
                  <a:pt x="125" y="16"/>
                </a:lnTo>
                <a:lnTo>
                  <a:pt x="126" y="16"/>
                </a:lnTo>
                <a:lnTo>
                  <a:pt x="126" y="17"/>
                </a:lnTo>
                <a:lnTo>
                  <a:pt x="127" y="17"/>
                </a:lnTo>
                <a:lnTo>
                  <a:pt x="127" y="17"/>
                </a:lnTo>
                <a:lnTo>
                  <a:pt x="128" y="17"/>
                </a:lnTo>
                <a:lnTo>
                  <a:pt x="128" y="17"/>
                </a:lnTo>
                <a:lnTo>
                  <a:pt x="128" y="18"/>
                </a:lnTo>
                <a:lnTo>
                  <a:pt x="129" y="17"/>
                </a:lnTo>
                <a:lnTo>
                  <a:pt x="129" y="18"/>
                </a:lnTo>
                <a:lnTo>
                  <a:pt x="129" y="19"/>
                </a:lnTo>
                <a:lnTo>
                  <a:pt x="130" y="19"/>
                </a:lnTo>
                <a:lnTo>
                  <a:pt x="131" y="19"/>
                </a:lnTo>
                <a:lnTo>
                  <a:pt x="131" y="20"/>
                </a:lnTo>
                <a:lnTo>
                  <a:pt x="131" y="20"/>
                </a:lnTo>
                <a:lnTo>
                  <a:pt x="131" y="21"/>
                </a:lnTo>
                <a:lnTo>
                  <a:pt x="132" y="21"/>
                </a:lnTo>
                <a:lnTo>
                  <a:pt x="131" y="21"/>
                </a:lnTo>
                <a:lnTo>
                  <a:pt x="131" y="21"/>
                </a:lnTo>
                <a:lnTo>
                  <a:pt x="131" y="22"/>
                </a:lnTo>
                <a:lnTo>
                  <a:pt x="132" y="22"/>
                </a:lnTo>
                <a:lnTo>
                  <a:pt x="132" y="23"/>
                </a:lnTo>
                <a:lnTo>
                  <a:pt x="133" y="23"/>
                </a:lnTo>
                <a:lnTo>
                  <a:pt x="133" y="23"/>
                </a:lnTo>
                <a:lnTo>
                  <a:pt x="134" y="23"/>
                </a:lnTo>
                <a:lnTo>
                  <a:pt x="135" y="23"/>
                </a:lnTo>
                <a:lnTo>
                  <a:pt x="135" y="23"/>
                </a:lnTo>
                <a:lnTo>
                  <a:pt x="135" y="23"/>
                </a:lnTo>
                <a:lnTo>
                  <a:pt x="135" y="23"/>
                </a:lnTo>
                <a:lnTo>
                  <a:pt x="136" y="23"/>
                </a:lnTo>
                <a:lnTo>
                  <a:pt x="136" y="23"/>
                </a:lnTo>
                <a:lnTo>
                  <a:pt x="136" y="23"/>
                </a:lnTo>
                <a:lnTo>
                  <a:pt x="137" y="23"/>
                </a:lnTo>
                <a:lnTo>
                  <a:pt x="138" y="23"/>
                </a:lnTo>
                <a:lnTo>
                  <a:pt x="138" y="23"/>
                </a:lnTo>
                <a:lnTo>
                  <a:pt x="138" y="23"/>
                </a:lnTo>
                <a:lnTo>
                  <a:pt x="139" y="23"/>
                </a:lnTo>
                <a:lnTo>
                  <a:pt x="140" y="23"/>
                </a:lnTo>
                <a:lnTo>
                  <a:pt x="140" y="23"/>
                </a:lnTo>
                <a:lnTo>
                  <a:pt x="141" y="23"/>
                </a:lnTo>
                <a:lnTo>
                  <a:pt x="142" y="23"/>
                </a:lnTo>
                <a:lnTo>
                  <a:pt x="142" y="24"/>
                </a:lnTo>
                <a:lnTo>
                  <a:pt x="141" y="24"/>
                </a:lnTo>
                <a:lnTo>
                  <a:pt x="141" y="25"/>
                </a:lnTo>
                <a:lnTo>
                  <a:pt x="142" y="25"/>
                </a:lnTo>
                <a:lnTo>
                  <a:pt x="142" y="25"/>
                </a:lnTo>
                <a:lnTo>
                  <a:pt x="142" y="26"/>
                </a:lnTo>
                <a:lnTo>
                  <a:pt x="142" y="26"/>
                </a:lnTo>
                <a:lnTo>
                  <a:pt x="142" y="27"/>
                </a:lnTo>
                <a:lnTo>
                  <a:pt x="143" y="27"/>
                </a:lnTo>
                <a:lnTo>
                  <a:pt x="144" y="27"/>
                </a:lnTo>
                <a:lnTo>
                  <a:pt x="144" y="26"/>
                </a:lnTo>
                <a:lnTo>
                  <a:pt x="144" y="26"/>
                </a:lnTo>
                <a:lnTo>
                  <a:pt x="145" y="26"/>
                </a:lnTo>
                <a:lnTo>
                  <a:pt x="146" y="26"/>
                </a:lnTo>
                <a:lnTo>
                  <a:pt x="146" y="27"/>
                </a:lnTo>
                <a:lnTo>
                  <a:pt x="146" y="27"/>
                </a:lnTo>
                <a:lnTo>
                  <a:pt x="147" y="27"/>
                </a:lnTo>
                <a:lnTo>
                  <a:pt x="147" y="27"/>
                </a:lnTo>
                <a:lnTo>
                  <a:pt x="148" y="27"/>
                </a:lnTo>
                <a:lnTo>
                  <a:pt x="148" y="27"/>
                </a:lnTo>
                <a:lnTo>
                  <a:pt x="148" y="28"/>
                </a:lnTo>
                <a:lnTo>
                  <a:pt x="148" y="29"/>
                </a:lnTo>
                <a:lnTo>
                  <a:pt x="148" y="29"/>
                </a:lnTo>
                <a:lnTo>
                  <a:pt x="148" y="30"/>
                </a:lnTo>
                <a:lnTo>
                  <a:pt x="149" y="31"/>
                </a:lnTo>
                <a:lnTo>
                  <a:pt x="149" y="31"/>
                </a:lnTo>
                <a:lnTo>
                  <a:pt x="150" y="31"/>
                </a:lnTo>
                <a:lnTo>
                  <a:pt x="150" y="31"/>
                </a:lnTo>
                <a:lnTo>
                  <a:pt x="150" y="31"/>
                </a:lnTo>
                <a:lnTo>
                  <a:pt x="151" y="31"/>
                </a:lnTo>
                <a:lnTo>
                  <a:pt x="152" y="31"/>
                </a:lnTo>
                <a:lnTo>
                  <a:pt x="152" y="31"/>
                </a:lnTo>
                <a:lnTo>
                  <a:pt x="153" y="31"/>
                </a:lnTo>
                <a:lnTo>
                  <a:pt x="153" y="31"/>
                </a:lnTo>
                <a:lnTo>
                  <a:pt x="153" y="31"/>
                </a:lnTo>
                <a:lnTo>
                  <a:pt x="153" y="32"/>
                </a:lnTo>
                <a:lnTo>
                  <a:pt x="154" y="32"/>
                </a:lnTo>
                <a:lnTo>
                  <a:pt x="155" y="32"/>
                </a:lnTo>
                <a:lnTo>
                  <a:pt x="155" y="32"/>
                </a:lnTo>
                <a:lnTo>
                  <a:pt x="155" y="33"/>
                </a:lnTo>
                <a:lnTo>
                  <a:pt x="156" y="33"/>
                </a:lnTo>
                <a:lnTo>
                  <a:pt x="157" y="33"/>
                </a:lnTo>
                <a:lnTo>
                  <a:pt x="157" y="33"/>
                </a:lnTo>
                <a:lnTo>
                  <a:pt x="157" y="33"/>
                </a:lnTo>
                <a:lnTo>
                  <a:pt x="157" y="34"/>
                </a:lnTo>
                <a:lnTo>
                  <a:pt x="158" y="34"/>
                </a:lnTo>
                <a:lnTo>
                  <a:pt x="158" y="34"/>
                </a:lnTo>
                <a:lnTo>
                  <a:pt x="158" y="35"/>
                </a:lnTo>
                <a:lnTo>
                  <a:pt x="159" y="35"/>
                </a:lnTo>
                <a:lnTo>
                  <a:pt x="159" y="35"/>
                </a:lnTo>
                <a:lnTo>
                  <a:pt x="159" y="34"/>
                </a:lnTo>
                <a:lnTo>
                  <a:pt x="160" y="34"/>
                </a:lnTo>
                <a:lnTo>
                  <a:pt x="161" y="34"/>
                </a:lnTo>
                <a:lnTo>
                  <a:pt x="161" y="35"/>
                </a:lnTo>
                <a:lnTo>
                  <a:pt x="161" y="34"/>
                </a:lnTo>
                <a:lnTo>
                  <a:pt x="162" y="34"/>
                </a:lnTo>
                <a:lnTo>
                  <a:pt x="163" y="34"/>
                </a:lnTo>
                <a:lnTo>
                  <a:pt x="163" y="34"/>
                </a:lnTo>
                <a:lnTo>
                  <a:pt x="164" y="34"/>
                </a:lnTo>
                <a:lnTo>
                  <a:pt x="164" y="35"/>
                </a:lnTo>
                <a:lnTo>
                  <a:pt x="163" y="35"/>
                </a:lnTo>
                <a:lnTo>
                  <a:pt x="164" y="35"/>
                </a:lnTo>
                <a:lnTo>
                  <a:pt x="165" y="35"/>
                </a:lnTo>
                <a:lnTo>
                  <a:pt x="165" y="36"/>
                </a:lnTo>
                <a:lnTo>
                  <a:pt x="165" y="36"/>
                </a:lnTo>
                <a:lnTo>
                  <a:pt x="166" y="36"/>
                </a:lnTo>
                <a:lnTo>
                  <a:pt x="167" y="36"/>
                </a:lnTo>
                <a:lnTo>
                  <a:pt x="167" y="35"/>
                </a:lnTo>
                <a:lnTo>
                  <a:pt x="167" y="34"/>
                </a:lnTo>
                <a:lnTo>
                  <a:pt x="167" y="34"/>
                </a:lnTo>
                <a:lnTo>
                  <a:pt x="168" y="34"/>
                </a:lnTo>
                <a:lnTo>
                  <a:pt x="169" y="34"/>
                </a:lnTo>
                <a:lnTo>
                  <a:pt x="169" y="34"/>
                </a:lnTo>
                <a:lnTo>
                  <a:pt x="169" y="35"/>
                </a:lnTo>
                <a:lnTo>
                  <a:pt x="169" y="36"/>
                </a:lnTo>
                <a:lnTo>
                  <a:pt x="169" y="36"/>
                </a:lnTo>
                <a:lnTo>
                  <a:pt x="169" y="36"/>
                </a:lnTo>
                <a:lnTo>
                  <a:pt x="169" y="37"/>
                </a:lnTo>
                <a:lnTo>
                  <a:pt x="169" y="36"/>
                </a:lnTo>
                <a:lnTo>
                  <a:pt x="170" y="36"/>
                </a:lnTo>
                <a:lnTo>
                  <a:pt x="171" y="36"/>
                </a:lnTo>
                <a:lnTo>
                  <a:pt x="171" y="36"/>
                </a:lnTo>
                <a:lnTo>
                  <a:pt x="171" y="35"/>
                </a:lnTo>
                <a:lnTo>
                  <a:pt x="172" y="35"/>
                </a:lnTo>
                <a:lnTo>
                  <a:pt x="172" y="35"/>
                </a:lnTo>
                <a:lnTo>
                  <a:pt x="172" y="36"/>
                </a:lnTo>
                <a:lnTo>
                  <a:pt x="172" y="36"/>
                </a:lnTo>
                <a:lnTo>
                  <a:pt x="172" y="37"/>
                </a:lnTo>
                <a:lnTo>
                  <a:pt x="173" y="37"/>
                </a:lnTo>
                <a:lnTo>
                  <a:pt x="173" y="38"/>
                </a:lnTo>
                <a:lnTo>
                  <a:pt x="174" y="38"/>
                </a:lnTo>
                <a:lnTo>
                  <a:pt x="174" y="38"/>
                </a:lnTo>
                <a:lnTo>
                  <a:pt x="174" y="38"/>
                </a:lnTo>
                <a:lnTo>
                  <a:pt x="175" y="38"/>
                </a:lnTo>
                <a:lnTo>
                  <a:pt x="175" y="38"/>
                </a:lnTo>
                <a:lnTo>
                  <a:pt x="176" y="38"/>
                </a:lnTo>
                <a:lnTo>
                  <a:pt x="176" y="38"/>
                </a:lnTo>
                <a:lnTo>
                  <a:pt x="177" y="38"/>
                </a:lnTo>
                <a:lnTo>
                  <a:pt x="177" y="37"/>
                </a:lnTo>
                <a:lnTo>
                  <a:pt x="177" y="36"/>
                </a:lnTo>
                <a:lnTo>
                  <a:pt x="178" y="36"/>
                </a:lnTo>
                <a:lnTo>
                  <a:pt x="178" y="36"/>
                </a:lnTo>
                <a:lnTo>
                  <a:pt x="178" y="36"/>
                </a:lnTo>
                <a:lnTo>
                  <a:pt x="179" y="36"/>
                </a:lnTo>
                <a:lnTo>
                  <a:pt x="180" y="36"/>
                </a:lnTo>
                <a:lnTo>
                  <a:pt x="180" y="36"/>
                </a:lnTo>
                <a:lnTo>
                  <a:pt x="181" y="36"/>
                </a:lnTo>
                <a:lnTo>
                  <a:pt x="181" y="35"/>
                </a:lnTo>
                <a:lnTo>
                  <a:pt x="182" y="35"/>
                </a:lnTo>
                <a:lnTo>
                  <a:pt x="182" y="35"/>
                </a:lnTo>
                <a:lnTo>
                  <a:pt x="183" y="34"/>
                </a:lnTo>
                <a:lnTo>
                  <a:pt x="184" y="34"/>
                </a:lnTo>
                <a:lnTo>
                  <a:pt x="184" y="34"/>
                </a:lnTo>
                <a:lnTo>
                  <a:pt x="185" y="34"/>
                </a:lnTo>
                <a:lnTo>
                  <a:pt x="185" y="35"/>
                </a:lnTo>
                <a:lnTo>
                  <a:pt x="185" y="36"/>
                </a:lnTo>
                <a:lnTo>
                  <a:pt x="185" y="36"/>
                </a:lnTo>
                <a:lnTo>
                  <a:pt x="185" y="37"/>
                </a:lnTo>
                <a:lnTo>
                  <a:pt x="186" y="37"/>
                </a:lnTo>
                <a:lnTo>
                  <a:pt x="185" y="37"/>
                </a:lnTo>
                <a:lnTo>
                  <a:pt x="185" y="38"/>
                </a:lnTo>
                <a:lnTo>
                  <a:pt x="186" y="38"/>
                </a:lnTo>
                <a:lnTo>
                  <a:pt x="186" y="38"/>
                </a:lnTo>
                <a:lnTo>
                  <a:pt x="186" y="39"/>
                </a:lnTo>
                <a:lnTo>
                  <a:pt x="187" y="39"/>
                </a:lnTo>
                <a:lnTo>
                  <a:pt x="188" y="38"/>
                </a:lnTo>
                <a:lnTo>
                  <a:pt x="188" y="38"/>
                </a:lnTo>
                <a:lnTo>
                  <a:pt x="189" y="38"/>
                </a:lnTo>
                <a:lnTo>
                  <a:pt x="189" y="38"/>
                </a:lnTo>
                <a:lnTo>
                  <a:pt x="190" y="38"/>
                </a:lnTo>
                <a:lnTo>
                  <a:pt x="191" y="38"/>
                </a:lnTo>
                <a:lnTo>
                  <a:pt x="191" y="39"/>
                </a:lnTo>
                <a:lnTo>
                  <a:pt x="192" y="39"/>
                </a:lnTo>
                <a:lnTo>
                  <a:pt x="193" y="39"/>
                </a:lnTo>
                <a:lnTo>
                  <a:pt x="193" y="38"/>
                </a:lnTo>
                <a:lnTo>
                  <a:pt x="192" y="38"/>
                </a:lnTo>
                <a:lnTo>
                  <a:pt x="193" y="38"/>
                </a:lnTo>
                <a:lnTo>
                  <a:pt x="193" y="37"/>
                </a:lnTo>
                <a:lnTo>
                  <a:pt x="193" y="37"/>
                </a:lnTo>
                <a:lnTo>
                  <a:pt x="194" y="37"/>
                </a:lnTo>
                <a:lnTo>
                  <a:pt x="195" y="36"/>
                </a:lnTo>
                <a:lnTo>
                  <a:pt x="196" y="36"/>
                </a:lnTo>
                <a:lnTo>
                  <a:pt x="197" y="36"/>
                </a:lnTo>
                <a:lnTo>
                  <a:pt x="197" y="37"/>
                </a:lnTo>
                <a:lnTo>
                  <a:pt x="197" y="37"/>
                </a:lnTo>
                <a:lnTo>
                  <a:pt x="198" y="37"/>
                </a:lnTo>
                <a:lnTo>
                  <a:pt x="199" y="37"/>
                </a:lnTo>
                <a:lnTo>
                  <a:pt x="199" y="36"/>
                </a:lnTo>
                <a:lnTo>
                  <a:pt x="199" y="36"/>
                </a:lnTo>
                <a:lnTo>
                  <a:pt x="199" y="37"/>
                </a:lnTo>
                <a:lnTo>
                  <a:pt x="200" y="37"/>
                </a:lnTo>
                <a:lnTo>
                  <a:pt x="201" y="36"/>
                </a:lnTo>
                <a:lnTo>
                  <a:pt x="201" y="36"/>
                </a:lnTo>
                <a:lnTo>
                  <a:pt x="201" y="36"/>
                </a:lnTo>
                <a:lnTo>
                  <a:pt x="202" y="36"/>
                </a:lnTo>
                <a:lnTo>
                  <a:pt x="203" y="36"/>
                </a:lnTo>
                <a:lnTo>
                  <a:pt x="203" y="35"/>
                </a:lnTo>
                <a:lnTo>
                  <a:pt x="203" y="35"/>
                </a:lnTo>
                <a:lnTo>
                  <a:pt x="204" y="35"/>
                </a:lnTo>
                <a:lnTo>
                  <a:pt x="204" y="34"/>
                </a:lnTo>
                <a:lnTo>
                  <a:pt x="205" y="34"/>
                </a:lnTo>
                <a:lnTo>
                  <a:pt x="205" y="34"/>
                </a:lnTo>
                <a:lnTo>
                  <a:pt x="205" y="35"/>
                </a:lnTo>
                <a:lnTo>
                  <a:pt x="206" y="35"/>
                </a:lnTo>
                <a:lnTo>
                  <a:pt x="207" y="35"/>
                </a:lnTo>
                <a:lnTo>
                  <a:pt x="206" y="36"/>
                </a:lnTo>
                <a:lnTo>
                  <a:pt x="207" y="36"/>
                </a:lnTo>
                <a:lnTo>
                  <a:pt x="207" y="36"/>
                </a:lnTo>
                <a:lnTo>
                  <a:pt x="207" y="36"/>
                </a:lnTo>
                <a:lnTo>
                  <a:pt x="207" y="36"/>
                </a:lnTo>
                <a:lnTo>
                  <a:pt x="208" y="36"/>
                </a:lnTo>
                <a:lnTo>
                  <a:pt x="208" y="36"/>
                </a:lnTo>
                <a:lnTo>
                  <a:pt x="208" y="36"/>
                </a:lnTo>
                <a:lnTo>
                  <a:pt x="209" y="36"/>
                </a:lnTo>
                <a:lnTo>
                  <a:pt x="209" y="36"/>
                </a:lnTo>
                <a:lnTo>
                  <a:pt x="210" y="36"/>
                </a:lnTo>
                <a:lnTo>
                  <a:pt x="210" y="35"/>
                </a:lnTo>
                <a:lnTo>
                  <a:pt x="210" y="35"/>
                </a:lnTo>
                <a:lnTo>
                  <a:pt x="211" y="35"/>
                </a:lnTo>
                <a:lnTo>
                  <a:pt x="212" y="35"/>
                </a:lnTo>
                <a:lnTo>
                  <a:pt x="212" y="35"/>
                </a:lnTo>
                <a:lnTo>
                  <a:pt x="213" y="35"/>
                </a:lnTo>
                <a:lnTo>
                  <a:pt x="214" y="36"/>
                </a:lnTo>
                <a:lnTo>
                  <a:pt x="214" y="36"/>
                </a:lnTo>
                <a:lnTo>
                  <a:pt x="215" y="36"/>
                </a:lnTo>
                <a:lnTo>
                  <a:pt x="216" y="36"/>
                </a:lnTo>
                <a:lnTo>
                  <a:pt x="216" y="36"/>
                </a:lnTo>
                <a:lnTo>
                  <a:pt x="216" y="36"/>
                </a:lnTo>
                <a:lnTo>
                  <a:pt x="216" y="37"/>
                </a:lnTo>
                <a:lnTo>
                  <a:pt x="217" y="37"/>
                </a:lnTo>
                <a:lnTo>
                  <a:pt x="217" y="38"/>
                </a:lnTo>
                <a:lnTo>
                  <a:pt x="218" y="38"/>
                </a:lnTo>
                <a:lnTo>
                  <a:pt x="218" y="38"/>
                </a:lnTo>
                <a:lnTo>
                  <a:pt x="217" y="38"/>
                </a:lnTo>
                <a:lnTo>
                  <a:pt x="217" y="39"/>
                </a:lnTo>
                <a:lnTo>
                  <a:pt x="218" y="39"/>
                </a:lnTo>
                <a:lnTo>
                  <a:pt x="218" y="40"/>
                </a:lnTo>
                <a:lnTo>
                  <a:pt x="218" y="40"/>
                </a:lnTo>
                <a:lnTo>
                  <a:pt x="218" y="40"/>
                </a:lnTo>
                <a:lnTo>
                  <a:pt x="218" y="41"/>
                </a:lnTo>
                <a:lnTo>
                  <a:pt x="218" y="42"/>
                </a:lnTo>
                <a:lnTo>
                  <a:pt x="218" y="42"/>
                </a:lnTo>
                <a:lnTo>
                  <a:pt x="218" y="43"/>
                </a:lnTo>
                <a:lnTo>
                  <a:pt x="218" y="44"/>
                </a:lnTo>
                <a:lnTo>
                  <a:pt x="218" y="44"/>
                </a:lnTo>
                <a:lnTo>
                  <a:pt x="218" y="44"/>
                </a:lnTo>
                <a:lnTo>
                  <a:pt x="218" y="45"/>
                </a:lnTo>
                <a:lnTo>
                  <a:pt x="218" y="46"/>
                </a:lnTo>
                <a:lnTo>
                  <a:pt x="219" y="46"/>
                </a:lnTo>
                <a:lnTo>
                  <a:pt x="219" y="46"/>
                </a:lnTo>
                <a:lnTo>
                  <a:pt x="219" y="47"/>
                </a:lnTo>
                <a:lnTo>
                  <a:pt x="220" y="47"/>
                </a:lnTo>
                <a:lnTo>
                  <a:pt x="220" y="48"/>
                </a:lnTo>
                <a:lnTo>
                  <a:pt x="220" y="48"/>
                </a:lnTo>
                <a:lnTo>
                  <a:pt x="220" y="48"/>
                </a:lnTo>
                <a:lnTo>
                  <a:pt x="221" y="49"/>
                </a:lnTo>
                <a:lnTo>
                  <a:pt x="222" y="49"/>
                </a:lnTo>
                <a:lnTo>
                  <a:pt x="222" y="50"/>
                </a:lnTo>
                <a:lnTo>
                  <a:pt x="222" y="50"/>
                </a:lnTo>
                <a:lnTo>
                  <a:pt x="222" y="51"/>
                </a:lnTo>
                <a:lnTo>
                  <a:pt x="223" y="51"/>
                </a:lnTo>
                <a:lnTo>
                  <a:pt x="223" y="52"/>
                </a:lnTo>
                <a:lnTo>
                  <a:pt x="223" y="51"/>
                </a:lnTo>
                <a:lnTo>
                  <a:pt x="224" y="51"/>
                </a:lnTo>
                <a:lnTo>
                  <a:pt x="224" y="52"/>
                </a:lnTo>
                <a:lnTo>
                  <a:pt x="224" y="52"/>
                </a:lnTo>
                <a:lnTo>
                  <a:pt x="225" y="52"/>
                </a:lnTo>
                <a:lnTo>
                  <a:pt x="225" y="52"/>
                </a:lnTo>
                <a:lnTo>
                  <a:pt x="226" y="52"/>
                </a:lnTo>
                <a:lnTo>
                  <a:pt x="227" y="52"/>
                </a:lnTo>
                <a:lnTo>
                  <a:pt x="227" y="52"/>
                </a:lnTo>
                <a:lnTo>
                  <a:pt x="227" y="53"/>
                </a:lnTo>
                <a:lnTo>
                  <a:pt x="227" y="53"/>
                </a:lnTo>
                <a:lnTo>
                  <a:pt x="227" y="54"/>
                </a:lnTo>
                <a:lnTo>
                  <a:pt x="227" y="55"/>
                </a:lnTo>
                <a:lnTo>
                  <a:pt x="228" y="55"/>
                </a:lnTo>
                <a:lnTo>
                  <a:pt x="228" y="56"/>
                </a:lnTo>
                <a:lnTo>
                  <a:pt x="228" y="57"/>
                </a:lnTo>
                <a:lnTo>
                  <a:pt x="228" y="57"/>
                </a:lnTo>
                <a:lnTo>
                  <a:pt x="229" y="57"/>
                </a:lnTo>
                <a:lnTo>
                  <a:pt x="229" y="57"/>
                </a:lnTo>
                <a:lnTo>
                  <a:pt x="230" y="57"/>
                </a:lnTo>
                <a:lnTo>
                  <a:pt x="230" y="58"/>
                </a:lnTo>
                <a:lnTo>
                  <a:pt x="230" y="59"/>
                </a:lnTo>
                <a:lnTo>
                  <a:pt x="230" y="59"/>
                </a:lnTo>
                <a:lnTo>
                  <a:pt x="230" y="60"/>
                </a:lnTo>
                <a:lnTo>
                  <a:pt x="230" y="61"/>
                </a:lnTo>
                <a:lnTo>
                  <a:pt x="231" y="61"/>
                </a:lnTo>
                <a:lnTo>
                  <a:pt x="231" y="61"/>
                </a:lnTo>
                <a:lnTo>
                  <a:pt x="232" y="61"/>
                </a:lnTo>
                <a:lnTo>
                  <a:pt x="233" y="61"/>
                </a:lnTo>
                <a:lnTo>
                  <a:pt x="233" y="61"/>
                </a:lnTo>
                <a:lnTo>
                  <a:pt x="234" y="61"/>
                </a:lnTo>
                <a:lnTo>
                  <a:pt x="234" y="62"/>
                </a:lnTo>
                <a:lnTo>
                  <a:pt x="235" y="63"/>
                </a:lnTo>
                <a:lnTo>
                  <a:pt x="235" y="63"/>
                </a:lnTo>
                <a:lnTo>
                  <a:pt x="235" y="63"/>
                </a:lnTo>
                <a:lnTo>
                  <a:pt x="236" y="63"/>
                </a:lnTo>
                <a:lnTo>
                  <a:pt x="236" y="64"/>
                </a:lnTo>
                <a:lnTo>
                  <a:pt x="237" y="64"/>
                </a:lnTo>
                <a:lnTo>
                  <a:pt x="237" y="65"/>
                </a:lnTo>
                <a:lnTo>
                  <a:pt x="237" y="65"/>
                </a:lnTo>
                <a:lnTo>
                  <a:pt x="237" y="66"/>
                </a:lnTo>
                <a:lnTo>
                  <a:pt x="237" y="67"/>
                </a:lnTo>
                <a:lnTo>
                  <a:pt x="237" y="67"/>
                </a:lnTo>
                <a:lnTo>
                  <a:pt x="237" y="68"/>
                </a:lnTo>
                <a:lnTo>
                  <a:pt x="237" y="68"/>
                </a:lnTo>
                <a:lnTo>
                  <a:pt x="237" y="69"/>
                </a:lnTo>
                <a:lnTo>
                  <a:pt x="238" y="69"/>
                </a:lnTo>
                <a:lnTo>
                  <a:pt x="239" y="69"/>
                </a:lnTo>
                <a:lnTo>
                  <a:pt x="239" y="69"/>
                </a:lnTo>
                <a:lnTo>
                  <a:pt x="239" y="70"/>
                </a:lnTo>
                <a:lnTo>
                  <a:pt x="239" y="70"/>
                </a:lnTo>
                <a:lnTo>
                  <a:pt x="240" y="70"/>
                </a:lnTo>
                <a:lnTo>
                  <a:pt x="241" y="71"/>
                </a:lnTo>
                <a:lnTo>
                  <a:pt x="241" y="72"/>
                </a:lnTo>
                <a:lnTo>
                  <a:pt x="241" y="72"/>
                </a:lnTo>
                <a:lnTo>
                  <a:pt x="242" y="72"/>
                </a:lnTo>
                <a:lnTo>
                  <a:pt x="243" y="72"/>
                </a:lnTo>
                <a:lnTo>
                  <a:pt x="243" y="72"/>
                </a:lnTo>
                <a:lnTo>
                  <a:pt x="244" y="72"/>
                </a:lnTo>
                <a:lnTo>
                  <a:pt x="244" y="72"/>
                </a:lnTo>
                <a:lnTo>
                  <a:pt x="244" y="72"/>
                </a:lnTo>
                <a:lnTo>
                  <a:pt x="244" y="72"/>
                </a:lnTo>
                <a:lnTo>
                  <a:pt x="245" y="72"/>
                </a:lnTo>
                <a:lnTo>
                  <a:pt x="245" y="73"/>
                </a:lnTo>
                <a:lnTo>
                  <a:pt x="246" y="73"/>
                </a:lnTo>
                <a:lnTo>
                  <a:pt x="246" y="74"/>
                </a:lnTo>
                <a:lnTo>
                  <a:pt x="246" y="74"/>
                </a:lnTo>
                <a:lnTo>
                  <a:pt x="246" y="74"/>
                </a:lnTo>
                <a:lnTo>
                  <a:pt x="247" y="74"/>
                </a:lnTo>
                <a:lnTo>
                  <a:pt x="248" y="74"/>
                </a:lnTo>
                <a:lnTo>
                  <a:pt x="248" y="74"/>
                </a:lnTo>
                <a:lnTo>
                  <a:pt x="249" y="74"/>
                </a:lnTo>
                <a:lnTo>
                  <a:pt x="250" y="74"/>
                </a:lnTo>
                <a:lnTo>
                  <a:pt x="249" y="75"/>
                </a:lnTo>
                <a:lnTo>
                  <a:pt x="248" y="76"/>
                </a:lnTo>
                <a:lnTo>
                  <a:pt x="248" y="76"/>
                </a:lnTo>
                <a:lnTo>
                  <a:pt x="249" y="76"/>
                </a:lnTo>
                <a:lnTo>
                  <a:pt x="250" y="77"/>
                </a:lnTo>
                <a:lnTo>
                  <a:pt x="250" y="77"/>
                </a:lnTo>
                <a:lnTo>
                  <a:pt x="251" y="77"/>
                </a:lnTo>
                <a:lnTo>
                  <a:pt x="252" y="77"/>
                </a:lnTo>
                <a:lnTo>
                  <a:pt x="252" y="77"/>
                </a:lnTo>
                <a:lnTo>
                  <a:pt x="253" y="77"/>
                </a:lnTo>
                <a:lnTo>
                  <a:pt x="253" y="78"/>
                </a:lnTo>
                <a:lnTo>
                  <a:pt x="254" y="78"/>
                </a:lnTo>
                <a:lnTo>
                  <a:pt x="254" y="78"/>
                </a:lnTo>
                <a:lnTo>
                  <a:pt x="255" y="78"/>
                </a:lnTo>
                <a:lnTo>
                  <a:pt x="256" y="78"/>
                </a:lnTo>
                <a:lnTo>
                  <a:pt x="256" y="77"/>
                </a:lnTo>
                <a:lnTo>
                  <a:pt x="256" y="76"/>
                </a:lnTo>
                <a:lnTo>
                  <a:pt x="257" y="76"/>
                </a:lnTo>
                <a:lnTo>
                  <a:pt x="258" y="76"/>
                </a:lnTo>
                <a:lnTo>
                  <a:pt x="258" y="76"/>
                </a:lnTo>
                <a:lnTo>
                  <a:pt x="258" y="76"/>
                </a:lnTo>
                <a:lnTo>
                  <a:pt x="259" y="76"/>
                </a:lnTo>
                <a:lnTo>
                  <a:pt x="259" y="77"/>
                </a:lnTo>
                <a:lnTo>
                  <a:pt x="260" y="78"/>
                </a:lnTo>
                <a:lnTo>
                  <a:pt x="260" y="78"/>
                </a:lnTo>
                <a:lnTo>
                  <a:pt x="261" y="77"/>
                </a:lnTo>
                <a:lnTo>
                  <a:pt x="261" y="77"/>
                </a:lnTo>
                <a:lnTo>
                  <a:pt x="262" y="77"/>
                </a:lnTo>
                <a:lnTo>
                  <a:pt x="262" y="78"/>
                </a:lnTo>
                <a:lnTo>
                  <a:pt x="263" y="78"/>
                </a:lnTo>
                <a:lnTo>
                  <a:pt x="263" y="78"/>
                </a:lnTo>
                <a:lnTo>
                  <a:pt x="263" y="78"/>
                </a:lnTo>
                <a:lnTo>
                  <a:pt x="264" y="78"/>
                </a:lnTo>
                <a:lnTo>
                  <a:pt x="265" y="78"/>
                </a:lnTo>
                <a:lnTo>
                  <a:pt x="265" y="78"/>
                </a:lnTo>
                <a:lnTo>
                  <a:pt x="266" y="78"/>
                </a:lnTo>
                <a:lnTo>
                  <a:pt x="267" y="78"/>
                </a:lnTo>
                <a:lnTo>
                  <a:pt x="267" y="78"/>
                </a:lnTo>
                <a:lnTo>
                  <a:pt x="268" y="78"/>
                </a:lnTo>
                <a:lnTo>
                  <a:pt x="268" y="78"/>
                </a:lnTo>
                <a:lnTo>
                  <a:pt x="269" y="77"/>
                </a:lnTo>
                <a:lnTo>
                  <a:pt x="269" y="77"/>
                </a:lnTo>
                <a:lnTo>
                  <a:pt x="269" y="76"/>
                </a:lnTo>
                <a:lnTo>
                  <a:pt x="270" y="76"/>
                </a:lnTo>
                <a:lnTo>
                  <a:pt x="271" y="76"/>
                </a:lnTo>
                <a:lnTo>
                  <a:pt x="271" y="76"/>
                </a:lnTo>
                <a:lnTo>
                  <a:pt x="272" y="76"/>
                </a:lnTo>
                <a:lnTo>
                  <a:pt x="272" y="77"/>
                </a:lnTo>
                <a:lnTo>
                  <a:pt x="273" y="77"/>
                </a:lnTo>
                <a:lnTo>
                  <a:pt x="273" y="77"/>
                </a:lnTo>
                <a:lnTo>
                  <a:pt x="274" y="77"/>
                </a:lnTo>
                <a:lnTo>
                  <a:pt x="275" y="77"/>
                </a:lnTo>
                <a:lnTo>
                  <a:pt x="275" y="78"/>
                </a:lnTo>
                <a:lnTo>
                  <a:pt x="275" y="78"/>
                </a:lnTo>
                <a:lnTo>
                  <a:pt x="275" y="78"/>
                </a:lnTo>
                <a:lnTo>
                  <a:pt x="275" y="79"/>
                </a:lnTo>
                <a:lnTo>
                  <a:pt x="275" y="80"/>
                </a:lnTo>
                <a:lnTo>
                  <a:pt x="275" y="80"/>
                </a:lnTo>
                <a:lnTo>
                  <a:pt x="276" y="80"/>
                </a:lnTo>
                <a:lnTo>
                  <a:pt x="277" y="81"/>
                </a:lnTo>
                <a:lnTo>
                  <a:pt x="277" y="81"/>
                </a:lnTo>
                <a:lnTo>
                  <a:pt x="277" y="82"/>
                </a:lnTo>
                <a:lnTo>
                  <a:pt x="277" y="82"/>
                </a:lnTo>
                <a:lnTo>
                  <a:pt x="277" y="83"/>
                </a:lnTo>
                <a:lnTo>
                  <a:pt x="277" y="83"/>
                </a:lnTo>
                <a:lnTo>
                  <a:pt x="277" y="84"/>
                </a:lnTo>
                <a:lnTo>
                  <a:pt x="278" y="84"/>
                </a:lnTo>
                <a:lnTo>
                  <a:pt x="278" y="84"/>
                </a:lnTo>
                <a:lnTo>
                  <a:pt x="279" y="84"/>
                </a:lnTo>
                <a:lnTo>
                  <a:pt x="279" y="84"/>
                </a:lnTo>
                <a:lnTo>
                  <a:pt x="280" y="84"/>
                </a:lnTo>
                <a:lnTo>
                  <a:pt x="280" y="84"/>
                </a:lnTo>
                <a:lnTo>
                  <a:pt x="281" y="84"/>
                </a:lnTo>
                <a:lnTo>
                  <a:pt x="281" y="84"/>
                </a:lnTo>
                <a:lnTo>
                  <a:pt x="282" y="84"/>
                </a:lnTo>
                <a:lnTo>
                  <a:pt x="282" y="84"/>
                </a:lnTo>
                <a:lnTo>
                  <a:pt x="283" y="83"/>
                </a:lnTo>
                <a:lnTo>
                  <a:pt x="284" y="84"/>
                </a:lnTo>
                <a:lnTo>
                  <a:pt x="284" y="84"/>
                </a:lnTo>
                <a:lnTo>
                  <a:pt x="285" y="84"/>
                </a:lnTo>
                <a:lnTo>
                  <a:pt x="285" y="83"/>
                </a:lnTo>
                <a:lnTo>
                  <a:pt x="286" y="82"/>
                </a:lnTo>
                <a:lnTo>
                  <a:pt x="286" y="83"/>
                </a:lnTo>
                <a:lnTo>
                  <a:pt x="286" y="82"/>
                </a:lnTo>
                <a:lnTo>
                  <a:pt x="287" y="82"/>
                </a:lnTo>
                <a:lnTo>
                  <a:pt x="288" y="83"/>
                </a:lnTo>
                <a:lnTo>
                  <a:pt x="288" y="83"/>
                </a:lnTo>
                <a:lnTo>
                  <a:pt x="288" y="82"/>
                </a:lnTo>
                <a:lnTo>
                  <a:pt x="289" y="82"/>
                </a:lnTo>
                <a:lnTo>
                  <a:pt x="290" y="82"/>
                </a:lnTo>
                <a:lnTo>
                  <a:pt x="290" y="82"/>
                </a:lnTo>
                <a:lnTo>
                  <a:pt x="291" y="82"/>
                </a:lnTo>
                <a:lnTo>
                  <a:pt x="292" y="83"/>
                </a:lnTo>
                <a:lnTo>
                  <a:pt x="292" y="83"/>
                </a:lnTo>
                <a:lnTo>
                  <a:pt x="294" y="83"/>
                </a:lnTo>
                <a:lnTo>
                  <a:pt x="294" y="83"/>
                </a:lnTo>
                <a:lnTo>
                  <a:pt x="295" y="82"/>
                </a:lnTo>
                <a:lnTo>
                  <a:pt x="296" y="83"/>
                </a:lnTo>
                <a:lnTo>
                  <a:pt x="296" y="83"/>
                </a:lnTo>
                <a:lnTo>
                  <a:pt x="297" y="83"/>
                </a:lnTo>
                <a:lnTo>
                  <a:pt x="297" y="84"/>
                </a:lnTo>
                <a:lnTo>
                  <a:pt x="297" y="84"/>
                </a:lnTo>
                <a:lnTo>
                  <a:pt x="298" y="84"/>
                </a:lnTo>
                <a:lnTo>
                  <a:pt x="298" y="84"/>
                </a:lnTo>
                <a:lnTo>
                  <a:pt x="299" y="84"/>
                </a:lnTo>
                <a:lnTo>
                  <a:pt x="299" y="84"/>
                </a:lnTo>
                <a:lnTo>
                  <a:pt x="300" y="84"/>
                </a:lnTo>
                <a:lnTo>
                  <a:pt x="300" y="85"/>
                </a:lnTo>
                <a:lnTo>
                  <a:pt x="301" y="85"/>
                </a:lnTo>
                <a:lnTo>
                  <a:pt x="301" y="85"/>
                </a:lnTo>
                <a:lnTo>
                  <a:pt x="302" y="85"/>
                </a:lnTo>
                <a:lnTo>
                  <a:pt x="303" y="86"/>
                </a:lnTo>
                <a:lnTo>
                  <a:pt x="303" y="86"/>
                </a:lnTo>
                <a:lnTo>
                  <a:pt x="304" y="86"/>
                </a:lnTo>
                <a:lnTo>
                  <a:pt x="305" y="86"/>
                </a:lnTo>
                <a:lnTo>
                  <a:pt x="305" y="86"/>
                </a:lnTo>
                <a:lnTo>
                  <a:pt x="305" y="86"/>
                </a:lnTo>
                <a:lnTo>
                  <a:pt x="306" y="87"/>
                </a:lnTo>
                <a:lnTo>
                  <a:pt x="307" y="86"/>
                </a:lnTo>
                <a:lnTo>
                  <a:pt x="307" y="86"/>
                </a:lnTo>
                <a:lnTo>
                  <a:pt x="308" y="86"/>
                </a:lnTo>
                <a:lnTo>
                  <a:pt x="309" y="86"/>
                </a:lnTo>
                <a:lnTo>
                  <a:pt x="309" y="86"/>
                </a:lnTo>
                <a:lnTo>
                  <a:pt x="309" y="86"/>
                </a:lnTo>
                <a:lnTo>
                  <a:pt x="310" y="86"/>
                </a:lnTo>
                <a:lnTo>
                  <a:pt x="310" y="86"/>
                </a:lnTo>
                <a:lnTo>
                  <a:pt x="311" y="87"/>
                </a:lnTo>
                <a:lnTo>
                  <a:pt x="311" y="88"/>
                </a:lnTo>
                <a:lnTo>
                  <a:pt x="311" y="88"/>
                </a:lnTo>
                <a:lnTo>
                  <a:pt x="311" y="88"/>
                </a:lnTo>
                <a:lnTo>
                  <a:pt x="312" y="88"/>
                </a:lnTo>
                <a:lnTo>
                  <a:pt x="313" y="89"/>
                </a:lnTo>
                <a:lnTo>
                  <a:pt x="313" y="89"/>
                </a:lnTo>
                <a:lnTo>
                  <a:pt x="313" y="90"/>
                </a:lnTo>
                <a:lnTo>
                  <a:pt x="314" y="90"/>
                </a:lnTo>
                <a:lnTo>
                  <a:pt x="314" y="89"/>
                </a:lnTo>
                <a:lnTo>
                  <a:pt x="315" y="89"/>
                </a:lnTo>
                <a:lnTo>
                  <a:pt x="315" y="89"/>
                </a:lnTo>
                <a:lnTo>
                  <a:pt x="316" y="89"/>
                </a:lnTo>
                <a:lnTo>
                  <a:pt x="316" y="89"/>
                </a:lnTo>
                <a:lnTo>
                  <a:pt x="317" y="89"/>
                </a:lnTo>
                <a:lnTo>
                  <a:pt x="318" y="89"/>
                </a:lnTo>
                <a:lnTo>
                  <a:pt x="318" y="90"/>
                </a:lnTo>
                <a:lnTo>
                  <a:pt x="318" y="90"/>
                </a:lnTo>
                <a:lnTo>
                  <a:pt x="319" y="90"/>
                </a:lnTo>
                <a:lnTo>
                  <a:pt x="319" y="89"/>
                </a:lnTo>
                <a:lnTo>
                  <a:pt x="320" y="89"/>
                </a:lnTo>
                <a:lnTo>
                  <a:pt x="320" y="90"/>
                </a:lnTo>
                <a:lnTo>
                  <a:pt x="321" y="90"/>
                </a:lnTo>
                <a:lnTo>
                  <a:pt x="321" y="91"/>
                </a:lnTo>
                <a:lnTo>
                  <a:pt x="322" y="91"/>
                </a:lnTo>
                <a:lnTo>
                  <a:pt x="322" y="91"/>
                </a:lnTo>
                <a:lnTo>
                  <a:pt x="323" y="91"/>
                </a:lnTo>
                <a:lnTo>
                  <a:pt x="323" y="91"/>
                </a:lnTo>
                <a:lnTo>
                  <a:pt x="324" y="91"/>
                </a:lnTo>
                <a:lnTo>
                  <a:pt x="324" y="90"/>
                </a:lnTo>
                <a:lnTo>
                  <a:pt x="325" y="90"/>
                </a:lnTo>
                <a:lnTo>
                  <a:pt x="325" y="91"/>
                </a:lnTo>
                <a:lnTo>
                  <a:pt x="326" y="90"/>
                </a:lnTo>
                <a:lnTo>
                  <a:pt x="326" y="91"/>
                </a:lnTo>
                <a:lnTo>
                  <a:pt x="327" y="91"/>
                </a:lnTo>
                <a:lnTo>
                  <a:pt x="327" y="91"/>
                </a:lnTo>
                <a:lnTo>
                  <a:pt x="327" y="92"/>
                </a:lnTo>
                <a:lnTo>
                  <a:pt x="327" y="93"/>
                </a:lnTo>
                <a:lnTo>
                  <a:pt x="327" y="93"/>
                </a:lnTo>
                <a:lnTo>
                  <a:pt x="327" y="94"/>
                </a:lnTo>
                <a:lnTo>
                  <a:pt x="327" y="95"/>
                </a:lnTo>
                <a:lnTo>
                  <a:pt x="328" y="95"/>
                </a:lnTo>
                <a:lnTo>
                  <a:pt x="328" y="95"/>
                </a:lnTo>
                <a:lnTo>
                  <a:pt x="329" y="95"/>
                </a:lnTo>
                <a:lnTo>
                  <a:pt x="330" y="95"/>
                </a:lnTo>
                <a:lnTo>
                  <a:pt x="330" y="95"/>
                </a:lnTo>
                <a:lnTo>
                  <a:pt x="330" y="95"/>
                </a:lnTo>
                <a:lnTo>
                  <a:pt x="331" y="95"/>
                </a:lnTo>
                <a:lnTo>
                  <a:pt x="332" y="95"/>
                </a:lnTo>
                <a:lnTo>
                  <a:pt x="332" y="95"/>
                </a:lnTo>
                <a:lnTo>
                  <a:pt x="332" y="95"/>
                </a:lnTo>
                <a:lnTo>
                  <a:pt x="333" y="95"/>
                </a:lnTo>
                <a:lnTo>
                  <a:pt x="333" y="96"/>
                </a:lnTo>
                <a:lnTo>
                  <a:pt x="333" y="96"/>
                </a:lnTo>
                <a:lnTo>
                  <a:pt x="333" y="97"/>
                </a:lnTo>
                <a:lnTo>
                  <a:pt x="334" y="97"/>
                </a:lnTo>
                <a:lnTo>
                  <a:pt x="335" y="97"/>
                </a:lnTo>
                <a:lnTo>
                  <a:pt x="335" y="97"/>
                </a:lnTo>
                <a:lnTo>
                  <a:pt x="335" y="97"/>
                </a:lnTo>
                <a:lnTo>
                  <a:pt x="336" y="97"/>
                </a:lnTo>
                <a:lnTo>
                  <a:pt x="337" y="96"/>
                </a:lnTo>
                <a:lnTo>
                  <a:pt x="337" y="96"/>
                </a:lnTo>
                <a:lnTo>
                  <a:pt x="338" y="97"/>
                </a:lnTo>
                <a:lnTo>
                  <a:pt x="339" y="97"/>
                </a:lnTo>
                <a:lnTo>
                  <a:pt x="340" y="97"/>
                </a:lnTo>
                <a:lnTo>
                  <a:pt x="341" y="98"/>
                </a:lnTo>
                <a:lnTo>
                  <a:pt x="341" y="99"/>
                </a:lnTo>
                <a:lnTo>
                  <a:pt x="342" y="98"/>
                </a:lnTo>
                <a:lnTo>
                  <a:pt x="342" y="99"/>
                </a:lnTo>
                <a:lnTo>
                  <a:pt x="343" y="99"/>
                </a:lnTo>
                <a:lnTo>
                  <a:pt x="343" y="99"/>
                </a:lnTo>
                <a:lnTo>
                  <a:pt x="343" y="98"/>
                </a:lnTo>
                <a:lnTo>
                  <a:pt x="344" y="98"/>
                </a:lnTo>
                <a:lnTo>
                  <a:pt x="345" y="99"/>
                </a:lnTo>
                <a:lnTo>
                  <a:pt x="345" y="99"/>
                </a:lnTo>
                <a:lnTo>
                  <a:pt x="346" y="99"/>
                </a:lnTo>
                <a:lnTo>
                  <a:pt x="346" y="100"/>
                </a:lnTo>
                <a:lnTo>
                  <a:pt x="346" y="101"/>
                </a:lnTo>
                <a:lnTo>
                  <a:pt x="346" y="101"/>
                </a:lnTo>
                <a:lnTo>
                  <a:pt x="347" y="101"/>
                </a:lnTo>
                <a:lnTo>
                  <a:pt x="347" y="101"/>
                </a:lnTo>
                <a:lnTo>
                  <a:pt x="347" y="102"/>
                </a:lnTo>
                <a:lnTo>
                  <a:pt x="347" y="103"/>
                </a:lnTo>
                <a:lnTo>
                  <a:pt x="347" y="103"/>
                </a:lnTo>
                <a:lnTo>
                  <a:pt x="347" y="104"/>
                </a:lnTo>
                <a:lnTo>
                  <a:pt x="347" y="105"/>
                </a:lnTo>
                <a:lnTo>
                  <a:pt x="347" y="105"/>
                </a:lnTo>
                <a:lnTo>
                  <a:pt x="347" y="105"/>
                </a:lnTo>
                <a:lnTo>
                  <a:pt x="348" y="105"/>
                </a:lnTo>
                <a:lnTo>
                  <a:pt x="348" y="106"/>
                </a:lnTo>
                <a:lnTo>
                  <a:pt x="349" y="106"/>
                </a:lnTo>
                <a:lnTo>
                  <a:pt x="349" y="106"/>
                </a:lnTo>
                <a:lnTo>
                  <a:pt x="350" y="106"/>
                </a:lnTo>
                <a:lnTo>
                  <a:pt x="351" y="106"/>
                </a:lnTo>
                <a:lnTo>
                  <a:pt x="351" y="106"/>
                </a:lnTo>
                <a:lnTo>
                  <a:pt x="352" y="106"/>
                </a:lnTo>
                <a:lnTo>
                  <a:pt x="352" y="106"/>
                </a:lnTo>
                <a:lnTo>
                  <a:pt x="352" y="106"/>
                </a:lnTo>
                <a:lnTo>
                  <a:pt x="352" y="107"/>
                </a:lnTo>
                <a:lnTo>
                  <a:pt x="353" y="107"/>
                </a:lnTo>
                <a:lnTo>
                  <a:pt x="354" y="107"/>
                </a:lnTo>
                <a:lnTo>
                  <a:pt x="354" y="107"/>
                </a:lnTo>
                <a:lnTo>
                  <a:pt x="355" y="107"/>
                </a:lnTo>
                <a:lnTo>
                  <a:pt x="356" y="107"/>
                </a:lnTo>
                <a:lnTo>
                  <a:pt x="356" y="107"/>
                </a:lnTo>
                <a:lnTo>
                  <a:pt x="357" y="107"/>
                </a:lnTo>
                <a:lnTo>
                  <a:pt x="358" y="107"/>
                </a:lnTo>
                <a:lnTo>
                  <a:pt x="358" y="106"/>
                </a:lnTo>
                <a:lnTo>
                  <a:pt x="359" y="106"/>
                </a:lnTo>
                <a:lnTo>
                  <a:pt x="360" y="106"/>
                </a:lnTo>
                <a:lnTo>
                  <a:pt x="360" y="106"/>
                </a:lnTo>
                <a:lnTo>
                  <a:pt x="360" y="106"/>
                </a:lnTo>
                <a:lnTo>
                  <a:pt x="360" y="105"/>
                </a:lnTo>
                <a:lnTo>
                  <a:pt x="361" y="105"/>
                </a:lnTo>
                <a:lnTo>
                  <a:pt x="362" y="105"/>
                </a:lnTo>
                <a:lnTo>
                  <a:pt x="362" y="104"/>
                </a:lnTo>
                <a:lnTo>
                  <a:pt x="362" y="103"/>
                </a:lnTo>
                <a:lnTo>
                  <a:pt x="363" y="103"/>
                </a:lnTo>
                <a:lnTo>
                  <a:pt x="364" y="103"/>
                </a:lnTo>
                <a:lnTo>
                  <a:pt x="364" y="103"/>
                </a:lnTo>
                <a:lnTo>
                  <a:pt x="365" y="103"/>
                </a:lnTo>
                <a:lnTo>
                  <a:pt x="365" y="103"/>
                </a:lnTo>
                <a:lnTo>
                  <a:pt x="365" y="104"/>
                </a:lnTo>
                <a:lnTo>
                  <a:pt x="365" y="105"/>
                </a:lnTo>
                <a:lnTo>
                  <a:pt x="364" y="105"/>
                </a:lnTo>
                <a:lnTo>
                  <a:pt x="364" y="105"/>
                </a:lnTo>
                <a:lnTo>
                  <a:pt x="364" y="106"/>
                </a:lnTo>
                <a:lnTo>
                  <a:pt x="364" y="106"/>
                </a:lnTo>
                <a:lnTo>
                  <a:pt x="365" y="106"/>
                </a:lnTo>
                <a:lnTo>
                  <a:pt x="365" y="106"/>
                </a:lnTo>
                <a:lnTo>
                  <a:pt x="366" y="107"/>
                </a:lnTo>
                <a:lnTo>
                  <a:pt x="365" y="107"/>
                </a:lnTo>
                <a:lnTo>
                  <a:pt x="364" y="107"/>
                </a:lnTo>
                <a:lnTo>
                  <a:pt x="364" y="107"/>
                </a:lnTo>
                <a:lnTo>
                  <a:pt x="363" y="107"/>
                </a:lnTo>
                <a:lnTo>
                  <a:pt x="362" y="107"/>
                </a:lnTo>
                <a:lnTo>
                  <a:pt x="362" y="107"/>
                </a:lnTo>
                <a:lnTo>
                  <a:pt x="361" y="108"/>
                </a:lnTo>
                <a:lnTo>
                  <a:pt x="361" y="108"/>
                </a:lnTo>
                <a:lnTo>
                  <a:pt x="360" y="108"/>
                </a:lnTo>
                <a:lnTo>
                  <a:pt x="360" y="109"/>
                </a:lnTo>
                <a:lnTo>
                  <a:pt x="360" y="110"/>
                </a:lnTo>
                <a:lnTo>
                  <a:pt x="360" y="110"/>
                </a:lnTo>
                <a:lnTo>
                  <a:pt x="361" y="110"/>
                </a:lnTo>
                <a:lnTo>
                  <a:pt x="361" y="111"/>
                </a:lnTo>
                <a:lnTo>
                  <a:pt x="362" y="112"/>
                </a:lnTo>
                <a:lnTo>
                  <a:pt x="362" y="112"/>
                </a:lnTo>
                <a:lnTo>
                  <a:pt x="362" y="113"/>
                </a:lnTo>
                <a:lnTo>
                  <a:pt x="363" y="113"/>
                </a:lnTo>
                <a:lnTo>
                  <a:pt x="364" y="114"/>
                </a:lnTo>
                <a:lnTo>
                  <a:pt x="364" y="114"/>
                </a:lnTo>
                <a:lnTo>
                  <a:pt x="365" y="114"/>
                </a:lnTo>
                <a:lnTo>
                  <a:pt x="366" y="114"/>
                </a:lnTo>
                <a:lnTo>
                  <a:pt x="367" y="114"/>
                </a:lnTo>
                <a:lnTo>
                  <a:pt x="367" y="114"/>
                </a:lnTo>
                <a:lnTo>
                  <a:pt x="368" y="114"/>
                </a:lnTo>
                <a:lnTo>
                  <a:pt x="368" y="114"/>
                </a:lnTo>
                <a:lnTo>
                  <a:pt x="369" y="114"/>
                </a:lnTo>
                <a:lnTo>
                  <a:pt x="369" y="114"/>
                </a:lnTo>
                <a:lnTo>
                  <a:pt x="370" y="114"/>
                </a:lnTo>
                <a:lnTo>
                  <a:pt x="371" y="114"/>
                </a:lnTo>
                <a:lnTo>
                  <a:pt x="371" y="115"/>
                </a:lnTo>
                <a:lnTo>
                  <a:pt x="371" y="115"/>
                </a:lnTo>
                <a:lnTo>
                  <a:pt x="372" y="115"/>
                </a:lnTo>
                <a:lnTo>
                  <a:pt x="373" y="115"/>
                </a:lnTo>
                <a:lnTo>
                  <a:pt x="373" y="115"/>
                </a:lnTo>
                <a:lnTo>
                  <a:pt x="374" y="115"/>
                </a:lnTo>
                <a:lnTo>
                  <a:pt x="375" y="115"/>
                </a:lnTo>
                <a:lnTo>
                  <a:pt x="375" y="114"/>
                </a:lnTo>
                <a:lnTo>
                  <a:pt x="375" y="114"/>
                </a:lnTo>
                <a:lnTo>
                  <a:pt x="375" y="113"/>
                </a:lnTo>
                <a:lnTo>
                  <a:pt x="376" y="113"/>
                </a:lnTo>
                <a:lnTo>
                  <a:pt x="376" y="112"/>
                </a:lnTo>
                <a:lnTo>
                  <a:pt x="377" y="112"/>
                </a:lnTo>
                <a:lnTo>
                  <a:pt x="377" y="112"/>
                </a:lnTo>
                <a:lnTo>
                  <a:pt x="378" y="112"/>
                </a:lnTo>
                <a:lnTo>
                  <a:pt x="379" y="113"/>
                </a:lnTo>
                <a:lnTo>
                  <a:pt x="379" y="113"/>
                </a:lnTo>
                <a:lnTo>
                  <a:pt x="379" y="113"/>
                </a:lnTo>
                <a:lnTo>
                  <a:pt x="379" y="114"/>
                </a:lnTo>
                <a:lnTo>
                  <a:pt x="379" y="114"/>
                </a:lnTo>
                <a:lnTo>
                  <a:pt x="380" y="114"/>
                </a:lnTo>
                <a:lnTo>
                  <a:pt x="381" y="114"/>
                </a:lnTo>
                <a:lnTo>
                  <a:pt x="381" y="115"/>
                </a:lnTo>
                <a:lnTo>
                  <a:pt x="381" y="115"/>
                </a:lnTo>
                <a:lnTo>
                  <a:pt x="383" y="115"/>
                </a:lnTo>
                <a:lnTo>
                  <a:pt x="382" y="115"/>
                </a:lnTo>
                <a:lnTo>
                  <a:pt x="382" y="114"/>
                </a:lnTo>
                <a:lnTo>
                  <a:pt x="381" y="114"/>
                </a:lnTo>
                <a:lnTo>
                  <a:pt x="381" y="114"/>
                </a:lnTo>
                <a:lnTo>
                  <a:pt x="382" y="113"/>
                </a:lnTo>
                <a:lnTo>
                  <a:pt x="383" y="113"/>
                </a:lnTo>
                <a:lnTo>
                  <a:pt x="383" y="113"/>
                </a:lnTo>
                <a:lnTo>
                  <a:pt x="384" y="113"/>
                </a:lnTo>
                <a:lnTo>
                  <a:pt x="385" y="114"/>
                </a:lnTo>
                <a:lnTo>
                  <a:pt x="385" y="114"/>
                </a:lnTo>
                <a:lnTo>
                  <a:pt x="386" y="114"/>
                </a:lnTo>
                <a:lnTo>
                  <a:pt x="387" y="114"/>
                </a:lnTo>
                <a:lnTo>
                  <a:pt x="387" y="114"/>
                </a:lnTo>
                <a:lnTo>
                  <a:pt x="387" y="114"/>
                </a:lnTo>
                <a:lnTo>
                  <a:pt x="388" y="114"/>
                </a:lnTo>
                <a:lnTo>
                  <a:pt x="388" y="114"/>
                </a:lnTo>
                <a:lnTo>
                  <a:pt x="388" y="114"/>
                </a:lnTo>
                <a:lnTo>
                  <a:pt x="388" y="114"/>
                </a:lnTo>
                <a:lnTo>
                  <a:pt x="388" y="114"/>
                </a:lnTo>
                <a:lnTo>
                  <a:pt x="388" y="114"/>
                </a:lnTo>
                <a:lnTo>
                  <a:pt x="388" y="115"/>
                </a:lnTo>
                <a:lnTo>
                  <a:pt x="389" y="115"/>
                </a:lnTo>
                <a:lnTo>
                  <a:pt x="389" y="116"/>
                </a:lnTo>
                <a:lnTo>
                  <a:pt x="389" y="116"/>
                </a:lnTo>
                <a:lnTo>
                  <a:pt x="390" y="116"/>
                </a:lnTo>
                <a:lnTo>
                  <a:pt x="390" y="116"/>
                </a:lnTo>
                <a:lnTo>
                  <a:pt x="390" y="116"/>
                </a:lnTo>
                <a:lnTo>
                  <a:pt x="391" y="116"/>
                </a:lnTo>
                <a:lnTo>
                  <a:pt x="391" y="115"/>
                </a:lnTo>
                <a:lnTo>
                  <a:pt x="392" y="114"/>
                </a:lnTo>
                <a:lnTo>
                  <a:pt x="392" y="114"/>
                </a:lnTo>
                <a:lnTo>
                  <a:pt x="393" y="114"/>
                </a:lnTo>
                <a:lnTo>
                  <a:pt x="394" y="114"/>
                </a:lnTo>
                <a:lnTo>
                  <a:pt x="394" y="114"/>
                </a:lnTo>
                <a:lnTo>
                  <a:pt x="394" y="114"/>
                </a:lnTo>
                <a:lnTo>
                  <a:pt x="394" y="114"/>
                </a:lnTo>
                <a:lnTo>
                  <a:pt x="395" y="114"/>
                </a:lnTo>
                <a:lnTo>
                  <a:pt x="396" y="114"/>
                </a:lnTo>
                <a:lnTo>
                  <a:pt x="396" y="114"/>
                </a:lnTo>
                <a:lnTo>
                  <a:pt x="397" y="115"/>
                </a:lnTo>
                <a:lnTo>
                  <a:pt x="398" y="115"/>
                </a:lnTo>
                <a:lnTo>
                  <a:pt x="398" y="115"/>
                </a:lnTo>
                <a:lnTo>
                  <a:pt x="398" y="114"/>
                </a:lnTo>
                <a:lnTo>
                  <a:pt x="399" y="114"/>
                </a:lnTo>
                <a:lnTo>
                  <a:pt x="400" y="114"/>
                </a:lnTo>
                <a:lnTo>
                  <a:pt x="400" y="114"/>
                </a:lnTo>
                <a:lnTo>
                  <a:pt x="400" y="114"/>
                </a:lnTo>
                <a:lnTo>
                  <a:pt x="401" y="114"/>
                </a:lnTo>
                <a:lnTo>
                  <a:pt x="401" y="115"/>
                </a:lnTo>
                <a:lnTo>
                  <a:pt x="402" y="116"/>
                </a:lnTo>
                <a:lnTo>
                  <a:pt x="402" y="116"/>
                </a:lnTo>
                <a:lnTo>
                  <a:pt x="403" y="115"/>
                </a:lnTo>
                <a:lnTo>
                  <a:pt x="404" y="115"/>
                </a:lnTo>
                <a:lnTo>
                  <a:pt x="404" y="115"/>
                </a:lnTo>
                <a:lnTo>
                  <a:pt x="404" y="114"/>
                </a:lnTo>
                <a:lnTo>
                  <a:pt x="404" y="115"/>
                </a:lnTo>
                <a:lnTo>
                  <a:pt x="405" y="115"/>
                </a:lnTo>
                <a:lnTo>
                  <a:pt x="405" y="115"/>
                </a:lnTo>
                <a:lnTo>
                  <a:pt x="406" y="115"/>
                </a:lnTo>
                <a:lnTo>
                  <a:pt x="407" y="116"/>
                </a:lnTo>
                <a:lnTo>
                  <a:pt x="407" y="116"/>
                </a:lnTo>
                <a:lnTo>
                  <a:pt x="407" y="115"/>
                </a:lnTo>
                <a:lnTo>
                  <a:pt x="408" y="115"/>
                </a:lnTo>
                <a:lnTo>
                  <a:pt x="408" y="116"/>
                </a:lnTo>
                <a:lnTo>
                  <a:pt x="409" y="116"/>
                </a:lnTo>
                <a:lnTo>
                  <a:pt x="409" y="116"/>
                </a:lnTo>
                <a:lnTo>
                  <a:pt x="410" y="116"/>
                </a:lnTo>
                <a:lnTo>
                  <a:pt x="411" y="116"/>
                </a:lnTo>
                <a:lnTo>
                  <a:pt x="411" y="116"/>
                </a:lnTo>
                <a:lnTo>
                  <a:pt x="411" y="116"/>
                </a:lnTo>
                <a:lnTo>
                  <a:pt x="411" y="115"/>
                </a:lnTo>
                <a:lnTo>
                  <a:pt x="413" y="114"/>
                </a:lnTo>
                <a:lnTo>
                  <a:pt x="413" y="114"/>
                </a:lnTo>
                <a:lnTo>
                  <a:pt x="414" y="114"/>
                </a:lnTo>
                <a:lnTo>
                  <a:pt x="415" y="114"/>
                </a:lnTo>
                <a:lnTo>
                  <a:pt x="415" y="114"/>
                </a:lnTo>
                <a:lnTo>
                  <a:pt x="416" y="114"/>
                </a:lnTo>
                <a:lnTo>
                  <a:pt x="416" y="114"/>
                </a:lnTo>
                <a:lnTo>
                  <a:pt x="417" y="114"/>
                </a:lnTo>
                <a:lnTo>
                  <a:pt x="417" y="113"/>
                </a:lnTo>
                <a:lnTo>
                  <a:pt x="417" y="113"/>
                </a:lnTo>
                <a:lnTo>
                  <a:pt x="417" y="112"/>
                </a:lnTo>
                <a:lnTo>
                  <a:pt x="417" y="112"/>
                </a:lnTo>
                <a:lnTo>
                  <a:pt x="418" y="112"/>
                </a:lnTo>
                <a:lnTo>
                  <a:pt x="418" y="111"/>
                </a:lnTo>
                <a:lnTo>
                  <a:pt x="419" y="111"/>
                </a:lnTo>
                <a:lnTo>
                  <a:pt x="419" y="110"/>
                </a:lnTo>
                <a:lnTo>
                  <a:pt x="419" y="110"/>
                </a:lnTo>
                <a:lnTo>
                  <a:pt x="419" y="111"/>
                </a:lnTo>
                <a:lnTo>
                  <a:pt x="420" y="111"/>
                </a:lnTo>
                <a:lnTo>
                  <a:pt x="420" y="110"/>
                </a:lnTo>
                <a:lnTo>
                  <a:pt x="419" y="110"/>
                </a:lnTo>
                <a:lnTo>
                  <a:pt x="419" y="110"/>
                </a:lnTo>
                <a:lnTo>
                  <a:pt x="420" y="110"/>
                </a:lnTo>
                <a:lnTo>
                  <a:pt x="421" y="110"/>
                </a:lnTo>
                <a:lnTo>
                  <a:pt x="421" y="110"/>
                </a:lnTo>
                <a:lnTo>
                  <a:pt x="422" y="110"/>
                </a:lnTo>
                <a:lnTo>
                  <a:pt x="423" y="109"/>
                </a:lnTo>
                <a:lnTo>
                  <a:pt x="423" y="108"/>
                </a:lnTo>
                <a:lnTo>
                  <a:pt x="423" y="108"/>
                </a:lnTo>
                <a:lnTo>
                  <a:pt x="423" y="108"/>
                </a:lnTo>
                <a:lnTo>
                  <a:pt x="423" y="107"/>
                </a:lnTo>
                <a:lnTo>
                  <a:pt x="424" y="107"/>
                </a:lnTo>
                <a:lnTo>
                  <a:pt x="424" y="106"/>
                </a:lnTo>
                <a:lnTo>
                  <a:pt x="424" y="106"/>
                </a:lnTo>
                <a:lnTo>
                  <a:pt x="425" y="106"/>
                </a:lnTo>
                <a:lnTo>
                  <a:pt x="426" y="106"/>
                </a:lnTo>
                <a:lnTo>
                  <a:pt x="426" y="106"/>
                </a:lnTo>
                <a:lnTo>
                  <a:pt x="427" y="106"/>
                </a:lnTo>
                <a:lnTo>
                  <a:pt x="428" y="105"/>
                </a:lnTo>
                <a:lnTo>
                  <a:pt x="428" y="105"/>
                </a:lnTo>
                <a:lnTo>
                  <a:pt x="429" y="105"/>
                </a:lnTo>
                <a:lnTo>
                  <a:pt x="430" y="104"/>
                </a:lnTo>
                <a:lnTo>
                  <a:pt x="430" y="103"/>
                </a:lnTo>
                <a:lnTo>
                  <a:pt x="430" y="103"/>
                </a:lnTo>
                <a:lnTo>
                  <a:pt x="430" y="103"/>
                </a:lnTo>
                <a:lnTo>
                  <a:pt x="430" y="102"/>
                </a:lnTo>
                <a:lnTo>
                  <a:pt x="431" y="103"/>
                </a:lnTo>
                <a:lnTo>
                  <a:pt x="431" y="102"/>
                </a:lnTo>
                <a:lnTo>
                  <a:pt x="432" y="102"/>
                </a:lnTo>
                <a:lnTo>
                  <a:pt x="432" y="101"/>
                </a:lnTo>
                <a:lnTo>
                  <a:pt x="433" y="101"/>
                </a:lnTo>
                <a:lnTo>
                  <a:pt x="433" y="100"/>
                </a:lnTo>
                <a:lnTo>
                  <a:pt x="434" y="100"/>
                </a:lnTo>
                <a:lnTo>
                  <a:pt x="434" y="99"/>
                </a:lnTo>
                <a:lnTo>
                  <a:pt x="434" y="99"/>
                </a:lnTo>
                <a:lnTo>
                  <a:pt x="435" y="99"/>
                </a:lnTo>
                <a:lnTo>
                  <a:pt x="436" y="99"/>
                </a:lnTo>
                <a:lnTo>
                  <a:pt x="436" y="99"/>
                </a:lnTo>
                <a:lnTo>
                  <a:pt x="436" y="99"/>
                </a:lnTo>
                <a:lnTo>
                  <a:pt x="437" y="99"/>
                </a:lnTo>
                <a:lnTo>
                  <a:pt x="438" y="99"/>
                </a:lnTo>
                <a:lnTo>
                  <a:pt x="438" y="99"/>
                </a:lnTo>
                <a:lnTo>
                  <a:pt x="439" y="99"/>
                </a:lnTo>
                <a:lnTo>
                  <a:pt x="440" y="99"/>
                </a:lnTo>
                <a:lnTo>
                  <a:pt x="440" y="99"/>
                </a:lnTo>
                <a:lnTo>
                  <a:pt x="441" y="98"/>
                </a:lnTo>
                <a:lnTo>
                  <a:pt x="441" y="98"/>
                </a:lnTo>
                <a:lnTo>
                  <a:pt x="442" y="98"/>
                </a:lnTo>
                <a:lnTo>
                  <a:pt x="443" y="97"/>
                </a:lnTo>
                <a:lnTo>
                  <a:pt x="443" y="97"/>
                </a:lnTo>
                <a:lnTo>
                  <a:pt x="443" y="96"/>
                </a:lnTo>
                <a:lnTo>
                  <a:pt x="443" y="95"/>
                </a:lnTo>
                <a:lnTo>
                  <a:pt x="444" y="95"/>
                </a:lnTo>
                <a:lnTo>
                  <a:pt x="445" y="95"/>
                </a:lnTo>
                <a:lnTo>
                  <a:pt x="445" y="96"/>
                </a:lnTo>
                <a:lnTo>
                  <a:pt x="446" y="97"/>
                </a:lnTo>
                <a:lnTo>
                  <a:pt x="447" y="97"/>
                </a:lnTo>
                <a:lnTo>
                  <a:pt x="448" y="97"/>
                </a:lnTo>
                <a:lnTo>
                  <a:pt x="449" y="97"/>
                </a:lnTo>
                <a:lnTo>
                  <a:pt x="449" y="97"/>
                </a:lnTo>
                <a:lnTo>
                  <a:pt x="450" y="97"/>
                </a:lnTo>
                <a:lnTo>
                  <a:pt x="450" y="98"/>
                </a:lnTo>
                <a:lnTo>
                  <a:pt x="451" y="98"/>
                </a:lnTo>
                <a:lnTo>
                  <a:pt x="451" y="98"/>
                </a:lnTo>
                <a:lnTo>
                  <a:pt x="452" y="98"/>
                </a:lnTo>
                <a:lnTo>
                  <a:pt x="453" y="98"/>
                </a:lnTo>
                <a:lnTo>
                  <a:pt x="453" y="99"/>
                </a:lnTo>
                <a:lnTo>
                  <a:pt x="453" y="99"/>
                </a:lnTo>
                <a:lnTo>
                  <a:pt x="454" y="99"/>
                </a:lnTo>
                <a:lnTo>
                  <a:pt x="455" y="99"/>
                </a:lnTo>
                <a:lnTo>
                  <a:pt x="455" y="99"/>
                </a:lnTo>
                <a:lnTo>
                  <a:pt x="455" y="99"/>
                </a:lnTo>
                <a:lnTo>
                  <a:pt x="456" y="99"/>
                </a:lnTo>
                <a:lnTo>
                  <a:pt x="457" y="99"/>
                </a:lnTo>
                <a:lnTo>
                  <a:pt x="457" y="99"/>
                </a:lnTo>
                <a:lnTo>
                  <a:pt x="457" y="100"/>
                </a:lnTo>
                <a:lnTo>
                  <a:pt x="458" y="100"/>
                </a:lnTo>
                <a:lnTo>
                  <a:pt x="459" y="100"/>
                </a:lnTo>
                <a:lnTo>
                  <a:pt x="459" y="100"/>
                </a:lnTo>
                <a:lnTo>
                  <a:pt x="460" y="100"/>
                </a:lnTo>
                <a:lnTo>
                  <a:pt x="460" y="100"/>
                </a:lnTo>
                <a:lnTo>
                  <a:pt x="460" y="101"/>
                </a:lnTo>
                <a:lnTo>
                  <a:pt x="461" y="101"/>
                </a:lnTo>
                <a:lnTo>
                  <a:pt x="461" y="101"/>
                </a:lnTo>
                <a:lnTo>
                  <a:pt x="462" y="101"/>
                </a:lnTo>
                <a:lnTo>
                  <a:pt x="462" y="101"/>
                </a:lnTo>
                <a:lnTo>
                  <a:pt x="463" y="102"/>
                </a:lnTo>
                <a:lnTo>
                  <a:pt x="464" y="102"/>
                </a:lnTo>
                <a:lnTo>
                  <a:pt x="464" y="103"/>
                </a:lnTo>
                <a:lnTo>
                  <a:pt x="464" y="103"/>
                </a:lnTo>
                <a:lnTo>
                  <a:pt x="465" y="103"/>
                </a:lnTo>
                <a:lnTo>
                  <a:pt x="466" y="103"/>
                </a:lnTo>
                <a:lnTo>
                  <a:pt x="466" y="103"/>
                </a:lnTo>
                <a:lnTo>
                  <a:pt x="466" y="103"/>
                </a:lnTo>
                <a:lnTo>
                  <a:pt x="467" y="103"/>
                </a:lnTo>
                <a:lnTo>
                  <a:pt x="468" y="104"/>
                </a:lnTo>
                <a:lnTo>
                  <a:pt x="468" y="105"/>
                </a:lnTo>
                <a:lnTo>
                  <a:pt x="468" y="105"/>
                </a:lnTo>
                <a:lnTo>
                  <a:pt x="469" y="105"/>
                </a:lnTo>
                <a:lnTo>
                  <a:pt x="470" y="105"/>
                </a:lnTo>
                <a:lnTo>
                  <a:pt x="470" y="105"/>
                </a:lnTo>
                <a:lnTo>
                  <a:pt x="471" y="105"/>
                </a:lnTo>
                <a:lnTo>
                  <a:pt x="471" y="106"/>
                </a:lnTo>
                <a:lnTo>
                  <a:pt x="472" y="106"/>
                </a:lnTo>
                <a:lnTo>
                  <a:pt x="472" y="106"/>
                </a:lnTo>
                <a:lnTo>
                  <a:pt x="472" y="106"/>
                </a:lnTo>
                <a:lnTo>
                  <a:pt x="473" y="106"/>
                </a:lnTo>
                <a:lnTo>
                  <a:pt x="474" y="106"/>
                </a:lnTo>
                <a:lnTo>
                  <a:pt x="474" y="107"/>
                </a:lnTo>
                <a:lnTo>
                  <a:pt x="474" y="107"/>
                </a:lnTo>
                <a:lnTo>
                  <a:pt x="474" y="108"/>
                </a:lnTo>
                <a:lnTo>
                  <a:pt x="475" y="108"/>
                </a:lnTo>
                <a:lnTo>
                  <a:pt x="476" y="108"/>
                </a:lnTo>
                <a:lnTo>
                  <a:pt x="476" y="107"/>
                </a:lnTo>
                <a:lnTo>
                  <a:pt x="476" y="107"/>
                </a:lnTo>
                <a:lnTo>
                  <a:pt x="476" y="108"/>
                </a:lnTo>
                <a:lnTo>
                  <a:pt x="477" y="108"/>
                </a:lnTo>
                <a:lnTo>
                  <a:pt x="477" y="107"/>
                </a:lnTo>
                <a:lnTo>
                  <a:pt x="477" y="107"/>
                </a:lnTo>
                <a:lnTo>
                  <a:pt x="478" y="107"/>
                </a:lnTo>
                <a:lnTo>
                  <a:pt x="478" y="106"/>
                </a:lnTo>
                <a:lnTo>
                  <a:pt x="479" y="106"/>
                </a:lnTo>
                <a:lnTo>
                  <a:pt x="479" y="106"/>
                </a:lnTo>
                <a:lnTo>
                  <a:pt x="479" y="106"/>
                </a:lnTo>
                <a:lnTo>
                  <a:pt x="479" y="105"/>
                </a:lnTo>
                <a:lnTo>
                  <a:pt x="480" y="105"/>
                </a:lnTo>
                <a:lnTo>
                  <a:pt x="481" y="105"/>
                </a:lnTo>
                <a:lnTo>
                  <a:pt x="481" y="105"/>
                </a:lnTo>
                <a:lnTo>
                  <a:pt x="482" y="105"/>
                </a:lnTo>
                <a:lnTo>
                  <a:pt x="482" y="106"/>
                </a:lnTo>
                <a:lnTo>
                  <a:pt x="483" y="106"/>
                </a:lnTo>
                <a:lnTo>
                  <a:pt x="483" y="106"/>
                </a:lnTo>
                <a:lnTo>
                  <a:pt x="483" y="106"/>
                </a:lnTo>
                <a:lnTo>
                  <a:pt x="484" y="106"/>
                </a:lnTo>
                <a:lnTo>
                  <a:pt x="485" y="107"/>
                </a:lnTo>
                <a:lnTo>
                  <a:pt x="485" y="107"/>
                </a:lnTo>
                <a:lnTo>
                  <a:pt x="486" y="108"/>
                </a:lnTo>
                <a:lnTo>
                  <a:pt x="487" y="108"/>
                </a:lnTo>
                <a:lnTo>
                  <a:pt x="487" y="108"/>
                </a:lnTo>
                <a:lnTo>
                  <a:pt x="486" y="109"/>
                </a:lnTo>
                <a:lnTo>
                  <a:pt x="486" y="110"/>
                </a:lnTo>
                <a:lnTo>
                  <a:pt x="486" y="110"/>
                </a:lnTo>
                <a:lnTo>
                  <a:pt x="485" y="110"/>
                </a:lnTo>
                <a:lnTo>
                  <a:pt x="485" y="111"/>
                </a:lnTo>
                <a:lnTo>
                  <a:pt x="485" y="111"/>
                </a:lnTo>
                <a:lnTo>
                  <a:pt x="485" y="112"/>
                </a:lnTo>
                <a:lnTo>
                  <a:pt x="484" y="112"/>
                </a:lnTo>
                <a:lnTo>
                  <a:pt x="483" y="112"/>
                </a:lnTo>
                <a:lnTo>
                  <a:pt x="484" y="112"/>
                </a:lnTo>
                <a:lnTo>
                  <a:pt x="484" y="113"/>
                </a:lnTo>
                <a:lnTo>
                  <a:pt x="485" y="113"/>
                </a:lnTo>
                <a:lnTo>
                  <a:pt x="485" y="114"/>
                </a:lnTo>
                <a:lnTo>
                  <a:pt x="485" y="114"/>
                </a:lnTo>
                <a:lnTo>
                  <a:pt x="486" y="114"/>
                </a:lnTo>
                <a:lnTo>
                  <a:pt x="487" y="114"/>
                </a:lnTo>
                <a:lnTo>
                  <a:pt x="487" y="114"/>
                </a:lnTo>
                <a:lnTo>
                  <a:pt x="487" y="115"/>
                </a:lnTo>
                <a:lnTo>
                  <a:pt x="488" y="115"/>
                </a:lnTo>
                <a:lnTo>
                  <a:pt x="489" y="115"/>
                </a:lnTo>
                <a:lnTo>
                  <a:pt x="489" y="116"/>
                </a:lnTo>
                <a:lnTo>
                  <a:pt x="490" y="116"/>
                </a:lnTo>
                <a:lnTo>
                  <a:pt x="491" y="116"/>
                </a:lnTo>
                <a:lnTo>
                  <a:pt x="491" y="116"/>
                </a:lnTo>
                <a:lnTo>
                  <a:pt x="491" y="117"/>
                </a:lnTo>
                <a:lnTo>
                  <a:pt x="491" y="117"/>
                </a:lnTo>
                <a:lnTo>
                  <a:pt x="491" y="118"/>
                </a:lnTo>
                <a:lnTo>
                  <a:pt x="491" y="118"/>
                </a:lnTo>
                <a:lnTo>
                  <a:pt x="492" y="118"/>
                </a:lnTo>
                <a:lnTo>
                  <a:pt x="492" y="118"/>
                </a:lnTo>
                <a:lnTo>
                  <a:pt x="493" y="118"/>
                </a:lnTo>
                <a:lnTo>
                  <a:pt x="493" y="119"/>
                </a:lnTo>
                <a:lnTo>
                  <a:pt x="493" y="120"/>
                </a:lnTo>
                <a:lnTo>
                  <a:pt x="494" y="120"/>
                </a:lnTo>
                <a:lnTo>
                  <a:pt x="494" y="120"/>
                </a:lnTo>
                <a:lnTo>
                  <a:pt x="494" y="120"/>
                </a:lnTo>
                <a:lnTo>
                  <a:pt x="495" y="119"/>
                </a:lnTo>
                <a:lnTo>
                  <a:pt x="495" y="119"/>
                </a:lnTo>
                <a:lnTo>
                  <a:pt x="495" y="118"/>
                </a:lnTo>
                <a:lnTo>
                  <a:pt x="496" y="118"/>
                </a:lnTo>
                <a:lnTo>
                  <a:pt x="496" y="117"/>
                </a:lnTo>
                <a:lnTo>
                  <a:pt x="496" y="116"/>
                </a:lnTo>
                <a:lnTo>
                  <a:pt x="497" y="116"/>
                </a:lnTo>
                <a:lnTo>
                  <a:pt x="498" y="116"/>
                </a:lnTo>
                <a:lnTo>
                  <a:pt x="498" y="116"/>
                </a:lnTo>
                <a:lnTo>
                  <a:pt x="498" y="115"/>
                </a:lnTo>
                <a:lnTo>
                  <a:pt x="499" y="115"/>
                </a:lnTo>
                <a:lnTo>
                  <a:pt x="499" y="114"/>
                </a:lnTo>
                <a:lnTo>
                  <a:pt x="500" y="114"/>
                </a:lnTo>
                <a:lnTo>
                  <a:pt x="500" y="114"/>
                </a:lnTo>
                <a:lnTo>
                  <a:pt x="500" y="113"/>
                </a:lnTo>
                <a:lnTo>
                  <a:pt x="501" y="113"/>
                </a:lnTo>
                <a:lnTo>
                  <a:pt x="502" y="113"/>
                </a:lnTo>
                <a:lnTo>
                  <a:pt x="502" y="113"/>
                </a:lnTo>
                <a:lnTo>
                  <a:pt x="502" y="114"/>
                </a:lnTo>
                <a:lnTo>
                  <a:pt x="503" y="114"/>
                </a:lnTo>
                <a:lnTo>
                  <a:pt x="503" y="114"/>
                </a:lnTo>
                <a:lnTo>
                  <a:pt x="504" y="114"/>
                </a:lnTo>
                <a:lnTo>
                  <a:pt x="504" y="115"/>
                </a:lnTo>
                <a:lnTo>
                  <a:pt x="504" y="115"/>
                </a:lnTo>
                <a:lnTo>
                  <a:pt x="505" y="115"/>
                </a:lnTo>
                <a:lnTo>
                  <a:pt x="505" y="116"/>
                </a:lnTo>
                <a:lnTo>
                  <a:pt x="506" y="116"/>
                </a:lnTo>
                <a:lnTo>
                  <a:pt x="506" y="116"/>
                </a:lnTo>
                <a:lnTo>
                  <a:pt x="507" y="116"/>
                </a:lnTo>
                <a:lnTo>
                  <a:pt x="508" y="116"/>
                </a:lnTo>
                <a:lnTo>
                  <a:pt x="508" y="117"/>
                </a:lnTo>
                <a:lnTo>
                  <a:pt x="508" y="117"/>
                </a:lnTo>
                <a:lnTo>
                  <a:pt x="509" y="117"/>
                </a:lnTo>
                <a:lnTo>
                  <a:pt x="509" y="118"/>
                </a:lnTo>
                <a:lnTo>
                  <a:pt x="510" y="118"/>
                </a:lnTo>
                <a:lnTo>
                  <a:pt x="510" y="118"/>
                </a:lnTo>
                <a:lnTo>
                  <a:pt x="511" y="118"/>
                </a:lnTo>
                <a:lnTo>
                  <a:pt x="511" y="118"/>
                </a:lnTo>
                <a:lnTo>
                  <a:pt x="512" y="118"/>
                </a:lnTo>
                <a:lnTo>
                  <a:pt x="512" y="119"/>
                </a:lnTo>
                <a:lnTo>
                  <a:pt x="513" y="119"/>
                </a:lnTo>
                <a:lnTo>
                  <a:pt x="513" y="119"/>
                </a:lnTo>
                <a:lnTo>
                  <a:pt x="514" y="119"/>
                </a:lnTo>
                <a:lnTo>
                  <a:pt x="514" y="120"/>
                </a:lnTo>
                <a:lnTo>
                  <a:pt x="515" y="120"/>
                </a:lnTo>
                <a:lnTo>
                  <a:pt x="515" y="120"/>
                </a:lnTo>
                <a:lnTo>
                  <a:pt x="516" y="120"/>
                </a:lnTo>
                <a:lnTo>
                  <a:pt x="517" y="120"/>
                </a:lnTo>
                <a:lnTo>
                  <a:pt x="517" y="120"/>
                </a:lnTo>
                <a:lnTo>
                  <a:pt x="518" y="120"/>
                </a:lnTo>
                <a:lnTo>
                  <a:pt x="518" y="121"/>
                </a:lnTo>
                <a:lnTo>
                  <a:pt x="519" y="121"/>
                </a:lnTo>
                <a:lnTo>
                  <a:pt x="519" y="121"/>
                </a:lnTo>
                <a:lnTo>
                  <a:pt x="519" y="122"/>
                </a:lnTo>
                <a:lnTo>
                  <a:pt x="520" y="122"/>
                </a:lnTo>
                <a:lnTo>
                  <a:pt x="521" y="122"/>
                </a:lnTo>
                <a:lnTo>
                  <a:pt x="521" y="122"/>
                </a:lnTo>
                <a:lnTo>
                  <a:pt x="521" y="123"/>
                </a:lnTo>
                <a:lnTo>
                  <a:pt x="521" y="124"/>
                </a:lnTo>
                <a:lnTo>
                  <a:pt x="520" y="124"/>
                </a:lnTo>
                <a:lnTo>
                  <a:pt x="520" y="125"/>
                </a:lnTo>
                <a:lnTo>
                  <a:pt x="520" y="125"/>
                </a:lnTo>
                <a:lnTo>
                  <a:pt x="520" y="126"/>
                </a:lnTo>
                <a:lnTo>
                  <a:pt x="520" y="127"/>
                </a:lnTo>
                <a:lnTo>
                  <a:pt x="520" y="127"/>
                </a:lnTo>
                <a:lnTo>
                  <a:pt x="521" y="127"/>
                </a:lnTo>
                <a:lnTo>
                  <a:pt x="521" y="128"/>
                </a:lnTo>
                <a:lnTo>
                  <a:pt x="521" y="129"/>
                </a:lnTo>
                <a:lnTo>
                  <a:pt x="521" y="129"/>
                </a:lnTo>
                <a:lnTo>
                  <a:pt x="521" y="130"/>
                </a:lnTo>
                <a:lnTo>
                  <a:pt x="522" y="131"/>
                </a:lnTo>
                <a:lnTo>
                  <a:pt x="522" y="131"/>
                </a:lnTo>
                <a:lnTo>
                  <a:pt x="523" y="131"/>
                </a:lnTo>
                <a:lnTo>
                  <a:pt x="523" y="132"/>
                </a:lnTo>
                <a:lnTo>
                  <a:pt x="523" y="133"/>
                </a:lnTo>
                <a:lnTo>
                  <a:pt x="523" y="133"/>
                </a:lnTo>
                <a:lnTo>
                  <a:pt x="524" y="133"/>
                </a:lnTo>
                <a:lnTo>
                  <a:pt x="524" y="133"/>
                </a:lnTo>
                <a:lnTo>
                  <a:pt x="524" y="134"/>
                </a:lnTo>
                <a:lnTo>
                  <a:pt x="525" y="134"/>
                </a:lnTo>
                <a:lnTo>
                  <a:pt x="525" y="134"/>
                </a:lnTo>
                <a:lnTo>
                  <a:pt x="525" y="135"/>
                </a:lnTo>
                <a:lnTo>
                  <a:pt x="525" y="135"/>
                </a:lnTo>
                <a:lnTo>
                  <a:pt x="525" y="135"/>
                </a:lnTo>
                <a:lnTo>
                  <a:pt x="525" y="135"/>
                </a:lnTo>
                <a:lnTo>
                  <a:pt x="526" y="135"/>
                </a:lnTo>
                <a:lnTo>
                  <a:pt x="527" y="135"/>
                </a:lnTo>
                <a:lnTo>
                  <a:pt x="527" y="135"/>
                </a:lnTo>
                <a:lnTo>
                  <a:pt x="528" y="136"/>
                </a:lnTo>
                <a:lnTo>
                  <a:pt x="529" y="136"/>
                </a:lnTo>
                <a:lnTo>
                  <a:pt x="529" y="137"/>
                </a:lnTo>
                <a:lnTo>
                  <a:pt x="529" y="137"/>
                </a:lnTo>
                <a:lnTo>
                  <a:pt x="529" y="137"/>
                </a:lnTo>
                <a:lnTo>
                  <a:pt x="529" y="138"/>
                </a:lnTo>
                <a:lnTo>
                  <a:pt x="529" y="139"/>
                </a:lnTo>
                <a:lnTo>
                  <a:pt x="530" y="139"/>
                </a:lnTo>
                <a:lnTo>
                  <a:pt x="530" y="139"/>
                </a:lnTo>
                <a:lnTo>
                  <a:pt x="531" y="139"/>
                </a:lnTo>
                <a:lnTo>
                  <a:pt x="531" y="140"/>
                </a:lnTo>
                <a:lnTo>
                  <a:pt x="531" y="140"/>
                </a:lnTo>
                <a:lnTo>
                  <a:pt x="531" y="141"/>
                </a:lnTo>
                <a:lnTo>
                  <a:pt x="531" y="141"/>
                </a:lnTo>
                <a:lnTo>
                  <a:pt x="531" y="141"/>
                </a:lnTo>
                <a:lnTo>
                  <a:pt x="531" y="141"/>
                </a:lnTo>
                <a:lnTo>
                  <a:pt x="531" y="142"/>
                </a:lnTo>
                <a:lnTo>
                  <a:pt x="531" y="142"/>
                </a:lnTo>
                <a:lnTo>
                  <a:pt x="532" y="142"/>
                </a:lnTo>
                <a:lnTo>
                  <a:pt x="532" y="143"/>
                </a:lnTo>
                <a:lnTo>
                  <a:pt x="532" y="144"/>
                </a:lnTo>
                <a:lnTo>
                  <a:pt x="532" y="144"/>
                </a:lnTo>
                <a:lnTo>
                  <a:pt x="532" y="145"/>
                </a:lnTo>
                <a:lnTo>
                  <a:pt x="532" y="146"/>
                </a:lnTo>
                <a:lnTo>
                  <a:pt x="532" y="146"/>
                </a:lnTo>
                <a:lnTo>
                  <a:pt x="532" y="146"/>
                </a:lnTo>
                <a:lnTo>
                  <a:pt x="532" y="147"/>
                </a:lnTo>
                <a:lnTo>
                  <a:pt x="532" y="148"/>
                </a:lnTo>
                <a:lnTo>
                  <a:pt x="533" y="148"/>
                </a:lnTo>
                <a:lnTo>
                  <a:pt x="534" y="148"/>
                </a:lnTo>
                <a:lnTo>
                  <a:pt x="534" y="149"/>
                </a:lnTo>
                <a:lnTo>
                  <a:pt x="534" y="150"/>
                </a:lnTo>
                <a:lnTo>
                  <a:pt x="534" y="150"/>
                </a:lnTo>
                <a:lnTo>
                  <a:pt x="534" y="150"/>
                </a:lnTo>
                <a:lnTo>
                  <a:pt x="535" y="150"/>
                </a:lnTo>
                <a:lnTo>
                  <a:pt x="535" y="151"/>
                </a:lnTo>
                <a:lnTo>
                  <a:pt x="536" y="151"/>
                </a:lnTo>
                <a:lnTo>
                  <a:pt x="536" y="152"/>
                </a:lnTo>
                <a:lnTo>
                  <a:pt x="536" y="152"/>
                </a:lnTo>
                <a:lnTo>
                  <a:pt x="536" y="152"/>
                </a:lnTo>
                <a:lnTo>
                  <a:pt x="536" y="153"/>
                </a:lnTo>
                <a:lnTo>
                  <a:pt x="537" y="153"/>
                </a:lnTo>
                <a:lnTo>
                  <a:pt x="538" y="154"/>
                </a:lnTo>
                <a:lnTo>
                  <a:pt x="538" y="154"/>
                </a:lnTo>
                <a:lnTo>
                  <a:pt x="538" y="154"/>
                </a:lnTo>
                <a:lnTo>
                  <a:pt x="538" y="155"/>
                </a:lnTo>
                <a:lnTo>
                  <a:pt x="538" y="156"/>
                </a:lnTo>
                <a:lnTo>
                  <a:pt x="539" y="156"/>
                </a:lnTo>
                <a:lnTo>
                  <a:pt x="539" y="156"/>
                </a:lnTo>
                <a:lnTo>
                  <a:pt x="540" y="156"/>
                </a:lnTo>
                <a:lnTo>
                  <a:pt x="540" y="157"/>
                </a:lnTo>
                <a:lnTo>
                  <a:pt x="541" y="157"/>
                </a:lnTo>
                <a:lnTo>
                  <a:pt x="542" y="157"/>
                </a:lnTo>
                <a:lnTo>
                  <a:pt x="542" y="157"/>
                </a:lnTo>
                <a:lnTo>
                  <a:pt x="542" y="158"/>
                </a:lnTo>
                <a:lnTo>
                  <a:pt x="543" y="158"/>
                </a:lnTo>
                <a:lnTo>
                  <a:pt x="544" y="158"/>
                </a:lnTo>
                <a:lnTo>
                  <a:pt x="544" y="158"/>
                </a:lnTo>
                <a:lnTo>
                  <a:pt x="545" y="158"/>
                </a:lnTo>
                <a:lnTo>
                  <a:pt x="546" y="158"/>
                </a:lnTo>
                <a:lnTo>
                  <a:pt x="546" y="158"/>
                </a:lnTo>
                <a:lnTo>
                  <a:pt x="546" y="158"/>
                </a:lnTo>
                <a:lnTo>
                  <a:pt x="547" y="158"/>
                </a:lnTo>
                <a:lnTo>
                  <a:pt x="547" y="159"/>
                </a:lnTo>
                <a:lnTo>
                  <a:pt x="548" y="159"/>
                </a:lnTo>
                <a:lnTo>
                  <a:pt x="548" y="158"/>
                </a:lnTo>
                <a:lnTo>
                  <a:pt x="548" y="158"/>
                </a:lnTo>
                <a:lnTo>
                  <a:pt x="549" y="158"/>
                </a:lnTo>
                <a:lnTo>
                  <a:pt x="549" y="158"/>
                </a:lnTo>
                <a:lnTo>
                  <a:pt x="550" y="158"/>
                </a:lnTo>
                <a:lnTo>
                  <a:pt x="551" y="158"/>
                </a:lnTo>
                <a:lnTo>
                  <a:pt x="551" y="158"/>
                </a:lnTo>
                <a:lnTo>
                  <a:pt x="552" y="158"/>
                </a:lnTo>
                <a:lnTo>
                  <a:pt x="553" y="158"/>
                </a:lnTo>
                <a:lnTo>
                  <a:pt x="553" y="158"/>
                </a:lnTo>
                <a:lnTo>
                  <a:pt x="554" y="158"/>
                </a:lnTo>
                <a:lnTo>
                  <a:pt x="555" y="158"/>
                </a:lnTo>
                <a:lnTo>
                  <a:pt x="555" y="158"/>
                </a:lnTo>
                <a:lnTo>
                  <a:pt x="556" y="158"/>
                </a:lnTo>
                <a:lnTo>
                  <a:pt x="557" y="158"/>
                </a:lnTo>
                <a:lnTo>
                  <a:pt x="557" y="158"/>
                </a:lnTo>
                <a:lnTo>
                  <a:pt x="558" y="158"/>
                </a:lnTo>
                <a:lnTo>
                  <a:pt x="559" y="158"/>
                </a:lnTo>
                <a:lnTo>
                  <a:pt x="559" y="158"/>
                </a:lnTo>
                <a:lnTo>
                  <a:pt x="559" y="158"/>
                </a:lnTo>
                <a:lnTo>
                  <a:pt x="560" y="158"/>
                </a:lnTo>
                <a:lnTo>
                  <a:pt x="560" y="158"/>
                </a:lnTo>
                <a:lnTo>
                  <a:pt x="561" y="159"/>
                </a:lnTo>
                <a:lnTo>
                  <a:pt x="561" y="159"/>
                </a:lnTo>
                <a:lnTo>
                  <a:pt x="563" y="159"/>
                </a:lnTo>
                <a:lnTo>
                  <a:pt x="563" y="159"/>
                </a:lnTo>
                <a:lnTo>
                  <a:pt x="564" y="159"/>
                </a:lnTo>
                <a:lnTo>
                  <a:pt x="565" y="159"/>
                </a:lnTo>
                <a:lnTo>
                  <a:pt x="565" y="159"/>
                </a:lnTo>
                <a:lnTo>
                  <a:pt x="566" y="159"/>
                </a:lnTo>
                <a:lnTo>
                  <a:pt x="567" y="159"/>
                </a:lnTo>
                <a:lnTo>
                  <a:pt x="567" y="159"/>
                </a:lnTo>
                <a:lnTo>
                  <a:pt x="568" y="159"/>
                </a:lnTo>
                <a:lnTo>
                  <a:pt x="568" y="159"/>
                </a:lnTo>
                <a:lnTo>
                  <a:pt x="569" y="159"/>
                </a:lnTo>
                <a:lnTo>
                  <a:pt x="570" y="159"/>
                </a:lnTo>
                <a:lnTo>
                  <a:pt x="570" y="159"/>
                </a:lnTo>
                <a:lnTo>
                  <a:pt x="571" y="159"/>
                </a:lnTo>
                <a:lnTo>
                  <a:pt x="572" y="159"/>
                </a:lnTo>
                <a:lnTo>
                  <a:pt x="572" y="159"/>
                </a:lnTo>
                <a:lnTo>
                  <a:pt x="573" y="159"/>
                </a:lnTo>
                <a:lnTo>
                  <a:pt x="574" y="159"/>
                </a:lnTo>
                <a:lnTo>
                  <a:pt x="574" y="158"/>
                </a:lnTo>
                <a:lnTo>
                  <a:pt x="574" y="159"/>
                </a:lnTo>
                <a:lnTo>
                  <a:pt x="575" y="159"/>
                </a:lnTo>
                <a:lnTo>
                  <a:pt x="576" y="159"/>
                </a:lnTo>
                <a:lnTo>
                  <a:pt x="576" y="159"/>
                </a:lnTo>
                <a:lnTo>
                  <a:pt x="577" y="159"/>
                </a:lnTo>
                <a:lnTo>
                  <a:pt x="578" y="159"/>
                </a:lnTo>
                <a:lnTo>
                  <a:pt x="578" y="160"/>
                </a:lnTo>
                <a:lnTo>
                  <a:pt x="578" y="159"/>
                </a:lnTo>
                <a:lnTo>
                  <a:pt x="579" y="160"/>
                </a:lnTo>
                <a:lnTo>
                  <a:pt x="580" y="160"/>
                </a:lnTo>
                <a:lnTo>
                  <a:pt x="580" y="160"/>
                </a:lnTo>
                <a:lnTo>
                  <a:pt x="580" y="160"/>
                </a:lnTo>
                <a:lnTo>
                  <a:pt x="581" y="160"/>
                </a:lnTo>
                <a:lnTo>
                  <a:pt x="582" y="160"/>
                </a:lnTo>
                <a:lnTo>
                  <a:pt x="582" y="160"/>
                </a:lnTo>
                <a:lnTo>
                  <a:pt x="582" y="161"/>
                </a:lnTo>
                <a:lnTo>
                  <a:pt x="583" y="161"/>
                </a:lnTo>
                <a:lnTo>
                  <a:pt x="584" y="161"/>
                </a:lnTo>
                <a:lnTo>
                  <a:pt x="584" y="161"/>
                </a:lnTo>
                <a:lnTo>
                  <a:pt x="584" y="161"/>
                </a:lnTo>
                <a:lnTo>
                  <a:pt x="585" y="161"/>
                </a:lnTo>
                <a:lnTo>
                  <a:pt x="585" y="162"/>
                </a:lnTo>
                <a:lnTo>
                  <a:pt x="586" y="162"/>
                </a:lnTo>
                <a:lnTo>
                  <a:pt x="587" y="162"/>
                </a:lnTo>
                <a:lnTo>
                  <a:pt x="587" y="163"/>
                </a:lnTo>
                <a:lnTo>
                  <a:pt x="587" y="163"/>
                </a:lnTo>
                <a:lnTo>
                  <a:pt x="588" y="163"/>
                </a:lnTo>
                <a:lnTo>
                  <a:pt x="588" y="163"/>
                </a:lnTo>
                <a:lnTo>
                  <a:pt x="589" y="163"/>
                </a:lnTo>
                <a:lnTo>
                  <a:pt x="589" y="163"/>
                </a:lnTo>
                <a:lnTo>
                  <a:pt x="590" y="164"/>
                </a:lnTo>
                <a:lnTo>
                  <a:pt x="591" y="164"/>
                </a:lnTo>
                <a:lnTo>
                  <a:pt x="591" y="165"/>
                </a:lnTo>
                <a:lnTo>
                  <a:pt x="592" y="165"/>
                </a:lnTo>
                <a:lnTo>
                  <a:pt x="593" y="165"/>
                </a:lnTo>
                <a:lnTo>
                  <a:pt x="593" y="165"/>
                </a:lnTo>
                <a:lnTo>
                  <a:pt x="594" y="165"/>
                </a:lnTo>
                <a:lnTo>
                  <a:pt x="594" y="166"/>
                </a:lnTo>
                <a:lnTo>
                  <a:pt x="595" y="166"/>
                </a:lnTo>
                <a:lnTo>
                  <a:pt x="595" y="166"/>
                </a:lnTo>
                <a:lnTo>
                  <a:pt x="596" y="166"/>
                </a:lnTo>
                <a:lnTo>
                  <a:pt x="596" y="167"/>
                </a:lnTo>
                <a:lnTo>
                  <a:pt x="597" y="167"/>
                </a:lnTo>
                <a:lnTo>
                  <a:pt x="597" y="167"/>
                </a:lnTo>
                <a:lnTo>
                  <a:pt x="598" y="167"/>
                </a:lnTo>
                <a:lnTo>
                  <a:pt x="599" y="168"/>
                </a:lnTo>
                <a:lnTo>
                  <a:pt x="599" y="168"/>
                </a:lnTo>
                <a:lnTo>
                  <a:pt x="600" y="168"/>
                </a:lnTo>
                <a:lnTo>
                  <a:pt x="601" y="168"/>
                </a:lnTo>
                <a:lnTo>
                  <a:pt x="601" y="168"/>
                </a:lnTo>
                <a:lnTo>
                  <a:pt x="601" y="169"/>
                </a:lnTo>
                <a:lnTo>
                  <a:pt x="602" y="169"/>
                </a:lnTo>
                <a:lnTo>
                  <a:pt x="603" y="169"/>
                </a:lnTo>
                <a:lnTo>
                  <a:pt x="603" y="169"/>
                </a:lnTo>
                <a:lnTo>
                  <a:pt x="604" y="169"/>
                </a:lnTo>
                <a:lnTo>
                  <a:pt x="604" y="170"/>
                </a:lnTo>
                <a:lnTo>
                  <a:pt x="605" y="170"/>
                </a:lnTo>
                <a:lnTo>
                  <a:pt x="606" y="170"/>
                </a:lnTo>
                <a:lnTo>
                  <a:pt x="606" y="171"/>
                </a:lnTo>
                <a:lnTo>
                  <a:pt x="607" y="171"/>
                </a:lnTo>
                <a:lnTo>
                  <a:pt x="607" y="171"/>
                </a:lnTo>
                <a:lnTo>
                  <a:pt x="608" y="171"/>
                </a:lnTo>
                <a:lnTo>
                  <a:pt x="608" y="171"/>
                </a:lnTo>
                <a:lnTo>
                  <a:pt x="609" y="172"/>
                </a:lnTo>
                <a:lnTo>
                  <a:pt x="610" y="172"/>
                </a:lnTo>
                <a:lnTo>
                  <a:pt x="610" y="172"/>
                </a:lnTo>
                <a:lnTo>
                  <a:pt x="610" y="173"/>
                </a:lnTo>
                <a:lnTo>
                  <a:pt x="610" y="173"/>
                </a:lnTo>
                <a:lnTo>
                  <a:pt x="610" y="173"/>
                </a:lnTo>
                <a:lnTo>
                  <a:pt x="611" y="173"/>
                </a:lnTo>
                <a:lnTo>
                  <a:pt x="612" y="173"/>
                </a:lnTo>
                <a:lnTo>
                  <a:pt x="612" y="174"/>
                </a:lnTo>
                <a:lnTo>
                  <a:pt x="612" y="175"/>
                </a:lnTo>
                <a:lnTo>
                  <a:pt x="612" y="175"/>
                </a:lnTo>
                <a:lnTo>
                  <a:pt x="613" y="175"/>
                </a:lnTo>
                <a:lnTo>
                  <a:pt x="614" y="175"/>
                </a:lnTo>
                <a:lnTo>
                  <a:pt x="614" y="176"/>
                </a:lnTo>
                <a:lnTo>
                  <a:pt x="614" y="176"/>
                </a:lnTo>
                <a:lnTo>
                  <a:pt x="615" y="176"/>
                </a:lnTo>
                <a:lnTo>
                  <a:pt x="615" y="177"/>
                </a:lnTo>
                <a:lnTo>
                  <a:pt x="616" y="177"/>
                </a:lnTo>
                <a:lnTo>
                  <a:pt x="616" y="177"/>
                </a:lnTo>
                <a:lnTo>
                  <a:pt x="616" y="177"/>
                </a:lnTo>
                <a:lnTo>
                  <a:pt x="617" y="177"/>
                </a:lnTo>
                <a:lnTo>
                  <a:pt x="618" y="177"/>
                </a:lnTo>
                <a:lnTo>
                  <a:pt x="618" y="178"/>
                </a:lnTo>
                <a:lnTo>
                  <a:pt x="618" y="178"/>
                </a:lnTo>
                <a:lnTo>
                  <a:pt x="619" y="178"/>
                </a:lnTo>
                <a:lnTo>
                  <a:pt x="619" y="178"/>
                </a:lnTo>
                <a:lnTo>
                  <a:pt x="620" y="178"/>
                </a:lnTo>
                <a:lnTo>
                  <a:pt x="620" y="179"/>
                </a:lnTo>
                <a:lnTo>
                  <a:pt x="620" y="180"/>
                </a:lnTo>
                <a:lnTo>
                  <a:pt x="620" y="180"/>
                </a:lnTo>
                <a:lnTo>
                  <a:pt x="621" y="180"/>
                </a:lnTo>
                <a:lnTo>
                  <a:pt x="621" y="180"/>
                </a:lnTo>
                <a:lnTo>
                  <a:pt x="621" y="180"/>
                </a:lnTo>
                <a:lnTo>
                  <a:pt x="621" y="181"/>
                </a:lnTo>
                <a:lnTo>
                  <a:pt x="621" y="182"/>
                </a:lnTo>
                <a:lnTo>
                  <a:pt x="621" y="182"/>
                </a:lnTo>
                <a:lnTo>
                  <a:pt x="622" y="182"/>
                </a:lnTo>
                <a:lnTo>
                  <a:pt x="623" y="182"/>
                </a:lnTo>
                <a:lnTo>
                  <a:pt x="623" y="182"/>
                </a:lnTo>
                <a:lnTo>
                  <a:pt x="623" y="182"/>
                </a:lnTo>
                <a:lnTo>
                  <a:pt x="623" y="183"/>
                </a:lnTo>
                <a:lnTo>
                  <a:pt x="624" y="184"/>
                </a:lnTo>
                <a:lnTo>
                  <a:pt x="625" y="184"/>
                </a:lnTo>
                <a:lnTo>
                  <a:pt x="626" y="183"/>
                </a:lnTo>
                <a:lnTo>
                  <a:pt x="627" y="183"/>
                </a:lnTo>
                <a:lnTo>
                  <a:pt x="627" y="184"/>
                </a:lnTo>
                <a:lnTo>
                  <a:pt x="627" y="184"/>
                </a:lnTo>
                <a:lnTo>
                  <a:pt x="627" y="184"/>
                </a:lnTo>
                <a:lnTo>
                  <a:pt x="627" y="185"/>
                </a:lnTo>
                <a:lnTo>
                  <a:pt x="628" y="185"/>
                </a:lnTo>
                <a:lnTo>
                  <a:pt x="628" y="186"/>
                </a:lnTo>
                <a:lnTo>
                  <a:pt x="629" y="186"/>
                </a:lnTo>
                <a:lnTo>
                  <a:pt x="629" y="186"/>
                </a:lnTo>
                <a:lnTo>
                  <a:pt x="629" y="187"/>
                </a:lnTo>
                <a:lnTo>
                  <a:pt x="630" y="187"/>
                </a:lnTo>
                <a:lnTo>
                  <a:pt x="630" y="188"/>
                </a:lnTo>
                <a:lnTo>
                  <a:pt x="631" y="188"/>
                </a:lnTo>
                <a:lnTo>
                  <a:pt x="631" y="188"/>
                </a:lnTo>
                <a:lnTo>
                  <a:pt x="631" y="188"/>
                </a:lnTo>
                <a:lnTo>
                  <a:pt x="632" y="188"/>
                </a:lnTo>
                <a:lnTo>
                  <a:pt x="633" y="188"/>
                </a:lnTo>
                <a:lnTo>
                  <a:pt x="633" y="189"/>
                </a:lnTo>
                <a:lnTo>
                  <a:pt x="634" y="190"/>
                </a:lnTo>
                <a:lnTo>
                  <a:pt x="635" y="190"/>
                </a:lnTo>
                <a:lnTo>
                  <a:pt x="635" y="190"/>
                </a:lnTo>
                <a:lnTo>
                  <a:pt x="635" y="191"/>
                </a:lnTo>
                <a:lnTo>
                  <a:pt x="635" y="191"/>
                </a:lnTo>
                <a:lnTo>
                  <a:pt x="635" y="192"/>
                </a:lnTo>
                <a:lnTo>
                  <a:pt x="635" y="192"/>
                </a:lnTo>
                <a:lnTo>
                  <a:pt x="635" y="192"/>
                </a:lnTo>
                <a:lnTo>
                  <a:pt x="635" y="192"/>
                </a:lnTo>
                <a:lnTo>
                  <a:pt x="635" y="193"/>
                </a:lnTo>
                <a:lnTo>
                  <a:pt x="635" y="194"/>
                </a:lnTo>
                <a:lnTo>
                  <a:pt x="635" y="194"/>
                </a:lnTo>
                <a:lnTo>
                  <a:pt x="636" y="194"/>
                </a:lnTo>
                <a:lnTo>
                  <a:pt x="636" y="195"/>
                </a:lnTo>
                <a:lnTo>
                  <a:pt x="636" y="196"/>
                </a:lnTo>
                <a:lnTo>
                  <a:pt x="636" y="196"/>
                </a:lnTo>
                <a:lnTo>
                  <a:pt x="635" y="196"/>
                </a:lnTo>
                <a:lnTo>
                  <a:pt x="635" y="197"/>
                </a:lnTo>
                <a:lnTo>
                  <a:pt x="635" y="197"/>
                </a:lnTo>
                <a:lnTo>
                  <a:pt x="634" y="197"/>
                </a:lnTo>
                <a:lnTo>
                  <a:pt x="633" y="197"/>
                </a:lnTo>
                <a:lnTo>
                  <a:pt x="633" y="197"/>
                </a:lnTo>
                <a:lnTo>
                  <a:pt x="633" y="196"/>
                </a:lnTo>
                <a:lnTo>
                  <a:pt x="632" y="196"/>
                </a:lnTo>
                <a:lnTo>
                  <a:pt x="631" y="196"/>
                </a:lnTo>
                <a:lnTo>
                  <a:pt x="631" y="196"/>
                </a:lnTo>
                <a:lnTo>
                  <a:pt x="631" y="196"/>
                </a:lnTo>
                <a:lnTo>
                  <a:pt x="631" y="197"/>
                </a:lnTo>
                <a:lnTo>
                  <a:pt x="630" y="197"/>
                </a:lnTo>
                <a:lnTo>
                  <a:pt x="630" y="198"/>
                </a:lnTo>
                <a:lnTo>
                  <a:pt x="630" y="199"/>
                </a:lnTo>
                <a:lnTo>
                  <a:pt x="629" y="199"/>
                </a:lnTo>
                <a:lnTo>
                  <a:pt x="629" y="199"/>
                </a:lnTo>
                <a:lnTo>
                  <a:pt x="629" y="199"/>
                </a:lnTo>
                <a:lnTo>
                  <a:pt x="628" y="199"/>
                </a:lnTo>
                <a:lnTo>
                  <a:pt x="628" y="200"/>
                </a:lnTo>
                <a:lnTo>
                  <a:pt x="627" y="200"/>
                </a:lnTo>
                <a:lnTo>
                  <a:pt x="627" y="200"/>
                </a:lnTo>
                <a:lnTo>
                  <a:pt x="626" y="200"/>
                </a:lnTo>
                <a:lnTo>
                  <a:pt x="625" y="200"/>
                </a:lnTo>
                <a:lnTo>
                  <a:pt x="625" y="199"/>
                </a:lnTo>
                <a:lnTo>
                  <a:pt x="624" y="199"/>
                </a:lnTo>
                <a:lnTo>
                  <a:pt x="623" y="199"/>
                </a:lnTo>
                <a:lnTo>
                  <a:pt x="623" y="200"/>
                </a:lnTo>
                <a:lnTo>
                  <a:pt x="623" y="200"/>
                </a:lnTo>
                <a:lnTo>
                  <a:pt x="623" y="201"/>
                </a:lnTo>
                <a:lnTo>
                  <a:pt x="622" y="201"/>
                </a:lnTo>
                <a:lnTo>
                  <a:pt x="623" y="202"/>
                </a:lnTo>
                <a:lnTo>
                  <a:pt x="623" y="203"/>
                </a:lnTo>
                <a:lnTo>
                  <a:pt x="623" y="203"/>
                </a:lnTo>
                <a:lnTo>
                  <a:pt x="623" y="204"/>
                </a:lnTo>
                <a:lnTo>
                  <a:pt x="623" y="205"/>
                </a:lnTo>
                <a:lnTo>
                  <a:pt x="623" y="205"/>
                </a:lnTo>
                <a:lnTo>
                  <a:pt x="622" y="205"/>
                </a:lnTo>
                <a:lnTo>
                  <a:pt x="621" y="205"/>
                </a:lnTo>
                <a:lnTo>
                  <a:pt x="621" y="205"/>
                </a:lnTo>
                <a:lnTo>
                  <a:pt x="621" y="205"/>
                </a:lnTo>
                <a:lnTo>
                  <a:pt x="621" y="204"/>
                </a:lnTo>
                <a:lnTo>
                  <a:pt x="620" y="204"/>
                </a:lnTo>
                <a:lnTo>
                  <a:pt x="620" y="203"/>
                </a:lnTo>
                <a:lnTo>
                  <a:pt x="620" y="203"/>
                </a:lnTo>
                <a:lnTo>
                  <a:pt x="620" y="202"/>
                </a:lnTo>
                <a:lnTo>
                  <a:pt x="619" y="202"/>
                </a:lnTo>
                <a:lnTo>
                  <a:pt x="618" y="202"/>
                </a:lnTo>
                <a:lnTo>
                  <a:pt x="618" y="201"/>
                </a:lnTo>
                <a:lnTo>
                  <a:pt x="617" y="201"/>
                </a:lnTo>
                <a:lnTo>
                  <a:pt x="616" y="201"/>
                </a:lnTo>
                <a:lnTo>
                  <a:pt x="616" y="201"/>
                </a:lnTo>
                <a:lnTo>
                  <a:pt x="616" y="201"/>
                </a:lnTo>
                <a:lnTo>
                  <a:pt x="616" y="200"/>
                </a:lnTo>
                <a:lnTo>
                  <a:pt x="615" y="199"/>
                </a:lnTo>
                <a:lnTo>
                  <a:pt x="614" y="199"/>
                </a:lnTo>
                <a:lnTo>
                  <a:pt x="614" y="199"/>
                </a:lnTo>
                <a:lnTo>
                  <a:pt x="613" y="199"/>
                </a:lnTo>
                <a:lnTo>
                  <a:pt x="612" y="199"/>
                </a:lnTo>
                <a:lnTo>
                  <a:pt x="612" y="199"/>
                </a:lnTo>
                <a:lnTo>
                  <a:pt x="611" y="199"/>
                </a:lnTo>
                <a:lnTo>
                  <a:pt x="610" y="199"/>
                </a:lnTo>
                <a:lnTo>
                  <a:pt x="610" y="199"/>
                </a:lnTo>
                <a:lnTo>
                  <a:pt x="609" y="198"/>
                </a:lnTo>
                <a:lnTo>
                  <a:pt x="608" y="198"/>
                </a:lnTo>
                <a:lnTo>
                  <a:pt x="608" y="197"/>
                </a:lnTo>
                <a:lnTo>
                  <a:pt x="608" y="197"/>
                </a:lnTo>
                <a:lnTo>
                  <a:pt x="607" y="197"/>
                </a:lnTo>
                <a:lnTo>
                  <a:pt x="607" y="196"/>
                </a:lnTo>
                <a:lnTo>
                  <a:pt x="606" y="196"/>
                </a:lnTo>
                <a:lnTo>
                  <a:pt x="606" y="196"/>
                </a:lnTo>
                <a:lnTo>
                  <a:pt x="606" y="196"/>
                </a:lnTo>
                <a:lnTo>
                  <a:pt x="606" y="195"/>
                </a:lnTo>
                <a:lnTo>
                  <a:pt x="605" y="195"/>
                </a:lnTo>
                <a:lnTo>
                  <a:pt x="604" y="194"/>
                </a:lnTo>
                <a:lnTo>
                  <a:pt x="604" y="194"/>
                </a:lnTo>
                <a:lnTo>
                  <a:pt x="603" y="194"/>
                </a:lnTo>
                <a:lnTo>
                  <a:pt x="603" y="193"/>
                </a:lnTo>
                <a:lnTo>
                  <a:pt x="602" y="193"/>
                </a:lnTo>
                <a:lnTo>
                  <a:pt x="601" y="192"/>
                </a:lnTo>
                <a:lnTo>
                  <a:pt x="601" y="192"/>
                </a:lnTo>
                <a:lnTo>
                  <a:pt x="600" y="192"/>
                </a:lnTo>
                <a:lnTo>
                  <a:pt x="600" y="192"/>
                </a:lnTo>
                <a:lnTo>
                  <a:pt x="599" y="192"/>
                </a:lnTo>
                <a:lnTo>
                  <a:pt x="599" y="190"/>
                </a:lnTo>
                <a:lnTo>
                  <a:pt x="599" y="191"/>
                </a:lnTo>
                <a:lnTo>
                  <a:pt x="599" y="192"/>
                </a:lnTo>
                <a:lnTo>
                  <a:pt x="599" y="192"/>
                </a:lnTo>
                <a:lnTo>
                  <a:pt x="599" y="193"/>
                </a:lnTo>
                <a:lnTo>
                  <a:pt x="599" y="193"/>
                </a:lnTo>
                <a:lnTo>
                  <a:pt x="599" y="194"/>
                </a:lnTo>
                <a:lnTo>
                  <a:pt x="599" y="194"/>
                </a:lnTo>
                <a:lnTo>
                  <a:pt x="599" y="195"/>
                </a:lnTo>
                <a:lnTo>
                  <a:pt x="599" y="195"/>
                </a:lnTo>
                <a:lnTo>
                  <a:pt x="600" y="196"/>
                </a:lnTo>
                <a:lnTo>
                  <a:pt x="601" y="196"/>
                </a:lnTo>
                <a:lnTo>
                  <a:pt x="601" y="196"/>
                </a:lnTo>
                <a:lnTo>
                  <a:pt x="602" y="196"/>
                </a:lnTo>
                <a:lnTo>
                  <a:pt x="603" y="196"/>
                </a:lnTo>
                <a:lnTo>
                  <a:pt x="603" y="196"/>
                </a:lnTo>
                <a:lnTo>
                  <a:pt x="603" y="197"/>
                </a:lnTo>
                <a:lnTo>
                  <a:pt x="603" y="197"/>
                </a:lnTo>
                <a:lnTo>
                  <a:pt x="604" y="197"/>
                </a:lnTo>
                <a:lnTo>
                  <a:pt x="604" y="198"/>
                </a:lnTo>
                <a:lnTo>
                  <a:pt x="604" y="198"/>
                </a:lnTo>
                <a:lnTo>
                  <a:pt x="605" y="198"/>
                </a:lnTo>
                <a:lnTo>
                  <a:pt x="605" y="199"/>
                </a:lnTo>
                <a:lnTo>
                  <a:pt x="606" y="199"/>
                </a:lnTo>
                <a:lnTo>
                  <a:pt x="606" y="199"/>
                </a:lnTo>
                <a:lnTo>
                  <a:pt x="606" y="200"/>
                </a:lnTo>
                <a:lnTo>
                  <a:pt x="606" y="200"/>
                </a:lnTo>
                <a:lnTo>
                  <a:pt x="606" y="201"/>
                </a:lnTo>
                <a:lnTo>
                  <a:pt x="607" y="201"/>
                </a:lnTo>
                <a:lnTo>
                  <a:pt x="608" y="201"/>
                </a:lnTo>
                <a:lnTo>
                  <a:pt x="608" y="201"/>
                </a:lnTo>
                <a:lnTo>
                  <a:pt x="608" y="201"/>
                </a:lnTo>
                <a:lnTo>
                  <a:pt x="609" y="201"/>
                </a:lnTo>
                <a:lnTo>
                  <a:pt x="609" y="201"/>
                </a:lnTo>
                <a:lnTo>
                  <a:pt x="610" y="201"/>
                </a:lnTo>
                <a:lnTo>
                  <a:pt x="610" y="202"/>
                </a:lnTo>
                <a:lnTo>
                  <a:pt x="610" y="203"/>
                </a:lnTo>
                <a:lnTo>
                  <a:pt x="610" y="203"/>
                </a:lnTo>
                <a:lnTo>
                  <a:pt x="610" y="203"/>
                </a:lnTo>
                <a:lnTo>
                  <a:pt x="611" y="203"/>
                </a:lnTo>
                <a:lnTo>
                  <a:pt x="612" y="203"/>
                </a:lnTo>
                <a:lnTo>
                  <a:pt x="612" y="203"/>
                </a:lnTo>
                <a:lnTo>
                  <a:pt x="613" y="203"/>
                </a:lnTo>
                <a:lnTo>
                  <a:pt x="613" y="204"/>
                </a:lnTo>
                <a:lnTo>
                  <a:pt x="614" y="204"/>
                </a:lnTo>
                <a:lnTo>
                  <a:pt x="614" y="204"/>
                </a:lnTo>
                <a:lnTo>
                  <a:pt x="614" y="205"/>
                </a:lnTo>
                <a:lnTo>
                  <a:pt x="614" y="205"/>
                </a:lnTo>
                <a:lnTo>
                  <a:pt x="615" y="205"/>
                </a:lnTo>
                <a:lnTo>
                  <a:pt x="615" y="205"/>
                </a:lnTo>
                <a:lnTo>
                  <a:pt x="615" y="205"/>
                </a:lnTo>
                <a:lnTo>
                  <a:pt x="616" y="205"/>
                </a:lnTo>
                <a:lnTo>
                  <a:pt x="616" y="205"/>
                </a:lnTo>
                <a:lnTo>
                  <a:pt x="617" y="205"/>
                </a:lnTo>
                <a:lnTo>
                  <a:pt x="618" y="206"/>
                </a:lnTo>
                <a:lnTo>
                  <a:pt x="618" y="206"/>
                </a:lnTo>
                <a:lnTo>
                  <a:pt x="619" y="207"/>
                </a:lnTo>
                <a:lnTo>
                  <a:pt x="620" y="207"/>
                </a:lnTo>
                <a:lnTo>
                  <a:pt x="620" y="207"/>
                </a:lnTo>
                <a:lnTo>
                  <a:pt x="620" y="207"/>
                </a:lnTo>
                <a:lnTo>
                  <a:pt x="621" y="207"/>
                </a:lnTo>
                <a:lnTo>
                  <a:pt x="621" y="208"/>
                </a:lnTo>
                <a:lnTo>
                  <a:pt x="622" y="208"/>
                </a:lnTo>
                <a:lnTo>
                  <a:pt x="623" y="207"/>
                </a:lnTo>
                <a:lnTo>
                  <a:pt x="623" y="208"/>
                </a:lnTo>
                <a:lnTo>
                  <a:pt x="623" y="208"/>
                </a:lnTo>
                <a:lnTo>
                  <a:pt x="624" y="208"/>
                </a:lnTo>
                <a:lnTo>
                  <a:pt x="625" y="209"/>
                </a:lnTo>
                <a:lnTo>
                  <a:pt x="625" y="209"/>
                </a:lnTo>
                <a:lnTo>
                  <a:pt x="625" y="209"/>
                </a:lnTo>
                <a:lnTo>
                  <a:pt x="625" y="210"/>
                </a:lnTo>
                <a:lnTo>
                  <a:pt x="626" y="210"/>
                </a:lnTo>
                <a:lnTo>
                  <a:pt x="627" y="210"/>
                </a:lnTo>
                <a:lnTo>
                  <a:pt x="627" y="211"/>
                </a:lnTo>
                <a:lnTo>
                  <a:pt x="627" y="211"/>
                </a:lnTo>
                <a:lnTo>
                  <a:pt x="628" y="212"/>
                </a:lnTo>
                <a:lnTo>
                  <a:pt x="628" y="213"/>
                </a:lnTo>
                <a:lnTo>
                  <a:pt x="629" y="213"/>
                </a:lnTo>
                <a:lnTo>
                  <a:pt x="629" y="213"/>
                </a:lnTo>
                <a:lnTo>
                  <a:pt x="629" y="214"/>
                </a:lnTo>
                <a:lnTo>
                  <a:pt x="630" y="214"/>
                </a:lnTo>
                <a:lnTo>
                  <a:pt x="631" y="214"/>
                </a:lnTo>
                <a:lnTo>
                  <a:pt x="631" y="214"/>
                </a:lnTo>
                <a:lnTo>
                  <a:pt x="632" y="214"/>
                </a:lnTo>
                <a:lnTo>
                  <a:pt x="632" y="213"/>
                </a:lnTo>
                <a:lnTo>
                  <a:pt x="633" y="213"/>
                </a:lnTo>
                <a:lnTo>
                  <a:pt x="633" y="213"/>
                </a:lnTo>
                <a:lnTo>
                  <a:pt x="633" y="213"/>
                </a:lnTo>
                <a:lnTo>
                  <a:pt x="634" y="212"/>
                </a:lnTo>
                <a:lnTo>
                  <a:pt x="635" y="212"/>
                </a:lnTo>
                <a:lnTo>
                  <a:pt x="635" y="211"/>
                </a:lnTo>
                <a:lnTo>
                  <a:pt x="635" y="211"/>
                </a:lnTo>
                <a:lnTo>
                  <a:pt x="635" y="211"/>
                </a:lnTo>
                <a:lnTo>
                  <a:pt x="636" y="211"/>
                </a:lnTo>
                <a:lnTo>
                  <a:pt x="637" y="210"/>
                </a:lnTo>
                <a:lnTo>
                  <a:pt x="637" y="210"/>
                </a:lnTo>
                <a:lnTo>
                  <a:pt x="637" y="209"/>
                </a:lnTo>
                <a:lnTo>
                  <a:pt x="638" y="209"/>
                </a:lnTo>
                <a:lnTo>
                  <a:pt x="639" y="209"/>
                </a:lnTo>
                <a:lnTo>
                  <a:pt x="639" y="209"/>
                </a:lnTo>
                <a:lnTo>
                  <a:pt x="639" y="209"/>
                </a:lnTo>
                <a:lnTo>
                  <a:pt x="639" y="208"/>
                </a:lnTo>
                <a:lnTo>
                  <a:pt x="640" y="208"/>
                </a:lnTo>
                <a:lnTo>
                  <a:pt x="640" y="207"/>
                </a:lnTo>
                <a:lnTo>
                  <a:pt x="640" y="207"/>
                </a:lnTo>
                <a:lnTo>
                  <a:pt x="641" y="207"/>
                </a:lnTo>
                <a:lnTo>
                  <a:pt x="642" y="207"/>
                </a:lnTo>
                <a:lnTo>
                  <a:pt x="642" y="207"/>
                </a:lnTo>
                <a:lnTo>
                  <a:pt x="642" y="207"/>
                </a:lnTo>
                <a:lnTo>
                  <a:pt x="643" y="207"/>
                </a:lnTo>
                <a:lnTo>
                  <a:pt x="644" y="207"/>
                </a:lnTo>
                <a:lnTo>
                  <a:pt x="644" y="207"/>
                </a:lnTo>
                <a:lnTo>
                  <a:pt x="645" y="206"/>
                </a:lnTo>
                <a:lnTo>
                  <a:pt x="646" y="206"/>
                </a:lnTo>
                <a:lnTo>
                  <a:pt x="646" y="206"/>
                </a:lnTo>
                <a:lnTo>
                  <a:pt x="647" y="206"/>
                </a:lnTo>
                <a:lnTo>
                  <a:pt x="648" y="206"/>
                </a:lnTo>
                <a:lnTo>
                  <a:pt x="648" y="207"/>
                </a:lnTo>
                <a:lnTo>
                  <a:pt x="648" y="207"/>
                </a:lnTo>
                <a:lnTo>
                  <a:pt x="649" y="207"/>
                </a:lnTo>
                <a:lnTo>
                  <a:pt x="650" y="206"/>
                </a:lnTo>
                <a:lnTo>
                  <a:pt x="650" y="207"/>
                </a:lnTo>
                <a:lnTo>
                  <a:pt x="650" y="207"/>
                </a:lnTo>
                <a:lnTo>
                  <a:pt x="651" y="207"/>
                </a:lnTo>
                <a:lnTo>
                  <a:pt x="652" y="207"/>
                </a:lnTo>
                <a:lnTo>
                  <a:pt x="652" y="207"/>
                </a:lnTo>
                <a:lnTo>
                  <a:pt x="653" y="208"/>
                </a:lnTo>
                <a:lnTo>
                  <a:pt x="654" y="208"/>
                </a:lnTo>
                <a:lnTo>
                  <a:pt x="654" y="207"/>
                </a:lnTo>
                <a:lnTo>
                  <a:pt x="654" y="207"/>
                </a:lnTo>
                <a:lnTo>
                  <a:pt x="654" y="208"/>
                </a:lnTo>
                <a:lnTo>
                  <a:pt x="655" y="208"/>
                </a:lnTo>
                <a:lnTo>
                  <a:pt x="655" y="209"/>
                </a:lnTo>
                <a:lnTo>
                  <a:pt x="656" y="209"/>
                </a:lnTo>
                <a:lnTo>
                  <a:pt x="656" y="209"/>
                </a:lnTo>
                <a:lnTo>
                  <a:pt x="656" y="208"/>
                </a:lnTo>
                <a:lnTo>
                  <a:pt x="657" y="208"/>
                </a:lnTo>
                <a:lnTo>
                  <a:pt x="657" y="209"/>
                </a:lnTo>
                <a:lnTo>
                  <a:pt x="657" y="209"/>
                </a:lnTo>
                <a:lnTo>
                  <a:pt x="658" y="209"/>
                </a:lnTo>
                <a:lnTo>
                  <a:pt x="659" y="209"/>
                </a:lnTo>
                <a:lnTo>
                  <a:pt x="659" y="209"/>
                </a:lnTo>
                <a:lnTo>
                  <a:pt x="660" y="209"/>
                </a:lnTo>
                <a:lnTo>
                  <a:pt x="661" y="209"/>
                </a:lnTo>
                <a:lnTo>
                  <a:pt x="661" y="209"/>
                </a:lnTo>
                <a:lnTo>
                  <a:pt x="662" y="209"/>
                </a:lnTo>
                <a:lnTo>
                  <a:pt x="663" y="209"/>
                </a:lnTo>
                <a:lnTo>
                  <a:pt x="663" y="209"/>
                </a:lnTo>
                <a:lnTo>
                  <a:pt x="664" y="209"/>
                </a:lnTo>
                <a:lnTo>
                  <a:pt x="665" y="209"/>
                </a:lnTo>
                <a:lnTo>
                  <a:pt x="665" y="209"/>
                </a:lnTo>
                <a:lnTo>
                  <a:pt x="666" y="209"/>
                </a:lnTo>
                <a:lnTo>
                  <a:pt x="666" y="209"/>
                </a:lnTo>
                <a:lnTo>
                  <a:pt x="667" y="209"/>
                </a:lnTo>
                <a:lnTo>
                  <a:pt x="667" y="209"/>
                </a:lnTo>
                <a:lnTo>
                  <a:pt x="668" y="209"/>
                </a:lnTo>
                <a:lnTo>
                  <a:pt x="669" y="209"/>
                </a:lnTo>
                <a:lnTo>
                  <a:pt x="669" y="209"/>
                </a:lnTo>
                <a:lnTo>
                  <a:pt x="670" y="209"/>
                </a:lnTo>
                <a:lnTo>
                  <a:pt x="671" y="210"/>
                </a:lnTo>
                <a:lnTo>
                  <a:pt x="671" y="210"/>
                </a:lnTo>
                <a:lnTo>
                  <a:pt x="672" y="210"/>
                </a:lnTo>
                <a:lnTo>
                  <a:pt x="673" y="210"/>
                </a:lnTo>
                <a:lnTo>
                  <a:pt x="673" y="211"/>
                </a:lnTo>
                <a:lnTo>
                  <a:pt x="673" y="211"/>
                </a:lnTo>
                <a:lnTo>
                  <a:pt x="674" y="211"/>
                </a:lnTo>
                <a:lnTo>
                  <a:pt x="675" y="211"/>
                </a:lnTo>
                <a:lnTo>
                  <a:pt x="675" y="210"/>
                </a:lnTo>
                <a:lnTo>
                  <a:pt x="675" y="209"/>
                </a:lnTo>
                <a:lnTo>
                  <a:pt x="675" y="209"/>
                </a:lnTo>
                <a:lnTo>
                  <a:pt x="675" y="208"/>
                </a:lnTo>
                <a:lnTo>
                  <a:pt x="676" y="208"/>
                </a:lnTo>
                <a:lnTo>
                  <a:pt x="676" y="207"/>
                </a:lnTo>
                <a:lnTo>
                  <a:pt x="676" y="207"/>
                </a:lnTo>
                <a:lnTo>
                  <a:pt x="677" y="207"/>
                </a:lnTo>
                <a:lnTo>
                  <a:pt x="677" y="206"/>
                </a:lnTo>
                <a:lnTo>
                  <a:pt x="677" y="205"/>
                </a:lnTo>
                <a:lnTo>
                  <a:pt x="677" y="205"/>
                </a:lnTo>
                <a:lnTo>
                  <a:pt x="678" y="204"/>
                </a:lnTo>
                <a:lnTo>
                  <a:pt x="678" y="203"/>
                </a:lnTo>
                <a:lnTo>
                  <a:pt x="678" y="203"/>
                </a:lnTo>
                <a:lnTo>
                  <a:pt x="678" y="202"/>
                </a:lnTo>
                <a:lnTo>
                  <a:pt x="678" y="202"/>
                </a:lnTo>
                <a:lnTo>
                  <a:pt x="678" y="201"/>
                </a:lnTo>
                <a:lnTo>
                  <a:pt x="679" y="201"/>
                </a:lnTo>
                <a:lnTo>
                  <a:pt x="680" y="201"/>
                </a:lnTo>
                <a:lnTo>
                  <a:pt x="680" y="200"/>
                </a:lnTo>
                <a:lnTo>
                  <a:pt x="680" y="199"/>
                </a:lnTo>
                <a:lnTo>
                  <a:pt x="680" y="199"/>
                </a:lnTo>
                <a:lnTo>
                  <a:pt x="680" y="198"/>
                </a:lnTo>
                <a:lnTo>
                  <a:pt x="680" y="198"/>
                </a:lnTo>
                <a:lnTo>
                  <a:pt x="681" y="198"/>
                </a:lnTo>
                <a:lnTo>
                  <a:pt x="682" y="198"/>
                </a:lnTo>
                <a:lnTo>
                  <a:pt x="682" y="198"/>
                </a:lnTo>
                <a:lnTo>
                  <a:pt x="683" y="198"/>
                </a:lnTo>
                <a:lnTo>
                  <a:pt x="684" y="198"/>
                </a:lnTo>
                <a:lnTo>
                  <a:pt x="684" y="198"/>
                </a:lnTo>
                <a:lnTo>
                  <a:pt x="685" y="197"/>
                </a:lnTo>
                <a:lnTo>
                  <a:pt x="685" y="198"/>
                </a:lnTo>
                <a:lnTo>
                  <a:pt x="686" y="198"/>
                </a:lnTo>
                <a:lnTo>
                  <a:pt x="686" y="198"/>
                </a:lnTo>
                <a:lnTo>
                  <a:pt x="687" y="198"/>
                </a:lnTo>
                <a:lnTo>
                  <a:pt x="687" y="197"/>
                </a:lnTo>
                <a:lnTo>
                  <a:pt x="688" y="197"/>
                </a:lnTo>
                <a:lnTo>
                  <a:pt x="688" y="198"/>
                </a:lnTo>
                <a:lnTo>
                  <a:pt x="688" y="198"/>
                </a:lnTo>
                <a:lnTo>
                  <a:pt x="688" y="199"/>
                </a:lnTo>
                <a:lnTo>
                  <a:pt x="689" y="199"/>
                </a:lnTo>
                <a:lnTo>
                  <a:pt x="690" y="199"/>
                </a:lnTo>
                <a:lnTo>
                  <a:pt x="690" y="199"/>
                </a:lnTo>
                <a:lnTo>
                  <a:pt x="691" y="199"/>
                </a:lnTo>
                <a:lnTo>
                  <a:pt x="692" y="199"/>
                </a:lnTo>
                <a:lnTo>
                  <a:pt x="692" y="199"/>
                </a:lnTo>
                <a:lnTo>
                  <a:pt x="692" y="199"/>
                </a:lnTo>
                <a:lnTo>
                  <a:pt x="692" y="199"/>
                </a:lnTo>
                <a:lnTo>
                  <a:pt x="693" y="199"/>
                </a:lnTo>
                <a:lnTo>
                  <a:pt x="693" y="199"/>
                </a:lnTo>
                <a:lnTo>
                  <a:pt x="693" y="199"/>
                </a:lnTo>
                <a:lnTo>
                  <a:pt x="693" y="200"/>
                </a:lnTo>
                <a:lnTo>
                  <a:pt x="694" y="200"/>
                </a:lnTo>
                <a:lnTo>
                  <a:pt x="695" y="200"/>
                </a:lnTo>
                <a:lnTo>
                  <a:pt x="695" y="200"/>
                </a:lnTo>
                <a:lnTo>
                  <a:pt x="696" y="200"/>
                </a:lnTo>
                <a:lnTo>
                  <a:pt x="696" y="201"/>
                </a:lnTo>
                <a:lnTo>
                  <a:pt x="697" y="201"/>
                </a:lnTo>
                <a:lnTo>
                  <a:pt x="697" y="201"/>
                </a:lnTo>
                <a:lnTo>
                  <a:pt x="697" y="201"/>
                </a:lnTo>
                <a:lnTo>
                  <a:pt x="698" y="201"/>
                </a:lnTo>
                <a:lnTo>
                  <a:pt x="698" y="202"/>
                </a:lnTo>
                <a:lnTo>
                  <a:pt x="699" y="202"/>
                </a:lnTo>
                <a:lnTo>
                  <a:pt x="699" y="203"/>
                </a:lnTo>
                <a:lnTo>
                  <a:pt x="700" y="203"/>
                </a:lnTo>
                <a:lnTo>
                  <a:pt x="701" y="203"/>
                </a:lnTo>
                <a:lnTo>
                  <a:pt x="701" y="203"/>
                </a:lnTo>
                <a:lnTo>
                  <a:pt x="701" y="203"/>
                </a:lnTo>
                <a:lnTo>
                  <a:pt x="701" y="204"/>
                </a:lnTo>
                <a:lnTo>
                  <a:pt x="702" y="204"/>
                </a:lnTo>
                <a:lnTo>
                  <a:pt x="703" y="204"/>
                </a:lnTo>
                <a:lnTo>
                  <a:pt x="703" y="205"/>
                </a:lnTo>
                <a:lnTo>
                  <a:pt x="704" y="205"/>
                </a:lnTo>
                <a:lnTo>
                  <a:pt x="705" y="205"/>
                </a:lnTo>
                <a:lnTo>
                  <a:pt x="705" y="205"/>
                </a:lnTo>
                <a:lnTo>
                  <a:pt x="705" y="205"/>
                </a:lnTo>
                <a:lnTo>
                  <a:pt x="706" y="205"/>
                </a:lnTo>
                <a:lnTo>
                  <a:pt x="707" y="205"/>
                </a:lnTo>
                <a:lnTo>
                  <a:pt x="707" y="206"/>
                </a:lnTo>
                <a:lnTo>
                  <a:pt x="707" y="205"/>
                </a:lnTo>
                <a:lnTo>
                  <a:pt x="708" y="205"/>
                </a:lnTo>
                <a:lnTo>
                  <a:pt x="708" y="206"/>
                </a:lnTo>
                <a:lnTo>
                  <a:pt x="709" y="206"/>
                </a:lnTo>
                <a:lnTo>
                  <a:pt x="709" y="206"/>
                </a:lnTo>
                <a:lnTo>
                  <a:pt x="710" y="206"/>
                </a:lnTo>
                <a:lnTo>
                  <a:pt x="711" y="206"/>
                </a:lnTo>
                <a:lnTo>
                  <a:pt x="711" y="206"/>
                </a:lnTo>
                <a:lnTo>
                  <a:pt x="711" y="205"/>
                </a:lnTo>
                <a:lnTo>
                  <a:pt x="712" y="205"/>
                </a:lnTo>
                <a:lnTo>
                  <a:pt x="712" y="206"/>
                </a:lnTo>
                <a:lnTo>
                  <a:pt x="712" y="206"/>
                </a:lnTo>
                <a:lnTo>
                  <a:pt x="713" y="206"/>
                </a:lnTo>
                <a:lnTo>
                  <a:pt x="714" y="206"/>
                </a:lnTo>
                <a:lnTo>
                  <a:pt x="714" y="205"/>
                </a:lnTo>
                <a:lnTo>
                  <a:pt x="715" y="205"/>
                </a:lnTo>
                <a:lnTo>
                  <a:pt x="715" y="206"/>
                </a:lnTo>
                <a:lnTo>
                  <a:pt x="714" y="206"/>
                </a:lnTo>
                <a:lnTo>
                  <a:pt x="714" y="207"/>
                </a:lnTo>
                <a:lnTo>
                  <a:pt x="714" y="207"/>
                </a:lnTo>
                <a:lnTo>
                  <a:pt x="714" y="208"/>
                </a:lnTo>
                <a:lnTo>
                  <a:pt x="714" y="209"/>
                </a:lnTo>
                <a:lnTo>
                  <a:pt x="714" y="209"/>
                </a:lnTo>
                <a:lnTo>
                  <a:pt x="714" y="210"/>
                </a:lnTo>
                <a:lnTo>
                  <a:pt x="715" y="210"/>
                </a:lnTo>
                <a:lnTo>
                  <a:pt x="715" y="211"/>
                </a:lnTo>
                <a:lnTo>
                  <a:pt x="714" y="211"/>
                </a:lnTo>
                <a:lnTo>
                  <a:pt x="714" y="211"/>
                </a:lnTo>
                <a:lnTo>
                  <a:pt x="715" y="211"/>
                </a:lnTo>
                <a:lnTo>
                  <a:pt x="714" y="211"/>
                </a:lnTo>
                <a:lnTo>
                  <a:pt x="714" y="212"/>
                </a:lnTo>
                <a:lnTo>
                  <a:pt x="715" y="212"/>
                </a:lnTo>
                <a:lnTo>
                  <a:pt x="716" y="212"/>
                </a:lnTo>
                <a:lnTo>
                  <a:pt x="716" y="212"/>
                </a:lnTo>
                <a:lnTo>
                  <a:pt x="716" y="213"/>
                </a:lnTo>
                <a:lnTo>
                  <a:pt x="717" y="213"/>
                </a:lnTo>
                <a:lnTo>
                  <a:pt x="717" y="212"/>
                </a:lnTo>
                <a:lnTo>
                  <a:pt x="717" y="213"/>
                </a:lnTo>
                <a:lnTo>
                  <a:pt x="718" y="212"/>
                </a:lnTo>
                <a:lnTo>
                  <a:pt x="718" y="213"/>
                </a:lnTo>
                <a:lnTo>
                  <a:pt x="718" y="213"/>
                </a:lnTo>
                <a:lnTo>
                  <a:pt x="718" y="213"/>
                </a:lnTo>
                <a:lnTo>
                  <a:pt x="718" y="214"/>
                </a:lnTo>
                <a:lnTo>
                  <a:pt x="719" y="214"/>
                </a:lnTo>
                <a:lnTo>
                  <a:pt x="720" y="214"/>
                </a:lnTo>
                <a:lnTo>
                  <a:pt x="720" y="215"/>
                </a:lnTo>
                <a:lnTo>
                  <a:pt x="720" y="216"/>
                </a:lnTo>
                <a:lnTo>
                  <a:pt x="720" y="216"/>
                </a:lnTo>
                <a:lnTo>
                  <a:pt x="720" y="216"/>
                </a:lnTo>
                <a:lnTo>
                  <a:pt x="721" y="216"/>
                </a:lnTo>
                <a:lnTo>
                  <a:pt x="722" y="216"/>
                </a:lnTo>
                <a:lnTo>
                  <a:pt x="722" y="216"/>
                </a:lnTo>
                <a:lnTo>
                  <a:pt x="723" y="216"/>
                </a:lnTo>
                <a:lnTo>
                  <a:pt x="724" y="217"/>
                </a:lnTo>
                <a:lnTo>
                  <a:pt x="724" y="218"/>
                </a:lnTo>
                <a:lnTo>
                  <a:pt x="724" y="218"/>
                </a:lnTo>
                <a:lnTo>
                  <a:pt x="724" y="218"/>
                </a:lnTo>
                <a:lnTo>
                  <a:pt x="724" y="219"/>
                </a:lnTo>
                <a:lnTo>
                  <a:pt x="724" y="219"/>
                </a:lnTo>
                <a:lnTo>
                  <a:pt x="724" y="220"/>
                </a:lnTo>
                <a:lnTo>
                  <a:pt x="724" y="220"/>
                </a:lnTo>
                <a:lnTo>
                  <a:pt x="725" y="220"/>
                </a:lnTo>
                <a:lnTo>
                  <a:pt x="726" y="220"/>
                </a:lnTo>
                <a:lnTo>
                  <a:pt x="726" y="220"/>
                </a:lnTo>
                <a:lnTo>
                  <a:pt x="726" y="221"/>
                </a:lnTo>
                <a:lnTo>
                  <a:pt x="726" y="222"/>
                </a:lnTo>
                <a:lnTo>
                  <a:pt x="726" y="222"/>
                </a:lnTo>
                <a:lnTo>
                  <a:pt x="726" y="222"/>
                </a:lnTo>
                <a:lnTo>
                  <a:pt x="727" y="222"/>
                </a:lnTo>
                <a:lnTo>
                  <a:pt x="728" y="222"/>
                </a:lnTo>
                <a:lnTo>
                  <a:pt x="728" y="222"/>
                </a:lnTo>
                <a:lnTo>
                  <a:pt x="728" y="222"/>
                </a:lnTo>
                <a:lnTo>
                  <a:pt x="729" y="222"/>
                </a:lnTo>
                <a:lnTo>
                  <a:pt x="729" y="222"/>
                </a:lnTo>
                <a:lnTo>
                  <a:pt x="729" y="223"/>
                </a:lnTo>
                <a:lnTo>
                  <a:pt x="729" y="224"/>
                </a:lnTo>
                <a:lnTo>
                  <a:pt x="729" y="224"/>
                </a:lnTo>
                <a:lnTo>
                  <a:pt x="729" y="224"/>
                </a:lnTo>
                <a:lnTo>
                  <a:pt x="729" y="225"/>
                </a:lnTo>
                <a:lnTo>
                  <a:pt x="729" y="225"/>
                </a:lnTo>
                <a:lnTo>
                  <a:pt x="729" y="226"/>
                </a:lnTo>
                <a:lnTo>
                  <a:pt x="729" y="226"/>
                </a:lnTo>
                <a:lnTo>
                  <a:pt x="730" y="226"/>
                </a:lnTo>
                <a:lnTo>
                  <a:pt x="731" y="226"/>
                </a:lnTo>
                <a:lnTo>
                  <a:pt x="731" y="226"/>
                </a:lnTo>
                <a:lnTo>
                  <a:pt x="732" y="226"/>
                </a:lnTo>
                <a:lnTo>
                  <a:pt x="733" y="226"/>
                </a:lnTo>
                <a:lnTo>
                  <a:pt x="733" y="226"/>
                </a:lnTo>
                <a:lnTo>
                  <a:pt x="734" y="226"/>
                </a:lnTo>
                <a:lnTo>
                  <a:pt x="735" y="226"/>
                </a:lnTo>
                <a:lnTo>
                  <a:pt x="735" y="226"/>
                </a:lnTo>
                <a:lnTo>
                  <a:pt x="735" y="225"/>
                </a:lnTo>
                <a:lnTo>
                  <a:pt x="736" y="225"/>
                </a:lnTo>
                <a:lnTo>
                  <a:pt x="736" y="224"/>
                </a:lnTo>
                <a:lnTo>
                  <a:pt x="737" y="224"/>
                </a:lnTo>
                <a:lnTo>
                  <a:pt x="737" y="224"/>
                </a:lnTo>
                <a:lnTo>
                  <a:pt x="738" y="224"/>
                </a:lnTo>
                <a:lnTo>
                  <a:pt x="739" y="224"/>
                </a:lnTo>
                <a:lnTo>
                  <a:pt x="739" y="224"/>
                </a:lnTo>
                <a:lnTo>
                  <a:pt x="739" y="224"/>
                </a:lnTo>
                <a:lnTo>
                  <a:pt x="740" y="224"/>
                </a:lnTo>
                <a:lnTo>
                  <a:pt x="741" y="224"/>
                </a:lnTo>
                <a:lnTo>
                  <a:pt x="741" y="225"/>
                </a:lnTo>
                <a:lnTo>
                  <a:pt x="741" y="226"/>
                </a:lnTo>
                <a:lnTo>
                  <a:pt x="741" y="226"/>
                </a:lnTo>
                <a:lnTo>
                  <a:pt x="741" y="226"/>
                </a:lnTo>
                <a:lnTo>
                  <a:pt x="741" y="227"/>
                </a:lnTo>
                <a:lnTo>
                  <a:pt x="741" y="228"/>
                </a:lnTo>
                <a:lnTo>
                  <a:pt x="741" y="228"/>
                </a:lnTo>
                <a:lnTo>
                  <a:pt x="741" y="228"/>
                </a:lnTo>
                <a:lnTo>
                  <a:pt x="741" y="229"/>
                </a:lnTo>
                <a:lnTo>
                  <a:pt x="741" y="230"/>
                </a:lnTo>
                <a:lnTo>
                  <a:pt x="741" y="230"/>
                </a:lnTo>
                <a:lnTo>
                  <a:pt x="741" y="231"/>
                </a:lnTo>
                <a:lnTo>
                  <a:pt x="741" y="231"/>
                </a:lnTo>
                <a:lnTo>
                  <a:pt x="741" y="232"/>
                </a:lnTo>
                <a:lnTo>
                  <a:pt x="740" y="232"/>
                </a:lnTo>
                <a:lnTo>
                  <a:pt x="740" y="233"/>
                </a:lnTo>
                <a:lnTo>
                  <a:pt x="739" y="233"/>
                </a:lnTo>
                <a:lnTo>
                  <a:pt x="739" y="233"/>
                </a:lnTo>
                <a:lnTo>
                  <a:pt x="739" y="233"/>
                </a:lnTo>
                <a:lnTo>
                  <a:pt x="739" y="234"/>
                </a:lnTo>
                <a:lnTo>
                  <a:pt x="738" y="235"/>
                </a:lnTo>
                <a:lnTo>
                  <a:pt x="738" y="235"/>
                </a:lnTo>
                <a:lnTo>
                  <a:pt x="739" y="235"/>
                </a:lnTo>
                <a:lnTo>
                  <a:pt x="738" y="236"/>
                </a:lnTo>
                <a:lnTo>
                  <a:pt x="737" y="236"/>
                </a:lnTo>
                <a:lnTo>
                  <a:pt x="737" y="237"/>
                </a:lnTo>
                <a:lnTo>
                  <a:pt x="737" y="237"/>
                </a:lnTo>
                <a:lnTo>
                  <a:pt x="737" y="237"/>
                </a:lnTo>
                <a:lnTo>
                  <a:pt x="736" y="237"/>
                </a:lnTo>
                <a:lnTo>
                  <a:pt x="735" y="237"/>
                </a:lnTo>
                <a:lnTo>
                  <a:pt x="735" y="237"/>
                </a:lnTo>
                <a:lnTo>
                  <a:pt x="735" y="237"/>
                </a:lnTo>
                <a:lnTo>
                  <a:pt x="734" y="237"/>
                </a:lnTo>
                <a:lnTo>
                  <a:pt x="734" y="238"/>
                </a:lnTo>
                <a:lnTo>
                  <a:pt x="735" y="238"/>
                </a:lnTo>
                <a:lnTo>
                  <a:pt x="735" y="239"/>
                </a:lnTo>
                <a:lnTo>
                  <a:pt x="734" y="239"/>
                </a:lnTo>
                <a:lnTo>
                  <a:pt x="734" y="239"/>
                </a:lnTo>
                <a:lnTo>
                  <a:pt x="733" y="239"/>
                </a:lnTo>
                <a:lnTo>
                  <a:pt x="733" y="240"/>
                </a:lnTo>
                <a:lnTo>
                  <a:pt x="733" y="240"/>
                </a:lnTo>
                <a:lnTo>
                  <a:pt x="733" y="241"/>
                </a:lnTo>
                <a:lnTo>
                  <a:pt x="733" y="241"/>
                </a:lnTo>
                <a:lnTo>
                  <a:pt x="733" y="241"/>
                </a:lnTo>
                <a:lnTo>
                  <a:pt x="734" y="241"/>
                </a:lnTo>
                <a:lnTo>
                  <a:pt x="735" y="241"/>
                </a:lnTo>
                <a:lnTo>
                  <a:pt x="735" y="241"/>
                </a:lnTo>
                <a:lnTo>
                  <a:pt x="735" y="242"/>
                </a:lnTo>
                <a:lnTo>
                  <a:pt x="735" y="242"/>
                </a:lnTo>
                <a:lnTo>
                  <a:pt x="735" y="243"/>
                </a:lnTo>
                <a:lnTo>
                  <a:pt x="735" y="243"/>
                </a:lnTo>
                <a:lnTo>
                  <a:pt x="735" y="243"/>
                </a:lnTo>
                <a:lnTo>
                  <a:pt x="736" y="243"/>
                </a:lnTo>
                <a:lnTo>
                  <a:pt x="736" y="243"/>
                </a:lnTo>
                <a:lnTo>
                  <a:pt x="737" y="243"/>
                </a:lnTo>
                <a:lnTo>
                  <a:pt x="737" y="243"/>
                </a:lnTo>
                <a:lnTo>
                  <a:pt x="737" y="243"/>
                </a:lnTo>
                <a:lnTo>
                  <a:pt x="738" y="243"/>
                </a:lnTo>
                <a:lnTo>
                  <a:pt x="738" y="243"/>
                </a:lnTo>
                <a:lnTo>
                  <a:pt x="739" y="243"/>
                </a:lnTo>
                <a:lnTo>
                  <a:pt x="739" y="243"/>
                </a:lnTo>
                <a:lnTo>
                  <a:pt x="739" y="243"/>
                </a:lnTo>
                <a:lnTo>
                  <a:pt x="740" y="242"/>
                </a:lnTo>
                <a:lnTo>
                  <a:pt x="740" y="243"/>
                </a:lnTo>
                <a:lnTo>
                  <a:pt x="740" y="242"/>
                </a:lnTo>
                <a:lnTo>
                  <a:pt x="741" y="242"/>
                </a:lnTo>
                <a:lnTo>
                  <a:pt x="741" y="241"/>
                </a:lnTo>
                <a:lnTo>
                  <a:pt x="742" y="241"/>
                </a:lnTo>
                <a:lnTo>
                  <a:pt x="743" y="241"/>
                </a:lnTo>
                <a:lnTo>
                  <a:pt x="743" y="241"/>
                </a:lnTo>
                <a:lnTo>
                  <a:pt x="744" y="241"/>
                </a:lnTo>
                <a:lnTo>
                  <a:pt x="745" y="241"/>
                </a:lnTo>
                <a:lnTo>
                  <a:pt x="745" y="240"/>
                </a:lnTo>
                <a:lnTo>
                  <a:pt x="745" y="240"/>
                </a:lnTo>
                <a:lnTo>
                  <a:pt x="745" y="241"/>
                </a:lnTo>
                <a:lnTo>
                  <a:pt x="745" y="241"/>
                </a:lnTo>
                <a:lnTo>
                  <a:pt x="745" y="241"/>
                </a:lnTo>
                <a:lnTo>
                  <a:pt x="745" y="242"/>
                </a:lnTo>
                <a:lnTo>
                  <a:pt x="745" y="243"/>
                </a:lnTo>
                <a:lnTo>
                  <a:pt x="745" y="243"/>
                </a:lnTo>
                <a:lnTo>
                  <a:pt x="746" y="243"/>
                </a:lnTo>
                <a:lnTo>
                  <a:pt x="746" y="244"/>
                </a:lnTo>
                <a:lnTo>
                  <a:pt x="747" y="243"/>
                </a:lnTo>
                <a:lnTo>
                  <a:pt x="747" y="243"/>
                </a:lnTo>
                <a:lnTo>
                  <a:pt x="748" y="243"/>
                </a:lnTo>
                <a:lnTo>
                  <a:pt x="748" y="243"/>
                </a:lnTo>
                <a:lnTo>
                  <a:pt x="749" y="243"/>
                </a:lnTo>
                <a:lnTo>
                  <a:pt x="750" y="243"/>
                </a:lnTo>
                <a:lnTo>
                  <a:pt x="750" y="243"/>
                </a:lnTo>
                <a:lnTo>
                  <a:pt x="750" y="244"/>
                </a:lnTo>
                <a:lnTo>
                  <a:pt x="750" y="245"/>
                </a:lnTo>
                <a:lnTo>
                  <a:pt x="750" y="245"/>
                </a:lnTo>
                <a:lnTo>
                  <a:pt x="750" y="246"/>
                </a:lnTo>
                <a:lnTo>
                  <a:pt x="749" y="246"/>
                </a:lnTo>
                <a:lnTo>
                  <a:pt x="749" y="247"/>
                </a:lnTo>
                <a:lnTo>
                  <a:pt x="748" y="247"/>
                </a:lnTo>
                <a:lnTo>
                  <a:pt x="748" y="247"/>
                </a:lnTo>
                <a:lnTo>
                  <a:pt x="748" y="248"/>
                </a:lnTo>
                <a:lnTo>
                  <a:pt x="748" y="249"/>
                </a:lnTo>
                <a:lnTo>
                  <a:pt x="747" y="249"/>
                </a:lnTo>
                <a:lnTo>
                  <a:pt x="747" y="249"/>
                </a:lnTo>
                <a:lnTo>
                  <a:pt x="747" y="249"/>
                </a:lnTo>
                <a:lnTo>
                  <a:pt x="746" y="249"/>
                </a:lnTo>
                <a:lnTo>
                  <a:pt x="747" y="250"/>
                </a:lnTo>
                <a:lnTo>
                  <a:pt x="746" y="250"/>
                </a:lnTo>
                <a:lnTo>
                  <a:pt x="745" y="250"/>
                </a:lnTo>
                <a:lnTo>
                  <a:pt x="745" y="251"/>
                </a:lnTo>
                <a:lnTo>
                  <a:pt x="745" y="251"/>
                </a:lnTo>
                <a:lnTo>
                  <a:pt x="745" y="252"/>
                </a:lnTo>
                <a:lnTo>
                  <a:pt x="744" y="252"/>
                </a:lnTo>
                <a:lnTo>
                  <a:pt x="744" y="252"/>
                </a:lnTo>
                <a:lnTo>
                  <a:pt x="743" y="253"/>
                </a:lnTo>
                <a:lnTo>
                  <a:pt x="743" y="254"/>
                </a:lnTo>
                <a:lnTo>
                  <a:pt x="743" y="254"/>
                </a:lnTo>
                <a:lnTo>
                  <a:pt x="743" y="255"/>
                </a:lnTo>
                <a:lnTo>
                  <a:pt x="742" y="255"/>
                </a:lnTo>
                <a:lnTo>
                  <a:pt x="741" y="255"/>
                </a:lnTo>
                <a:lnTo>
                  <a:pt x="741" y="256"/>
                </a:lnTo>
                <a:lnTo>
                  <a:pt x="741" y="256"/>
                </a:lnTo>
                <a:lnTo>
                  <a:pt x="741" y="256"/>
                </a:lnTo>
                <a:lnTo>
                  <a:pt x="741" y="257"/>
                </a:lnTo>
                <a:lnTo>
                  <a:pt x="742" y="257"/>
                </a:lnTo>
                <a:lnTo>
                  <a:pt x="743" y="257"/>
                </a:lnTo>
                <a:lnTo>
                  <a:pt x="743" y="257"/>
                </a:lnTo>
                <a:lnTo>
                  <a:pt x="744" y="257"/>
                </a:lnTo>
                <a:lnTo>
                  <a:pt x="745" y="257"/>
                </a:lnTo>
                <a:lnTo>
                  <a:pt x="745" y="257"/>
                </a:lnTo>
                <a:lnTo>
                  <a:pt x="746" y="257"/>
                </a:lnTo>
                <a:lnTo>
                  <a:pt x="746" y="258"/>
                </a:lnTo>
                <a:lnTo>
                  <a:pt x="747" y="258"/>
                </a:lnTo>
                <a:lnTo>
                  <a:pt x="747" y="258"/>
                </a:lnTo>
                <a:lnTo>
                  <a:pt x="747" y="258"/>
                </a:lnTo>
                <a:lnTo>
                  <a:pt x="748" y="258"/>
                </a:lnTo>
                <a:lnTo>
                  <a:pt x="748" y="258"/>
                </a:lnTo>
                <a:lnTo>
                  <a:pt x="748" y="259"/>
                </a:lnTo>
                <a:lnTo>
                  <a:pt x="748" y="260"/>
                </a:lnTo>
                <a:lnTo>
                  <a:pt x="748" y="260"/>
                </a:lnTo>
                <a:lnTo>
                  <a:pt x="748" y="260"/>
                </a:lnTo>
                <a:lnTo>
                  <a:pt x="748" y="261"/>
                </a:lnTo>
                <a:lnTo>
                  <a:pt x="748" y="262"/>
                </a:lnTo>
                <a:lnTo>
                  <a:pt x="748" y="262"/>
                </a:lnTo>
                <a:lnTo>
                  <a:pt x="748" y="263"/>
                </a:lnTo>
                <a:lnTo>
                  <a:pt x="748" y="264"/>
                </a:lnTo>
                <a:lnTo>
                  <a:pt x="748" y="264"/>
                </a:lnTo>
                <a:lnTo>
                  <a:pt x="748" y="265"/>
                </a:lnTo>
                <a:lnTo>
                  <a:pt x="748" y="266"/>
                </a:lnTo>
                <a:lnTo>
                  <a:pt x="749" y="266"/>
                </a:lnTo>
                <a:lnTo>
                  <a:pt x="749" y="266"/>
                </a:lnTo>
                <a:lnTo>
                  <a:pt x="750" y="266"/>
                </a:lnTo>
                <a:lnTo>
                  <a:pt x="750" y="267"/>
                </a:lnTo>
                <a:lnTo>
                  <a:pt x="750" y="267"/>
                </a:lnTo>
                <a:lnTo>
                  <a:pt x="750" y="268"/>
                </a:lnTo>
                <a:lnTo>
                  <a:pt x="751" y="268"/>
                </a:lnTo>
                <a:lnTo>
                  <a:pt x="752" y="268"/>
                </a:lnTo>
                <a:lnTo>
                  <a:pt x="752" y="269"/>
                </a:lnTo>
                <a:lnTo>
                  <a:pt x="751" y="269"/>
                </a:lnTo>
                <a:lnTo>
                  <a:pt x="751" y="269"/>
                </a:lnTo>
                <a:lnTo>
                  <a:pt x="751" y="270"/>
                </a:lnTo>
                <a:lnTo>
                  <a:pt x="751" y="271"/>
                </a:lnTo>
                <a:lnTo>
                  <a:pt x="752" y="271"/>
                </a:lnTo>
                <a:lnTo>
                  <a:pt x="752" y="271"/>
                </a:lnTo>
                <a:lnTo>
                  <a:pt x="752" y="272"/>
                </a:lnTo>
                <a:lnTo>
                  <a:pt x="752" y="272"/>
                </a:lnTo>
                <a:lnTo>
                  <a:pt x="752" y="273"/>
                </a:lnTo>
                <a:lnTo>
                  <a:pt x="753" y="273"/>
                </a:lnTo>
                <a:lnTo>
                  <a:pt x="753" y="273"/>
                </a:lnTo>
                <a:lnTo>
                  <a:pt x="753" y="274"/>
                </a:lnTo>
                <a:lnTo>
                  <a:pt x="754" y="274"/>
                </a:lnTo>
                <a:lnTo>
                  <a:pt x="754" y="273"/>
                </a:lnTo>
                <a:lnTo>
                  <a:pt x="754" y="274"/>
                </a:lnTo>
                <a:lnTo>
                  <a:pt x="754" y="274"/>
                </a:lnTo>
                <a:lnTo>
                  <a:pt x="755" y="274"/>
                </a:lnTo>
                <a:lnTo>
                  <a:pt x="755" y="273"/>
                </a:lnTo>
                <a:lnTo>
                  <a:pt x="755" y="274"/>
                </a:lnTo>
                <a:lnTo>
                  <a:pt x="756" y="274"/>
                </a:lnTo>
                <a:lnTo>
                  <a:pt x="756" y="274"/>
                </a:lnTo>
                <a:lnTo>
                  <a:pt x="756" y="273"/>
                </a:lnTo>
                <a:lnTo>
                  <a:pt x="757" y="274"/>
                </a:lnTo>
                <a:lnTo>
                  <a:pt x="757" y="273"/>
                </a:lnTo>
                <a:lnTo>
                  <a:pt x="758" y="273"/>
                </a:lnTo>
                <a:lnTo>
                  <a:pt x="758" y="273"/>
                </a:lnTo>
                <a:lnTo>
                  <a:pt x="758" y="273"/>
                </a:lnTo>
                <a:lnTo>
                  <a:pt x="759" y="273"/>
                </a:lnTo>
                <a:lnTo>
                  <a:pt x="759" y="273"/>
                </a:lnTo>
                <a:lnTo>
                  <a:pt x="759" y="274"/>
                </a:lnTo>
                <a:lnTo>
                  <a:pt x="759" y="275"/>
                </a:lnTo>
                <a:lnTo>
                  <a:pt x="760" y="275"/>
                </a:lnTo>
                <a:lnTo>
                  <a:pt x="760" y="275"/>
                </a:lnTo>
                <a:lnTo>
                  <a:pt x="760" y="275"/>
                </a:lnTo>
                <a:lnTo>
                  <a:pt x="760" y="276"/>
                </a:lnTo>
                <a:lnTo>
                  <a:pt x="761" y="276"/>
                </a:lnTo>
                <a:lnTo>
                  <a:pt x="761" y="277"/>
                </a:lnTo>
                <a:lnTo>
                  <a:pt x="762" y="277"/>
                </a:lnTo>
                <a:lnTo>
                  <a:pt x="762" y="276"/>
                </a:lnTo>
                <a:lnTo>
                  <a:pt x="762" y="276"/>
                </a:lnTo>
                <a:lnTo>
                  <a:pt x="762" y="275"/>
                </a:lnTo>
                <a:lnTo>
                  <a:pt x="762" y="275"/>
                </a:lnTo>
                <a:lnTo>
                  <a:pt x="763" y="275"/>
                </a:lnTo>
                <a:lnTo>
                  <a:pt x="764" y="275"/>
                </a:lnTo>
                <a:lnTo>
                  <a:pt x="764" y="275"/>
                </a:lnTo>
                <a:lnTo>
                  <a:pt x="765" y="275"/>
                </a:lnTo>
                <a:lnTo>
                  <a:pt x="765" y="275"/>
                </a:lnTo>
                <a:lnTo>
                  <a:pt x="765" y="275"/>
                </a:lnTo>
                <a:lnTo>
                  <a:pt x="766" y="275"/>
                </a:lnTo>
                <a:lnTo>
                  <a:pt x="766" y="276"/>
                </a:lnTo>
                <a:lnTo>
                  <a:pt x="767" y="276"/>
                </a:lnTo>
                <a:lnTo>
                  <a:pt x="767" y="277"/>
                </a:lnTo>
                <a:lnTo>
                  <a:pt x="767" y="276"/>
                </a:lnTo>
                <a:lnTo>
                  <a:pt x="767" y="275"/>
                </a:lnTo>
                <a:lnTo>
                  <a:pt x="767" y="275"/>
                </a:lnTo>
                <a:lnTo>
                  <a:pt x="768" y="275"/>
                </a:lnTo>
                <a:lnTo>
                  <a:pt x="769" y="275"/>
                </a:lnTo>
                <a:lnTo>
                  <a:pt x="769" y="274"/>
                </a:lnTo>
                <a:lnTo>
                  <a:pt x="769" y="273"/>
                </a:lnTo>
                <a:lnTo>
                  <a:pt x="770" y="273"/>
                </a:lnTo>
                <a:lnTo>
                  <a:pt x="771" y="273"/>
                </a:lnTo>
                <a:lnTo>
                  <a:pt x="771" y="273"/>
                </a:lnTo>
                <a:lnTo>
                  <a:pt x="772" y="273"/>
                </a:lnTo>
                <a:lnTo>
                  <a:pt x="773" y="273"/>
                </a:lnTo>
                <a:lnTo>
                  <a:pt x="773" y="273"/>
                </a:lnTo>
                <a:lnTo>
                  <a:pt x="773" y="274"/>
                </a:lnTo>
                <a:lnTo>
                  <a:pt x="774" y="274"/>
                </a:lnTo>
                <a:lnTo>
                  <a:pt x="774" y="275"/>
                </a:lnTo>
                <a:lnTo>
                  <a:pt x="774" y="275"/>
                </a:lnTo>
                <a:lnTo>
                  <a:pt x="775" y="275"/>
                </a:lnTo>
                <a:lnTo>
                  <a:pt x="775" y="276"/>
                </a:lnTo>
                <a:lnTo>
                  <a:pt x="775" y="277"/>
                </a:lnTo>
                <a:lnTo>
                  <a:pt x="776" y="276"/>
                </a:lnTo>
                <a:lnTo>
                  <a:pt x="777" y="276"/>
                </a:lnTo>
                <a:lnTo>
                  <a:pt x="777" y="276"/>
                </a:lnTo>
                <a:lnTo>
                  <a:pt x="778" y="275"/>
                </a:lnTo>
                <a:lnTo>
                  <a:pt x="778" y="276"/>
                </a:lnTo>
                <a:lnTo>
                  <a:pt x="778" y="275"/>
                </a:lnTo>
                <a:lnTo>
                  <a:pt x="779" y="275"/>
                </a:lnTo>
                <a:lnTo>
                  <a:pt x="779" y="275"/>
                </a:lnTo>
                <a:lnTo>
                  <a:pt x="779" y="274"/>
                </a:lnTo>
                <a:lnTo>
                  <a:pt x="779" y="273"/>
                </a:lnTo>
                <a:lnTo>
                  <a:pt x="780" y="273"/>
                </a:lnTo>
                <a:lnTo>
                  <a:pt x="780" y="273"/>
                </a:lnTo>
                <a:lnTo>
                  <a:pt x="781" y="272"/>
                </a:lnTo>
                <a:lnTo>
                  <a:pt x="781" y="271"/>
                </a:lnTo>
                <a:lnTo>
                  <a:pt x="781" y="271"/>
                </a:lnTo>
                <a:lnTo>
                  <a:pt x="782" y="271"/>
                </a:lnTo>
                <a:lnTo>
                  <a:pt x="782" y="272"/>
                </a:lnTo>
                <a:lnTo>
                  <a:pt x="783" y="272"/>
                </a:lnTo>
                <a:lnTo>
                  <a:pt x="783" y="273"/>
                </a:lnTo>
                <a:lnTo>
                  <a:pt x="783" y="273"/>
                </a:lnTo>
                <a:lnTo>
                  <a:pt x="783" y="273"/>
                </a:lnTo>
                <a:lnTo>
                  <a:pt x="783" y="274"/>
                </a:lnTo>
                <a:lnTo>
                  <a:pt x="783" y="274"/>
                </a:lnTo>
                <a:lnTo>
                  <a:pt x="783" y="275"/>
                </a:lnTo>
                <a:lnTo>
                  <a:pt x="783" y="275"/>
                </a:lnTo>
                <a:lnTo>
                  <a:pt x="783" y="275"/>
                </a:lnTo>
                <a:lnTo>
                  <a:pt x="784" y="275"/>
                </a:lnTo>
                <a:lnTo>
                  <a:pt x="784" y="276"/>
                </a:lnTo>
                <a:lnTo>
                  <a:pt x="785" y="276"/>
                </a:lnTo>
                <a:lnTo>
                  <a:pt x="786" y="276"/>
                </a:lnTo>
                <a:lnTo>
                  <a:pt x="786" y="277"/>
                </a:lnTo>
                <a:lnTo>
                  <a:pt x="786" y="277"/>
                </a:lnTo>
                <a:lnTo>
                  <a:pt x="787" y="277"/>
                </a:lnTo>
                <a:lnTo>
                  <a:pt x="788" y="277"/>
                </a:lnTo>
                <a:lnTo>
                  <a:pt x="788" y="277"/>
                </a:lnTo>
                <a:lnTo>
                  <a:pt x="788" y="277"/>
                </a:lnTo>
                <a:lnTo>
                  <a:pt x="788" y="277"/>
                </a:lnTo>
                <a:lnTo>
                  <a:pt x="789" y="277"/>
                </a:lnTo>
                <a:lnTo>
                  <a:pt x="790" y="277"/>
                </a:lnTo>
                <a:lnTo>
                  <a:pt x="790" y="277"/>
                </a:lnTo>
                <a:lnTo>
                  <a:pt x="790" y="276"/>
                </a:lnTo>
                <a:lnTo>
                  <a:pt x="791" y="276"/>
                </a:lnTo>
                <a:lnTo>
                  <a:pt x="791" y="275"/>
                </a:lnTo>
                <a:lnTo>
                  <a:pt x="792" y="275"/>
                </a:lnTo>
                <a:lnTo>
                  <a:pt x="792" y="275"/>
                </a:lnTo>
                <a:lnTo>
                  <a:pt x="792" y="275"/>
                </a:lnTo>
                <a:lnTo>
                  <a:pt x="792" y="274"/>
                </a:lnTo>
                <a:lnTo>
                  <a:pt x="793" y="274"/>
                </a:lnTo>
                <a:lnTo>
                  <a:pt x="793" y="273"/>
                </a:lnTo>
                <a:lnTo>
                  <a:pt x="794" y="273"/>
                </a:lnTo>
                <a:lnTo>
                  <a:pt x="794" y="273"/>
                </a:lnTo>
                <a:lnTo>
                  <a:pt x="794" y="273"/>
                </a:lnTo>
                <a:lnTo>
                  <a:pt x="795" y="272"/>
                </a:lnTo>
                <a:lnTo>
                  <a:pt x="795" y="271"/>
                </a:lnTo>
                <a:lnTo>
                  <a:pt x="795" y="271"/>
                </a:lnTo>
                <a:lnTo>
                  <a:pt x="796" y="271"/>
                </a:lnTo>
                <a:lnTo>
                  <a:pt x="796" y="270"/>
                </a:lnTo>
                <a:lnTo>
                  <a:pt x="796" y="270"/>
                </a:lnTo>
                <a:lnTo>
                  <a:pt x="797" y="270"/>
                </a:lnTo>
                <a:lnTo>
                  <a:pt x="798" y="270"/>
                </a:lnTo>
                <a:lnTo>
                  <a:pt x="798" y="270"/>
                </a:lnTo>
                <a:lnTo>
                  <a:pt x="799" y="270"/>
                </a:lnTo>
                <a:lnTo>
                  <a:pt x="800" y="270"/>
                </a:lnTo>
                <a:lnTo>
                  <a:pt x="800" y="270"/>
                </a:lnTo>
                <a:lnTo>
                  <a:pt x="801" y="270"/>
                </a:lnTo>
                <a:lnTo>
                  <a:pt x="801" y="270"/>
                </a:lnTo>
                <a:lnTo>
                  <a:pt x="801" y="269"/>
                </a:lnTo>
                <a:lnTo>
                  <a:pt x="802" y="269"/>
                </a:lnTo>
                <a:lnTo>
                  <a:pt x="803" y="269"/>
                </a:lnTo>
                <a:lnTo>
                  <a:pt x="803" y="269"/>
                </a:lnTo>
                <a:lnTo>
                  <a:pt x="804" y="269"/>
                </a:lnTo>
                <a:lnTo>
                  <a:pt x="805" y="269"/>
                </a:lnTo>
                <a:lnTo>
                  <a:pt x="805" y="269"/>
                </a:lnTo>
                <a:lnTo>
                  <a:pt x="805" y="268"/>
                </a:lnTo>
                <a:lnTo>
                  <a:pt x="806" y="269"/>
                </a:lnTo>
                <a:lnTo>
                  <a:pt x="807" y="269"/>
                </a:lnTo>
                <a:lnTo>
                  <a:pt x="807" y="268"/>
                </a:lnTo>
                <a:lnTo>
                  <a:pt x="807" y="268"/>
                </a:lnTo>
                <a:lnTo>
                  <a:pt x="807" y="269"/>
                </a:lnTo>
                <a:lnTo>
                  <a:pt x="808" y="269"/>
                </a:lnTo>
                <a:lnTo>
                  <a:pt x="808" y="270"/>
                </a:lnTo>
                <a:lnTo>
                  <a:pt x="807" y="270"/>
                </a:lnTo>
                <a:lnTo>
                  <a:pt x="807" y="271"/>
                </a:lnTo>
                <a:lnTo>
                  <a:pt x="808" y="271"/>
                </a:lnTo>
                <a:lnTo>
                  <a:pt x="809" y="271"/>
                </a:lnTo>
                <a:lnTo>
                  <a:pt x="809" y="271"/>
                </a:lnTo>
                <a:lnTo>
                  <a:pt x="809" y="272"/>
                </a:lnTo>
                <a:lnTo>
                  <a:pt x="809" y="273"/>
                </a:lnTo>
                <a:lnTo>
                  <a:pt x="809" y="273"/>
                </a:lnTo>
                <a:lnTo>
                  <a:pt x="810" y="273"/>
                </a:lnTo>
                <a:lnTo>
                  <a:pt x="810" y="273"/>
                </a:lnTo>
                <a:lnTo>
                  <a:pt x="810" y="274"/>
                </a:lnTo>
                <a:lnTo>
                  <a:pt x="811" y="274"/>
                </a:lnTo>
                <a:lnTo>
                  <a:pt x="811" y="273"/>
                </a:lnTo>
                <a:lnTo>
                  <a:pt x="811" y="273"/>
                </a:lnTo>
                <a:lnTo>
                  <a:pt x="811" y="274"/>
                </a:lnTo>
                <a:lnTo>
                  <a:pt x="812" y="274"/>
                </a:lnTo>
                <a:lnTo>
                  <a:pt x="812" y="275"/>
                </a:lnTo>
                <a:lnTo>
                  <a:pt x="813" y="275"/>
                </a:lnTo>
                <a:lnTo>
                  <a:pt x="813" y="275"/>
                </a:lnTo>
                <a:lnTo>
                  <a:pt x="813" y="276"/>
                </a:lnTo>
                <a:lnTo>
                  <a:pt x="813" y="277"/>
                </a:lnTo>
                <a:lnTo>
                  <a:pt x="813" y="277"/>
                </a:lnTo>
                <a:lnTo>
                  <a:pt x="812" y="277"/>
                </a:lnTo>
                <a:lnTo>
                  <a:pt x="812" y="278"/>
                </a:lnTo>
                <a:lnTo>
                  <a:pt x="813" y="278"/>
                </a:lnTo>
                <a:lnTo>
                  <a:pt x="813" y="277"/>
                </a:lnTo>
                <a:lnTo>
                  <a:pt x="813" y="277"/>
                </a:lnTo>
                <a:lnTo>
                  <a:pt x="813" y="277"/>
                </a:lnTo>
                <a:lnTo>
                  <a:pt x="814" y="277"/>
                </a:lnTo>
                <a:lnTo>
                  <a:pt x="814" y="276"/>
                </a:lnTo>
                <a:lnTo>
                  <a:pt x="815" y="275"/>
                </a:lnTo>
                <a:lnTo>
                  <a:pt x="815" y="275"/>
                </a:lnTo>
                <a:lnTo>
                  <a:pt x="815" y="275"/>
                </a:lnTo>
                <a:lnTo>
                  <a:pt x="816" y="275"/>
                </a:lnTo>
                <a:lnTo>
                  <a:pt x="817" y="275"/>
                </a:lnTo>
                <a:lnTo>
                  <a:pt x="817" y="274"/>
                </a:lnTo>
                <a:lnTo>
                  <a:pt x="817" y="274"/>
                </a:lnTo>
                <a:lnTo>
                  <a:pt x="818" y="273"/>
                </a:lnTo>
                <a:lnTo>
                  <a:pt x="819" y="273"/>
                </a:lnTo>
                <a:lnTo>
                  <a:pt x="819" y="273"/>
                </a:lnTo>
                <a:lnTo>
                  <a:pt x="819" y="273"/>
                </a:lnTo>
                <a:lnTo>
                  <a:pt x="819" y="273"/>
                </a:lnTo>
                <a:lnTo>
                  <a:pt x="820" y="273"/>
                </a:lnTo>
                <a:lnTo>
                  <a:pt x="820" y="272"/>
                </a:lnTo>
                <a:lnTo>
                  <a:pt x="821" y="272"/>
                </a:lnTo>
                <a:lnTo>
                  <a:pt x="822" y="272"/>
                </a:lnTo>
                <a:lnTo>
                  <a:pt x="822" y="272"/>
                </a:lnTo>
                <a:lnTo>
                  <a:pt x="823" y="271"/>
                </a:lnTo>
                <a:lnTo>
                  <a:pt x="824" y="271"/>
                </a:lnTo>
                <a:lnTo>
                  <a:pt x="824" y="271"/>
                </a:lnTo>
                <a:lnTo>
                  <a:pt x="824" y="271"/>
                </a:lnTo>
                <a:lnTo>
                  <a:pt x="825" y="271"/>
                </a:lnTo>
                <a:lnTo>
                  <a:pt x="825" y="270"/>
                </a:lnTo>
                <a:lnTo>
                  <a:pt x="826" y="270"/>
                </a:lnTo>
                <a:lnTo>
                  <a:pt x="826" y="270"/>
                </a:lnTo>
                <a:lnTo>
                  <a:pt x="827" y="269"/>
                </a:lnTo>
                <a:lnTo>
                  <a:pt x="828" y="269"/>
                </a:lnTo>
                <a:lnTo>
                  <a:pt x="828" y="269"/>
                </a:lnTo>
                <a:lnTo>
                  <a:pt x="829" y="269"/>
                </a:lnTo>
                <a:lnTo>
                  <a:pt x="829" y="268"/>
                </a:lnTo>
                <a:lnTo>
                  <a:pt x="830" y="268"/>
                </a:lnTo>
                <a:lnTo>
                  <a:pt x="830" y="268"/>
                </a:lnTo>
                <a:lnTo>
                  <a:pt x="831" y="268"/>
                </a:lnTo>
                <a:lnTo>
                  <a:pt x="832" y="268"/>
                </a:lnTo>
                <a:lnTo>
                  <a:pt x="832" y="269"/>
                </a:lnTo>
                <a:lnTo>
                  <a:pt x="832" y="269"/>
                </a:lnTo>
                <a:lnTo>
                  <a:pt x="832" y="269"/>
                </a:lnTo>
                <a:lnTo>
                  <a:pt x="833" y="269"/>
                </a:lnTo>
                <a:lnTo>
                  <a:pt x="834" y="269"/>
                </a:lnTo>
                <a:lnTo>
                  <a:pt x="834" y="270"/>
                </a:lnTo>
                <a:lnTo>
                  <a:pt x="835" y="270"/>
                </a:lnTo>
                <a:lnTo>
                  <a:pt x="835" y="269"/>
                </a:lnTo>
                <a:lnTo>
                  <a:pt x="836" y="269"/>
                </a:lnTo>
                <a:lnTo>
                  <a:pt x="836" y="269"/>
                </a:lnTo>
                <a:lnTo>
                  <a:pt x="837" y="269"/>
                </a:lnTo>
                <a:lnTo>
                  <a:pt x="837" y="268"/>
                </a:lnTo>
                <a:lnTo>
                  <a:pt x="837" y="268"/>
                </a:lnTo>
                <a:lnTo>
                  <a:pt x="837" y="267"/>
                </a:lnTo>
                <a:lnTo>
                  <a:pt x="838" y="267"/>
                </a:lnTo>
                <a:lnTo>
                  <a:pt x="839" y="268"/>
                </a:lnTo>
                <a:lnTo>
                  <a:pt x="839" y="268"/>
                </a:lnTo>
                <a:lnTo>
                  <a:pt x="840" y="268"/>
                </a:lnTo>
                <a:lnTo>
                  <a:pt x="841" y="269"/>
                </a:lnTo>
                <a:lnTo>
                  <a:pt x="841" y="269"/>
                </a:lnTo>
                <a:lnTo>
                  <a:pt x="842" y="269"/>
                </a:lnTo>
                <a:lnTo>
                  <a:pt x="843" y="269"/>
                </a:lnTo>
                <a:lnTo>
                  <a:pt x="843" y="270"/>
                </a:lnTo>
                <a:lnTo>
                  <a:pt x="843" y="270"/>
                </a:lnTo>
                <a:lnTo>
                  <a:pt x="843" y="271"/>
                </a:lnTo>
                <a:lnTo>
                  <a:pt x="843" y="271"/>
                </a:lnTo>
                <a:lnTo>
                  <a:pt x="843" y="272"/>
                </a:lnTo>
                <a:lnTo>
                  <a:pt x="843" y="273"/>
                </a:lnTo>
                <a:lnTo>
                  <a:pt x="843" y="273"/>
                </a:lnTo>
                <a:lnTo>
                  <a:pt x="844" y="273"/>
                </a:lnTo>
                <a:lnTo>
                  <a:pt x="844" y="274"/>
                </a:lnTo>
                <a:lnTo>
                  <a:pt x="844" y="275"/>
                </a:lnTo>
                <a:lnTo>
                  <a:pt x="844" y="275"/>
                </a:lnTo>
                <a:lnTo>
                  <a:pt x="844" y="276"/>
                </a:lnTo>
                <a:lnTo>
                  <a:pt x="845" y="276"/>
                </a:lnTo>
                <a:lnTo>
                  <a:pt x="845" y="275"/>
                </a:lnTo>
                <a:lnTo>
                  <a:pt x="845" y="275"/>
                </a:lnTo>
                <a:lnTo>
                  <a:pt x="846" y="275"/>
                </a:lnTo>
                <a:lnTo>
                  <a:pt x="847" y="275"/>
                </a:lnTo>
                <a:lnTo>
                  <a:pt x="847" y="276"/>
                </a:lnTo>
                <a:lnTo>
                  <a:pt x="847" y="275"/>
                </a:lnTo>
                <a:lnTo>
                  <a:pt x="847" y="275"/>
                </a:lnTo>
                <a:lnTo>
                  <a:pt x="847" y="275"/>
                </a:lnTo>
                <a:lnTo>
                  <a:pt x="847" y="274"/>
                </a:lnTo>
                <a:lnTo>
                  <a:pt x="848" y="274"/>
                </a:lnTo>
                <a:lnTo>
                  <a:pt x="849" y="274"/>
                </a:lnTo>
                <a:lnTo>
                  <a:pt x="849" y="274"/>
                </a:lnTo>
                <a:lnTo>
                  <a:pt x="849" y="273"/>
                </a:lnTo>
                <a:lnTo>
                  <a:pt x="850" y="273"/>
                </a:lnTo>
                <a:lnTo>
                  <a:pt x="851" y="273"/>
                </a:lnTo>
                <a:lnTo>
                  <a:pt x="851" y="273"/>
                </a:lnTo>
                <a:lnTo>
                  <a:pt x="851" y="272"/>
                </a:lnTo>
                <a:lnTo>
                  <a:pt x="852" y="272"/>
                </a:lnTo>
                <a:lnTo>
                  <a:pt x="853" y="273"/>
                </a:lnTo>
                <a:lnTo>
                  <a:pt x="853" y="271"/>
                </a:lnTo>
                <a:lnTo>
                  <a:pt x="853" y="271"/>
                </a:lnTo>
                <a:lnTo>
                  <a:pt x="853" y="270"/>
                </a:lnTo>
                <a:lnTo>
                  <a:pt x="853" y="270"/>
                </a:lnTo>
                <a:lnTo>
                  <a:pt x="853" y="269"/>
                </a:lnTo>
                <a:lnTo>
                  <a:pt x="853" y="269"/>
                </a:lnTo>
                <a:lnTo>
                  <a:pt x="855" y="269"/>
                </a:lnTo>
                <a:lnTo>
                  <a:pt x="855" y="268"/>
                </a:lnTo>
                <a:lnTo>
                  <a:pt x="855" y="268"/>
                </a:lnTo>
                <a:lnTo>
                  <a:pt x="856" y="268"/>
                </a:lnTo>
                <a:lnTo>
                  <a:pt x="856" y="268"/>
                </a:lnTo>
                <a:lnTo>
                  <a:pt x="857" y="268"/>
                </a:lnTo>
                <a:lnTo>
                  <a:pt x="858" y="268"/>
                </a:lnTo>
                <a:lnTo>
                  <a:pt x="858" y="269"/>
                </a:lnTo>
                <a:lnTo>
                  <a:pt x="859" y="269"/>
                </a:lnTo>
                <a:lnTo>
                  <a:pt x="860" y="268"/>
                </a:lnTo>
                <a:lnTo>
                  <a:pt x="860" y="267"/>
                </a:lnTo>
                <a:lnTo>
                  <a:pt x="860" y="267"/>
                </a:lnTo>
                <a:lnTo>
                  <a:pt x="861" y="267"/>
                </a:lnTo>
                <a:lnTo>
                  <a:pt x="861" y="266"/>
                </a:lnTo>
                <a:lnTo>
                  <a:pt x="861" y="266"/>
                </a:lnTo>
                <a:lnTo>
                  <a:pt x="862" y="266"/>
                </a:lnTo>
                <a:lnTo>
                  <a:pt x="862" y="265"/>
                </a:lnTo>
                <a:lnTo>
                  <a:pt x="862" y="264"/>
                </a:lnTo>
                <a:lnTo>
                  <a:pt x="863" y="264"/>
                </a:lnTo>
                <a:lnTo>
                  <a:pt x="864" y="264"/>
                </a:lnTo>
                <a:lnTo>
                  <a:pt x="864" y="264"/>
                </a:lnTo>
                <a:lnTo>
                  <a:pt x="864" y="264"/>
                </a:lnTo>
                <a:lnTo>
                  <a:pt x="864" y="263"/>
                </a:lnTo>
                <a:lnTo>
                  <a:pt x="865" y="263"/>
                </a:lnTo>
                <a:lnTo>
                  <a:pt x="865" y="262"/>
                </a:lnTo>
                <a:lnTo>
                  <a:pt x="866" y="262"/>
                </a:lnTo>
                <a:lnTo>
                  <a:pt x="866" y="262"/>
                </a:lnTo>
                <a:lnTo>
                  <a:pt x="866" y="262"/>
                </a:lnTo>
                <a:lnTo>
                  <a:pt x="866" y="261"/>
                </a:lnTo>
                <a:lnTo>
                  <a:pt x="867" y="261"/>
                </a:lnTo>
                <a:lnTo>
                  <a:pt x="867" y="260"/>
                </a:lnTo>
                <a:lnTo>
                  <a:pt x="866" y="260"/>
                </a:lnTo>
                <a:lnTo>
                  <a:pt x="866" y="260"/>
                </a:lnTo>
                <a:lnTo>
                  <a:pt x="867" y="260"/>
                </a:lnTo>
                <a:lnTo>
                  <a:pt x="868" y="260"/>
                </a:lnTo>
                <a:lnTo>
                  <a:pt x="868" y="260"/>
                </a:lnTo>
                <a:lnTo>
                  <a:pt x="868" y="260"/>
                </a:lnTo>
                <a:lnTo>
                  <a:pt x="868" y="259"/>
                </a:lnTo>
                <a:lnTo>
                  <a:pt x="868" y="259"/>
                </a:lnTo>
                <a:lnTo>
                  <a:pt x="869" y="259"/>
                </a:lnTo>
                <a:lnTo>
                  <a:pt x="869" y="258"/>
                </a:lnTo>
                <a:lnTo>
                  <a:pt x="869" y="258"/>
                </a:lnTo>
                <a:lnTo>
                  <a:pt x="868" y="257"/>
                </a:lnTo>
                <a:lnTo>
                  <a:pt x="868" y="256"/>
                </a:lnTo>
                <a:lnTo>
                  <a:pt x="868" y="256"/>
                </a:lnTo>
                <a:lnTo>
                  <a:pt x="868" y="255"/>
                </a:lnTo>
                <a:lnTo>
                  <a:pt x="868" y="254"/>
                </a:lnTo>
                <a:lnTo>
                  <a:pt x="868" y="254"/>
                </a:lnTo>
                <a:lnTo>
                  <a:pt x="868" y="253"/>
                </a:lnTo>
                <a:lnTo>
                  <a:pt x="868" y="252"/>
                </a:lnTo>
                <a:lnTo>
                  <a:pt x="868" y="252"/>
                </a:lnTo>
                <a:lnTo>
                  <a:pt x="869" y="252"/>
                </a:lnTo>
                <a:lnTo>
                  <a:pt x="869" y="251"/>
                </a:lnTo>
                <a:lnTo>
                  <a:pt x="870" y="251"/>
                </a:lnTo>
                <a:lnTo>
                  <a:pt x="870" y="251"/>
                </a:lnTo>
                <a:lnTo>
                  <a:pt x="871" y="250"/>
                </a:lnTo>
                <a:lnTo>
                  <a:pt x="872" y="250"/>
                </a:lnTo>
                <a:lnTo>
                  <a:pt x="872" y="249"/>
                </a:lnTo>
                <a:lnTo>
                  <a:pt x="873" y="249"/>
                </a:lnTo>
                <a:lnTo>
                  <a:pt x="873" y="249"/>
                </a:lnTo>
                <a:lnTo>
                  <a:pt x="873" y="250"/>
                </a:lnTo>
                <a:lnTo>
                  <a:pt x="874" y="250"/>
                </a:lnTo>
                <a:lnTo>
                  <a:pt x="874" y="250"/>
                </a:lnTo>
                <a:lnTo>
                  <a:pt x="875" y="250"/>
                </a:lnTo>
                <a:lnTo>
                  <a:pt x="875" y="251"/>
                </a:lnTo>
                <a:lnTo>
                  <a:pt x="875" y="252"/>
                </a:lnTo>
                <a:lnTo>
                  <a:pt x="875" y="252"/>
                </a:lnTo>
                <a:lnTo>
                  <a:pt x="875" y="253"/>
                </a:lnTo>
                <a:lnTo>
                  <a:pt x="875" y="254"/>
                </a:lnTo>
                <a:lnTo>
                  <a:pt x="874" y="254"/>
                </a:lnTo>
                <a:lnTo>
                  <a:pt x="874" y="254"/>
                </a:lnTo>
                <a:lnTo>
                  <a:pt x="874" y="255"/>
                </a:lnTo>
                <a:lnTo>
                  <a:pt x="875" y="256"/>
                </a:lnTo>
                <a:lnTo>
                  <a:pt x="875" y="256"/>
                </a:lnTo>
                <a:lnTo>
                  <a:pt x="875" y="257"/>
                </a:lnTo>
                <a:lnTo>
                  <a:pt x="876" y="257"/>
                </a:lnTo>
                <a:lnTo>
                  <a:pt x="876" y="258"/>
                </a:lnTo>
                <a:lnTo>
                  <a:pt x="877" y="258"/>
                </a:lnTo>
                <a:lnTo>
                  <a:pt x="877" y="258"/>
                </a:lnTo>
                <a:lnTo>
                  <a:pt x="878" y="259"/>
                </a:lnTo>
                <a:lnTo>
                  <a:pt x="879" y="260"/>
                </a:lnTo>
                <a:lnTo>
                  <a:pt x="879" y="260"/>
                </a:lnTo>
                <a:lnTo>
                  <a:pt x="879" y="260"/>
                </a:lnTo>
                <a:lnTo>
                  <a:pt x="880" y="260"/>
                </a:lnTo>
                <a:lnTo>
                  <a:pt x="881" y="261"/>
                </a:lnTo>
                <a:lnTo>
                  <a:pt x="881" y="261"/>
                </a:lnTo>
                <a:lnTo>
                  <a:pt x="882" y="261"/>
                </a:lnTo>
                <a:lnTo>
                  <a:pt x="883" y="261"/>
                </a:lnTo>
                <a:lnTo>
                  <a:pt x="883" y="261"/>
                </a:lnTo>
                <a:lnTo>
                  <a:pt x="884" y="261"/>
                </a:lnTo>
                <a:lnTo>
                  <a:pt x="885" y="260"/>
                </a:lnTo>
                <a:lnTo>
                  <a:pt x="887" y="260"/>
                </a:lnTo>
                <a:lnTo>
                  <a:pt x="887" y="260"/>
                </a:lnTo>
                <a:lnTo>
                  <a:pt x="888" y="260"/>
                </a:lnTo>
                <a:lnTo>
                  <a:pt x="888" y="260"/>
                </a:lnTo>
                <a:lnTo>
                  <a:pt x="889" y="260"/>
                </a:lnTo>
                <a:lnTo>
                  <a:pt x="889" y="260"/>
                </a:lnTo>
                <a:lnTo>
                  <a:pt x="890" y="260"/>
                </a:lnTo>
                <a:lnTo>
                  <a:pt x="890" y="261"/>
                </a:lnTo>
                <a:lnTo>
                  <a:pt x="891" y="262"/>
                </a:lnTo>
                <a:lnTo>
                  <a:pt x="891" y="262"/>
                </a:lnTo>
                <a:lnTo>
                  <a:pt x="891" y="263"/>
                </a:lnTo>
                <a:lnTo>
                  <a:pt x="891" y="264"/>
                </a:lnTo>
                <a:lnTo>
                  <a:pt x="891" y="264"/>
                </a:lnTo>
                <a:lnTo>
                  <a:pt x="891" y="264"/>
                </a:lnTo>
                <a:lnTo>
                  <a:pt x="891" y="265"/>
                </a:lnTo>
                <a:lnTo>
                  <a:pt x="892" y="266"/>
                </a:lnTo>
                <a:lnTo>
                  <a:pt x="892" y="266"/>
                </a:lnTo>
                <a:lnTo>
                  <a:pt x="892" y="266"/>
                </a:lnTo>
                <a:lnTo>
                  <a:pt x="893" y="266"/>
                </a:lnTo>
                <a:lnTo>
                  <a:pt x="894" y="267"/>
                </a:lnTo>
                <a:lnTo>
                  <a:pt x="894" y="267"/>
                </a:lnTo>
                <a:lnTo>
                  <a:pt x="894" y="267"/>
                </a:lnTo>
                <a:lnTo>
                  <a:pt x="895" y="268"/>
                </a:lnTo>
                <a:lnTo>
                  <a:pt x="895" y="269"/>
                </a:lnTo>
                <a:lnTo>
                  <a:pt x="895" y="269"/>
                </a:lnTo>
                <a:lnTo>
                  <a:pt x="895" y="270"/>
                </a:lnTo>
                <a:lnTo>
                  <a:pt x="895" y="271"/>
                </a:lnTo>
                <a:lnTo>
                  <a:pt x="895" y="271"/>
                </a:lnTo>
                <a:lnTo>
                  <a:pt x="896" y="272"/>
                </a:lnTo>
                <a:lnTo>
                  <a:pt x="896" y="273"/>
                </a:lnTo>
                <a:lnTo>
                  <a:pt x="897" y="273"/>
                </a:lnTo>
                <a:lnTo>
                  <a:pt x="898" y="273"/>
                </a:lnTo>
                <a:lnTo>
                  <a:pt x="898" y="273"/>
                </a:lnTo>
                <a:lnTo>
                  <a:pt x="898" y="272"/>
                </a:lnTo>
                <a:lnTo>
                  <a:pt x="898" y="271"/>
                </a:lnTo>
                <a:lnTo>
                  <a:pt x="898" y="271"/>
                </a:lnTo>
                <a:lnTo>
                  <a:pt x="899" y="271"/>
                </a:lnTo>
                <a:lnTo>
                  <a:pt x="899" y="272"/>
                </a:lnTo>
                <a:lnTo>
                  <a:pt x="900" y="271"/>
                </a:lnTo>
                <a:lnTo>
                  <a:pt x="900" y="271"/>
                </a:lnTo>
                <a:lnTo>
                  <a:pt x="900" y="271"/>
                </a:lnTo>
                <a:lnTo>
                  <a:pt x="901" y="270"/>
                </a:lnTo>
                <a:lnTo>
                  <a:pt x="901" y="269"/>
                </a:lnTo>
                <a:lnTo>
                  <a:pt x="901" y="269"/>
                </a:lnTo>
                <a:lnTo>
                  <a:pt x="902" y="269"/>
                </a:lnTo>
                <a:lnTo>
                  <a:pt x="902" y="269"/>
                </a:lnTo>
                <a:lnTo>
                  <a:pt x="902" y="269"/>
                </a:lnTo>
                <a:lnTo>
                  <a:pt x="903" y="269"/>
                </a:lnTo>
                <a:lnTo>
                  <a:pt x="904" y="269"/>
                </a:lnTo>
                <a:lnTo>
                  <a:pt x="904" y="269"/>
                </a:lnTo>
                <a:lnTo>
                  <a:pt x="904" y="269"/>
                </a:lnTo>
                <a:lnTo>
                  <a:pt x="904" y="269"/>
                </a:lnTo>
                <a:lnTo>
                  <a:pt x="905" y="269"/>
                </a:lnTo>
                <a:lnTo>
                  <a:pt x="904" y="269"/>
                </a:lnTo>
                <a:lnTo>
                  <a:pt x="904" y="270"/>
                </a:lnTo>
                <a:lnTo>
                  <a:pt x="904" y="271"/>
                </a:lnTo>
                <a:lnTo>
                  <a:pt x="905" y="271"/>
                </a:lnTo>
                <a:lnTo>
                  <a:pt x="905" y="271"/>
                </a:lnTo>
                <a:lnTo>
                  <a:pt x="905" y="272"/>
                </a:lnTo>
                <a:lnTo>
                  <a:pt x="906" y="272"/>
                </a:lnTo>
                <a:lnTo>
                  <a:pt x="906" y="273"/>
                </a:lnTo>
                <a:lnTo>
                  <a:pt x="906" y="273"/>
                </a:lnTo>
                <a:lnTo>
                  <a:pt x="906" y="274"/>
                </a:lnTo>
                <a:lnTo>
                  <a:pt x="906" y="275"/>
                </a:lnTo>
                <a:lnTo>
                  <a:pt x="906" y="275"/>
                </a:lnTo>
                <a:lnTo>
                  <a:pt x="906" y="276"/>
                </a:lnTo>
                <a:lnTo>
                  <a:pt x="906" y="277"/>
                </a:lnTo>
                <a:lnTo>
                  <a:pt x="906" y="277"/>
                </a:lnTo>
                <a:lnTo>
                  <a:pt x="906" y="277"/>
                </a:lnTo>
                <a:lnTo>
                  <a:pt x="905" y="278"/>
                </a:lnTo>
                <a:lnTo>
                  <a:pt x="905" y="279"/>
                </a:lnTo>
                <a:lnTo>
                  <a:pt x="905" y="279"/>
                </a:lnTo>
                <a:lnTo>
                  <a:pt x="905" y="280"/>
                </a:lnTo>
                <a:lnTo>
                  <a:pt x="906" y="280"/>
                </a:lnTo>
                <a:lnTo>
                  <a:pt x="905" y="280"/>
                </a:lnTo>
                <a:lnTo>
                  <a:pt x="905" y="281"/>
                </a:lnTo>
                <a:lnTo>
                  <a:pt x="906" y="281"/>
                </a:lnTo>
                <a:lnTo>
                  <a:pt x="906" y="281"/>
                </a:lnTo>
                <a:lnTo>
                  <a:pt x="906" y="282"/>
                </a:lnTo>
                <a:lnTo>
                  <a:pt x="906" y="283"/>
                </a:lnTo>
                <a:lnTo>
                  <a:pt x="906" y="283"/>
                </a:lnTo>
                <a:lnTo>
                  <a:pt x="906" y="284"/>
                </a:lnTo>
                <a:lnTo>
                  <a:pt x="905" y="284"/>
                </a:lnTo>
                <a:lnTo>
                  <a:pt x="904" y="284"/>
                </a:lnTo>
                <a:lnTo>
                  <a:pt x="904" y="285"/>
                </a:lnTo>
                <a:lnTo>
                  <a:pt x="903" y="285"/>
                </a:lnTo>
                <a:lnTo>
                  <a:pt x="903" y="285"/>
                </a:lnTo>
                <a:lnTo>
                  <a:pt x="903" y="286"/>
                </a:lnTo>
                <a:lnTo>
                  <a:pt x="902" y="286"/>
                </a:lnTo>
                <a:lnTo>
                  <a:pt x="902" y="287"/>
                </a:lnTo>
                <a:lnTo>
                  <a:pt x="902" y="287"/>
                </a:lnTo>
                <a:lnTo>
                  <a:pt x="902" y="288"/>
                </a:lnTo>
                <a:lnTo>
                  <a:pt x="902" y="288"/>
                </a:lnTo>
                <a:lnTo>
                  <a:pt x="901" y="289"/>
                </a:lnTo>
                <a:lnTo>
                  <a:pt x="900" y="289"/>
                </a:lnTo>
                <a:lnTo>
                  <a:pt x="899" y="289"/>
                </a:lnTo>
                <a:lnTo>
                  <a:pt x="899" y="290"/>
                </a:lnTo>
                <a:lnTo>
                  <a:pt x="898" y="290"/>
                </a:lnTo>
                <a:lnTo>
                  <a:pt x="898" y="290"/>
                </a:lnTo>
                <a:lnTo>
                  <a:pt x="898" y="290"/>
                </a:lnTo>
                <a:lnTo>
                  <a:pt x="898" y="291"/>
                </a:lnTo>
                <a:lnTo>
                  <a:pt x="898" y="292"/>
                </a:lnTo>
                <a:lnTo>
                  <a:pt x="898" y="292"/>
                </a:lnTo>
                <a:lnTo>
                  <a:pt x="898" y="293"/>
                </a:lnTo>
                <a:lnTo>
                  <a:pt x="897" y="293"/>
                </a:lnTo>
                <a:lnTo>
                  <a:pt x="897" y="294"/>
                </a:lnTo>
                <a:lnTo>
                  <a:pt x="897" y="294"/>
                </a:lnTo>
                <a:lnTo>
                  <a:pt x="897" y="295"/>
                </a:lnTo>
                <a:lnTo>
                  <a:pt x="897" y="296"/>
                </a:lnTo>
                <a:lnTo>
                  <a:pt x="896" y="296"/>
                </a:lnTo>
                <a:lnTo>
                  <a:pt x="896" y="296"/>
                </a:lnTo>
                <a:lnTo>
                  <a:pt x="896" y="296"/>
                </a:lnTo>
                <a:lnTo>
                  <a:pt x="896" y="297"/>
                </a:lnTo>
                <a:lnTo>
                  <a:pt x="896" y="298"/>
                </a:lnTo>
                <a:lnTo>
                  <a:pt x="896" y="298"/>
                </a:lnTo>
                <a:lnTo>
                  <a:pt x="895" y="298"/>
                </a:lnTo>
                <a:lnTo>
                  <a:pt x="894" y="299"/>
                </a:lnTo>
                <a:lnTo>
                  <a:pt x="894" y="300"/>
                </a:lnTo>
                <a:lnTo>
                  <a:pt x="893" y="300"/>
                </a:lnTo>
                <a:lnTo>
                  <a:pt x="894" y="300"/>
                </a:lnTo>
                <a:lnTo>
                  <a:pt x="894" y="300"/>
                </a:lnTo>
                <a:lnTo>
                  <a:pt x="894" y="301"/>
                </a:lnTo>
                <a:lnTo>
                  <a:pt x="894" y="302"/>
                </a:lnTo>
                <a:lnTo>
                  <a:pt x="895" y="302"/>
                </a:lnTo>
                <a:lnTo>
                  <a:pt x="896" y="303"/>
                </a:lnTo>
                <a:lnTo>
                  <a:pt x="896" y="303"/>
                </a:lnTo>
                <a:lnTo>
                  <a:pt x="896" y="304"/>
                </a:lnTo>
                <a:lnTo>
                  <a:pt x="897" y="305"/>
                </a:lnTo>
                <a:lnTo>
                  <a:pt x="897" y="306"/>
                </a:lnTo>
                <a:lnTo>
                  <a:pt x="897" y="307"/>
                </a:lnTo>
                <a:lnTo>
                  <a:pt x="897" y="307"/>
                </a:lnTo>
                <a:lnTo>
                  <a:pt x="896" y="308"/>
                </a:lnTo>
                <a:lnTo>
                  <a:pt x="896" y="309"/>
                </a:lnTo>
                <a:lnTo>
                  <a:pt x="896" y="309"/>
                </a:lnTo>
                <a:lnTo>
                  <a:pt x="895" y="310"/>
                </a:lnTo>
                <a:lnTo>
                  <a:pt x="895" y="311"/>
                </a:lnTo>
                <a:lnTo>
                  <a:pt x="894" y="312"/>
                </a:lnTo>
                <a:lnTo>
                  <a:pt x="894" y="313"/>
                </a:lnTo>
                <a:lnTo>
                  <a:pt x="895" y="314"/>
                </a:lnTo>
                <a:lnTo>
                  <a:pt x="895" y="315"/>
                </a:lnTo>
                <a:lnTo>
                  <a:pt x="896" y="315"/>
                </a:lnTo>
                <a:lnTo>
                  <a:pt x="896" y="316"/>
                </a:lnTo>
                <a:lnTo>
                  <a:pt x="897" y="317"/>
                </a:lnTo>
                <a:lnTo>
                  <a:pt x="898" y="317"/>
                </a:lnTo>
                <a:lnTo>
                  <a:pt x="898" y="317"/>
                </a:lnTo>
                <a:lnTo>
                  <a:pt x="898" y="318"/>
                </a:lnTo>
                <a:lnTo>
                  <a:pt x="898" y="319"/>
                </a:lnTo>
                <a:lnTo>
                  <a:pt x="898" y="319"/>
                </a:lnTo>
                <a:lnTo>
                  <a:pt x="898" y="319"/>
                </a:lnTo>
                <a:lnTo>
                  <a:pt x="897" y="319"/>
                </a:lnTo>
                <a:lnTo>
                  <a:pt x="897" y="320"/>
                </a:lnTo>
                <a:lnTo>
                  <a:pt x="896" y="320"/>
                </a:lnTo>
                <a:lnTo>
                  <a:pt x="896" y="321"/>
                </a:lnTo>
                <a:lnTo>
                  <a:pt x="895" y="321"/>
                </a:lnTo>
                <a:lnTo>
                  <a:pt x="894" y="322"/>
                </a:lnTo>
                <a:lnTo>
                  <a:pt x="894" y="322"/>
                </a:lnTo>
                <a:lnTo>
                  <a:pt x="893" y="322"/>
                </a:lnTo>
                <a:lnTo>
                  <a:pt x="892" y="323"/>
                </a:lnTo>
                <a:lnTo>
                  <a:pt x="892" y="324"/>
                </a:lnTo>
                <a:lnTo>
                  <a:pt x="891" y="324"/>
                </a:lnTo>
                <a:lnTo>
                  <a:pt x="891" y="324"/>
                </a:lnTo>
                <a:lnTo>
                  <a:pt x="891" y="325"/>
                </a:lnTo>
                <a:lnTo>
                  <a:pt x="891" y="325"/>
                </a:lnTo>
                <a:lnTo>
                  <a:pt x="891" y="326"/>
                </a:lnTo>
                <a:lnTo>
                  <a:pt x="890" y="326"/>
                </a:lnTo>
                <a:lnTo>
                  <a:pt x="889" y="326"/>
                </a:lnTo>
                <a:lnTo>
                  <a:pt x="889" y="327"/>
                </a:lnTo>
                <a:lnTo>
                  <a:pt x="889" y="328"/>
                </a:lnTo>
                <a:lnTo>
                  <a:pt x="889" y="328"/>
                </a:lnTo>
                <a:lnTo>
                  <a:pt x="889" y="328"/>
                </a:lnTo>
                <a:lnTo>
                  <a:pt x="888" y="328"/>
                </a:lnTo>
                <a:lnTo>
                  <a:pt x="887" y="328"/>
                </a:lnTo>
                <a:lnTo>
                  <a:pt x="887" y="329"/>
                </a:lnTo>
                <a:lnTo>
                  <a:pt x="887" y="329"/>
                </a:lnTo>
                <a:lnTo>
                  <a:pt x="885" y="329"/>
                </a:lnTo>
                <a:lnTo>
                  <a:pt x="885" y="330"/>
                </a:lnTo>
                <a:lnTo>
                  <a:pt x="885" y="330"/>
                </a:lnTo>
                <a:lnTo>
                  <a:pt x="884" y="330"/>
                </a:lnTo>
                <a:lnTo>
                  <a:pt x="884" y="331"/>
                </a:lnTo>
                <a:lnTo>
                  <a:pt x="883" y="331"/>
                </a:lnTo>
                <a:lnTo>
                  <a:pt x="883" y="331"/>
                </a:lnTo>
                <a:lnTo>
                  <a:pt x="882" y="331"/>
                </a:lnTo>
                <a:lnTo>
                  <a:pt x="881" y="331"/>
                </a:lnTo>
                <a:lnTo>
                  <a:pt x="881" y="332"/>
                </a:lnTo>
                <a:lnTo>
                  <a:pt x="880" y="332"/>
                </a:lnTo>
                <a:lnTo>
                  <a:pt x="879" y="332"/>
                </a:lnTo>
                <a:lnTo>
                  <a:pt x="878" y="332"/>
                </a:lnTo>
                <a:lnTo>
                  <a:pt x="877" y="332"/>
                </a:lnTo>
                <a:lnTo>
                  <a:pt x="877" y="332"/>
                </a:lnTo>
                <a:lnTo>
                  <a:pt x="876" y="333"/>
                </a:lnTo>
                <a:lnTo>
                  <a:pt x="876" y="334"/>
                </a:lnTo>
                <a:lnTo>
                  <a:pt x="875" y="334"/>
                </a:lnTo>
                <a:lnTo>
                  <a:pt x="875" y="334"/>
                </a:lnTo>
                <a:lnTo>
                  <a:pt x="875" y="335"/>
                </a:lnTo>
                <a:lnTo>
                  <a:pt x="873" y="336"/>
                </a:lnTo>
                <a:lnTo>
                  <a:pt x="873" y="336"/>
                </a:lnTo>
                <a:lnTo>
                  <a:pt x="873" y="337"/>
                </a:lnTo>
                <a:lnTo>
                  <a:pt x="873" y="338"/>
                </a:lnTo>
                <a:lnTo>
                  <a:pt x="872" y="339"/>
                </a:lnTo>
                <a:lnTo>
                  <a:pt x="872" y="339"/>
                </a:lnTo>
                <a:lnTo>
                  <a:pt x="871" y="340"/>
                </a:lnTo>
                <a:lnTo>
                  <a:pt x="871" y="341"/>
                </a:lnTo>
                <a:lnTo>
                  <a:pt x="871" y="341"/>
                </a:lnTo>
                <a:lnTo>
                  <a:pt x="871" y="342"/>
                </a:lnTo>
                <a:lnTo>
                  <a:pt x="872" y="343"/>
                </a:lnTo>
                <a:lnTo>
                  <a:pt x="872" y="343"/>
                </a:lnTo>
                <a:lnTo>
                  <a:pt x="871" y="343"/>
                </a:lnTo>
                <a:lnTo>
                  <a:pt x="871" y="344"/>
                </a:lnTo>
                <a:lnTo>
                  <a:pt x="870" y="344"/>
                </a:lnTo>
                <a:lnTo>
                  <a:pt x="870" y="345"/>
                </a:lnTo>
                <a:lnTo>
                  <a:pt x="870" y="345"/>
                </a:lnTo>
                <a:lnTo>
                  <a:pt x="869" y="345"/>
                </a:lnTo>
                <a:lnTo>
                  <a:pt x="869" y="345"/>
                </a:lnTo>
                <a:lnTo>
                  <a:pt x="869" y="346"/>
                </a:lnTo>
                <a:lnTo>
                  <a:pt x="868" y="346"/>
                </a:lnTo>
                <a:lnTo>
                  <a:pt x="868" y="347"/>
                </a:lnTo>
                <a:lnTo>
                  <a:pt x="868" y="347"/>
                </a:lnTo>
                <a:lnTo>
                  <a:pt x="868" y="347"/>
                </a:lnTo>
                <a:lnTo>
                  <a:pt x="868" y="348"/>
                </a:lnTo>
                <a:lnTo>
                  <a:pt x="867" y="348"/>
                </a:lnTo>
                <a:lnTo>
                  <a:pt x="866" y="348"/>
                </a:lnTo>
                <a:lnTo>
                  <a:pt x="866" y="349"/>
                </a:lnTo>
                <a:lnTo>
                  <a:pt x="866" y="349"/>
                </a:lnTo>
                <a:lnTo>
                  <a:pt x="865" y="349"/>
                </a:lnTo>
                <a:lnTo>
                  <a:pt x="864" y="349"/>
                </a:lnTo>
                <a:lnTo>
                  <a:pt x="864" y="349"/>
                </a:lnTo>
                <a:lnTo>
                  <a:pt x="863" y="349"/>
                </a:lnTo>
                <a:lnTo>
                  <a:pt x="862" y="349"/>
                </a:lnTo>
                <a:lnTo>
                  <a:pt x="863" y="349"/>
                </a:lnTo>
                <a:lnTo>
                  <a:pt x="863" y="349"/>
                </a:lnTo>
                <a:lnTo>
                  <a:pt x="862" y="349"/>
                </a:lnTo>
                <a:lnTo>
                  <a:pt x="862" y="350"/>
                </a:lnTo>
                <a:lnTo>
                  <a:pt x="862" y="350"/>
                </a:lnTo>
                <a:lnTo>
                  <a:pt x="862" y="350"/>
                </a:lnTo>
                <a:lnTo>
                  <a:pt x="862" y="351"/>
                </a:lnTo>
                <a:lnTo>
                  <a:pt x="862" y="351"/>
                </a:lnTo>
                <a:lnTo>
                  <a:pt x="862" y="352"/>
                </a:lnTo>
                <a:lnTo>
                  <a:pt x="862" y="353"/>
                </a:lnTo>
                <a:lnTo>
                  <a:pt x="863" y="353"/>
                </a:lnTo>
                <a:lnTo>
                  <a:pt x="863" y="353"/>
                </a:lnTo>
                <a:lnTo>
                  <a:pt x="862" y="353"/>
                </a:lnTo>
                <a:lnTo>
                  <a:pt x="862" y="354"/>
                </a:lnTo>
                <a:lnTo>
                  <a:pt x="863" y="354"/>
                </a:lnTo>
                <a:lnTo>
                  <a:pt x="862" y="354"/>
                </a:lnTo>
                <a:lnTo>
                  <a:pt x="862" y="355"/>
                </a:lnTo>
                <a:lnTo>
                  <a:pt x="863" y="355"/>
                </a:lnTo>
                <a:lnTo>
                  <a:pt x="862" y="355"/>
                </a:lnTo>
                <a:lnTo>
                  <a:pt x="862" y="355"/>
                </a:lnTo>
                <a:lnTo>
                  <a:pt x="862" y="356"/>
                </a:lnTo>
                <a:lnTo>
                  <a:pt x="863" y="356"/>
                </a:lnTo>
                <a:lnTo>
                  <a:pt x="863" y="355"/>
                </a:lnTo>
                <a:lnTo>
                  <a:pt x="863" y="356"/>
                </a:lnTo>
                <a:lnTo>
                  <a:pt x="864" y="356"/>
                </a:lnTo>
                <a:lnTo>
                  <a:pt x="863" y="357"/>
                </a:lnTo>
                <a:lnTo>
                  <a:pt x="863" y="357"/>
                </a:lnTo>
                <a:lnTo>
                  <a:pt x="863" y="358"/>
                </a:lnTo>
                <a:lnTo>
                  <a:pt x="862" y="358"/>
                </a:lnTo>
                <a:lnTo>
                  <a:pt x="862" y="358"/>
                </a:lnTo>
                <a:lnTo>
                  <a:pt x="862" y="358"/>
                </a:lnTo>
                <a:lnTo>
                  <a:pt x="862" y="358"/>
                </a:lnTo>
                <a:lnTo>
                  <a:pt x="862" y="358"/>
                </a:lnTo>
                <a:lnTo>
                  <a:pt x="862" y="358"/>
                </a:lnTo>
                <a:lnTo>
                  <a:pt x="862" y="358"/>
                </a:lnTo>
                <a:lnTo>
                  <a:pt x="861" y="358"/>
                </a:lnTo>
                <a:lnTo>
                  <a:pt x="860" y="358"/>
                </a:lnTo>
                <a:lnTo>
                  <a:pt x="860" y="358"/>
                </a:lnTo>
                <a:lnTo>
                  <a:pt x="859" y="358"/>
                </a:lnTo>
                <a:lnTo>
                  <a:pt x="859" y="359"/>
                </a:lnTo>
                <a:lnTo>
                  <a:pt x="858" y="359"/>
                </a:lnTo>
                <a:lnTo>
                  <a:pt x="858" y="359"/>
                </a:lnTo>
                <a:lnTo>
                  <a:pt x="858" y="360"/>
                </a:lnTo>
                <a:lnTo>
                  <a:pt x="857" y="360"/>
                </a:lnTo>
                <a:lnTo>
                  <a:pt x="856" y="360"/>
                </a:lnTo>
                <a:lnTo>
                  <a:pt x="856" y="360"/>
                </a:lnTo>
                <a:lnTo>
                  <a:pt x="856" y="360"/>
                </a:lnTo>
                <a:lnTo>
                  <a:pt x="856" y="361"/>
                </a:lnTo>
                <a:lnTo>
                  <a:pt x="855" y="361"/>
                </a:lnTo>
                <a:lnTo>
                  <a:pt x="855" y="360"/>
                </a:lnTo>
                <a:lnTo>
                  <a:pt x="854" y="360"/>
                </a:lnTo>
                <a:lnTo>
                  <a:pt x="853" y="360"/>
                </a:lnTo>
                <a:lnTo>
                  <a:pt x="853" y="360"/>
                </a:lnTo>
                <a:lnTo>
                  <a:pt x="853" y="360"/>
                </a:lnTo>
                <a:lnTo>
                  <a:pt x="853" y="360"/>
                </a:lnTo>
                <a:lnTo>
                  <a:pt x="852" y="360"/>
                </a:lnTo>
                <a:lnTo>
                  <a:pt x="851" y="360"/>
                </a:lnTo>
                <a:lnTo>
                  <a:pt x="851" y="360"/>
                </a:lnTo>
                <a:lnTo>
                  <a:pt x="851" y="360"/>
                </a:lnTo>
                <a:lnTo>
                  <a:pt x="851" y="360"/>
                </a:lnTo>
                <a:lnTo>
                  <a:pt x="851" y="361"/>
                </a:lnTo>
                <a:lnTo>
                  <a:pt x="850" y="361"/>
                </a:lnTo>
                <a:lnTo>
                  <a:pt x="851" y="362"/>
                </a:lnTo>
                <a:lnTo>
                  <a:pt x="850" y="362"/>
                </a:lnTo>
                <a:lnTo>
                  <a:pt x="850" y="362"/>
                </a:lnTo>
                <a:lnTo>
                  <a:pt x="849" y="363"/>
                </a:lnTo>
                <a:lnTo>
                  <a:pt x="848" y="363"/>
                </a:lnTo>
                <a:lnTo>
                  <a:pt x="847" y="363"/>
                </a:lnTo>
                <a:lnTo>
                  <a:pt x="847" y="363"/>
                </a:lnTo>
                <a:lnTo>
                  <a:pt x="846" y="363"/>
                </a:lnTo>
                <a:lnTo>
                  <a:pt x="845" y="363"/>
                </a:lnTo>
                <a:lnTo>
                  <a:pt x="845" y="364"/>
                </a:lnTo>
                <a:lnTo>
                  <a:pt x="846" y="364"/>
                </a:lnTo>
                <a:lnTo>
                  <a:pt x="845" y="364"/>
                </a:lnTo>
                <a:lnTo>
                  <a:pt x="846" y="365"/>
                </a:lnTo>
                <a:lnTo>
                  <a:pt x="845" y="365"/>
                </a:lnTo>
                <a:lnTo>
                  <a:pt x="845" y="366"/>
                </a:lnTo>
                <a:lnTo>
                  <a:pt x="845" y="366"/>
                </a:lnTo>
                <a:lnTo>
                  <a:pt x="844" y="366"/>
                </a:lnTo>
                <a:lnTo>
                  <a:pt x="843" y="366"/>
                </a:lnTo>
                <a:lnTo>
                  <a:pt x="843" y="365"/>
                </a:lnTo>
                <a:lnTo>
                  <a:pt x="843" y="365"/>
                </a:lnTo>
                <a:lnTo>
                  <a:pt x="843" y="366"/>
                </a:lnTo>
                <a:lnTo>
                  <a:pt x="842" y="366"/>
                </a:lnTo>
                <a:lnTo>
                  <a:pt x="841" y="366"/>
                </a:lnTo>
                <a:lnTo>
                  <a:pt x="841" y="366"/>
                </a:lnTo>
                <a:lnTo>
                  <a:pt x="840" y="366"/>
                </a:lnTo>
                <a:lnTo>
                  <a:pt x="839" y="366"/>
                </a:lnTo>
                <a:lnTo>
                  <a:pt x="835" y="364"/>
                </a:lnTo>
                <a:lnTo>
                  <a:pt x="833" y="364"/>
                </a:lnTo>
                <a:lnTo>
                  <a:pt x="831" y="364"/>
                </a:lnTo>
                <a:lnTo>
                  <a:pt x="830" y="364"/>
                </a:lnTo>
                <a:lnTo>
                  <a:pt x="830" y="363"/>
                </a:lnTo>
                <a:lnTo>
                  <a:pt x="828" y="363"/>
                </a:lnTo>
                <a:lnTo>
                  <a:pt x="826" y="362"/>
                </a:lnTo>
                <a:lnTo>
                  <a:pt x="826" y="362"/>
                </a:lnTo>
                <a:lnTo>
                  <a:pt x="824" y="362"/>
                </a:lnTo>
                <a:lnTo>
                  <a:pt x="823" y="361"/>
                </a:lnTo>
                <a:lnTo>
                  <a:pt x="822" y="360"/>
                </a:lnTo>
                <a:lnTo>
                  <a:pt x="821" y="360"/>
                </a:lnTo>
                <a:lnTo>
                  <a:pt x="820" y="360"/>
                </a:lnTo>
                <a:lnTo>
                  <a:pt x="820" y="360"/>
                </a:lnTo>
                <a:lnTo>
                  <a:pt x="819" y="359"/>
                </a:lnTo>
                <a:lnTo>
                  <a:pt x="818" y="359"/>
                </a:lnTo>
                <a:lnTo>
                  <a:pt x="817" y="359"/>
                </a:lnTo>
                <a:lnTo>
                  <a:pt x="817" y="359"/>
                </a:lnTo>
                <a:lnTo>
                  <a:pt x="817" y="360"/>
                </a:lnTo>
                <a:lnTo>
                  <a:pt x="816" y="360"/>
                </a:lnTo>
                <a:lnTo>
                  <a:pt x="817" y="360"/>
                </a:lnTo>
                <a:lnTo>
                  <a:pt x="817" y="361"/>
                </a:lnTo>
                <a:lnTo>
                  <a:pt x="816" y="361"/>
                </a:lnTo>
                <a:lnTo>
                  <a:pt x="817" y="361"/>
                </a:lnTo>
                <a:lnTo>
                  <a:pt x="817" y="362"/>
                </a:lnTo>
                <a:lnTo>
                  <a:pt x="816" y="362"/>
                </a:lnTo>
                <a:lnTo>
                  <a:pt x="815" y="362"/>
                </a:lnTo>
                <a:lnTo>
                  <a:pt x="815" y="362"/>
                </a:lnTo>
                <a:lnTo>
                  <a:pt x="815" y="363"/>
                </a:lnTo>
                <a:lnTo>
                  <a:pt x="815" y="363"/>
                </a:lnTo>
                <a:lnTo>
                  <a:pt x="814" y="363"/>
                </a:lnTo>
                <a:lnTo>
                  <a:pt x="813" y="364"/>
                </a:lnTo>
                <a:lnTo>
                  <a:pt x="813" y="364"/>
                </a:lnTo>
                <a:lnTo>
                  <a:pt x="813" y="364"/>
                </a:lnTo>
                <a:lnTo>
                  <a:pt x="813" y="365"/>
                </a:lnTo>
                <a:lnTo>
                  <a:pt x="812" y="365"/>
                </a:lnTo>
                <a:lnTo>
                  <a:pt x="811" y="365"/>
                </a:lnTo>
                <a:lnTo>
                  <a:pt x="811" y="366"/>
                </a:lnTo>
                <a:lnTo>
                  <a:pt x="811" y="366"/>
                </a:lnTo>
                <a:lnTo>
                  <a:pt x="811" y="366"/>
                </a:lnTo>
                <a:lnTo>
                  <a:pt x="811" y="367"/>
                </a:lnTo>
                <a:lnTo>
                  <a:pt x="810" y="367"/>
                </a:lnTo>
                <a:lnTo>
                  <a:pt x="810" y="368"/>
                </a:lnTo>
                <a:lnTo>
                  <a:pt x="809" y="368"/>
                </a:lnTo>
                <a:lnTo>
                  <a:pt x="809" y="368"/>
                </a:lnTo>
                <a:lnTo>
                  <a:pt x="810" y="368"/>
                </a:lnTo>
                <a:lnTo>
                  <a:pt x="811" y="368"/>
                </a:lnTo>
                <a:lnTo>
                  <a:pt x="810" y="368"/>
                </a:lnTo>
                <a:lnTo>
                  <a:pt x="810" y="369"/>
                </a:lnTo>
                <a:lnTo>
                  <a:pt x="810" y="370"/>
                </a:lnTo>
                <a:lnTo>
                  <a:pt x="811" y="370"/>
                </a:lnTo>
                <a:lnTo>
                  <a:pt x="811" y="370"/>
                </a:lnTo>
                <a:lnTo>
                  <a:pt x="810" y="370"/>
                </a:lnTo>
                <a:lnTo>
                  <a:pt x="809" y="370"/>
                </a:lnTo>
                <a:lnTo>
                  <a:pt x="809" y="370"/>
                </a:lnTo>
                <a:lnTo>
                  <a:pt x="809" y="371"/>
                </a:lnTo>
                <a:lnTo>
                  <a:pt x="808" y="372"/>
                </a:lnTo>
                <a:lnTo>
                  <a:pt x="807" y="372"/>
                </a:lnTo>
                <a:lnTo>
                  <a:pt x="807" y="371"/>
                </a:lnTo>
                <a:lnTo>
                  <a:pt x="807" y="371"/>
                </a:lnTo>
                <a:lnTo>
                  <a:pt x="807" y="372"/>
                </a:lnTo>
                <a:lnTo>
                  <a:pt x="806" y="372"/>
                </a:lnTo>
                <a:lnTo>
                  <a:pt x="805" y="372"/>
                </a:lnTo>
                <a:lnTo>
                  <a:pt x="805" y="372"/>
                </a:lnTo>
                <a:lnTo>
                  <a:pt x="805" y="372"/>
                </a:lnTo>
                <a:lnTo>
                  <a:pt x="804" y="372"/>
                </a:lnTo>
                <a:lnTo>
                  <a:pt x="804" y="372"/>
                </a:lnTo>
                <a:lnTo>
                  <a:pt x="804" y="371"/>
                </a:lnTo>
                <a:lnTo>
                  <a:pt x="805" y="371"/>
                </a:lnTo>
                <a:lnTo>
                  <a:pt x="804" y="371"/>
                </a:lnTo>
                <a:lnTo>
                  <a:pt x="803" y="371"/>
                </a:lnTo>
                <a:lnTo>
                  <a:pt x="803" y="372"/>
                </a:lnTo>
                <a:lnTo>
                  <a:pt x="803" y="372"/>
                </a:lnTo>
                <a:lnTo>
                  <a:pt x="803" y="371"/>
                </a:lnTo>
                <a:lnTo>
                  <a:pt x="802" y="370"/>
                </a:lnTo>
                <a:lnTo>
                  <a:pt x="802" y="370"/>
                </a:lnTo>
                <a:lnTo>
                  <a:pt x="801" y="370"/>
                </a:lnTo>
                <a:lnTo>
                  <a:pt x="801" y="369"/>
                </a:lnTo>
                <a:lnTo>
                  <a:pt x="801" y="368"/>
                </a:lnTo>
                <a:lnTo>
                  <a:pt x="801" y="368"/>
                </a:lnTo>
                <a:lnTo>
                  <a:pt x="801" y="368"/>
                </a:lnTo>
                <a:lnTo>
                  <a:pt x="800" y="368"/>
                </a:lnTo>
                <a:lnTo>
                  <a:pt x="800" y="368"/>
                </a:lnTo>
                <a:lnTo>
                  <a:pt x="799" y="368"/>
                </a:lnTo>
                <a:lnTo>
                  <a:pt x="798" y="368"/>
                </a:lnTo>
                <a:lnTo>
                  <a:pt x="798" y="368"/>
                </a:lnTo>
                <a:lnTo>
                  <a:pt x="797" y="368"/>
                </a:lnTo>
                <a:lnTo>
                  <a:pt x="797" y="367"/>
                </a:lnTo>
                <a:lnTo>
                  <a:pt x="796" y="367"/>
                </a:lnTo>
                <a:lnTo>
                  <a:pt x="796" y="367"/>
                </a:lnTo>
                <a:lnTo>
                  <a:pt x="795" y="367"/>
                </a:lnTo>
                <a:lnTo>
                  <a:pt x="794" y="367"/>
                </a:lnTo>
                <a:lnTo>
                  <a:pt x="794" y="367"/>
                </a:lnTo>
                <a:lnTo>
                  <a:pt x="794" y="366"/>
                </a:lnTo>
                <a:lnTo>
                  <a:pt x="794" y="366"/>
                </a:lnTo>
                <a:lnTo>
                  <a:pt x="793" y="366"/>
                </a:lnTo>
                <a:lnTo>
                  <a:pt x="793" y="365"/>
                </a:lnTo>
                <a:lnTo>
                  <a:pt x="792" y="364"/>
                </a:lnTo>
                <a:lnTo>
                  <a:pt x="792" y="364"/>
                </a:lnTo>
                <a:lnTo>
                  <a:pt x="792" y="364"/>
                </a:lnTo>
                <a:lnTo>
                  <a:pt x="792" y="364"/>
                </a:lnTo>
                <a:lnTo>
                  <a:pt x="792" y="363"/>
                </a:lnTo>
                <a:lnTo>
                  <a:pt x="792" y="362"/>
                </a:lnTo>
                <a:lnTo>
                  <a:pt x="792" y="362"/>
                </a:lnTo>
                <a:lnTo>
                  <a:pt x="791" y="362"/>
                </a:lnTo>
                <a:lnTo>
                  <a:pt x="791" y="362"/>
                </a:lnTo>
                <a:lnTo>
                  <a:pt x="790" y="362"/>
                </a:lnTo>
                <a:lnTo>
                  <a:pt x="790" y="362"/>
                </a:lnTo>
                <a:lnTo>
                  <a:pt x="789" y="362"/>
                </a:lnTo>
                <a:lnTo>
                  <a:pt x="788" y="362"/>
                </a:lnTo>
                <a:lnTo>
                  <a:pt x="788" y="362"/>
                </a:lnTo>
                <a:lnTo>
                  <a:pt x="788" y="361"/>
                </a:lnTo>
                <a:lnTo>
                  <a:pt x="787" y="361"/>
                </a:lnTo>
                <a:lnTo>
                  <a:pt x="786" y="361"/>
                </a:lnTo>
                <a:lnTo>
                  <a:pt x="786" y="361"/>
                </a:lnTo>
                <a:lnTo>
                  <a:pt x="785" y="361"/>
                </a:lnTo>
                <a:lnTo>
                  <a:pt x="784" y="360"/>
                </a:lnTo>
                <a:lnTo>
                  <a:pt x="784" y="360"/>
                </a:lnTo>
                <a:lnTo>
                  <a:pt x="783" y="360"/>
                </a:lnTo>
                <a:lnTo>
                  <a:pt x="783" y="360"/>
                </a:lnTo>
                <a:lnTo>
                  <a:pt x="782" y="360"/>
                </a:lnTo>
                <a:lnTo>
                  <a:pt x="781" y="360"/>
                </a:lnTo>
                <a:lnTo>
                  <a:pt x="781" y="360"/>
                </a:lnTo>
                <a:lnTo>
                  <a:pt x="780" y="360"/>
                </a:lnTo>
                <a:lnTo>
                  <a:pt x="779" y="359"/>
                </a:lnTo>
                <a:lnTo>
                  <a:pt x="779" y="359"/>
                </a:lnTo>
                <a:lnTo>
                  <a:pt x="778" y="359"/>
                </a:lnTo>
                <a:lnTo>
                  <a:pt x="777" y="359"/>
                </a:lnTo>
                <a:lnTo>
                  <a:pt x="777" y="358"/>
                </a:lnTo>
                <a:lnTo>
                  <a:pt x="776" y="358"/>
                </a:lnTo>
                <a:lnTo>
                  <a:pt x="775" y="358"/>
                </a:lnTo>
                <a:lnTo>
                  <a:pt x="775" y="358"/>
                </a:lnTo>
                <a:lnTo>
                  <a:pt x="775" y="358"/>
                </a:lnTo>
                <a:lnTo>
                  <a:pt x="774" y="358"/>
                </a:lnTo>
                <a:lnTo>
                  <a:pt x="773" y="358"/>
                </a:lnTo>
                <a:lnTo>
                  <a:pt x="773" y="358"/>
                </a:lnTo>
                <a:lnTo>
                  <a:pt x="772" y="358"/>
                </a:lnTo>
                <a:lnTo>
                  <a:pt x="772" y="357"/>
                </a:lnTo>
                <a:lnTo>
                  <a:pt x="771" y="357"/>
                </a:lnTo>
                <a:lnTo>
                  <a:pt x="771" y="357"/>
                </a:lnTo>
                <a:lnTo>
                  <a:pt x="771" y="357"/>
                </a:lnTo>
                <a:lnTo>
                  <a:pt x="770" y="357"/>
                </a:lnTo>
                <a:lnTo>
                  <a:pt x="770" y="357"/>
                </a:lnTo>
                <a:lnTo>
                  <a:pt x="769" y="357"/>
                </a:lnTo>
                <a:lnTo>
                  <a:pt x="769" y="357"/>
                </a:lnTo>
                <a:lnTo>
                  <a:pt x="769" y="357"/>
                </a:lnTo>
                <a:lnTo>
                  <a:pt x="769" y="356"/>
                </a:lnTo>
                <a:lnTo>
                  <a:pt x="768" y="356"/>
                </a:lnTo>
                <a:lnTo>
                  <a:pt x="768" y="357"/>
                </a:lnTo>
                <a:lnTo>
                  <a:pt x="767" y="357"/>
                </a:lnTo>
                <a:lnTo>
                  <a:pt x="767" y="356"/>
                </a:lnTo>
                <a:lnTo>
                  <a:pt x="768" y="356"/>
                </a:lnTo>
                <a:lnTo>
                  <a:pt x="768" y="355"/>
                </a:lnTo>
                <a:lnTo>
                  <a:pt x="767" y="355"/>
                </a:lnTo>
                <a:lnTo>
                  <a:pt x="767" y="356"/>
                </a:lnTo>
                <a:lnTo>
                  <a:pt x="767" y="355"/>
                </a:lnTo>
                <a:lnTo>
                  <a:pt x="767" y="355"/>
                </a:lnTo>
                <a:lnTo>
                  <a:pt x="767" y="355"/>
                </a:lnTo>
                <a:lnTo>
                  <a:pt x="767" y="354"/>
                </a:lnTo>
                <a:lnTo>
                  <a:pt x="767" y="353"/>
                </a:lnTo>
                <a:lnTo>
                  <a:pt x="767" y="353"/>
                </a:lnTo>
                <a:lnTo>
                  <a:pt x="768" y="353"/>
                </a:lnTo>
                <a:lnTo>
                  <a:pt x="768" y="352"/>
                </a:lnTo>
                <a:lnTo>
                  <a:pt x="767" y="352"/>
                </a:lnTo>
                <a:lnTo>
                  <a:pt x="767" y="353"/>
                </a:lnTo>
                <a:lnTo>
                  <a:pt x="767" y="352"/>
                </a:lnTo>
                <a:lnTo>
                  <a:pt x="767" y="352"/>
                </a:lnTo>
                <a:lnTo>
                  <a:pt x="767" y="351"/>
                </a:lnTo>
                <a:lnTo>
                  <a:pt x="766" y="351"/>
                </a:lnTo>
                <a:lnTo>
                  <a:pt x="766" y="351"/>
                </a:lnTo>
                <a:lnTo>
                  <a:pt x="765" y="351"/>
                </a:lnTo>
                <a:lnTo>
                  <a:pt x="765" y="351"/>
                </a:lnTo>
                <a:lnTo>
                  <a:pt x="765" y="351"/>
                </a:lnTo>
                <a:lnTo>
                  <a:pt x="765" y="350"/>
                </a:lnTo>
                <a:lnTo>
                  <a:pt x="765" y="350"/>
                </a:lnTo>
                <a:lnTo>
                  <a:pt x="764" y="350"/>
                </a:lnTo>
                <a:lnTo>
                  <a:pt x="764" y="350"/>
                </a:lnTo>
                <a:lnTo>
                  <a:pt x="763" y="350"/>
                </a:lnTo>
                <a:lnTo>
                  <a:pt x="763" y="349"/>
                </a:lnTo>
                <a:lnTo>
                  <a:pt x="762" y="349"/>
                </a:lnTo>
                <a:lnTo>
                  <a:pt x="762" y="349"/>
                </a:lnTo>
                <a:lnTo>
                  <a:pt x="762" y="349"/>
                </a:lnTo>
                <a:lnTo>
                  <a:pt x="762" y="349"/>
                </a:lnTo>
                <a:lnTo>
                  <a:pt x="761" y="349"/>
                </a:lnTo>
                <a:lnTo>
                  <a:pt x="760" y="349"/>
                </a:lnTo>
                <a:lnTo>
                  <a:pt x="760" y="349"/>
                </a:lnTo>
                <a:lnTo>
                  <a:pt x="759" y="349"/>
                </a:lnTo>
                <a:lnTo>
                  <a:pt x="758" y="349"/>
                </a:lnTo>
                <a:lnTo>
                  <a:pt x="758" y="348"/>
                </a:lnTo>
                <a:lnTo>
                  <a:pt x="758" y="348"/>
                </a:lnTo>
                <a:lnTo>
                  <a:pt x="757" y="348"/>
                </a:lnTo>
                <a:lnTo>
                  <a:pt x="756" y="348"/>
                </a:lnTo>
                <a:lnTo>
                  <a:pt x="756" y="347"/>
                </a:lnTo>
                <a:lnTo>
                  <a:pt x="756" y="347"/>
                </a:lnTo>
                <a:lnTo>
                  <a:pt x="755" y="347"/>
                </a:lnTo>
                <a:lnTo>
                  <a:pt x="754" y="347"/>
                </a:lnTo>
                <a:lnTo>
                  <a:pt x="754" y="347"/>
                </a:lnTo>
                <a:lnTo>
                  <a:pt x="754" y="347"/>
                </a:lnTo>
                <a:lnTo>
                  <a:pt x="753" y="347"/>
                </a:lnTo>
                <a:lnTo>
                  <a:pt x="752" y="347"/>
                </a:lnTo>
                <a:lnTo>
                  <a:pt x="752" y="347"/>
                </a:lnTo>
                <a:lnTo>
                  <a:pt x="751" y="347"/>
                </a:lnTo>
                <a:lnTo>
                  <a:pt x="750" y="347"/>
                </a:lnTo>
                <a:lnTo>
                  <a:pt x="750" y="346"/>
                </a:lnTo>
                <a:lnTo>
                  <a:pt x="749" y="346"/>
                </a:lnTo>
                <a:lnTo>
                  <a:pt x="748" y="346"/>
                </a:lnTo>
                <a:lnTo>
                  <a:pt x="748" y="346"/>
                </a:lnTo>
                <a:lnTo>
                  <a:pt x="747" y="346"/>
                </a:lnTo>
                <a:lnTo>
                  <a:pt x="747" y="345"/>
                </a:lnTo>
                <a:lnTo>
                  <a:pt x="747" y="345"/>
                </a:lnTo>
                <a:lnTo>
                  <a:pt x="747" y="345"/>
                </a:lnTo>
                <a:lnTo>
                  <a:pt x="746" y="345"/>
                </a:lnTo>
                <a:lnTo>
                  <a:pt x="746" y="344"/>
                </a:lnTo>
                <a:lnTo>
                  <a:pt x="745" y="344"/>
                </a:lnTo>
                <a:lnTo>
                  <a:pt x="745" y="343"/>
                </a:lnTo>
                <a:lnTo>
                  <a:pt x="745" y="343"/>
                </a:lnTo>
                <a:lnTo>
                  <a:pt x="745" y="343"/>
                </a:lnTo>
                <a:lnTo>
                  <a:pt x="745" y="342"/>
                </a:lnTo>
                <a:lnTo>
                  <a:pt x="745" y="341"/>
                </a:lnTo>
                <a:lnTo>
                  <a:pt x="744" y="341"/>
                </a:lnTo>
                <a:lnTo>
                  <a:pt x="744" y="341"/>
                </a:lnTo>
                <a:lnTo>
                  <a:pt x="743" y="341"/>
                </a:lnTo>
                <a:lnTo>
                  <a:pt x="744" y="341"/>
                </a:lnTo>
                <a:lnTo>
                  <a:pt x="743" y="341"/>
                </a:lnTo>
                <a:lnTo>
                  <a:pt x="743" y="340"/>
                </a:lnTo>
                <a:lnTo>
                  <a:pt x="743" y="340"/>
                </a:lnTo>
                <a:lnTo>
                  <a:pt x="743" y="339"/>
                </a:lnTo>
                <a:lnTo>
                  <a:pt x="742" y="339"/>
                </a:lnTo>
                <a:lnTo>
                  <a:pt x="742" y="339"/>
                </a:lnTo>
                <a:lnTo>
                  <a:pt x="741" y="339"/>
                </a:lnTo>
                <a:lnTo>
                  <a:pt x="741" y="338"/>
                </a:lnTo>
                <a:lnTo>
                  <a:pt x="741" y="338"/>
                </a:lnTo>
                <a:lnTo>
                  <a:pt x="741" y="338"/>
                </a:lnTo>
                <a:lnTo>
                  <a:pt x="742" y="338"/>
                </a:lnTo>
                <a:lnTo>
                  <a:pt x="742" y="338"/>
                </a:lnTo>
                <a:lnTo>
                  <a:pt x="742" y="337"/>
                </a:lnTo>
                <a:lnTo>
                  <a:pt x="741" y="337"/>
                </a:lnTo>
                <a:lnTo>
                  <a:pt x="742" y="337"/>
                </a:lnTo>
                <a:lnTo>
                  <a:pt x="742" y="336"/>
                </a:lnTo>
                <a:lnTo>
                  <a:pt x="741" y="336"/>
                </a:lnTo>
                <a:lnTo>
                  <a:pt x="741" y="336"/>
                </a:lnTo>
                <a:lnTo>
                  <a:pt x="741" y="336"/>
                </a:lnTo>
                <a:lnTo>
                  <a:pt x="741" y="336"/>
                </a:lnTo>
                <a:lnTo>
                  <a:pt x="741" y="336"/>
                </a:lnTo>
                <a:lnTo>
                  <a:pt x="740" y="336"/>
                </a:lnTo>
                <a:lnTo>
                  <a:pt x="740" y="335"/>
                </a:lnTo>
                <a:lnTo>
                  <a:pt x="740" y="334"/>
                </a:lnTo>
                <a:lnTo>
                  <a:pt x="740" y="334"/>
                </a:lnTo>
                <a:lnTo>
                  <a:pt x="739" y="334"/>
                </a:lnTo>
                <a:lnTo>
                  <a:pt x="739" y="333"/>
                </a:lnTo>
                <a:lnTo>
                  <a:pt x="739" y="333"/>
                </a:lnTo>
                <a:lnTo>
                  <a:pt x="739" y="332"/>
                </a:lnTo>
                <a:lnTo>
                  <a:pt x="738" y="332"/>
                </a:lnTo>
                <a:lnTo>
                  <a:pt x="737" y="332"/>
                </a:lnTo>
                <a:lnTo>
                  <a:pt x="737" y="331"/>
                </a:lnTo>
                <a:lnTo>
                  <a:pt x="737" y="331"/>
                </a:lnTo>
                <a:lnTo>
                  <a:pt x="737" y="330"/>
                </a:lnTo>
                <a:lnTo>
                  <a:pt x="736" y="330"/>
                </a:lnTo>
                <a:lnTo>
                  <a:pt x="735" y="330"/>
                </a:lnTo>
                <a:lnTo>
                  <a:pt x="735" y="330"/>
                </a:lnTo>
                <a:lnTo>
                  <a:pt x="734" y="330"/>
                </a:lnTo>
                <a:lnTo>
                  <a:pt x="733" y="330"/>
                </a:lnTo>
                <a:lnTo>
                  <a:pt x="733" y="330"/>
                </a:lnTo>
                <a:lnTo>
                  <a:pt x="732" y="329"/>
                </a:lnTo>
                <a:lnTo>
                  <a:pt x="731" y="329"/>
                </a:lnTo>
                <a:lnTo>
                  <a:pt x="731" y="329"/>
                </a:lnTo>
                <a:lnTo>
                  <a:pt x="730" y="329"/>
                </a:lnTo>
                <a:lnTo>
                  <a:pt x="729" y="329"/>
                </a:lnTo>
                <a:lnTo>
                  <a:pt x="729" y="329"/>
                </a:lnTo>
                <a:lnTo>
                  <a:pt x="729" y="330"/>
                </a:lnTo>
                <a:lnTo>
                  <a:pt x="728" y="330"/>
                </a:lnTo>
                <a:lnTo>
                  <a:pt x="728" y="330"/>
                </a:lnTo>
                <a:lnTo>
                  <a:pt x="727" y="330"/>
                </a:lnTo>
                <a:lnTo>
                  <a:pt x="726" y="330"/>
                </a:lnTo>
                <a:lnTo>
                  <a:pt x="725" y="330"/>
                </a:lnTo>
                <a:lnTo>
                  <a:pt x="724" y="330"/>
                </a:lnTo>
                <a:lnTo>
                  <a:pt x="724" y="330"/>
                </a:lnTo>
                <a:lnTo>
                  <a:pt x="723" y="330"/>
                </a:lnTo>
                <a:lnTo>
                  <a:pt x="722" y="330"/>
                </a:lnTo>
                <a:lnTo>
                  <a:pt x="722" y="330"/>
                </a:lnTo>
                <a:lnTo>
                  <a:pt x="721" y="329"/>
                </a:lnTo>
                <a:lnTo>
                  <a:pt x="720" y="329"/>
                </a:lnTo>
                <a:lnTo>
                  <a:pt x="720" y="328"/>
                </a:lnTo>
                <a:lnTo>
                  <a:pt x="720" y="328"/>
                </a:lnTo>
                <a:lnTo>
                  <a:pt x="719" y="328"/>
                </a:lnTo>
                <a:lnTo>
                  <a:pt x="718" y="328"/>
                </a:lnTo>
                <a:lnTo>
                  <a:pt x="718" y="327"/>
                </a:lnTo>
                <a:lnTo>
                  <a:pt x="717" y="327"/>
                </a:lnTo>
                <a:lnTo>
                  <a:pt x="717" y="326"/>
                </a:lnTo>
                <a:lnTo>
                  <a:pt x="716" y="326"/>
                </a:lnTo>
                <a:lnTo>
                  <a:pt x="715" y="326"/>
                </a:lnTo>
                <a:lnTo>
                  <a:pt x="714" y="325"/>
                </a:lnTo>
                <a:lnTo>
                  <a:pt x="714" y="325"/>
                </a:lnTo>
                <a:lnTo>
                  <a:pt x="714" y="324"/>
                </a:lnTo>
                <a:lnTo>
                  <a:pt x="713" y="324"/>
                </a:lnTo>
                <a:lnTo>
                  <a:pt x="712" y="324"/>
                </a:lnTo>
                <a:lnTo>
                  <a:pt x="712" y="324"/>
                </a:lnTo>
                <a:lnTo>
                  <a:pt x="711" y="323"/>
                </a:lnTo>
                <a:lnTo>
                  <a:pt x="711" y="322"/>
                </a:lnTo>
                <a:lnTo>
                  <a:pt x="709" y="322"/>
                </a:lnTo>
                <a:lnTo>
                  <a:pt x="709" y="322"/>
                </a:lnTo>
                <a:lnTo>
                  <a:pt x="707" y="321"/>
                </a:lnTo>
                <a:lnTo>
                  <a:pt x="707" y="321"/>
                </a:lnTo>
                <a:lnTo>
                  <a:pt x="706" y="320"/>
                </a:lnTo>
                <a:lnTo>
                  <a:pt x="705" y="320"/>
                </a:lnTo>
                <a:lnTo>
                  <a:pt x="705" y="320"/>
                </a:lnTo>
                <a:lnTo>
                  <a:pt x="703" y="319"/>
                </a:lnTo>
                <a:lnTo>
                  <a:pt x="703" y="319"/>
                </a:lnTo>
                <a:lnTo>
                  <a:pt x="702" y="319"/>
                </a:lnTo>
                <a:lnTo>
                  <a:pt x="701" y="319"/>
                </a:lnTo>
                <a:lnTo>
                  <a:pt x="701" y="319"/>
                </a:lnTo>
                <a:lnTo>
                  <a:pt x="700" y="319"/>
                </a:lnTo>
                <a:lnTo>
                  <a:pt x="699" y="319"/>
                </a:lnTo>
                <a:lnTo>
                  <a:pt x="699" y="319"/>
                </a:lnTo>
                <a:lnTo>
                  <a:pt x="698" y="319"/>
                </a:lnTo>
                <a:lnTo>
                  <a:pt x="697" y="319"/>
                </a:lnTo>
                <a:lnTo>
                  <a:pt x="697" y="319"/>
                </a:lnTo>
                <a:lnTo>
                  <a:pt x="696" y="318"/>
                </a:lnTo>
                <a:lnTo>
                  <a:pt x="694" y="317"/>
                </a:lnTo>
                <a:lnTo>
                  <a:pt x="693" y="317"/>
                </a:lnTo>
                <a:lnTo>
                  <a:pt x="693" y="317"/>
                </a:lnTo>
                <a:lnTo>
                  <a:pt x="692" y="317"/>
                </a:lnTo>
                <a:lnTo>
                  <a:pt x="692" y="317"/>
                </a:lnTo>
                <a:lnTo>
                  <a:pt x="691" y="317"/>
                </a:lnTo>
                <a:lnTo>
                  <a:pt x="691" y="316"/>
                </a:lnTo>
                <a:lnTo>
                  <a:pt x="690" y="316"/>
                </a:lnTo>
                <a:lnTo>
                  <a:pt x="690" y="316"/>
                </a:lnTo>
                <a:lnTo>
                  <a:pt x="688" y="315"/>
                </a:lnTo>
                <a:lnTo>
                  <a:pt x="688" y="315"/>
                </a:lnTo>
                <a:lnTo>
                  <a:pt x="687" y="315"/>
                </a:lnTo>
                <a:lnTo>
                  <a:pt x="686" y="315"/>
                </a:lnTo>
                <a:lnTo>
                  <a:pt x="686" y="315"/>
                </a:lnTo>
                <a:lnTo>
                  <a:pt x="684" y="314"/>
                </a:lnTo>
                <a:lnTo>
                  <a:pt x="684" y="313"/>
                </a:lnTo>
                <a:lnTo>
                  <a:pt x="684" y="313"/>
                </a:lnTo>
                <a:lnTo>
                  <a:pt x="685" y="313"/>
                </a:lnTo>
                <a:lnTo>
                  <a:pt x="685" y="312"/>
                </a:lnTo>
                <a:lnTo>
                  <a:pt x="685" y="311"/>
                </a:lnTo>
                <a:lnTo>
                  <a:pt x="685" y="311"/>
                </a:lnTo>
                <a:lnTo>
                  <a:pt x="684" y="311"/>
                </a:lnTo>
                <a:lnTo>
                  <a:pt x="684" y="311"/>
                </a:lnTo>
                <a:lnTo>
                  <a:pt x="683" y="311"/>
                </a:lnTo>
                <a:lnTo>
                  <a:pt x="682" y="310"/>
                </a:lnTo>
                <a:lnTo>
                  <a:pt x="682" y="310"/>
                </a:lnTo>
                <a:lnTo>
                  <a:pt x="681" y="310"/>
                </a:lnTo>
                <a:lnTo>
                  <a:pt x="680" y="310"/>
                </a:lnTo>
                <a:lnTo>
                  <a:pt x="680" y="309"/>
                </a:lnTo>
                <a:lnTo>
                  <a:pt x="679" y="309"/>
                </a:lnTo>
                <a:lnTo>
                  <a:pt x="678" y="309"/>
                </a:lnTo>
                <a:lnTo>
                  <a:pt x="678" y="309"/>
                </a:lnTo>
                <a:lnTo>
                  <a:pt x="677" y="309"/>
                </a:lnTo>
                <a:lnTo>
                  <a:pt x="676" y="309"/>
                </a:lnTo>
                <a:lnTo>
                  <a:pt x="676" y="309"/>
                </a:lnTo>
                <a:lnTo>
                  <a:pt x="675" y="308"/>
                </a:lnTo>
                <a:lnTo>
                  <a:pt x="675" y="308"/>
                </a:lnTo>
                <a:lnTo>
                  <a:pt x="674" y="308"/>
                </a:lnTo>
                <a:lnTo>
                  <a:pt x="673" y="308"/>
                </a:lnTo>
                <a:lnTo>
                  <a:pt x="673" y="307"/>
                </a:lnTo>
                <a:lnTo>
                  <a:pt x="673" y="307"/>
                </a:lnTo>
                <a:lnTo>
                  <a:pt x="672" y="307"/>
                </a:lnTo>
                <a:lnTo>
                  <a:pt x="671" y="307"/>
                </a:lnTo>
                <a:lnTo>
                  <a:pt x="671" y="307"/>
                </a:lnTo>
                <a:lnTo>
                  <a:pt x="671" y="307"/>
                </a:lnTo>
                <a:lnTo>
                  <a:pt x="670" y="307"/>
                </a:lnTo>
                <a:lnTo>
                  <a:pt x="669" y="307"/>
                </a:lnTo>
                <a:lnTo>
                  <a:pt x="669" y="307"/>
                </a:lnTo>
                <a:lnTo>
                  <a:pt x="668" y="307"/>
                </a:lnTo>
                <a:lnTo>
                  <a:pt x="667" y="307"/>
                </a:lnTo>
                <a:lnTo>
                  <a:pt x="667" y="307"/>
                </a:lnTo>
                <a:lnTo>
                  <a:pt x="666" y="307"/>
                </a:lnTo>
                <a:lnTo>
                  <a:pt x="665" y="307"/>
                </a:lnTo>
                <a:lnTo>
                  <a:pt x="665" y="306"/>
                </a:lnTo>
                <a:lnTo>
                  <a:pt x="665" y="305"/>
                </a:lnTo>
                <a:lnTo>
                  <a:pt x="664" y="305"/>
                </a:lnTo>
                <a:lnTo>
                  <a:pt x="665" y="305"/>
                </a:lnTo>
                <a:lnTo>
                  <a:pt x="665" y="305"/>
                </a:lnTo>
                <a:lnTo>
                  <a:pt x="665" y="304"/>
                </a:lnTo>
                <a:lnTo>
                  <a:pt x="665" y="304"/>
                </a:lnTo>
                <a:lnTo>
                  <a:pt x="665" y="305"/>
                </a:lnTo>
                <a:lnTo>
                  <a:pt x="665" y="304"/>
                </a:lnTo>
                <a:lnTo>
                  <a:pt x="665" y="303"/>
                </a:lnTo>
                <a:lnTo>
                  <a:pt x="666" y="303"/>
                </a:lnTo>
                <a:lnTo>
                  <a:pt x="666" y="303"/>
                </a:lnTo>
                <a:lnTo>
                  <a:pt x="667" y="303"/>
                </a:lnTo>
                <a:lnTo>
                  <a:pt x="666" y="303"/>
                </a:lnTo>
                <a:lnTo>
                  <a:pt x="666" y="302"/>
                </a:lnTo>
                <a:lnTo>
                  <a:pt x="665" y="302"/>
                </a:lnTo>
                <a:lnTo>
                  <a:pt x="665" y="302"/>
                </a:lnTo>
                <a:lnTo>
                  <a:pt x="664" y="302"/>
                </a:lnTo>
                <a:lnTo>
                  <a:pt x="663" y="302"/>
                </a:lnTo>
                <a:lnTo>
                  <a:pt x="663" y="302"/>
                </a:lnTo>
                <a:lnTo>
                  <a:pt x="663" y="302"/>
                </a:lnTo>
                <a:lnTo>
                  <a:pt x="662" y="302"/>
                </a:lnTo>
                <a:lnTo>
                  <a:pt x="661" y="302"/>
                </a:lnTo>
                <a:lnTo>
                  <a:pt x="661" y="302"/>
                </a:lnTo>
                <a:lnTo>
                  <a:pt x="660" y="302"/>
                </a:lnTo>
                <a:lnTo>
                  <a:pt x="659" y="302"/>
                </a:lnTo>
                <a:lnTo>
                  <a:pt x="659" y="302"/>
                </a:lnTo>
                <a:lnTo>
                  <a:pt x="658" y="302"/>
                </a:lnTo>
                <a:lnTo>
                  <a:pt x="657" y="302"/>
                </a:lnTo>
                <a:lnTo>
                  <a:pt x="656" y="302"/>
                </a:lnTo>
                <a:lnTo>
                  <a:pt x="656" y="302"/>
                </a:lnTo>
                <a:lnTo>
                  <a:pt x="655" y="302"/>
                </a:lnTo>
                <a:lnTo>
                  <a:pt x="654" y="302"/>
                </a:lnTo>
                <a:lnTo>
                  <a:pt x="653" y="302"/>
                </a:lnTo>
                <a:lnTo>
                  <a:pt x="652" y="302"/>
                </a:lnTo>
                <a:lnTo>
                  <a:pt x="651" y="302"/>
                </a:lnTo>
                <a:lnTo>
                  <a:pt x="650" y="303"/>
                </a:lnTo>
                <a:lnTo>
                  <a:pt x="649" y="303"/>
                </a:lnTo>
                <a:lnTo>
                  <a:pt x="648" y="303"/>
                </a:lnTo>
                <a:lnTo>
                  <a:pt x="648" y="304"/>
                </a:lnTo>
                <a:lnTo>
                  <a:pt x="648" y="303"/>
                </a:lnTo>
                <a:lnTo>
                  <a:pt x="647" y="303"/>
                </a:lnTo>
                <a:lnTo>
                  <a:pt x="646" y="303"/>
                </a:lnTo>
                <a:lnTo>
                  <a:pt x="646" y="303"/>
                </a:lnTo>
                <a:lnTo>
                  <a:pt x="645" y="303"/>
                </a:lnTo>
                <a:lnTo>
                  <a:pt x="644" y="303"/>
                </a:lnTo>
                <a:lnTo>
                  <a:pt x="644" y="303"/>
                </a:lnTo>
                <a:lnTo>
                  <a:pt x="643" y="303"/>
                </a:lnTo>
                <a:lnTo>
                  <a:pt x="642" y="302"/>
                </a:lnTo>
                <a:lnTo>
                  <a:pt x="641" y="302"/>
                </a:lnTo>
                <a:lnTo>
                  <a:pt x="640" y="302"/>
                </a:lnTo>
                <a:lnTo>
                  <a:pt x="639" y="303"/>
                </a:lnTo>
                <a:lnTo>
                  <a:pt x="639" y="303"/>
                </a:lnTo>
                <a:lnTo>
                  <a:pt x="637" y="303"/>
                </a:lnTo>
                <a:lnTo>
                  <a:pt x="636" y="303"/>
                </a:lnTo>
                <a:lnTo>
                  <a:pt x="635" y="303"/>
                </a:lnTo>
                <a:lnTo>
                  <a:pt x="633" y="303"/>
                </a:lnTo>
                <a:lnTo>
                  <a:pt x="633" y="303"/>
                </a:lnTo>
                <a:lnTo>
                  <a:pt x="633" y="302"/>
                </a:lnTo>
                <a:lnTo>
                  <a:pt x="633" y="303"/>
                </a:lnTo>
                <a:lnTo>
                  <a:pt x="633" y="303"/>
                </a:lnTo>
                <a:lnTo>
                  <a:pt x="633" y="303"/>
                </a:lnTo>
                <a:lnTo>
                  <a:pt x="632" y="303"/>
                </a:lnTo>
                <a:lnTo>
                  <a:pt x="632" y="304"/>
                </a:lnTo>
                <a:lnTo>
                  <a:pt x="631" y="304"/>
                </a:lnTo>
                <a:lnTo>
                  <a:pt x="632" y="305"/>
                </a:lnTo>
                <a:lnTo>
                  <a:pt x="632" y="305"/>
                </a:lnTo>
                <a:lnTo>
                  <a:pt x="631" y="305"/>
                </a:lnTo>
                <a:lnTo>
                  <a:pt x="631" y="306"/>
                </a:lnTo>
                <a:lnTo>
                  <a:pt x="631" y="306"/>
                </a:lnTo>
                <a:lnTo>
                  <a:pt x="631" y="305"/>
                </a:lnTo>
                <a:lnTo>
                  <a:pt x="630" y="305"/>
                </a:lnTo>
                <a:lnTo>
                  <a:pt x="630" y="306"/>
                </a:lnTo>
                <a:lnTo>
                  <a:pt x="631" y="306"/>
                </a:lnTo>
                <a:lnTo>
                  <a:pt x="630" y="306"/>
                </a:lnTo>
                <a:lnTo>
                  <a:pt x="630" y="307"/>
                </a:lnTo>
                <a:lnTo>
                  <a:pt x="629" y="307"/>
                </a:lnTo>
                <a:lnTo>
                  <a:pt x="630" y="307"/>
                </a:lnTo>
                <a:lnTo>
                  <a:pt x="630" y="307"/>
                </a:lnTo>
                <a:lnTo>
                  <a:pt x="629" y="307"/>
                </a:lnTo>
                <a:lnTo>
                  <a:pt x="629" y="307"/>
                </a:lnTo>
                <a:lnTo>
                  <a:pt x="629" y="308"/>
                </a:lnTo>
                <a:lnTo>
                  <a:pt x="628" y="308"/>
                </a:lnTo>
                <a:lnTo>
                  <a:pt x="628" y="309"/>
                </a:lnTo>
                <a:lnTo>
                  <a:pt x="627" y="309"/>
                </a:lnTo>
                <a:lnTo>
                  <a:pt x="627" y="309"/>
                </a:lnTo>
                <a:lnTo>
                  <a:pt x="627" y="309"/>
                </a:lnTo>
                <a:lnTo>
                  <a:pt x="627" y="309"/>
                </a:lnTo>
                <a:lnTo>
                  <a:pt x="627" y="310"/>
                </a:lnTo>
                <a:lnTo>
                  <a:pt x="627" y="310"/>
                </a:lnTo>
                <a:lnTo>
                  <a:pt x="627" y="311"/>
                </a:lnTo>
                <a:lnTo>
                  <a:pt x="627" y="311"/>
                </a:lnTo>
                <a:lnTo>
                  <a:pt x="627" y="312"/>
                </a:lnTo>
                <a:lnTo>
                  <a:pt x="627" y="311"/>
                </a:lnTo>
                <a:lnTo>
                  <a:pt x="626" y="311"/>
                </a:lnTo>
                <a:lnTo>
                  <a:pt x="625" y="311"/>
                </a:lnTo>
                <a:lnTo>
                  <a:pt x="625" y="311"/>
                </a:lnTo>
                <a:lnTo>
                  <a:pt x="624" y="312"/>
                </a:lnTo>
                <a:lnTo>
                  <a:pt x="623" y="312"/>
                </a:lnTo>
                <a:lnTo>
                  <a:pt x="623" y="312"/>
                </a:lnTo>
                <a:lnTo>
                  <a:pt x="622" y="312"/>
                </a:lnTo>
                <a:lnTo>
                  <a:pt x="623" y="312"/>
                </a:lnTo>
                <a:lnTo>
                  <a:pt x="622" y="312"/>
                </a:lnTo>
                <a:lnTo>
                  <a:pt x="621" y="312"/>
                </a:lnTo>
                <a:lnTo>
                  <a:pt x="621" y="313"/>
                </a:lnTo>
                <a:lnTo>
                  <a:pt x="621" y="313"/>
                </a:lnTo>
                <a:lnTo>
                  <a:pt x="620" y="313"/>
                </a:lnTo>
                <a:lnTo>
                  <a:pt x="620" y="312"/>
                </a:lnTo>
                <a:lnTo>
                  <a:pt x="620" y="312"/>
                </a:lnTo>
                <a:lnTo>
                  <a:pt x="619" y="312"/>
                </a:lnTo>
                <a:lnTo>
                  <a:pt x="619" y="311"/>
                </a:lnTo>
                <a:lnTo>
                  <a:pt x="618" y="311"/>
                </a:lnTo>
                <a:lnTo>
                  <a:pt x="618" y="311"/>
                </a:lnTo>
                <a:lnTo>
                  <a:pt x="617" y="311"/>
                </a:lnTo>
                <a:lnTo>
                  <a:pt x="617" y="310"/>
                </a:lnTo>
                <a:lnTo>
                  <a:pt x="616" y="310"/>
                </a:lnTo>
                <a:lnTo>
                  <a:pt x="616" y="310"/>
                </a:lnTo>
                <a:lnTo>
                  <a:pt x="616" y="311"/>
                </a:lnTo>
                <a:lnTo>
                  <a:pt x="615" y="311"/>
                </a:lnTo>
                <a:lnTo>
                  <a:pt x="615" y="310"/>
                </a:lnTo>
                <a:lnTo>
                  <a:pt x="615" y="309"/>
                </a:lnTo>
                <a:lnTo>
                  <a:pt x="614" y="309"/>
                </a:lnTo>
                <a:lnTo>
                  <a:pt x="614" y="310"/>
                </a:lnTo>
                <a:lnTo>
                  <a:pt x="614" y="311"/>
                </a:lnTo>
                <a:lnTo>
                  <a:pt x="614" y="311"/>
                </a:lnTo>
                <a:lnTo>
                  <a:pt x="613" y="311"/>
                </a:lnTo>
                <a:lnTo>
                  <a:pt x="613" y="310"/>
                </a:lnTo>
                <a:lnTo>
                  <a:pt x="613" y="309"/>
                </a:lnTo>
                <a:lnTo>
                  <a:pt x="613" y="309"/>
                </a:lnTo>
                <a:lnTo>
                  <a:pt x="613" y="308"/>
                </a:lnTo>
                <a:lnTo>
                  <a:pt x="613" y="307"/>
                </a:lnTo>
                <a:lnTo>
                  <a:pt x="613" y="307"/>
                </a:lnTo>
                <a:lnTo>
                  <a:pt x="613" y="306"/>
                </a:lnTo>
                <a:lnTo>
                  <a:pt x="613" y="305"/>
                </a:lnTo>
                <a:lnTo>
                  <a:pt x="612" y="305"/>
                </a:lnTo>
                <a:lnTo>
                  <a:pt x="612" y="305"/>
                </a:lnTo>
                <a:lnTo>
                  <a:pt x="612" y="305"/>
                </a:lnTo>
                <a:lnTo>
                  <a:pt x="611" y="305"/>
                </a:lnTo>
                <a:lnTo>
                  <a:pt x="611" y="304"/>
                </a:lnTo>
                <a:lnTo>
                  <a:pt x="612" y="304"/>
                </a:lnTo>
                <a:lnTo>
                  <a:pt x="612" y="305"/>
                </a:lnTo>
                <a:lnTo>
                  <a:pt x="612" y="304"/>
                </a:lnTo>
                <a:lnTo>
                  <a:pt x="612" y="303"/>
                </a:lnTo>
                <a:lnTo>
                  <a:pt x="612" y="303"/>
                </a:lnTo>
                <a:lnTo>
                  <a:pt x="611" y="303"/>
                </a:lnTo>
                <a:lnTo>
                  <a:pt x="611" y="303"/>
                </a:lnTo>
                <a:lnTo>
                  <a:pt x="610" y="303"/>
                </a:lnTo>
                <a:lnTo>
                  <a:pt x="610" y="303"/>
                </a:lnTo>
                <a:lnTo>
                  <a:pt x="609" y="303"/>
                </a:lnTo>
                <a:lnTo>
                  <a:pt x="608" y="303"/>
                </a:lnTo>
                <a:lnTo>
                  <a:pt x="608" y="303"/>
                </a:lnTo>
                <a:lnTo>
                  <a:pt x="607" y="303"/>
                </a:lnTo>
                <a:lnTo>
                  <a:pt x="606" y="303"/>
                </a:lnTo>
                <a:lnTo>
                  <a:pt x="606" y="303"/>
                </a:lnTo>
                <a:lnTo>
                  <a:pt x="606" y="303"/>
                </a:lnTo>
                <a:lnTo>
                  <a:pt x="605" y="303"/>
                </a:lnTo>
                <a:lnTo>
                  <a:pt x="604" y="303"/>
                </a:lnTo>
                <a:lnTo>
                  <a:pt x="604" y="303"/>
                </a:lnTo>
                <a:lnTo>
                  <a:pt x="604" y="302"/>
                </a:lnTo>
                <a:lnTo>
                  <a:pt x="604" y="302"/>
                </a:lnTo>
                <a:lnTo>
                  <a:pt x="604" y="303"/>
                </a:lnTo>
                <a:lnTo>
                  <a:pt x="603" y="303"/>
                </a:lnTo>
                <a:lnTo>
                  <a:pt x="603" y="303"/>
                </a:lnTo>
                <a:lnTo>
                  <a:pt x="602" y="303"/>
                </a:lnTo>
                <a:lnTo>
                  <a:pt x="601" y="303"/>
                </a:lnTo>
                <a:lnTo>
                  <a:pt x="601" y="303"/>
                </a:lnTo>
                <a:lnTo>
                  <a:pt x="600" y="303"/>
                </a:lnTo>
                <a:lnTo>
                  <a:pt x="600" y="304"/>
                </a:lnTo>
                <a:lnTo>
                  <a:pt x="599" y="304"/>
                </a:lnTo>
                <a:lnTo>
                  <a:pt x="599" y="304"/>
                </a:lnTo>
                <a:lnTo>
                  <a:pt x="599" y="305"/>
                </a:lnTo>
                <a:lnTo>
                  <a:pt x="598" y="305"/>
                </a:lnTo>
                <a:lnTo>
                  <a:pt x="597" y="305"/>
                </a:lnTo>
                <a:lnTo>
                  <a:pt x="597" y="305"/>
                </a:lnTo>
                <a:lnTo>
                  <a:pt x="597" y="305"/>
                </a:lnTo>
                <a:lnTo>
                  <a:pt x="596" y="305"/>
                </a:lnTo>
                <a:lnTo>
                  <a:pt x="595" y="305"/>
                </a:lnTo>
                <a:lnTo>
                  <a:pt x="595" y="305"/>
                </a:lnTo>
                <a:lnTo>
                  <a:pt x="595" y="306"/>
                </a:lnTo>
                <a:lnTo>
                  <a:pt x="594" y="306"/>
                </a:lnTo>
                <a:lnTo>
                  <a:pt x="594" y="307"/>
                </a:lnTo>
                <a:lnTo>
                  <a:pt x="593" y="307"/>
                </a:lnTo>
                <a:lnTo>
                  <a:pt x="593" y="307"/>
                </a:lnTo>
                <a:lnTo>
                  <a:pt x="592" y="306"/>
                </a:lnTo>
                <a:lnTo>
                  <a:pt x="591" y="306"/>
                </a:lnTo>
                <a:lnTo>
                  <a:pt x="592" y="305"/>
                </a:lnTo>
                <a:lnTo>
                  <a:pt x="592" y="305"/>
                </a:lnTo>
                <a:lnTo>
                  <a:pt x="592" y="304"/>
                </a:lnTo>
                <a:lnTo>
                  <a:pt x="593" y="303"/>
                </a:lnTo>
                <a:lnTo>
                  <a:pt x="593" y="303"/>
                </a:lnTo>
                <a:lnTo>
                  <a:pt x="593" y="303"/>
                </a:lnTo>
                <a:lnTo>
                  <a:pt x="593" y="302"/>
                </a:lnTo>
                <a:lnTo>
                  <a:pt x="593" y="302"/>
                </a:lnTo>
                <a:lnTo>
                  <a:pt x="593" y="301"/>
                </a:lnTo>
                <a:lnTo>
                  <a:pt x="593" y="301"/>
                </a:lnTo>
                <a:lnTo>
                  <a:pt x="593" y="300"/>
                </a:lnTo>
                <a:lnTo>
                  <a:pt x="593" y="300"/>
                </a:lnTo>
                <a:lnTo>
                  <a:pt x="593" y="299"/>
                </a:lnTo>
                <a:lnTo>
                  <a:pt x="593" y="298"/>
                </a:lnTo>
                <a:lnTo>
                  <a:pt x="592" y="298"/>
                </a:lnTo>
                <a:lnTo>
                  <a:pt x="591" y="298"/>
                </a:lnTo>
                <a:lnTo>
                  <a:pt x="591" y="298"/>
                </a:lnTo>
                <a:lnTo>
                  <a:pt x="590" y="298"/>
                </a:lnTo>
                <a:lnTo>
                  <a:pt x="589" y="298"/>
                </a:lnTo>
                <a:lnTo>
                  <a:pt x="589" y="298"/>
                </a:lnTo>
                <a:lnTo>
                  <a:pt x="588" y="298"/>
                </a:lnTo>
                <a:lnTo>
                  <a:pt x="587" y="298"/>
                </a:lnTo>
                <a:lnTo>
                  <a:pt x="587" y="298"/>
                </a:lnTo>
                <a:lnTo>
                  <a:pt x="586" y="298"/>
                </a:lnTo>
                <a:lnTo>
                  <a:pt x="585" y="298"/>
                </a:lnTo>
                <a:lnTo>
                  <a:pt x="585" y="298"/>
                </a:lnTo>
                <a:lnTo>
                  <a:pt x="584" y="298"/>
                </a:lnTo>
                <a:lnTo>
                  <a:pt x="584" y="297"/>
                </a:lnTo>
                <a:lnTo>
                  <a:pt x="583" y="297"/>
                </a:lnTo>
                <a:lnTo>
                  <a:pt x="582" y="296"/>
                </a:lnTo>
                <a:lnTo>
                  <a:pt x="582" y="296"/>
                </a:lnTo>
                <a:lnTo>
                  <a:pt x="581" y="296"/>
                </a:lnTo>
                <a:lnTo>
                  <a:pt x="580" y="296"/>
                </a:lnTo>
                <a:lnTo>
                  <a:pt x="580" y="296"/>
                </a:lnTo>
                <a:lnTo>
                  <a:pt x="579" y="296"/>
                </a:lnTo>
                <a:lnTo>
                  <a:pt x="579" y="295"/>
                </a:lnTo>
                <a:lnTo>
                  <a:pt x="578" y="295"/>
                </a:lnTo>
                <a:lnTo>
                  <a:pt x="578" y="294"/>
                </a:lnTo>
                <a:lnTo>
                  <a:pt x="577" y="294"/>
                </a:lnTo>
                <a:lnTo>
                  <a:pt x="576" y="294"/>
                </a:lnTo>
                <a:lnTo>
                  <a:pt x="576" y="294"/>
                </a:lnTo>
                <a:lnTo>
                  <a:pt x="575" y="294"/>
                </a:lnTo>
                <a:lnTo>
                  <a:pt x="574" y="293"/>
                </a:lnTo>
                <a:lnTo>
                  <a:pt x="574" y="293"/>
                </a:lnTo>
                <a:lnTo>
                  <a:pt x="573" y="292"/>
                </a:lnTo>
                <a:lnTo>
                  <a:pt x="572" y="292"/>
                </a:lnTo>
                <a:lnTo>
                  <a:pt x="572" y="292"/>
                </a:lnTo>
                <a:lnTo>
                  <a:pt x="571" y="292"/>
                </a:lnTo>
                <a:lnTo>
                  <a:pt x="570" y="292"/>
                </a:lnTo>
                <a:lnTo>
                  <a:pt x="570" y="291"/>
                </a:lnTo>
                <a:lnTo>
                  <a:pt x="569" y="291"/>
                </a:lnTo>
                <a:lnTo>
                  <a:pt x="569" y="290"/>
                </a:lnTo>
                <a:lnTo>
                  <a:pt x="569" y="290"/>
                </a:lnTo>
                <a:lnTo>
                  <a:pt x="568" y="289"/>
                </a:lnTo>
                <a:lnTo>
                  <a:pt x="568" y="288"/>
                </a:lnTo>
                <a:lnTo>
                  <a:pt x="568" y="288"/>
                </a:lnTo>
                <a:lnTo>
                  <a:pt x="567" y="288"/>
                </a:lnTo>
                <a:lnTo>
                  <a:pt x="567" y="288"/>
                </a:lnTo>
                <a:lnTo>
                  <a:pt x="566" y="288"/>
                </a:lnTo>
                <a:lnTo>
                  <a:pt x="565" y="288"/>
                </a:lnTo>
                <a:lnTo>
                  <a:pt x="565" y="287"/>
                </a:lnTo>
                <a:lnTo>
                  <a:pt x="564" y="287"/>
                </a:lnTo>
                <a:lnTo>
                  <a:pt x="563" y="287"/>
                </a:lnTo>
                <a:lnTo>
                  <a:pt x="563" y="287"/>
                </a:lnTo>
                <a:lnTo>
                  <a:pt x="562" y="287"/>
                </a:lnTo>
                <a:lnTo>
                  <a:pt x="561" y="287"/>
                </a:lnTo>
                <a:lnTo>
                  <a:pt x="561" y="286"/>
                </a:lnTo>
                <a:lnTo>
                  <a:pt x="560" y="286"/>
                </a:lnTo>
                <a:lnTo>
                  <a:pt x="559" y="286"/>
                </a:lnTo>
                <a:lnTo>
                  <a:pt x="559" y="286"/>
                </a:lnTo>
                <a:lnTo>
                  <a:pt x="558" y="286"/>
                </a:lnTo>
                <a:lnTo>
                  <a:pt x="557" y="286"/>
                </a:lnTo>
                <a:lnTo>
                  <a:pt x="557" y="286"/>
                </a:lnTo>
                <a:lnTo>
                  <a:pt x="556" y="286"/>
                </a:lnTo>
                <a:lnTo>
                  <a:pt x="555" y="285"/>
                </a:lnTo>
                <a:lnTo>
                  <a:pt x="555" y="285"/>
                </a:lnTo>
                <a:lnTo>
                  <a:pt x="554" y="285"/>
                </a:lnTo>
                <a:lnTo>
                  <a:pt x="553" y="285"/>
                </a:lnTo>
                <a:lnTo>
                  <a:pt x="553" y="285"/>
                </a:lnTo>
                <a:lnTo>
                  <a:pt x="553" y="285"/>
                </a:lnTo>
                <a:lnTo>
                  <a:pt x="552" y="285"/>
                </a:lnTo>
                <a:lnTo>
                  <a:pt x="551" y="285"/>
                </a:lnTo>
                <a:lnTo>
                  <a:pt x="551" y="286"/>
                </a:lnTo>
                <a:lnTo>
                  <a:pt x="551" y="286"/>
                </a:lnTo>
                <a:lnTo>
                  <a:pt x="550" y="286"/>
                </a:lnTo>
                <a:lnTo>
                  <a:pt x="550" y="286"/>
                </a:lnTo>
                <a:lnTo>
                  <a:pt x="549" y="286"/>
                </a:lnTo>
                <a:lnTo>
                  <a:pt x="549" y="286"/>
                </a:lnTo>
                <a:lnTo>
                  <a:pt x="548" y="287"/>
                </a:lnTo>
                <a:lnTo>
                  <a:pt x="548" y="287"/>
                </a:lnTo>
                <a:lnTo>
                  <a:pt x="547" y="287"/>
                </a:lnTo>
                <a:lnTo>
                  <a:pt x="548" y="288"/>
                </a:lnTo>
                <a:lnTo>
                  <a:pt x="547" y="288"/>
                </a:lnTo>
                <a:lnTo>
                  <a:pt x="547" y="289"/>
                </a:lnTo>
                <a:lnTo>
                  <a:pt x="546" y="289"/>
                </a:lnTo>
                <a:lnTo>
                  <a:pt x="546" y="289"/>
                </a:lnTo>
                <a:lnTo>
                  <a:pt x="546" y="288"/>
                </a:lnTo>
                <a:lnTo>
                  <a:pt x="545" y="288"/>
                </a:lnTo>
                <a:lnTo>
                  <a:pt x="544" y="288"/>
                </a:lnTo>
                <a:lnTo>
                  <a:pt x="544" y="288"/>
                </a:lnTo>
                <a:lnTo>
                  <a:pt x="544" y="289"/>
                </a:lnTo>
                <a:lnTo>
                  <a:pt x="543" y="289"/>
                </a:lnTo>
                <a:lnTo>
                  <a:pt x="542" y="289"/>
                </a:lnTo>
                <a:lnTo>
                  <a:pt x="542" y="288"/>
                </a:lnTo>
                <a:lnTo>
                  <a:pt x="542" y="289"/>
                </a:lnTo>
                <a:lnTo>
                  <a:pt x="542" y="288"/>
                </a:lnTo>
                <a:lnTo>
                  <a:pt x="541" y="288"/>
                </a:lnTo>
                <a:lnTo>
                  <a:pt x="540" y="288"/>
                </a:lnTo>
                <a:lnTo>
                  <a:pt x="540" y="288"/>
                </a:lnTo>
                <a:lnTo>
                  <a:pt x="539" y="288"/>
                </a:lnTo>
                <a:lnTo>
                  <a:pt x="538" y="288"/>
                </a:lnTo>
                <a:lnTo>
                  <a:pt x="538" y="288"/>
                </a:lnTo>
                <a:lnTo>
                  <a:pt x="537" y="288"/>
                </a:lnTo>
                <a:lnTo>
                  <a:pt x="536" y="288"/>
                </a:lnTo>
                <a:lnTo>
                  <a:pt x="536" y="288"/>
                </a:lnTo>
                <a:lnTo>
                  <a:pt x="536" y="288"/>
                </a:lnTo>
                <a:lnTo>
                  <a:pt x="535" y="288"/>
                </a:lnTo>
                <a:lnTo>
                  <a:pt x="534" y="288"/>
                </a:lnTo>
                <a:lnTo>
                  <a:pt x="534" y="288"/>
                </a:lnTo>
                <a:lnTo>
                  <a:pt x="534" y="288"/>
                </a:lnTo>
                <a:lnTo>
                  <a:pt x="533" y="288"/>
                </a:lnTo>
                <a:lnTo>
                  <a:pt x="533" y="289"/>
                </a:lnTo>
                <a:lnTo>
                  <a:pt x="532" y="289"/>
                </a:lnTo>
                <a:lnTo>
                  <a:pt x="532" y="289"/>
                </a:lnTo>
                <a:lnTo>
                  <a:pt x="532" y="290"/>
                </a:lnTo>
                <a:lnTo>
                  <a:pt x="531" y="290"/>
                </a:lnTo>
                <a:lnTo>
                  <a:pt x="531" y="290"/>
                </a:lnTo>
                <a:lnTo>
                  <a:pt x="530" y="290"/>
                </a:lnTo>
                <a:lnTo>
                  <a:pt x="530" y="290"/>
                </a:lnTo>
                <a:lnTo>
                  <a:pt x="529" y="290"/>
                </a:lnTo>
                <a:lnTo>
                  <a:pt x="529" y="290"/>
                </a:lnTo>
                <a:lnTo>
                  <a:pt x="529" y="291"/>
                </a:lnTo>
                <a:lnTo>
                  <a:pt x="528" y="291"/>
                </a:lnTo>
                <a:lnTo>
                  <a:pt x="527" y="291"/>
                </a:lnTo>
                <a:lnTo>
                  <a:pt x="527" y="292"/>
                </a:lnTo>
                <a:lnTo>
                  <a:pt x="527" y="292"/>
                </a:lnTo>
                <a:lnTo>
                  <a:pt x="527" y="292"/>
                </a:lnTo>
                <a:lnTo>
                  <a:pt x="527" y="293"/>
                </a:lnTo>
                <a:lnTo>
                  <a:pt x="526" y="293"/>
                </a:lnTo>
                <a:lnTo>
                  <a:pt x="527" y="293"/>
                </a:lnTo>
                <a:lnTo>
                  <a:pt x="527" y="294"/>
                </a:lnTo>
                <a:lnTo>
                  <a:pt x="526" y="294"/>
                </a:lnTo>
                <a:lnTo>
                  <a:pt x="527" y="294"/>
                </a:lnTo>
                <a:lnTo>
                  <a:pt x="527" y="294"/>
                </a:lnTo>
                <a:lnTo>
                  <a:pt x="527" y="295"/>
                </a:lnTo>
                <a:lnTo>
                  <a:pt x="526" y="295"/>
                </a:lnTo>
                <a:lnTo>
                  <a:pt x="526" y="296"/>
                </a:lnTo>
                <a:lnTo>
                  <a:pt x="526" y="296"/>
                </a:lnTo>
                <a:lnTo>
                  <a:pt x="527" y="296"/>
                </a:lnTo>
                <a:lnTo>
                  <a:pt x="527" y="297"/>
                </a:lnTo>
                <a:lnTo>
                  <a:pt x="527" y="298"/>
                </a:lnTo>
                <a:lnTo>
                  <a:pt x="527" y="298"/>
                </a:lnTo>
                <a:lnTo>
                  <a:pt x="527" y="298"/>
                </a:lnTo>
                <a:lnTo>
                  <a:pt x="527" y="298"/>
                </a:lnTo>
                <a:lnTo>
                  <a:pt x="526" y="298"/>
                </a:lnTo>
                <a:lnTo>
                  <a:pt x="526" y="299"/>
                </a:lnTo>
                <a:lnTo>
                  <a:pt x="526" y="300"/>
                </a:lnTo>
                <a:lnTo>
                  <a:pt x="525" y="300"/>
                </a:lnTo>
                <a:lnTo>
                  <a:pt x="525" y="300"/>
                </a:lnTo>
                <a:lnTo>
                  <a:pt x="525" y="300"/>
                </a:lnTo>
                <a:lnTo>
                  <a:pt x="525" y="300"/>
                </a:lnTo>
                <a:lnTo>
                  <a:pt x="525" y="300"/>
                </a:lnTo>
                <a:lnTo>
                  <a:pt x="524" y="301"/>
                </a:lnTo>
                <a:lnTo>
                  <a:pt x="523" y="301"/>
                </a:lnTo>
                <a:lnTo>
                  <a:pt x="523" y="302"/>
                </a:lnTo>
                <a:lnTo>
                  <a:pt x="524" y="302"/>
                </a:lnTo>
                <a:lnTo>
                  <a:pt x="523" y="302"/>
                </a:lnTo>
                <a:lnTo>
                  <a:pt x="524" y="302"/>
                </a:lnTo>
                <a:lnTo>
                  <a:pt x="524" y="303"/>
                </a:lnTo>
                <a:lnTo>
                  <a:pt x="525" y="303"/>
                </a:lnTo>
                <a:lnTo>
                  <a:pt x="524" y="303"/>
                </a:lnTo>
                <a:lnTo>
                  <a:pt x="523" y="303"/>
                </a:lnTo>
                <a:lnTo>
                  <a:pt x="523" y="304"/>
                </a:lnTo>
                <a:lnTo>
                  <a:pt x="523" y="304"/>
                </a:lnTo>
                <a:lnTo>
                  <a:pt x="522" y="303"/>
                </a:lnTo>
                <a:lnTo>
                  <a:pt x="521" y="304"/>
                </a:lnTo>
                <a:lnTo>
                  <a:pt x="521" y="303"/>
                </a:lnTo>
                <a:lnTo>
                  <a:pt x="521" y="303"/>
                </a:lnTo>
                <a:lnTo>
                  <a:pt x="520" y="303"/>
                </a:lnTo>
                <a:lnTo>
                  <a:pt x="519" y="303"/>
                </a:lnTo>
                <a:lnTo>
                  <a:pt x="519" y="303"/>
                </a:lnTo>
                <a:lnTo>
                  <a:pt x="518" y="303"/>
                </a:lnTo>
                <a:lnTo>
                  <a:pt x="517" y="303"/>
                </a:lnTo>
                <a:lnTo>
                  <a:pt x="517" y="303"/>
                </a:lnTo>
                <a:lnTo>
                  <a:pt x="517" y="303"/>
                </a:lnTo>
                <a:lnTo>
                  <a:pt x="517" y="304"/>
                </a:lnTo>
                <a:lnTo>
                  <a:pt x="517" y="305"/>
                </a:lnTo>
                <a:lnTo>
                  <a:pt x="517" y="305"/>
                </a:lnTo>
                <a:lnTo>
                  <a:pt x="516" y="305"/>
                </a:lnTo>
                <a:lnTo>
                  <a:pt x="516" y="305"/>
                </a:lnTo>
                <a:lnTo>
                  <a:pt x="515" y="305"/>
                </a:lnTo>
                <a:lnTo>
                  <a:pt x="515" y="305"/>
                </a:lnTo>
                <a:lnTo>
                  <a:pt x="515" y="305"/>
                </a:lnTo>
                <a:lnTo>
                  <a:pt x="514" y="305"/>
                </a:lnTo>
                <a:lnTo>
                  <a:pt x="513" y="305"/>
                </a:lnTo>
                <a:lnTo>
                  <a:pt x="513" y="305"/>
                </a:lnTo>
                <a:lnTo>
                  <a:pt x="512" y="305"/>
                </a:lnTo>
                <a:lnTo>
                  <a:pt x="512" y="306"/>
                </a:lnTo>
                <a:lnTo>
                  <a:pt x="512" y="307"/>
                </a:lnTo>
                <a:lnTo>
                  <a:pt x="511" y="307"/>
                </a:lnTo>
                <a:lnTo>
                  <a:pt x="510" y="307"/>
                </a:lnTo>
                <a:lnTo>
                  <a:pt x="510" y="307"/>
                </a:lnTo>
                <a:lnTo>
                  <a:pt x="510" y="307"/>
                </a:lnTo>
                <a:lnTo>
                  <a:pt x="509" y="307"/>
                </a:lnTo>
                <a:lnTo>
                  <a:pt x="509" y="308"/>
                </a:lnTo>
                <a:lnTo>
                  <a:pt x="508" y="308"/>
                </a:lnTo>
                <a:lnTo>
                  <a:pt x="508" y="309"/>
                </a:lnTo>
                <a:lnTo>
                  <a:pt x="508" y="308"/>
                </a:lnTo>
                <a:lnTo>
                  <a:pt x="507" y="309"/>
                </a:lnTo>
                <a:lnTo>
                  <a:pt x="508" y="309"/>
                </a:lnTo>
                <a:lnTo>
                  <a:pt x="508" y="309"/>
                </a:lnTo>
                <a:lnTo>
                  <a:pt x="508" y="310"/>
                </a:lnTo>
                <a:lnTo>
                  <a:pt x="507" y="311"/>
                </a:lnTo>
                <a:lnTo>
                  <a:pt x="506" y="311"/>
                </a:lnTo>
                <a:lnTo>
                  <a:pt x="506" y="311"/>
                </a:lnTo>
                <a:lnTo>
                  <a:pt x="505" y="311"/>
                </a:lnTo>
                <a:lnTo>
                  <a:pt x="504" y="311"/>
                </a:lnTo>
                <a:lnTo>
                  <a:pt x="504" y="311"/>
                </a:lnTo>
                <a:lnTo>
                  <a:pt x="504" y="311"/>
                </a:lnTo>
                <a:lnTo>
                  <a:pt x="504" y="312"/>
                </a:lnTo>
                <a:lnTo>
                  <a:pt x="504" y="313"/>
                </a:lnTo>
                <a:lnTo>
                  <a:pt x="503" y="313"/>
                </a:lnTo>
                <a:lnTo>
                  <a:pt x="503" y="313"/>
                </a:lnTo>
                <a:lnTo>
                  <a:pt x="503" y="314"/>
                </a:lnTo>
                <a:lnTo>
                  <a:pt x="503" y="315"/>
                </a:lnTo>
                <a:lnTo>
                  <a:pt x="502" y="315"/>
                </a:lnTo>
                <a:lnTo>
                  <a:pt x="502" y="315"/>
                </a:lnTo>
                <a:lnTo>
                  <a:pt x="501" y="315"/>
                </a:lnTo>
                <a:lnTo>
                  <a:pt x="500" y="315"/>
                </a:lnTo>
                <a:lnTo>
                  <a:pt x="500" y="315"/>
                </a:lnTo>
                <a:lnTo>
                  <a:pt x="500" y="315"/>
                </a:lnTo>
                <a:lnTo>
                  <a:pt x="499" y="315"/>
                </a:lnTo>
                <a:lnTo>
                  <a:pt x="498" y="315"/>
                </a:lnTo>
                <a:lnTo>
                  <a:pt x="498" y="316"/>
                </a:lnTo>
                <a:lnTo>
                  <a:pt x="497" y="316"/>
                </a:lnTo>
                <a:lnTo>
                  <a:pt x="496" y="316"/>
                </a:lnTo>
                <a:lnTo>
                  <a:pt x="496" y="317"/>
                </a:lnTo>
                <a:lnTo>
                  <a:pt x="496" y="317"/>
                </a:lnTo>
                <a:lnTo>
                  <a:pt x="496" y="318"/>
                </a:lnTo>
                <a:lnTo>
                  <a:pt x="495" y="318"/>
                </a:lnTo>
                <a:lnTo>
                  <a:pt x="495" y="318"/>
                </a:lnTo>
                <a:lnTo>
                  <a:pt x="495" y="319"/>
                </a:lnTo>
                <a:lnTo>
                  <a:pt x="494" y="319"/>
                </a:lnTo>
                <a:lnTo>
                  <a:pt x="493" y="319"/>
                </a:lnTo>
                <a:lnTo>
                  <a:pt x="493" y="319"/>
                </a:lnTo>
                <a:lnTo>
                  <a:pt x="493" y="319"/>
                </a:lnTo>
                <a:lnTo>
                  <a:pt x="493" y="320"/>
                </a:lnTo>
                <a:lnTo>
                  <a:pt x="492" y="320"/>
                </a:lnTo>
                <a:lnTo>
                  <a:pt x="492" y="319"/>
                </a:lnTo>
                <a:lnTo>
                  <a:pt x="492" y="319"/>
                </a:lnTo>
                <a:lnTo>
                  <a:pt x="491" y="319"/>
                </a:lnTo>
                <a:lnTo>
                  <a:pt x="491" y="319"/>
                </a:lnTo>
                <a:lnTo>
                  <a:pt x="491" y="319"/>
                </a:lnTo>
                <a:lnTo>
                  <a:pt x="490" y="319"/>
                </a:lnTo>
                <a:lnTo>
                  <a:pt x="490" y="320"/>
                </a:lnTo>
                <a:lnTo>
                  <a:pt x="489" y="320"/>
                </a:lnTo>
                <a:lnTo>
                  <a:pt x="489" y="320"/>
                </a:lnTo>
                <a:lnTo>
                  <a:pt x="489" y="319"/>
                </a:lnTo>
                <a:lnTo>
                  <a:pt x="489" y="319"/>
                </a:lnTo>
                <a:lnTo>
                  <a:pt x="489" y="318"/>
                </a:lnTo>
                <a:lnTo>
                  <a:pt x="489" y="317"/>
                </a:lnTo>
                <a:lnTo>
                  <a:pt x="489" y="317"/>
                </a:lnTo>
                <a:lnTo>
                  <a:pt x="489" y="316"/>
                </a:lnTo>
                <a:lnTo>
                  <a:pt x="489" y="315"/>
                </a:lnTo>
                <a:lnTo>
                  <a:pt x="490" y="315"/>
                </a:lnTo>
                <a:lnTo>
                  <a:pt x="490" y="315"/>
                </a:lnTo>
                <a:lnTo>
                  <a:pt x="491" y="315"/>
                </a:lnTo>
                <a:lnTo>
                  <a:pt x="491" y="314"/>
                </a:lnTo>
                <a:lnTo>
                  <a:pt x="491" y="313"/>
                </a:lnTo>
                <a:lnTo>
                  <a:pt x="491" y="313"/>
                </a:lnTo>
                <a:lnTo>
                  <a:pt x="492" y="313"/>
                </a:lnTo>
                <a:lnTo>
                  <a:pt x="492" y="312"/>
                </a:lnTo>
                <a:lnTo>
                  <a:pt x="492" y="311"/>
                </a:lnTo>
                <a:lnTo>
                  <a:pt x="491" y="311"/>
                </a:lnTo>
                <a:lnTo>
                  <a:pt x="491" y="311"/>
                </a:lnTo>
                <a:lnTo>
                  <a:pt x="491" y="310"/>
                </a:lnTo>
                <a:lnTo>
                  <a:pt x="491" y="309"/>
                </a:lnTo>
                <a:lnTo>
                  <a:pt x="491" y="309"/>
                </a:lnTo>
                <a:lnTo>
                  <a:pt x="491" y="309"/>
                </a:lnTo>
                <a:lnTo>
                  <a:pt x="491" y="308"/>
                </a:lnTo>
                <a:lnTo>
                  <a:pt x="491" y="307"/>
                </a:lnTo>
                <a:lnTo>
                  <a:pt x="490" y="307"/>
                </a:lnTo>
                <a:lnTo>
                  <a:pt x="490" y="307"/>
                </a:lnTo>
                <a:lnTo>
                  <a:pt x="490" y="306"/>
                </a:lnTo>
                <a:lnTo>
                  <a:pt x="490" y="305"/>
                </a:lnTo>
                <a:lnTo>
                  <a:pt x="489" y="305"/>
                </a:lnTo>
                <a:lnTo>
                  <a:pt x="489" y="305"/>
                </a:lnTo>
                <a:lnTo>
                  <a:pt x="488" y="305"/>
                </a:lnTo>
                <a:lnTo>
                  <a:pt x="487" y="305"/>
                </a:lnTo>
                <a:lnTo>
                  <a:pt x="487" y="305"/>
                </a:lnTo>
                <a:lnTo>
                  <a:pt x="487" y="305"/>
                </a:lnTo>
                <a:lnTo>
                  <a:pt x="486" y="305"/>
                </a:lnTo>
                <a:lnTo>
                  <a:pt x="485" y="305"/>
                </a:lnTo>
                <a:lnTo>
                  <a:pt x="485" y="305"/>
                </a:lnTo>
                <a:lnTo>
                  <a:pt x="484" y="305"/>
                </a:lnTo>
                <a:lnTo>
                  <a:pt x="483" y="305"/>
                </a:lnTo>
                <a:lnTo>
                  <a:pt x="483" y="305"/>
                </a:lnTo>
                <a:lnTo>
                  <a:pt x="483" y="305"/>
                </a:lnTo>
                <a:lnTo>
                  <a:pt x="482" y="305"/>
                </a:lnTo>
                <a:lnTo>
                  <a:pt x="482" y="306"/>
                </a:lnTo>
                <a:lnTo>
                  <a:pt x="482" y="307"/>
                </a:lnTo>
                <a:lnTo>
                  <a:pt x="482" y="307"/>
                </a:lnTo>
                <a:lnTo>
                  <a:pt x="482" y="308"/>
                </a:lnTo>
                <a:lnTo>
                  <a:pt x="481" y="308"/>
                </a:lnTo>
                <a:lnTo>
                  <a:pt x="481" y="308"/>
                </a:lnTo>
                <a:lnTo>
                  <a:pt x="480" y="308"/>
                </a:lnTo>
                <a:lnTo>
                  <a:pt x="479" y="308"/>
                </a:lnTo>
                <a:lnTo>
                  <a:pt x="479" y="308"/>
                </a:lnTo>
                <a:lnTo>
                  <a:pt x="479" y="307"/>
                </a:lnTo>
                <a:lnTo>
                  <a:pt x="478" y="307"/>
                </a:lnTo>
                <a:lnTo>
                  <a:pt x="477" y="307"/>
                </a:lnTo>
                <a:lnTo>
                  <a:pt x="477" y="307"/>
                </a:lnTo>
                <a:lnTo>
                  <a:pt x="477" y="307"/>
                </a:lnTo>
                <a:lnTo>
                  <a:pt x="476" y="307"/>
                </a:lnTo>
                <a:lnTo>
                  <a:pt x="476" y="306"/>
                </a:lnTo>
                <a:lnTo>
                  <a:pt x="476" y="306"/>
                </a:lnTo>
                <a:lnTo>
                  <a:pt x="476" y="305"/>
                </a:lnTo>
                <a:lnTo>
                  <a:pt x="475" y="305"/>
                </a:lnTo>
                <a:lnTo>
                  <a:pt x="475" y="305"/>
                </a:lnTo>
                <a:lnTo>
                  <a:pt x="474" y="305"/>
                </a:lnTo>
                <a:lnTo>
                  <a:pt x="474" y="304"/>
                </a:lnTo>
                <a:lnTo>
                  <a:pt x="473" y="304"/>
                </a:lnTo>
                <a:lnTo>
                  <a:pt x="473" y="303"/>
                </a:lnTo>
                <a:lnTo>
                  <a:pt x="472" y="303"/>
                </a:lnTo>
                <a:lnTo>
                  <a:pt x="472" y="303"/>
                </a:lnTo>
                <a:lnTo>
                  <a:pt x="472" y="302"/>
                </a:lnTo>
                <a:lnTo>
                  <a:pt x="472" y="302"/>
                </a:lnTo>
                <a:lnTo>
                  <a:pt x="472" y="301"/>
                </a:lnTo>
                <a:lnTo>
                  <a:pt x="472" y="300"/>
                </a:lnTo>
                <a:lnTo>
                  <a:pt x="472" y="300"/>
                </a:lnTo>
                <a:lnTo>
                  <a:pt x="471" y="300"/>
                </a:lnTo>
                <a:lnTo>
                  <a:pt x="470" y="300"/>
                </a:lnTo>
                <a:lnTo>
                  <a:pt x="470" y="300"/>
                </a:lnTo>
                <a:lnTo>
                  <a:pt x="469" y="300"/>
                </a:lnTo>
                <a:lnTo>
                  <a:pt x="468" y="300"/>
                </a:lnTo>
                <a:lnTo>
                  <a:pt x="468" y="300"/>
                </a:lnTo>
                <a:lnTo>
                  <a:pt x="468" y="299"/>
                </a:lnTo>
                <a:lnTo>
                  <a:pt x="467" y="299"/>
                </a:lnTo>
                <a:lnTo>
                  <a:pt x="466" y="299"/>
                </a:lnTo>
                <a:lnTo>
                  <a:pt x="466" y="299"/>
                </a:lnTo>
                <a:lnTo>
                  <a:pt x="465" y="299"/>
                </a:lnTo>
                <a:lnTo>
                  <a:pt x="465" y="298"/>
                </a:lnTo>
                <a:lnTo>
                  <a:pt x="464" y="298"/>
                </a:lnTo>
                <a:lnTo>
                  <a:pt x="464" y="298"/>
                </a:lnTo>
                <a:lnTo>
                  <a:pt x="463" y="298"/>
                </a:lnTo>
                <a:lnTo>
                  <a:pt x="462" y="298"/>
                </a:lnTo>
                <a:lnTo>
                  <a:pt x="462" y="298"/>
                </a:lnTo>
                <a:lnTo>
                  <a:pt x="461" y="298"/>
                </a:lnTo>
                <a:lnTo>
                  <a:pt x="461" y="298"/>
                </a:lnTo>
                <a:lnTo>
                  <a:pt x="460" y="298"/>
                </a:lnTo>
                <a:lnTo>
                  <a:pt x="460" y="298"/>
                </a:lnTo>
                <a:lnTo>
                  <a:pt x="459" y="298"/>
                </a:lnTo>
                <a:lnTo>
                  <a:pt x="459" y="297"/>
                </a:lnTo>
                <a:lnTo>
                  <a:pt x="459" y="297"/>
                </a:lnTo>
                <a:lnTo>
                  <a:pt x="458" y="296"/>
                </a:lnTo>
                <a:lnTo>
                  <a:pt x="457" y="296"/>
                </a:lnTo>
                <a:lnTo>
                  <a:pt x="457" y="296"/>
                </a:lnTo>
                <a:lnTo>
                  <a:pt x="457" y="296"/>
                </a:lnTo>
                <a:lnTo>
                  <a:pt x="456" y="296"/>
                </a:lnTo>
                <a:lnTo>
                  <a:pt x="456" y="295"/>
                </a:lnTo>
                <a:lnTo>
                  <a:pt x="455" y="295"/>
                </a:lnTo>
                <a:lnTo>
                  <a:pt x="455" y="295"/>
                </a:lnTo>
                <a:lnTo>
                  <a:pt x="454" y="295"/>
                </a:lnTo>
                <a:lnTo>
                  <a:pt x="453" y="295"/>
                </a:lnTo>
                <a:lnTo>
                  <a:pt x="453" y="295"/>
                </a:lnTo>
                <a:lnTo>
                  <a:pt x="453" y="294"/>
                </a:lnTo>
                <a:lnTo>
                  <a:pt x="452" y="294"/>
                </a:lnTo>
                <a:lnTo>
                  <a:pt x="453" y="294"/>
                </a:lnTo>
                <a:lnTo>
                  <a:pt x="452" y="294"/>
                </a:lnTo>
                <a:lnTo>
                  <a:pt x="452" y="294"/>
                </a:lnTo>
                <a:lnTo>
                  <a:pt x="451" y="294"/>
                </a:lnTo>
                <a:lnTo>
                  <a:pt x="451" y="293"/>
                </a:lnTo>
                <a:lnTo>
                  <a:pt x="451" y="292"/>
                </a:lnTo>
                <a:lnTo>
                  <a:pt x="450" y="292"/>
                </a:lnTo>
                <a:lnTo>
                  <a:pt x="449" y="292"/>
                </a:lnTo>
                <a:lnTo>
                  <a:pt x="449" y="291"/>
                </a:lnTo>
                <a:lnTo>
                  <a:pt x="449" y="290"/>
                </a:lnTo>
                <a:lnTo>
                  <a:pt x="448" y="290"/>
                </a:lnTo>
                <a:lnTo>
                  <a:pt x="447" y="290"/>
                </a:lnTo>
                <a:lnTo>
                  <a:pt x="448" y="290"/>
                </a:lnTo>
                <a:lnTo>
                  <a:pt x="448" y="290"/>
                </a:lnTo>
                <a:lnTo>
                  <a:pt x="447" y="290"/>
                </a:lnTo>
                <a:lnTo>
                  <a:pt x="447" y="289"/>
                </a:lnTo>
                <a:lnTo>
                  <a:pt x="447" y="290"/>
                </a:lnTo>
                <a:lnTo>
                  <a:pt x="447" y="289"/>
                </a:lnTo>
                <a:lnTo>
                  <a:pt x="447" y="289"/>
                </a:lnTo>
                <a:lnTo>
                  <a:pt x="447" y="288"/>
                </a:lnTo>
                <a:lnTo>
                  <a:pt x="447" y="288"/>
                </a:lnTo>
                <a:lnTo>
                  <a:pt x="448" y="288"/>
                </a:lnTo>
                <a:lnTo>
                  <a:pt x="448" y="288"/>
                </a:lnTo>
                <a:lnTo>
                  <a:pt x="448" y="287"/>
                </a:lnTo>
                <a:lnTo>
                  <a:pt x="448" y="286"/>
                </a:lnTo>
                <a:lnTo>
                  <a:pt x="448" y="286"/>
                </a:lnTo>
                <a:lnTo>
                  <a:pt x="449" y="286"/>
                </a:lnTo>
                <a:lnTo>
                  <a:pt x="448" y="286"/>
                </a:lnTo>
                <a:lnTo>
                  <a:pt x="447" y="286"/>
                </a:lnTo>
                <a:lnTo>
                  <a:pt x="447" y="285"/>
                </a:lnTo>
                <a:lnTo>
                  <a:pt x="447" y="285"/>
                </a:lnTo>
                <a:lnTo>
                  <a:pt x="446" y="285"/>
                </a:lnTo>
                <a:lnTo>
                  <a:pt x="446" y="285"/>
                </a:lnTo>
                <a:lnTo>
                  <a:pt x="447" y="285"/>
                </a:lnTo>
                <a:lnTo>
                  <a:pt x="446" y="285"/>
                </a:lnTo>
                <a:lnTo>
                  <a:pt x="445" y="285"/>
                </a:lnTo>
                <a:lnTo>
                  <a:pt x="445" y="284"/>
                </a:lnTo>
                <a:lnTo>
                  <a:pt x="445" y="284"/>
                </a:lnTo>
                <a:lnTo>
                  <a:pt x="445" y="283"/>
                </a:lnTo>
                <a:lnTo>
                  <a:pt x="445" y="283"/>
                </a:lnTo>
                <a:lnTo>
                  <a:pt x="445" y="282"/>
                </a:lnTo>
                <a:lnTo>
                  <a:pt x="444" y="282"/>
                </a:lnTo>
                <a:lnTo>
                  <a:pt x="444" y="281"/>
                </a:lnTo>
                <a:lnTo>
                  <a:pt x="444" y="281"/>
                </a:lnTo>
                <a:lnTo>
                  <a:pt x="444" y="280"/>
                </a:lnTo>
                <a:lnTo>
                  <a:pt x="444" y="279"/>
                </a:lnTo>
                <a:lnTo>
                  <a:pt x="444" y="279"/>
                </a:lnTo>
                <a:lnTo>
                  <a:pt x="445" y="279"/>
                </a:lnTo>
                <a:lnTo>
                  <a:pt x="445" y="278"/>
                </a:lnTo>
                <a:lnTo>
                  <a:pt x="444" y="278"/>
                </a:lnTo>
                <a:lnTo>
                  <a:pt x="444" y="277"/>
                </a:lnTo>
                <a:lnTo>
                  <a:pt x="444" y="277"/>
                </a:lnTo>
                <a:lnTo>
                  <a:pt x="444" y="276"/>
                </a:lnTo>
                <a:lnTo>
                  <a:pt x="444" y="275"/>
                </a:lnTo>
                <a:lnTo>
                  <a:pt x="445" y="275"/>
                </a:lnTo>
                <a:lnTo>
                  <a:pt x="444" y="275"/>
                </a:lnTo>
                <a:lnTo>
                  <a:pt x="444" y="275"/>
                </a:lnTo>
                <a:lnTo>
                  <a:pt x="445" y="275"/>
                </a:lnTo>
                <a:lnTo>
                  <a:pt x="445" y="274"/>
                </a:lnTo>
                <a:lnTo>
                  <a:pt x="445" y="273"/>
                </a:lnTo>
                <a:lnTo>
                  <a:pt x="444" y="273"/>
                </a:lnTo>
                <a:lnTo>
                  <a:pt x="444" y="273"/>
                </a:lnTo>
                <a:lnTo>
                  <a:pt x="444" y="272"/>
                </a:lnTo>
                <a:lnTo>
                  <a:pt x="444" y="271"/>
                </a:lnTo>
                <a:lnTo>
                  <a:pt x="445" y="271"/>
                </a:lnTo>
                <a:lnTo>
                  <a:pt x="445" y="271"/>
                </a:lnTo>
                <a:lnTo>
                  <a:pt x="445" y="270"/>
                </a:lnTo>
                <a:lnTo>
                  <a:pt x="445" y="269"/>
                </a:lnTo>
                <a:lnTo>
                  <a:pt x="444" y="269"/>
                </a:lnTo>
                <a:lnTo>
                  <a:pt x="445" y="269"/>
                </a:lnTo>
                <a:lnTo>
                  <a:pt x="445" y="269"/>
                </a:lnTo>
                <a:lnTo>
                  <a:pt x="445" y="268"/>
                </a:lnTo>
                <a:lnTo>
                  <a:pt x="445" y="267"/>
                </a:lnTo>
                <a:lnTo>
                  <a:pt x="445" y="267"/>
                </a:lnTo>
                <a:lnTo>
                  <a:pt x="445" y="267"/>
                </a:lnTo>
                <a:lnTo>
                  <a:pt x="445" y="266"/>
                </a:lnTo>
                <a:lnTo>
                  <a:pt x="445" y="266"/>
                </a:lnTo>
                <a:lnTo>
                  <a:pt x="445" y="266"/>
                </a:lnTo>
                <a:lnTo>
                  <a:pt x="445" y="265"/>
                </a:lnTo>
                <a:lnTo>
                  <a:pt x="445" y="264"/>
                </a:lnTo>
                <a:lnTo>
                  <a:pt x="445" y="264"/>
                </a:lnTo>
                <a:lnTo>
                  <a:pt x="446" y="264"/>
                </a:lnTo>
                <a:lnTo>
                  <a:pt x="446" y="263"/>
                </a:lnTo>
                <a:lnTo>
                  <a:pt x="445" y="262"/>
                </a:lnTo>
                <a:lnTo>
                  <a:pt x="446" y="262"/>
                </a:lnTo>
                <a:lnTo>
                  <a:pt x="446" y="262"/>
                </a:lnTo>
                <a:lnTo>
                  <a:pt x="447" y="262"/>
                </a:lnTo>
                <a:lnTo>
                  <a:pt x="446" y="262"/>
                </a:lnTo>
                <a:lnTo>
                  <a:pt x="447" y="261"/>
                </a:lnTo>
                <a:lnTo>
                  <a:pt x="446" y="261"/>
                </a:lnTo>
                <a:lnTo>
                  <a:pt x="446" y="260"/>
                </a:lnTo>
                <a:lnTo>
                  <a:pt x="447" y="260"/>
                </a:lnTo>
                <a:lnTo>
                  <a:pt x="447" y="260"/>
                </a:lnTo>
                <a:lnTo>
                  <a:pt x="447" y="259"/>
                </a:lnTo>
                <a:lnTo>
                  <a:pt x="447" y="258"/>
                </a:lnTo>
                <a:lnTo>
                  <a:pt x="447" y="258"/>
                </a:lnTo>
                <a:lnTo>
                  <a:pt x="447" y="257"/>
                </a:lnTo>
                <a:lnTo>
                  <a:pt x="447" y="256"/>
                </a:lnTo>
                <a:lnTo>
                  <a:pt x="446" y="256"/>
                </a:lnTo>
                <a:lnTo>
                  <a:pt x="446" y="256"/>
                </a:lnTo>
                <a:lnTo>
                  <a:pt x="446" y="255"/>
                </a:lnTo>
                <a:lnTo>
                  <a:pt x="445" y="255"/>
                </a:lnTo>
                <a:lnTo>
                  <a:pt x="446" y="255"/>
                </a:lnTo>
                <a:lnTo>
                  <a:pt x="446" y="254"/>
                </a:lnTo>
                <a:lnTo>
                  <a:pt x="446" y="254"/>
                </a:lnTo>
                <a:lnTo>
                  <a:pt x="446" y="253"/>
                </a:lnTo>
                <a:lnTo>
                  <a:pt x="446" y="252"/>
                </a:lnTo>
                <a:lnTo>
                  <a:pt x="447" y="252"/>
                </a:lnTo>
                <a:lnTo>
                  <a:pt x="447" y="252"/>
                </a:lnTo>
                <a:lnTo>
                  <a:pt x="447" y="251"/>
                </a:lnTo>
                <a:lnTo>
                  <a:pt x="447" y="250"/>
                </a:lnTo>
                <a:lnTo>
                  <a:pt x="447" y="250"/>
                </a:lnTo>
                <a:lnTo>
                  <a:pt x="447" y="250"/>
                </a:lnTo>
                <a:lnTo>
                  <a:pt x="447" y="249"/>
                </a:lnTo>
                <a:lnTo>
                  <a:pt x="447" y="249"/>
                </a:lnTo>
                <a:lnTo>
                  <a:pt x="447" y="248"/>
                </a:lnTo>
                <a:lnTo>
                  <a:pt x="447" y="247"/>
                </a:lnTo>
                <a:lnTo>
                  <a:pt x="447" y="247"/>
                </a:lnTo>
                <a:lnTo>
                  <a:pt x="448" y="246"/>
                </a:lnTo>
                <a:lnTo>
                  <a:pt x="448" y="245"/>
                </a:lnTo>
                <a:lnTo>
                  <a:pt x="448" y="245"/>
                </a:lnTo>
                <a:lnTo>
                  <a:pt x="448" y="244"/>
                </a:lnTo>
                <a:lnTo>
                  <a:pt x="448" y="243"/>
                </a:lnTo>
                <a:lnTo>
                  <a:pt x="448" y="243"/>
                </a:lnTo>
                <a:lnTo>
                  <a:pt x="448" y="242"/>
                </a:lnTo>
                <a:lnTo>
                  <a:pt x="448" y="241"/>
                </a:lnTo>
                <a:lnTo>
                  <a:pt x="448" y="241"/>
                </a:lnTo>
                <a:lnTo>
                  <a:pt x="448" y="240"/>
                </a:lnTo>
                <a:lnTo>
                  <a:pt x="448" y="239"/>
                </a:lnTo>
                <a:lnTo>
                  <a:pt x="448" y="239"/>
                </a:lnTo>
                <a:lnTo>
                  <a:pt x="447" y="238"/>
                </a:lnTo>
                <a:lnTo>
                  <a:pt x="447" y="237"/>
                </a:lnTo>
                <a:lnTo>
                  <a:pt x="446" y="237"/>
                </a:lnTo>
                <a:lnTo>
                  <a:pt x="445" y="236"/>
                </a:lnTo>
                <a:lnTo>
                  <a:pt x="445" y="235"/>
                </a:lnTo>
                <a:lnTo>
                  <a:pt x="445" y="235"/>
                </a:lnTo>
                <a:lnTo>
                  <a:pt x="445" y="234"/>
                </a:lnTo>
                <a:lnTo>
                  <a:pt x="445" y="233"/>
                </a:lnTo>
                <a:lnTo>
                  <a:pt x="445" y="233"/>
                </a:lnTo>
                <a:lnTo>
                  <a:pt x="445" y="232"/>
                </a:lnTo>
                <a:lnTo>
                  <a:pt x="444" y="232"/>
                </a:lnTo>
                <a:lnTo>
                  <a:pt x="444" y="231"/>
                </a:lnTo>
                <a:lnTo>
                  <a:pt x="443" y="231"/>
                </a:lnTo>
                <a:lnTo>
                  <a:pt x="443" y="230"/>
                </a:lnTo>
                <a:lnTo>
                  <a:pt x="443" y="230"/>
                </a:lnTo>
                <a:lnTo>
                  <a:pt x="442" y="230"/>
                </a:lnTo>
                <a:lnTo>
                  <a:pt x="441" y="229"/>
                </a:lnTo>
                <a:lnTo>
                  <a:pt x="441" y="228"/>
                </a:lnTo>
                <a:lnTo>
                  <a:pt x="440" y="228"/>
                </a:lnTo>
                <a:lnTo>
                  <a:pt x="440" y="228"/>
                </a:lnTo>
                <a:lnTo>
                  <a:pt x="440" y="227"/>
                </a:lnTo>
                <a:lnTo>
                  <a:pt x="438" y="226"/>
                </a:lnTo>
                <a:lnTo>
                  <a:pt x="438" y="226"/>
                </a:lnTo>
                <a:lnTo>
                  <a:pt x="437" y="226"/>
                </a:lnTo>
                <a:lnTo>
                  <a:pt x="436" y="225"/>
                </a:lnTo>
                <a:lnTo>
                  <a:pt x="436" y="225"/>
                </a:lnTo>
                <a:lnTo>
                  <a:pt x="435" y="224"/>
                </a:lnTo>
                <a:lnTo>
                  <a:pt x="434" y="224"/>
                </a:lnTo>
                <a:lnTo>
                  <a:pt x="434" y="224"/>
                </a:lnTo>
                <a:lnTo>
                  <a:pt x="433" y="224"/>
                </a:lnTo>
                <a:lnTo>
                  <a:pt x="432" y="224"/>
                </a:lnTo>
                <a:lnTo>
                  <a:pt x="432" y="223"/>
                </a:lnTo>
                <a:lnTo>
                  <a:pt x="432" y="223"/>
                </a:lnTo>
                <a:lnTo>
                  <a:pt x="431" y="223"/>
                </a:lnTo>
                <a:lnTo>
                  <a:pt x="430" y="222"/>
                </a:lnTo>
                <a:lnTo>
                  <a:pt x="429" y="222"/>
                </a:lnTo>
                <a:lnTo>
                  <a:pt x="428" y="222"/>
                </a:lnTo>
                <a:lnTo>
                  <a:pt x="428" y="221"/>
                </a:lnTo>
                <a:lnTo>
                  <a:pt x="427" y="221"/>
                </a:lnTo>
                <a:lnTo>
                  <a:pt x="426" y="221"/>
                </a:lnTo>
                <a:lnTo>
                  <a:pt x="426" y="221"/>
                </a:lnTo>
                <a:lnTo>
                  <a:pt x="426" y="220"/>
                </a:lnTo>
                <a:lnTo>
                  <a:pt x="424" y="220"/>
                </a:lnTo>
                <a:lnTo>
                  <a:pt x="423" y="220"/>
                </a:lnTo>
                <a:lnTo>
                  <a:pt x="423" y="220"/>
                </a:lnTo>
                <a:lnTo>
                  <a:pt x="422" y="220"/>
                </a:lnTo>
                <a:lnTo>
                  <a:pt x="421" y="220"/>
                </a:lnTo>
                <a:lnTo>
                  <a:pt x="421" y="220"/>
                </a:lnTo>
                <a:lnTo>
                  <a:pt x="421" y="219"/>
                </a:lnTo>
                <a:lnTo>
                  <a:pt x="420" y="219"/>
                </a:lnTo>
                <a:lnTo>
                  <a:pt x="419" y="219"/>
                </a:lnTo>
                <a:lnTo>
                  <a:pt x="419" y="219"/>
                </a:lnTo>
                <a:lnTo>
                  <a:pt x="418" y="219"/>
                </a:lnTo>
                <a:lnTo>
                  <a:pt x="417" y="218"/>
                </a:lnTo>
                <a:lnTo>
                  <a:pt x="417" y="218"/>
                </a:lnTo>
                <a:lnTo>
                  <a:pt x="416" y="218"/>
                </a:lnTo>
                <a:lnTo>
                  <a:pt x="415" y="218"/>
                </a:lnTo>
                <a:lnTo>
                  <a:pt x="415" y="218"/>
                </a:lnTo>
                <a:lnTo>
                  <a:pt x="415" y="217"/>
                </a:lnTo>
                <a:lnTo>
                  <a:pt x="414" y="216"/>
                </a:lnTo>
                <a:lnTo>
                  <a:pt x="414" y="216"/>
                </a:lnTo>
                <a:lnTo>
                  <a:pt x="414" y="215"/>
                </a:lnTo>
                <a:lnTo>
                  <a:pt x="413" y="215"/>
                </a:lnTo>
                <a:lnTo>
                  <a:pt x="413" y="214"/>
                </a:lnTo>
                <a:lnTo>
                  <a:pt x="413" y="214"/>
                </a:lnTo>
                <a:lnTo>
                  <a:pt x="413" y="214"/>
                </a:lnTo>
                <a:lnTo>
                  <a:pt x="413" y="213"/>
                </a:lnTo>
                <a:lnTo>
                  <a:pt x="413" y="213"/>
                </a:lnTo>
                <a:lnTo>
                  <a:pt x="413" y="212"/>
                </a:lnTo>
                <a:lnTo>
                  <a:pt x="412" y="212"/>
                </a:lnTo>
                <a:lnTo>
                  <a:pt x="412" y="211"/>
                </a:lnTo>
                <a:lnTo>
                  <a:pt x="411" y="211"/>
                </a:lnTo>
                <a:lnTo>
                  <a:pt x="411" y="211"/>
                </a:lnTo>
                <a:lnTo>
                  <a:pt x="410" y="211"/>
                </a:lnTo>
                <a:lnTo>
                  <a:pt x="409" y="211"/>
                </a:lnTo>
                <a:lnTo>
                  <a:pt x="409" y="211"/>
                </a:lnTo>
                <a:lnTo>
                  <a:pt x="408" y="211"/>
                </a:lnTo>
                <a:lnTo>
                  <a:pt x="407" y="211"/>
                </a:lnTo>
                <a:lnTo>
                  <a:pt x="407" y="212"/>
                </a:lnTo>
                <a:lnTo>
                  <a:pt x="406" y="213"/>
                </a:lnTo>
                <a:lnTo>
                  <a:pt x="405" y="213"/>
                </a:lnTo>
                <a:lnTo>
                  <a:pt x="404" y="214"/>
                </a:lnTo>
                <a:lnTo>
                  <a:pt x="402" y="216"/>
                </a:lnTo>
                <a:lnTo>
                  <a:pt x="402" y="216"/>
                </a:lnTo>
                <a:lnTo>
                  <a:pt x="401" y="217"/>
                </a:lnTo>
                <a:lnTo>
                  <a:pt x="400" y="218"/>
                </a:lnTo>
                <a:lnTo>
                  <a:pt x="399" y="218"/>
                </a:lnTo>
                <a:lnTo>
                  <a:pt x="398" y="218"/>
                </a:lnTo>
                <a:lnTo>
                  <a:pt x="397" y="218"/>
                </a:lnTo>
                <a:lnTo>
                  <a:pt x="397" y="219"/>
                </a:lnTo>
                <a:lnTo>
                  <a:pt x="395" y="220"/>
                </a:lnTo>
                <a:lnTo>
                  <a:pt x="394" y="220"/>
                </a:lnTo>
                <a:lnTo>
                  <a:pt x="394" y="220"/>
                </a:lnTo>
                <a:lnTo>
                  <a:pt x="394" y="220"/>
                </a:lnTo>
                <a:lnTo>
                  <a:pt x="394" y="219"/>
                </a:lnTo>
                <a:lnTo>
                  <a:pt x="394" y="218"/>
                </a:lnTo>
                <a:lnTo>
                  <a:pt x="395" y="218"/>
                </a:lnTo>
                <a:lnTo>
                  <a:pt x="394" y="218"/>
                </a:lnTo>
                <a:lnTo>
                  <a:pt x="394" y="217"/>
                </a:lnTo>
                <a:lnTo>
                  <a:pt x="394" y="217"/>
                </a:lnTo>
                <a:lnTo>
                  <a:pt x="394" y="216"/>
                </a:lnTo>
                <a:lnTo>
                  <a:pt x="394" y="216"/>
                </a:lnTo>
                <a:lnTo>
                  <a:pt x="393" y="216"/>
                </a:lnTo>
                <a:lnTo>
                  <a:pt x="393" y="216"/>
                </a:lnTo>
                <a:lnTo>
                  <a:pt x="392" y="216"/>
                </a:lnTo>
                <a:lnTo>
                  <a:pt x="392" y="217"/>
                </a:lnTo>
                <a:lnTo>
                  <a:pt x="392" y="216"/>
                </a:lnTo>
                <a:lnTo>
                  <a:pt x="392" y="217"/>
                </a:lnTo>
                <a:lnTo>
                  <a:pt x="392" y="216"/>
                </a:lnTo>
                <a:lnTo>
                  <a:pt x="392" y="216"/>
                </a:lnTo>
                <a:lnTo>
                  <a:pt x="391" y="216"/>
                </a:lnTo>
                <a:lnTo>
                  <a:pt x="391" y="215"/>
                </a:lnTo>
                <a:lnTo>
                  <a:pt x="390" y="216"/>
                </a:lnTo>
                <a:lnTo>
                  <a:pt x="390" y="216"/>
                </a:lnTo>
                <a:lnTo>
                  <a:pt x="389" y="217"/>
                </a:lnTo>
                <a:lnTo>
                  <a:pt x="389" y="218"/>
                </a:lnTo>
                <a:lnTo>
                  <a:pt x="388" y="218"/>
                </a:lnTo>
                <a:lnTo>
                  <a:pt x="388" y="219"/>
                </a:lnTo>
                <a:lnTo>
                  <a:pt x="388" y="220"/>
                </a:lnTo>
                <a:lnTo>
                  <a:pt x="388" y="221"/>
                </a:lnTo>
                <a:lnTo>
                  <a:pt x="388" y="222"/>
                </a:lnTo>
                <a:lnTo>
                  <a:pt x="387" y="222"/>
                </a:lnTo>
                <a:lnTo>
                  <a:pt x="386" y="222"/>
                </a:lnTo>
                <a:lnTo>
                  <a:pt x="385" y="221"/>
                </a:lnTo>
                <a:lnTo>
                  <a:pt x="385" y="222"/>
                </a:lnTo>
                <a:lnTo>
                  <a:pt x="384" y="223"/>
                </a:lnTo>
                <a:lnTo>
                  <a:pt x="383" y="224"/>
                </a:lnTo>
                <a:lnTo>
                  <a:pt x="383" y="224"/>
                </a:lnTo>
                <a:lnTo>
                  <a:pt x="383" y="225"/>
                </a:lnTo>
                <a:lnTo>
                  <a:pt x="383" y="224"/>
                </a:lnTo>
                <a:lnTo>
                  <a:pt x="382" y="224"/>
                </a:lnTo>
                <a:lnTo>
                  <a:pt x="381" y="224"/>
                </a:lnTo>
                <a:lnTo>
                  <a:pt x="380" y="224"/>
                </a:lnTo>
                <a:lnTo>
                  <a:pt x="379" y="224"/>
                </a:lnTo>
                <a:lnTo>
                  <a:pt x="379" y="223"/>
                </a:lnTo>
                <a:lnTo>
                  <a:pt x="379" y="224"/>
                </a:lnTo>
                <a:lnTo>
                  <a:pt x="379" y="224"/>
                </a:lnTo>
                <a:lnTo>
                  <a:pt x="378" y="225"/>
                </a:lnTo>
                <a:lnTo>
                  <a:pt x="377" y="225"/>
                </a:lnTo>
                <a:lnTo>
                  <a:pt x="377" y="226"/>
                </a:lnTo>
                <a:lnTo>
                  <a:pt x="376" y="226"/>
                </a:lnTo>
                <a:lnTo>
                  <a:pt x="375" y="227"/>
                </a:lnTo>
                <a:lnTo>
                  <a:pt x="375" y="228"/>
                </a:lnTo>
                <a:lnTo>
                  <a:pt x="375" y="228"/>
                </a:lnTo>
                <a:lnTo>
                  <a:pt x="373" y="229"/>
                </a:lnTo>
                <a:lnTo>
                  <a:pt x="373" y="230"/>
                </a:lnTo>
                <a:lnTo>
                  <a:pt x="372" y="230"/>
                </a:lnTo>
                <a:lnTo>
                  <a:pt x="372" y="231"/>
                </a:lnTo>
                <a:lnTo>
                  <a:pt x="371" y="231"/>
                </a:lnTo>
                <a:lnTo>
                  <a:pt x="371" y="231"/>
                </a:lnTo>
                <a:lnTo>
                  <a:pt x="370" y="231"/>
                </a:lnTo>
                <a:lnTo>
                  <a:pt x="369" y="231"/>
                </a:lnTo>
                <a:lnTo>
                  <a:pt x="369" y="231"/>
                </a:lnTo>
                <a:lnTo>
                  <a:pt x="368" y="231"/>
                </a:lnTo>
                <a:lnTo>
                  <a:pt x="367" y="231"/>
                </a:lnTo>
                <a:lnTo>
                  <a:pt x="366" y="231"/>
                </a:lnTo>
                <a:lnTo>
                  <a:pt x="366" y="231"/>
                </a:lnTo>
                <a:lnTo>
                  <a:pt x="366" y="231"/>
                </a:lnTo>
                <a:lnTo>
                  <a:pt x="365" y="231"/>
                </a:lnTo>
                <a:lnTo>
                  <a:pt x="364" y="231"/>
                </a:lnTo>
                <a:lnTo>
                  <a:pt x="364" y="232"/>
                </a:lnTo>
                <a:lnTo>
                  <a:pt x="364" y="232"/>
                </a:lnTo>
                <a:lnTo>
                  <a:pt x="364" y="233"/>
                </a:lnTo>
                <a:lnTo>
                  <a:pt x="363" y="233"/>
                </a:lnTo>
                <a:lnTo>
                  <a:pt x="364" y="233"/>
                </a:lnTo>
                <a:lnTo>
                  <a:pt x="364" y="233"/>
                </a:lnTo>
                <a:lnTo>
                  <a:pt x="363" y="233"/>
                </a:lnTo>
                <a:lnTo>
                  <a:pt x="363" y="234"/>
                </a:lnTo>
                <a:lnTo>
                  <a:pt x="363" y="235"/>
                </a:lnTo>
                <a:lnTo>
                  <a:pt x="363" y="235"/>
                </a:lnTo>
                <a:lnTo>
                  <a:pt x="363" y="236"/>
                </a:lnTo>
                <a:lnTo>
                  <a:pt x="362" y="236"/>
                </a:lnTo>
                <a:lnTo>
                  <a:pt x="362" y="237"/>
                </a:lnTo>
                <a:lnTo>
                  <a:pt x="363" y="237"/>
                </a:lnTo>
                <a:lnTo>
                  <a:pt x="363" y="237"/>
                </a:lnTo>
                <a:lnTo>
                  <a:pt x="362" y="237"/>
                </a:lnTo>
                <a:lnTo>
                  <a:pt x="362" y="238"/>
                </a:lnTo>
                <a:lnTo>
                  <a:pt x="362" y="238"/>
                </a:lnTo>
                <a:lnTo>
                  <a:pt x="362" y="237"/>
                </a:lnTo>
                <a:lnTo>
                  <a:pt x="361" y="237"/>
                </a:lnTo>
                <a:lnTo>
                  <a:pt x="360" y="237"/>
                </a:lnTo>
                <a:lnTo>
                  <a:pt x="360" y="237"/>
                </a:lnTo>
                <a:lnTo>
                  <a:pt x="360" y="237"/>
                </a:lnTo>
                <a:lnTo>
                  <a:pt x="359" y="237"/>
                </a:lnTo>
                <a:lnTo>
                  <a:pt x="358" y="237"/>
                </a:lnTo>
                <a:lnTo>
                  <a:pt x="358" y="237"/>
                </a:lnTo>
                <a:lnTo>
                  <a:pt x="357" y="236"/>
                </a:lnTo>
                <a:lnTo>
                  <a:pt x="356" y="236"/>
                </a:lnTo>
                <a:lnTo>
                  <a:pt x="356" y="237"/>
                </a:lnTo>
                <a:lnTo>
                  <a:pt x="356" y="237"/>
                </a:lnTo>
                <a:lnTo>
                  <a:pt x="356" y="238"/>
                </a:lnTo>
                <a:lnTo>
                  <a:pt x="356" y="239"/>
                </a:lnTo>
                <a:lnTo>
                  <a:pt x="356" y="239"/>
                </a:lnTo>
                <a:lnTo>
                  <a:pt x="356" y="239"/>
                </a:lnTo>
                <a:lnTo>
                  <a:pt x="356" y="240"/>
                </a:lnTo>
                <a:lnTo>
                  <a:pt x="355" y="240"/>
                </a:lnTo>
                <a:lnTo>
                  <a:pt x="354" y="240"/>
                </a:lnTo>
                <a:lnTo>
                  <a:pt x="354" y="241"/>
                </a:lnTo>
                <a:lnTo>
                  <a:pt x="354" y="241"/>
                </a:lnTo>
                <a:lnTo>
                  <a:pt x="353" y="241"/>
                </a:lnTo>
                <a:lnTo>
                  <a:pt x="352" y="241"/>
                </a:lnTo>
                <a:lnTo>
                  <a:pt x="352" y="241"/>
                </a:lnTo>
                <a:lnTo>
                  <a:pt x="352" y="241"/>
                </a:lnTo>
                <a:lnTo>
                  <a:pt x="352" y="241"/>
                </a:lnTo>
                <a:lnTo>
                  <a:pt x="351" y="241"/>
                </a:lnTo>
                <a:lnTo>
                  <a:pt x="351" y="241"/>
                </a:lnTo>
                <a:lnTo>
                  <a:pt x="351" y="241"/>
                </a:lnTo>
                <a:lnTo>
                  <a:pt x="351" y="241"/>
                </a:lnTo>
                <a:lnTo>
                  <a:pt x="351" y="242"/>
                </a:lnTo>
                <a:lnTo>
                  <a:pt x="350" y="242"/>
                </a:lnTo>
                <a:lnTo>
                  <a:pt x="349" y="242"/>
                </a:lnTo>
                <a:lnTo>
                  <a:pt x="349" y="243"/>
                </a:lnTo>
                <a:lnTo>
                  <a:pt x="349" y="243"/>
                </a:lnTo>
                <a:lnTo>
                  <a:pt x="349" y="243"/>
                </a:lnTo>
                <a:lnTo>
                  <a:pt x="349" y="243"/>
                </a:lnTo>
                <a:lnTo>
                  <a:pt x="349" y="243"/>
                </a:lnTo>
                <a:lnTo>
                  <a:pt x="348" y="243"/>
                </a:lnTo>
                <a:lnTo>
                  <a:pt x="347" y="243"/>
                </a:lnTo>
                <a:lnTo>
                  <a:pt x="347" y="243"/>
                </a:lnTo>
                <a:lnTo>
                  <a:pt x="347" y="244"/>
                </a:lnTo>
                <a:lnTo>
                  <a:pt x="347" y="243"/>
                </a:lnTo>
                <a:lnTo>
                  <a:pt x="346" y="243"/>
                </a:lnTo>
                <a:lnTo>
                  <a:pt x="345" y="243"/>
                </a:lnTo>
                <a:lnTo>
                  <a:pt x="345" y="243"/>
                </a:lnTo>
                <a:lnTo>
                  <a:pt x="345" y="243"/>
                </a:lnTo>
                <a:lnTo>
                  <a:pt x="344" y="243"/>
                </a:lnTo>
                <a:lnTo>
                  <a:pt x="343" y="242"/>
                </a:lnTo>
                <a:lnTo>
                  <a:pt x="343" y="242"/>
                </a:lnTo>
                <a:lnTo>
                  <a:pt x="342" y="241"/>
                </a:lnTo>
                <a:lnTo>
                  <a:pt x="341" y="241"/>
                </a:lnTo>
                <a:lnTo>
                  <a:pt x="341" y="241"/>
                </a:lnTo>
                <a:lnTo>
                  <a:pt x="340" y="241"/>
                </a:lnTo>
                <a:lnTo>
                  <a:pt x="339" y="241"/>
                </a:lnTo>
                <a:lnTo>
                  <a:pt x="339" y="241"/>
                </a:lnTo>
                <a:lnTo>
                  <a:pt x="339" y="241"/>
                </a:lnTo>
                <a:lnTo>
                  <a:pt x="339" y="242"/>
                </a:lnTo>
                <a:lnTo>
                  <a:pt x="338" y="242"/>
                </a:lnTo>
                <a:lnTo>
                  <a:pt x="337" y="242"/>
                </a:lnTo>
                <a:lnTo>
                  <a:pt x="337" y="242"/>
                </a:lnTo>
                <a:lnTo>
                  <a:pt x="336" y="242"/>
                </a:lnTo>
                <a:lnTo>
                  <a:pt x="336" y="241"/>
                </a:lnTo>
                <a:lnTo>
                  <a:pt x="335" y="241"/>
                </a:lnTo>
                <a:lnTo>
                  <a:pt x="335" y="241"/>
                </a:lnTo>
                <a:lnTo>
                  <a:pt x="335" y="241"/>
                </a:lnTo>
                <a:lnTo>
                  <a:pt x="334" y="241"/>
                </a:lnTo>
                <a:lnTo>
                  <a:pt x="333" y="241"/>
                </a:lnTo>
                <a:lnTo>
                  <a:pt x="333" y="240"/>
                </a:lnTo>
                <a:lnTo>
                  <a:pt x="333" y="240"/>
                </a:lnTo>
                <a:lnTo>
                  <a:pt x="332" y="240"/>
                </a:lnTo>
                <a:lnTo>
                  <a:pt x="332" y="240"/>
                </a:lnTo>
                <a:lnTo>
                  <a:pt x="331" y="240"/>
                </a:lnTo>
                <a:lnTo>
                  <a:pt x="331" y="241"/>
                </a:lnTo>
                <a:lnTo>
                  <a:pt x="330" y="241"/>
                </a:lnTo>
                <a:lnTo>
                  <a:pt x="330" y="241"/>
                </a:lnTo>
                <a:lnTo>
                  <a:pt x="330" y="242"/>
                </a:lnTo>
                <a:lnTo>
                  <a:pt x="330" y="242"/>
                </a:lnTo>
                <a:lnTo>
                  <a:pt x="330" y="243"/>
                </a:lnTo>
                <a:lnTo>
                  <a:pt x="329" y="243"/>
                </a:lnTo>
                <a:lnTo>
                  <a:pt x="329" y="243"/>
                </a:lnTo>
                <a:lnTo>
                  <a:pt x="328" y="243"/>
                </a:lnTo>
                <a:lnTo>
                  <a:pt x="328" y="244"/>
                </a:lnTo>
                <a:lnTo>
                  <a:pt x="328" y="244"/>
                </a:lnTo>
                <a:lnTo>
                  <a:pt x="328" y="245"/>
                </a:lnTo>
                <a:lnTo>
                  <a:pt x="327" y="245"/>
                </a:lnTo>
                <a:lnTo>
                  <a:pt x="327" y="245"/>
                </a:lnTo>
                <a:lnTo>
                  <a:pt x="326" y="245"/>
                </a:lnTo>
                <a:lnTo>
                  <a:pt x="326" y="245"/>
                </a:lnTo>
                <a:lnTo>
                  <a:pt x="326" y="246"/>
                </a:lnTo>
                <a:lnTo>
                  <a:pt x="325" y="246"/>
                </a:lnTo>
                <a:lnTo>
                  <a:pt x="324" y="246"/>
                </a:lnTo>
                <a:lnTo>
                  <a:pt x="324" y="246"/>
                </a:lnTo>
                <a:lnTo>
                  <a:pt x="323" y="246"/>
                </a:lnTo>
                <a:lnTo>
                  <a:pt x="322" y="246"/>
                </a:lnTo>
                <a:lnTo>
                  <a:pt x="322" y="247"/>
                </a:lnTo>
                <a:lnTo>
                  <a:pt x="322" y="247"/>
                </a:lnTo>
                <a:lnTo>
                  <a:pt x="322" y="247"/>
                </a:lnTo>
                <a:lnTo>
                  <a:pt x="322" y="248"/>
                </a:lnTo>
                <a:lnTo>
                  <a:pt x="321" y="248"/>
                </a:lnTo>
                <a:lnTo>
                  <a:pt x="321" y="249"/>
                </a:lnTo>
                <a:lnTo>
                  <a:pt x="320" y="249"/>
                </a:lnTo>
                <a:lnTo>
                  <a:pt x="320" y="249"/>
                </a:lnTo>
                <a:lnTo>
                  <a:pt x="320" y="250"/>
                </a:lnTo>
                <a:lnTo>
                  <a:pt x="320" y="250"/>
                </a:lnTo>
                <a:lnTo>
                  <a:pt x="320" y="250"/>
                </a:lnTo>
                <a:lnTo>
                  <a:pt x="319" y="251"/>
                </a:lnTo>
                <a:lnTo>
                  <a:pt x="318" y="251"/>
                </a:lnTo>
                <a:lnTo>
                  <a:pt x="318" y="252"/>
                </a:lnTo>
                <a:lnTo>
                  <a:pt x="317" y="252"/>
                </a:lnTo>
                <a:lnTo>
                  <a:pt x="316" y="252"/>
                </a:lnTo>
                <a:lnTo>
                  <a:pt x="316" y="252"/>
                </a:lnTo>
                <a:lnTo>
                  <a:pt x="315" y="251"/>
                </a:lnTo>
                <a:lnTo>
                  <a:pt x="315" y="251"/>
                </a:lnTo>
                <a:lnTo>
                  <a:pt x="315" y="250"/>
                </a:lnTo>
                <a:lnTo>
                  <a:pt x="314" y="250"/>
                </a:lnTo>
                <a:lnTo>
                  <a:pt x="313" y="250"/>
                </a:lnTo>
                <a:lnTo>
                  <a:pt x="313" y="251"/>
                </a:lnTo>
                <a:lnTo>
                  <a:pt x="313" y="251"/>
                </a:lnTo>
                <a:lnTo>
                  <a:pt x="312" y="251"/>
                </a:lnTo>
                <a:lnTo>
                  <a:pt x="311" y="252"/>
                </a:lnTo>
                <a:lnTo>
                  <a:pt x="311" y="252"/>
                </a:lnTo>
                <a:lnTo>
                  <a:pt x="310" y="253"/>
                </a:lnTo>
                <a:lnTo>
                  <a:pt x="309" y="254"/>
                </a:lnTo>
                <a:lnTo>
                  <a:pt x="309" y="254"/>
                </a:lnTo>
                <a:lnTo>
                  <a:pt x="308" y="254"/>
                </a:lnTo>
                <a:lnTo>
                  <a:pt x="308" y="255"/>
                </a:lnTo>
                <a:lnTo>
                  <a:pt x="307" y="255"/>
                </a:lnTo>
                <a:lnTo>
                  <a:pt x="307" y="256"/>
                </a:lnTo>
                <a:lnTo>
                  <a:pt x="307" y="256"/>
                </a:lnTo>
                <a:lnTo>
                  <a:pt x="306" y="256"/>
                </a:lnTo>
                <a:lnTo>
                  <a:pt x="306" y="257"/>
                </a:lnTo>
                <a:lnTo>
                  <a:pt x="305" y="257"/>
                </a:lnTo>
                <a:lnTo>
                  <a:pt x="305" y="258"/>
                </a:lnTo>
                <a:lnTo>
                  <a:pt x="304" y="258"/>
                </a:lnTo>
                <a:lnTo>
                  <a:pt x="303" y="258"/>
                </a:lnTo>
                <a:lnTo>
                  <a:pt x="303" y="257"/>
                </a:lnTo>
                <a:lnTo>
                  <a:pt x="302" y="257"/>
                </a:lnTo>
                <a:lnTo>
                  <a:pt x="301" y="257"/>
                </a:lnTo>
                <a:lnTo>
                  <a:pt x="301" y="256"/>
                </a:lnTo>
                <a:lnTo>
                  <a:pt x="301" y="256"/>
                </a:lnTo>
                <a:lnTo>
                  <a:pt x="301" y="257"/>
                </a:lnTo>
                <a:lnTo>
                  <a:pt x="300" y="257"/>
                </a:lnTo>
                <a:lnTo>
                  <a:pt x="300" y="256"/>
                </a:lnTo>
                <a:lnTo>
                  <a:pt x="300" y="256"/>
                </a:lnTo>
                <a:lnTo>
                  <a:pt x="299" y="256"/>
                </a:lnTo>
                <a:lnTo>
                  <a:pt x="299" y="255"/>
                </a:lnTo>
                <a:lnTo>
                  <a:pt x="299" y="255"/>
                </a:lnTo>
                <a:lnTo>
                  <a:pt x="298" y="255"/>
                </a:lnTo>
                <a:lnTo>
                  <a:pt x="297" y="255"/>
                </a:lnTo>
                <a:lnTo>
                  <a:pt x="297" y="255"/>
                </a:lnTo>
                <a:lnTo>
                  <a:pt x="296" y="254"/>
                </a:lnTo>
                <a:lnTo>
                  <a:pt x="296" y="254"/>
                </a:lnTo>
                <a:lnTo>
                  <a:pt x="295" y="254"/>
                </a:lnTo>
                <a:lnTo>
                  <a:pt x="294" y="254"/>
                </a:lnTo>
                <a:lnTo>
                  <a:pt x="294" y="254"/>
                </a:lnTo>
                <a:lnTo>
                  <a:pt x="294" y="254"/>
                </a:lnTo>
                <a:lnTo>
                  <a:pt x="293" y="254"/>
                </a:lnTo>
                <a:lnTo>
                  <a:pt x="292" y="254"/>
                </a:lnTo>
                <a:lnTo>
                  <a:pt x="292" y="254"/>
                </a:lnTo>
                <a:lnTo>
                  <a:pt x="291" y="254"/>
                </a:lnTo>
                <a:lnTo>
                  <a:pt x="290" y="254"/>
                </a:lnTo>
                <a:lnTo>
                  <a:pt x="290" y="254"/>
                </a:lnTo>
                <a:lnTo>
                  <a:pt x="289" y="254"/>
                </a:lnTo>
                <a:lnTo>
                  <a:pt x="288" y="254"/>
                </a:lnTo>
                <a:lnTo>
                  <a:pt x="288" y="254"/>
                </a:lnTo>
                <a:lnTo>
                  <a:pt x="287" y="254"/>
                </a:lnTo>
                <a:lnTo>
                  <a:pt x="286" y="254"/>
                </a:lnTo>
                <a:lnTo>
                  <a:pt x="286" y="254"/>
                </a:lnTo>
                <a:lnTo>
                  <a:pt x="285" y="254"/>
                </a:lnTo>
                <a:lnTo>
                  <a:pt x="284" y="254"/>
                </a:lnTo>
                <a:lnTo>
                  <a:pt x="284" y="254"/>
                </a:lnTo>
                <a:lnTo>
                  <a:pt x="283" y="254"/>
                </a:lnTo>
                <a:lnTo>
                  <a:pt x="282" y="254"/>
                </a:lnTo>
                <a:lnTo>
                  <a:pt x="282" y="253"/>
                </a:lnTo>
                <a:lnTo>
                  <a:pt x="282" y="253"/>
                </a:lnTo>
                <a:lnTo>
                  <a:pt x="281" y="253"/>
                </a:lnTo>
                <a:lnTo>
                  <a:pt x="280" y="253"/>
                </a:lnTo>
                <a:lnTo>
                  <a:pt x="280" y="253"/>
                </a:lnTo>
                <a:lnTo>
                  <a:pt x="279" y="253"/>
                </a:lnTo>
                <a:lnTo>
                  <a:pt x="279" y="253"/>
                </a:lnTo>
                <a:lnTo>
                  <a:pt x="278" y="253"/>
                </a:lnTo>
                <a:lnTo>
                  <a:pt x="277" y="253"/>
                </a:lnTo>
                <a:lnTo>
                  <a:pt x="277" y="252"/>
                </a:lnTo>
                <a:lnTo>
                  <a:pt x="277" y="252"/>
                </a:lnTo>
                <a:lnTo>
                  <a:pt x="276" y="252"/>
                </a:lnTo>
                <a:lnTo>
                  <a:pt x="275" y="252"/>
                </a:lnTo>
                <a:lnTo>
                  <a:pt x="275" y="252"/>
                </a:lnTo>
                <a:lnTo>
                  <a:pt x="274" y="251"/>
                </a:lnTo>
                <a:lnTo>
                  <a:pt x="273" y="251"/>
                </a:lnTo>
                <a:lnTo>
                  <a:pt x="273" y="251"/>
                </a:lnTo>
                <a:lnTo>
                  <a:pt x="272" y="251"/>
                </a:lnTo>
                <a:lnTo>
                  <a:pt x="271" y="251"/>
                </a:lnTo>
                <a:lnTo>
                  <a:pt x="271" y="250"/>
                </a:lnTo>
                <a:lnTo>
                  <a:pt x="271" y="250"/>
                </a:lnTo>
                <a:lnTo>
                  <a:pt x="270" y="250"/>
                </a:lnTo>
                <a:lnTo>
                  <a:pt x="269" y="250"/>
                </a:lnTo>
                <a:lnTo>
                  <a:pt x="269" y="250"/>
                </a:lnTo>
                <a:lnTo>
                  <a:pt x="268" y="250"/>
                </a:lnTo>
                <a:lnTo>
                  <a:pt x="267" y="250"/>
                </a:lnTo>
                <a:lnTo>
                  <a:pt x="267" y="250"/>
                </a:lnTo>
                <a:lnTo>
                  <a:pt x="266" y="251"/>
                </a:lnTo>
                <a:lnTo>
                  <a:pt x="265" y="251"/>
                </a:lnTo>
                <a:lnTo>
                  <a:pt x="265" y="251"/>
                </a:lnTo>
                <a:lnTo>
                  <a:pt x="264" y="252"/>
                </a:lnTo>
                <a:lnTo>
                  <a:pt x="263" y="252"/>
                </a:lnTo>
                <a:lnTo>
                  <a:pt x="263" y="252"/>
                </a:lnTo>
                <a:lnTo>
                  <a:pt x="262" y="252"/>
                </a:lnTo>
                <a:lnTo>
                  <a:pt x="261" y="252"/>
                </a:lnTo>
                <a:lnTo>
                  <a:pt x="261" y="252"/>
                </a:lnTo>
                <a:lnTo>
                  <a:pt x="260" y="252"/>
                </a:lnTo>
                <a:lnTo>
                  <a:pt x="260" y="251"/>
                </a:lnTo>
                <a:lnTo>
                  <a:pt x="259" y="251"/>
                </a:lnTo>
                <a:lnTo>
                  <a:pt x="258" y="250"/>
                </a:lnTo>
                <a:lnTo>
                  <a:pt x="258" y="250"/>
                </a:lnTo>
                <a:lnTo>
                  <a:pt x="258" y="250"/>
                </a:lnTo>
                <a:lnTo>
                  <a:pt x="257" y="249"/>
                </a:lnTo>
                <a:lnTo>
                  <a:pt x="257" y="249"/>
                </a:lnTo>
                <a:lnTo>
                  <a:pt x="257" y="248"/>
                </a:lnTo>
                <a:lnTo>
                  <a:pt x="256" y="248"/>
                </a:lnTo>
                <a:lnTo>
                  <a:pt x="256" y="248"/>
                </a:lnTo>
                <a:lnTo>
                  <a:pt x="255" y="247"/>
                </a:lnTo>
                <a:lnTo>
                  <a:pt x="255" y="247"/>
                </a:lnTo>
                <a:lnTo>
                  <a:pt x="255" y="246"/>
                </a:lnTo>
                <a:lnTo>
                  <a:pt x="254" y="245"/>
                </a:lnTo>
                <a:lnTo>
                  <a:pt x="254" y="245"/>
                </a:lnTo>
                <a:lnTo>
                  <a:pt x="254" y="243"/>
                </a:lnTo>
                <a:lnTo>
                  <a:pt x="254" y="243"/>
                </a:lnTo>
                <a:lnTo>
                  <a:pt x="254" y="243"/>
                </a:lnTo>
                <a:lnTo>
                  <a:pt x="254" y="242"/>
                </a:lnTo>
                <a:lnTo>
                  <a:pt x="254" y="241"/>
                </a:lnTo>
                <a:lnTo>
                  <a:pt x="254" y="241"/>
                </a:lnTo>
                <a:lnTo>
                  <a:pt x="254" y="241"/>
                </a:lnTo>
                <a:lnTo>
                  <a:pt x="254" y="240"/>
                </a:lnTo>
                <a:lnTo>
                  <a:pt x="253" y="240"/>
                </a:lnTo>
                <a:lnTo>
                  <a:pt x="252" y="240"/>
                </a:lnTo>
                <a:lnTo>
                  <a:pt x="252" y="240"/>
                </a:lnTo>
                <a:lnTo>
                  <a:pt x="252" y="239"/>
                </a:lnTo>
                <a:lnTo>
                  <a:pt x="252" y="239"/>
                </a:lnTo>
                <a:lnTo>
                  <a:pt x="251" y="239"/>
                </a:lnTo>
                <a:lnTo>
                  <a:pt x="250" y="239"/>
                </a:lnTo>
                <a:lnTo>
                  <a:pt x="250" y="239"/>
                </a:lnTo>
                <a:lnTo>
                  <a:pt x="249" y="239"/>
                </a:lnTo>
                <a:lnTo>
                  <a:pt x="249" y="238"/>
                </a:lnTo>
                <a:lnTo>
                  <a:pt x="249" y="237"/>
                </a:lnTo>
                <a:lnTo>
                  <a:pt x="250" y="237"/>
                </a:lnTo>
                <a:lnTo>
                  <a:pt x="250" y="237"/>
                </a:lnTo>
                <a:lnTo>
                  <a:pt x="250" y="237"/>
                </a:lnTo>
                <a:lnTo>
                  <a:pt x="250" y="236"/>
                </a:lnTo>
                <a:lnTo>
                  <a:pt x="250" y="235"/>
                </a:lnTo>
                <a:lnTo>
                  <a:pt x="249" y="235"/>
                </a:lnTo>
                <a:lnTo>
                  <a:pt x="248" y="234"/>
                </a:lnTo>
                <a:lnTo>
                  <a:pt x="248" y="233"/>
                </a:lnTo>
                <a:lnTo>
                  <a:pt x="248" y="233"/>
                </a:lnTo>
                <a:lnTo>
                  <a:pt x="248" y="232"/>
                </a:lnTo>
                <a:lnTo>
                  <a:pt x="248" y="231"/>
                </a:lnTo>
                <a:lnTo>
                  <a:pt x="248" y="231"/>
                </a:lnTo>
                <a:lnTo>
                  <a:pt x="250" y="230"/>
                </a:lnTo>
                <a:lnTo>
                  <a:pt x="250" y="230"/>
                </a:lnTo>
                <a:lnTo>
                  <a:pt x="251" y="229"/>
                </a:lnTo>
                <a:lnTo>
                  <a:pt x="251" y="228"/>
                </a:lnTo>
                <a:lnTo>
                  <a:pt x="252" y="228"/>
                </a:lnTo>
                <a:lnTo>
                  <a:pt x="252" y="228"/>
                </a:lnTo>
                <a:lnTo>
                  <a:pt x="252" y="227"/>
                </a:lnTo>
                <a:lnTo>
                  <a:pt x="253" y="227"/>
                </a:lnTo>
                <a:lnTo>
                  <a:pt x="253" y="226"/>
                </a:lnTo>
                <a:lnTo>
                  <a:pt x="253" y="226"/>
                </a:lnTo>
                <a:lnTo>
                  <a:pt x="254" y="225"/>
                </a:lnTo>
                <a:lnTo>
                  <a:pt x="254" y="224"/>
                </a:lnTo>
                <a:lnTo>
                  <a:pt x="254" y="224"/>
                </a:lnTo>
                <a:lnTo>
                  <a:pt x="254" y="223"/>
                </a:lnTo>
                <a:lnTo>
                  <a:pt x="254" y="222"/>
                </a:lnTo>
                <a:lnTo>
                  <a:pt x="254" y="222"/>
                </a:lnTo>
                <a:lnTo>
                  <a:pt x="254" y="221"/>
                </a:lnTo>
                <a:lnTo>
                  <a:pt x="253" y="221"/>
                </a:lnTo>
                <a:lnTo>
                  <a:pt x="253" y="220"/>
                </a:lnTo>
                <a:lnTo>
                  <a:pt x="253" y="220"/>
                </a:lnTo>
                <a:lnTo>
                  <a:pt x="253" y="219"/>
                </a:lnTo>
                <a:lnTo>
                  <a:pt x="253" y="218"/>
                </a:lnTo>
                <a:lnTo>
                  <a:pt x="254" y="218"/>
                </a:lnTo>
                <a:lnTo>
                  <a:pt x="254" y="216"/>
                </a:lnTo>
                <a:lnTo>
                  <a:pt x="254" y="215"/>
                </a:lnTo>
                <a:lnTo>
                  <a:pt x="254" y="214"/>
                </a:lnTo>
                <a:lnTo>
                  <a:pt x="254" y="214"/>
                </a:lnTo>
                <a:lnTo>
                  <a:pt x="254" y="213"/>
                </a:lnTo>
                <a:lnTo>
                  <a:pt x="254" y="213"/>
                </a:lnTo>
                <a:lnTo>
                  <a:pt x="253" y="212"/>
                </a:lnTo>
                <a:lnTo>
                  <a:pt x="252" y="212"/>
                </a:lnTo>
                <a:lnTo>
                  <a:pt x="251" y="212"/>
                </a:lnTo>
                <a:lnTo>
                  <a:pt x="250" y="212"/>
                </a:lnTo>
                <a:lnTo>
                  <a:pt x="250" y="212"/>
                </a:lnTo>
                <a:lnTo>
                  <a:pt x="249" y="212"/>
                </a:lnTo>
                <a:lnTo>
                  <a:pt x="248" y="212"/>
                </a:lnTo>
                <a:lnTo>
                  <a:pt x="248" y="212"/>
                </a:lnTo>
                <a:lnTo>
                  <a:pt x="248" y="213"/>
                </a:lnTo>
                <a:lnTo>
                  <a:pt x="246" y="213"/>
                </a:lnTo>
                <a:lnTo>
                  <a:pt x="246" y="213"/>
                </a:lnTo>
                <a:lnTo>
                  <a:pt x="245" y="213"/>
                </a:lnTo>
                <a:lnTo>
                  <a:pt x="244" y="213"/>
                </a:lnTo>
                <a:lnTo>
                  <a:pt x="244" y="213"/>
                </a:lnTo>
                <a:lnTo>
                  <a:pt x="243" y="213"/>
                </a:lnTo>
                <a:lnTo>
                  <a:pt x="243" y="213"/>
                </a:lnTo>
                <a:lnTo>
                  <a:pt x="242" y="212"/>
                </a:lnTo>
                <a:lnTo>
                  <a:pt x="241" y="212"/>
                </a:lnTo>
                <a:lnTo>
                  <a:pt x="241" y="212"/>
                </a:lnTo>
                <a:lnTo>
                  <a:pt x="240" y="212"/>
                </a:lnTo>
                <a:lnTo>
                  <a:pt x="239" y="212"/>
                </a:lnTo>
                <a:lnTo>
                  <a:pt x="238" y="212"/>
                </a:lnTo>
                <a:lnTo>
                  <a:pt x="236" y="212"/>
                </a:lnTo>
                <a:lnTo>
                  <a:pt x="236" y="211"/>
                </a:lnTo>
                <a:lnTo>
                  <a:pt x="235" y="211"/>
                </a:lnTo>
                <a:lnTo>
                  <a:pt x="235" y="211"/>
                </a:lnTo>
                <a:lnTo>
                  <a:pt x="234" y="212"/>
                </a:lnTo>
                <a:lnTo>
                  <a:pt x="233" y="212"/>
                </a:lnTo>
                <a:lnTo>
                  <a:pt x="233" y="213"/>
                </a:lnTo>
                <a:lnTo>
                  <a:pt x="233" y="213"/>
                </a:lnTo>
                <a:lnTo>
                  <a:pt x="231" y="213"/>
                </a:lnTo>
                <a:lnTo>
                  <a:pt x="231" y="212"/>
                </a:lnTo>
                <a:lnTo>
                  <a:pt x="230" y="212"/>
                </a:lnTo>
                <a:lnTo>
                  <a:pt x="229" y="212"/>
                </a:lnTo>
                <a:lnTo>
                  <a:pt x="229" y="211"/>
                </a:lnTo>
                <a:lnTo>
                  <a:pt x="229" y="211"/>
                </a:lnTo>
                <a:lnTo>
                  <a:pt x="228" y="211"/>
                </a:lnTo>
                <a:lnTo>
                  <a:pt x="227" y="211"/>
                </a:lnTo>
                <a:lnTo>
                  <a:pt x="225" y="211"/>
                </a:lnTo>
                <a:lnTo>
                  <a:pt x="225" y="211"/>
                </a:lnTo>
                <a:lnTo>
                  <a:pt x="224" y="211"/>
                </a:lnTo>
                <a:lnTo>
                  <a:pt x="224" y="212"/>
                </a:lnTo>
                <a:lnTo>
                  <a:pt x="224" y="211"/>
                </a:lnTo>
                <a:lnTo>
                  <a:pt x="223" y="211"/>
                </a:lnTo>
                <a:lnTo>
                  <a:pt x="222" y="211"/>
                </a:lnTo>
                <a:lnTo>
                  <a:pt x="222" y="212"/>
                </a:lnTo>
                <a:lnTo>
                  <a:pt x="221" y="211"/>
                </a:lnTo>
                <a:lnTo>
                  <a:pt x="220" y="211"/>
                </a:lnTo>
                <a:lnTo>
                  <a:pt x="220" y="212"/>
                </a:lnTo>
                <a:lnTo>
                  <a:pt x="220" y="213"/>
                </a:lnTo>
                <a:lnTo>
                  <a:pt x="219" y="213"/>
                </a:lnTo>
                <a:lnTo>
                  <a:pt x="218" y="213"/>
                </a:lnTo>
                <a:lnTo>
                  <a:pt x="218" y="213"/>
                </a:lnTo>
                <a:lnTo>
                  <a:pt x="217" y="213"/>
                </a:lnTo>
                <a:lnTo>
                  <a:pt x="216" y="213"/>
                </a:lnTo>
                <a:lnTo>
                  <a:pt x="217" y="213"/>
                </a:lnTo>
                <a:lnTo>
                  <a:pt x="217" y="213"/>
                </a:lnTo>
                <a:lnTo>
                  <a:pt x="216" y="213"/>
                </a:lnTo>
                <a:lnTo>
                  <a:pt x="216" y="213"/>
                </a:lnTo>
                <a:lnTo>
                  <a:pt x="216" y="213"/>
                </a:lnTo>
                <a:lnTo>
                  <a:pt x="216" y="214"/>
                </a:lnTo>
                <a:lnTo>
                  <a:pt x="216" y="214"/>
                </a:lnTo>
                <a:lnTo>
                  <a:pt x="216" y="214"/>
                </a:lnTo>
                <a:lnTo>
                  <a:pt x="216" y="215"/>
                </a:lnTo>
                <a:lnTo>
                  <a:pt x="217" y="215"/>
                </a:lnTo>
                <a:lnTo>
                  <a:pt x="217" y="216"/>
                </a:lnTo>
                <a:lnTo>
                  <a:pt x="216" y="216"/>
                </a:lnTo>
                <a:lnTo>
                  <a:pt x="216" y="216"/>
                </a:lnTo>
                <a:lnTo>
                  <a:pt x="216" y="216"/>
                </a:lnTo>
                <a:lnTo>
                  <a:pt x="216" y="217"/>
                </a:lnTo>
                <a:lnTo>
                  <a:pt x="215" y="217"/>
                </a:lnTo>
                <a:lnTo>
                  <a:pt x="216" y="218"/>
                </a:lnTo>
                <a:lnTo>
                  <a:pt x="216" y="218"/>
                </a:lnTo>
                <a:lnTo>
                  <a:pt x="216" y="218"/>
                </a:lnTo>
                <a:lnTo>
                  <a:pt x="215" y="218"/>
                </a:lnTo>
                <a:lnTo>
                  <a:pt x="214" y="218"/>
                </a:lnTo>
                <a:lnTo>
                  <a:pt x="214" y="217"/>
                </a:lnTo>
                <a:lnTo>
                  <a:pt x="214" y="216"/>
                </a:lnTo>
                <a:lnTo>
                  <a:pt x="214" y="217"/>
                </a:lnTo>
                <a:lnTo>
                  <a:pt x="214" y="217"/>
                </a:lnTo>
                <a:lnTo>
                  <a:pt x="214" y="216"/>
                </a:lnTo>
                <a:lnTo>
                  <a:pt x="213" y="216"/>
                </a:lnTo>
                <a:lnTo>
                  <a:pt x="213" y="216"/>
                </a:lnTo>
                <a:lnTo>
                  <a:pt x="212" y="216"/>
                </a:lnTo>
                <a:lnTo>
                  <a:pt x="212" y="216"/>
                </a:lnTo>
                <a:lnTo>
                  <a:pt x="213" y="216"/>
                </a:lnTo>
                <a:lnTo>
                  <a:pt x="213" y="217"/>
                </a:lnTo>
                <a:lnTo>
                  <a:pt x="212" y="217"/>
                </a:lnTo>
                <a:lnTo>
                  <a:pt x="212" y="216"/>
                </a:lnTo>
                <a:lnTo>
                  <a:pt x="212" y="217"/>
                </a:lnTo>
                <a:lnTo>
                  <a:pt x="212" y="217"/>
                </a:lnTo>
                <a:lnTo>
                  <a:pt x="211" y="217"/>
                </a:lnTo>
                <a:lnTo>
                  <a:pt x="210" y="217"/>
                </a:lnTo>
                <a:lnTo>
                  <a:pt x="210" y="218"/>
                </a:lnTo>
                <a:lnTo>
                  <a:pt x="210" y="218"/>
                </a:lnTo>
                <a:lnTo>
                  <a:pt x="209" y="218"/>
                </a:lnTo>
                <a:lnTo>
                  <a:pt x="208" y="218"/>
                </a:lnTo>
                <a:lnTo>
                  <a:pt x="208" y="218"/>
                </a:lnTo>
                <a:lnTo>
                  <a:pt x="208" y="219"/>
                </a:lnTo>
                <a:lnTo>
                  <a:pt x="208" y="219"/>
                </a:lnTo>
                <a:lnTo>
                  <a:pt x="207" y="219"/>
                </a:lnTo>
                <a:lnTo>
                  <a:pt x="207" y="218"/>
                </a:lnTo>
                <a:lnTo>
                  <a:pt x="207" y="218"/>
                </a:lnTo>
                <a:lnTo>
                  <a:pt x="207" y="217"/>
                </a:lnTo>
                <a:lnTo>
                  <a:pt x="208" y="217"/>
                </a:lnTo>
                <a:lnTo>
                  <a:pt x="208" y="216"/>
                </a:lnTo>
                <a:lnTo>
                  <a:pt x="207" y="216"/>
                </a:lnTo>
                <a:lnTo>
                  <a:pt x="207" y="217"/>
                </a:lnTo>
                <a:lnTo>
                  <a:pt x="207" y="216"/>
                </a:lnTo>
                <a:lnTo>
                  <a:pt x="208" y="216"/>
                </a:lnTo>
                <a:lnTo>
                  <a:pt x="207" y="216"/>
                </a:lnTo>
                <a:lnTo>
                  <a:pt x="207" y="216"/>
                </a:lnTo>
                <a:lnTo>
                  <a:pt x="207" y="217"/>
                </a:lnTo>
                <a:lnTo>
                  <a:pt x="207" y="217"/>
                </a:lnTo>
                <a:lnTo>
                  <a:pt x="207" y="218"/>
                </a:lnTo>
                <a:lnTo>
                  <a:pt x="206" y="218"/>
                </a:lnTo>
                <a:lnTo>
                  <a:pt x="206" y="217"/>
                </a:lnTo>
                <a:lnTo>
                  <a:pt x="205" y="217"/>
                </a:lnTo>
                <a:lnTo>
                  <a:pt x="205" y="218"/>
                </a:lnTo>
                <a:lnTo>
                  <a:pt x="205" y="218"/>
                </a:lnTo>
                <a:lnTo>
                  <a:pt x="206" y="219"/>
                </a:lnTo>
                <a:lnTo>
                  <a:pt x="205" y="219"/>
                </a:lnTo>
                <a:lnTo>
                  <a:pt x="205" y="219"/>
                </a:lnTo>
                <a:lnTo>
                  <a:pt x="203" y="219"/>
                </a:lnTo>
                <a:lnTo>
                  <a:pt x="201" y="219"/>
                </a:lnTo>
                <a:lnTo>
                  <a:pt x="201" y="219"/>
                </a:lnTo>
                <a:lnTo>
                  <a:pt x="201" y="218"/>
                </a:lnTo>
                <a:lnTo>
                  <a:pt x="200" y="218"/>
                </a:lnTo>
                <a:lnTo>
                  <a:pt x="199" y="218"/>
                </a:lnTo>
                <a:lnTo>
                  <a:pt x="199" y="218"/>
                </a:lnTo>
                <a:lnTo>
                  <a:pt x="198" y="218"/>
                </a:lnTo>
                <a:lnTo>
                  <a:pt x="197" y="218"/>
                </a:lnTo>
                <a:lnTo>
                  <a:pt x="195" y="218"/>
                </a:lnTo>
                <a:lnTo>
                  <a:pt x="195" y="218"/>
                </a:lnTo>
                <a:lnTo>
                  <a:pt x="193" y="217"/>
                </a:lnTo>
                <a:lnTo>
                  <a:pt x="193" y="217"/>
                </a:lnTo>
                <a:lnTo>
                  <a:pt x="193" y="216"/>
                </a:lnTo>
                <a:lnTo>
                  <a:pt x="193" y="216"/>
                </a:lnTo>
                <a:lnTo>
                  <a:pt x="194" y="216"/>
                </a:lnTo>
                <a:lnTo>
                  <a:pt x="194" y="216"/>
                </a:lnTo>
                <a:lnTo>
                  <a:pt x="195" y="216"/>
                </a:lnTo>
                <a:lnTo>
                  <a:pt x="195" y="216"/>
                </a:lnTo>
                <a:lnTo>
                  <a:pt x="195" y="215"/>
                </a:lnTo>
                <a:lnTo>
                  <a:pt x="195" y="214"/>
                </a:lnTo>
                <a:lnTo>
                  <a:pt x="195" y="214"/>
                </a:lnTo>
                <a:lnTo>
                  <a:pt x="195" y="214"/>
                </a:lnTo>
                <a:lnTo>
                  <a:pt x="194" y="213"/>
                </a:lnTo>
                <a:lnTo>
                  <a:pt x="195" y="213"/>
                </a:lnTo>
                <a:lnTo>
                  <a:pt x="195" y="213"/>
                </a:lnTo>
                <a:lnTo>
                  <a:pt x="195" y="213"/>
                </a:lnTo>
                <a:lnTo>
                  <a:pt x="195" y="212"/>
                </a:lnTo>
                <a:lnTo>
                  <a:pt x="195" y="212"/>
                </a:lnTo>
                <a:lnTo>
                  <a:pt x="195" y="211"/>
                </a:lnTo>
                <a:lnTo>
                  <a:pt x="195" y="211"/>
                </a:lnTo>
                <a:lnTo>
                  <a:pt x="195" y="211"/>
                </a:lnTo>
                <a:lnTo>
                  <a:pt x="195" y="210"/>
                </a:lnTo>
                <a:lnTo>
                  <a:pt x="196" y="210"/>
                </a:lnTo>
                <a:lnTo>
                  <a:pt x="196" y="211"/>
                </a:lnTo>
                <a:lnTo>
                  <a:pt x="196" y="210"/>
                </a:lnTo>
                <a:lnTo>
                  <a:pt x="197" y="210"/>
                </a:lnTo>
                <a:lnTo>
                  <a:pt x="197" y="211"/>
                </a:lnTo>
                <a:lnTo>
                  <a:pt x="197" y="210"/>
                </a:lnTo>
                <a:lnTo>
                  <a:pt x="198" y="210"/>
                </a:lnTo>
                <a:lnTo>
                  <a:pt x="198" y="209"/>
                </a:lnTo>
                <a:lnTo>
                  <a:pt x="199" y="209"/>
                </a:lnTo>
                <a:lnTo>
                  <a:pt x="199" y="210"/>
                </a:lnTo>
                <a:lnTo>
                  <a:pt x="199" y="210"/>
                </a:lnTo>
                <a:lnTo>
                  <a:pt x="199" y="211"/>
                </a:lnTo>
                <a:lnTo>
                  <a:pt x="200" y="211"/>
                </a:lnTo>
                <a:lnTo>
                  <a:pt x="200" y="210"/>
                </a:lnTo>
                <a:lnTo>
                  <a:pt x="199" y="209"/>
                </a:lnTo>
                <a:lnTo>
                  <a:pt x="200" y="209"/>
                </a:lnTo>
                <a:lnTo>
                  <a:pt x="200" y="209"/>
                </a:lnTo>
                <a:lnTo>
                  <a:pt x="201" y="209"/>
                </a:lnTo>
                <a:lnTo>
                  <a:pt x="201" y="209"/>
                </a:lnTo>
                <a:lnTo>
                  <a:pt x="202" y="209"/>
                </a:lnTo>
                <a:lnTo>
                  <a:pt x="203" y="209"/>
                </a:lnTo>
                <a:lnTo>
                  <a:pt x="203" y="208"/>
                </a:lnTo>
                <a:lnTo>
                  <a:pt x="204" y="208"/>
                </a:lnTo>
                <a:lnTo>
                  <a:pt x="204" y="207"/>
                </a:lnTo>
                <a:lnTo>
                  <a:pt x="203" y="207"/>
                </a:lnTo>
                <a:lnTo>
                  <a:pt x="203" y="207"/>
                </a:lnTo>
                <a:lnTo>
                  <a:pt x="202" y="207"/>
                </a:lnTo>
                <a:lnTo>
                  <a:pt x="203" y="207"/>
                </a:lnTo>
                <a:lnTo>
                  <a:pt x="203" y="207"/>
                </a:lnTo>
                <a:lnTo>
                  <a:pt x="203" y="207"/>
                </a:lnTo>
                <a:lnTo>
                  <a:pt x="203" y="207"/>
                </a:lnTo>
                <a:lnTo>
                  <a:pt x="204" y="207"/>
                </a:lnTo>
                <a:lnTo>
                  <a:pt x="205" y="207"/>
                </a:lnTo>
                <a:lnTo>
                  <a:pt x="205" y="207"/>
                </a:lnTo>
                <a:lnTo>
                  <a:pt x="205" y="208"/>
                </a:lnTo>
                <a:lnTo>
                  <a:pt x="205" y="207"/>
                </a:lnTo>
                <a:lnTo>
                  <a:pt x="206" y="207"/>
                </a:lnTo>
                <a:lnTo>
                  <a:pt x="207" y="207"/>
                </a:lnTo>
                <a:lnTo>
                  <a:pt x="207" y="206"/>
                </a:lnTo>
                <a:lnTo>
                  <a:pt x="206" y="206"/>
                </a:lnTo>
                <a:lnTo>
                  <a:pt x="206" y="207"/>
                </a:lnTo>
                <a:lnTo>
                  <a:pt x="205" y="207"/>
                </a:lnTo>
                <a:lnTo>
                  <a:pt x="205" y="206"/>
                </a:lnTo>
                <a:lnTo>
                  <a:pt x="205" y="206"/>
                </a:lnTo>
                <a:lnTo>
                  <a:pt x="204" y="206"/>
                </a:lnTo>
                <a:lnTo>
                  <a:pt x="203" y="206"/>
                </a:lnTo>
                <a:lnTo>
                  <a:pt x="203" y="205"/>
                </a:lnTo>
                <a:lnTo>
                  <a:pt x="204" y="205"/>
                </a:lnTo>
                <a:lnTo>
                  <a:pt x="203" y="205"/>
                </a:lnTo>
                <a:lnTo>
                  <a:pt x="203" y="205"/>
                </a:lnTo>
                <a:lnTo>
                  <a:pt x="201" y="205"/>
                </a:lnTo>
                <a:lnTo>
                  <a:pt x="201" y="205"/>
                </a:lnTo>
                <a:lnTo>
                  <a:pt x="200" y="205"/>
                </a:lnTo>
                <a:lnTo>
                  <a:pt x="199" y="205"/>
                </a:lnTo>
                <a:lnTo>
                  <a:pt x="199" y="205"/>
                </a:lnTo>
                <a:lnTo>
                  <a:pt x="198" y="204"/>
                </a:lnTo>
                <a:lnTo>
                  <a:pt x="197" y="204"/>
                </a:lnTo>
                <a:lnTo>
                  <a:pt x="197" y="204"/>
                </a:lnTo>
                <a:lnTo>
                  <a:pt x="196" y="204"/>
                </a:lnTo>
                <a:lnTo>
                  <a:pt x="195" y="204"/>
                </a:lnTo>
                <a:lnTo>
                  <a:pt x="195" y="204"/>
                </a:lnTo>
                <a:lnTo>
                  <a:pt x="194" y="204"/>
                </a:lnTo>
                <a:lnTo>
                  <a:pt x="193" y="204"/>
                </a:lnTo>
                <a:lnTo>
                  <a:pt x="193" y="204"/>
                </a:lnTo>
                <a:lnTo>
                  <a:pt x="192" y="204"/>
                </a:lnTo>
                <a:lnTo>
                  <a:pt x="192" y="203"/>
                </a:lnTo>
                <a:lnTo>
                  <a:pt x="191" y="203"/>
                </a:lnTo>
                <a:lnTo>
                  <a:pt x="191" y="203"/>
                </a:lnTo>
                <a:lnTo>
                  <a:pt x="190" y="203"/>
                </a:lnTo>
                <a:lnTo>
                  <a:pt x="189" y="203"/>
                </a:lnTo>
                <a:lnTo>
                  <a:pt x="189" y="203"/>
                </a:lnTo>
                <a:lnTo>
                  <a:pt x="188" y="203"/>
                </a:lnTo>
                <a:lnTo>
                  <a:pt x="188" y="203"/>
                </a:lnTo>
                <a:lnTo>
                  <a:pt x="187" y="203"/>
                </a:lnTo>
                <a:lnTo>
                  <a:pt x="186" y="203"/>
                </a:lnTo>
                <a:lnTo>
                  <a:pt x="186" y="203"/>
                </a:lnTo>
                <a:lnTo>
                  <a:pt x="186" y="202"/>
                </a:lnTo>
                <a:lnTo>
                  <a:pt x="185" y="202"/>
                </a:lnTo>
                <a:lnTo>
                  <a:pt x="184" y="201"/>
                </a:lnTo>
                <a:lnTo>
                  <a:pt x="184" y="201"/>
                </a:lnTo>
                <a:lnTo>
                  <a:pt x="183" y="201"/>
                </a:lnTo>
                <a:lnTo>
                  <a:pt x="183" y="200"/>
                </a:lnTo>
                <a:lnTo>
                  <a:pt x="182" y="200"/>
                </a:lnTo>
                <a:lnTo>
                  <a:pt x="182" y="199"/>
                </a:lnTo>
                <a:lnTo>
                  <a:pt x="183" y="199"/>
                </a:lnTo>
                <a:lnTo>
                  <a:pt x="183" y="199"/>
                </a:lnTo>
                <a:lnTo>
                  <a:pt x="184" y="199"/>
                </a:lnTo>
                <a:lnTo>
                  <a:pt x="184" y="199"/>
                </a:lnTo>
                <a:lnTo>
                  <a:pt x="184" y="199"/>
                </a:lnTo>
                <a:lnTo>
                  <a:pt x="185" y="199"/>
                </a:lnTo>
                <a:lnTo>
                  <a:pt x="186" y="200"/>
                </a:lnTo>
                <a:lnTo>
                  <a:pt x="186" y="199"/>
                </a:lnTo>
                <a:lnTo>
                  <a:pt x="185" y="199"/>
                </a:lnTo>
                <a:lnTo>
                  <a:pt x="185" y="198"/>
                </a:lnTo>
                <a:lnTo>
                  <a:pt x="186" y="197"/>
                </a:lnTo>
                <a:lnTo>
                  <a:pt x="185" y="197"/>
                </a:lnTo>
                <a:lnTo>
                  <a:pt x="185" y="197"/>
                </a:lnTo>
                <a:lnTo>
                  <a:pt x="184" y="197"/>
                </a:lnTo>
                <a:lnTo>
                  <a:pt x="184" y="197"/>
                </a:lnTo>
                <a:lnTo>
                  <a:pt x="183" y="197"/>
                </a:lnTo>
                <a:lnTo>
                  <a:pt x="182" y="196"/>
                </a:lnTo>
                <a:lnTo>
                  <a:pt x="182" y="196"/>
                </a:lnTo>
                <a:lnTo>
                  <a:pt x="181" y="196"/>
                </a:lnTo>
                <a:lnTo>
                  <a:pt x="180" y="196"/>
                </a:lnTo>
                <a:lnTo>
                  <a:pt x="180" y="196"/>
                </a:lnTo>
                <a:lnTo>
                  <a:pt x="179" y="196"/>
                </a:lnTo>
                <a:lnTo>
                  <a:pt x="178" y="196"/>
                </a:lnTo>
                <a:lnTo>
                  <a:pt x="178" y="196"/>
                </a:lnTo>
                <a:lnTo>
                  <a:pt x="177" y="196"/>
                </a:lnTo>
                <a:lnTo>
                  <a:pt x="177" y="196"/>
                </a:lnTo>
                <a:lnTo>
                  <a:pt x="176" y="196"/>
                </a:lnTo>
                <a:lnTo>
                  <a:pt x="176" y="196"/>
                </a:lnTo>
                <a:lnTo>
                  <a:pt x="175" y="196"/>
                </a:lnTo>
                <a:lnTo>
                  <a:pt x="174" y="196"/>
                </a:lnTo>
                <a:lnTo>
                  <a:pt x="174" y="196"/>
                </a:lnTo>
                <a:lnTo>
                  <a:pt x="173" y="196"/>
                </a:lnTo>
                <a:lnTo>
                  <a:pt x="174" y="196"/>
                </a:lnTo>
                <a:lnTo>
                  <a:pt x="174" y="195"/>
                </a:lnTo>
                <a:lnTo>
                  <a:pt x="174" y="195"/>
                </a:lnTo>
                <a:lnTo>
                  <a:pt x="174" y="194"/>
                </a:lnTo>
                <a:lnTo>
                  <a:pt x="174" y="194"/>
                </a:lnTo>
                <a:lnTo>
                  <a:pt x="174" y="193"/>
                </a:lnTo>
                <a:lnTo>
                  <a:pt x="174" y="192"/>
                </a:lnTo>
                <a:lnTo>
                  <a:pt x="174" y="192"/>
                </a:lnTo>
                <a:lnTo>
                  <a:pt x="174" y="192"/>
                </a:lnTo>
                <a:lnTo>
                  <a:pt x="174" y="191"/>
                </a:lnTo>
                <a:lnTo>
                  <a:pt x="175" y="190"/>
                </a:lnTo>
                <a:lnTo>
                  <a:pt x="175" y="190"/>
                </a:lnTo>
                <a:lnTo>
                  <a:pt x="176" y="190"/>
                </a:lnTo>
                <a:lnTo>
                  <a:pt x="176" y="190"/>
                </a:lnTo>
                <a:lnTo>
                  <a:pt x="176" y="189"/>
                </a:lnTo>
                <a:lnTo>
                  <a:pt x="177" y="189"/>
                </a:lnTo>
                <a:lnTo>
                  <a:pt x="177" y="188"/>
                </a:lnTo>
                <a:lnTo>
                  <a:pt x="177" y="188"/>
                </a:lnTo>
                <a:lnTo>
                  <a:pt x="176" y="188"/>
                </a:lnTo>
                <a:lnTo>
                  <a:pt x="176" y="188"/>
                </a:lnTo>
                <a:lnTo>
                  <a:pt x="176" y="187"/>
                </a:lnTo>
                <a:lnTo>
                  <a:pt x="176" y="187"/>
                </a:lnTo>
                <a:lnTo>
                  <a:pt x="177" y="187"/>
                </a:lnTo>
                <a:lnTo>
                  <a:pt x="177" y="186"/>
                </a:lnTo>
                <a:lnTo>
                  <a:pt x="176" y="186"/>
                </a:lnTo>
                <a:lnTo>
                  <a:pt x="176" y="186"/>
                </a:lnTo>
                <a:lnTo>
                  <a:pt x="176" y="185"/>
                </a:lnTo>
                <a:lnTo>
                  <a:pt x="176" y="184"/>
                </a:lnTo>
                <a:lnTo>
                  <a:pt x="175" y="184"/>
                </a:lnTo>
                <a:lnTo>
                  <a:pt x="175" y="184"/>
                </a:lnTo>
                <a:lnTo>
                  <a:pt x="174" y="184"/>
                </a:lnTo>
                <a:lnTo>
                  <a:pt x="174" y="183"/>
                </a:lnTo>
                <a:lnTo>
                  <a:pt x="174" y="182"/>
                </a:lnTo>
                <a:lnTo>
                  <a:pt x="174" y="182"/>
                </a:lnTo>
                <a:lnTo>
                  <a:pt x="173" y="182"/>
                </a:lnTo>
                <a:lnTo>
                  <a:pt x="173" y="181"/>
                </a:lnTo>
                <a:lnTo>
                  <a:pt x="172" y="181"/>
                </a:lnTo>
                <a:lnTo>
                  <a:pt x="172" y="180"/>
                </a:lnTo>
                <a:lnTo>
                  <a:pt x="172" y="180"/>
                </a:lnTo>
                <a:lnTo>
                  <a:pt x="172" y="180"/>
                </a:lnTo>
                <a:lnTo>
                  <a:pt x="171" y="180"/>
                </a:lnTo>
                <a:lnTo>
                  <a:pt x="171" y="179"/>
                </a:lnTo>
                <a:lnTo>
                  <a:pt x="171" y="179"/>
                </a:lnTo>
                <a:lnTo>
                  <a:pt x="170" y="179"/>
                </a:lnTo>
                <a:lnTo>
                  <a:pt x="169" y="179"/>
                </a:lnTo>
                <a:lnTo>
                  <a:pt x="169" y="180"/>
                </a:lnTo>
                <a:lnTo>
                  <a:pt x="169" y="180"/>
                </a:lnTo>
                <a:lnTo>
                  <a:pt x="168" y="180"/>
                </a:lnTo>
                <a:lnTo>
                  <a:pt x="167" y="179"/>
                </a:lnTo>
                <a:lnTo>
                  <a:pt x="167" y="179"/>
                </a:lnTo>
                <a:lnTo>
                  <a:pt x="166" y="179"/>
                </a:lnTo>
                <a:lnTo>
                  <a:pt x="166" y="178"/>
                </a:lnTo>
                <a:lnTo>
                  <a:pt x="165" y="178"/>
                </a:lnTo>
                <a:lnTo>
                  <a:pt x="165" y="178"/>
                </a:lnTo>
                <a:lnTo>
                  <a:pt x="164" y="178"/>
                </a:lnTo>
                <a:lnTo>
                  <a:pt x="164" y="178"/>
                </a:lnTo>
                <a:lnTo>
                  <a:pt x="163" y="178"/>
                </a:lnTo>
                <a:lnTo>
                  <a:pt x="163" y="177"/>
                </a:lnTo>
                <a:lnTo>
                  <a:pt x="162" y="177"/>
                </a:lnTo>
                <a:lnTo>
                  <a:pt x="161" y="177"/>
                </a:lnTo>
                <a:lnTo>
                  <a:pt x="161" y="177"/>
                </a:lnTo>
                <a:lnTo>
                  <a:pt x="161" y="177"/>
                </a:lnTo>
                <a:lnTo>
                  <a:pt x="160" y="177"/>
                </a:lnTo>
                <a:lnTo>
                  <a:pt x="159" y="177"/>
                </a:lnTo>
                <a:lnTo>
                  <a:pt x="159" y="177"/>
                </a:lnTo>
                <a:lnTo>
                  <a:pt x="159" y="177"/>
                </a:lnTo>
                <a:lnTo>
                  <a:pt x="158" y="177"/>
                </a:lnTo>
                <a:lnTo>
                  <a:pt x="157" y="177"/>
                </a:lnTo>
                <a:lnTo>
                  <a:pt x="157" y="177"/>
                </a:lnTo>
                <a:lnTo>
                  <a:pt x="156" y="177"/>
                </a:lnTo>
                <a:lnTo>
                  <a:pt x="155" y="177"/>
                </a:lnTo>
                <a:lnTo>
                  <a:pt x="155" y="177"/>
                </a:lnTo>
                <a:lnTo>
                  <a:pt x="154" y="177"/>
                </a:lnTo>
                <a:lnTo>
                  <a:pt x="153" y="177"/>
                </a:lnTo>
                <a:lnTo>
                  <a:pt x="153" y="177"/>
                </a:lnTo>
                <a:lnTo>
                  <a:pt x="153" y="177"/>
                </a:lnTo>
                <a:lnTo>
                  <a:pt x="153" y="177"/>
                </a:lnTo>
                <a:lnTo>
                  <a:pt x="152" y="177"/>
                </a:lnTo>
                <a:lnTo>
                  <a:pt x="152" y="177"/>
                </a:lnTo>
                <a:lnTo>
                  <a:pt x="151" y="177"/>
                </a:lnTo>
                <a:lnTo>
                  <a:pt x="150" y="177"/>
                </a:lnTo>
                <a:lnTo>
                  <a:pt x="150" y="176"/>
                </a:lnTo>
                <a:lnTo>
                  <a:pt x="150" y="176"/>
                </a:lnTo>
                <a:lnTo>
                  <a:pt x="149" y="176"/>
                </a:lnTo>
                <a:lnTo>
                  <a:pt x="149" y="177"/>
                </a:lnTo>
                <a:lnTo>
                  <a:pt x="149" y="176"/>
                </a:lnTo>
                <a:lnTo>
                  <a:pt x="148" y="176"/>
                </a:lnTo>
                <a:lnTo>
                  <a:pt x="148" y="175"/>
                </a:lnTo>
                <a:lnTo>
                  <a:pt x="148" y="175"/>
                </a:lnTo>
                <a:lnTo>
                  <a:pt x="147" y="175"/>
                </a:lnTo>
                <a:lnTo>
                  <a:pt x="146" y="175"/>
                </a:lnTo>
                <a:lnTo>
                  <a:pt x="146" y="176"/>
                </a:lnTo>
                <a:lnTo>
                  <a:pt x="146" y="177"/>
                </a:lnTo>
                <a:lnTo>
                  <a:pt x="146" y="176"/>
                </a:lnTo>
                <a:lnTo>
                  <a:pt x="146" y="175"/>
                </a:lnTo>
                <a:lnTo>
                  <a:pt x="146" y="175"/>
                </a:lnTo>
                <a:lnTo>
                  <a:pt x="146" y="174"/>
                </a:lnTo>
                <a:lnTo>
                  <a:pt x="145" y="174"/>
                </a:lnTo>
                <a:lnTo>
                  <a:pt x="145" y="173"/>
                </a:lnTo>
                <a:lnTo>
                  <a:pt x="144" y="173"/>
                </a:lnTo>
                <a:lnTo>
                  <a:pt x="144" y="173"/>
                </a:lnTo>
                <a:lnTo>
                  <a:pt x="143" y="173"/>
                </a:lnTo>
                <a:lnTo>
                  <a:pt x="143" y="173"/>
                </a:lnTo>
                <a:lnTo>
                  <a:pt x="142" y="173"/>
                </a:lnTo>
                <a:lnTo>
                  <a:pt x="142" y="173"/>
                </a:lnTo>
                <a:lnTo>
                  <a:pt x="141" y="173"/>
                </a:lnTo>
                <a:lnTo>
                  <a:pt x="140" y="173"/>
                </a:lnTo>
                <a:lnTo>
                  <a:pt x="140" y="172"/>
                </a:lnTo>
                <a:lnTo>
                  <a:pt x="140" y="173"/>
                </a:lnTo>
                <a:lnTo>
                  <a:pt x="140" y="172"/>
                </a:lnTo>
                <a:lnTo>
                  <a:pt x="139" y="172"/>
                </a:lnTo>
                <a:lnTo>
                  <a:pt x="138" y="172"/>
                </a:lnTo>
                <a:lnTo>
                  <a:pt x="138" y="171"/>
                </a:lnTo>
                <a:lnTo>
                  <a:pt x="137" y="171"/>
                </a:lnTo>
                <a:lnTo>
                  <a:pt x="136" y="171"/>
                </a:lnTo>
                <a:lnTo>
                  <a:pt x="136" y="171"/>
                </a:lnTo>
                <a:lnTo>
                  <a:pt x="136" y="171"/>
                </a:lnTo>
                <a:lnTo>
                  <a:pt x="136" y="170"/>
                </a:lnTo>
                <a:lnTo>
                  <a:pt x="135" y="170"/>
                </a:lnTo>
                <a:lnTo>
                  <a:pt x="135" y="170"/>
                </a:lnTo>
                <a:lnTo>
                  <a:pt x="135" y="169"/>
                </a:lnTo>
                <a:lnTo>
                  <a:pt x="134" y="169"/>
                </a:lnTo>
                <a:lnTo>
                  <a:pt x="134" y="170"/>
                </a:lnTo>
                <a:lnTo>
                  <a:pt x="133" y="170"/>
                </a:lnTo>
                <a:lnTo>
                  <a:pt x="133" y="169"/>
                </a:lnTo>
                <a:lnTo>
                  <a:pt x="134" y="169"/>
                </a:lnTo>
                <a:lnTo>
                  <a:pt x="134" y="169"/>
                </a:lnTo>
                <a:lnTo>
                  <a:pt x="133" y="169"/>
                </a:lnTo>
                <a:lnTo>
                  <a:pt x="133" y="168"/>
                </a:lnTo>
                <a:lnTo>
                  <a:pt x="133" y="168"/>
                </a:lnTo>
                <a:lnTo>
                  <a:pt x="133" y="168"/>
                </a:lnTo>
                <a:lnTo>
                  <a:pt x="134" y="168"/>
                </a:lnTo>
                <a:lnTo>
                  <a:pt x="134" y="167"/>
                </a:lnTo>
                <a:lnTo>
                  <a:pt x="134" y="167"/>
                </a:lnTo>
                <a:lnTo>
                  <a:pt x="133" y="167"/>
                </a:lnTo>
                <a:lnTo>
                  <a:pt x="134" y="167"/>
                </a:lnTo>
                <a:lnTo>
                  <a:pt x="134" y="166"/>
                </a:lnTo>
                <a:lnTo>
                  <a:pt x="133" y="166"/>
                </a:lnTo>
                <a:lnTo>
                  <a:pt x="133" y="166"/>
                </a:lnTo>
                <a:lnTo>
                  <a:pt x="132" y="166"/>
                </a:lnTo>
                <a:lnTo>
                  <a:pt x="131" y="166"/>
                </a:lnTo>
                <a:lnTo>
                  <a:pt x="132" y="165"/>
                </a:lnTo>
                <a:lnTo>
                  <a:pt x="132" y="165"/>
                </a:lnTo>
                <a:lnTo>
                  <a:pt x="132" y="164"/>
                </a:lnTo>
                <a:lnTo>
                  <a:pt x="131" y="164"/>
                </a:lnTo>
                <a:lnTo>
                  <a:pt x="132" y="164"/>
                </a:lnTo>
                <a:lnTo>
                  <a:pt x="132" y="163"/>
                </a:lnTo>
                <a:lnTo>
                  <a:pt x="133" y="163"/>
                </a:lnTo>
                <a:lnTo>
                  <a:pt x="133" y="163"/>
                </a:lnTo>
                <a:lnTo>
                  <a:pt x="133" y="163"/>
                </a:lnTo>
                <a:lnTo>
                  <a:pt x="133" y="162"/>
                </a:lnTo>
                <a:lnTo>
                  <a:pt x="132" y="162"/>
                </a:lnTo>
                <a:lnTo>
                  <a:pt x="131" y="162"/>
                </a:lnTo>
                <a:lnTo>
                  <a:pt x="131" y="161"/>
                </a:lnTo>
                <a:lnTo>
                  <a:pt x="130" y="161"/>
                </a:lnTo>
                <a:lnTo>
                  <a:pt x="129" y="161"/>
                </a:lnTo>
                <a:lnTo>
                  <a:pt x="129" y="161"/>
                </a:lnTo>
                <a:lnTo>
                  <a:pt x="128" y="161"/>
                </a:lnTo>
                <a:lnTo>
                  <a:pt x="127" y="160"/>
                </a:lnTo>
                <a:lnTo>
                  <a:pt x="127" y="160"/>
                </a:lnTo>
                <a:lnTo>
                  <a:pt x="125" y="160"/>
                </a:lnTo>
                <a:lnTo>
                  <a:pt x="125" y="160"/>
                </a:lnTo>
                <a:lnTo>
                  <a:pt x="125" y="159"/>
                </a:lnTo>
                <a:lnTo>
                  <a:pt x="124" y="159"/>
                </a:lnTo>
                <a:lnTo>
                  <a:pt x="124" y="158"/>
                </a:lnTo>
                <a:lnTo>
                  <a:pt x="123" y="158"/>
                </a:lnTo>
                <a:lnTo>
                  <a:pt x="123" y="158"/>
                </a:lnTo>
                <a:lnTo>
                  <a:pt x="122" y="158"/>
                </a:lnTo>
                <a:lnTo>
                  <a:pt x="122" y="158"/>
                </a:lnTo>
                <a:lnTo>
                  <a:pt x="122" y="158"/>
                </a:lnTo>
                <a:lnTo>
                  <a:pt x="121" y="158"/>
                </a:lnTo>
                <a:lnTo>
                  <a:pt x="121" y="158"/>
                </a:lnTo>
                <a:lnTo>
                  <a:pt x="121" y="158"/>
                </a:lnTo>
                <a:lnTo>
                  <a:pt x="121" y="158"/>
                </a:lnTo>
                <a:lnTo>
                  <a:pt x="120" y="158"/>
                </a:lnTo>
                <a:lnTo>
                  <a:pt x="119" y="158"/>
                </a:lnTo>
                <a:lnTo>
                  <a:pt x="119" y="158"/>
                </a:lnTo>
                <a:lnTo>
                  <a:pt x="118" y="159"/>
                </a:lnTo>
                <a:lnTo>
                  <a:pt x="118" y="158"/>
                </a:lnTo>
                <a:lnTo>
                  <a:pt x="117" y="158"/>
                </a:lnTo>
                <a:lnTo>
                  <a:pt x="117" y="159"/>
                </a:lnTo>
                <a:lnTo>
                  <a:pt x="117" y="160"/>
                </a:lnTo>
                <a:lnTo>
                  <a:pt x="117" y="160"/>
                </a:lnTo>
                <a:lnTo>
                  <a:pt x="117" y="159"/>
                </a:lnTo>
                <a:lnTo>
                  <a:pt x="116" y="159"/>
                </a:lnTo>
                <a:lnTo>
                  <a:pt x="116" y="160"/>
                </a:lnTo>
                <a:lnTo>
                  <a:pt x="116" y="160"/>
                </a:lnTo>
                <a:lnTo>
                  <a:pt x="116" y="160"/>
                </a:lnTo>
                <a:lnTo>
                  <a:pt x="117" y="160"/>
                </a:lnTo>
                <a:lnTo>
                  <a:pt x="117" y="161"/>
                </a:lnTo>
                <a:lnTo>
                  <a:pt x="117" y="161"/>
                </a:lnTo>
                <a:lnTo>
                  <a:pt x="116" y="161"/>
                </a:lnTo>
                <a:lnTo>
                  <a:pt x="116" y="161"/>
                </a:lnTo>
                <a:lnTo>
                  <a:pt x="116" y="161"/>
                </a:lnTo>
                <a:lnTo>
                  <a:pt x="116" y="162"/>
                </a:lnTo>
                <a:lnTo>
                  <a:pt x="116" y="163"/>
                </a:lnTo>
                <a:lnTo>
                  <a:pt x="116" y="162"/>
                </a:lnTo>
                <a:lnTo>
                  <a:pt x="116" y="163"/>
                </a:lnTo>
                <a:lnTo>
                  <a:pt x="116" y="163"/>
                </a:lnTo>
                <a:lnTo>
                  <a:pt x="115" y="163"/>
                </a:lnTo>
                <a:lnTo>
                  <a:pt x="114" y="163"/>
                </a:lnTo>
                <a:lnTo>
                  <a:pt x="114" y="164"/>
                </a:lnTo>
                <a:lnTo>
                  <a:pt x="114" y="165"/>
                </a:lnTo>
                <a:lnTo>
                  <a:pt x="114" y="165"/>
                </a:lnTo>
                <a:lnTo>
                  <a:pt x="113" y="165"/>
                </a:lnTo>
                <a:lnTo>
                  <a:pt x="113" y="165"/>
                </a:lnTo>
                <a:lnTo>
                  <a:pt x="113" y="164"/>
                </a:lnTo>
                <a:lnTo>
                  <a:pt x="112" y="164"/>
                </a:lnTo>
                <a:lnTo>
                  <a:pt x="112" y="164"/>
                </a:lnTo>
                <a:lnTo>
                  <a:pt x="112" y="165"/>
                </a:lnTo>
                <a:lnTo>
                  <a:pt x="112" y="165"/>
                </a:lnTo>
                <a:lnTo>
                  <a:pt x="112" y="165"/>
                </a:lnTo>
                <a:lnTo>
                  <a:pt x="112" y="165"/>
                </a:lnTo>
                <a:lnTo>
                  <a:pt x="112" y="166"/>
                </a:lnTo>
                <a:lnTo>
                  <a:pt x="111" y="166"/>
                </a:lnTo>
                <a:lnTo>
                  <a:pt x="111" y="167"/>
                </a:lnTo>
                <a:lnTo>
                  <a:pt x="110" y="167"/>
                </a:lnTo>
                <a:lnTo>
                  <a:pt x="110" y="167"/>
                </a:lnTo>
                <a:lnTo>
                  <a:pt x="110" y="166"/>
                </a:lnTo>
                <a:lnTo>
                  <a:pt x="110" y="166"/>
                </a:lnTo>
                <a:lnTo>
                  <a:pt x="110" y="165"/>
                </a:lnTo>
                <a:lnTo>
                  <a:pt x="110" y="165"/>
                </a:lnTo>
                <a:lnTo>
                  <a:pt x="110" y="166"/>
                </a:lnTo>
                <a:lnTo>
                  <a:pt x="110" y="167"/>
                </a:lnTo>
                <a:lnTo>
                  <a:pt x="109" y="167"/>
                </a:lnTo>
                <a:lnTo>
                  <a:pt x="109" y="166"/>
                </a:lnTo>
                <a:lnTo>
                  <a:pt x="108" y="166"/>
                </a:lnTo>
                <a:lnTo>
                  <a:pt x="108" y="165"/>
                </a:lnTo>
                <a:lnTo>
                  <a:pt x="108" y="165"/>
                </a:lnTo>
                <a:lnTo>
                  <a:pt x="109" y="164"/>
                </a:lnTo>
                <a:lnTo>
                  <a:pt x="108" y="164"/>
                </a:lnTo>
                <a:lnTo>
                  <a:pt x="108" y="163"/>
                </a:lnTo>
                <a:lnTo>
                  <a:pt x="109" y="163"/>
                </a:lnTo>
                <a:lnTo>
                  <a:pt x="109" y="163"/>
                </a:lnTo>
                <a:lnTo>
                  <a:pt x="109" y="162"/>
                </a:lnTo>
                <a:lnTo>
                  <a:pt x="108" y="162"/>
                </a:lnTo>
                <a:lnTo>
                  <a:pt x="108" y="161"/>
                </a:lnTo>
                <a:lnTo>
                  <a:pt x="108" y="161"/>
                </a:lnTo>
                <a:lnTo>
                  <a:pt x="108" y="162"/>
                </a:lnTo>
                <a:lnTo>
                  <a:pt x="108" y="163"/>
                </a:lnTo>
                <a:lnTo>
                  <a:pt x="108" y="162"/>
                </a:lnTo>
                <a:lnTo>
                  <a:pt x="107" y="162"/>
                </a:lnTo>
                <a:lnTo>
                  <a:pt x="107" y="161"/>
                </a:lnTo>
                <a:lnTo>
                  <a:pt x="107" y="161"/>
                </a:lnTo>
                <a:lnTo>
                  <a:pt x="107" y="160"/>
                </a:lnTo>
                <a:lnTo>
                  <a:pt x="106" y="160"/>
                </a:lnTo>
                <a:lnTo>
                  <a:pt x="106" y="160"/>
                </a:lnTo>
                <a:lnTo>
                  <a:pt x="106" y="160"/>
                </a:lnTo>
                <a:lnTo>
                  <a:pt x="105" y="160"/>
                </a:lnTo>
                <a:lnTo>
                  <a:pt x="104" y="160"/>
                </a:lnTo>
                <a:lnTo>
                  <a:pt x="104" y="159"/>
                </a:lnTo>
                <a:lnTo>
                  <a:pt x="103" y="159"/>
                </a:lnTo>
                <a:lnTo>
                  <a:pt x="103" y="160"/>
                </a:lnTo>
                <a:lnTo>
                  <a:pt x="102" y="160"/>
                </a:lnTo>
                <a:lnTo>
                  <a:pt x="102" y="160"/>
                </a:lnTo>
                <a:lnTo>
                  <a:pt x="101" y="160"/>
                </a:lnTo>
                <a:lnTo>
                  <a:pt x="101" y="161"/>
                </a:lnTo>
                <a:lnTo>
                  <a:pt x="100" y="161"/>
                </a:lnTo>
                <a:lnTo>
                  <a:pt x="100" y="161"/>
                </a:lnTo>
                <a:lnTo>
                  <a:pt x="100" y="161"/>
                </a:lnTo>
                <a:lnTo>
                  <a:pt x="100" y="162"/>
                </a:lnTo>
                <a:lnTo>
                  <a:pt x="100" y="163"/>
                </a:lnTo>
                <a:lnTo>
                  <a:pt x="99" y="163"/>
                </a:lnTo>
                <a:lnTo>
                  <a:pt x="99" y="163"/>
                </a:lnTo>
                <a:lnTo>
                  <a:pt x="99" y="164"/>
                </a:lnTo>
                <a:lnTo>
                  <a:pt x="98" y="164"/>
                </a:lnTo>
                <a:lnTo>
                  <a:pt x="97" y="164"/>
                </a:lnTo>
                <a:lnTo>
                  <a:pt x="97" y="164"/>
                </a:lnTo>
                <a:lnTo>
                  <a:pt x="96" y="163"/>
                </a:lnTo>
                <a:lnTo>
                  <a:pt x="95" y="163"/>
                </a:lnTo>
                <a:lnTo>
                  <a:pt x="95" y="163"/>
                </a:lnTo>
                <a:lnTo>
                  <a:pt x="93" y="162"/>
                </a:lnTo>
                <a:lnTo>
                  <a:pt x="93" y="162"/>
                </a:lnTo>
                <a:lnTo>
                  <a:pt x="91" y="161"/>
                </a:lnTo>
                <a:lnTo>
                  <a:pt x="90" y="161"/>
                </a:lnTo>
                <a:lnTo>
                  <a:pt x="89" y="161"/>
                </a:lnTo>
                <a:lnTo>
                  <a:pt x="89" y="160"/>
                </a:lnTo>
                <a:lnTo>
                  <a:pt x="89" y="160"/>
                </a:lnTo>
                <a:lnTo>
                  <a:pt x="88" y="160"/>
                </a:lnTo>
                <a:lnTo>
                  <a:pt x="87" y="160"/>
                </a:lnTo>
                <a:lnTo>
                  <a:pt x="87" y="161"/>
                </a:lnTo>
                <a:lnTo>
                  <a:pt x="87" y="160"/>
                </a:lnTo>
                <a:lnTo>
                  <a:pt x="86" y="160"/>
                </a:lnTo>
                <a:lnTo>
                  <a:pt x="85" y="160"/>
                </a:lnTo>
                <a:lnTo>
                  <a:pt x="85" y="160"/>
                </a:lnTo>
                <a:lnTo>
                  <a:pt x="84" y="160"/>
                </a:lnTo>
                <a:lnTo>
                  <a:pt x="84" y="160"/>
                </a:lnTo>
                <a:lnTo>
                  <a:pt x="84" y="159"/>
                </a:lnTo>
                <a:lnTo>
                  <a:pt x="83" y="159"/>
                </a:lnTo>
                <a:lnTo>
                  <a:pt x="83" y="158"/>
                </a:lnTo>
                <a:lnTo>
                  <a:pt x="83" y="158"/>
                </a:lnTo>
                <a:lnTo>
                  <a:pt x="83" y="158"/>
                </a:lnTo>
                <a:lnTo>
                  <a:pt x="82" y="158"/>
                </a:lnTo>
                <a:lnTo>
                  <a:pt x="81" y="158"/>
                </a:lnTo>
                <a:lnTo>
                  <a:pt x="81" y="158"/>
                </a:lnTo>
                <a:lnTo>
                  <a:pt x="80" y="158"/>
                </a:lnTo>
                <a:lnTo>
                  <a:pt x="80" y="157"/>
                </a:lnTo>
                <a:lnTo>
                  <a:pt x="79" y="156"/>
                </a:lnTo>
                <a:lnTo>
                  <a:pt x="78" y="156"/>
                </a:lnTo>
                <a:lnTo>
                  <a:pt x="78" y="156"/>
                </a:lnTo>
                <a:lnTo>
                  <a:pt x="78" y="156"/>
                </a:lnTo>
                <a:lnTo>
                  <a:pt x="77" y="156"/>
                </a:lnTo>
                <a:lnTo>
                  <a:pt x="76" y="156"/>
                </a:lnTo>
                <a:lnTo>
                  <a:pt x="76" y="155"/>
                </a:lnTo>
                <a:lnTo>
                  <a:pt x="75" y="155"/>
                </a:lnTo>
                <a:lnTo>
                  <a:pt x="74" y="155"/>
                </a:lnTo>
                <a:lnTo>
                  <a:pt x="73" y="155"/>
                </a:lnTo>
                <a:lnTo>
                  <a:pt x="72" y="154"/>
                </a:lnTo>
                <a:lnTo>
                  <a:pt x="72" y="154"/>
                </a:lnTo>
                <a:lnTo>
                  <a:pt x="71" y="154"/>
                </a:lnTo>
                <a:lnTo>
                  <a:pt x="70" y="154"/>
                </a:lnTo>
                <a:lnTo>
                  <a:pt x="70" y="154"/>
                </a:lnTo>
                <a:lnTo>
                  <a:pt x="68" y="153"/>
                </a:lnTo>
                <a:lnTo>
                  <a:pt x="68" y="153"/>
                </a:lnTo>
                <a:lnTo>
                  <a:pt x="65" y="152"/>
                </a:lnTo>
                <a:lnTo>
                  <a:pt x="64" y="152"/>
                </a:lnTo>
                <a:lnTo>
                  <a:pt x="63" y="151"/>
                </a:lnTo>
                <a:lnTo>
                  <a:pt x="62" y="150"/>
                </a:lnTo>
                <a:lnTo>
                  <a:pt x="61" y="150"/>
                </a:lnTo>
                <a:lnTo>
                  <a:pt x="61" y="150"/>
                </a:lnTo>
                <a:lnTo>
                  <a:pt x="60" y="150"/>
                </a:lnTo>
                <a:lnTo>
                  <a:pt x="59" y="150"/>
                </a:lnTo>
                <a:lnTo>
                  <a:pt x="58" y="149"/>
                </a:lnTo>
                <a:lnTo>
                  <a:pt x="57" y="149"/>
                </a:lnTo>
                <a:lnTo>
                  <a:pt x="57" y="149"/>
                </a:lnTo>
                <a:lnTo>
                  <a:pt x="57" y="148"/>
                </a:lnTo>
                <a:lnTo>
                  <a:pt x="57" y="148"/>
                </a:lnTo>
                <a:lnTo>
                  <a:pt x="57" y="148"/>
                </a:lnTo>
                <a:lnTo>
                  <a:pt x="57" y="147"/>
                </a:lnTo>
                <a:lnTo>
                  <a:pt x="58" y="147"/>
                </a:lnTo>
                <a:lnTo>
                  <a:pt x="58" y="146"/>
                </a:lnTo>
                <a:lnTo>
                  <a:pt x="58" y="146"/>
                </a:lnTo>
                <a:lnTo>
                  <a:pt x="58" y="145"/>
                </a:lnTo>
                <a:lnTo>
                  <a:pt x="57" y="145"/>
                </a:lnTo>
                <a:lnTo>
                  <a:pt x="58" y="145"/>
                </a:lnTo>
                <a:lnTo>
                  <a:pt x="58" y="144"/>
                </a:lnTo>
                <a:lnTo>
                  <a:pt x="57" y="144"/>
                </a:lnTo>
                <a:lnTo>
                  <a:pt x="57" y="144"/>
                </a:lnTo>
                <a:lnTo>
                  <a:pt x="57" y="143"/>
                </a:lnTo>
                <a:lnTo>
                  <a:pt x="57" y="142"/>
                </a:lnTo>
                <a:lnTo>
                  <a:pt x="58" y="142"/>
                </a:lnTo>
                <a:lnTo>
                  <a:pt x="57" y="142"/>
                </a:lnTo>
                <a:lnTo>
                  <a:pt x="57" y="142"/>
                </a:lnTo>
                <a:lnTo>
                  <a:pt x="58" y="141"/>
                </a:lnTo>
                <a:lnTo>
                  <a:pt x="58" y="141"/>
                </a:lnTo>
                <a:lnTo>
                  <a:pt x="58" y="140"/>
                </a:lnTo>
                <a:lnTo>
                  <a:pt x="59" y="140"/>
                </a:lnTo>
                <a:lnTo>
                  <a:pt x="59" y="139"/>
                </a:lnTo>
                <a:lnTo>
                  <a:pt x="58" y="139"/>
                </a:lnTo>
                <a:lnTo>
                  <a:pt x="59" y="139"/>
                </a:lnTo>
                <a:lnTo>
                  <a:pt x="59" y="139"/>
                </a:lnTo>
                <a:lnTo>
                  <a:pt x="58" y="139"/>
                </a:lnTo>
                <a:lnTo>
                  <a:pt x="58" y="138"/>
                </a:lnTo>
                <a:lnTo>
                  <a:pt x="59" y="138"/>
                </a:lnTo>
                <a:lnTo>
                  <a:pt x="59" y="139"/>
                </a:lnTo>
                <a:lnTo>
                  <a:pt x="59" y="139"/>
                </a:lnTo>
                <a:lnTo>
                  <a:pt x="59" y="138"/>
                </a:lnTo>
                <a:lnTo>
                  <a:pt x="60" y="138"/>
                </a:lnTo>
                <a:lnTo>
                  <a:pt x="60" y="137"/>
                </a:lnTo>
                <a:lnTo>
                  <a:pt x="61" y="137"/>
                </a:lnTo>
                <a:lnTo>
                  <a:pt x="61" y="137"/>
                </a:lnTo>
                <a:lnTo>
                  <a:pt x="61" y="137"/>
                </a:lnTo>
                <a:lnTo>
                  <a:pt x="61" y="137"/>
                </a:lnTo>
                <a:lnTo>
                  <a:pt x="62" y="137"/>
                </a:lnTo>
                <a:lnTo>
                  <a:pt x="62" y="137"/>
                </a:lnTo>
                <a:lnTo>
                  <a:pt x="63" y="137"/>
                </a:lnTo>
                <a:lnTo>
                  <a:pt x="62" y="137"/>
                </a:lnTo>
                <a:lnTo>
                  <a:pt x="62" y="136"/>
                </a:lnTo>
                <a:lnTo>
                  <a:pt x="61" y="136"/>
                </a:lnTo>
                <a:lnTo>
                  <a:pt x="61" y="135"/>
                </a:lnTo>
                <a:lnTo>
                  <a:pt x="62" y="135"/>
                </a:lnTo>
                <a:lnTo>
                  <a:pt x="62" y="136"/>
                </a:lnTo>
                <a:lnTo>
                  <a:pt x="63" y="136"/>
                </a:lnTo>
                <a:lnTo>
                  <a:pt x="63" y="135"/>
                </a:lnTo>
                <a:lnTo>
                  <a:pt x="63" y="135"/>
                </a:lnTo>
                <a:lnTo>
                  <a:pt x="63" y="135"/>
                </a:lnTo>
                <a:lnTo>
                  <a:pt x="64" y="135"/>
                </a:lnTo>
                <a:lnTo>
                  <a:pt x="64" y="134"/>
                </a:lnTo>
                <a:lnTo>
                  <a:pt x="64" y="134"/>
                </a:lnTo>
                <a:lnTo>
                  <a:pt x="64" y="135"/>
                </a:lnTo>
                <a:lnTo>
                  <a:pt x="65" y="135"/>
                </a:lnTo>
                <a:lnTo>
                  <a:pt x="64" y="135"/>
                </a:lnTo>
                <a:lnTo>
                  <a:pt x="64" y="134"/>
                </a:lnTo>
                <a:lnTo>
                  <a:pt x="64" y="133"/>
                </a:lnTo>
                <a:lnTo>
                  <a:pt x="65" y="134"/>
                </a:lnTo>
                <a:lnTo>
                  <a:pt x="65" y="133"/>
                </a:lnTo>
                <a:lnTo>
                  <a:pt x="65" y="133"/>
                </a:lnTo>
                <a:lnTo>
                  <a:pt x="66" y="133"/>
                </a:lnTo>
                <a:lnTo>
                  <a:pt x="66" y="133"/>
                </a:lnTo>
                <a:lnTo>
                  <a:pt x="66" y="133"/>
                </a:lnTo>
                <a:lnTo>
                  <a:pt x="66" y="133"/>
                </a:lnTo>
                <a:lnTo>
                  <a:pt x="67" y="133"/>
                </a:lnTo>
                <a:lnTo>
                  <a:pt x="66" y="133"/>
                </a:lnTo>
                <a:lnTo>
                  <a:pt x="66" y="132"/>
                </a:lnTo>
                <a:lnTo>
                  <a:pt x="65" y="132"/>
                </a:lnTo>
                <a:lnTo>
                  <a:pt x="64" y="132"/>
                </a:lnTo>
                <a:lnTo>
                  <a:pt x="64" y="131"/>
                </a:lnTo>
                <a:lnTo>
                  <a:pt x="65" y="131"/>
                </a:lnTo>
                <a:lnTo>
                  <a:pt x="65" y="132"/>
                </a:lnTo>
                <a:lnTo>
                  <a:pt x="66" y="132"/>
                </a:lnTo>
                <a:lnTo>
                  <a:pt x="66" y="131"/>
                </a:lnTo>
                <a:lnTo>
                  <a:pt x="66" y="131"/>
                </a:lnTo>
                <a:lnTo>
                  <a:pt x="66" y="131"/>
                </a:lnTo>
                <a:lnTo>
                  <a:pt x="66" y="130"/>
                </a:lnTo>
                <a:lnTo>
                  <a:pt x="67" y="130"/>
                </a:lnTo>
                <a:lnTo>
                  <a:pt x="67" y="131"/>
                </a:lnTo>
                <a:lnTo>
                  <a:pt x="68" y="131"/>
                </a:lnTo>
                <a:lnTo>
                  <a:pt x="68" y="131"/>
                </a:lnTo>
                <a:lnTo>
                  <a:pt x="68" y="131"/>
                </a:lnTo>
                <a:lnTo>
                  <a:pt x="68" y="131"/>
                </a:lnTo>
                <a:lnTo>
                  <a:pt x="68" y="130"/>
                </a:lnTo>
                <a:lnTo>
                  <a:pt x="68" y="129"/>
                </a:lnTo>
                <a:lnTo>
                  <a:pt x="68" y="129"/>
                </a:lnTo>
                <a:lnTo>
                  <a:pt x="68" y="128"/>
                </a:lnTo>
                <a:lnTo>
                  <a:pt x="68" y="127"/>
                </a:lnTo>
                <a:lnTo>
                  <a:pt x="68" y="127"/>
                </a:lnTo>
                <a:lnTo>
                  <a:pt x="68" y="127"/>
                </a:lnTo>
                <a:lnTo>
                  <a:pt x="68" y="126"/>
                </a:lnTo>
                <a:lnTo>
                  <a:pt x="68" y="126"/>
                </a:lnTo>
                <a:lnTo>
                  <a:pt x="68" y="127"/>
                </a:lnTo>
                <a:lnTo>
                  <a:pt x="67" y="127"/>
                </a:lnTo>
                <a:lnTo>
                  <a:pt x="66" y="127"/>
                </a:lnTo>
                <a:lnTo>
                  <a:pt x="66" y="126"/>
                </a:lnTo>
                <a:lnTo>
                  <a:pt x="66" y="125"/>
                </a:lnTo>
                <a:lnTo>
                  <a:pt x="67" y="125"/>
                </a:lnTo>
                <a:lnTo>
                  <a:pt x="68" y="125"/>
                </a:lnTo>
                <a:lnTo>
                  <a:pt x="68" y="124"/>
                </a:lnTo>
                <a:lnTo>
                  <a:pt x="68" y="125"/>
                </a:lnTo>
                <a:lnTo>
                  <a:pt x="68" y="125"/>
                </a:lnTo>
                <a:lnTo>
                  <a:pt x="68" y="124"/>
                </a:lnTo>
                <a:lnTo>
                  <a:pt x="69" y="124"/>
                </a:lnTo>
                <a:lnTo>
                  <a:pt x="69" y="124"/>
                </a:lnTo>
                <a:lnTo>
                  <a:pt x="69" y="123"/>
                </a:lnTo>
                <a:lnTo>
                  <a:pt x="69" y="122"/>
                </a:lnTo>
                <a:lnTo>
                  <a:pt x="68" y="122"/>
                </a:lnTo>
                <a:lnTo>
                  <a:pt x="68" y="122"/>
                </a:lnTo>
                <a:lnTo>
                  <a:pt x="68" y="121"/>
                </a:lnTo>
                <a:lnTo>
                  <a:pt x="69" y="121"/>
                </a:lnTo>
                <a:lnTo>
                  <a:pt x="70" y="121"/>
                </a:lnTo>
                <a:lnTo>
                  <a:pt x="69" y="121"/>
                </a:lnTo>
                <a:lnTo>
                  <a:pt x="69" y="120"/>
                </a:lnTo>
                <a:lnTo>
                  <a:pt x="70" y="120"/>
                </a:lnTo>
                <a:lnTo>
                  <a:pt x="70" y="120"/>
                </a:lnTo>
                <a:lnTo>
                  <a:pt x="70" y="119"/>
                </a:lnTo>
                <a:lnTo>
                  <a:pt x="70" y="118"/>
                </a:lnTo>
                <a:lnTo>
                  <a:pt x="70" y="118"/>
                </a:lnTo>
                <a:lnTo>
                  <a:pt x="69" y="118"/>
                </a:lnTo>
                <a:lnTo>
                  <a:pt x="70" y="118"/>
                </a:lnTo>
                <a:lnTo>
                  <a:pt x="70" y="117"/>
                </a:lnTo>
                <a:lnTo>
                  <a:pt x="70" y="117"/>
                </a:lnTo>
                <a:lnTo>
                  <a:pt x="70" y="116"/>
                </a:lnTo>
                <a:lnTo>
                  <a:pt x="70" y="116"/>
                </a:lnTo>
                <a:lnTo>
                  <a:pt x="71" y="116"/>
                </a:lnTo>
                <a:lnTo>
                  <a:pt x="71" y="115"/>
                </a:lnTo>
                <a:lnTo>
                  <a:pt x="71" y="114"/>
                </a:lnTo>
                <a:lnTo>
                  <a:pt x="72" y="114"/>
                </a:lnTo>
                <a:lnTo>
                  <a:pt x="72" y="114"/>
                </a:lnTo>
                <a:lnTo>
                  <a:pt x="71" y="113"/>
                </a:lnTo>
                <a:lnTo>
                  <a:pt x="71" y="112"/>
                </a:lnTo>
                <a:lnTo>
                  <a:pt x="71" y="112"/>
                </a:lnTo>
                <a:lnTo>
                  <a:pt x="72" y="112"/>
                </a:lnTo>
                <a:lnTo>
                  <a:pt x="71" y="112"/>
                </a:lnTo>
                <a:lnTo>
                  <a:pt x="71" y="111"/>
                </a:lnTo>
                <a:lnTo>
                  <a:pt x="70" y="111"/>
                </a:lnTo>
                <a:lnTo>
                  <a:pt x="71" y="111"/>
                </a:lnTo>
                <a:lnTo>
                  <a:pt x="71" y="110"/>
                </a:lnTo>
                <a:lnTo>
                  <a:pt x="71" y="110"/>
                </a:lnTo>
                <a:lnTo>
                  <a:pt x="72" y="110"/>
                </a:lnTo>
                <a:lnTo>
                  <a:pt x="72" y="109"/>
                </a:lnTo>
                <a:lnTo>
                  <a:pt x="72" y="109"/>
                </a:lnTo>
                <a:lnTo>
                  <a:pt x="72" y="108"/>
                </a:lnTo>
                <a:lnTo>
                  <a:pt x="72" y="108"/>
                </a:lnTo>
                <a:lnTo>
                  <a:pt x="72" y="108"/>
                </a:lnTo>
                <a:lnTo>
                  <a:pt x="71" y="108"/>
                </a:lnTo>
                <a:lnTo>
                  <a:pt x="71" y="108"/>
                </a:lnTo>
                <a:lnTo>
                  <a:pt x="70" y="108"/>
                </a:lnTo>
                <a:lnTo>
                  <a:pt x="70" y="108"/>
                </a:lnTo>
                <a:lnTo>
                  <a:pt x="70" y="108"/>
                </a:lnTo>
                <a:lnTo>
                  <a:pt x="70" y="107"/>
                </a:lnTo>
                <a:lnTo>
                  <a:pt x="69" y="107"/>
                </a:lnTo>
                <a:lnTo>
                  <a:pt x="69" y="106"/>
                </a:lnTo>
                <a:lnTo>
                  <a:pt x="69" y="106"/>
                </a:lnTo>
                <a:lnTo>
                  <a:pt x="70" y="106"/>
                </a:lnTo>
                <a:lnTo>
                  <a:pt x="70" y="106"/>
                </a:lnTo>
                <a:lnTo>
                  <a:pt x="70" y="105"/>
                </a:lnTo>
                <a:lnTo>
                  <a:pt x="70" y="105"/>
                </a:lnTo>
                <a:lnTo>
                  <a:pt x="70" y="105"/>
                </a:lnTo>
                <a:lnTo>
                  <a:pt x="69" y="105"/>
                </a:lnTo>
                <a:lnTo>
                  <a:pt x="68" y="105"/>
                </a:lnTo>
                <a:lnTo>
                  <a:pt x="68" y="104"/>
                </a:lnTo>
                <a:lnTo>
                  <a:pt x="69" y="104"/>
                </a:lnTo>
                <a:lnTo>
                  <a:pt x="69" y="103"/>
                </a:lnTo>
                <a:lnTo>
                  <a:pt x="70" y="103"/>
                </a:lnTo>
                <a:lnTo>
                  <a:pt x="70" y="103"/>
                </a:lnTo>
                <a:lnTo>
                  <a:pt x="71" y="103"/>
                </a:lnTo>
                <a:lnTo>
                  <a:pt x="71" y="102"/>
                </a:lnTo>
                <a:lnTo>
                  <a:pt x="72" y="102"/>
                </a:lnTo>
                <a:lnTo>
                  <a:pt x="72" y="101"/>
                </a:lnTo>
                <a:lnTo>
                  <a:pt x="71" y="101"/>
                </a:lnTo>
                <a:lnTo>
                  <a:pt x="71" y="101"/>
                </a:lnTo>
                <a:lnTo>
                  <a:pt x="72" y="101"/>
                </a:lnTo>
                <a:lnTo>
                  <a:pt x="72" y="101"/>
                </a:lnTo>
                <a:lnTo>
                  <a:pt x="72" y="101"/>
                </a:lnTo>
                <a:lnTo>
                  <a:pt x="72" y="100"/>
                </a:lnTo>
                <a:lnTo>
                  <a:pt x="72" y="99"/>
                </a:lnTo>
                <a:lnTo>
                  <a:pt x="71" y="99"/>
                </a:lnTo>
                <a:lnTo>
                  <a:pt x="71" y="100"/>
                </a:lnTo>
                <a:lnTo>
                  <a:pt x="70" y="100"/>
                </a:lnTo>
                <a:lnTo>
                  <a:pt x="70" y="99"/>
                </a:lnTo>
                <a:lnTo>
                  <a:pt x="71" y="99"/>
                </a:lnTo>
                <a:lnTo>
                  <a:pt x="71" y="99"/>
                </a:lnTo>
                <a:lnTo>
                  <a:pt x="70" y="99"/>
                </a:lnTo>
                <a:lnTo>
                  <a:pt x="70" y="99"/>
                </a:lnTo>
                <a:lnTo>
                  <a:pt x="70" y="99"/>
                </a:lnTo>
                <a:lnTo>
                  <a:pt x="70" y="99"/>
                </a:lnTo>
                <a:lnTo>
                  <a:pt x="70" y="99"/>
                </a:lnTo>
                <a:lnTo>
                  <a:pt x="70" y="98"/>
                </a:lnTo>
                <a:lnTo>
                  <a:pt x="71" y="98"/>
                </a:lnTo>
                <a:lnTo>
                  <a:pt x="71" y="97"/>
                </a:lnTo>
                <a:lnTo>
                  <a:pt x="71" y="97"/>
                </a:lnTo>
                <a:lnTo>
                  <a:pt x="71" y="96"/>
                </a:lnTo>
                <a:lnTo>
                  <a:pt x="72" y="95"/>
                </a:lnTo>
                <a:lnTo>
                  <a:pt x="72" y="95"/>
                </a:lnTo>
                <a:lnTo>
                  <a:pt x="71" y="95"/>
                </a:lnTo>
                <a:lnTo>
                  <a:pt x="71" y="94"/>
                </a:lnTo>
                <a:lnTo>
                  <a:pt x="70" y="94"/>
                </a:lnTo>
                <a:lnTo>
                  <a:pt x="70" y="93"/>
                </a:lnTo>
                <a:lnTo>
                  <a:pt x="71" y="93"/>
                </a:lnTo>
                <a:lnTo>
                  <a:pt x="71" y="93"/>
                </a:lnTo>
                <a:lnTo>
                  <a:pt x="72" y="93"/>
                </a:lnTo>
                <a:lnTo>
                  <a:pt x="72" y="92"/>
                </a:lnTo>
                <a:lnTo>
                  <a:pt x="72" y="91"/>
                </a:lnTo>
                <a:lnTo>
                  <a:pt x="72" y="91"/>
                </a:lnTo>
                <a:lnTo>
                  <a:pt x="72" y="91"/>
                </a:lnTo>
                <a:lnTo>
                  <a:pt x="73" y="91"/>
                </a:lnTo>
                <a:lnTo>
                  <a:pt x="73" y="90"/>
                </a:lnTo>
                <a:lnTo>
                  <a:pt x="72" y="90"/>
                </a:lnTo>
                <a:lnTo>
                  <a:pt x="72" y="89"/>
                </a:lnTo>
                <a:lnTo>
                  <a:pt x="72" y="89"/>
                </a:lnTo>
                <a:lnTo>
                  <a:pt x="72" y="89"/>
                </a:lnTo>
                <a:lnTo>
                  <a:pt x="72" y="89"/>
                </a:lnTo>
                <a:lnTo>
                  <a:pt x="72" y="89"/>
                </a:lnTo>
                <a:lnTo>
                  <a:pt x="72" y="89"/>
                </a:lnTo>
                <a:lnTo>
                  <a:pt x="73" y="89"/>
                </a:lnTo>
                <a:lnTo>
                  <a:pt x="73" y="88"/>
                </a:lnTo>
                <a:lnTo>
                  <a:pt x="74" y="88"/>
                </a:lnTo>
                <a:lnTo>
                  <a:pt x="74" y="88"/>
                </a:lnTo>
                <a:lnTo>
                  <a:pt x="74" y="88"/>
                </a:lnTo>
                <a:lnTo>
                  <a:pt x="74" y="87"/>
                </a:lnTo>
                <a:lnTo>
                  <a:pt x="74" y="86"/>
                </a:lnTo>
                <a:lnTo>
                  <a:pt x="74" y="86"/>
                </a:lnTo>
                <a:lnTo>
                  <a:pt x="73" y="85"/>
                </a:lnTo>
                <a:lnTo>
                  <a:pt x="72" y="85"/>
                </a:lnTo>
                <a:lnTo>
                  <a:pt x="72" y="84"/>
                </a:lnTo>
                <a:lnTo>
                  <a:pt x="72" y="84"/>
                </a:lnTo>
                <a:lnTo>
                  <a:pt x="72" y="83"/>
                </a:lnTo>
                <a:lnTo>
                  <a:pt x="72" y="83"/>
                </a:lnTo>
                <a:lnTo>
                  <a:pt x="72" y="82"/>
                </a:lnTo>
                <a:lnTo>
                  <a:pt x="72" y="82"/>
                </a:lnTo>
                <a:lnTo>
                  <a:pt x="71" y="82"/>
                </a:lnTo>
                <a:lnTo>
                  <a:pt x="71" y="81"/>
                </a:lnTo>
                <a:lnTo>
                  <a:pt x="71" y="80"/>
                </a:lnTo>
                <a:lnTo>
                  <a:pt x="70" y="80"/>
                </a:lnTo>
                <a:lnTo>
                  <a:pt x="70" y="80"/>
                </a:lnTo>
                <a:lnTo>
                  <a:pt x="70" y="79"/>
                </a:lnTo>
                <a:lnTo>
                  <a:pt x="70" y="79"/>
                </a:lnTo>
                <a:lnTo>
                  <a:pt x="70" y="78"/>
                </a:lnTo>
                <a:lnTo>
                  <a:pt x="69" y="78"/>
                </a:lnTo>
                <a:lnTo>
                  <a:pt x="69" y="77"/>
                </a:lnTo>
                <a:lnTo>
                  <a:pt x="68" y="76"/>
                </a:lnTo>
                <a:lnTo>
                  <a:pt x="68" y="76"/>
                </a:lnTo>
                <a:lnTo>
                  <a:pt x="67" y="74"/>
                </a:lnTo>
                <a:lnTo>
                  <a:pt x="66" y="72"/>
                </a:lnTo>
                <a:lnTo>
                  <a:pt x="65" y="70"/>
                </a:lnTo>
                <a:lnTo>
                  <a:pt x="64" y="69"/>
                </a:lnTo>
                <a:lnTo>
                  <a:pt x="64" y="68"/>
                </a:lnTo>
                <a:lnTo>
                  <a:pt x="62" y="64"/>
                </a:lnTo>
                <a:lnTo>
                  <a:pt x="61" y="62"/>
                </a:lnTo>
                <a:lnTo>
                  <a:pt x="60" y="61"/>
                </a:lnTo>
                <a:lnTo>
                  <a:pt x="59" y="59"/>
                </a:lnTo>
                <a:lnTo>
                  <a:pt x="59" y="59"/>
                </a:lnTo>
                <a:lnTo>
                  <a:pt x="57" y="57"/>
                </a:lnTo>
                <a:lnTo>
                  <a:pt x="57" y="56"/>
                </a:lnTo>
                <a:lnTo>
                  <a:pt x="57" y="55"/>
                </a:lnTo>
                <a:lnTo>
                  <a:pt x="55" y="52"/>
                </a:lnTo>
                <a:lnTo>
                  <a:pt x="53" y="50"/>
                </a:lnTo>
                <a:lnTo>
                  <a:pt x="53" y="50"/>
                </a:lnTo>
                <a:lnTo>
                  <a:pt x="51" y="46"/>
                </a:lnTo>
                <a:lnTo>
                  <a:pt x="50" y="46"/>
                </a:lnTo>
                <a:lnTo>
                  <a:pt x="50" y="45"/>
                </a:lnTo>
                <a:lnTo>
                  <a:pt x="49" y="45"/>
                </a:lnTo>
                <a:lnTo>
                  <a:pt x="49" y="45"/>
                </a:lnTo>
                <a:lnTo>
                  <a:pt x="49" y="44"/>
                </a:lnTo>
                <a:lnTo>
                  <a:pt x="48" y="44"/>
                </a:lnTo>
                <a:lnTo>
                  <a:pt x="47" y="44"/>
                </a:lnTo>
                <a:lnTo>
                  <a:pt x="47" y="44"/>
                </a:lnTo>
                <a:lnTo>
                  <a:pt x="46" y="45"/>
                </a:lnTo>
                <a:lnTo>
                  <a:pt x="45" y="45"/>
                </a:lnTo>
                <a:lnTo>
                  <a:pt x="45" y="45"/>
                </a:lnTo>
                <a:lnTo>
                  <a:pt x="44" y="45"/>
                </a:lnTo>
                <a:lnTo>
                  <a:pt x="44" y="45"/>
                </a:lnTo>
                <a:lnTo>
                  <a:pt x="43" y="45"/>
                </a:lnTo>
                <a:lnTo>
                  <a:pt x="43" y="44"/>
                </a:lnTo>
                <a:lnTo>
                  <a:pt x="42" y="44"/>
                </a:lnTo>
                <a:lnTo>
                  <a:pt x="42" y="44"/>
                </a:lnTo>
                <a:lnTo>
                  <a:pt x="41" y="44"/>
                </a:lnTo>
                <a:lnTo>
                  <a:pt x="41" y="44"/>
                </a:lnTo>
                <a:lnTo>
                  <a:pt x="40" y="44"/>
                </a:lnTo>
                <a:lnTo>
                  <a:pt x="40" y="44"/>
                </a:lnTo>
                <a:lnTo>
                  <a:pt x="39" y="44"/>
                </a:lnTo>
                <a:lnTo>
                  <a:pt x="38" y="44"/>
                </a:lnTo>
                <a:lnTo>
                  <a:pt x="38" y="43"/>
                </a:lnTo>
                <a:lnTo>
                  <a:pt x="38" y="43"/>
                </a:lnTo>
                <a:lnTo>
                  <a:pt x="37" y="43"/>
                </a:lnTo>
                <a:lnTo>
                  <a:pt x="36" y="43"/>
                </a:lnTo>
                <a:lnTo>
                  <a:pt x="36" y="43"/>
                </a:lnTo>
                <a:lnTo>
                  <a:pt x="36" y="42"/>
                </a:lnTo>
                <a:lnTo>
                  <a:pt x="35" y="42"/>
                </a:lnTo>
                <a:lnTo>
                  <a:pt x="34" y="42"/>
                </a:lnTo>
                <a:lnTo>
                  <a:pt x="34" y="42"/>
                </a:lnTo>
                <a:lnTo>
                  <a:pt x="33" y="42"/>
                </a:lnTo>
                <a:lnTo>
                  <a:pt x="32" y="42"/>
                </a:lnTo>
                <a:lnTo>
                  <a:pt x="32" y="42"/>
                </a:lnTo>
                <a:lnTo>
                  <a:pt x="32" y="42"/>
                </a:lnTo>
                <a:lnTo>
                  <a:pt x="31" y="42"/>
                </a:lnTo>
                <a:lnTo>
                  <a:pt x="30" y="41"/>
                </a:lnTo>
                <a:lnTo>
                  <a:pt x="30" y="41"/>
                </a:lnTo>
                <a:lnTo>
                  <a:pt x="29" y="41"/>
                </a:lnTo>
                <a:lnTo>
                  <a:pt x="28" y="41"/>
                </a:lnTo>
                <a:lnTo>
                  <a:pt x="28" y="41"/>
                </a:lnTo>
                <a:lnTo>
                  <a:pt x="27" y="41"/>
                </a:lnTo>
                <a:lnTo>
                  <a:pt x="27" y="41"/>
                </a:lnTo>
                <a:lnTo>
                  <a:pt x="27" y="40"/>
                </a:lnTo>
                <a:lnTo>
                  <a:pt x="26" y="40"/>
                </a:lnTo>
                <a:lnTo>
                  <a:pt x="25" y="40"/>
                </a:lnTo>
                <a:lnTo>
                  <a:pt x="25" y="40"/>
                </a:lnTo>
                <a:lnTo>
                  <a:pt x="24" y="40"/>
                </a:lnTo>
                <a:lnTo>
                  <a:pt x="23" y="40"/>
                </a:lnTo>
                <a:lnTo>
                  <a:pt x="23" y="40"/>
                </a:lnTo>
                <a:lnTo>
                  <a:pt x="22" y="40"/>
                </a:lnTo>
                <a:lnTo>
                  <a:pt x="21" y="40"/>
                </a:lnTo>
                <a:lnTo>
                  <a:pt x="21" y="40"/>
                </a:lnTo>
                <a:lnTo>
                  <a:pt x="20" y="40"/>
                </a:lnTo>
                <a:lnTo>
                  <a:pt x="20" y="40"/>
                </a:lnTo>
                <a:lnTo>
                  <a:pt x="19" y="40"/>
                </a:lnTo>
                <a:lnTo>
                  <a:pt x="19" y="40"/>
                </a:lnTo>
                <a:lnTo>
                  <a:pt x="18" y="40"/>
                </a:lnTo>
                <a:lnTo>
                  <a:pt x="17" y="40"/>
                </a:lnTo>
                <a:lnTo>
                  <a:pt x="17" y="40"/>
                </a:lnTo>
                <a:lnTo>
                  <a:pt x="16" y="40"/>
                </a:lnTo>
                <a:lnTo>
                  <a:pt x="15" y="40"/>
                </a:lnTo>
                <a:lnTo>
                  <a:pt x="15" y="39"/>
                </a:lnTo>
                <a:lnTo>
                  <a:pt x="15" y="39"/>
                </a:lnTo>
                <a:lnTo>
                  <a:pt x="14" y="39"/>
                </a:lnTo>
                <a:lnTo>
                  <a:pt x="13" y="39"/>
                </a:lnTo>
                <a:lnTo>
                  <a:pt x="13" y="38"/>
                </a:lnTo>
                <a:lnTo>
                  <a:pt x="13" y="38"/>
                </a:lnTo>
                <a:lnTo>
                  <a:pt x="13" y="39"/>
                </a:lnTo>
                <a:lnTo>
                  <a:pt x="12" y="39"/>
                </a:lnTo>
                <a:lnTo>
                  <a:pt x="11" y="39"/>
                </a:lnTo>
                <a:lnTo>
                  <a:pt x="11" y="39"/>
                </a:lnTo>
                <a:lnTo>
                  <a:pt x="10" y="39"/>
                </a:lnTo>
                <a:lnTo>
                  <a:pt x="10" y="38"/>
                </a:lnTo>
                <a:lnTo>
                  <a:pt x="9" y="38"/>
                </a:lnTo>
                <a:lnTo>
                  <a:pt x="9" y="38"/>
                </a:lnTo>
                <a:lnTo>
                  <a:pt x="8" y="38"/>
                </a:lnTo>
                <a:lnTo>
                  <a:pt x="8" y="38"/>
                </a:lnTo>
                <a:lnTo>
                  <a:pt x="7" y="38"/>
                </a:lnTo>
                <a:lnTo>
                  <a:pt x="7" y="38"/>
                </a:lnTo>
                <a:lnTo>
                  <a:pt x="6" y="38"/>
                </a:lnTo>
                <a:lnTo>
                  <a:pt x="6" y="38"/>
                </a:lnTo>
                <a:lnTo>
                  <a:pt x="5" y="38"/>
                </a:lnTo>
                <a:lnTo>
                  <a:pt x="4" y="38"/>
                </a:lnTo>
                <a:lnTo>
                  <a:pt x="4" y="38"/>
                </a:lnTo>
                <a:lnTo>
                  <a:pt x="3" y="38"/>
                </a:lnTo>
                <a:lnTo>
                  <a:pt x="3" y="37"/>
                </a:lnTo>
                <a:lnTo>
                  <a:pt x="2" y="37"/>
                </a:lnTo>
                <a:lnTo>
                  <a:pt x="2" y="37"/>
                </a:lnTo>
                <a:lnTo>
                  <a:pt x="1" y="37"/>
                </a:lnTo>
                <a:lnTo>
                  <a:pt x="1" y="36"/>
                </a:lnTo>
                <a:lnTo>
                  <a:pt x="0" y="36"/>
                </a:lnTo>
                <a:lnTo>
                  <a:pt x="0" y="36"/>
                </a:lnTo>
                <a:lnTo>
                  <a:pt x="0" y="35"/>
                </a:lnTo>
                <a:lnTo>
                  <a:pt x="0" y="34"/>
                </a:lnTo>
                <a:lnTo>
                  <a:pt x="0" y="34"/>
                </a:lnTo>
                <a:lnTo>
                  <a:pt x="1" y="34"/>
                </a:lnTo>
                <a:lnTo>
                  <a:pt x="1" y="33"/>
                </a:lnTo>
                <a:lnTo>
                  <a:pt x="2" y="33"/>
                </a:lnTo>
                <a:lnTo>
                  <a:pt x="2" y="33"/>
                </a:lnTo>
                <a:lnTo>
                  <a:pt x="2" y="32"/>
                </a:lnTo>
                <a:lnTo>
                  <a:pt x="3" y="32"/>
                </a:lnTo>
                <a:lnTo>
                  <a:pt x="4" y="32"/>
                </a:lnTo>
                <a:lnTo>
                  <a:pt x="4" y="31"/>
                </a:lnTo>
                <a:lnTo>
                  <a:pt x="4" y="31"/>
                </a:lnTo>
                <a:lnTo>
                  <a:pt x="4" y="31"/>
                </a:lnTo>
                <a:lnTo>
                  <a:pt x="5" y="31"/>
                </a:lnTo>
                <a:lnTo>
                  <a:pt x="6" y="31"/>
                </a:lnTo>
                <a:lnTo>
                  <a:pt x="6" y="31"/>
                </a:lnTo>
                <a:lnTo>
                  <a:pt x="7" y="31"/>
                </a:lnTo>
                <a:lnTo>
                  <a:pt x="7" y="30"/>
                </a:lnTo>
                <a:lnTo>
                  <a:pt x="7" y="29"/>
                </a:lnTo>
                <a:lnTo>
                  <a:pt x="8" y="29"/>
                </a:lnTo>
                <a:lnTo>
                  <a:pt x="8" y="29"/>
                </a:lnTo>
                <a:lnTo>
                  <a:pt x="8" y="29"/>
                </a:lnTo>
                <a:lnTo>
                  <a:pt x="8" y="29"/>
                </a:lnTo>
                <a:lnTo>
                  <a:pt x="9" y="29"/>
                </a:lnTo>
                <a:lnTo>
                  <a:pt x="9" y="29"/>
                </a:lnTo>
                <a:lnTo>
                  <a:pt x="9" y="29"/>
                </a:lnTo>
                <a:lnTo>
                  <a:pt x="10" y="29"/>
                </a:lnTo>
                <a:lnTo>
                  <a:pt x="11" y="29"/>
                </a:lnTo>
                <a:lnTo>
                  <a:pt x="11" y="28"/>
                </a:lnTo>
                <a:lnTo>
                  <a:pt x="12" y="28"/>
                </a:lnTo>
                <a:lnTo>
                  <a:pt x="13" y="28"/>
                </a:lnTo>
                <a:lnTo>
                  <a:pt x="13" y="28"/>
                </a:lnTo>
                <a:lnTo>
                  <a:pt x="15" y="28"/>
                </a:lnTo>
                <a:lnTo>
                  <a:pt x="15" y="29"/>
                </a:lnTo>
                <a:lnTo>
                  <a:pt x="15" y="29"/>
                </a:lnTo>
                <a:lnTo>
                  <a:pt x="16" y="29"/>
                </a:lnTo>
                <a:lnTo>
                  <a:pt x="17" y="29"/>
                </a:lnTo>
                <a:lnTo>
                  <a:pt x="17" y="29"/>
                </a:lnTo>
                <a:lnTo>
                  <a:pt x="17" y="29"/>
                </a:lnTo>
                <a:lnTo>
                  <a:pt x="17" y="28"/>
                </a:lnTo>
                <a:lnTo>
                  <a:pt x="18" y="28"/>
                </a:lnTo>
                <a:lnTo>
                  <a:pt x="19" y="28"/>
                </a:lnTo>
                <a:lnTo>
                  <a:pt x="19" y="27"/>
                </a:lnTo>
                <a:lnTo>
                  <a:pt x="20" y="27"/>
                </a:lnTo>
                <a:lnTo>
                  <a:pt x="20" y="27"/>
                </a:lnTo>
                <a:lnTo>
                  <a:pt x="19" y="26"/>
                </a:lnTo>
                <a:lnTo>
                  <a:pt x="19" y="25"/>
                </a:lnTo>
                <a:lnTo>
                  <a:pt x="19" y="25"/>
                </a:lnTo>
                <a:lnTo>
                  <a:pt x="19" y="24"/>
                </a:lnTo>
                <a:lnTo>
                  <a:pt x="18" y="23"/>
                </a:lnTo>
                <a:lnTo>
                  <a:pt x="19" y="23"/>
                </a:lnTo>
                <a:lnTo>
                  <a:pt x="18" y="23"/>
                </a:lnTo>
                <a:lnTo>
                  <a:pt x="18" y="22"/>
                </a:lnTo>
                <a:lnTo>
                  <a:pt x="18" y="21"/>
                </a:lnTo>
                <a:lnTo>
                  <a:pt x="19" y="21"/>
                </a:lnTo>
                <a:lnTo>
                  <a:pt x="19" y="21"/>
                </a:lnTo>
                <a:lnTo>
                  <a:pt x="19" y="21"/>
                </a:lnTo>
                <a:lnTo>
                  <a:pt x="20" y="21"/>
                </a:lnTo>
                <a:lnTo>
                  <a:pt x="21" y="21"/>
                </a:lnTo>
                <a:lnTo>
                  <a:pt x="21" y="21"/>
                </a:lnTo>
                <a:lnTo>
                  <a:pt x="22" y="21"/>
                </a:lnTo>
                <a:lnTo>
                  <a:pt x="23" y="21"/>
                </a:lnTo>
                <a:lnTo>
                  <a:pt x="23" y="20"/>
                </a:lnTo>
                <a:lnTo>
                  <a:pt x="23" y="19"/>
                </a:lnTo>
                <a:lnTo>
                  <a:pt x="22" y="19"/>
                </a:lnTo>
                <a:lnTo>
                  <a:pt x="21" y="19"/>
                </a:lnTo>
                <a:lnTo>
                  <a:pt x="21" y="19"/>
                </a:lnTo>
                <a:lnTo>
                  <a:pt x="21" y="18"/>
                </a:lnTo>
                <a:lnTo>
                  <a:pt x="20" y="18"/>
                </a:lnTo>
                <a:lnTo>
                  <a:pt x="19" y="18"/>
                </a:lnTo>
                <a:lnTo>
                  <a:pt x="18" y="17"/>
                </a:lnTo>
                <a:lnTo>
                  <a:pt x="17" y="17"/>
                </a:lnTo>
                <a:lnTo>
                  <a:pt x="17" y="17"/>
                </a:lnTo>
                <a:lnTo>
                  <a:pt x="18" y="17"/>
                </a:lnTo>
                <a:lnTo>
                  <a:pt x="19" y="17"/>
                </a:lnTo>
                <a:lnTo>
                  <a:pt x="19" y="16"/>
                </a:lnTo>
                <a:lnTo>
                  <a:pt x="19" y="16"/>
                </a:lnTo>
                <a:lnTo>
                  <a:pt x="20" y="16"/>
                </a:lnTo>
                <a:lnTo>
                  <a:pt x="21" y="16"/>
                </a:lnTo>
                <a:lnTo>
                  <a:pt x="21" y="16"/>
                </a:lnTo>
                <a:lnTo>
                  <a:pt x="22" y="16"/>
                </a:lnTo>
                <a:lnTo>
                  <a:pt x="23" y="16"/>
                </a:lnTo>
                <a:lnTo>
                  <a:pt x="23" y="16"/>
                </a:lnTo>
                <a:lnTo>
                  <a:pt x="23" y="15"/>
                </a:lnTo>
                <a:lnTo>
                  <a:pt x="23" y="14"/>
                </a:lnTo>
                <a:lnTo>
                  <a:pt x="23" y="13"/>
                </a:lnTo>
                <a:lnTo>
                  <a:pt x="23" y="12"/>
                </a:lnTo>
                <a:lnTo>
                  <a:pt x="24" y="12"/>
                </a:lnTo>
                <a:lnTo>
                  <a:pt x="24" y="11"/>
                </a:lnTo>
                <a:lnTo>
                  <a:pt x="24" y="10"/>
                </a:lnTo>
                <a:lnTo>
                  <a:pt x="24" y="10"/>
                </a:lnTo>
                <a:lnTo>
                  <a:pt x="24" y="9"/>
                </a:lnTo>
                <a:lnTo>
                  <a:pt x="25" y="9"/>
                </a:lnTo>
                <a:lnTo>
                  <a:pt x="25" y="8"/>
                </a:lnTo>
                <a:lnTo>
                  <a:pt x="25" y="8"/>
                </a:lnTo>
                <a:lnTo>
                  <a:pt x="25" y="8"/>
                </a:lnTo>
                <a:lnTo>
                  <a:pt x="26" y="8"/>
                </a:lnTo>
                <a:lnTo>
                  <a:pt x="26" y="7"/>
                </a:lnTo>
                <a:lnTo>
                  <a:pt x="26" y="6"/>
                </a:lnTo>
                <a:lnTo>
                  <a:pt x="26" y="6"/>
                </a:lnTo>
                <a:lnTo>
                  <a:pt x="27" y="5"/>
                </a:lnTo>
                <a:lnTo>
                  <a:pt x="27" y="4"/>
                </a:lnTo>
                <a:lnTo>
                  <a:pt x="26" y="4"/>
                </a:lnTo>
                <a:lnTo>
                  <a:pt x="26" y="4"/>
                </a:lnTo>
                <a:lnTo>
                  <a:pt x="27" y="3"/>
                </a:lnTo>
                <a:lnTo>
                  <a:pt x="27" y="2"/>
                </a:lnTo>
                <a:lnTo>
                  <a:pt x="27" y="2"/>
                </a:lnTo>
                <a:lnTo>
                  <a:pt x="27" y="1"/>
                </a:lnTo>
                <a:lnTo>
                  <a:pt x="27" y="0"/>
                </a:lnTo>
                <a:lnTo>
                  <a:pt x="27" y="0"/>
                </a:lnTo>
                <a:lnTo>
                  <a:pt x="28" y="0"/>
                </a:lnTo>
                <a:lnTo>
                  <a:pt x="28" y="0"/>
                </a:lnTo>
                <a:lnTo>
                  <a:pt x="29"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4339985" y="4143260"/>
            <a:ext cx="2884262" cy="1592258"/>
          </a:xfrm>
          <a:custGeom>
            <a:avLst/>
            <a:gdLst>
              <a:gd name="T0" fmla="*/ 662 w 951"/>
              <a:gd name="T1" fmla="*/ 57 h 525"/>
              <a:gd name="T2" fmla="*/ 706 w 951"/>
              <a:gd name="T3" fmla="*/ 96 h 525"/>
              <a:gd name="T4" fmla="*/ 730 w 951"/>
              <a:gd name="T5" fmla="*/ 155 h 525"/>
              <a:gd name="T6" fmla="*/ 779 w 951"/>
              <a:gd name="T7" fmla="*/ 167 h 525"/>
              <a:gd name="T8" fmla="*/ 777 w 951"/>
              <a:gd name="T9" fmla="*/ 125 h 525"/>
              <a:gd name="T10" fmla="*/ 797 w 951"/>
              <a:gd name="T11" fmla="*/ 93 h 525"/>
              <a:gd name="T12" fmla="*/ 824 w 951"/>
              <a:gd name="T13" fmla="*/ 98 h 525"/>
              <a:gd name="T14" fmla="*/ 827 w 951"/>
              <a:gd name="T15" fmla="*/ 145 h 525"/>
              <a:gd name="T16" fmla="*/ 867 w 951"/>
              <a:gd name="T17" fmla="*/ 157 h 525"/>
              <a:gd name="T18" fmla="*/ 910 w 951"/>
              <a:gd name="T19" fmla="*/ 167 h 525"/>
              <a:gd name="T20" fmla="*/ 944 w 951"/>
              <a:gd name="T21" fmla="*/ 174 h 525"/>
              <a:gd name="T22" fmla="*/ 948 w 951"/>
              <a:gd name="T23" fmla="*/ 222 h 525"/>
              <a:gd name="T24" fmla="*/ 927 w 951"/>
              <a:gd name="T25" fmla="*/ 271 h 525"/>
              <a:gd name="T26" fmla="*/ 881 w 951"/>
              <a:gd name="T27" fmla="*/ 293 h 525"/>
              <a:gd name="T28" fmla="*/ 847 w 951"/>
              <a:gd name="T29" fmla="*/ 329 h 525"/>
              <a:gd name="T30" fmla="*/ 824 w 951"/>
              <a:gd name="T31" fmla="*/ 366 h 525"/>
              <a:gd name="T32" fmla="*/ 820 w 951"/>
              <a:gd name="T33" fmla="*/ 405 h 525"/>
              <a:gd name="T34" fmla="*/ 860 w 951"/>
              <a:gd name="T35" fmla="*/ 413 h 525"/>
              <a:gd name="T36" fmla="*/ 879 w 951"/>
              <a:gd name="T37" fmla="*/ 444 h 525"/>
              <a:gd name="T38" fmla="*/ 862 w 951"/>
              <a:gd name="T39" fmla="*/ 461 h 525"/>
              <a:gd name="T40" fmla="*/ 881 w 951"/>
              <a:gd name="T41" fmla="*/ 484 h 525"/>
              <a:gd name="T42" fmla="*/ 857 w 951"/>
              <a:gd name="T43" fmla="*/ 510 h 525"/>
              <a:gd name="T44" fmla="*/ 820 w 951"/>
              <a:gd name="T45" fmla="*/ 508 h 525"/>
              <a:gd name="T46" fmla="*/ 770 w 951"/>
              <a:gd name="T47" fmla="*/ 490 h 525"/>
              <a:gd name="T48" fmla="*/ 730 w 951"/>
              <a:gd name="T49" fmla="*/ 466 h 525"/>
              <a:gd name="T50" fmla="*/ 694 w 951"/>
              <a:gd name="T51" fmla="*/ 449 h 525"/>
              <a:gd name="T52" fmla="*/ 658 w 951"/>
              <a:gd name="T53" fmla="*/ 430 h 525"/>
              <a:gd name="T54" fmla="*/ 612 w 951"/>
              <a:gd name="T55" fmla="*/ 447 h 525"/>
              <a:gd name="T56" fmla="*/ 571 w 951"/>
              <a:gd name="T57" fmla="*/ 445 h 525"/>
              <a:gd name="T58" fmla="*/ 539 w 951"/>
              <a:gd name="T59" fmla="*/ 428 h 525"/>
              <a:gd name="T60" fmla="*/ 493 w 951"/>
              <a:gd name="T61" fmla="*/ 413 h 525"/>
              <a:gd name="T62" fmla="*/ 449 w 951"/>
              <a:gd name="T63" fmla="*/ 405 h 525"/>
              <a:gd name="T64" fmla="*/ 421 w 951"/>
              <a:gd name="T65" fmla="*/ 369 h 525"/>
              <a:gd name="T66" fmla="*/ 379 w 951"/>
              <a:gd name="T67" fmla="*/ 369 h 525"/>
              <a:gd name="T68" fmla="*/ 345 w 951"/>
              <a:gd name="T69" fmla="*/ 355 h 525"/>
              <a:gd name="T70" fmla="*/ 306 w 951"/>
              <a:gd name="T71" fmla="*/ 339 h 525"/>
              <a:gd name="T72" fmla="*/ 261 w 951"/>
              <a:gd name="T73" fmla="*/ 343 h 525"/>
              <a:gd name="T74" fmla="*/ 226 w 951"/>
              <a:gd name="T75" fmla="*/ 344 h 525"/>
              <a:gd name="T76" fmla="*/ 201 w 951"/>
              <a:gd name="T77" fmla="*/ 367 h 525"/>
              <a:gd name="T78" fmla="*/ 156 w 951"/>
              <a:gd name="T79" fmla="*/ 362 h 525"/>
              <a:gd name="T80" fmla="*/ 121 w 951"/>
              <a:gd name="T81" fmla="*/ 335 h 525"/>
              <a:gd name="T82" fmla="*/ 89 w 951"/>
              <a:gd name="T83" fmla="*/ 324 h 525"/>
              <a:gd name="T84" fmla="*/ 65 w 951"/>
              <a:gd name="T85" fmla="*/ 317 h 525"/>
              <a:gd name="T86" fmla="*/ 38 w 951"/>
              <a:gd name="T87" fmla="*/ 341 h 525"/>
              <a:gd name="T88" fmla="*/ 10 w 951"/>
              <a:gd name="T89" fmla="*/ 331 h 525"/>
              <a:gd name="T90" fmla="*/ 9 w 951"/>
              <a:gd name="T91" fmla="*/ 303 h 525"/>
              <a:gd name="T92" fmla="*/ 61 w 951"/>
              <a:gd name="T93" fmla="*/ 297 h 525"/>
              <a:gd name="T94" fmla="*/ 103 w 951"/>
              <a:gd name="T95" fmla="*/ 269 h 525"/>
              <a:gd name="T96" fmla="*/ 150 w 951"/>
              <a:gd name="T97" fmla="*/ 246 h 525"/>
              <a:gd name="T98" fmla="*/ 182 w 951"/>
              <a:gd name="T99" fmla="*/ 231 h 525"/>
              <a:gd name="T100" fmla="*/ 188 w 951"/>
              <a:gd name="T101" fmla="*/ 203 h 525"/>
              <a:gd name="T102" fmla="*/ 231 w 951"/>
              <a:gd name="T103" fmla="*/ 189 h 525"/>
              <a:gd name="T104" fmla="*/ 267 w 951"/>
              <a:gd name="T105" fmla="*/ 197 h 525"/>
              <a:gd name="T106" fmla="*/ 305 w 951"/>
              <a:gd name="T107" fmla="*/ 204 h 525"/>
              <a:gd name="T108" fmla="*/ 292 w 951"/>
              <a:gd name="T109" fmla="*/ 165 h 525"/>
              <a:gd name="T110" fmla="*/ 320 w 951"/>
              <a:gd name="T111" fmla="*/ 136 h 525"/>
              <a:gd name="T112" fmla="*/ 341 w 951"/>
              <a:gd name="T113" fmla="*/ 96 h 525"/>
              <a:gd name="T114" fmla="*/ 374 w 951"/>
              <a:gd name="T115" fmla="*/ 81 h 525"/>
              <a:gd name="T116" fmla="*/ 399 w 951"/>
              <a:gd name="T117" fmla="*/ 38 h 525"/>
              <a:gd name="T118" fmla="*/ 454 w 951"/>
              <a:gd name="T119" fmla="*/ 21 h 525"/>
              <a:gd name="T120" fmla="*/ 504 w 951"/>
              <a:gd name="T121" fmla="*/ 32 h 525"/>
              <a:gd name="T122" fmla="*/ 542 w 951"/>
              <a:gd name="T123" fmla="*/ 20 h 525"/>
              <a:gd name="T124" fmla="*/ 602 w 951"/>
              <a:gd name="T125" fmla="*/ 3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1" h="525">
                <a:moveTo>
                  <a:pt x="643" y="0"/>
                </a:moveTo>
                <a:lnTo>
                  <a:pt x="643" y="1"/>
                </a:lnTo>
                <a:lnTo>
                  <a:pt x="643" y="1"/>
                </a:lnTo>
                <a:lnTo>
                  <a:pt x="643" y="2"/>
                </a:lnTo>
                <a:lnTo>
                  <a:pt x="644" y="2"/>
                </a:lnTo>
                <a:lnTo>
                  <a:pt x="644" y="3"/>
                </a:lnTo>
                <a:lnTo>
                  <a:pt x="644" y="4"/>
                </a:lnTo>
                <a:lnTo>
                  <a:pt x="644" y="4"/>
                </a:lnTo>
                <a:lnTo>
                  <a:pt x="646" y="4"/>
                </a:lnTo>
                <a:lnTo>
                  <a:pt x="646" y="5"/>
                </a:lnTo>
                <a:lnTo>
                  <a:pt x="647" y="5"/>
                </a:lnTo>
                <a:lnTo>
                  <a:pt x="646" y="6"/>
                </a:lnTo>
                <a:lnTo>
                  <a:pt x="645" y="6"/>
                </a:lnTo>
                <a:lnTo>
                  <a:pt x="645" y="7"/>
                </a:lnTo>
                <a:lnTo>
                  <a:pt x="645" y="7"/>
                </a:lnTo>
                <a:lnTo>
                  <a:pt x="646" y="8"/>
                </a:lnTo>
                <a:lnTo>
                  <a:pt x="646" y="9"/>
                </a:lnTo>
                <a:lnTo>
                  <a:pt x="646" y="9"/>
                </a:lnTo>
                <a:lnTo>
                  <a:pt x="646" y="11"/>
                </a:lnTo>
                <a:lnTo>
                  <a:pt x="646" y="11"/>
                </a:lnTo>
                <a:lnTo>
                  <a:pt x="646" y="11"/>
                </a:lnTo>
                <a:lnTo>
                  <a:pt x="646" y="12"/>
                </a:lnTo>
                <a:lnTo>
                  <a:pt x="647" y="12"/>
                </a:lnTo>
                <a:lnTo>
                  <a:pt x="648" y="12"/>
                </a:lnTo>
                <a:lnTo>
                  <a:pt x="648" y="13"/>
                </a:lnTo>
                <a:lnTo>
                  <a:pt x="648" y="13"/>
                </a:lnTo>
                <a:lnTo>
                  <a:pt x="648" y="14"/>
                </a:lnTo>
                <a:lnTo>
                  <a:pt x="648" y="14"/>
                </a:lnTo>
                <a:lnTo>
                  <a:pt x="648" y="15"/>
                </a:lnTo>
                <a:lnTo>
                  <a:pt x="648" y="15"/>
                </a:lnTo>
                <a:lnTo>
                  <a:pt x="648" y="16"/>
                </a:lnTo>
                <a:lnTo>
                  <a:pt x="649" y="16"/>
                </a:lnTo>
                <a:lnTo>
                  <a:pt x="650" y="17"/>
                </a:lnTo>
                <a:lnTo>
                  <a:pt x="650" y="17"/>
                </a:lnTo>
                <a:lnTo>
                  <a:pt x="650" y="18"/>
                </a:lnTo>
                <a:lnTo>
                  <a:pt x="649" y="19"/>
                </a:lnTo>
                <a:lnTo>
                  <a:pt x="648" y="19"/>
                </a:lnTo>
                <a:lnTo>
                  <a:pt x="648" y="20"/>
                </a:lnTo>
                <a:lnTo>
                  <a:pt x="648" y="21"/>
                </a:lnTo>
                <a:lnTo>
                  <a:pt x="648" y="21"/>
                </a:lnTo>
                <a:lnTo>
                  <a:pt x="650" y="22"/>
                </a:lnTo>
                <a:lnTo>
                  <a:pt x="651" y="23"/>
                </a:lnTo>
                <a:lnTo>
                  <a:pt x="652" y="23"/>
                </a:lnTo>
                <a:lnTo>
                  <a:pt x="652" y="24"/>
                </a:lnTo>
                <a:lnTo>
                  <a:pt x="652" y="24"/>
                </a:lnTo>
                <a:lnTo>
                  <a:pt x="652" y="25"/>
                </a:lnTo>
                <a:lnTo>
                  <a:pt x="652" y="26"/>
                </a:lnTo>
                <a:lnTo>
                  <a:pt x="652" y="26"/>
                </a:lnTo>
                <a:lnTo>
                  <a:pt x="652" y="27"/>
                </a:lnTo>
                <a:lnTo>
                  <a:pt x="652" y="28"/>
                </a:lnTo>
                <a:lnTo>
                  <a:pt x="652" y="28"/>
                </a:lnTo>
                <a:lnTo>
                  <a:pt x="651" y="28"/>
                </a:lnTo>
                <a:lnTo>
                  <a:pt x="651" y="29"/>
                </a:lnTo>
                <a:lnTo>
                  <a:pt x="652" y="29"/>
                </a:lnTo>
                <a:lnTo>
                  <a:pt x="652" y="30"/>
                </a:lnTo>
                <a:lnTo>
                  <a:pt x="651" y="30"/>
                </a:lnTo>
                <a:lnTo>
                  <a:pt x="652" y="31"/>
                </a:lnTo>
                <a:lnTo>
                  <a:pt x="651" y="32"/>
                </a:lnTo>
                <a:lnTo>
                  <a:pt x="650" y="33"/>
                </a:lnTo>
                <a:lnTo>
                  <a:pt x="650" y="34"/>
                </a:lnTo>
                <a:lnTo>
                  <a:pt x="650" y="34"/>
                </a:lnTo>
                <a:lnTo>
                  <a:pt x="651" y="35"/>
                </a:lnTo>
                <a:lnTo>
                  <a:pt x="652" y="36"/>
                </a:lnTo>
                <a:lnTo>
                  <a:pt x="652" y="36"/>
                </a:lnTo>
                <a:lnTo>
                  <a:pt x="652" y="36"/>
                </a:lnTo>
                <a:lnTo>
                  <a:pt x="652" y="37"/>
                </a:lnTo>
                <a:lnTo>
                  <a:pt x="652" y="38"/>
                </a:lnTo>
                <a:lnTo>
                  <a:pt x="652" y="39"/>
                </a:lnTo>
                <a:lnTo>
                  <a:pt x="652" y="40"/>
                </a:lnTo>
                <a:lnTo>
                  <a:pt x="653" y="40"/>
                </a:lnTo>
                <a:lnTo>
                  <a:pt x="654" y="41"/>
                </a:lnTo>
                <a:lnTo>
                  <a:pt x="654" y="42"/>
                </a:lnTo>
                <a:lnTo>
                  <a:pt x="654" y="43"/>
                </a:lnTo>
                <a:lnTo>
                  <a:pt x="654" y="43"/>
                </a:lnTo>
                <a:lnTo>
                  <a:pt x="654" y="45"/>
                </a:lnTo>
                <a:lnTo>
                  <a:pt x="654" y="45"/>
                </a:lnTo>
                <a:lnTo>
                  <a:pt x="654" y="46"/>
                </a:lnTo>
                <a:lnTo>
                  <a:pt x="654" y="47"/>
                </a:lnTo>
                <a:lnTo>
                  <a:pt x="654" y="47"/>
                </a:lnTo>
                <a:lnTo>
                  <a:pt x="655" y="47"/>
                </a:lnTo>
                <a:lnTo>
                  <a:pt x="656" y="48"/>
                </a:lnTo>
                <a:lnTo>
                  <a:pt x="656" y="49"/>
                </a:lnTo>
                <a:lnTo>
                  <a:pt x="656" y="49"/>
                </a:lnTo>
                <a:lnTo>
                  <a:pt x="656" y="50"/>
                </a:lnTo>
                <a:lnTo>
                  <a:pt x="656" y="51"/>
                </a:lnTo>
                <a:lnTo>
                  <a:pt x="656" y="51"/>
                </a:lnTo>
                <a:lnTo>
                  <a:pt x="656" y="53"/>
                </a:lnTo>
                <a:lnTo>
                  <a:pt x="656" y="53"/>
                </a:lnTo>
                <a:lnTo>
                  <a:pt x="658" y="54"/>
                </a:lnTo>
                <a:lnTo>
                  <a:pt x="658" y="55"/>
                </a:lnTo>
                <a:lnTo>
                  <a:pt x="659" y="56"/>
                </a:lnTo>
                <a:lnTo>
                  <a:pt x="659" y="57"/>
                </a:lnTo>
                <a:lnTo>
                  <a:pt x="660" y="57"/>
                </a:lnTo>
                <a:lnTo>
                  <a:pt x="661" y="57"/>
                </a:lnTo>
                <a:lnTo>
                  <a:pt x="661" y="57"/>
                </a:lnTo>
                <a:lnTo>
                  <a:pt x="662" y="57"/>
                </a:lnTo>
                <a:lnTo>
                  <a:pt x="662" y="57"/>
                </a:lnTo>
                <a:lnTo>
                  <a:pt x="662" y="58"/>
                </a:lnTo>
                <a:lnTo>
                  <a:pt x="663" y="59"/>
                </a:lnTo>
                <a:lnTo>
                  <a:pt x="663" y="59"/>
                </a:lnTo>
                <a:lnTo>
                  <a:pt x="664" y="60"/>
                </a:lnTo>
                <a:lnTo>
                  <a:pt x="665" y="60"/>
                </a:lnTo>
                <a:lnTo>
                  <a:pt x="665" y="61"/>
                </a:lnTo>
                <a:lnTo>
                  <a:pt x="665" y="62"/>
                </a:lnTo>
                <a:lnTo>
                  <a:pt x="665" y="62"/>
                </a:lnTo>
                <a:lnTo>
                  <a:pt x="665" y="63"/>
                </a:lnTo>
                <a:lnTo>
                  <a:pt x="665" y="64"/>
                </a:lnTo>
                <a:lnTo>
                  <a:pt x="666" y="64"/>
                </a:lnTo>
                <a:lnTo>
                  <a:pt x="667" y="64"/>
                </a:lnTo>
                <a:lnTo>
                  <a:pt x="667" y="64"/>
                </a:lnTo>
                <a:lnTo>
                  <a:pt x="668" y="64"/>
                </a:lnTo>
                <a:lnTo>
                  <a:pt x="668" y="64"/>
                </a:lnTo>
                <a:lnTo>
                  <a:pt x="669" y="64"/>
                </a:lnTo>
                <a:lnTo>
                  <a:pt x="669" y="65"/>
                </a:lnTo>
                <a:lnTo>
                  <a:pt x="669" y="65"/>
                </a:lnTo>
                <a:lnTo>
                  <a:pt x="670" y="65"/>
                </a:lnTo>
                <a:lnTo>
                  <a:pt x="671" y="65"/>
                </a:lnTo>
                <a:lnTo>
                  <a:pt x="671" y="66"/>
                </a:lnTo>
                <a:lnTo>
                  <a:pt x="673" y="66"/>
                </a:lnTo>
                <a:lnTo>
                  <a:pt x="673" y="67"/>
                </a:lnTo>
                <a:lnTo>
                  <a:pt x="673" y="67"/>
                </a:lnTo>
                <a:lnTo>
                  <a:pt x="674" y="68"/>
                </a:lnTo>
                <a:lnTo>
                  <a:pt x="674" y="68"/>
                </a:lnTo>
                <a:lnTo>
                  <a:pt x="675" y="68"/>
                </a:lnTo>
                <a:lnTo>
                  <a:pt x="675" y="68"/>
                </a:lnTo>
                <a:lnTo>
                  <a:pt x="676" y="68"/>
                </a:lnTo>
                <a:lnTo>
                  <a:pt x="677" y="68"/>
                </a:lnTo>
                <a:lnTo>
                  <a:pt x="677" y="67"/>
                </a:lnTo>
                <a:lnTo>
                  <a:pt x="677" y="67"/>
                </a:lnTo>
                <a:lnTo>
                  <a:pt x="678" y="66"/>
                </a:lnTo>
                <a:lnTo>
                  <a:pt x="679" y="66"/>
                </a:lnTo>
                <a:lnTo>
                  <a:pt x="679" y="66"/>
                </a:lnTo>
                <a:lnTo>
                  <a:pt x="680" y="66"/>
                </a:lnTo>
                <a:lnTo>
                  <a:pt x="680" y="66"/>
                </a:lnTo>
                <a:lnTo>
                  <a:pt x="680" y="66"/>
                </a:lnTo>
                <a:lnTo>
                  <a:pt x="680" y="67"/>
                </a:lnTo>
                <a:lnTo>
                  <a:pt x="680" y="68"/>
                </a:lnTo>
                <a:lnTo>
                  <a:pt x="680" y="69"/>
                </a:lnTo>
                <a:lnTo>
                  <a:pt x="681" y="69"/>
                </a:lnTo>
                <a:lnTo>
                  <a:pt x="681" y="70"/>
                </a:lnTo>
                <a:lnTo>
                  <a:pt x="682" y="70"/>
                </a:lnTo>
                <a:lnTo>
                  <a:pt x="682" y="70"/>
                </a:lnTo>
                <a:lnTo>
                  <a:pt x="683" y="71"/>
                </a:lnTo>
                <a:lnTo>
                  <a:pt x="684" y="72"/>
                </a:lnTo>
                <a:lnTo>
                  <a:pt x="684" y="72"/>
                </a:lnTo>
                <a:lnTo>
                  <a:pt x="685" y="72"/>
                </a:lnTo>
                <a:lnTo>
                  <a:pt x="686" y="72"/>
                </a:lnTo>
                <a:lnTo>
                  <a:pt x="688" y="72"/>
                </a:lnTo>
                <a:lnTo>
                  <a:pt x="689" y="72"/>
                </a:lnTo>
                <a:lnTo>
                  <a:pt x="690" y="73"/>
                </a:lnTo>
                <a:lnTo>
                  <a:pt x="691" y="73"/>
                </a:lnTo>
                <a:lnTo>
                  <a:pt x="692" y="72"/>
                </a:lnTo>
                <a:lnTo>
                  <a:pt x="692" y="73"/>
                </a:lnTo>
                <a:lnTo>
                  <a:pt x="692" y="74"/>
                </a:lnTo>
                <a:lnTo>
                  <a:pt x="692" y="75"/>
                </a:lnTo>
                <a:lnTo>
                  <a:pt x="692" y="76"/>
                </a:lnTo>
                <a:lnTo>
                  <a:pt x="692" y="77"/>
                </a:lnTo>
                <a:lnTo>
                  <a:pt x="692" y="78"/>
                </a:lnTo>
                <a:lnTo>
                  <a:pt x="693" y="79"/>
                </a:lnTo>
                <a:lnTo>
                  <a:pt x="693" y="79"/>
                </a:lnTo>
                <a:lnTo>
                  <a:pt x="694" y="79"/>
                </a:lnTo>
                <a:lnTo>
                  <a:pt x="694" y="80"/>
                </a:lnTo>
                <a:lnTo>
                  <a:pt x="694" y="81"/>
                </a:lnTo>
                <a:lnTo>
                  <a:pt x="696" y="81"/>
                </a:lnTo>
                <a:lnTo>
                  <a:pt x="696" y="81"/>
                </a:lnTo>
                <a:lnTo>
                  <a:pt x="696" y="82"/>
                </a:lnTo>
                <a:lnTo>
                  <a:pt x="696" y="83"/>
                </a:lnTo>
                <a:lnTo>
                  <a:pt x="696" y="83"/>
                </a:lnTo>
                <a:lnTo>
                  <a:pt x="696" y="83"/>
                </a:lnTo>
                <a:lnTo>
                  <a:pt x="696" y="84"/>
                </a:lnTo>
                <a:lnTo>
                  <a:pt x="697" y="85"/>
                </a:lnTo>
                <a:lnTo>
                  <a:pt x="699" y="85"/>
                </a:lnTo>
                <a:lnTo>
                  <a:pt x="699" y="86"/>
                </a:lnTo>
                <a:lnTo>
                  <a:pt x="700" y="87"/>
                </a:lnTo>
                <a:lnTo>
                  <a:pt x="700" y="87"/>
                </a:lnTo>
                <a:lnTo>
                  <a:pt x="699" y="88"/>
                </a:lnTo>
                <a:lnTo>
                  <a:pt x="699" y="89"/>
                </a:lnTo>
                <a:lnTo>
                  <a:pt x="699" y="90"/>
                </a:lnTo>
                <a:lnTo>
                  <a:pt x="699" y="91"/>
                </a:lnTo>
                <a:lnTo>
                  <a:pt x="699" y="91"/>
                </a:lnTo>
                <a:lnTo>
                  <a:pt x="699" y="92"/>
                </a:lnTo>
                <a:lnTo>
                  <a:pt x="699" y="93"/>
                </a:lnTo>
                <a:lnTo>
                  <a:pt x="699" y="93"/>
                </a:lnTo>
                <a:lnTo>
                  <a:pt x="699" y="93"/>
                </a:lnTo>
                <a:lnTo>
                  <a:pt x="699" y="94"/>
                </a:lnTo>
                <a:lnTo>
                  <a:pt x="699" y="95"/>
                </a:lnTo>
                <a:lnTo>
                  <a:pt x="700" y="95"/>
                </a:lnTo>
                <a:lnTo>
                  <a:pt x="702" y="96"/>
                </a:lnTo>
                <a:lnTo>
                  <a:pt x="703" y="96"/>
                </a:lnTo>
                <a:lnTo>
                  <a:pt x="703" y="96"/>
                </a:lnTo>
                <a:lnTo>
                  <a:pt x="705" y="96"/>
                </a:lnTo>
                <a:lnTo>
                  <a:pt x="706" y="96"/>
                </a:lnTo>
                <a:lnTo>
                  <a:pt x="706" y="97"/>
                </a:lnTo>
                <a:lnTo>
                  <a:pt x="707" y="98"/>
                </a:lnTo>
                <a:lnTo>
                  <a:pt x="707" y="98"/>
                </a:lnTo>
                <a:lnTo>
                  <a:pt x="708" y="98"/>
                </a:lnTo>
                <a:lnTo>
                  <a:pt x="709" y="98"/>
                </a:lnTo>
                <a:lnTo>
                  <a:pt x="709" y="99"/>
                </a:lnTo>
                <a:lnTo>
                  <a:pt x="710" y="100"/>
                </a:lnTo>
                <a:lnTo>
                  <a:pt x="710" y="101"/>
                </a:lnTo>
                <a:lnTo>
                  <a:pt x="710" y="103"/>
                </a:lnTo>
                <a:lnTo>
                  <a:pt x="711" y="106"/>
                </a:lnTo>
                <a:lnTo>
                  <a:pt x="711" y="106"/>
                </a:lnTo>
                <a:lnTo>
                  <a:pt x="711" y="107"/>
                </a:lnTo>
                <a:lnTo>
                  <a:pt x="711" y="108"/>
                </a:lnTo>
                <a:lnTo>
                  <a:pt x="711" y="109"/>
                </a:lnTo>
                <a:lnTo>
                  <a:pt x="711" y="110"/>
                </a:lnTo>
                <a:lnTo>
                  <a:pt x="711" y="110"/>
                </a:lnTo>
                <a:lnTo>
                  <a:pt x="710" y="111"/>
                </a:lnTo>
                <a:lnTo>
                  <a:pt x="709" y="111"/>
                </a:lnTo>
                <a:lnTo>
                  <a:pt x="709" y="112"/>
                </a:lnTo>
                <a:lnTo>
                  <a:pt x="709" y="112"/>
                </a:lnTo>
                <a:lnTo>
                  <a:pt x="709" y="112"/>
                </a:lnTo>
                <a:lnTo>
                  <a:pt x="709" y="114"/>
                </a:lnTo>
                <a:lnTo>
                  <a:pt x="709" y="114"/>
                </a:lnTo>
                <a:lnTo>
                  <a:pt x="709" y="115"/>
                </a:lnTo>
                <a:lnTo>
                  <a:pt x="710" y="115"/>
                </a:lnTo>
                <a:lnTo>
                  <a:pt x="710" y="116"/>
                </a:lnTo>
                <a:lnTo>
                  <a:pt x="711" y="116"/>
                </a:lnTo>
                <a:lnTo>
                  <a:pt x="711" y="117"/>
                </a:lnTo>
                <a:lnTo>
                  <a:pt x="710" y="117"/>
                </a:lnTo>
                <a:lnTo>
                  <a:pt x="710" y="117"/>
                </a:lnTo>
                <a:lnTo>
                  <a:pt x="710" y="119"/>
                </a:lnTo>
                <a:lnTo>
                  <a:pt x="711" y="119"/>
                </a:lnTo>
                <a:lnTo>
                  <a:pt x="712" y="120"/>
                </a:lnTo>
                <a:lnTo>
                  <a:pt x="713" y="120"/>
                </a:lnTo>
                <a:lnTo>
                  <a:pt x="713" y="120"/>
                </a:lnTo>
                <a:lnTo>
                  <a:pt x="715" y="120"/>
                </a:lnTo>
                <a:lnTo>
                  <a:pt x="715" y="121"/>
                </a:lnTo>
                <a:lnTo>
                  <a:pt x="716" y="121"/>
                </a:lnTo>
                <a:lnTo>
                  <a:pt x="717" y="123"/>
                </a:lnTo>
                <a:lnTo>
                  <a:pt x="718" y="123"/>
                </a:lnTo>
                <a:lnTo>
                  <a:pt x="718" y="125"/>
                </a:lnTo>
                <a:lnTo>
                  <a:pt x="719" y="125"/>
                </a:lnTo>
                <a:lnTo>
                  <a:pt x="720" y="126"/>
                </a:lnTo>
                <a:lnTo>
                  <a:pt x="720" y="127"/>
                </a:lnTo>
                <a:lnTo>
                  <a:pt x="720" y="127"/>
                </a:lnTo>
                <a:lnTo>
                  <a:pt x="721" y="127"/>
                </a:lnTo>
                <a:lnTo>
                  <a:pt x="721" y="128"/>
                </a:lnTo>
                <a:lnTo>
                  <a:pt x="722" y="129"/>
                </a:lnTo>
                <a:lnTo>
                  <a:pt x="722" y="129"/>
                </a:lnTo>
                <a:lnTo>
                  <a:pt x="723" y="130"/>
                </a:lnTo>
                <a:lnTo>
                  <a:pt x="724" y="129"/>
                </a:lnTo>
                <a:lnTo>
                  <a:pt x="724" y="130"/>
                </a:lnTo>
                <a:lnTo>
                  <a:pt x="724" y="130"/>
                </a:lnTo>
                <a:lnTo>
                  <a:pt x="725" y="130"/>
                </a:lnTo>
                <a:lnTo>
                  <a:pt x="726" y="131"/>
                </a:lnTo>
                <a:lnTo>
                  <a:pt x="726" y="131"/>
                </a:lnTo>
                <a:lnTo>
                  <a:pt x="728" y="132"/>
                </a:lnTo>
                <a:lnTo>
                  <a:pt x="730" y="133"/>
                </a:lnTo>
                <a:lnTo>
                  <a:pt x="730" y="134"/>
                </a:lnTo>
                <a:lnTo>
                  <a:pt x="730" y="134"/>
                </a:lnTo>
                <a:lnTo>
                  <a:pt x="731" y="135"/>
                </a:lnTo>
                <a:lnTo>
                  <a:pt x="732" y="136"/>
                </a:lnTo>
                <a:lnTo>
                  <a:pt x="732" y="136"/>
                </a:lnTo>
                <a:lnTo>
                  <a:pt x="732" y="136"/>
                </a:lnTo>
                <a:lnTo>
                  <a:pt x="733" y="138"/>
                </a:lnTo>
                <a:lnTo>
                  <a:pt x="734" y="138"/>
                </a:lnTo>
                <a:lnTo>
                  <a:pt x="735" y="138"/>
                </a:lnTo>
                <a:lnTo>
                  <a:pt x="735" y="138"/>
                </a:lnTo>
                <a:lnTo>
                  <a:pt x="737" y="138"/>
                </a:lnTo>
                <a:lnTo>
                  <a:pt x="737" y="138"/>
                </a:lnTo>
                <a:lnTo>
                  <a:pt x="737" y="139"/>
                </a:lnTo>
                <a:lnTo>
                  <a:pt x="737" y="140"/>
                </a:lnTo>
                <a:lnTo>
                  <a:pt x="737" y="140"/>
                </a:lnTo>
                <a:lnTo>
                  <a:pt x="738" y="141"/>
                </a:lnTo>
                <a:lnTo>
                  <a:pt x="738" y="142"/>
                </a:lnTo>
                <a:lnTo>
                  <a:pt x="738" y="142"/>
                </a:lnTo>
                <a:lnTo>
                  <a:pt x="738" y="143"/>
                </a:lnTo>
                <a:lnTo>
                  <a:pt x="737" y="144"/>
                </a:lnTo>
                <a:lnTo>
                  <a:pt x="736" y="145"/>
                </a:lnTo>
                <a:lnTo>
                  <a:pt x="735" y="145"/>
                </a:lnTo>
                <a:lnTo>
                  <a:pt x="735" y="146"/>
                </a:lnTo>
                <a:lnTo>
                  <a:pt x="735" y="146"/>
                </a:lnTo>
                <a:lnTo>
                  <a:pt x="734" y="147"/>
                </a:lnTo>
                <a:lnTo>
                  <a:pt x="734" y="148"/>
                </a:lnTo>
                <a:lnTo>
                  <a:pt x="734" y="148"/>
                </a:lnTo>
                <a:lnTo>
                  <a:pt x="733" y="149"/>
                </a:lnTo>
                <a:lnTo>
                  <a:pt x="732" y="150"/>
                </a:lnTo>
                <a:lnTo>
                  <a:pt x="732" y="150"/>
                </a:lnTo>
                <a:lnTo>
                  <a:pt x="731" y="151"/>
                </a:lnTo>
                <a:lnTo>
                  <a:pt x="731" y="151"/>
                </a:lnTo>
                <a:lnTo>
                  <a:pt x="731" y="152"/>
                </a:lnTo>
                <a:lnTo>
                  <a:pt x="731" y="153"/>
                </a:lnTo>
                <a:lnTo>
                  <a:pt x="731" y="153"/>
                </a:lnTo>
                <a:lnTo>
                  <a:pt x="731" y="154"/>
                </a:lnTo>
                <a:lnTo>
                  <a:pt x="730" y="155"/>
                </a:lnTo>
                <a:lnTo>
                  <a:pt x="730" y="155"/>
                </a:lnTo>
                <a:lnTo>
                  <a:pt x="730" y="156"/>
                </a:lnTo>
                <a:lnTo>
                  <a:pt x="729" y="157"/>
                </a:lnTo>
                <a:lnTo>
                  <a:pt x="728" y="158"/>
                </a:lnTo>
                <a:lnTo>
                  <a:pt x="728" y="159"/>
                </a:lnTo>
                <a:lnTo>
                  <a:pt x="728" y="159"/>
                </a:lnTo>
                <a:lnTo>
                  <a:pt x="728" y="160"/>
                </a:lnTo>
                <a:lnTo>
                  <a:pt x="729" y="160"/>
                </a:lnTo>
                <a:lnTo>
                  <a:pt x="730" y="160"/>
                </a:lnTo>
                <a:lnTo>
                  <a:pt x="730" y="161"/>
                </a:lnTo>
                <a:lnTo>
                  <a:pt x="732" y="161"/>
                </a:lnTo>
                <a:lnTo>
                  <a:pt x="732" y="162"/>
                </a:lnTo>
                <a:lnTo>
                  <a:pt x="734" y="162"/>
                </a:lnTo>
                <a:lnTo>
                  <a:pt x="734" y="163"/>
                </a:lnTo>
                <a:lnTo>
                  <a:pt x="735" y="163"/>
                </a:lnTo>
                <a:lnTo>
                  <a:pt x="735" y="164"/>
                </a:lnTo>
                <a:lnTo>
                  <a:pt x="736" y="164"/>
                </a:lnTo>
                <a:lnTo>
                  <a:pt x="737" y="165"/>
                </a:lnTo>
                <a:lnTo>
                  <a:pt x="737" y="165"/>
                </a:lnTo>
                <a:lnTo>
                  <a:pt x="738" y="165"/>
                </a:lnTo>
                <a:lnTo>
                  <a:pt x="739" y="166"/>
                </a:lnTo>
                <a:lnTo>
                  <a:pt x="739" y="166"/>
                </a:lnTo>
                <a:lnTo>
                  <a:pt x="739" y="167"/>
                </a:lnTo>
                <a:lnTo>
                  <a:pt x="740" y="167"/>
                </a:lnTo>
                <a:lnTo>
                  <a:pt x="741" y="167"/>
                </a:lnTo>
                <a:lnTo>
                  <a:pt x="741" y="167"/>
                </a:lnTo>
                <a:lnTo>
                  <a:pt x="742" y="168"/>
                </a:lnTo>
                <a:lnTo>
                  <a:pt x="743" y="168"/>
                </a:lnTo>
                <a:lnTo>
                  <a:pt x="743" y="168"/>
                </a:lnTo>
                <a:lnTo>
                  <a:pt x="744" y="168"/>
                </a:lnTo>
                <a:lnTo>
                  <a:pt x="745" y="168"/>
                </a:lnTo>
                <a:lnTo>
                  <a:pt x="745" y="169"/>
                </a:lnTo>
                <a:lnTo>
                  <a:pt x="745" y="170"/>
                </a:lnTo>
                <a:lnTo>
                  <a:pt x="746" y="170"/>
                </a:lnTo>
                <a:lnTo>
                  <a:pt x="747" y="170"/>
                </a:lnTo>
                <a:lnTo>
                  <a:pt x="747" y="170"/>
                </a:lnTo>
                <a:lnTo>
                  <a:pt x="748" y="170"/>
                </a:lnTo>
                <a:lnTo>
                  <a:pt x="749" y="170"/>
                </a:lnTo>
                <a:lnTo>
                  <a:pt x="749" y="169"/>
                </a:lnTo>
                <a:lnTo>
                  <a:pt x="749" y="170"/>
                </a:lnTo>
                <a:lnTo>
                  <a:pt x="750" y="169"/>
                </a:lnTo>
                <a:lnTo>
                  <a:pt x="751" y="169"/>
                </a:lnTo>
                <a:lnTo>
                  <a:pt x="751" y="168"/>
                </a:lnTo>
                <a:lnTo>
                  <a:pt x="751" y="169"/>
                </a:lnTo>
                <a:lnTo>
                  <a:pt x="752" y="170"/>
                </a:lnTo>
                <a:lnTo>
                  <a:pt x="752" y="170"/>
                </a:lnTo>
                <a:lnTo>
                  <a:pt x="752" y="170"/>
                </a:lnTo>
                <a:lnTo>
                  <a:pt x="754" y="171"/>
                </a:lnTo>
                <a:lnTo>
                  <a:pt x="754" y="172"/>
                </a:lnTo>
                <a:lnTo>
                  <a:pt x="754" y="171"/>
                </a:lnTo>
                <a:lnTo>
                  <a:pt x="755" y="171"/>
                </a:lnTo>
                <a:lnTo>
                  <a:pt x="756" y="171"/>
                </a:lnTo>
                <a:lnTo>
                  <a:pt x="756" y="172"/>
                </a:lnTo>
                <a:lnTo>
                  <a:pt x="757" y="172"/>
                </a:lnTo>
                <a:lnTo>
                  <a:pt x="758" y="172"/>
                </a:lnTo>
                <a:lnTo>
                  <a:pt x="759" y="172"/>
                </a:lnTo>
                <a:lnTo>
                  <a:pt x="760" y="172"/>
                </a:lnTo>
                <a:lnTo>
                  <a:pt x="761" y="172"/>
                </a:lnTo>
                <a:lnTo>
                  <a:pt x="762" y="172"/>
                </a:lnTo>
                <a:lnTo>
                  <a:pt x="762" y="172"/>
                </a:lnTo>
                <a:lnTo>
                  <a:pt x="763" y="172"/>
                </a:lnTo>
                <a:lnTo>
                  <a:pt x="764" y="172"/>
                </a:lnTo>
                <a:lnTo>
                  <a:pt x="764" y="172"/>
                </a:lnTo>
                <a:lnTo>
                  <a:pt x="765" y="172"/>
                </a:lnTo>
                <a:lnTo>
                  <a:pt x="766" y="172"/>
                </a:lnTo>
                <a:lnTo>
                  <a:pt x="766" y="173"/>
                </a:lnTo>
                <a:lnTo>
                  <a:pt x="767" y="173"/>
                </a:lnTo>
                <a:lnTo>
                  <a:pt x="768" y="173"/>
                </a:lnTo>
                <a:lnTo>
                  <a:pt x="768" y="174"/>
                </a:lnTo>
                <a:lnTo>
                  <a:pt x="768" y="174"/>
                </a:lnTo>
                <a:lnTo>
                  <a:pt x="769" y="174"/>
                </a:lnTo>
                <a:lnTo>
                  <a:pt x="769" y="174"/>
                </a:lnTo>
                <a:lnTo>
                  <a:pt x="770" y="174"/>
                </a:lnTo>
                <a:lnTo>
                  <a:pt x="770" y="174"/>
                </a:lnTo>
                <a:lnTo>
                  <a:pt x="770" y="173"/>
                </a:lnTo>
                <a:lnTo>
                  <a:pt x="770" y="173"/>
                </a:lnTo>
                <a:lnTo>
                  <a:pt x="770" y="172"/>
                </a:lnTo>
                <a:lnTo>
                  <a:pt x="771" y="172"/>
                </a:lnTo>
                <a:lnTo>
                  <a:pt x="771" y="172"/>
                </a:lnTo>
                <a:lnTo>
                  <a:pt x="770" y="172"/>
                </a:lnTo>
                <a:lnTo>
                  <a:pt x="770" y="171"/>
                </a:lnTo>
                <a:lnTo>
                  <a:pt x="770" y="170"/>
                </a:lnTo>
                <a:lnTo>
                  <a:pt x="770" y="170"/>
                </a:lnTo>
                <a:lnTo>
                  <a:pt x="770" y="170"/>
                </a:lnTo>
                <a:lnTo>
                  <a:pt x="771" y="170"/>
                </a:lnTo>
                <a:lnTo>
                  <a:pt x="771" y="170"/>
                </a:lnTo>
                <a:lnTo>
                  <a:pt x="772" y="170"/>
                </a:lnTo>
                <a:lnTo>
                  <a:pt x="773" y="170"/>
                </a:lnTo>
                <a:lnTo>
                  <a:pt x="773" y="170"/>
                </a:lnTo>
                <a:lnTo>
                  <a:pt x="774" y="169"/>
                </a:lnTo>
                <a:lnTo>
                  <a:pt x="775" y="169"/>
                </a:lnTo>
                <a:lnTo>
                  <a:pt x="775" y="169"/>
                </a:lnTo>
                <a:lnTo>
                  <a:pt x="775" y="168"/>
                </a:lnTo>
                <a:lnTo>
                  <a:pt x="776" y="168"/>
                </a:lnTo>
                <a:lnTo>
                  <a:pt x="777" y="168"/>
                </a:lnTo>
                <a:lnTo>
                  <a:pt x="778" y="167"/>
                </a:lnTo>
                <a:lnTo>
                  <a:pt x="779" y="167"/>
                </a:lnTo>
                <a:lnTo>
                  <a:pt x="779" y="167"/>
                </a:lnTo>
                <a:lnTo>
                  <a:pt x="780" y="167"/>
                </a:lnTo>
                <a:lnTo>
                  <a:pt x="781" y="167"/>
                </a:lnTo>
                <a:lnTo>
                  <a:pt x="781" y="166"/>
                </a:lnTo>
                <a:lnTo>
                  <a:pt x="782" y="166"/>
                </a:lnTo>
                <a:lnTo>
                  <a:pt x="783" y="166"/>
                </a:lnTo>
                <a:lnTo>
                  <a:pt x="783" y="165"/>
                </a:lnTo>
                <a:lnTo>
                  <a:pt x="783" y="165"/>
                </a:lnTo>
                <a:lnTo>
                  <a:pt x="784" y="165"/>
                </a:lnTo>
                <a:lnTo>
                  <a:pt x="785" y="165"/>
                </a:lnTo>
                <a:lnTo>
                  <a:pt x="785" y="165"/>
                </a:lnTo>
                <a:lnTo>
                  <a:pt x="786" y="165"/>
                </a:lnTo>
                <a:lnTo>
                  <a:pt x="787" y="165"/>
                </a:lnTo>
                <a:lnTo>
                  <a:pt x="787" y="165"/>
                </a:lnTo>
                <a:lnTo>
                  <a:pt x="788" y="165"/>
                </a:lnTo>
                <a:lnTo>
                  <a:pt x="788" y="165"/>
                </a:lnTo>
                <a:lnTo>
                  <a:pt x="790" y="165"/>
                </a:lnTo>
                <a:lnTo>
                  <a:pt x="790" y="165"/>
                </a:lnTo>
                <a:lnTo>
                  <a:pt x="790" y="163"/>
                </a:lnTo>
                <a:lnTo>
                  <a:pt x="790" y="163"/>
                </a:lnTo>
                <a:lnTo>
                  <a:pt x="791" y="163"/>
                </a:lnTo>
                <a:lnTo>
                  <a:pt x="791" y="162"/>
                </a:lnTo>
                <a:lnTo>
                  <a:pt x="791" y="161"/>
                </a:lnTo>
                <a:lnTo>
                  <a:pt x="790" y="161"/>
                </a:lnTo>
                <a:lnTo>
                  <a:pt x="790" y="160"/>
                </a:lnTo>
                <a:lnTo>
                  <a:pt x="790" y="159"/>
                </a:lnTo>
                <a:lnTo>
                  <a:pt x="790" y="159"/>
                </a:lnTo>
                <a:lnTo>
                  <a:pt x="789" y="159"/>
                </a:lnTo>
                <a:lnTo>
                  <a:pt x="789" y="159"/>
                </a:lnTo>
                <a:lnTo>
                  <a:pt x="788" y="159"/>
                </a:lnTo>
                <a:lnTo>
                  <a:pt x="788" y="158"/>
                </a:lnTo>
                <a:lnTo>
                  <a:pt x="787" y="158"/>
                </a:lnTo>
                <a:lnTo>
                  <a:pt x="787" y="157"/>
                </a:lnTo>
                <a:lnTo>
                  <a:pt x="787" y="157"/>
                </a:lnTo>
                <a:lnTo>
                  <a:pt x="786" y="156"/>
                </a:lnTo>
                <a:lnTo>
                  <a:pt x="785" y="155"/>
                </a:lnTo>
                <a:lnTo>
                  <a:pt x="785" y="155"/>
                </a:lnTo>
                <a:lnTo>
                  <a:pt x="785" y="154"/>
                </a:lnTo>
                <a:lnTo>
                  <a:pt x="784" y="154"/>
                </a:lnTo>
                <a:lnTo>
                  <a:pt x="785" y="154"/>
                </a:lnTo>
                <a:lnTo>
                  <a:pt x="785" y="153"/>
                </a:lnTo>
                <a:lnTo>
                  <a:pt x="785" y="153"/>
                </a:lnTo>
                <a:lnTo>
                  <a:pt x="785" y="153"/>
                </a:lnTo>
                <a:lnTo>
                  <a:pt x="785" y="152"/>
                </a:lnTo>
                <a:lnTo>
                  <a:pt x="785" y="151"/>
                </a:lnTo>
                <a:lnTo>
                  <a:pt x="785" y="151"/>
                </a:lnTo>
                <a:lnTo>
                  <a:pt x="785" y="151"/>
                </a:lnTo>
                <a:lnTo>
                  <a:pt x="785" y="151"/>
                </a:lnTo>
                <a:lnTo>
                  <a:pt x="784" y="150"/>
                </a:lnTo>
                <a:lnTo>
                  <a:pt x="784" y="150"/>
                </a:lnTo>
                <a:lnTo>
                  <a:pt x="784" y="149"/>
                </a:lnTo>
                <a:lnTo>
                  <a:pt x="784" y="148"/>
                </a:lnTo>
                <a:lnTo>
                  <a:pt x="784" y="147"/>
                </a:lnTo>
                <a:lnTo>
                  <a:pt x="783" y="145"/>
                </a:lnTo>
                <a:lnTo>
                  <a:pt x="783" y="144"/>
                </a:lnTo>
                <a:lnTo>
                  <a:pt x="783" y="144"/>
                </a:lnTo>
                <a:lnTo>
                  <a:pt x="783" y="143"/>
                </a:lnTo>
                <a:lnTo>
                  <a:pt x="782" y="142"/>
                </a:lnTo>
                <a:lnTo>
                  <a:pt x="782" y="142"/>
                </a:lnTo>
                <a:lnTo>
                  <a:pt x="781" y="141"/>
                </a:lnTo>
                <a:lnTo>
                  <a:pt x="781" y="140"/>
                </a:lnTo>
                <a:lnTo>
                  <a:pt x="781" y="140"/>
                </a:lnTo>
                <a:lnTo>
                  <a:pt x="781" y="140"/>
                </a:lnTo>
                <a:lnTo>
                  <a:pt x="780" y="140"/>
                </a:lnTo>
                <a:lnTo>
                  <a:pt x="780" y="139"/>
                </a:lnTo>
                <a:lnTo>
                  <a:pt x="780" y="138"/>
                </a:lnTo>
                <a:lnTo>
                  <a:pt x="779" y="138"/>
                </a:lnTo>
                <a:lnTo>
                  <a:pt x="779" y="138"/>
                </a:lnTo>
                <a:lnTo>
                  <a:pt x="779" y="137"/>
                </a:lnTo>
                <a:lnTo>
                  <a:pt x="779" y="136"/>
                </a:lnTo>
                <a:lnTo>
                  <a:pt x="778" y="136"/>
                </a:lnTo>
                <a:lnTo>
                  <a:pt x="777" y="136"/>
                </a:lnTo>
                <a:lnTo>
                  <a:pt x="777" y="135"/>
                </a:lnTo>
                <a:lnTo>
                  <a:pt x="777" y="134"/>
                </a:lnTo>
                <a:lnTo>
                  <a:pt x="776" y="134"/>
                </a:lnTo>
                <a:lnTo>
                  <a:pt x="775" y="134"/>
                </a:lnTo>
                <a:lnTo>
                  <a:pt x="775" y="133"/>
                </a:lnTo>
                <a:lnTo>
                  <a:pt x="775" y="133"/>
                </a:lnTo>
                <a:lnTo>
                  <a:pt x="775" y="132"/>
                </a:lnTo>
                <a:lnTo>
                  <a:pt x="775" y="132"/>
                </a:lnTo>
                <a:lnTo>
                  <a:pt x="774" y="131"/>
                </a:lnTo>
                <a:lnTo>
                  <a:pt x="774" y="131"/>
                </a:lnTo>
                <a:lnTo>
                  <a:pt x="775" y="131"/>
                </a:lnTo>
                <a:lnTo>
                  <a:pt x="775" y="130"/>
                </a:lnTo>
                <a:lnTo>
                  <a:pt x="775" y="130"/>
                </a:lnTo>
                <a:lnTo>
                  <a:pt x="775" y="129"/>
                </a:lnTo>
                <a:lnTo>
                  <a:pt x="776" y="129"/>
                </a:lnTo>
                <a:lnTo>
                  <a:pt x="777" y="129"/>
                </a:lnTo>
                <a:lnTo>
                  <a:pt x="777" y="129"/>
                </a:lnTo>
                <a:lnTo>
                  <a:pt x="777" y="128"/>
                </a:lnTo>
                <a:lnTo>
                  <a:pt x="777" y="127"/>
                </a:lnTo>
                <a:lnTo>
                  <a:pt x="778" y="127"/>
                </a:lnTo>
                <a:lnTo>
                  <a:pt x="778" y="127"/>
                </a:lnTo>
                <a:lnTo>
                  <a:pt x="778" y="126"/>
                </a:lnTo>
                <a:lnTo>
                  <a:pt x="778" y="125"/>
                </a:lnTo>
                <a:lnTo>
                  <a:pt x="777" y="125"/>
                </a:lnTo>
                <a:lnTo>
                  <a:pt x="777" y="124"/>
                </a:lnTo>
                <a:lnTo>
                  <a:pt x="777" y="123"/>
                </a:lnTo>
                <a:lnTo>
                  <a:pt x="778" y="123"/>
                </a:lnTo>
                <a:lnTo>
                  <a:pt x="778" y="122"/>
                </a:lnTo>
                <a:lnTo>
                  <a:pt x="778" y="121"/>
                </a:lnTo>
                <a:lnTo>
                  <a:pt x="777" y="121"/>
                </a:lnTo>
                <a:lnTo>
                  <a:pt x="777" y="121"/>
                </a:lnTo>
                <a:lnTo>
                  <a:pt x="777" y="120"/>
                </a:lnTo>
                <a:lnTo>
                  <a:pt x="777" y="119"/>
                </a:lnTo>
                <a:lnTo>
                  <a:pt x="778" y="119"/>
                </a:lnTo>
                <a:lnTo>
                  <a:pt x="778" y="118"/>
                </a:lnTo>
                <a:lnTo>
                  <a:pt x="778" y="117"/>
                </a:lnTo>
                <a:lnTo>
                  <a:pt x="779" y="117"/>
                </a:lnTo>
                <a:lnTo>
                  <a:pt x="779" y="117"/>
                </a:lnTo>
                <a:lnTo>
                  <a:pt x="779" y="117"/>
                </a:lnTo>
                <a:lnTo>
                  <a:pt x="780" y="117"/>
                </a:lnTo>
                <a:lnTo>
                  <a:pt x="780" y="116"/>
                </a:lnTo>
                <a:lnTo>
                  <a:pt x="779" y="116"/>
                </a:lnTo>
                <a:lnTo>
                  <a:pt x="779" y="115"/>
                </a:lnTo>
                <a:lnTo>
                  <a:pt x="779" y="115"/>
                </a:lnTo>
                <a:lnTo>
                  <a:pt x="779" y="114"/>
                </a:lnTo>
                <a:lnTo>
                  <a:pt x="779" y="114"/>
                </a:lnTo>
                <a:lnTo>
                  <a:pt x="778" y="113"/>
                </a:lnTo>
                <a:lnTo>
                  <a:pt x="778" y="112"/>
                </a:lnTo>
                <a:lnTo>
                  <a:pt x="777" y="112"/>
                </a:lnTo>
                <a:lnTo>
                  <a:pt x="777" y="112"/>
                </a:lnTo>
                <a:lnTo>
                  <a:pt x="777" y="111"/>
                </a:lnTo>
                <a:lnTo>
                  <a:pt x="777" y="110"/>
                </a:lnTo>
                <a:lnTo>
                  <a:pt x="777" y="110"/>
                </a:lnTo>
                <a:lnTo>
                  <a:pt x="776" y="110"/>
                </a:lnTo>
                <a:lnTo>
                  <a:pt x="776" y="109"/>
                </a:lnTo>
                <a:lnTo>
                  <a:pt x="776" y="108"/>
                </a:lnTo>
                <a:lnTo>
                  <a:pt x="776" y="108"/>
                </a:lnTo>
                <a:lnTo>
                  <a:pt x="776" y="107"/>
                </a:lnTo>
                <a:lnTo>
                  <a:pt x="776" y="106"/>
                </a:lnTo>
                <a:lnTo>
                  <a:pt x="776" y="106"/>
                </a:lnTo>
                <a:lnTo>
                  <a:pt x="775" y="106"/>
                </a:lnTo>
                <a:lnTo>
                  <a:pt x="776" y="106"/>
                </a:lnTo>
                <a:lnTo>
                  <a:pt x="776" y="105"/>
                </a:lnTo>
                <a:lnTo>
                  <a:pt x="777" y="105"/>
                </a:lnTo>
                <a:lnTo>
                  <a:pt x="777" y="105"/>
                </a:lnTo>
                <a:lnTo>
                  <a:pt x="778" y="104"/>
                </a:lnTo>
                <a:lnTo>
                  <a:pt x="779" y="104"/>
                </a:lnTo>
                <a:lnTo>
                  <a:pt x="779" y="103"/>
                </a:lnTo>
                <a:lnTo>
                  <a:pt x="779" y="103"/>
                </a:lnTo>
                <a:lnTo>
                  <a:pt x="780" y="104"/>
                </a:lnTo>
                <a:lnTo>
                  <a:pt x="781" y="104"/>
                </a:lnTo>
                <a:lnTo>
                  <a:pt x="781" y="104"/>
                </a:lnTo>
                <a:lnTo>
                  <a:pt x="782" y="104"/>
                </a:lnTo>
                <a:lnTo>
                  <a:pt x="783" y="104"/>
                </a:lnTo>
                <a:lnTo>
                  <a:pt x="783" y="105"/>
                </a:lnTo>
                <a:lnTo>
                  <a:pt x="783" y="105"/>
                </a:lnTo>
                <a:lnTo>
                  <a:pt x="784" y="105"/>
                </a:lnTo>
                <a:lnTo>
                  <a:pt x="785" y="105"/>
                </a:lnTo>
                <a:lnTo>
                  <a:pt x="785" y="105"/>
                </a:lnTo>
                <a:lnTo>
                  <a:pt x="785" y="106"/>
                </a:lnTo>
                <a:lnTo>
                  <a:pt x="786" y="106"/>
                </a:lnTo>
                <a:lnTo>
                  <a:pt x="787" y="106"/>
                </a:lnTo>
                <a:lnTo>
                  <a:pt x="787" y="106"/>
                </a:lnTo>
                <a:lnTo>
                  <a:pt x="788" y="106"/>
                </a:lnTo>
                <a:lnTo>
                  <a:pt x="788" y="106"/>
                </a:lnTo>
                <a:lnTo>
                  <a:pt x="788" y="105"/>
                </a:lnTo>
                <a:lnTo>
                  <a:pt x="789" y="105"/>
                </a:lnTo>
                <a:lnTo>
                  <a:pt x="790" y="104"/>
                </a:lnTo>
                <a:lnTo>
                  <a:pt x="790" y="104"/>
                </a:lnTo>
                <a:lnTo>
                  <a:pt x="790" y="104"/>
                </a:lnTo>
                <a:lnTo>
                  <a:pt x="791" y="104"/>
                </a:lnTo>
                <a:lnTo>
                  <a:pt x="791" y="103"/>
                </a:lnTo>
                <a:lnTo>
                  <a:pt x="792" y="102"/>
                </a:lnTo>
                <a:lnTo>
                  <a:pt x="792" y="102"/>
                </a:lnTo>
                <a:lnTo>
                  <a:pt x="792" y="102"/>
                </a:lnTo>
                <a:lnTo>
                  <a:pt x="793" y="101"/>
                </a:lnTo>
                <a:lnTo>
                  <a:pt x="793" y="100"/>
                </a:lnTo>
                <a:lnTo>
                  <a:pt x="794" y="100"/>
                </a:lnTo>
                <a:lnTo>
                  <a:pt x="793" y="100"/>
                </a:lnTo>
                <a:lnTo>
                  <a:pt x="793" y="100"/>
                </a:lnTo>
                <a:lnTo>
                  <a:pt x="793" y="99"/>
                </a:lnTo>
                <a:lnTo>
                  <a:pt x="794" y="99"/>
                </a:lnTo>
                <a:lnTo>
                  <a:pt x="794" y="98"/>
                </a:lnTo>
                <a:lnTo>
                  <a:pt x="793" y="98"/>
                </a:lnTo>
                <a:lnTo>
                  <a:pt x="793" y="97"/>
                </a:lnTo>
                <a:lnTo>
                  <a:pt x="793" y="96"/>
                </a:lnTo>
                <a:lnTo>
                  <a:pt x="794" y="96"/>
                </a:lnTo>
                <a:lnTo>
                  <a:pt x="794" y="96"/>
                </a:lnTo>
                <a:lnTo>
                  <a:pt x="795" y="96"/>
                </a:lnTo>
                <a:lnTo>
                  <a:pt x="796" y="96"/>
                </a:lnTo>
                <a:lnTo>
                  <a:pt x="796" y="96"/>
                </a:lnTo>
                <a:lnTo>
                  <a:pt x="796" y="96"/>
                </a:lnTo>
                <a:lnTo>
                  <a:pt x="796" y="96"/>
                </a:lnTo>
                <a:lnTo>
                  <a:pt x="796" y="95"/>
                </a:lnTo>
                <a:lnTo>
                  <a:pt x="797" y="95"/>
                </a:lnTo>
                <a:lnTo>
                  <a:pt x="797" y="95"/>
                </a:lnTo>
                <a:lnTo>
                  <a:pt x="796" y="95"/>
                </a:lnTo>
                <a:lnTo>
                  <a:pt x="796" y="94"/>
                </a:lnTo>
                <a:lnTo>
                  <a:pt x="796" y="93"/>
                </a:lnTo>
                <a:lnTo>
                  <a:pt x="797" y="93"/>
                </a:lnTo>
                <a:lnTo>
                  <a:pt x="797" y="93"/>
                </a:lnTo>
                <a:lnTo>
                  <a:pt x="798" y="93"/>
                </a:lnTo>
                <a:lnTo>
                  <a:pt x="798" y="93"/>
                </a:lnTo>
                <a:lnTo>
                  <a:pt x="799" y="92"/>
                </a:lnTo>
                <a:lnTo>
                  <a:pt x="800" y="92"/>
                </a:lnTo>
                <a:lnTo>
                  <a:pt x="800" y="92"/>
                </a:lnTo>
                <a:lnTo>
                  <a:pt x="800" y="91"/>
                </a:lnTo>
                <a:lnTo>
                  <a:pt x="801" y="91"/>
                </a:lnTo>
                <a:lnTo>
                  <a:pt x="801" y="91"/>
                </a:lnTo>
                <a:lnTo>
                  <a:pt x="802" y="91"/>
                </a:lnTo>
                <a:lnTo>
                  <a:pt x="802" y="90"/>
                </a:lnTo>
                <a:lnTo>
                  <a:pt x="802" y="90"/>
                </a:lnTo>
                <a:lnTo>
                  <a:pt x="803" y="90"/>
                </a:lnTo>
                <a:lnTo>
                  <a:pt x="803" y="89"/>
                </a:lnTo>
                <a:lnTo>
                  <a:pt x="804" y="89"/>
                </a:lnTo>
                <a:lnTo>
                  <a:pt x="804" y="89"/>
                </a:lnTo>
                <a:lnTo>
                  <a:pt x="805" y="89"/>
                </a:lnTo>
                <a:lnTo>
                  <a:pt x="805" y="89"/>
                </a:lnTo>
                <a:lnTo>
                  <a:pt x="806" y="89"/>
                </a:lnTo>
                <a:lnTo>
                  <a:pt x="806" y="89"/>
                </a:lnTo>
                <a:lnTo>
                  <a:pt x="807" y="89"/>
                </a:lnTo>
                <a:lnTo>
                  <a:pt x="807" y="88"/>
                </a:lnTo>
                <a:lnTo>
                  <a:pt x="807" y="88"/>
                </a:lnTo>
                <a:lnTo>
                  <a:pt x="808" y="88"/>
                </a:lnTo>
                <a:lnTo>
                  <a:pt x="809" y="87"/>
                </a:lnTo>
                <a:lnTo>
                  <a:pt x="809" y="87"/>
                </a:lnTo>
                <a:lnTo>
                  <a:pt x="809" y="87"/>
                </a:lnTo>
                <a:lnTo>
                  <a:pt x="810" y="87"/>
                </a:lnTo>
                <a:lnTo>
                  <a:pt x="810" y="86"/>
                </a:lnTo>
                <a:lnTo>
                  <a:pt x="810" y="85"/>
                </a:lnTo>
                <a:lnTo>
                  <a:pt x="810" y="85"/>
                </a:lnTo>
                <a:lnTo>
                  <a:pt x="809" y="85"/>
                </a:lnTo>
                <a:lnTo>
                  <a:pt x="809" y="84"/>
                </a:lnTo>
                <a:lnTo>
                  <a:pt x="809" y="83"/>
                </a:lnTo>
                <a:lnTo>
                  <a:pt x="809" y="83"/>
                </a:lnTo>
                <a:lnTo>
                  <a:pt x="809" y="83"/>
                </a:lnTo>
                <a:lnTo>
                  <a:pt x="809" y="82"/>
                </a:lnTo>
                <a:lnTo>
                  <a:pt x="809" y="81"/>
                </a:lnTo>
                <a:lnTo>
                  <a:pt x="809" y="81"/>
                </a:lnTo>
                <a:lnTo>
                  <a:pt x="809" y="80"/>
                </a:lnTo>
                <a:lnTo>
                  <a:pt x="809" y="79"/>
                </a:lnTo>
                <a:lnTo>
                  <a:pt x="808" y="79"/>
                </a:lnTo>
                <a:lnTo>
                  <a:pt x="808" y="78"/>
                </a:lnTo>
                <a:lnTo>
                  <a:pt x="809" y="78"/>
                </a:lnTo>
                <a:lnTo>
                  <a:pt x="809" y="78"/>
                </a:lnTo>
                <a:lnTo>
                  <a:pt x="810" y="77"/>
                </a:lnTo>
                <a:lnTo>
                  <a:pt x="811" y="77"/>
                </a:lnTo>
                <a:lnTo>
                  <a:pt x="811" y="77"/>
                </a:lnTo>
                <a:lnTo>
                  <a:pt x="812" y="76"/>
                </a:lnTo>
                <a:lnTo>
                  <a:pt x="813" y="76"/>
                </a:lnTo>
                <a:lnTo>
                  <a:pt x="813" y="76"/>
                </a:lnTo>
                <a:lnTo>
                  <a:pt x="813" y="77"/>
                </a:lnTo>
                <a:lnTo>
                  <a:pt x="813" y="78"/>
                </a:lnTo>
                <a:lnTo>
                  <a:pt x="813" y="78"/>
                </a:lnTo>
                <a:lnTo>
                  <a:pt x="814" y="78"/>
                </a:lnTo>
                <a:lnTo>
                  <a:pt x="815" y="79"/>
                </a:lnTo>
                <a:lnTo>
                  <a:pt x="815" y="79"/>
                </a:lnTo>
                <a:lnTo>
                  <a:pt x="815" y="80"/>
                </a:lnTo>
                <a:lnTo>
                  <a:pt x="815" y="81"/>
                </a:lnTo>
                <a:lnTo>
                  <a:pt x="815" y="81"/>
                </a:lnTo>
                <a:lnTo>
                  <a:pt x="815" y="81"/>
                </a:lnTo>
                <a:lnTo>
                  <a:pt x="816" y="82"/>
                </a:lnTo>
                <a:lnTo>
                  <a:pt x="817" y="82"/>
                </a:lnTo>
                <a:lnTo>
                  <a:pt x="817" y="83"/>
                </a:lnTo>
                <a:lnTo>
                  <a:pt x="817" y="83"/>
                </a:lnTo>
                <a:lnTo>
                  <a:pt x="816" y="84"/>
                </a:lnTo>
                <a:lnTo>
                  <a:pt x="816" y="85"/>
                </a:lnTo>
                <a:lnTo>
                  <a:pt x="816" y="85"/>
                </a:lnTo>
                <a:lnTo>
                  <a:pt x="816" y="86"/>
                </a:lnTo>
                <a:lnTo>
                  <a:pt x="817" y="86"/>
                </a:lnTo>
                <a:lnTo>
                  <a:pt x="817" y="87"/>
                </a:lnTo>
                <a:lnTo>
                  <a:pt x="817" y="87"/>
                </a:lnTo>
                <a:lnTo>
                  <a:pt x="817" y="88"/>
                </a:lnTo>
                <a:lnTo>
                  <a:pt x="817" y="89"/>
                </a:lnTo>
                <a:lnTo>
                  <a:pt x="817" y="89"/>
                </a:lnTo>
                <a:lnTo>
                  <a:pt x="817" y="89"/>
                </a:lnTo>
                <a:lnTo>
                  <a:pt x="817" y="90"/>
                </a:lnTo>
                <a:lnTo>
                  <a:pt x="818" y="90"/>
                </a:lnTo>
                <a:lnTo>
                  <a:pt x="818" y="91"/>
                </a:lnTo>
                <a:lnTo>
                  <a:pt x="819" y="91"/>
                </a:lnTo>
                <a:lnTo>
                  <a:pt x="819" y="91"/>
                </a:lnTo>
                <a:lnTo>
                  <a:pt x="820" y="91"/>
                </a:lnTo>
                <a:lnTo>
                  <a:pt x="820" y="92"/>
                </a:lnTo>
                <a:lnTo>
                  <a:pt x="820" y="93"/>
                </a:lnTo>
                <a:lnTo>
                  <a:pt x="821" y="93"/>
                </a:lnTo>
                <a:lnTo>
                  <a:pt x="821" y="93"/>
                </a:lnTo>
                <a:lnTo>
                  <a:pt x="821" y="93"/>
                </a:lnTo>
                <a:lnTo>
                  <a:pt x="822" y="94"/>
                </a:lnTo>
                <a:lnTo>
                  <a:pt x="822" y="95"/>
                </a:lnTo>
                <a:lnTo>
                  <a:pt x="823" y="95"/>
                </a:lnTo>
                <a:lnTo>
                  <a:pt x="823" y="96"/>
                </a:lnTo>
                <a:lnTo>
                  <a:pt x="823" y="96"/>
                </a:lnTo>
                <a:lnTo>
                  <a:pt x="823" y="96"/>
                </a:lnTo>
                <a:lnTo>
                  <a:pt x="823" y="97"/>
                </a:lnTo>
                <a:lnTo>
                  <a:pt x="824" y="97"/>
                </a:lnTo>
                <a:lnTo>
                  <a:pt x="824" y="98"/>
                </a:lnTo>
                <a:lnTo>
                  <a:pt x="824" y="98"/>
                </a:lnTo>
                <a:lnTo>
                  <a:pt x="824" y="99"/>
                </a:lnTo>
                <a:lnTo>
                  <a:pt x="824" y="99"/>
                </a:lnTo>
                <a:lnTo>
                  <a:pt x="824" y="100"/>
                </a:lnTo>
                <a:lnTo>
                  <a:pt x="824" y="100"/>
                </a:lnTo>
                <a:lnTo>
                  <a:pt x="824" y="101"/>
                </a:lnTo>
                <a:lnTo>
                  <a:pt x="825" y="102"/>
                </a:lnTo>
                <a:lnTo>
                  <a:pt x="825" y="102"/>
                </a:lnTo>
                <a:lnTo>
                  <a:pt x="826" y="103"/>
                </a:lnTo>
                <a:lnTo>
                  <a:pt x="826" y="104"/>
                </a:lnTo>
                <a:lnTo>
                  <a:pt x="826" y="104"/>
                </a:lnTo>
                <a:lnTo>
                  <a:pt x="825" y="104"/>
                </a:lnTo>
                <a:lnTo>
                  <a:pt x="824" y="104"/>
                </a:lnTo>
                <a:lnTo>
                  <a:pt x="824" y="104"/>
                </a:lnTo>
                <a:lnTo>
                  <a:pt x="823" y="104"/>
                </a:lnTo>
                <a:lnTo>
                  <a:pt x="823" y="104"/>
                </a:lnTo>
                <a:lnTo>
                  <a:pt x="822" y="104"/>
                </a:lnTo>
                <a:lnTo>
                  <a:pt x="821" y="104"/>
                </a:lnTo>
                <a:lnTo>
                  <a:pt x="821" y="104"/>
                </a:lnTo>
                <a:lnTo>
                  <a:pt x="820" y="105"/>
                </a:lnTo>
                <a:lnTo>
                  <a:pt x="820" y="106"/>
                </a:lnTo>
                <a:lnTo>
                  <a:pt x="820" y="106"/>
                </a:lnTo>
                <a:lnTo>
                  <a:pt x="821" y="106"/>
                </a:lnTo>
                <a:lnTo>
                  <a:pt x="820" y="106"/>
                </a:lnTo>
                <a:lnTo>
                  <a:pt x="820" y="107"/>
                </a:lnTo>
                <a:lnTo>
                  <a:pt x="819" y="108"/>
                </a:lnTo>
                <a:lnTo>
                  <a:pt x="819" y="108"/>
                </a:lnTo>
                <a:lnTo>
                  <a:pt x="819" y="109"/>
                </a:lnTo>
                <a:lnTo>
                  <a:pt x="819" y="110"/>
                </a:lnTo>
                <a:lnTo>
                  <a:pt x="819" y="110"/>
                </a:lnTo>
                <a:lnTo>
                  <a:pt x="820" y="111"/>
                </a:lnTo>
                <a:lnTo>
                  <a:pt x="820" y="112"/>
                </a:lnTo>
                <a:lnTo>
                  <a:pt x="821" y="112"/>
                </a:lnTo>
                <a:lnTo>
                  <a:pt x="821" y="112"/>
                </a:lnTo>
                <a:lnTo>
                  <a:pt x="821" y="112"/>
                </a:lnTo>
                <a:lnTo>
                  <a:pt x="821" y="113"/>
                </a:lnTo>
                <a:lnTo>
                  <a:pt x="821" y="114"/>
                </a:lnTo>
                <a:lnTo>
                  <a:pt x="821" y="114"/>
                </a:lnTo>
                <a:lnTo>
                  <a:pt x="821" y="115"/>
                </a:lnTo>
                <a:lnTo>
                  <a:pt x="821" y="115"/>
                </a:lnTo>
                <a:lnTo>
                  <a:pt x="821" y="116"/>
                </a:lnTo>
                <a:lnTo>
                  <a:pt x="822" y="116"/>
                </a:lnTo>
                <a:lnTo>
                  <a:pt x="822" y="117"/>
                </a:lnTo>
                <a:lnTo>
                  <a:pt x="822" y="117"/>
                </a:lnTo>
                <a:lnTo>
                  <a:pt x="822" y="118"/>
                </a:lnTo>
                <a:lnTo>
                  <a:pt x="823" y="119"/>
                </a:lnTo>
                <a:lnTo>
                  <a:pt x="823" y="119"/>
                </a:lnTo>
                <a:lnTo>
                  <a:pt x="823" y="120"/>
                </a:lnTo>
                <a:lnTo>
                  <a:pt x="824" y="120"/>
                </a:lnTo>
                <a:lnTo>
                  <a:pt x="824" y="121"/>
                </a:lnTo>
                <a:lnTo>
                  <a:pt x="823" y="121"/>
                </a:lnTo>
                <a:lnTo>
                  <a:pt x="823" y="121"/>
                </a:lnTo>
                <a:lnTo>
                  <a:pt x="823" y="122"/>
                </a:lnTo>
                <a:lnTo>
                  <a:pt x="824" y="122"/>
                </a:lnTo>
                <a:lnTo>
                  <a:pt x="824" y="123"/>
                </a:lnTo>
                <a:lnTo>
                  <a:pt x="824" y="123"/>
                </a:lnTo>
                <a:lnTo>
                  <a:pt x="824" y="124"/>
                </a:lnTo>
                <a:lnTo>
                  <a:pt x="824" y="125"/>
                </a:lnTo>
                <a:lnTo>
                  <a:pt x="824" y="125"/>
                </a:lnTo>
                <a:lnTo>
                  <a:pt x="824" y="125"/>
                </a:lnTo>
                <a:lnTo>
                  <a:pt x="825" y="125"/>
                </a:lnTo>
                <a:lnTo>
                  <a:pt x="825" y="126"/>
                </a:lnTo>
                <a:lnTo>
                  <a:pt x="826" y="126"/>
                </a:lnTo>
                <a:lnTo>
                  <a:pt x="826" y="126"/>
                </a:lnTo>
                <a:lnTo>
                  <a:pt x="826" y="127"/>
                </a:lnTo>
                <a:lnTo>
                  <a:pt x="826" y="127"/>
                </a:lnTo>
                <a:lnTo>
                  <a:pt x="826" y="128"/>
                </a:lnTo>
                <a:lnTo>
                  <a:pt x="826" y="129"/>
                </a:lnTo>
                <a:lnTo>
                  <a:pt x="826" y="129"/>
                </a:lnTo>
                <a:lnTo>
                  <a:pt x="826" y="129"/>
                </a:lnTo>
                <a:lnTo>
                  <a:pt x="825" y="130"/>
                </a:lnTo>
                <a:lnTo>
                  <a:pt x="825" y="131"/>
                </a:lnTo>
                <a:lnTo>
                  <a:pt x="825" y="131"/>
                </a:lnTo>
                <a:lnTo>
                  <a:pt x="825" y="132"/>
                </a:lnTo>
                <a:lnTo>
                  <a:pt x="825" y="132"/>
                </a:lnTo>
                <a:lnTo>
                  <a:pt x="825" y="133"/>
                </a:lnTo>
                <a:lnTo>
                  <a:pt x="824" y="134"/>
                </a:lnTo>
                <a:lnTo>
                  <a:pt x="824" y="134"/>
                </a:lnTo>
                <a:lnTo>
                  <a:pt x="824" y="135"/>
                </a:lnTo>
                <a:lnTo>
                  <a:pt x="825" y="136"/>
                </a:lnTo>
                <a:lnTo>
                  <a:pt x="825" y="136"/>
                </a:lnTo>
                <a:lnTo>
                  <a:pt x="826" y="137"/>
                </a:lnTo>
                <a:lnTo>
                  <a:pt x="826" y="138"/>
                </a:lnTo>
                <a:lnTo>
                  <a:pt x="826" y="138"/>
                </a:lnTo>
                <a:lnTo>
                  <a:pt x="826" y="139"/>
                </a:lnTo>
                <a:lnTo>
                  <a:pt x="825" y="139"/>
                </a:lnTo>
                <a:lnTo>
                  <a:pt x="825" y="140"/>
                </a:lnTo>
                <a:lnTo>
                  <a:pt x="826" y="140"/>
                </a:lnTo>
                <a:lnTo>
                  <a:pt x="826" y="140"/>
                </a:lnTo>
                <a:lnTo>
                  <a:pt x="826" y="141"/>
                </a:lnTo>
                <a:lnTo>
                  <a:pt x="826" y="142"/>
                </a:lnTo>
                <a:lnTo>
                  <a:pt x="826" y="143"/>
                </a:lnTo>
                <a:lnTo>
                  <a:pt x="826" y="144"/>
                </a:lnTo>
                <a:lnTo>
                  <a:pt x="826" y="144"/>
                </a:lnTo>
                <a:lnTo>
                  <a:pt x="827" y="144"/>
                </a:lnTo>
                <a:lnTo>
                  <a:pt x="827" y="145"/>
                </a:lnTo>
                <a:lnTo>
                  <a:pt x="828" y="146"/>
                </a:lnTo>
                <a:lnTo>
                  <a:pt x="828" y="146"/>
                </a:lnTo>
                <a:lnTo>
                  <a:pt x="829" y="146"/>
                </a:lnTo>
                <a:lnTo>
                  <a:pt x="829" y="147"/>
                </a:lnTo>
                <a:lnTo>
                  <a:pt x="829" y="148"/>
                </a:lnTo>
                <a:lnTo>
                  <a:pt x="830" y="148"/>
                </a:lnTo>
                <a:lnTo>
                  <a:pt x="831" y="148"/>
                </a:lnTo>
                <a:lnTo>
                  <a:pt x="832" y="148"/>
                </a:lnTo>
                <a:lnTo>
                  <a:pt x="832" y="148"/>
                </a:lnTo>
                <a:lnTo>
                  <a:pt x="833" y="148"/>
                </a:lnTo>
                <a:lnTo>
                  <a:pt x="834" y="148"/>
                </a:lnTo>
                <a:lnTo>
                  <a:pt x="834" y="147"/>
                </a:lnTo>
                <a:lnTo>
                  <a:pt x="835" y="147"/>
                </a:lnTo>
                <a:lnTo>
                  <a:pt x="835" y="148"/>
                </a:lnTo>
                <a:lnTo>
                  <a:pt x="836" y="147"/>
                </a:lnTo>
                <a:lnTo>
                  <a:pt x="836" y="147"/>
                </a:lnTo>
                <a:lnTo>
                  <a:pt x="837" y="146"/>
                </a:lnTo>
                <a:lnTo>
                  <a:pt x="838" y="146"/>
                </a:lnTo>
                <a:lnTo>
                  <a:pt x="838" y="146"/>
                </a:lnTo>
                <a:lnTo>
                  <a:pt x="839" y="146"/>
                </a:lnTo>
                <a:lnTo>
                  <a:pt x="840" y="146"/>
                </a:lnTo>
                <a:lnTo>
                  <a:pt x="840" y="146"/>
                </a:lnTo>
                <a:lnTo>
                  <a:pt x="841" y="146"/>
                </a:lnTo>
                <a:lnTo>
                  <a:pt x="842" y="146"/>
                </a:lnTo>
                <a:lnTo>
                  <a:pt x="842" y="146"/>
                </a:lnTo>
                <a:lnTo>
                  <a:pt x="843" y="146"/>
                </a:lnTo>
                <a:lnTo>
                  <a:pt x="843" y="146"/>
                </a:lnTo>
                <a:lnTo>
                  <a:pt x="844" y="146"/>
                </a:lnTo>
                <a:lnTo>
                  <a:pt x="844" y="146"/>
                </a:lnTo>
                <a:lnTo>
                  <a:pt x="845" y="146"/>
                </a:lnTo>
                <a:lnTo>
                  <a:pt x="845" y="146"/>
                </a:lnTo>
                <a:lnTo>
                  <a:pt x="846" y="146"/>
                </a:lnTo>
                <a:lnTo>
                  <a:pt x="847" y="146"/>
                </a:lnTo>
                <a:lnTo>
                  <a:pt x="847" y="146"/>
                </a:lnTo>
                <a:lnTo>
                  <a:pt x="848" y="146"/>
                </a:lnTo>
                <a:lnTo>
                  <a:pt x="849" y="146"/>
                </a:lnTo>
                <a:lnTo>
                  <a:pt x="849" y="146"/>
                </a:lnTo>
                <a:lnTo>
                  <a:pt x="850" y="146"/>
                </a:lnTo>
                <a:lnTo>
                  <a:pt x="850" y="147"/>
                </a:lnTo>
                <a:lnTo>
                  <a:pt x="851" y="147"/>
                </a:lnTo>
                <a:lnTo>
                  <a:pt x="851" y="148"/>
                </a:lnTo>
                <a:lnTo>
                  <a:pt x="852" y="148"/>
                </a:lnTo>
                <a:lnTo>
                  <a:pt x="852" y="149"/>
                </a:lnTo>
                <a:lnTo>
                  <a:pt x="853" y="149"/>
                </a:lnTo>
                <a:lnTo>
                  <a:pt x="853" y="150"/>
                </a:lnTo>
                <a:lnTo>
                  <a:pt x="853" y="150"/>
                </a:lnTo>
                <a:lnTo>
                  <a:pt x="853" y="150"/>
                </a:lnTo>
                <a:lnTo>
                  <a:pt x="853" y="151"/>
                </a:lnTo>
                <a:lnTo>
                  <a:pt x="853" y="151"/>
                </a:lnTo>
                <a:lnTo>
                  <a:pt x="853" y="152"/>
                </a:lnTo>
                <a:lnTo>
                  <a:pt x="853" y="153"/>
                </a:lnTo>
                <a:lnTo>
                  <a:pt x="854" y="153"/>
                </a:lnTo>
                <a:lnTo>
                  <a:pt x="855" y="153"/>
                </a:lnTo>
                <a:lnTo>
                  <a:pt x="855" y="154"/>
                </a:lnTo>
                <a:lnTo>
                  <a:pt x="855" y="154"/>
                </a:lnTo>
                <a:lnTo>
                  <a:pt x="856" y="154"/>
                </a:lnTo>
                <a:lnTo>
                  <a:pt x="857" y="155"/>
                </a:lnTo>
                <a:lnTo>
                  <a:pt x="857" y="155"/>
                </a:lnTo>
                <a:lnTo>
                  <a:pt x="857" y="155"/>
                </a:lnTo>
                <a:lnTo>
                  <a:pt x="857" y="156"/>
                </a:lnTo>
                <a:lnTo>
                  <a:pt x="858" y="156"/>
                </a:lnTo>
                <a:lnTo>
                  <a:pt x="858" y="157"/>
                </a:lnTo>
                <a:lnTo>
                  <a:pt x="859" y="157"/>
                </a:lnTo>
                <a:lnTo>
                  <a:pt x="859" y="157"/>
                </a:lnTo>
                <a:lnTo>
                  <a:pt x="860" y="157"/>
                </a:lnTo>
                <a:lnTo>
                  <a:pt x="860" y="157"/>
                </a:lnTo>
                <a:lnTo>
                  <a:pt x="860" y="156"/>
                </a:lnTo>
                <a:lnTo>
                  <a:pt x="861" y="156"/>
                </a:lnTo>
                <a:lnTo>
                  <a:pt x="861" y="155"/>
                </a:lnTo>
                <a:lnTo>
                  <a:pt x="862" y="155"/>
                </a:lnTo>
                <a:lnTo>
                  <a:pt x="862" y="155"/>
                </a:lnTo>
                <a:lnTo>
                  <a:pt x="862" y="155"/>
                </a:lnTo>
                <a:lnTo>
                  <a:pt x="862" y="154"/>
                </a:lnTo>
                <a:lnTo>
                  <a:pt x="863" y="154"/>
                </a:lnTo>
                <a:lnTo>
                  <a:pt x="863" y="153"/>
                </a:lnTo>
                <a:lnTo>
                  <a:pt x="864" y="153"/>
                </a:lnTo>
                <a:lnTo>
                  <a:pt x="864" y="153"/>
                </a:lnTo>
                <a:lnTo>
                  <a:pt x="864" y="153"/>
                </a:lnTo>
                <a:lnTo>
                  <a:pt x="864" y="152"/>
                </a:lnTo>
                <a:lnTo>
                  <a:pt x="865" y="152"/>
                </a:lnTo>
                <a:lnTo>
                  <a:pt x="865" y="151"/>
                </a:lnTo>
                <a:lnTo>
                  <a:pt x="866" y="151"/>
                </a:lnTo>
                <a:lnTo>
                  <a:pt x="866" y="151"/>
                </a:lnTo>
                <a:lnTo>
                  <a:pt x="866" y="151"/>
                </a:lnTo>
                <a:lnTo>
                  <a:pt x="866" y="151"/>
                </a:lnTo>
                <a:lnTo>
                  <a:pt x="866" y="152"/>
                </a:lnTo>
                <a:lnTo>
                  <a:pt x="866" y="153"/>
                </a:lnTo>
                <a:lnTo>
                  <a:pt x="866" y="153"/>
                </a:lnTo>
                <a:lnTo>
                  <a:pt x="866" y="153"/>
                </a:lnTo>
                <a:lnTo>
                  <a:pt x="866" y="154"/>
                </a:lnTo>
                <a:lnTo>
                  <a:pt x="867" y="155"/>
                </a:lnTo>
                <a:lnTo>
                  <a:pt x="868" y="155"/>
                </a:lnTo>
                <a:lnTo>
                  <a:pt x="868" y="155"/>
                </a:lnTo>
                <a:lnTo>
                  <a:pt x="867" y="155"/>
                </a:lnTo>
                <a:lnTo>
                  <a:pt x="867" y="156"/>
                </a:lnTo>
                <a:lnTo>
                  <a:pt x="867" y="157"/>
                </a:lnTo>
                <a:lnTo>
                  <a:pt x="868" y="157"/>
                </a:lnTo>
                <a:lnTo>
                  <a:pt x="868" y="157"/>
                </a:lnTo>
                <a:lnTo>
                  <a:pt x="868" y="157"/>
                </a:lnTo>
                <a:lnTo>
                  <a:pt x="868" y="158"/>
                </a:lnTo>
                <a:lnTo>
                  <a:pt x="868" y="159"/>
                </a:lnTo>
                <a:lnTo>
                  <a:pt x="869" y="159"/>
                </a:lnTo>
                <a:lnTo>
                  <a:pt x="869" y="159"/>
                </a:lnTo>
                <a:lnTo>
                  <a:pt x="870" y="159"/>
                </a:lnTo>
                <a:lnTo>
                  <a:pt x="870" y="160"/>
                </a:lnTo>
                <a:lnTo>
                  <a:pt x="870" y="160"/>
                </a:lnTo>
                <a:lnTo>
                  <a:pt x="870" y="161"/>
                </a:lnTo>
                <a:lnTo>
                  <a:pt x="871" y="161"/>
                </a:lnTo>
                <a:lnTo>
                  <a:pt x="872" y="161"/>
                </a:lnTo>
                <a:lnTo>
                  <a:pt x="872" y="160"/>
                </a:lnTo>
                <a:lnTo>
                  <a:pt x="872" y="160"/>
                </a:lnTo>
                <a:lnTo>
                  <a:pt x="873" y="160"/>
                </a:lnTo>
                <a:lnTo>
                  <a:pt x="873" y="159"/>
                </a:lnTo>
                <a:lnTo>
                  <a:pt x="874" y="159"/>
                </a:lnTo>
                <a:lnTo>
                  <a:pt x="874" y="159"/>
                </a:lnTo>
                <a:lnTo>
                  <a:pt x="875" y="159"/>
                </a:lnTo>
                <a:lnTo>
                  <a:pt x="876" y="159"/>
                </a:lnTo>
                <a:lnTo>
                  <a:pt x="876" y="159"/>
                </a:lnTo>
                <a:lnTo>
                  <a:pt x="877" y="159"/>
                </a:lnTo>
                <a:lnTo>
                  <a:pt x="878" y="159"/>
                </a:lnTo>
                <a:lnTo>
                  <a:pt x="878" y="159"/>
                </a:lnTo>
                <a:lnTo>
                  <a:pt x="879" y="159"/>
                </a:lnTo>
                <a:lnTo>
                  <a:pt x="879" y="160"/>
                </a:lnTo>
                <a:lnTo>
                  <a:pt x="880" y="160"/>
                </a:lnTo>
                <a:lnTo>
                  <a:pt x="881" y="160"/>
                </a:lnTo>
                <a:lnTo>
                  <a:pt x="881" y="161"/>
                </a:lnTo>
                <a:lnTo>
                  <a:pt x="882" y="161"/>
                </a:lnTo>
                <a:lnTo>
                  <a:pt x="883" y="161"/>
                </a:lnTo>
                <a:lnTo>
                  <a:pt x="883" y="162"/>
                </a:lnTo>
                <a:lnTo>
                  <a:pt x="884" y="162"/>
                </a:lnTo>
                <a:lnTo>
                  <a:pt x="884" y="163"/>
                </a:lnTo>
                <a:lnTo>
                  <a:pt x="885" y="163"/>
                </a:lnTo>
                <a:lnTo>
                  <a:pt x="885" y="163"/>
                </a:lnTo>
                <a:lnTo>
                  <a:pt x="885" y="164"/>
                </a:lnTo>
                <a:lnTo>
                  <a:pt x="885" y="165"/>
                </a:lnTo>
                <a:lnTo>
                  <a:pt x="886" y="165"/>
                </a:lnTo>
                <a:lnTo>
                  <a:pt x="886" y="165"/>
                </a:lnTo>
                <a:lnTo>
                  <a:pt x="886" y="165"/>
                </a:lnTo>
                <a:lnTo>
                  <a:pt x="887" y="165"/>
                </a:lnTo>
                <a:lnTo>
                  <a:pt x="887" y="165"/>
                </a:lnTo>
                <a:lnTo>
                  <a:pt x="888" y="165"/>
                </a:lnTo>
                <a:lnTo>
                  <a:pt x="888" y="166"/>
                </a:lnTo>
                <a:lnTo>
                  <a:pt x="889" y="166"/>
                </a:lnTo>
                <a:lnTo>
                  <a:pt x="889" y="167"/>
                </a:lnTo>
                <a:lnTo>
                  <a:pt x="889" y="167"/>
                </a:lnTo>
                <a:lnTo>
                  <a:pt x="889" y="167"/>
                </a:lnTo>
                <a:lnTo>
                  <a:pt x="890" y="167"/>
                </a:lnTo>
                <a:lnTo>
                  <a:pt x="890" y="168"/>
                </a:lnTo>
                <a:lnTo>
                  <a:pt x="891" y="168"/>
                </a:lnTo>
                <a:lnTo>
                  <a:pt x="891" y="168"/>
                </a:lnTo>
                <a:lnTo>
                  <a:pt x="891" y="169"/>
                </a:lnTo>
                <a:lnTo>
                  <a:pt x="891" y="170"/>
                </a:lnTo>
                <a:lnTo>
                  <a:pt x="892" y="170"/>
                </a:lnTo>
                <a:lnTo>
                  <a:pt x="893" y="170"/>
                </a:lnTo>
                <a:lnTo>
                  <a:pt x="893" y="171"/>
                </a:lnTo>
                <a:lnTo>
                  <a:pt x="893" y="172"/>
                </a:lnTo>
                <a:lnTo>
                  <a:pt x="893" y="172"/>
                </a:lnTo>
                <a:lnTo>
                  <a:pt x="894" y="172"/>
                </a:lnTo>
                <a:lnTo>
                  <a:pt x="895" y="171"/>
                </a:lnTo>
                <a:lnTo>
                  <a:pt x="895" y="171"/>
                </a:lnTo>
                <a:lnTo>
                  <a:pt x="896" y="171"/>
                </a:lnTo>
                <a:lnTo>
                  <a:pt x="896" y="171"/>
                </a:lnTo>
                <a:lnTo>
                  <a:pt x="897" y="171"/>
                </a:lnTo>
                <a:lnTo>
                  <a:pt x="898" y="171"/>
                </a:lnTo>
                <a:lnTo>
                  <a:pt x="898" y="171"/>
                </a:lnTo>
                <a:lnTo>
                  <a:pt x="899" y="171"/>
                </a:lnTo>
                <a:lnTo>
                  <a:pt x="900" y="170"/>
                </a:lnTo>
                <a:lnTo>
                  <a:pt x="900" y="171"/>
                </a:lnTo>
                <a:lnTo>
                  <a:pt x="900" y="171"/>
                </a:lnTo>
                <a:lnTo>
                  <a:pt x="901" y="171"/>
                </a:lnTo>
                <a:lnTo>
                  <a:pt x="902" y="171"/>
                </a:lnTo>
                <a:lnTo>
                  <a:pt x="902" y="171"/>
                </a:lnTo>
                <a:lnTo>
                  <a:pt x="903" y="171"/>
                </a:lnTo>
                <a:lnTo>
                  <a:pt x="904" y="172"/>
                </a:lnTo>
                <a:lnTo>
                  <a:pt x="904" y="172"/>
                </a:lnTo>
                <a:lnTo>
                  <a:pt x="904" y="172"/>
                </a:lnTo>
                <a:lnTo>
                  <a:pt x="904" y="171"/>
                </a:lnTo>
                <a:lnTo>
                  <a:pt x="905" y="171"/>
                </a:lnTo>
                <a:lnTo>
                  <a:pt x="905" y="170"/>
                </a:lnTo>
                <a:lnTo>
                  <a:pt x="906" y="170"/>
                </a:lnTo>
                <a:lnTo>
                  <a:pt x="906" y="170"/>
                </a:lnTo>
                <a:lnTo>
                  <a:pt x="906" y="169"/>
                </a:lnTo>
                <a:lnTo>
                  <a:pt x="907" y="169"/>
                </a:lnTo>
                <a:lnTo>
                  <a:pt x="908" y="169"/>
                </a:lnTo>
                <a:lnTo>
                  <a:pt x="908" y="169"/>
                </a:lnTo>
                <a:lnTo>
                  <a:pt x="909" y="169"/>
                </a:lnTo>
                <a:lnTo>
                  <a:pt x="909" y="168"/>
                </a:lnTo>
                <a:lnTo>
                  <a:pt x="909" y="168"/>
                </a:lnTo>
                <a:lnTo>
                  <a:pt x="910" y="168"/>
                </a:lnTo>
                <a:lnTo>
                  <a:pt x="910" y="167"/>
                </a:lnTo>
                <a:lnTo>
                  <a:pt x="910" y="167"/>
                </a:lnTo>
                <a:lnTo>
                  <a:pt x="910" y="167"/>
                </a:lnTo>
                <a:lnTo>
                  <a:pt x="910" y="166"/>
                </a:lnTo>
                <a:lnTo>
                  <a:pt x="911" y="166"/>
                </a:lnTo>
                <a:lnTo>
                  <a:pt x="912" y="165"/>
                </a:lnTo>
                <a:lnTo>
                  <a:pt x="912" y="165"/>
                </a:lnTo>
                <a:lnTo>
                  <a:pt x="913" y="165"/>
                </a:lnTo>
                <a:lnTo>
                  <a:pt x="913" y="164"/>
                </a:lnTo>
                <a:lnTo>
                  <a:pt x="914" y="164"/>
                </a:lnTo>
                <a:lnTo>
                  <a:pt x="914" y="163"/>
                </a:lnTo>
                <a:lnTo>
                  <a:pt x="914" y="163"/>
                </a:lnTo>
                <a:lnTo>
                  <a:pt x="914" y="162"/>
                </a:lnTo>
                <a:lnTo>
                  <a:pt x="914" y="161"/>
                </a:lnTo>
                <a:lnTo>
                  <a:pt x="914" y="161"/>
                </a:lnTo>
                <a:lnTo>
                  <a:pt x="914" y="161"/>
                </a:lnTo>
                <a:lnTo>
                  <a:pt x="914" y="160"/>
                </a:lnTo>
                <a:lnTo>
                  <a:pt x="913" y="160"/>
                </a:lnTo>
                <a:lnTo>
                  <a:pt x="913" y="159"/>
                </a:lnTo>
                <a:lnTo>
                  <a:pt x="913" y="159"/>
                </a:lnTo>
                <a:lnTo>
                  <a:pt x="914" y="159"/>
                </a:lnTo>
                <a:lnTo>
                  <a:pt x="914" y="158"/>
                </a:lnTo>
                <a:lnTo>
                  <a:pt x="914" y="157"/>
                </a:lnTo>
                <a:lnTo>
                  <a:pt x="915" y="157"/>
                </a:lnTo>
                <a:lnTo>
                  <a:pt x="915" y="157"/>
                </a:lnTo>
                <a:lnTo>
                  <a:pt x="916" y="157"/>
                </a:lnTo>
                <a:lnTo>
                  <a:pt x="917" y="157"/>
                </a:lnTo>
                <a:lnTo>
                  <a:pt x="917" y="157"/>
                </a:lnTo>
                <a:lnTo>
                  <a:pt x="918" y="157"/>
                </a:lnTo>
                <a:lnTo>
                  <a:pt x="919" y="157"/>
                </a:lnTo>
                <a:lnTo>
                  <a:pt x="919" y="156"/>
                </a:lnTo>
                <a:lnTo>
                  <a:pt x="919" y="156"/>
                </a:lnTo>
                <a:lnTo>
                  <a:pt x="920" y="155"/>
                </a:lnTo>
                <a:lnTo>
                  <a:pt x="921" y="155"/>
                </a:lnTo>
                <a:lnTo>
                  <a:pt x="921" y="155"/>
                </a:lnTo>
                <a:lnTo>
                  <a:pt x="922" y="155"/>
                </a:lnTo>
                <a:lnTo>
                  <a:pt x="923" y="155"/>
                </a:lnTo>
                <a:lnTo>
                  <a:pt x="923" y="155"/>
                </a:lnTo>
                <a:lnTo>
                  <a:pt x="923" y="154"/>
                </a:lnTo>
                <a:lnTo>
                  <a:pt x="924" y="154"/>
                </a:lnTo>
                <a:lnTo>
                  <a:pt x="924" y="153"/>
                </a:lnTo>
                <a:lnTo>
                  <a:pt x="925" y="154"/>
                </a:lnTo>
                <a:lnTo>
                  <a:pt x="925" y="154"/>
                </a:lnTo>
                <a:lnTo>
                  <a:pt x="926" y="154"/>
                </a:lnTo>
                <a:lnTo>
                  <a:pt x="927" y="153"/>
                </a:lnTo>
                <a:lnTo>
                  <a:pt x="927" y="153"/>
                </a:lnTo>
                <a:lnTo>
                  <a:pt x="928" y="153"/>
                </a:lnTo>
                <a:lnTo>
                  <a:pt x="929" y="153"/>
                </a:lnTo>
                <a:lnTo>
                  <a:pt x="929" y="153"/>
                </a:lnTo>
                <a:lnTo>
                  <a:pt x="930" y="154"/>
                </a:lnTo>
                <a:lnTo>
                  <a:pt x="931" y="154"/>
                </a:lnTo>
                <a:lnTo>
                  <a:pt x="931" y="155"/>
                </a:lnTo>
                <a:lnTo>
                  <a:pt x="931" y="155"/>
                </a:lnTo>
                <a:lnTo>
                  <a:pt x="931" y="155"/>
                </a:lnTo>
                <a:lnTo>
                  <a:pt x="932" y="155"/>
                </a:lnTo>
                <a:lnTo>
                  <a:pt x="932" y="156"/>
                </a:lnTo>
                <a:lnTo>
                  <a:pt x="932" y="157"/>
                </a:lnTo>
                <a:lnTo>
                  <a:pt x="932" y="157"/>
                </a:lnTo>
                <a:lnTo>
                  <a:pt x="932" y="158"/>
                </a:lnTo>
                <a:lnTo>
                  <a:pt x="932" y="159"/>
                </a:lnTo>
                <a:lnTo>
                  <a:pt x="932" y="159"/>
                </a:lnTo>
                <a:lnTo>
                  <a:pt x="932" y="159"/>
                </a:lnTo>
                <a:lnTo>
                  <a:pt x="932" y="160"/>
                </a:lnTo>
                <a:lnTo>
                  <a:pt x="933" y="160"/>
                </a:lnTo>
                <a:lnTo>
                  <a:pt x="934" y="160"/>
                </a:lnTo>
                <a:lnTo>
                  <a:pt x="934" y="159"/>
                </a:lnTo>
                <a:lnTo>
                  <a:pt x="935" y="159"/>
                </a:lnTo>
                <a:lnTo>
                  <a:pt x="936" y="159"/>
                </a:lnTo>
                <a:lnTo>
                  <a:pt x="936" y="159"/>
                </a:lnTo>
                <a:lnTo>
                  <a:pt x="937" y="159"/>
                </a:lnTo>
                <a:lnTo>
                  <a:pt x="938" y="159"/>
                </a:lnTo>
                <a:lnTo>
                  <a:pt x="938" y="160"/>
                </a:lnTo>
                <a:lnTo>
                  <a:pt x="938" y="161"/>
                </a:lnTo>
                <a:lnTo>
                  <a:pt x="938" y="161"/>
                </a:lnTo>
                <a:lnTo>
                  <a:pt x="939" y="161"/>
                </a:lnTo>
                <a:lnTo>
                  <a:pt x="939" y="162"/>
                </a:lnTo>
                <a:lnTo>
                  <a:pt x="940" y="162"/>
                </a:lnTo>
                <a:lnTo>
                  <a:pt x="940" y="163"/>
                </a:lnTo>
                <a:lnTo>
                  <a:pt x="941" y="163"/>
                </a:lnTo>
                <a:lnTo>
                  <a:pt x="942" y="163"/>
                </a:lnTo>
                <a:lnTo>
                  <a:pt x="942" y="163"/>
                </a:lnTo>
                <a:lnTo>
                  <a:pt x="942" y="163"/>
                </a:lnTo>
                <a:lnTo>
                  <a:pt x="942" y="164"/>
                </a:lnTo>
                <a:lnTo>
                  <a:pt x="942" y="165"/>
                </a:lnTo>
                <a:lnTo>
                  <a:pt x="942" y="165"/>
                </a:lnTo>
                <a:lnTo>
                  <a:pt x="942" y="166"/>
                </a:lnTo>
                <a:lnTo>
                  <a:pt x="943" y="167"/>
                </a:lnTo>
                <a:lnTo>
                  <a:pt x="943" y="167"/>
                </a:lnTo>
                <a:lnTo>
                  <a:pt x="943" y="168"/>
                </a:lnTo>
                <a:lnTo>
                  <a:pt x="943" y="168"/>
                </a:lnTo>
                <a:lnTo>
                  <a:pt x="944" y="169"/>
                </a:lnTo>
                <a:lnTo>
                  <a:pt x="944" y="170"/>
                </a:lnTo>
                <a:lnTo>
                  <a:pt x="944" y="170"/>
                </a:lnTo>
                <a:lnTo>
                  <a:pt x="944" y="171"/>
                </a:lnTo>
                <a:lnTo>
                  <a:pt x="944" y="172"/>
                </a:lnTo>
                <a:lnTo>
                  <a:pt x="944" y="172"/>
                </a:lnTo>
                <a:lnTo>
                  <a:pt x="944" y="173"/>
                </a:lnTo>
                <a:lnTo>
                  <a:pt x="944" y="174"/>
                </a:lnTo>
                <a:lnTo>
                  <a:pt x="944" y="174"/>
                </a:lnTo>
                <a:lnTo>
                  <a:pt x="944" y="175"/>
                </a:lnTo>
                <a:lnTo>
                  <a:pt x="944" y="176"/>
                </a:lnTo>
                <a:lnTo>
                  <a:pt x="944" y="176"/>
                </a:lnTo>
                <a:lnTo>
                  <a:pt x="944" y="177"/>
                </a:lnTo>
                <a:lnTo>
                  <a:pt x="944" y="178"/>
                </a:lnTo>
                <a:lnTo>
                  <a:pt x="944" y="178"/>
                </a:lnTo>
                <a:lnTo>
                  <a:pt x="944" y="179"/>
                </a:lnTo>
                <a:lnTo>
                  <a:pt x="944" y="180"/>
                </a:lnTo>
                <a:lnTo>
                  <a:pt x="944" y="180"/>
                </a:lnTo>
                <a:lnTo>
                  <a:pt x="944" y="181"/>
                </a:lnTo>
                <a:lnTo>
                  <a:pt x="944" y="181"/>
                </a:lnTo>
                <a:lnTo>
                  <a:pt x="944" y="182"/>
                </a:lnTo>
                <a:lnTo>
                  <a:pt x="943" y="182"/>
                </a:lnTo>
                <a:lnTo>
                  <a:pt x="943" y="183"/>
                </a:lnTo>
                <a:lnTo>
                  <a:pt x="944" y="184"/>
                </a:lnTo>
                <a:lnTo>
                  <a:pt x="944" y="185"/>
                </a:lnTo>
                <a:lnTo>
                  <a:pt x="944" y="186"/>
                </a:lnTo>
                <a:lnTo>
                  <a:pt x="944" y="186"/>
                </a:lnTo>
                <a:lnTo>
                  <a:pt x="944" y="186"/>
                </a:lnTo>
                <a:lnTo>
                  <a:pt x="944" y="187"/>
                </a:lnTo>
                <a:lnTo>
                  <a:pt x="944" y="187"/>
                </a:lnTo>
                <a:lnTo>
                  <a:pt x="944" y="188"/>
                </a:lnTo>
                <a:lnTo>
                  <a:pt x="944" y="189"/>
                </a:lnTo>
                <a:lnTo>
                  <a:pt x="944" y="189"/>
                </a:lnTo>
                <a:lnTo>
                  <a:pt x="944" y="190"/>
                </a:lnTo>
                <a:lnTo>
                  <a:pt x="944" y="190"/>
                </a:lnTo>
                <a:lnTo>
                  <a:pt x="944" y="191"/>
                </a:lnTo>
                <a:lnTo>
                  <a:pt x="944" y="191"/>
                </a:lnTo>
                <a:lnTo>
                  <a:pt x="943" y="192"/>
                </a:lnTo>
                <a:lnTo>
                  <a:pt x="943" y="193"/>
                </a:lnTo>
                <a:lnTo>
                  <a:pt x="943" y="193"/>
                </a:lnTo>
                <a:lnTo>
                  <a:pt x="943" y="194"/>
                </a:lnTo>
                <a:lnTo>
                  <a:pt x="942" y="195"/>
                </a:lnTo>
                <a:lnTo>
                  <a:pt x="942" y="195"/>
                </a:lnTo>
                <a:lnTo>
                  <a:pt x="942" y="196"/>
                </a:lnTo>
                <a:lnTo>
                  <a:pt x="942" y="197"/>
                </a:lnTo>
                <a:lnTo>
                  <a:pt x="942" y="197"/>
                </a:lnTo>
                <a:lnTo>
                  <a:pt x="942" y="198"/>
                </a:lnTo>
                <a:lnTo>
                  <a:pt x="941" y="199"/>
                </a:lnTo>
                <a:lnTo>
                  <a:pt x="941" y="199"/>
                </a:lnTo>
                <a:lnTo>
                  <a:pt x="940" y="200"/>
                </a:lnTo>
                <a:lnTo>
                  <a:pt x="940" y="201"/>
                </a:lnTo>
                <a:lnTo>
                  <a:pt x="940" y="201"/>
                </a:lnTo>
                <a:lnTo>
                  <a:pt x="940" y="202"/>
                </a:lnTo>
                <a:lnTo>
                  <a:pt x="940" y="203"/>
                </a:lnTo>
                <a:lnTo>
                  <a:pt x="940" y="203"/>
                </a:lnTo>
                <a:lnTo>
                  <a:pt x="940" y="203"/>
                </a:lnTo>
                <a:lnTo>
                  <a:pt x="940" y="204"/>
                </a:lnTo>
                <a:lnTo>
                  <a:pt x="939" y="204"/>
                </a:lnTo>
                <a:lnTo>
                  <a:pt x="939" y="204"/>
                </a:lnTo>
                <a:lnTo>
                  <a:pt x="940" y="205"/>
                </a:lnTo>
                <a:lnTo>
                  <a:pt x="940" y="206"/>
                </a:lnTo>
                <a:lnTo>
                  <a:pt x="940" y="206"/>
                </a:lnTo>
                <a:lnTo>
                  <a:pt x="941" y="206"/>
                </a:lnTo>
                <a:lnTo>
                  <a:pt x="942" y="206"/>
                </a:lnTo>
                <a:lnTo>
                  <a:pt x="942" y="206"/>
                </a:lnTo>
                <a:lnTo>
                  <a:pt x="942" y="206"/>
                </a:lnTo>
                <a:lnTo>
                  <a:pt x="943" y="206"/>
                </a:lnTo>
                <a:lnTo>
                  <a:pt x="944" y="206"/>
                </a:lnTo>
                <a:lnTo>
                  <a:pt x="944" y="207"/>
                </a:lnTo>
                <a:lnTo>
                  <a:pt x="944" y="207"/>
                </a:lnTo>
                <a:lnTo>
                  <a:pt x="945" y="207"/>
                </a:lnTo>
                <a:lnTo>
                  <a:pt x="946" y="207"/>
                </a:lnTo>
                <a:lnTo>
                  <a:pt x="946" y="208"/>
                </a:lnTo>
                <a:lnTo>
                  <a:pt x="947" y="208"/>
                </a:lnTo>
                <a:lnTo>
                  <a:pt x="948" y="208"/>
                </a:lnTo>
                <a:lnTo>
                  <a:pt x="948" y="208"/>
                </a:lnTo>
                <a:lnTo>
                  <a:pt x="949" y="208"/>
                </a:lnTo>
                <a:lnTo>
                  <a:pt x="949" y="209"/>
                </a:lnTo>
                <a:lnTo>
                  <a:pt x="949" y="210"/>
                </a:lnTo>
                <a:lnTo>
                  <a:pt x="948" y="210"/>
                </a:lnTo>
                <a:lnTo>
                  <a:pt x="948" y="210"/>
                </a:lnTo>
                <a:lnTo>
                  <a:pt x="949" y="210"/>
                </a:lnTo>
                <a:lnTo>
                  <a:pt x="949" y="211"/>
                </a:lnTo>
                <a:lnTo>
                  <a:pt x="950" y="211"/>
                </a:lnTo>
                <a:lnTo>
                  <a:pt x="950" y="212"/>
                </a:lnTo>
                <a:lnTo>
                  <a:pt x="950" y="212"/>
                </a:lnTo>
                <a:lnTo>
                  <a:pt x="950" y="213"/>
                </a:lnTo>
                <a:lnTo>
                  <a:pt x="950" y="214"/>
                </a:lnTo>
                <a:lnTo>
                  <a:pt x="949" y="214"/>
                </a:lnTo>
                <a:lnTo>
                  <a:pt x="949" y="215"/>
                </a:lnTo>
                <a:lnTo>
                  <a:pt x="948" y="215"/>
                </a:lnTo>
                <a:lnTo>
                  <a:pt x="948" y="216"/>
                </a:lnTo>
                <a:lnTo>
                  <a:pt x="948" y="216"/>
                </a:lnTo>
                <a:lnTo>
                  <a:pt x="949" y="217"/>
                </a:lnTo>
                <a:lnTo>
                  <a:pt x="949" y="218"/>
                </a:lnTo>
                <a:lnTo>
                  <a:pt x="949" y="218"/>
                </a:lnTo>
                <a:lnTo>
                  <a:pt x="948" y="218"/>
                </a:lnTo>
                <a:lnTo>
                  <a:pt x="948" y="219"/>
                </a:lnTo>
                <a:lnTo>
                  <a:pt x="948" y="220"/>
                </a:lnTo>
                <a:lnTo>
                  <a:pt x="948" y="220"/>
                </a:lnTo>
                <a:lnTo>
                  <a:pt x="948" y="220"/>
                </a:lnTo>
                <a:lnTo>
                  <a:pt x="948" y="221"/>
                </a:lnTo>
                <a:lnTo>
                  <a:pt x="948" y="221"/>
                </a:lnTo>
                <a:lnTo>
                  <a:pt x="948" y="221"/>
                </a:lnTo>
                <a:lnTo>
                  <a:pt x="948" y="222"/>
                </a:lnTo>
                <a:lnTo>
                  <a:pt x="948" y="223"/>
                </a:lnTo>
                <a:lnTo>
                  <a:pt x="948" y="223"/>
                </a:lnTo>
                <a:lnTo>
                  <a:pt x="949" y="223"/>
                </a:lnTo>
                <a:lnTo>
                  <a:pt x="950" y="224"/>
                </a:lnTo>
                <a:lnTo>
                  <a:pt x="950" y="225"/>
                </a:lnTo>
                <a:lnTo>
                  <a:pt x="950" y="225"/>
                </a:lnTo>
                <a:lnTo>
                  <a:pt x="951" y="225"/>
                </a:lnTo>
                <a:lnTo>
                  <a:pt x="951" y="226"/>
                </a:lnTo>
                <a:lnTo>
                  <a:pt x="951" y="227"/>
                </a:lnTo>
                <a:lnTo>
                  <a:pt x="950" y="227"/>
                </a:lnTo>
                <a:lnTo>
                  <a:pt x="950" y="227"/>
                </a:lnTo>
                <a:lnTo>
                  <a:pt x="949" y="227"/>
                </a:lnTo>
                <a:lnTo>
                  <a:pt x="948" y="227"/>
                </a:lnTo>
                <a:lnTo>
                  <a:pt x="948" y="228"/>
                </a:lnTo>
                <a:lnTo>
                  <a:pt x="948" y="228"/>
                </a:lnTo>
                <a:lnTo>
                  <a:pt x="948" y="229"/>
                </a:lnTo>
                <a:lnTo>
                  <a:pt x="948" y="229"/>
                </a:lnTo>
                <a:lnTo>
                  <a:pt x="948" y="230"/>
                </a:lnTo>
                <a:lnTo>
                  <a:pt x="947" y="231"/>
                </a:lnTo>
                <a:lnTo>
                  <a:pt x="946" y="231"/>
                </a:lnTo>
                <a:lnTo>
                  <a:pt x="946" y="232"/>
                </a:lnTo>
                <a:lnTo>
                  <a:pt x="946" y="232"/>
                </a:lnTo>
                <a:lnTo>
                  <a:pt x="946" y="233"/>
                </a:lnTo>
                <a:lnTo>
                  <a:pt x="946" y="233"/>
                </a:lnTo>
                <a:lnTo>
                  <a:pt x="945" y="234"/>
                </a:lnTo>
                <a:lnTo>
                  <a:pt x="945" y="235"/>
                </a:lnTo>
                <a:lnTo>
                  <a:pt x="945" y="235"/>
                </a:lnTo>
                <a:lnTo>
                  <a:pt x="946" y="235"/>
                </a:lnTo>
                <a:lnTo>
                  <a:pt x="945" y="236"/>
                </a:lnTo>
                <a:lnTo>
                  <a:pt x="944" y="237"/>
                </a:lnTo>
                <a:lnTo>
                  <a:pt x="944" y="238"/>
                </a:lnTo>
                <a:lnTo>
                  <a:pt x="944" y="239"/>
                </a:lnTo>
                <a:lnTo>
                  <a:pt x="944" y="239"/>
                </a:lnTo>
                <a:lnTo>
                  <a:pt x="943" y="239"/>
                </a:lnTo>
                <a:lnTo>
                  <a:pt x="943" y="240"/>
                </a:lnTo>
                <a:lnTo>
                  <a:pt x="944" y="241"/>
                </a:lnTo>
                <a:lnTo>
                  <a:pt x="943" y="242"/>
                </a:lnTo>
                <a:lnTo>
                  <a:pt x="943" y="242"/>
                </a:lnTo>
                <a:lnTo>
                  <a:pt x="942" y="242"/>
                </a:lnTo>
                <a:lnTo>
                  <a:pt x="942" y="243"/>
                </a:lnTo>
                <a:lnTo>
                  <a:pt x="942" y="243"/>
                </a:lnTo>
                <a:lnTo>
                  <a:pt x="941" y="244"/>
                </a:lnTo>
                <a:lnTo>
                  <a:pt x="940" y="244"/>
                </a:lnTo>
                <a:lnTo>
                  <a:pt x="940" y="244"/>
                </a:lnTo>
                <a:lnTo>
                  <a:pt x="940" y="245"/>
                </a:lnTo>
                <a:lnTo>
                  <a:pt x="939" y="245"/>
                </a:lnTo>
                <a:lnTo>
                  <a:pt x="939" y="246"/>
                </a:lnTo>
                <a:lnTo>
                  <a:pt x="939" y="246"/>
                </a:lnTo>
                <a:lnTo>
                  <a:pt x="939" y="247"/>
                </a:lnTo>
                <a:lnTo>
                  <a:pt x="939" y="248"/>
                </a:lnTo>
                <a:lnTo>
                  <a:pt x="940" y="248"/>
                </a:lnTo>
                <a:lnTo>
                  <a:pt x="939" y="250"/>
                </a:lnTo>
                <a:lnTo>
                  <a:pt x="939" y="250"/>
                </a:lnTo>
                <a:lnTo>
                  <a:pt x="939" y="251"/>
                </a:lnTo>
                <a:lnTo>
                  <a:pt x="939" y="252"/>
                </a:lnTo>
                <a:lnTo>
                  <a:pt x="938" y="253"/>
                </a:lnTo>
                <a:lnTo>
                  <a:pt x="938" y="254"/>
                </a:lnTo>
                <a:lnTo>
                  <a:pt x="939" y="255"/>
                </a:lnTo>
                <a:lnTo>
                  <a:pt x="938" y="256"/>
                </a:lnTo>
                <a:lnTo>
                  <a:pt x="938" y="256"/>
                </a:lnTo>
                <a:lnTo>
                  <a:pt x="938" y="257"/>
                </a:lnTo>
                <a:lnTo>
                  <a:pt x="938" y="257"/>
                </a:lnTo>
                <a:lnTo>
                  <a:pt x="937" y="258"/>
                </a:lnTo>
                <a:lnTo>
                  <a:pt x="937" y="259"/>
                </a:lnTo>
                <a:lnTo>
                  <a:pt x="936" y="259"/>
                </a:lnTo>
                <a:lnTo>
                  <a:pt x="936" y="259"/>
                </a:lnTo>
                <a:lnTo>
                  <a:pt x="935" y="259"/>
                </a:lnTo>
                <a:lnTo>
                  <a:pt x="934" y="260"/>
                </a:lnTo>
                <a:lnTo>
                  <a:pt x="935" y="261"/>
                </a:lnTo>
                <a:lnTo>
                  <a:pt x="935" y="261"/>
                </a:lnTo>
                <a:lnTo>
                  <a:pt x="935" y="262"/>
                </a:lnTo>
                <a:lnTo>
                  <a:pt x="935" y="263"/>
                </a:lnTo>
                <a:lnTo>
                  <a:pt x="934" y="263"/>
                </a:lnTo>
                <a:lnTo>
                  <a:pt x="934" y="263"/>
                </a:lnTo>
                <a:lnTo>
                  <a:pt x="934" y="263"/>
                </a:lnTo>
                <a:lnTo>
                  <a:pt x="934" y="264"/>
                </a:lnTo>
                <a:lnTo>
                  <a:pt x="933" y="264"/>
                </a:lnTo>
                <a:lnTo>
                  <a:pt x="932" y="264"/>
                </a:lnTo>
                <a:lnTo>
                  <a:pt x="932" y="265"/>
                </a:lnTo>
                <a:lnTo>
                  <a:pt x="931" y="265"/>
                </a:lnTo>
                <a:lnTo>
                  <a:pt x="931" y="265"/>
                </a:lnTo>
                <a:lnTo>
                  <a:pt x="930" y="264"/>
                </a:lnTo>
                <a:lnTo>
                  <a:pt x="930" y="265"/>
                </a:lnTo>
                <a:lnTo>
                  <a:pt x="929" y="265"/>
                </a:lnTo>
                <a:lnTo>
                  <a:pt x="929" y="266"/>
                </a:lnTo>
                <a:lnTo>
                  <a:pt x="929" y="267"/>
                </a:lnTo>
                <a:lnTo>
                  <a:pt x="929" y="267"/>
                </a:lnTo>
                <a:lnTo>
                  <a:pt x="928" y="267"/>
                </a:lnTo>
                <a:lnTo>
                  <a:pt x="927" y="267"/>
                </a:lnTo>
                <a:lnTo>
                  <a:pt x="927" y="268"/>
                </a:lnTo>
                <a:lnTo>
                  <a:pt x="927" y="269"/>
                </a:lnTo>
                <a:lnTo>
                  <a:pt x="927" y="269"/>
                </a:lnTo>
                <a:lnTo>
                  <a:pt x="927" y="269"/>
                </a:lnTo>
                <a:lnTo>
                  <a:pt x="927" y="270"/>
                </a:lnTo>
                <a:lnTo>
                  <a:pt x="927" y="271"/>
                </a:lnTo>
                <a:lnTo>
                  <a:pt x="927" y="271"/>
                </a:lnTo>
                <a:lnTo>
                  <a:pt x="926" y="271"/>
                </a:lnTo>
                <a:lnTo>
                  <a:pt x="926" y="272"/>
                </a:lnTo>
                <a:lnTo>
                  <a:pt x="925" y="273"/>
                </a:lnTo>
                <a:lnTo>
                  <a:pt x="925" y="274"/>
                </a:lnTo>
                <a:lnTo>
                  <a:pt x="925" y="274"/>
                </a:lnTo>
                <a:lnTo>
                  <a:pt x="925" y="275"/>
                </a:lnTo>
                <a:lnTo>
                  <a:pt x="924" y="275"/>
                </a:lnTo>
                <a:lnTo>
                  <a:pt x="923" y="275"/>
                </a:lnTo>
                <a:lnTo>
                  <a:pt x="923" y="275"/>
                </a:lnTo>
                <a:lnTo>
                  <a:pt x="923" y="276"/>
                </a:lnTo>
                <a:lnTo>
                  <a:pt x="923" y="276"/>
                </a:lnTo>
                <a:lnTo>
                  <a:pt x="922" y="276"/>
                </a:lnTo>
                <a:lnTo>
                  <a:pt x="921" y="276"/>
                </a:lnTo>
                <a:lnTo>
                  <a:pt x="921" y="276"/>
                </a:lnTo>
                <a:lnTo>
                  <a:pt x="921" y="276"/>
                </a:lnTo>
                <a:lnTo>
                  <a:pt x="920" y="276"/>
                </a:lnTo>
                <a:lnTo>
                  <a:pt x="919" y="275"/>
                </a:lnTo>
                <a:lnTo>
                  <a:pt x="919" y="275"/>
                </a:lnTo>
                <a:lnTo>
                  <a:pt x="918" y="275"/>
                </a:lnTo>
                <a:lnTo>
                  <a:pt x="917" y="276"/>
                </a:lnTo>
                <a:lnTo>
                  <a:pt x="917" y="276"/>
                </a:lnTo>
                <a:lnTo>
                  <a:pt x="916" y="276"/>
                </a:lnTo>
                <a:lnTo>
                  <a:pt x="915" y="276"/>
                </a:lnTo>
                <a:lnTo>
                  <a:pt x="915" y="275"/>
                </a:lnTo>
                <a:lnTo>
                  <a:pt x="914" y="275"/>
                </a:lnTo>
                <a:lnTo>
                  <a:pt x="914" y="276"/>
                </a:lnTo>
                <a:lnTo>
                  <a:pt x="913" y="276"/>
                </a:lnTo>
                <a:lnTo>
                  <a:pt x="912" y="276"/>
                </a:lnTo>
                <a:lnTo>
                  <a:pt x="912" y="276"/>
                </a:lnTo>
                <a:lnTo>
                  <a:pt x="911" y="276"/>
                </a:lnTo>
                <a:lnTo>
                  <a:pt x="910" y="276"/>
                </a:lnTo>
                <a:lnTo>
                  <a:pt x="910" y="276"/>
                </a:lnTo>
                <a:lnTo>
                  <a:pt x="910" y="276"/>
                </a:lnTo>
                <a:lnTo>
                  <a:pt x="909" y="276"/>
                </a:lnTo>
                <a:lnTo>
                  <a:pt x="908" y="276"/>
                </a:lnTo>
                <a:lnTo>
                  <a:pt x="908" y="276"/>
                </a:lnTo>
                <a:lnTo>
                  <a:pt x="907" y="276"/>
                </a:lnTo>
                <a:lnTo>
                  <a:pt x="907" y="277"/>
                </a:lnTo>
                <a:lnTo>
                  <a:pt x="906" y="277"/>
                </a:lnTo>
                <a:lnTo>
                  <a:pt x="906" y="277"/>
                </a:lnTo>
                <a:lnTo>
                  <a:pt x="905" y="277"/>
                </a:lnTo>
                <a:lnTo>
                  <a:pt x="904" y="278"/>
                </a:lnTo>
                <a:lnTo>
                  <a:pt x="904" y="278"/>
                </a:lnTo>
                <a:lnTo>
                  <a:pt x="903" y="278"/>
                </a:lnTo>
                <a:lnTo>
                  <a:pt x="902" y="278"/>
                </a:lnTo>
                <a:lnTo>
                  <a:pt x="902" y="278"/>
                </a:lnTo>
                <a:lnTo>
                  <a:pt x="901" y="278"/>
                </a:lnTo>
                <a:lnTo>
                  <a:pt x="901" y="278"/>
                </a:lnTo>
                <a:lnTo>
                  <a:pt x="901" y="279"/>
                </a:lnTo>
                <a:lnTo>
                  <a:pt x="900" y="279"/>
                </a:lnTo>
                <a:lnTo>
                  <a:pt x="900" y="280"/>
                </a:lnTo>
                <a:lnTo>
                  <a:pt x="900" y="280"/>
                </a:lnTo>
                <a:lnTo>
                  <a:pt x="900" y="280"/>
                </a:lnTo>
                <a:lnTo>
                  <a:pt x="900" y="280"/>
                </a:lnTo>
                <a:lnTo>
                  <a:pt x="899" y="280"/>
                </a:lnTo>
                <a:lnTo>
                  <a:pt x="898" y="280"/>
                </a:lnTo>
                <a:lnTo>
                  <a:pt x="898" y="281"/>
                </a:lnTo>
                <a:lnTo>
                  <a:pt x="897" y="282"/>
                </a:lnTo>
                <a:lnTo>
                  <a:pt x="896" y="282"/>
                </a:lnTo>
                <a:lnTo>
                  <a:pt x="896" y="282"/>
                </a:lnTo>
                <a:lnTo>
                  <a:pt x="896" y="282"/>
                </a:lnTo>
                <a:lnTo>
                  <a:pt x="896" y="283"/>
                </a:lnTo>
                <a:lnTo>
                  <a:pt x="896" y="284"/>
                </a:lnTo>
                <a:lnTo>
                  <a:pt x="896" y="284"/>
                </a:lnTo>
                <a:lnTo>
                  <a:pt x="895" y="285"/>
                </a:lnTo>
                <a:lnTo>
                  <a:pt x="895" y="286"/>
                </a:lnTo>
                <a:lnTo>
                  <a:pt x="895" y="286"/>
                </a:lnTo>
                <a:lnTo>
                  <a:pt x="894" y="286"/>
                </a:lnTo>
                <a:lnTo>
                  <a:pt x="893" y="286"/>
                </a:lnTo>
                <a:lnTo>
                  <a:pt x="893" y="286"/>
                </a:lnTo>
                <a:lnTo>
                  <a:pt x="893" y="287"/>
                </a:lnTo>
                <a:lnTo>
                  <a:pt x="892" y="287"/>
                </a:lnTo>
                <a:lnTo>
                  <a:pt x="891" y="287"/>
                </a:lnTo>
                <a:lnTo>
                  <a:pt x="891" y="287"/>
                </a:lnTo>
                <a:lnTo>
                  <a:pt x="890" y="287"/>
                </a:lnTo>
                <a:lnTo>
                  <a:pt x="889" y="288"/>
                </a:lnTo>
                <a:lnTo>
                  <a:pt x="889" y="288"/>
                </a:lnTo>
                <a:lnTo>
                  <a:pt x="888" y="288"/>
                </a:lnTo>
                <a:lnTo>
                  <a:pt x="888" y="288"/>
                </a:lnTo>
                <a:lnTo>
                  <a:pt x="887" y="288"/>
                </a:lnTo>
                <a:lnTo>
                  <a:pt x="887" y="289"/>
                </a:lnTo>
                <a:lnTo>
                  <a:pt x="887" y="289"/>
                </a:lnTo>
                <a:lnTo>
                  <a:pt x="887" y="290"/>
                </a:lnTo>
                <a:lnTo>
                  <a:pt x="886" y="290"/>
                </a:lnTo>
                <a:lnTo>
                  <a:pt x="886" y="290"/>
                </a:lnTo>
                <a:lnTo>
                  <a:pt x="885" y="290"/>
                </a:lnTo>
                <a:lnTo>
                  <a:pt x="885" y="291"/>
                </a:lnTo>
                <a:lnTo>
                  <a:pt x="885" y="292"/>
                </a:lnTo>
                <a:lnTo>
                  <a:pt x="884" y="292"/>
                </a:lnTo>
                <a:lnTo>
                  <a:pt x="883" y="292"/>
                </a:lnTo>
                <a:lnTo>
                  <a:pt x="883" y="292"/>
                </a:lnTo>
                <a:lnTo>
                  <a:pt x="882" y="292"/>
                </a:lnTo>
                <a:lnTo>
                  <a:pt x="882" y="292"/>
                </a:lnTo>
                <a:lnTo>
                  <a:pt x="881" y="292"/>
                </a:lnTo>
                <a:lnTo>
                  <a:pt x="881" y="293"/>
                </a:lnTo>
                <a:lnTo>
                  <a:pt x="881" y="293"/>
                </a:lnTo>
                <a:lnTo>
                  <a:pt x="880" y="293"/>
                </a:lnTo>
                <a:lnTo>
                  <a:pt x="880" y="294"/>
                </a:lnTo>
                <a:lnTo>
                  <a:pt x="879" y="294"/>
                </a:lnTo>
                <a:lnTo>
                  <a:pt x="879" y="295"/>
                </a:lnTo>
                <a:lnTo>
                  <a:pt x="879" y="295"/>
                </a:lnTo>
                <a:lnTo>
                  <a:pt x="879" y="295"/>
                </a:lnTo>
                <a:lnTo>
                  <a:pt x="879" y="296"/>
                </a:lnTo>
                <a:lnTo>
                  <a:pt x="878" y="296"/>
                </a:lnTo>
                <a:lnTo>
                  <a:pt x="878" y="297"/>
                </a:lnTo>
                <a:lnTo>
                  <a:pt x="878" y="297"/>
                </a:lnTo>
                <a:lnTo>
                  <a:pt x="878" y="298"/>
                </a:lnTo>
                <a:lnTo>
                  <a:pt x="879" y="299"/>
                </a:lnTo>
                <a:lnTo>
                  <a:pt x="878" y="299"/>
                </a:lnTo>
                <a:lnTo>
                  <a:pt x="878" y="300"/>
                </a:lnTo>
                <a:lnTo>
                  <a:pt x="878" y="300"/>
                </a:lnTo>
                <a:lnTo>
                  <a:pt x="877" y="301"/>
                </a:lnTo>
                <a:lnTo>
                  <a:pt x="876" y="301"/>
                </a:lnTo>
                <a:lnTo>
                  <a:pt x="876" y="301"/>
                </a:lnTo>
                <a:lnTo>
                  <a:pt x="876" y="301"/>
                </a:lnTo>
                <a:lnTo>
                  <a:pt x="876" y="302"/>
                </a:lnTo>
                <a:lnTo>
                  <a:pt x="875" y="302"/>
                </a:lnTo>
                <a:lnTo>
                  <a:pt x="875" y="303"/>
                </a:lnTo>
                <a:lnTo>
                  <a:pt x="874" y="303"/>
                </a:lnTo>
                <a:lnTo>
                  <a:pt x="874" y="304"/>
                </a:lnTo>
                <a:lnTo>
                  <a:pt x="874" y="305"/>
                </a:lnTo>
                <a:lnTo>
                  <a:pt x="874" y="305"/>
                </a:lnTo>
                <a:lnTo>
                  <a:pt x="874" y="305"/>
                </a:lnTo>
                <a:lnTo>
                  <a:pt x="874" y="306"/>
                </a:lnTo>
                <a:lnTo>
                  <a:pt x="874" y="306"/>
                </a:lnTo>
                <a:lnTo>
                  <a:pt x="874" y="307"/>
                </a:lnTo>
                <a:lnTo>
                  <a:pt x="874" y="307"/>
                </a:lnTo>
                <a:lnTo>
                  <a:pt x="874" y="308"/>
                </a:lnTo>
                <a:lnTo>
                  <a:pt x="873" y="308"/>
                </a:lnTo>
                <a:lnTo>
                  <a:pt x="873" y="309"/>
                </a:lnTo>
                <a:lnTo>
                  <a:pt x="872" y="309"/>
                </a:lnTo>
                <a:lnTo>
                  <a:pt x="872" y="309"/>
                </a:lnTo>
                <a:lnTo>
                  <a:pt x="871" y="309"/>
                </a:lnTo>
                <a:lnTo>
                  <a:pt x="871" y="309"/>
                </a:lnTo>
                <a:lnTo>
                  <a:pt x="870" y="309"/>
                </a:lnTo>
                <a:lnTo>
                  <a:pt x="870" y="309"/>
                </a:lnTo>
                <a:lnTo>
                  <a:pt x="869" y="309"/>
                </a:lnTo>
                <a:lnTo>
                  <a:pt x="868" y="310"/>
                </a:lnTo>
                <a:lnTo>
                  <a:pt x="868" y="310"/>
                </a:lnTo>
                <a:lnTo>
                  <a:pt x="867" y="310"/>
                </a:lnTo>
                <a:lnTo>
                  <a:pt x="867" y="311"/>
                </a:lnTo>
                <a:lnTo>
                  <a:pt x="866" y="311"/>
                </a:lnTo>
                <a:lnTo>
                  <a:pt x="866" y="311"/>
                </a:lnTo>
                <a:lnTo>
                  <a:pt x="866" y="311"/>
                </a:lnTo>
                <a:lnTo>
                  <a:pt x="866" y="312"/>
                </a:lnTo>
                <a:lnTo>
                  <a:pt x="865" y="312"/>
                </a:lnTo>
                <a:lnTo>
                  <a:pt x="865" y="313"/>
                </a:lnTo>
                <a:lnTo>
                  <a:pt x="865" y="314"/>
                </a:lnTo>
                <a:lnTo>
                  <a:pt x="864" y="314"/>
                </a:lnTo>
                <a:lnTo>
                  <a:pt x="864" y="314"/>
                </a:lnTo>
                <a:lnTo>
                  <a:pt x="864" y="315"/>
                </a:lnTo>
                <a:lnTo>
                  <a:pt x="863" y="315"/>
                </a:lnTo>
                <a:lnTo>
                  <a:pt x="862" y="316"/>
                </a:lnTo>
                <a:lnTo>
                  <a:pt x="862" y="316"/>
                </a:lnTo>
                <a:lnTo>
                  <a:pt x="862" y="317"/>
                </a:lnTo>
                <a:lnTo>
                  <a:pt x="862" y="318"/>
                </a:lnTo>
                <a:lnTo>
                  <a:pt x="861" y="318"/>
                </a:lnTo>
                <a:lnTo>
                  <a:pt x="860" y="318"/>
                </a:lnTo>
                <a:lnTo>
                  <a:pt x="860" y="318"/>
                </a:lnTo>
                <a:lnTo>
                  <a:pt x="860" y="319"/>
                </a:lnTo>
                <a:lnTo>
                  <a:pt x="859" y="319"/>
                </a:lnTo>
                <a:lnTo>
                  <a:pt x="859" y="320"/>
                </a:lnTo>
                <a:lnTo>
                  <a:pt x="859" y="320"/>
                </a:lnTo>
                <a:lnTo>
                  <a:pt x="858" y="320"/>
                </a:lnTo>
                <a:lnTo>
                  <a:pt x="858" y="321"/>
                </a:lnTo>
                <a:lnTo>
                  <a:pt x="857" y="321"/>
                </a:lnTo>
                <a:lnTo>
                  <a:pt x="857" y="322"/>
                </a:lnTo>
                <a:lnTo>
                  <a:pt x="857" y="322"/>
                </a:lnTo>
                <a:lnTo>
                  <a:pt x="857" y="322"/>
                </a:lnTo>
                <a:lnTo>
                  <a:pt x="856" y="322"/>
                </a:lnTo>
                <a:lnTo>
                  <a:pt x="856" y="323"/>
                </a:lnTo>
                <a:lnTo>
                  <a:pt x="855" y="323"/>
                </a:lnTo>
                <a:lnTo>
                  <a:pt x="855" y="324"/>
                </a:lnTo>
                <a:lnTo>
                  <a:pt x="855" y="324"/>
                </a:lnTo>
                <a:lnTo>
                  <a:pt x="854" y="324"/>
                </a:lnTo>
                <a:lnTo>
                  <a:pt x="853" y="324"/>
                </a:lnTo>
                <a:lnTo>
                  <a:pt x="853" y="324"/>
                </a:lnTo>
                <a:lnTo>
                  <a:pt x="853" y="325"/>
                </a:lnTo>
                <a:lnTo>
                  <a:pt x="852" y="325"/>
                </a:lnTo>
                <a:lnTo>
                  <a:pt x="851" y="325"/>
                </a:lnTo>
                <a:lnTo>
                  <a:pt x="851" y="326"/>
                </a:lnTo>
                <a:lnTo>
                  <a:pt x="851" y="326"/>
                </a:lnTo>
                <a:lnTo>
                  <a:pt x="851" y="326"/>
                </a:lnTo>
                <a:lnTo>
                  <a:pt x="851" y="327"/>
                </a:lnTo>
                <a:lnTo>
                  <a:pt x="851" y="328"/>
                </a:lnTo>
                <a:lnTo>
                  <a:pt x="851" y="328"/>
                </a:lnTo>
                <a:lnTo>
                  <a:pt x="850" y="328"/>
                </a:lnTo>
                <a:lnTo>
                  <a:pt x="849" y="329"/>
                </a:lnTo>
                <a:lnTo>
                  <a:pt x="849" y="329"/>
                </a:lnTo>
                <a:lnTo>
                  <a:pt x="848" y="329"/>
                </a:lnTo>
                <a:lnTo>
                  <a:pt x="847" y="329"/>
                </a:lnTo>
                <a:lnTo>
                  <a:pt x="847" y="329"/>
                </a:lnTo>
                <a:lnTo>
                  <a:pt x="847" y="330"/>
                </a:lnTo>
                <a:lnTo>
                  <a:pt x="846" y="330"/>
                </a:lnTo>
                <a:lnTo>
                  <a:pt x="845" y="330"/>
                </a:lnTo>
                <a:lnTo>
                  <a:pt x="845" y="330"/>
                </a:lnTo>
                <a:lnTo>
                  <a:pt x="845" y="331"/>
                </a:lnTo>
                <a:lnTo>
                  <a:pt x="844" y="331"/>
                </a:lnTo>
                <a:lnTo>
                  <a:pt x="843" y="331"/>
                </a:lnTo>
                <a:lnTo>
                  <a:pt x="843" y="331"/>
                </a:lnTo>
                <a:lnTo>
                  <a:pt x="843" y="331"/>
                </a:lnTo>
                <a:lnTo>
                  <a:pt x="842" y="332"/>
                </a:lnTo>
                <a:lnTo>
                  <a:pt x="842" y="332"/>
                </a:lnTo>
                <a:lnTo>
                  <a:pt x="841" y="333"/>
                </a:lnTo>
                <a:lnTo>
                  <a:pt x="840" y="333"/>
                </a:lnTo>
                <a:lnTo>
                  <a:pt x="840" y="333"/>
                </a:lnTo>
                <a:lnTo>
                  <a:pt x="840" y="334"/>
                </a:lnTo>
                <a:lnTo>
                  <a:pt x="840" y="335"/>
                </a:lnTo>
                <a:lnTo>
                  <a:pt x="839" y="335"/>
                </a:lnTo>
                <a:lnTo>
                  <a:pt x="838" y="336"/>
                </a:lnTo>
                <a:lnTo>
                  <a:pt x="838" y="337"/>
                </a:lnTo>
                <a:lnTo>
                  <a:pt x="838" y="337"/>
                </a:lnTo>
                <a:lnTo>
                  <a:pt x="838" y="337"/>
                </a:lnTo>
                <a:lnTo>
                  <a:pt x="838" y="338"/>
                </a:lnTo>
                <a:lnTo>
                  <a:pt x="837" y="339"/>
                </a:lnTo>
                <a:lnTo>
                  <a:pt x="838" y="339"/>
                </a:lnTo>
                <a:lnTo>
                  <a:pt x="838" y="339"/>
                </a:lnTo>
                <a:lnTo>
                  <a:pt x="838" y="340"/>
                </a:lnTo>
                <a:lnTo>
                  <a:pt x="838" y="341"/>
                </a:lnTo>
                <a:lnTo>
                  <a:pt x="837" y="341"/>
                </a:lnTo>
                <a:lnTo>
                  <a:pt x="836" y="341"/>
                </a:lnTo>
                <a:lnTo>
                  <a:pt x="836" y="341"/>
                </a:lnTo>
                <a:lnTo>
                  <a:pt x="836" y="341"/>
                </a:lnTo>
                <a:lnTo>
                  <a:pt x="836" y="342"/>
                </a:lnTo>
                <a:lnTo>
                  <a:pt x="836" y="343"/>
                </a:lnTo>
                <a:lnTo>
                  <a:pt x="836" y="343"/>
                </a:lnTo>
                <a:lnTo>
                  <a:pt x="836" y="343"/>
                </a:lnTo>
                <a:lnTo>
                  <a:pt x="836" y="344"/>
                </a:lnTo>
                <a:lnTo>
                  <a:pt x="835" y="344"/>
                </a:lnTo>
                <a:lnTo>
                  <a:pt x="835" y="345"/>
                </a:lnTo>
                <a:lnTo>
                  <a:pt x="834" y="345"/>
                </a:lnTo>
                <a:lnTo>
                  <a:pt x="835" y="345"/>
                </a:lnTo>
                <a:lnTo>
                  <a:pt x="835" y="345"/>
                </a:lnTo>
                <a:lnTo>
                  <a:pt x="835" y="346"/>
                </a:lnTo>
                <a:lnTo>
                  <a:pt x="834" y="346"/>
                </a:lnTo>
                <a:lnTo>
                  <a:pt x="834" y="347"/>
                </a:lnTo>
                <a:lnTo>
                  <a:pt x="834" y="347"/>
                </a:lnTo>
                <a:lnTo>
                  <a:pt x="834" y="346"/>
                </a:lnTo>
                <a:lnTo>
                  <a:pt x="833" y="346"/>
                </a:lnTo>
                <a:lnTo>
                  <a:pt x="833" y="347"/>
                </a:lnTo>
                <a:lnTo>
                  <a:pt x="832" y="347"/>
                </a:lnTo>
                <a:lnTo>
                  <a:pt x="832" y="347"/>
                </a:lnTo>
                <a:lnTo>
                  <a:pt x="832" y="347"/>
                </a:lnTo>
                <a:lnTo>
                  <a:pt x="832" y="348"/>
                </a:lnTo>
                <a:lnTo>
                  <a:pt x="831" y="348"/>
                </a:lnTo>
                <a:lnTo>
                  <a:pt x="831" y="348"/>
                </a:lnTo>
                <a:lnTo>
                  <a:pt x="831" y="349"/>
                </a:lnTo>
                <a:lnTo>
                  <a:pt x="831" y="350"/>
                </a:lnTo>
                <a:lnTo>
                  <a:pt x="830" y="350"/>
                </a:lnTo>
                <a:lnTo>
                  <a:pt x="830" y="350"/>
                </a:lnTo>
                <a:lnTo>
                  <a:pt x="830" y="350"/>
                </a:lnTo>
                <a:lnTo>
                  <a:pt x="830" y="350"/>
                </a:lnTo>
                <a:lnTo>
                  <a:pt x="830" y="351"/>
                </a:lnTo>
                <a:lnTo>
                  <a:pt x="830" y="352"/>
                </a:lnTo>
                <a:lnTo>
                  <a:pt x="830" y="352"/>
                </a:lnTo>
                <a:lnTo>
                  <a:pt x="830" y="352"/>
                </a:lnTo>
                <a:lnTo>
                  <a:pt x="829" y="352"/>
                </a:lnTo>
                <a:lnTo>
                  <a:pt x="828" y="353"/>
                </a:lnTo>
                <a:lnTo>
                  <a:pt x="828" y="354"/>
                </a:lnTo>
                <a:lnTo>
                  <a:pt x="828" y="354"/>
                </a:lnTo>
                <a:lnTo>
                  <a:pt x="827" y="354"/>
                </a:lnTo>
                <a:lnTo>
                  <a:pt x="827" y="354"/>
                </a:lnTo>
                <a:lnTo>
                  <a:pt x="828" y="354"/>
                </a:lnTo>
                <a:lnTo>
                  <a:pt x="827" y="354"/>
                </a:lnTo>
                <a:lnTo>
                  <a:pt x="827" y="355"/>
                </a:lnTo>
                <a:lnTo>
                  <a:pt x="827" y="356"/>
                </a:lnTo>
                <a:lnTo>
                  <a:pt x="827" y="356"/>
                </a:lnTo>
                <a:lnTo>
                  <a:pt x="827" y="357"/>
                </a:lnTo>
                <a:lnTo>
                  <a:pt x="827" y="358"/>
                </a:lnTo>
                <a:lnTo>
                  <a:pt x="826" y="358"/>
                </a:lnTo>
                <a:lnTo>
                  <a:pt x="826" y="358"/>
                </a:lnTo>
                <a:lnTo>
                  <a:pt x="826" y="359"/>
                </a:lnTo>
                <a:lnTo>
                  <a:pt x="826" y="360"/>
                </a:lnTo>
                <a:lnTo>
                  <a:pt x="825" y="360"/>
                </a:lnTo>
                <a:lnTo>
                  <a:pt x="825" y="360"/>
                </a:lnTo>
                <a:lnTo>
                  <a:pt x="826" y="360"/>
                </a:lnTo>
                <a:lnTo>
                  <a:pt x="826" y="361"/>
                </a:lnTo>
                <a:lnTo>
                  <a:pt x="826" y="362"/>
                </a:lnTo>
                <a:lnTo>
                  <a:pt x="826" y="362"/>
                </a:lnTo>
                <a:lnTo>
                  <a:pt x="826" y="363"/>
                </a:lnTo>
                <a:lnTo>
                  <a:pt x="826" y="364"/>
                </a:lnTo>
                <a:lnTo>
                  <a:pt x="826" y="364"/>
                </a:lnTo>
                <a:lnTo>
                  <a:pt x="826" y="364"/>
                </a:lnTo>
                <a:lnTo>
                  <a:pt x="826" y="365"/>
                </a:lnTo>
                <a:lnTo>
                  <a:pt x="825" y="365"/>
                </a:lnTo>
                <a:lnTo>
                  <a:pt x="825" y="365"/>
                </a:lnTo>
                <a:lnTo>
                  <a:pt x="825" y="366"/>
                </a:lnTo>
                <a:lnTo>
                  <a:pt x="824" y="366"/>
                </a:lnTo>
                <a:lnTo>
                  <a:pt x="824" y="367"/>
                </a:lnTo>
                <a:lnTo>
                  <a:pt x="824" y="367"/>
                </a:lnTo>
                <a:lnTo>
                  <a:pt x="825" y="367"/>
                </a:lnTo>
                <a:lnTo>
                  <a:pt x="825" y="368"/>
                </a:lnTo>
                <a:lnTo>
                  <a:pt x="824" y="369"/>
                </a:lnTo>
                <a:lnTo>
                  <a:pt x="824" y="369"/>
                </a:lnTo>
                <a:lnTo>
                  <a:pt x="824" y="369"/>
                </a:lnTo>
                <a:lnTo>
                  <a:pt x="824" y="370"/>
                </a:lnTo>
                <a:lnTo>
                  <a:pt x="824" y="371"/>
                </a:lnTo>
                <a:lnTo>
                  <a:pt x="824" y="371"/>
                </a:lnTo>
                <a:lnTo>
                  <a:pt x="824" y="372"/>
                </a:lnTo>
                <a:lnTo>
                  <a:pt x="824" y="373"/>
                </a:lnTo>
                <a:lnTo>
                  <a:pt x="824" y="373"/>
                </a:lnTo>
                <a:lnTo>
                  <a:pt x="823" y="373"/>
                </a:lnTo>
                <a:lnTo>
                  <a:pt x="823" y="374"/>
                </a:lnTo>
                <a:lnTo>
                  <a:pt x="824" y="374"/>
                </a:lnTo>
                <a:lnTo>
                  <a:pt x="824" y="375"/>
                </a:lnTo>
                <a:lnTo>
                  <a:pt x="824" y="375"/>
                </a:lnTo>
                <a:lnTo>
                  <a:pt x="824" y="376"/>
                </a:lnTo>
                <a:lnTo>
                  <a:pt x="823" y="377"/>
                </a:lnTo>
                <a:lnTo>
                  <a:pt x="823" y="377"/>
                </a:lnTo>
                <a:lnTo>
                  <a:pt x="823" y="378"/>
                </a:lnTo>
                <a:lnTo>
                  <a:pt x="823" y="379"/>
                </a:lnTo>
                <a:lnTo>
                  <a:pt x="824" y="379"/>
                </a:lnTo>
                <a:lnTo>
                  <a:pt x="824" y="379"/>
                </a:lnTo>
                <a:lnTo>
                  <a:pt x="824" y="379"/>
                </a:lnTo>
                <a:lnTo>
                  <a:pt x="825" y="379"/>
                </a:lnTo>
                <a:lnTo>
                  <a:pt x="825" y="379"/>
                </a:lnTo>
                <a:lnTo>
                  <a:pt x="825" y="380"/>
                </a:lnTo>
                <a:lnTo>
                  <a:pt x="824" y="380"/>
                </a:lnTo>
                <a:lnTo>
                  <a:pt x="824" y="381"/>
                </a:lnTo>
                <a:lnTo>
                  <a:pt x="824" y="381"/>
                </a:lnTo>
                <a:lnTo>
                  <a:pt x="825" y="381"/>
                </a:lnTo>
                <a:lnTo>
                  <a:pt x="826" y="381"/>
                </a:lnTo>
                <a:lnTo>
                  <a:pt x="826" y="381"/>
                </a:lnTo>
                <a:lnTo>
                  <a:pt x="826" y="382"/>
                </a:lnTo>
                <a:lnTo>
                  <a:pt x="827" y="382"/>
                </a:lnTo>
                <a:lnTo>
                  <a:pt x="828" y="382"/>
                </a:lnTo>
                <a:lnTo>
                  <a:pt x="828" y="383"/>
                </a:lnTo>
                <a:lnTo>
                  <a:pt x="828" y="383"/>
                </a:lnTo>
                <a:lnTo>
                  <a:pt x="828" y="384"/>
                </a:lnTo>
                <a:lnTo>
                  <a:pt x="828" y="384"/>
                </a:lnTo>
                <a:lnTo>
                  <a:pt x="828" y="384"/>
                </a:lnTo>
                <a:lnTo>
                  <a:pt x="829" y="384"/>
                </a:lnTo>
                <a:lnTo>
                  <a:pt x="829" y="385"/>
                </a:lnTo>
                <a:lnTo>
                  <a:pt x="830" y="386"/>
                </a:lnTo>
                <a:lnTo>
                  <a:pt x="830" y="386"/>
                </a:lnTo>
                <a:lnTo>
                  <a:pt x="830" y="386"/>
                </a:lnTo>
                <a:lnTo>
                  <a:pt x="831" y="387"/>
                </a:lnTo>
                <a:lnTo>
                  <a:pt x="831" y="388"/>
                </a:lnTo>
                <a:lnTo>
                  <a:pt x="831" y="388"/>
                </a:lnTo>
                <a:lnTo>
                  <a:pt x="830" y="389"/>
                </a:lnTo>
                <a:lnTo>
                  <a:pt x="830" y="390"/>
                </a:lnTo>
                <a:lnTo>
                  <a:pt x="830" y="390"/>
                </a:lnTo>
                <a:lnTo>
                  <a:pt x="830" y="391"/>
                </a:lnTo>
                <a:lnTo>
                  <a:pt x="830" y="392"/>
                </a:lnTo>
                <a:lnTo>
                  <a:pt x="831" y="392"/>
                </a:lnTo>
                <a:lnTo>
                  <a:pt x="831" y="392"/>
                </a:lnTo>
                <a:lnTo>
                  <a:pt x="832" y="392"/>
                </a:lnTo>
                <a:lnTo>
                  <a:pt x="832" y="393"/>
                </a:lnTo>
                <a:lnTo>
                  <a:pt x="832" y="393"/>
                </a:lnTo>
                <a:lnTo>
                  <a:pt x="832" y="394"/>
                </a:lnTo>
                <a:lnTo>
                  <a:pt x="831" y="394"/>
                </a:lnTo>
                <a:lnTo>
                  <a:pt x="830" y="394"/>
                </a:lnTo>
                <a:lnTo>
                  <a:pt x="830" y="394"/>
                </a:lnTo>
                <a:lnTo>
                  <a:pt x="829" y="394"/>
                </a:lnTo>
                <a:lnTo>
                  <a:pt x="829" y="395"/>
                </a:lnTo>
                <a:lnTo>
                  <a:pt x="829" y="396"/>
                </a:lnTo>
                <a:lnTo>
                  <a:pt x="828" y="396"/>
                </a:lnTo>
                <a:lnTo>
                  <a:pt x="828" y="396"/>
                </a:lnTo>
                <a:lnTo>
                  <a:pt x="828" y="396"/>
                </a:lnTo>
                <a:lnTo>
                  <a:pt x="827" y="396"/>
                </a:lnTo>
                <a:lnTo>
                  <a:pt x="827" y="397"/>
                </a:lnTo>
                <a:lnTo>
                  <a:pt x="826" y="397"/>
                </a:lnTo>
                <a:lnTo>
                  <a:pt x="826" y="397"/>
                </a:lnTo>
                <a:lnTo>
                  <a:pt x="826" y="398"/>
                </a:lnTo>
                <a:lnTo>
                  <a:pt x="826" y="398"/>
                </a:lnTo>
                <a:lnTo>
                  <a:pt x="825" y="398"/>
                </a:lnTo>
                <a:lnTo>
                  <a:pt x="824" y="398"/>
                </a:lnTo>
                <a:lnTo>
                  <a:pt x="824" y="399"/>
                </a:lnTo>
                <a:lnTo>
                  <a:pt x="824" y="399"/>
                </a:lnTo>
                <a:lnTo>
                  <a:pt x="824" y="400"/>
                </a:lnTo>
                <a:lnTo>
                  <a:pt x="824" y="400"/>
                </a:lnTo>
                <a:lnTo>
                  <a:pt x="824" y="400"/>
                </a:lnTo>
                <a:lnTo>
                  <a:pt x="823" y="400"/>
                </a:lnTo>
                <a:lnTo>
                  <a:pt x="823" y="400"/>
                </a:lnTo>
                <a:lnTo>
                  <a:pt x="823" y="401"/>
                </a:lnTo>
                <a:lnTo>
                  <a:pt x="822" y="401"/>
                </a:lnTo>
                <a:lnTo>
                  <a:pt x="822" y="401"/>
                </a:lnTo>
                <a:lnTo>
                  <a:pt x="822" y="402"/>
                </a:lnTo>
                <a:lnTo>
                  <a:pt x="821" y="402"/>
                </a:lnTo>
                <a:lnTo>
                  <a:pt x="821" y="403"/>
                </a:lnTo>
                <a:lnTo>
                  <a:pt x="821" y="403"/>
                </a:lnTo>
                <a:lnTo>
                  <a:pt x="821" y="403"/>
                </a:lnTo>
                <a:lnTo>
                  <a:pt x="820" y="404"/>
                </a:lnTo>
                <a:lnTo>
                  <a:pt x="820" y="405"/>
                </a:lnTo>
                <a:lnTo>
                  <a:pt x="819" y="405"/>
                </a:lnTo>
                <a:lnTo>
                  <a:pt x="819" y="405"/>
                </a:lnTo>
                <a:lnTo>
                  <a:pt x="819" y="406"/>
                </a:lnTo>
                <a:lnTo>
                  <a:pt x="819" y="407"/>
                </a:lnTo>
                <a:lnTo>
                  <a:pt x="819" y="407"/>
                </a:lnTo>
                <a:lnTo>
                  <a:pt x="819" y="407"/>
                </a:lnTo>
                <a:lnTo>
                  <a:pt x="819" y="407"/>
                </a:lnTo>
                <a:lnTo>
                  <a:pt x="820" y="407"/>
                </a:lnTo>
                <a:lnTo>
                  <a:pt x="821" y="408"/>
                </a:lnTo>
                <a:lnTo>
                  <a:pt x="821" y="408"/>
                </a:lnTo>
                <a:lnTo>
                  <a:pt x="821" y="409"/>
                </a:lnTo>
                <a:lnTo>
                  <a:pt x="822" y="409"/>
                </a:lnTo>
                <a:lnTo>
                  <a:pt x="823" y="409"/>
                </a:lnTo>
                <a:lnTo>
                  <a:pt x="823" y="409"/>
                </a:lnTo>
                <a:lnTo>
                  <a:pt x="823" y="409"/>
                </a:lnTo>
                <a:lnTo>
                  <a:pt x="824" y="409"/>
                </a:lnTo>
                <a:lnTo>
                  <a:pt x="824" y="410"/>
                </a:lnTo>
                <a:lnTo>
                  <a:pt x="824" y="410"/>
                </a:lnTo>
                <a:lnTo>
                  <a:pt x="825" y="411"/>
                </a:lnTo>
                <a:lnTo>
                  <a:pt x="826" y="411"/>
                </a:lnTo>
                <a:lnTo>
                  <a:pt x="826" y="411"/>
                </a:lnTo>
                <a:lnTo>
                  <a:pt x="826" y="411"/>
                </a:lnTo>
                <a:lnTo>
                  <a:pt x="827" y="411"/>
                </a:lnTo>
                <a:lnTo>
                  <a:pt x="828" y="411"/>
                </a:lnTo>
                <a:lnTo>
                  <a:pt x="828" y="411"/>
                </a:lnTo>
                <a:lnTo>
                  <a:pt x="829" y="411"/>
                </a:lnTo>
                <a:lnTo>
                  <a:pt x="829" y="411"/>
                </a:lnTo>
                <a:lnTo>
                  <a:pt x="830" y="411"/>
                </a:lnTo>
                <a:lnTo>
                  <a:pt x="830" y="411"/>
                </a:lnTo>
                <a:lnTo>
                  <a:pt x="831" y="410"/>
                </a:lnTo>
                <a:lnTo>
                  <a:pt x="832" y="410"/>
                </a:lnTo>
                <a:lnTo>
                  <a:pt x="832" y="409"/>
                </a:lnTo>
                <a:lnTo>
                  <a:pt x="832" y="409"/>
                </a:lnTo>
                <a:lnTo>
                  <a:pt x="832" y="408"/>
                </a:lnTo>
                <a:lnTo>
                  <a:pt x="833" y="408"/>
                </a:lnTo>
                <a:lnTo>
                  <a:pt x="834" y="408"/>
                </a:lnTo>
                <a:lnTo>
                  <a:pt x="834" y="407"/>
                </a:lnTo>
                <a:lnTo>
                  <a:pt x="834" y="407"/>
                </a:lnTo>
                <a:lnTo>
                  <a:pt x="835" y="407"/>
                </a:lnTo>
                <a:lnTo>
                  <a:pt x="836" y="407"/>
                </a:lnTo>
                <a:lnTo>
                  <a:pt x="836" y="407"/>
                </a:lnTo>
                <a:lnTo>
                  <a:pt x="836" y="407"/>
                </a:lnTo>
                <a:lnTo>
                  <a:pt x="836" y="406"/>
                </a:lnTo>
                <a:lnTo>
                  <a:pt x="837" y="406"/>
                </a:lnTo>
                <a:lnTo>
                  <a:pt x="838" y="405"/>
                </a:lnTo>
                <a:lnTo>
                  <a:pt x="838" y="405"/>
                </a:lnTo>
                <a:lnTo>
                  <a:pt x="838" y="404"/>
                </a:lnTo>
                <a:lnTo>
                  <a:pt x="838" y="404"/>
                </a:lnTo>
                <a:lnTo>
                  <a:pt x="839" y="404"/>
                </a:lnTo>
                <a:lnTo>
                  <a:pt x="840" y="404"/>
                </a:lnTo>
                <a:lnTo>
                  <a:pt x="840" y="403"/>
                </a:lnTo>
                <a:lnTo>
                  <a:pt x="841" y="403"/>
                </a:lnTo>
                <a:lnTo>
                  <a:pt x="842" y="403"/>
                </a:lnTo>
                <a:lnTo>
                  <a:pt x="842" y="403"/>
                </a:lnTo>
                <a:lnTo>
                  <a:pt x="842" y="404"/>
                </a:lnTo>
                <a:lnTo>
                  <a:pt x="842" y="405"/>
                </a:lnTo>
                <a:lnTo>
                  <a:pt x="842" y="406"/>
                </a:lnTo>
                <a:lnTo>
                  <a:pt x="842" y="406"/>
                </a:lnTo>
                <a:lnTo>
                  <a:pt x="843" y="406"/>
                </a:lnTo>
                <a:lnTo>
                  <a:pt x="843" y="406"/>
                </a:lnTo>
                <a:lnTo>
                  <a:pt x="844" y="406"/>
                </a:lnTo>
                <a:lnTo>
                  <a:pt x="844" y="407"/>
                </a:lnTo>
                <a:lnTo>
                  <a:pt x="845" y="407"/>
                </a:lnTo>
                <a:lnTo>
                  <a:pt x="845" y="407"/>
                </a:lnTo>
                <a:lnTo>
                  <a:pt x="845" y="407"/>
                </a:lnTo>
                <a:lnTo>
                  <a:pt x="846" y="408"/>
                </a:lnTo>
                <a:lnTo>
                  <a:pt x="847" y="408"/>
                </a:lnTo>
                <a:lnTo>
                  <a:pt x="847" y="409"/>
                </a:lnTo>
                <a:lnTo>
                  <a:pt x="847" y="408"/>
                </a:lnTo>
                <a:lnTo>
                  <a:pt x="847" y="408"/>
                </a:lnTo>
                <a:lnTo>
                  <a:pt x="848" y="408"/>
                </a:lnTo>
                <a:lnTo>
                  <a:pt x="849" y="408"/>
                </a:lnTo>
                <a:lnTo>
                  <a:pt x="849" y="409"/>
                </a:lnTo>
                <a:lnTo>
                  <a:pt x="849" y="409"/>
                </a:lnTo>
                <a:lnTo>
                  <a:pt x="850" y="409"/>
                </a:lnTo>
                <a:lnTo>
                  <a:pt x="850" y="409"/>
                </a:lnTo>
                <a:lnTo>
                  <a:pt x="851" y="410"/>
                </a:lnTo>
                <a:lnTo>
                  <a:pt x="851" y="411"/>
                </a:lnTo>
                <a:lnTo>
                  <a:pt x="851" y="411"/>
                </a:lnTo>
                <a:lnTo>
                  <a:pt x="851" y="411"/>
                </a:lnTo>
                <a:lnTo>
                  <a:pt x="852" y="411"/>
                </a:lnTo>
                <a:lnTo>
                  <a:pt x="853" y="411"/>
                </a:lnTo>
                <a:lnTo>
                  <a:pt x="853" y="411"/>
                </a:lnTo>
                <a:lnTo>
                  <a:pt x="854" y="411"/>
                </a:lnTo>
                <a:lnTo>
                  <a:pt x="855" y="411"/>
                </a:lnTo>
                <a:lnTo>
                  <a:pt x="855" y="411"/>
                </a:lnTo>
                <a:lnTo>
                  <a:pt x="856" y="411"/>
                </a:lnTo>
                <a:lnTo>
                  <a:pt x="856" y="412"/>
                </a:lnTo>
                <a:lnTo>
                  <a:pt x="856" y="413"/>
                </a:lnTo>
                <a:lnTo>
                  <a:pt x="857" y="413"/>
                </a:lnTo>
                <a:lnTo>
                  <a:pt x="857" y="413"/>
                </a:lnTo>
                <a:lnTo>
                  <a:pt x="857" y="413"/>
                </a:lnTo>
                <a:lnTo>
                  <a:pt x="858" y="413"/>
                </a:lnTo>
                <a:lnTo>
                  <a:pt x="859" y="413"/>
                </a:lnTo>
                <a:lnTo>
                  <a:pt x="859" y="413"/>
                </a:lnTo>
                <a:lnTo>
                  <a:pt x="860" y="413"/>
                </a:lnTo>
                <a:lnTo>
                  <a:pt x="860" y="413"/>
                </a:lnTo>
                <a:lnTo>
                  <a:pt x="861" y="413"/>
                </a:lnTo>
                <a:lnTo>
                  <a:pt x="862" y="414"/>
                </a:lnTo>
                <a:lnTo>
                  <a:pt x="862" y="414"/>
                </a:lnTo>
                <a:lnTo>
                  <a:pt x="863" y="414"/>
                </a:lnTo>
                <a:lnTo>
                  <a:pt x="864" y="414"/>
                </a:lnTo>
                <a:lnTo>
                  <a:pt x="864" y="414"/>
                </a:lnTo>
                <a:lnTo>
                  <a:pt x="865" y="414"/>
                </a:lnTo>
                <a:lnTo>
                  <a:pt x="866" y="414"/>
                </a:lnTo>
                <a:lnTo>
                  <a:pt x="866" y="414"/>
                </a:lnTo>
                <a:lnTo>
                  <a:pt x="867" y="414"/>
                </a:lnTo>
                <a:lnTo>
                  <a:pt x="868" y="414"/>
                </a:lnTo>
                <a:lnTo>
                  <a:pt x="868" y="415"/>
                </a:lnTo>
                <a:lnTo>
                  <a:pt x="868" y="415"/>
                </a:lnTo>
                <a:lnTo>
                  <a:pt x="868" y="415"/>
                </a:lnTo>
                <a:lnTo>
                  <a:pt x="868" y="416"/>
                </a:lnTo>
                <a:lnTo>
                  <a:pt x="868" y="417"/>
                </a:lnTo>
                <a:lnTo>
                  <a:pt x="868" y="417"/>
                </a:lnTo>
                <a:lnTo>
                  <a:pt x="869" y="417"/>
                </a:lnTo>
                <a:lnTo>
                  <a:pt x="869" y="418"/>
                </a:lnTo>
                <a:lnTo>
                  <a:pt x="868" y="419"/>
                </a:lnTo>
                <a:lnTo>
                  <a:pt x="868" y="419"/>
                </a:lnTo>
                <a:lnTo>
                  <a:pt x="868" y="419"/>
                </a:lnTo>
                <a:lnTo>
                  <a:pt x="868" y="420"/>
                </a:lnTo>
                <a:lnTo>
                  <a:pt x="868" y="420"/>
                </a:lnTo>
                <a:lnTo>
                  <a:pt x="868" y="421"/>
                </a:lnTo>
                <a:lnTo>
                  <a:pt x="868" y="422"/>
                </a:lnTo>
                <a:lnTo>
                  <a:pt x="868" y="422"/>
                </a:lnTo>
                <a:lnTo>
                  <a:pt x="868" y="422"/>
                </a:lnTo>
                <a:lnTo>
                  <a:pt x="868" y="423"/>
                </a:lnTo>
                <a:lnTo>
                  <a:pt x="869" y="424"/>
                </a:lnTo>
                <a:lnTo>
                  <a:pt x="870" y="424"/>
                </a:lnTo>
                <a:lnTo>
                  <a:pt x="870" y="424"/>
                </a:lnTo>
                <a:lnTo>
                  <a:pt x="870" y="424"/>
                </a:lnTo>
                <a:lnTo>
                  <a:pt x="871" y="424"/>
                </a:lnTo>
                <a:lnTo>
                  <a:pt x="872" y="424"/>
                </a:lnTo>
                <a:lnTo>
                  <a:pt x="872" y="424"/>
                </a:lnTo>
                <a:lnTo>
                  <a:pt x="873" y="424"/>
                </a:lnTo>
                <a:lnTo>
                  <a:pt x="874" y="424"/>
                </a:lnTo>
                <a:lnTo>
                  <a:pt x="874" y="424"/>
                </a:lnTo>
                <a:lnTo>
                  <a:pt x="875" y="424"/>
                </a:lnTo>
                <a:lnTo>
                  <a:pt x="876" y="425"/>
                </a:lnTo>
                <a:lnTo>
                  <a:pt x="876" y="426"/>
                </a:lnTo>
                <a:lnTo>
                  <a:pt x="876" y="426"/>
                </a:lnTo>
                <a:lnTo>
                  <a:pt x="877" y="426"/>
                </a:lnTo>
                <a:lnTo>
                  <a:pt x="877" y="427"/>
                </a:lnTo>
                <a:lnTo>
                  <a:pt x="878" y="427"/>
                </a:lnTo>
                <a:lnTo>
                  <a:pt x="878" y="428"/>
                </a:lnTo>
                <a:lnTo>
                  <a:pt x="879" y="428"/>
                </a:lnTo>
                <a:lnTo>
                  <a:pt x="879" y="427"/>
                </a:lnTo>
                <a:lnTo>
                  <a:pt x="880" y="427"/>
                </a:lnTo>
                <a:lnTo>
                  <a:pt x="881" y="427"/>
                </a:lnTo>
                <a:lnTo>
                  <a:pt x="881" y="427"/>
                </a:lnTo>
                <a:lnTo>
                  <a:pt x="882" y="428"/>
                </a:lnTo>
                <a:lnTo>
                  <a:pt x="882" y="428"/>
                </a:lnTo>
                <a:lnTo>
                  <a:pt x="882" y="429"/>
                </a:lnTo>
                <a:lnTo>
                  <a:pt x="883" y="429"/>
                </a:lnTo>
                <a:lnTo>
                  <a:pt x="883" y="430"/>
                </a:lnTo>
                <a:lnTo>
                  <a:pt x="883" y="430"/>
                </a:lnTo>
                <a:lnTo>
                  <a:pt x="883" y="431"/>
                </a:lnTo>
                <a:lnTo>
                  <a:pt x="883" y="432"/>
                </a:lnTo>
                <a:lnTo>
                  <a:pt x="884" y="432"/>
                </a:lnTo>
                <a:lnTo>
                  <a:pt x="885" y="432"/>
                </a:lnTo>
                <a:lnTo>
                  <a:pt x="885" y="432"/>
                </a:lnTo>
                <a:lnTo>
                  <a:pt x="885" y="432"/>
                </a:lnTo>
                <a:lnTo>
                  <a:pt x="885" y="433"/>
                </a:lnTo>
                <a:lnTo>
                  <a:pt x="884" y="433"/>
                </a:lnTo>
                <a:lnTo>
                  <a:pt x="883" y="433"/>
                </a:lnTo>
                <a:lnTo>
                  <a:pt x="883" y="434"/>
                </a:lnTo>
                <a:lnTo>
                  <a:pt x="883" y="434"/>
                </a:lnTo>
                <a:lnTo>
                  <a:pt x="883" y="434"/>
                </a:lnTo>
                <a:lnTo>
                  <a:pt x="883" y="435"/>
                </a:lnTo>
                <a:lnTo>
                  <a:pt x="883" y="436"/>
                </a:lnTo>
                <a:lnTo>
                  <a:pt x="882" y="436"/>
                </a:lnTo>
                <a:lnTo>
                  <a:pt x="882" y="436"/>
                </a:lnTo>
                <a:lnTo>
                  <a:pt x="881" y="436"/>
                </a:lnTo>
                <a:lnTo>
                  <a:pt x="882" y="437"/>
                </a:lnTo>
                <a:lnTo>
                  <a:pt x="881" y="437"/>
                </a:lnTo>
                <a:lnTo>
                  <a:pt x="881" y="437"/>
                </a:lnTo>
                <a:lnTo>
                  <a:pt x="881" y="438"/>
                </a:lnTo>
                <a:lnTo>
                  <a:pt x="881" y="438"/>
                </a:lnTo>
                <a:lnTo>
                  <a:pt x="881" y="439"/>
                </a:lnTo>
                <a:lnTo>
                  <a:pt x="880" y="439"/>
                </a:lnTo>
                <a:lnTo>
                  <a:pt x="880" y="439"/>
                </a:lnTo>
                <a:lnTo>
                  <a:pt x="879" y="439"/>
                </a:lnTo>
                <a:lnTo>
                  <a:pt x="879" y="440"/>
                </a:lnTo>
                <a:lnTo>
                  <a:pt x="879" y="441"/>
                </a:lnTo>
                <a:lnTo>
                  <a:pt x="879" y="441"/>
                </a:lnTo>
                <a:lnTo>
                  <a:pt x="879" y="441"/>
                </a:lnTo>
                <a:lnTo>
                  <a:pt x="879" y="442"/>
                </a:lnTo>
                <a:lnTo>
                  <a:pt x="879" y="443"/>
                </a:lnTo>
                <a:lnTo>
                  <a:pt x="879" y="443"/>
                </a:lnTo>
                <a:lnTo>
                  <a:pt x="879" y="443"/>
                </a:lnTo>
                <a:lnTo>
                  <a:pt x="880" y="443"/>
                </a:lnTo>
                <a:lnTo>
                  <a:pt x="879" y="443"/>
                </a:lnTo>
                <a:lnTo>
                  <a:pt x="879" y="444"/>
                </a:lnTo>
                <a:lnTo>
                  <a:pt x="879" y="443"/>
                </a:lnTo>
                <a:lnTo>
                  <a:pt x="879" y="444"/>
                </a:lnTo>
                <a:lnTo>
                  <a:pt x="878" y="444"/>
                </a:lnTo>
                <a:lnTo>
                  <a:pt x="878" y="445"/>
                </a:lnTo>
                <a:lnTo>
                  <a:pt x="878" y="445"/>
                </a:lnTo>
                <a:lnTo>
                  <a:pt x="878" y="446"/>
                </a:lnTo>
                <a:lnTo>
                  <a:pt x="877" y="446"/>
                </a:lnTo>
                <a:lnTo>
                  <a:pt x="877" y="445"/>
                </a:lnTo>
                <a:lnTo>
                  <a:pt x="876" y="446"/>
                </a:lnTo>
                <a:lnTo>
                  <a:pt x="876" y="445"/>
                </a:lnTo>
                <a:lnTo>
                  <a:pt x="876" y="445"/>
                </a:lnTo>
                <a:lnTo>
                  <a:pt x="876" y="446"/>
                </a:lnTo>
                <a:lnTo>
                  <a:pt x="875" y="447"/>
                </a:lnTo>
                <a:lnTo>
                  <a:pt x="874" y="447"/>
                </a:lnTo>
                <a:lnTo>
                  <a:pt x="874" y="446"/>
                </a:lnTo>
                <a:lnTo>
                  <a:pt x="874" y="445"/>
                </a:lnTo>
                <a:lnTo>
                  <a:pt x="874" y="445"/>
                </a:lnTo>
                <a:lnTo>
                  <a:pt x="873" y="445"/>
                </a:lnTo>
                <a:lnTo>
                  <a:pt x="872" y="445"/>
                </a:lnTo>
                <a:lnTo>
                  <a:pt x="872" y="445"/>
                </a:lnTo>
                <a:lnTo>
                  <a:pt x="871" y="445"/>
                </a:lnTo>
                <a:lnTo>
                  <a:pt x="871" y="445"/>
                </a:lnTo>
                <a:lnTo>
                  <a:pt x="870" y="445"/>
                </a:lnTo>
                <a:lnTo>
                  <a:pt x="870" y="445"/>
                </a:lnTo>
                <a:lnTo>
                  <a:pt x="869" y="445"/>
                </a:lnTo>
                <a:lnTo>
                  <a:pt x="869" y="444"/>
                </a:lnTo>
                <a:lnTo>
                  <a:pt x="869" y="443"/>
                </a:lnTo>
                <a:lnTo>
                  <a:pt x="868" y="444"/>
                </a:lnTo>
                <a:lnTo>
                  <a:pt x="868" y="445"/>
                </a:lnTo>
                <a:lnTo>
                  <a:pt x="868" y="445"/>
                </a:lnTo>
                <a:lnTo>
                  <a:pt x="868" y="446"/>
                </a:lnTo>
                <a:lnTo>
                  <a:pt x="867" y="447"/>
                </a:lnTo>
                <a:lnTo>
                  <a:pt x="866" y="447"/>
                </a:lnTo>
                <a:lnTo>
                  <a:pt x="866" y="447"/>
                </a:lnTo>
                <a:lnTo>
                  <a:pt x="866" y="448"/>
                </a:lnTo>
                <a:lnTo>
                  <a:pt x="867" y="448"/>
                </a:lnTo>
                <a:lnTo>
                  <a:pt x="867" y="449"/>
                </a:lnTo>
                <a:lnTo>
                  <a:pt x="866" y="449"/>
                </a:lnTo>
                <a:lnTo>
                  <a:pt x="866" y="448"/>
                </a:lnTo>
                <a:lnTo>
                  <a:pt x="866" y="449"/>
                </a:lnTo>
                <a:lnTo>
                  <a:pt x="866" y="449"/>
                </a:lnTo>
                <a:lnTo>
                  <a:pt x="866" y="449"/>
                </a:lnTo>
                <a:lnTo>
                  <a:pt x="866" y="449"/>
                </a:lnTo>
                <a:lnTo>
                  <a:pt x="866" y="450"/>
                </a:lnTo>
                <a:lnTo>
                  <a:pt x="866" y="450"/>
                </a:lnTo>
                <a:lnTo>
                  <a:pt x="866" y="451"/>
                </a:lnTo>
                <a:lnTo>
                  <a:pt x="866" y="451"/>
                </a:lnTo>
                <a:lnTo>
                  <a:pt x="866" y="451"/>
                </a:lnTo>
                <a:lnTo>
                  <a:pt x="866" y="451"/>
                </a:lnTo>
                <a:lnTo>
                  <a:pt x="866" y="451"/>
                </a:lnTo>
                <a:lnTo>
                  <a:pt x="866" y="452"/>
                </a:lnTo>
                <a:lnTo>
                  <a:pt x="865" y="452"/>
                </a:lnTo>
                <a:lnTo>
                  <a:pt x="866" y="453"/>
                </a:lnTo>
                <a:lnTo>
                  <a:pt x="865" y="453"/>
                </a:lnTo>
                <a:lnTo>
                  <a:pt x="865" y="453"/>
                </a:lnTo>
                <a:lnTo>
                  <a:pt x="864" y="453"/>
                </a:lnTo>
                <a:lnTo>
                  <a:pt x="864" y="454"/>
                </a:lnTo>
                <a:lnTo>
                  <a:pt x="864" y="455"/>
                </a:lnTo>
                <a:lnTo>
                  <a:pt x="864" y="455"/>
                </a:lnTo>
                <a:lnTo>
                  <a:pt x="864" y="455"/>
                </a:lnTo>
                <a:lnTo>
                  <a:pt x="863" y="456"/>
                </a:lnTo>
                <a:lnTo>
                  <a:pt x="863" y="456"/>
                </a:lnTo>
                <a:lnTo>
                  <a:pt x="862" y="456"/>
                </a:lnTo>
                <a:lnTo>
                  <a:pt x="862" y="457"/>
                </a:lnTo>
                <a:lnTo>
                  <a:pt x="862" y="457"/>
                </a:lnTo>
                <a:lnTo>
                  <a:pt x="861" y="457"/>
                </a:lnTo>
                <a:lnTo>
                  <a:pt x="861" y="456"/>
                </a:lnTo>
                <a:lnTo>
                  <a:pt x="860" y="456"/>
                </a:lnTo>
                <a:lnTo>
                  <a:pt x="860" y="457"/>
                </a:lnTo>
                <a:lnTo>
                  <a:pt x="860" y="457"/>
                </a:lnTo>
                <a:lnTo>
                  <a:pt x="860" y="456"/>
                </a:lnTo>
                <a:lnTo>
                  <a:pt x="859" y="457"/>
                </a:lnTo>
                <a:lnTo>
                  <a:pt x="859" y="456"/>
                </a:lnTo>
                <a:lnTo>
                  <a:pt x="859" y="457"/>
                </a:lnTo>
                <a:lnTo>
                  <a:pt x="859" y="456"/>
                </a:lnTo>
                <a:lnTo>
                  <a:pt x="858" y="456"/>
                </a:lnTo>
                <a:lnTo>
                  <a:pt x="858" y="457"/>
                </a:lnTo>
                <a:lnTo>
                  <a:pt x="857" y="457"/>
                </a:lnTo>
                <a:lnTo>
                  <a:pt x="857" y="457"/>
                </a:lnTo>
                <a:lnTo>
                  <a:pt x="856" y="457"/>
                </a:lnTo>
                <a:lnTo>
                  <a:pt x="856" y="458"/>
                </a:lnTo>
                <a:lnTo>
                  <a:pt x="856" y="458"/>
                </a:lnTo>
                <a:lnTo>
                  <a:pt x="857" y="458"/>
                </a:lnTo>
                <a:lnTo>
                  <a:pt x="857" y="459"/>
                </a:lnTo>
                <a:lnTo>
                  <a:pt x="857" y="459"/>
                </a:lnTo>
                <a:lnTo>
                  <a:pt x="857" y="460"/>
                </a:lnTo>
                <a:lnTo>
                  <a:pt x="858" y="460"/>
                </a:lnTo>
                <a:lnTo>
                  <a:pt x="859" y="460"/>
                </a:lnTo>
                <a:lnTo>
                  <a:pt x="859" y="460"/>
                </a:lnTo>
                <a:lnTo>
                  <a:pt x="860" y="460"/>
                </a:lnTo>
                <a:lnTo>
                  <a:pt x="860" y="460"/>
                </a:lnTo>
                <a:lnTo>
                  <a:pt x="860" y="460"/>
                </a:lnTo>
                <a:lnTo>
                  <a:pt x="861" y="460"/>
                </a:lnTo>
                <a:lnTo>
                  <a:pt x="861" y="461"/>
                </a:lnTo>
                <a:lnTo>
                  <a:pt x="862" y="461"/>
                </a:lnTo>
                <a:lnTo>
                  <a:pt x="862" y="461"/>
                </a:lnTo>
                <a:lnTo>
                  <a:pt x="862" y="460"/>
                </a:lnTo>
                <a:lnTo>
                  <a:pt x="863" y="460"/>
                </a:lnTo>
                <a:lnTo>
                  <a:pt x="864" y="460"/>
                </a:lnTo>
                <a:lnTo>
                  <a:pt x="864" y="460"/>
                </a:lnTo>
                <a:lnTo>
                  <a:pt x="865" y="460"/>
                </a:lnTo>
                <a:lnTo>
                  <a:pt x="866" y="460"/>
                </a:lnTo>
                <a:lnTo>
                  <a:pt x="866" y="460"/>
                </a:lnTo>
                <a:lnTo>
                  <a:pt x="866" y="460"/>
                </a:lnTo>
                <a:lnTo>
                  <a:pt x="866" y="459"/>
                </a:lnTo>
                <a:lnTo>
                  <a:pt x="867" y="459"/>
                </a:lnTo>
                <a:lnTo>
                  <a:pt x="868" y="458"/>
                </a:lnTo>
                <a:lnTo>
                  <a:pt x="868" y="458"/>
                </a:lnTo>
                <a:lnTo>
                  <a:pt x="869" y="458"/>
                </a:lnTo>
                <a:lnTo>
                  <a:pt x="870" y="458"/>
                </a:lnTo>
                <a:lnTo>
                  <a:pt x="870" y="458"/>
                </a:lnTo>
                <a:lnTo>
                  <a:pt x="871" y="458"/>
                </a:lnTo>
                <a:lnTo>
                  <a:pt x="871" y="459"/>
                </a:lnTo>
                <a:lnTo>
                  <a:pt x="872" y="459"/>
                </a:lnTo>
                <a:lnTo>
                  <a:pt x="872" y="459"/>
                </a:lnTo>
                <a:lnTo>
                  <a:pt x="873" y="459"/>
                </a:lnTo>
                <a:lnTo>
                  <a:pt x="874" y="459"/>
                </a:lnTo>
                <a:lnTo>
                  <a:pt x="874" y="460"/>
                </a:lnTo>
                <a:lnTo>
                  <a:pt x="874" y="460"/>
                </a:lnTo>
                <a:lnTo>
                  <a:pt x="874" y="461"/>
                </a:lnTo>
                <a:lnTo>
                  <a:pt x="874" y="461"/>
                </a:lnTo>
                <a:lnTo>
                  <a:pt x="875" y="460"/>
                </a:lnTo>
                <a:lnTo>
                  <a:pt x="876" y="460"/>
                </a:lnTo>
                <a:lnTo>
                  <a:pt x="876" y="461"/>
                </a:lnTo>
                <a:lnTo>
                  <a:pt x="875" y="461"/>
                </a:lnTo>
                <a:lnTo>
                  <a:pt x="875" y="462"/>
                </a:lnTo>
                <a:lnTo>
                  <a:pt x="875" y="462"/>
                </a:lnTo>
                <a:lnTo>
                  <a:pt x="874" y="462"/>
                </a:lnTo>
                <a:lnTo>
                  <a:pt x="874" y="462"/>
                </a:lnTo>
                <a:lnTo>
                  <a:pt x="874" y="463"/>
                </a:lnTo>
                <a:lnTo>
                  <a:pt x="874" y="463"/>
                </a:lnTo>
                <a:lnTo>
                  <a:pt x="874" y="464"/>
                </a:lnTo>
                <a:lnTo>
                  <a:pt x="874" y="464"/>
                </a:lnTo>
                <a:lnTo>
                  <a:pt x="874" y="465"/>
                </a:lnTo>
                <a:lnTo>
                  <a:pt x="874" y="466"/>
                </a:lnTo>
                <a:lnTo>
                  <a:pt x="874" y="466"/>
                </a:lnTo>
                <a:lnTo>
                  <a:pt x="874" y="467"/>
                </a:lnTo>
                <a:lnTo>
                  <a:pt x="874" y="467"/>
                </a:lnTo>
                <a:lnTo>
                  <a:pt x="873" y="467"/>
                </a:lnTo>
                <a:lnTo>
                  <a:pt x="873" y="468"/>
                </a:lnTo>
                <a:lnTo>
                  <a:pt x="873" y="468"/>
                </a:lnTo>
                <a:lnTo>
                  <a:pt x="873" y="469"/>
                </a:lnTo>
                <a:lnTo>
                  <a:pt x="872" y="469"/>
                </a:lnTo>
                <a:lnTo>
                  <a:pt x="873" y="470"/>
                </a:lnTo>
                <a:lnTo>
                  <a:pt x="872" y="470"/>
                </a:lnTo>
                <a:lnTo>
                  <a:pt x="872" y="470"/>
                </a:lnTo>
                <a:lnTo>
                  <a:pt x="872" y="470"/>
                </a:lnTo>
                <a:lnTo>
                  <a:pt x="872" y="471"/>
                </a:lnTo>
                <a:lnTo>
                  <a:pt x="872" y="472"/>
                </a:lnTo>
                <a:lnTo>
                  <a:pt x="871" y="472"/>
                </a:lnTo>
                <a:lnTo>
                  <a:pt x="871" y="471"/>
                </a:lnTo>
                <a:lnTo>
                  <a:pt x="870" y="471"/>
                </a:lnTo>
                <a:lnTo>
                  <a:pt x="870" y="472"/>
                </a:lnTo>
                <a:lnTo>
                  <a:pt x="870" y="472"/>
                </a:lnTo>
                <a:lnTo>
                  <a:pt x="870" y="472"/>
                </a:lnTo>
                <a:lnTo>
                  <a:pt x="870" y="473"/>
                </a:lnTo>
                <a:lnTo>
                  <a:pt x="870" y="473"/>
                </a:lnTo>
                <a:lnTo>
                  <a:pt x="871" y="473"/>
                </a:lnTo>
                <a:lnTo>
                  <a:pt x="871" y="473"/>
                </a:lnTo>
                <a:lnTo>
                  <a:pt x="871" y="472"/>
                </a:lnTo>
                <a:lnTo>
                  <a:pt x="872" y="472"/>
                </a:lnTo>
                <a:lnTo>
                  <a:pt x="872" y="473"/>
                </a:lnTo>
                <a:lnTo>
                  <a:pt x="872" y="473"/>
                </a:lnTo>
                <a:lnTo>
                  <a:pt x="871" y="473"/>
                </a:lnTo>
                <a:lnTo>
                  <a:pt x="872" y="474"/>
                </a:lnTo>
                <a:lnTo>
                  <a:pt x="872" y="474"/>
                </a:lnTo>
                <a:lnTo>
                  <a:pt x="872" y="475"/>
                </a:lnTo>
                <a:lnTo>
                  <a:pt x="873" y="475"/>
                </a:lnTo>
                <a:lnTo>
                  <a:pt x="874" y="475"/>
                </a:lnTo>
                <a:lnTo>
                  <a:pt x="874" y="475"/>
                </a:lnTo>
                <a:lnTo>
                  <a:pt x="874" y="476"/>
                </a:lnTo>
                <a:lnTo>
                  <a:pt x="875" y="476"/>
                </a:lnTo>
                <a:lnTo>
                  <a:pt x="875" y="477"/>
                </a:lnTo>
                <a:lnTo>
                  <a:pt x="876" y="477"/>
                </a:lnTo>
                <a:lnTo>
                  <a:pt x="876" y="477"/>
                </a:lnTo>
                <a:lnTo>
                  <a:pt x="876" y="477"/>
                </a:lnTo>
                <a:lnTo>
                  <a:pt x="876" y="478"/>
                </a:lnTo>
                <a:lnTo>
                  <a:pt x="876" y="479"/>
                </a:lnTo>
                <a:lnTo>
                  <a:pt x="876" y="479"/>
                </a:lnTo>
                <a:lnTo>
                  <a:pt x="876" y="480"/>
                </a:lnTo>
                <a:lnTo>
                  <a:pt x="876" y="481"/>
                </a:lnTo>
                <a:lnTo>
                  <a:pt x="876" y="481"/>
                </a:lnTo>
                <a:lnTo>
                  <a:pt x="876" y="482"/>
                </a:lnTo>
                <a:lnTo>
                  <a:pt x="877" y="482"/>
                </a:lnTo>
                <a:lnTo>
                  <a:pt x="877" y="483"/>
                </a:lnTo>
                <a:lnTo>
                  <a:pt x="878" y="483"/>
                </a:lnTo>
                <a:lnTo>
                  <a:pt x="878" y="483"/>
                </a:lnTo>
                <a:lnTo>
                  <a:pt x="878" y="483"/>
                </a:lnTo>
                <a:lnTo>
                  <a:pt x="879" y="483"/>
                </a:lnTo>
                <a:lnTo>
                  <a:pt x="879" y="483"/>
                </a:lnTo>
                <a:lnTo>
                  <a:pt x="880" y="484"/>
                </a:lnTo>
                <a:lnTo>
                  <a:pt x="881" y="484"/>
                </a:lnTo>
                <a:lnTo>
                  <a:pt x="881" y="484"/>
                </a:lnTo>
                <a:lnTo>
                  <a:pt x="882" y="484"/>
                </a:lnTo>
                <a:lnTo>
                  <a:pt x="882" y="485"/>
                </a:lnTo>
                <a:lnTo>
                  <a:pt x="883" y="485"/>
                </a:lnTo>
                <a:lnTo>
                  <a:pt x="883" y="485"/>
                </a:lnTo>
                <a:lnTo>
                  <a:pt x="883" y="486"/>
                </a:lnTo>
                <a:lnTo>
                  <a:pt x="883" y="485"/>
                </a:lnTo>
                <a:lnTo>
                  <a:pt x="882" y="485"/>
                </a:lnTo>
                <a:lnTo>
                  <a:pt x="881" y="485"/>
                </a:lnTo>
                <a:lnTo>
                  <a:pt x="881" y="486"/>
                </a:lnTo>
                <a:lnTo>
                  <a:pt x="882" y="486"/>
                </a:lnTo>
                <a:lnTo>
                  <a:pt x="881" y="486"/>
                </a:lnTo>
                <a:lnTo>
                  <a:pt x="881" y="487"/>
                </a:lnTo>
                <a:lnTo>
                  <a:pt x="881" y="487"/>
                </a:lnTo>
                <a:lnTo>
                  <a:pt x="881" y="487"/>
                </a:lnTo>
                <a:lnTo>
                  <a:pt x="880" y="487"/>
                </a:lnTo>
                <a:lnTo>
                  <a:pt x="880" y="488"/>
                </a:lnTo>
                <a:lnTo>
                  <a:pt x="879" y="488"/>
                </a:lnTo>
                <a:lnTo>
                  <a:pt x="880" y="488"/>
                </a:lnTo>
                <a:lnTo>
                  <a:pt x="880" y="489"/>
                </a:lnTo>
                <a:lnTo>
                  <a:pt x="880" y="489"/>
                </a:lnTo>
                <a:lnTo>
                  <a:pt x="879" y="489"/>
                </a:lnTo>
                <a:lnTo>
                  <a:pt x="879" y="490"/>
                </a:lnTo>
                <a:lnTo>
                  <a:pt x="879" y="491"/>
                </a:lnTo>
                <a:lnTo>
                  <a:pt x="879" y="491"/>
                </a:lnTo>
                <a:lnTo>
                  <a:pt x="879" y="491"/>
                </a:lnTo>
                <a:lnTo>
                  <a:pt x="879" y="492"/>
                </a:lnTo>
                <a:lnTo>
                  <a:pt x="880" y="492"/>
                </a:lnTo>
                <a:lnTo>
                  <a:pt x="879" y="492"/>
                </a:lnTo>
                <a:lnTo>
                  <a:pt x="879" y="492"/>
                </a:lnTo>
                <a:lnTo>
                  <a:pt x="879" y="492"/>
                </a:lnTo>
                <a:lnTo>
                  <a:pt x="879" y="493"/>
                </a:lnTo>
                <a:lnTo>
                  <a:pt x="880" y="493"/>
                </a:lnTo>
                <a:lnTo>
                  <a:pt x="880" y="494"/>
                </a:lnTo>
                <a:lnTo>
                  <a:pt x="879" y="494"/>
                </a:lnTo>
                <a:lnTo>
                  <a:pt x="879" y="494"/>
                </a:lnTo>
                <a:lnTo>
                  <a:pt x="879" y="495"/>
                </a:lnTo>
                <a:lnTo>
                  <a:pt x="879" y="495"/>
                </a:lnTo>
                <a:lnTo>
                  <a:pt x="879" y="496"/>
                </a:lnTo>
                <a:lnTo>
                  <a:pt x="878" y="496"/>
                </a:lnTo>
                <a:lnTo>
                  <a:pt x="878" y="496"/>
                </a:lnTo>
                <a:lnTo>
                  <a:pt x="878" y="496"/>
                </a:lnTo>
                <a:lnTo>
                  <a:pt x="877" y="496"/>
                </a:lnTo>
                <a:lnTo>
                  <a:pt x="878" y="496"/>
                </a:lnTo>
                <a:lnTo>
                  <a:pt x="878" y="497"/>
                </a:lnTo>
                <a:lnTo>
                  <a:pt x="878" y="498"/>
                </a:lnTo>
                <a:lnTo>
                  <a:pt x="878" y="498"/>
                </a:lnTo>
                <a:lnTo>
                  <a:pt x="878" y="499"/>
                </a:lnTo>
                <a:lnTo>
                  <a:pt x="878" y="500"/>
                </a:lnTo>
                <a:lnTo>
                  <a:pt x="877" y="500"/>
                </a:lnTo>
                <a:lnTo>
                  <a:pt x="877" y="500"/>
                </a:lnTo>
                <a:lnTo>
                  <a:pt x="877" y="501"/>
                </a:lnTo>
                <a:lnTo>
                  <a:pt x="877" y="502"/>
                </a:lnTo>
                <a:lnTo>
                  <a:pt x="877" y="502"/>
                </a:lnTo>
                <a:lnTo>
                  <a:pt x="877" y="503"/>
                </a:lnTo>
                <a:lnTo>
                  <a:pt x="877" y="504"/>
                </a:lnTo>
                <a:lnTo>
                  <a:pt x="876" y="504"/>
                </a:lnTo>
                <a:lnTo>
                  <a:pt x="876" y="504"/>
                </a:lnTo>
                <a:lnTo>
                  <a:pt x="876" y="505"/>
                </a:lnTo>
                <a:lnTo>
                  <a:pt x="876" y="506"/>
                </a:lnTo>
                <a:lnTo>
                  <a:pt x="875" y="506"/>
                </a:lnTo>
                <a:lnTo>
                  <a:pt x="875" y="506"/>
                </a:lnTo>
                <a:lnTo>
                  <a:pt x="874" y="506"/>
                </a:lnTo>
                <a:lnTo>
                  <a:pt x="874" y="507"/>
                </a:lnTo>
                <a:lnTo>
                  <a:pt x="874" y="507"/>
                </a:lnTo>
                <a:lnTo>
                  <a:pt x="874" y="508"/>
                </a:lnTo>
                <a:lnTo>
                  <a:pt x="873" y="508"/>
                </a:lnTo>
                <a:lnTo>
                  <a:pt x="873" y="509"/>
                </a:lnTo>
                <a:lnTo>
                  <a:pt x="872" y="509"/>
                </a:lnTo>
                <a:lnTo>
                  <a:pt x="872" y="509"/>
                </a:lnTo>
                <a:lnTo>
                  <a:pt x="871" y="509"/>
                </a:lnTo>
                <a:lnTo>
                  <a:pt x="870" y="509"/>
                </a:lnTo>
                <a:lnTo>
                  <a:pt x="870" y="509"/>
                </a:lnTo>
                <a:lnTo>
                  <a:pt x="869" y="509"/>
                </a:lnTo>
                <a:lnTo>
                  <a:pt x="869" y="509"/>
                </a:lnTo>
                <a:lnTo>
                  <a:pt x="868" y="509"/>
                </a:lnTo>
                <a:lnTo>
                  <a:pt x="868" y="509"/>
                </a:lnTo>
                <a:lnTo>
                  <a:pt x="867" y="509"/>
                </a:lnTo>
                <a:lnTo>
                  <a:pt x="866" y="509"/>
                </a:lnTo>
                <a:lnTo>
                  <a:pt x="866" y="509"/>
                </a:lnTo>
                <a:lnTo>
                  <a:pt x="866" y="509"/>
                </a:lnTo>
                <a:lnTo>
                  <a:pt x="865" y="509"/>
                </a:lnTo>
                <a:lnTo>
                  <a:pt x="864" y="509"/>
                </a:lnTo>
                <a:lnTo>
                  <a:pt x="864" y="509"/>
                </a:lnTo>
                <a:lnTo>
                  <a:pt x="863" y="509"/>
                </a:lnTo>
                <a:lnTo>
                  <a:pt x="862" y="509"/>
                </a:lnTo>
                <a:lnTo>
                  <a:pt x="862" y="509"/>
                </a:lnTo>
                <a:lnTo>
                  <a:pt x="861" y="509"/>
                </a:lnTo>
                <a:lnTo>
                  <a:pt x="860" y="509"/>
                </a:lnTo>
                <a:lnTo>
                  <a:pt x="860" y="509"/>
                </a:lnTo>
                <a:lnTo>
                  <a:pt x="859" y="509"/>
                </a:lnTo>
                <a:lnTo>
                  <a:pt x="859" y="509"/>
                </a:lnTo>
                <a:lnTo>
                  <a:pt x="858" y="509"/>
                </a:lnTo>
                <a:lnTo>
                  <a:pt x="857" y="509"/>
                </a:lnTo>
                <a:lnTo>
                  <a:pt x="857" y="510"/>
                </a:lnTo>
                <a:lnTo>
                  <a:pt x="857" y="510"/>
                </a:lnTo>
                <a:lnTo>
                  <a:pt x="856" y="511"/>
                </a:lnTo>
                <a:lnTo>
                  <a:pt x="855" y="511"/>
                </a:lnTo>
                <a:lnTo>
                  <a:pt x="855" y="512"/>
                </a:lnTo>
                <a:lnTo>
                  <a:pt x="854" y="512"/>
                </a:lnTo>
                <a:lnTo>
                  <a:pt x="854" y="513"/>
                </a:lnTo>
                <a:lnTo>
                  <a:pt x="853" y="513"/>
                </a:lnTo>
                <a:lnTo>
                  <a:pt x="853" y="513"/>
                </a:lnTo>
                <a:lnTo>
                  <a:pt x="853" y="513"/>
                </a:lnTo>
                <a:lnTo>
                  <a:pt x="852" y="513"/>
                </a:lnTo>
                <a:lnTo>
                  <a:pt x="851" y="513"/>
                </a:lnTo>
                <a:lnTo>
                  <a:pt x="851" y="514"/>
                </a:lnTo>
                <a:lnTo>
                  <a:pt x="851" y="514"/>
                </a:lnTo>
                <a:lnTo>
                  <a:pt x="850" y="514"/>
                </a:lnTo>
                <a:lnTo>
                  <a:pt x="849" y="514"/>
                </a:lnTo>
                <a:lnTo>
                  <a:pt x="849" y="514"/>
                </a:lnTo>
                <a:lnTo>
                  <a:pt x="849" y="515"/>
                </a:lnTo>
                <a:lnTo>
                  <a:pt x="848" y="515"/>
                </a:lnTo>
                <a:lnTo>
                  <a:pt x="847" y="515"/>
                </a:lnTo>
                <a:lnTo>
                  <a:pt x="847" y="515"/>
                </a:lnTo>
                <a:lnTo>
                  <a:pt x="847" y="515"/>
                </a:lnTo>
                <a:lnTo>
                  <a:pt x="846" y="516"/>
                </a:lnTo>
                <a:lnTo>
                  <a:pt x="847" y="517"/>
                </a:lnTo>
                <a:lnTo>
                  <a:pt x="846" y="517"/>
                </a:lnTo>
                <a:lnTo>
                  <a:pt x="846" y="519"/>
                </a:lnTo>
                <a:lnTo>
                  <a:pt x="846" y="519"/>
                </a:lnTo>
                <a:lnTo>
                  <a:pt x="845" y="519"/>
                </a:lnTo>
                <a:lnTo>
                  <a:pt x="845" y="520"/>
                </a:lnTo>
                <a:lnTo>
                  <a:pt x="845" y="521"/>
                </a:lnTo>
                <a:lnTo>
                  <a:pt x="844" y="521"/>
                </a:lnTo>
                <a:lnTo>
                  <a:pt x="843" y="521"/>
                </a:lnTo>
                <a:lnTo>
                  <a:pt x="843" y="521"/>
                </a:lnTo>
                <a:lnTo>
                  <a:pt x="843" y="521"/>
                </a:lnTo>
                <a:lnTo>
                  <a:pt x="842" y="521"/>
                </a:lnTo>
                <a:lnTo>
                  <a:pt x="842" y="521"/>
                </a:lnTo>
                <a:lnTo>
                  <a:pt x="841" y="522"/>
                </a:lnTo>
                <a:lnTo>
                  <a:pt x="840" y="523"/>
                </a:lnTo>
                <a:lnTo>
                  <a:pt x="840" y="523"/>
                </a:lnTo>
                <a:lnTo>
                  <a:pt x="840" y="523"/>
                </a:lnTo>
                <a:lnTo>
                  <a:pt x="839" y="523"/>
                </a:lnTo>
                <a:lnTo>
                  <a:pt x="839" y="524"/>
                </a:lnTo>
                <a:lnTo>
                  <a:pt x="839" y="525"/>
                </a:lnTo>
                <a:lnTo>
                  <a:pt x="839" y="525"/>
                </a:lnTo>
                <a:lnTo>
                  <a:pt x="838" y="525"/>
                </a:lnTo>
                <a:lnTo>
                  <a:pt x="838" y="525"/>
                </a:lnTo>
                <a:lnTo>
                  <a:pt x="838" y="524"/>
                </a:lnTo>
                <a:lnTo>
                  <a:pt x="838" y="523"/>
                </a:lnTo>
                <a:lnTo>
                  <a:pt x="838" y="523"/>
                </a:lnTo>
                <a:lnTo>
                  <a:pt x="838" y="523"/>
                </a:lnTo>
                <a:lnTo>
                  <a:pt x="838" y="523"/>
                </a:lnTo>
                <a:lnTo>
                  <a:pt x="838" y="522"/>
                </a:lnTo>
                <a:lnTo>
                  <a:pt x="838" y="522"/>
                </a:lnTo>
                <a:lnTo>
                  <a:pt x="838" y="521"/>
                </a:lnTo>
                <a:lnTo>
                  <a:pt x="838" y="521"/>
                </a:lnTo>
                <a:lnTo>
                  <a:pt x="837" y="521"/>
                </a:lnTo>
                <a:lnTo>
                  <a:pt x="836" y="520"/>
                </a:lnTo>
                <a:lnTo>
                  <a:pt x="836" y="519"/>
                </a:lnTo>
                <a:lnTo>
                  <a:pt x="835" y="519"/>
                </a:lnTo>
                <a:lnTo>
                  <a:pt x="834" y="519"/>
                </a:lnTo>
                <a:lnTo>
                  <a:pt x="834" y="519"/>
                </a:lnTo>
                <a:lnTo>
                  <a:pt x="834" y="519"/>
                </a:lnTo>
                <a:lnTo>
                  <a:pt x="833" y="519"/>
                </a:lnTo>
                <a:lnTo>
                  <a:pt x="833" y="518"/>
                </a:lnTo>
                <a:lnTo>
                  <a:pt x="832" y="518"/>
                </a:lnTo>
                <a:lnTo>
                  <a:pt x="832" y="517"/>
                </a:lnTo>
                <a:lnTo>
                  <a:pt x="832" y="517"/>
                </a:lnTo>
                <a:lnTo>
                  <a:pt x="831" y="517"/>
                </a:lnTo>
                <a:lnTo>
                  <a:pt x="831" y="516"/>
                </a:lnTo>
                <a:lnTo>
                  <a:pt x="830" y="516"/>
                </a:lnTo>
                <a:lnTo>
                  <a:pt x="830" y="515"/>
                </a:lnTo>
                <a:lnTo>
                  <a:pt x="830" y="515"/>
                </a:lnTo>
                <a:lnTo>
                  <a:pt x="830" y="515"/>
                </a:lnTo>
                <a:lnTo>
                  <a:pt x="830" y="514"/>
                </a:lnTo>
                <a:lnTo>
                  <a:pt x="829" y="514"/>
                </a:lnTo>
                <a:lnTo>
                  <a:pt x="828" y="515"/>
                </a:lnTo>
                <a:lnTo>
                  <a:pt x="827" y="515"/>
                </a:lnTo>
                <a:lnTo>
                  <a:pt x="826" y="514"/>
                </a:lnTo>
                <a:lnTo>
                  <a:pt x="826" y="513"/>
                </a:lnTo>
                <a:lnTo>
                  <a:pt x="826" y="513"/>
                </a:lnTo>
                <a:lnTo>
                  <a:pt x="826" y="513"/>
                </a:lnTo>
                <a:lnTo>
                  <a:pt x="825" y="513"/>
                </a:lnTo>
                <a:lnTo>
                  <a:pt x="824" y="513"/>
                </a:lnTo>
                <a:lnTo>
                  <a:pt x="824" y="513"/>
                </a:lnTo>
                <a:lnTo>
                  <a:pt x="824" y="512"/>
                </a:lnTo>
                <a:lnTo>
                  <a:pt x="824" y="511"/>
                </a:lnTo>
                <a:lnTo>
                  <a:pt x="824" y="511"/>
                </a:lnTo>
                <a:lnTo>
                  <a:pt x="824" y="511"/>
                </a:lnTo>
                <a:lnTo>
                  <a:pt x="823" y="511"/>
                </a:lnTo>
                <a:lnTo>
                  <a:pt x="823" y="511"/>
                </a:lnTo>
                <a:lnTo>
                  <a:pt x="823" y="510"/>
                </a:lnTo>
                <a:lnTo>
                  <a:pt x="823" y="509"/>
                </a:lnTo>
                <a:lnTo>
                  <a:pt x="822" y="509"/>
                </a:lnTo>
                <a:lnTo>
                  <a:pt x="822" y="509"/>
                </a:lnTo>
                <a:lnTo>
                  <a:pt x="821" y="509"/>
                </a:lnTo>
                <a:lnTo>
                  <a:pt x="821" y="509"/>
                </a:lnTo>
                <a:lnTo>
                  <a:pt x="821" y="508"/>
                </a:lnTo>
                <a:lnTo>
                  <a:pt x="820" y="508"/>
                </a:lnTo>
                <a:lnTo>
                  <a:pt x="819" y="508"/>
                </a:lnTo>
                <a:lnTo>
                  <a:pt x="819" y="508"/>
                </a:lnTo>
                <a:lnTo>
                  <a:pt x="819" y="508"/>
                </a:lnTo>
                <a:lnTo>
                  <a:pt x="818" y="508"/>
                </a:lnTo>
                <a:lnTo>
                  <a:pt x="818" y="507"/>
                </a:lnTo>
                <a:lnTo>
                  <a:pt x="817" y="507"/>
                </a:lnTo>
                <a:lnTo>
                  <a:pt x="817" y="507"/>
                </a:lnTo>
                <a:lnTo>
                  <a:pt x="817" y="506"/>
                </a:lnTo>
                <a:lnTo>
                  <a:pt x="816" y="506"/>
                </a:lnTo>
                <a:lnTo>
                  <a:pt x="815" y="506"/>
                </a:lnTo>
                <a:lnTo>
                  <a:pt x="815" y="506"/>
                </a:lnTo>
                <a:lnTo>
                  <a:pt x="815" y="505"/>
                </a:lnTo>
                <a:lnTo>
                  <a:pt x="815" y="504"/>
                </a:lnTo>
                <a:lnTo>
                  <a:pt x="814" y="504"/>
                </a:lnTo>
                <a:lnTo>
                  <a:pt x="813" y="504"/>
                </a:lnTo>
                <a:lnTo>
                  <a:pt x="813" y="504"/>
                </a:lnTo>
                <a:lnTo>
                  <a:pt x="813" y="504"/>
                </a:lnTo>
                <a:lnTo>
                  <a:pt x="813" y="503"/>
                </a:lnTo>
                <a:lnTo>
                  <a:pt x="813" y="503"/>
                </a:lnTo>
                <a:lnTo>
                  <a:pt x="812" y="503"/>
                </a:lnTo>
                <a:lnTo>
                  <a:pt x="811" y="502"/>
                </a:lnTo>
                <a:lnTo>
                  <a:pt x="811" y="502"/>
                </a:lnTo>
                <a:lnTo>
                  <a:pt x="810" y="502"/>
                </a:lnTo>
                <a:lnTo>
                  <a:pt x="810" y="502"/>
                </a:lnTo>
                <a:lnTo>
                  <a:pt x="809" y="502"/>
                </a:lnTo>
                <a:lnTo>
                  <a:pt x="809" y="501"/>
                </a:lnTo>
                <a:lnTo>
                  <a:pt x="808" y="501"/>
                </a:lnTo>
                <a:lnTo>
                  <a:pt x="807" y="501"/>
                </a:lnTo>
                <a:lnTo>
                  <a:pt x="807" y="500"/>
                </a:lnTo>
                <a:lnTo>
                  <a:pt x="806" y="500"/>
                </a:lnTo>
                <a:lnTo>
                  <a:pt x="806" y="500"/>
                </a:lnTo>
                <a:lnTo>
                  <a:pt x="805" y="500"/>
                </a:lnTo>
                <a:lnTo>
                  <a:pt x="804" y="500"/>
                </a:lnTo>
                <a:lnTo>
                  <a:pt x="804" y="499"/>
                </a:lnTo>
                <a:lnTo>
                  <a:pt x="804" y="499"/>
                </a:lnTo>
                <a:lnTo>
                  <a:pt x="803" y="499"/>
                </a:lnTo>
                <a:lnTo>
                  <a:pt x="802" y="499"/>
                </a:lnTo>
                <a:lnTo>
                  <a:pt x="802" y="499"/>
                </a:lnTo>
                <a:lnTo>
                  <a:pt x="801" y="498"/>
                </a:lnTo>
                <a:lnTo>
                  <a:pt x="800" y="498"/>
                </a:lnTo>
                <a:lnTo>
                  <a:pt x="800" y="498"/>
                </a:lnTo>
                <a:lnTo>
                  <a:pt x="799" y="498"/>
                </a:lnTo>
                <a:lnTo>
                  <a:pt x="799" y="497"/>
                </a:lnTo>
                <a:lnTo>
                  <a:pt x="798" y="497"/>
                </a:lnTo>
                <a:lnTo>
                  <a:pt x="798" y="497"/>
                </a:lnTo>
                <a:lnTo>
                  <a:pt x="797" y="497"/>
                </a:lnTo>
                <a:lnTo>
                  <a:pt x="797" y="496"/>
                </a:lnTo>
                <a:lnTo>
                  <a:pt x="796" y="496"/>
                </a:lnTo>
                <a:lnTo>
                  <a:pt x="796" y="496"/>
                </a:lnTo>
                <a:lnTo>
                  <a:pt x="795" y="496"/>
                </a:lnTo>
                <a:lnTo>
                  <a:pt x="794" y="496"/>
                </a:lnTo>
                <a:lnTo>
                  <a:pt x="794" y="495"/>
                </a:lnTo>
                <a:lnTo>
                  <a:pt x="793" y="495"/>
                </a:lnTo>
                <a:lnTo>
                  <a:pt x="792" y="494"/>
                </a:lnTo>
                <a:lnTo>
                  <a:pt x="792" y="494"/>
                </a:lnTo>
                <a:lnTo>
                  <a:pt x="791" y="494"/>
                </a:lnTo>
                <a:lnTo>
                  <a:pt x="791" y="494"/>
                </a:lnTo>
                <a:lnTo>
                  <a:pt x="790" y="494"/>
                </a:lnTo>
                <a:lnTo>
                  <a:pt x="790" y="494"/>
                </a:lnTo>
                <a:lnTo>
                  <a:pt x="790" y="493"/>
                </a:lnTo>
                <a:lnTo>
                  <a:pt x="789" y="493"/>
                </a:lnTo>
                <a:lnTo>
                  <a:pt x="788" y="493"/>
                </a:lnTo>
                <a:lnTo>
                  <a:pt x="788" y="492"/>
                </a:lnTo>
                <a:lnTo>
                  <a:pt x="787" y="492"/>
                </a:lnTo>
                <a:lnTo>
                  <a:pt x="787" y="492"/>
                </a:lnTo>
                <a:lnTo>
                  <a:pt x="787" y="492"/>
                </a:lnTo>
                <a:lnTo>
                  <a:pt x="786" y="492"/>
                </a:lnTo>
                <a:lnTo>
                  <a:pt x="785" y="492"/>
                </a:lnTo>
                <a:lnTo>
                  <a:pt x="785" y="491"/>
                </a:lnTo>
                <a:lnTo>
                  <a:pt x="785" y="491"/>
                </a:lnTo>
                <a:lnTo>
                  <a:pt x="784" y="491"/>
                </a:lnTo>
                <a:lnTo>
                  <a:pt x="783" y="491"/>
                </a:lnTo>
                <a:lnTo>
                  <a:pt x="783" y="491"/>
                </a:lnTo>
                <a:lnTo>
                  <a:pt x="783" y="491"/>
                </a:lnTo>
                <a:lnTo>
                  <a:pt x="782" y="491"/>
                </a:lnTo>
                <a:lnTo>
                  <a:pt x="781" y="490"/>
                </a:lnTo>
                <a:lnTo>
                  <a:pt x="781" y="491"/>
                </a:lnTo>
                <a:lnTo>
                  <a:pt x="781" y="490"/>
                </a:lnTo>
                <a:lnTo>
                  <a:pt x="780" y="490"/>
                </a:lnTo>
                <a:lnTo>
                  <a:pt x="779" y="490"/>
                </a:lnTo>
                <a:lnTo>
                  <a:pt x="779" y="490"/>
                </a:lnTo>
                <a:lnTo>
                  <a:pt x="778" y="490"/>
                </a:lnTo>
                <a:lnTo>
                  <a:pt x="777" y="490"/>
                </a:lnTo>
                <a:lnTo>
                  <a:pt x="777" y="489"/>
                </a:lnTo>
                <a:lnTo>
                  <a:pt x="777" y="490"/>
                </a:lnTo>
                <a:lnTo>
                  <a:pt x="776" y="490"/>
                </a:lnTo>
                <a:lnTo>
                  <a:pt x="775" y="490"/>
                </a:lnTo>
                <a:lnTo>
                  <a:pt x="775" y="490"/>
                </a:lnTo>
                <a:lnTo>
                  <a:pt x="774" y="490"/>
                </a:lnTo>
                <a:lnTo>
                  <a:pt x="773" y="490"/>
                </a:lnTo>
                <a:lnTo>
                  <a:pt x="773" y="490"/>
                </a:lnTo>
                <a:lnTo>
                  <a:pt x="772" y="490"/>
                </a:lnTo>
                <a:lnTo>
                  <a:pt x="771" y="490"/>
                </a:lnTo>
                <a:lnTo>
                  <a:pt x="771" y="490"/>
                </a:lnTo>
                <a:lnTo>
                  <a:pt x="770" y="490"/>
                </a:lnTo>
                <a:lnTo>
                  <a:pt x="770" y="490"/>
                </a:lnTo>
                <a:lnTo>
                  <a:pt x="769" y="490"/>
                </a:lnTo>
                <a:lnTo>
                  <a:pt x="768" y="490"/>
                </a:lnTo>
                <a:lnTo>
                  <a:pt x="768" y="490"/>
                </a:lnTo>
                <a:lnTo>
                  <a:pt x="767" y="490"/>
                </a:lnTo>
                <a:lnTo>
                  <a:pt x="766" y="490"/>
                </a:lnTo>
                <a:lnTo>
                  <a:pt x="766" y="490"/>
                </a:lnTo>
                <a:lnTo>
                  <a:pt x="764" y="490"/>
                </a:lnTo>
                <a:lnTo>
                  <a:pt x="764" y="490"/>
                </a:lnTo>
                <a:lnTo>
                  <a:pt x="763" y="489"/>
                </a:lnTo>
                <a:lnTo>
                  <a:pt x="763" y="489"/>
                </a:lnTo>
                <a:lnTo>
                  <a:pt x="762" y="489"/>
                </a:lnTo>
                <a:lnTo>
                  <a:pt x="762" y="489"/>
                </a:lnTo>
                <a:lnTo>
                  <a:pt x="762" y="489"/>
                </a:lnTo>
                <a:lnTo>
                  <a:pt x="761" y="489"/>
                </a:lnTo>
                <a:lnTo>
                  <a:pt x="760" y="489"/>
                </a:lnTo>
                <a:lnTo>
                  <a:pt x="760" y="489"/>
                </a:lnTo>
                <a:lnTo>
                  <a:pt x="759" y="489"/>
                </a:lnTo>
                <a:lnTo>
                  <a:pt x="758" y="489"/>
                </a:lnTo>
                <a:lnTo>
                  <a:pt x="758" y="489"/>
                </a:lnTo>
                <a:lnTo>
                  <a:pt x="757" y="489"/>
                </a:lnTo>
                <a:lnTo>
                  <a:pt x="756" y="489"/>
                </a:lnTo>
                <a:lnTo>
                  <a:pt x="756" y="489"/>
                </a:lnTo>
                <a:lnTo>
                  <a:pt x="755" y="489"/>
                </a:lnTo>
                <a:lnTo>
                  <a:pt x="754" y="489"/>
                </a:lnTo>
                <a:lnTo>
                  <a:pt x="754" y="489"/>
                </a:lnTo>
                <a:lnTo>
                  <a:pt x="753" y="489"/>
                </a:lnTo>
                <a:lnTo>
                  <a:pt x="752" y="489"/>
                </a:lnTo>
                <a:lnTo>
                  <a:pt x="752" y="489"/>
                </a:lnTo>
                <a:lnTo>
                  <a:pt x="751" y="489"/>
                </a:lnTo>
                <a:lnTo>
                  <a:pt x="751" y="489"/>
                </a:lnTo>
                <a:lnTo>
                  <a:pt x="751" y="490"/>
                </a:lnTo>
                <a:lnTo>
                  <a:pt x="750" y="490"/>
                </a:lnTo>
                <a:lnTo>
                  <a:pt x="750" y="489"/>
                </a:lnTo>
                <a:lnTo>
                  <a:pt x="749" y="489"/>
                </a:lnTo>
                <a:lnTo>
                  <a:pt x="749" y="489"/>
                </a:lnTo>
                <a:lnTo>
                  <a:pt x="749" y="489"/>
                </a:lnTo>
                <a:lnTo>
                  <a:pt x="748" y="489"/>
                </a:lnTo>
                <a:lnTo>
                  <a:pt x="747" y="489"/>
                </a:lnTo>
                <a:lnTo>
                  <a:pt x="747" y="489"/>
                </a:lnTo>
                <a:lnTo>
                  <a:pt x="746" y="489"/>
                </a:lnTo>
                <a:lnTo>
                  <a:pt x="745" y="489"/>
                </a:lnTo>
                <a:lnTo>
                  <a:pt x="745" y="488"/>
                </a:lnTo>
                <a:lnTo>
                  <a:pt x="745" y="488"/>
                </a:lnTo>
                <a:lnTo>
                  <a:pt x="744" y="488"/>
                </a:lnTo>
                <a:lnTo>
                  <a:pt x="743" y="488"/>
                </a:lnTo>
                <a:lnTo>
                  <a:pt x="743" y="487"/>
                </a:lnTo>
                <a:lnTo>
                  <a:pt x="742" y="487"/>
                </a:lnTo>
                <a:lnTo>
                  <a:pt x="742" y="487"/>
                </a:lnTo>
                <a:lnTo>
                  <a:pt x="741" y="487"/>
                </a:lnTo>
                <a:lnTo>
                  <a:pt x="741" y="486"/>
                </a:lnTo>
                <a:lnTo>
                  <a:pt x="741" y="485"/>
                </a:lnTo>
                <a:lnTo>
                  <a:pt x="741" y="485"/>
                </a:lnTo>
                <a:lnTo>
                  <a:pt x="741" y="485"/>
                </a:lnTo>
                <a:lnTo>
                  <a:pt x="740" y="484"/>
                </a:lnTo>
                <a:lnTo>
                  <a:pt x="739" y="484"/>
                </a:lnTo>
                <a:lnTo>
                  <a:pt x="739" y="483"/>
                </a:lnTo>
                <a:lnTo>
                  <a:pt x="739" y="483"/>
                </a:lnTo>
                <a:lnTo>
                  <a:pt x="739" y="483"/>
                </a:lnTo>
                <a:lnTo>
                  <a:pt x="739" y="482"/>
                </a:lnTo>
                <a:lnTo>
                  <a:pt x="738" y="482"/>
                </a:lnTo>
                <a:lnTo>
                  <a:pt x="738" y="481"/>
                </a:lnTo>
                <a:lnTo>
                  <a:pt x="737" y="481"/>
                </a:lnTo>
                <a:lnTo>
                  <a:pt x="737" y="481"/>
                </a:lnTo>
                <a:lnTo>
                  <a:pt x="737" y="481"/>
                </a:lnTo>
                <a:lnTo>
                  <a:pt x="737" y="480"/>
                </a:lnTo>
                <a:lnTo>
                  <a:pt x="737" y="479"/>
                </a:lnTo>
                <a:lnTo>
                  <a:pt x="736" y="479"/>
                </a:lnTo>
                <a:lnTo>
                  <a:pt x="735" y="479"/>
                </a:lnTo>
                <a:lnTo>
                  <a:pt x="735" y="478"/>
                </a:lnTo>
                <a:lnTo>
                  <a:pt x="735" y="477"/>
                </a:lnTo>
                <a:lnTo>
                  <a:pt x="735" y="477"/>
                </a:lnTo>
                <a:lnTo>
                  <a:pt x="735" y="477"/>
                </a:lnTo>
                <a:lnTo>
                  <a:pt x="735" y="476"/>
                </a:lnTo>
                <a:lnTo>
                  <a:pt x="735" y="475"/>
                </a:lnTo>
                <a:lnTo>
                  <a:pt x="735" y="475"/>
                </a:lnTo>
                <a:lnTo>
                  <a:pt x="735" y="474"/>
                </a:lnTo>
                <a:lnTo>
                  <a:pt x="735" y="473"/>
                </a:lnTo>
                <a:lnTo>
                  <a:pt x="734" y="473"/>
                </a:lnTo>
                <a:lnTo>
                  <a:pt x="734" y="473"/>
                </a:lnTo>
                <a:lnTo>
                  <a:pt x="734" y="472"/>
                </a:lnTo>
                <a:lnTo>
                  <a:pt x="734" y="472"/>
                </a:lnTo>
                <a:lnTo>
                  <a:pt x="734" y="472"/>
                </a:lnTo>
                <a:lnTo>
                  <a:pt x="734" y="472"/>
                </a:lnTo>
                <a:lnTo>
                  <a:pt x="734" y="471"/>
                </a:lnTo>
                <a:lnTo>
                  <a:pt x="734" y="471"/>
                </a:lnTo>
                <a:lnTo>
                  <a:pt x="734" y="470"/>
                </a:lnTo>
                <a:lnTo>
                  <a:pt x="733" y="470"/>
                </a:lnTo>
                <a:lnTo>
                  <a:pt x="733" y="470"/>
                </a:lnTo>
                <a:lnTo>
                  <a:pt x="732" y="470"/>
                </a:lnTo>
                <a:lnTo>
                  <a:pt x="732" y="469"/>
                </a:lnTo>
                <a:lnTo>
                  <a:pt x="732" y="468"/>
                </a:lnTo>
                <a:lnTo>
                  <a:pt x="732" y="468"/>
                </a:lnTo>
                <a:lnTo>
                  <a:pt x="732" y="468"/>
                </a:lnTo>
                <a:lnTo>
                  <a:pt x="732" y="467"/>
                </a:lnTo>
                <a:lnTo>
                  <a:pt x="731" y="467"/>
                </a:lnTo>
                <a:lnTo>
                  <a:pt x="730" y="466"/>
                </a:lnTo>
                <a:lnTo>
                  <a:pt x="730" y="466"/>
                </a:lnTo>
                <a:lnTo>
                  <a:pt x="729" y="466"/>
                </a:lnTo>
                <a:lnTo>
                  <a:pt x="728" y="466"/>
                </a:lnTo>
                <a:lnTo>
                  <a:pt x="728" y="466"/>
                </a:lnTo>
                <a:lnTo>
                  <a:pt x="728" y="466"/>
                </a:lnTo>
                <a:lnTo>
                  <a:pt x="728" y="466"/>
                </a:lnTo>
                <a:lnTo>
                  <a:pt x="728" y="465"/>
                </a:lnTo>
                <a:lnTo>
                  <a:pt x="728" y="465"/>
                </a:lnTo>
                <a:lnTo>
                  <a:pt x="727" y="465"/>
                </a:lnTo>
                <a:lnTo>
                  <a:pt x="727" y="464"/>
                </a:lnTo>
                <a:lnTo>
                  <a:pt x="727" y="464"/>
                </a:lnTo>
                <a:lnTo>
                  <a:pt x="726" y="464"/>
                </a:lnTo>
                <a:lnTo>
                  <a:pt x="726" y="464"/>
                </a:lnTo>
                <a:lnTo>
                  <a:pt x="726" y="463"/>
                </a:lnTo>
                <a:lnTo>
                  <a:pt x="726" y="462"/>
                </a:lnTo>
                <a:lnTo>
                  <a:pt x="725" y="462"/>
                </a:lnTo>
                <a:lnTo>
                  <a:pt x="725" y="462"/>
                </a:lnTo>
                <a:lnTo>
                  <a:pt x="724" y="461"/>
                </a:lnTo>
                <a:lnTo>
                  <a:pt x="724" y="460"/>
                </a:lnTo>
                <a:lnTo>
                  <a:pt x="724" y="460"/>
                </a:lnTo>
                <a:lnTo>
                  <a:pt x="724" y="459"/>
                </a:lnTo>
                <a:lnTo>
                  <a:pt x="724" y="458"/>
                </a:lnTo>
                <a:lnTo>
                  <a:pt x="723" y="458"/>
                </a:lnTo>
                <a:lnTo>
                  <a:pt x="723" y="458"/>
                </a:lnTo>
                <a:lnTo>
                  <a:pt x="723" y="457"/>
                </a:lnTo>
                <a:lnTo>
                  <a:pt x="723" y="456"/>
                </a:lnTo>
                <a:lnTo>
                  <a:pt x="723" y="456"/>
                </a:lnTo>
                <a:lnTo>
                  <a:pt x="723" y="455"/>
                </a:lnTo>
                <a:lnTo>
                  <a:pt x="724" y="455"/>
                </a:lnTo>
                <a:lnTo>
                  <a:pt x="724" y="454"/>
                </a:lnTo>
                <a:lnTo>
                  <a:pt x="724" y="453"/>
                </a:lnTo>
                <a:lnTo>
                  <a:pt x="724" y="453"/>
                </a:lnTo>
                <a:lnTo>
                  <a:pt x="723" y="453"/>
                </a:lnTo>
                <a:lnTo>
                  <a:pt x="722" y="453"/>
                </a:lnTo>
                <a:lnTo>
                  <a:pt x="722" y="452"/>
                </a:lnTo>
                <a:lnTo>
                  <a:pt x="722" y="452"/>
                </a:lnTo>
                <a:lnTo>
                  <a:pt x="721" y="452"/>
                </a:lnTo>
                <a:lnTo>
                  <a:pt x="721" y="451"/>
                </a:lnTo>
                <a:lnTo>
                  <a:pt x="720" y="451"/>
                </a:lnTo>
                <a:lnTo>
                  <a:pt x="720" y="451"/>
                </a:lnTo>
                <a:lnTo>
                  <a:pt x="719" y="451"/>
                </a:lnTo>
                <a:lnTo>
                  <a:pt x="718" y="451"/>
                </a:lnTo>
                <a:lnTo>
                  <a:pt x="718" y="451"/>
                </a:lnTo>
                <a:lnTo>
                  <a:pt x="717" y="451"/>
                </a:lnTo>
                <a:lnTo>
                  <a:pt x="717" y="450"/>
                </a:lnTo>
                <a:lnTo>
                  <a:pt x="716" y="450"/>
                </a:lnTo>
                <a:lnTo>
                  <a:pt x="716" y="450"/>
                </a:lnTo>
                <a:lnTo>
                  <a:pt x="715" y="450"/>
                </a:lnTo>
                <a:lnTo>
                  <a:pt x="715" y="449"/>
                </a:lnTo>
                <a:lnTo>
                  <a:pt x="714" y="449"/>
                </a:lnTo>
                <a:lnTo>
                  <a:pt x="714" y="449"/>
                </a:lnTo>
                <a:lnTo>
                  <a:pt x="713" y="449"/>
                </a:lnTo>
                <a:lnTo>
                  <a:pt x="713" y="449"/>
                </a:lnTo>
                <a:lnTo>
                  <a:pt x="712" y="449"/>
                </a:lnTo>
                <a:lnTo>
                  <a:pt x="712" y="448"/>
                </a:lnTo>
                <a:lnTo>
                  <a:pt x="711" y="448"/>
                </a:lnTo>
                <a:lnTo>
                  <a:pt x="711" y="448"/>
                </a:lnTo>
                <a:lnTo>
                  <a:pt x="711" y="447"/>
                </a:lnTo>
                <a:lnTo>
                  <a:pt x="710" y="447"/>
                </a:lnTo>
                <a:lnTo>
                  <a:pt x="709" y="447"/>
                </a:lnTo>
                <a:lnTo>
                  <a:pt x="709" y="447"/>
                </a:lnTo>
                <a:lnTo>
                  <a:pt x="708" y="447"/>
                </a:lnTo>
                <a:lnTo>
                  <a:pt x="708" y="446"/>
                </a:lnTo>
                <a:lnTo>
                  <a:pt x="707" y="446"/>
                </a:lnTo>
                <a:lnTo>
                  <a:pt x="707" y="446"/>
                </a:lnTo>
                <a:lnTo>
                  <a:pt x="707" y="445"/>
                </a:lnTo>
                <a:lnTo>
                  <a:pt x="706" y="445"/>
                </a:lnTo>
                <a:lnTo>
                  <a:pt x="706" y="445"/>
                </a:lnTo>
                <a:lnTo>
                  <a:pt x="705" y="445"/>
                </a:lnTo>
                <a:lnTo>
                  <a:pt x="705" y="444"/>
                </a:lnTo>
                <a:lnTo>
                  <a:pt x="705" y="444"/>
                </a:lnTo>
                <a:lnTo>
                  <a:pt x="704" y="444"/>
                </a:lnTo>
                <a:lnTo>
                  <a:pt x="703" y="444"/>
                </a:lnTo>
                <a:lnTo>
                  <a:pt x="703" y="445"/>
                </a:lnTo>
                <a:lnTo>
                  <a:pt x="703" y="445"/>
                </a:lnTo>
                <a:lnTo>
                  <a:pt x="702" y="445"/>
                </a:lnTo>
                <a:lnTo>
                  <a:pt x="702" y="446"/>
                </a:lnTo>
                <a:lnTo>
                  <a:pt x="701" y="446"/>
                </a:lnTo>
                <a:lnTo>
                  <a:pt x="701" y="447"/>
                </a:lnTo>
                <a:lnTo>
                  <a:pt x="701" y="447"/>
                </a:lnTo>
                <a:lnTo>
                  <a:pt x="700" y="447"/>
                </a:lnTo>
                <a:lnTo>
                  <a:pt x="699" y="447"/>
                </a:lnTo>
                <a:lnTo>
                  <a:pt x="699" y="448"/>
                </a:lnTo>
                <a:lnTo>
                  <a:pt x="699" y="449"/>
                </a:lnTo>
                <a:lnTo>
                  <a:pt x="698" y="449"/>
                </a:lnTo>
                <a:lnTo>
                  <a:pt x="698" y="450"/>
                </a:lnTo>
                <a:lnTo>
                  <a:pt x="698" y="450"/>
                </a:lnTo>
                <a:lnTo>
                  <a:pt x="697" y="451"/>
                </a:lnTo>
                <a:lnTo>
                  <a:pt x="697" y="451"/>
                </a:lnTo>
                <a:lnTo>
                  <a:pt x="697" y="451"/>
                </a:lnTo>
                <a:lnTo>
                  <a:pt x="696" y="451"/>
                </a:lnTo>
                <a:lnTo>
                  <a:pt x="696" y="450"/>
                </a:lnTo>
                <a:lnTo>
                  <a:pt x="696" y="449"/>
                </a:lnTo>
                <a:lnTo>
                  <a:pt x="695" y="449"/>
                </a:lnTo>
                <a:lnTo>
                  <a:pt x="695" y="449"/>
                </a:lnTo>
                <a:lnTo>
                  <a:pt x="694" y="449"/>
                </a:lnTo>
                <a:lnTo>
                  <a:pt x="694" y="449"/>
                </a:lnTo>
                <a:lnTo>
                  <a:pt x="694" y="448"/>
                </a:lnTo>
                <a:lnTo>
                  <a:pt x="694" y="448"/>
                </a:lnTo>
                <a:lnTo>
                  <a:pt x="694" y="447"/>
                </a:lnTo>
                <a:lnTo>
                  <a:pt x="694" y="447"/>
                </a:lnTo>
                <a:lnTo>
                  <a:pt x="693" y="447"/>
                </a:lnTo>
                <a:lnTo>
                  <a:pt x="692" y="447"/>
                </a:lnTo>
                <a:lnTo>
                  <a:pt x="692" y="446"/>
                </a:lnTo>
                <a:lnTo>
                  <a:pt x="691" y="446"/>
                </a:lnTo>
                <a:lnTo>
                  <a:pt x="690" y="446"/>
                </a:lnTo>
                <a:lnTo>
                  <a:pt x="690" y="445"/>
                </a:lnTo>
                <a:lnTo>
                  <a:pt x="690" y="445"/>
                </a:lnTo>
                <a:lnTo>
                  <a:pt x="689" y="445"/>
                </a:lnTo>
                <a:lnTo>
                  <a:pt x="688" y="445"/>
                </a:lnTo>
                <a:lnTo>
                  <a:pt x="688" y="445"/>
                </a:lnTo>
                <a:lnTo>
                  <a:pt x="688" y="444"/>
                </a:lnTo>
                <a:lnTo>
                  <a:pt x="687" y="444"/>
                </a:lnTo>
                <a:lnTo>
                  <a:pt x="687" y="443"/>
                </a:lnTo>
                <a:lnTo>
                  <a:pt x="686" y="443"/>
                </a:lnTo>
                <a:lnTo>
                  <a:pt x="687" y="443"/>
                </a:lnTo>
                <a:lnTo>
                  <a:pt x="688" y="443"/>
                </a:lnTo>
                <a:lnTo>
                  <a:pt x="688" y="442"/>
                </a:lnTo>
                <a:lnTo>
                  <a:pt x="688" y="442"/>
                </a:lnTo>
                <a:lnTo>
                  <a:pt x="688" y="441"/>
                </a:lnTo>
                <a:lnTo>
                  <a:pt x="689" y="441"/>
                </a:lnTo>
                <a:lnTo>
                  <a:pt x="689" y="441"/>
                </a:lnTo>
                <a:lnTo>
                  <a:pt x="689" y="440"/>
                </a:lnTo>
                <a:lnTo>
                  <a:pt x="690" y="439"/>
                </a:lnTo>
                <a:lnTo>
                  <a:pt x="690" y="439"/>
                </a:lnTo>
                <a:lnTo>
                  <a:pt x="689" y="439"/>
                </a:lnTo>
                <a:lnTo>
                  <a:pt x="688" y="438"/>
                </a:lnTo>
                <a:lnTo>
                  <a:pt x="688" y="438"/>
                </a:lnTo>
                <a:lnTo>
                  <a:pt x="687" y="437"/>
                </a:lnTo>
                <a:lnTo>
                  <a:pt x="686" y="437"/>
                </a:lnTo>
                <a:lnTo>
                  <a:pt x="686" y="437"/>
                </a:lnTo>
                <a:lnTo>
                  <a:pt x="686" y="437"/>
                </a:lnTo>
                <a:lnTo>
                  <a:pt x="685" y="437"/>
                </a:lnTo>
                <a:lnTo>
                  <a:pt x="685" y="436"/>
                </a:lnTo>
                <a:lnTo>
                  <a:pt x="684" y="436"/>
                </a:lnTo>
                <a:lnTo>
                  <a:pt x="684" y="436"/>
                </a:lnTo>
                <a:lnTo>
                  <a:pt x="683" y="436"/>
                </a:lnTo>
                <a:lnTo>
                  <a:pt x="682" y="436"/>
                </a:lnTo>
                <a:lnTo>
                  <a:pt x="682" y="437"/>
                </a:lnTo>
                <a:lnTo>
                  <a:pt x="682" y="437"/>
                </a:lnTo>
                <a:lnTo>
                  <a:pt x="682" y="437"/>
                </a:lnTo>
                <a:lnTo>
                  <a:pt x="681" y="437"/>
                </a:lnTo>
                <a:lnTo>
                  <a:pt x="681" y="438"/>
                </a:lnTo>
                <a:lnTo>
                  <a:pt x="680" y="438"/>
                </a:lnTo>
                <a:lnTo>
                  <a:pt x="680" y="438"/>
                </a:lnTo>
                <a:lnTo>
                  <a:pt x="680" y="439"/>
                </a:lnTo>
                <a:lnTo>
                  <a:pt x="679" y="439"/>
                </a:lnTo>
                <a:lnTo>
                  <a:pt x="679" y="438"/>
                </a:lnTo>
                <a:lnTo>
                  <a:pt x="679" y="438"/>
                </a:lnTo>
                <a:lnTo>
                  <a:pt x="679" y="439"/>
                </a:lnTo>
                <a:lnTo>
                  <a:pt x="678" y="439"/>
                </a:lnTo>
                <a:lnTo>
                  <a:pt x="677" y="439"/>
                </a:lnTo>
                <a:lnTo>
                  <a:pt x="677" y="438"/>
                </a:lnTo>
                <a:lnTo>
                  <a:pt x="677" y="438"/>
                </a:lnTo>
                <a:lnTo>
                  <a:pt x="677" y="437"/>
                </a:lnTo>
                <a:lnTo>
                  <a:pt x="676" y="437"/>
                </a:lnTo>
                <a:lnTo>
                  <a:pt x="675" y="437"/>
                </a:lnTo>
                <a:lnTo>
                  <a:pt x="675" y="437"/>
                </a:lnTo>
                <a:lnTo>
                  <a:pt x="675" y="437"/>
                </a:lnTo>
                <a:lnTo>
                  <a:pt x="674" y="437"/>
                </a:lnTo>
                <a:lnTo>
                  <a:pt x="674" y="436"/>
                </a:lnTo>
                <a:lnTo>
                  <a:pt x="673" y="436"/>
                </a:lnTo>
                <a:lnTo>
                  <a:pt x="673" y="436"/>
                </a:lnTo>
                <a:lnTo>
                  <a:pt x="672" y="436"/>
                </a:lnTo>
                <a:lnTo>
                  <a:pt x="671" y="436"/>
                </a:lnTo>
                <a:lnTo>
                  <a:pt x="671" y="436"/>
                </a:lnTo>
                <a:lnTo>
                  <a:pt x="671" y="435"/>
                </a:lnTo>
                <a:lnTo>
                  <a:pt x="670" y="434"/>
                </a:lnTo>
                <a:lnTo>
                  <a:pt x="669" y="434"/>
                </a:lnTo>
                <a:lnTo>
                  <a:pt x="669" y="434"/>
                </a:lnTo>
                <a:lnTo>
                  <a:pt x="669" y="434"/>
                </a:lnTo>
                <a:lnTo>
                  <a:pt x="668" y="434"/>
                </a:lnTo>
                <a:lnTo>
                  <a:pt x="667" y="434"/>
                </a:lnTo>
                <a:lnTo>
                  <a:pt x="667" y="434"/>
                </a:lnTo>
                <a:lnTo>
                  <a:pt x="667" y="433"/>
                </a:lnTo>
                <a:lnTo>
                  <a:pt x="666" y="433"/>
                </a:lnTo>
                <a:lnTo>
                  <a:pt x="665" y="432"/>
                </a:lnTo>
                <a:lnTo>
                  <a:pt x="665" y="432"/>
                </a:lnTo>
                <a:lnTo>
                  <a:pt x="664" y="432"/>
                </a:lnTo>
                <a:lnTo>
                  <a:pt x="664" y="432"/>
                </a:lnTo>
                <a:lnTo>
                  <a:pt x="663" y="432"/>
                </a:lnTo>
                <a:lnTo>
                  <a:pt x="663" y="431"/>
                </a:lnTo>
                <a:lnTo>
                  <a:pt x="663" y="431"/>
                </a:lnTo>
                <a:lnTo>
                  <a:pt x="662" y="431"/>
                </a:lnTo>
                <a:lnTo>
                  <a:pt x="662" y="431"/>
                </a:lnTo>
                <a:lnTo>
                  <a:pt x="661" y="431"/>
                </a:lnTo>
                <a:lnTo>
                  <a:pt x="660" y="431"/>
                </a:lnTo>
                <a:lnTo>
                  <a:pt x="660" y="430"/>
                </a:lnTo>
                <a:lnTo>
                  <a:pt x="660" y="430"/>
                </a:lnTo>
                <a:lnTo>
                  <a:pt x="659" y="430"/>
                </a:lnTo>
                <a:lnTo>
                  <a:pt x="658" y="430"/>
                </a:lnTo>
                <a:lnTo>
                  <a:pt x="658" y="430"/>
                </a:lnTo>
                <a:lnTo>
                  <a:pt x="658" y="430"/>
                </a:lnTo>
                <a:lnTo>
                  <a:pt x="657" y="430"/>
                </a:lnTo>
                <a:lnTo>
                  <a:pt x="656" y="430"/>
                </a:lnTo>
                <a:lnTo>
                  <a:pt x="656" y="430"/>
                </a:lnTo>
                <a:lnTo>
                  <a:pt x="656" y="429"/>
                </a:lnTo>
                <a:lnTo>
                  <a:pt x="655" y="429"/>
                </a:lnTo>
                <a:lnTo>
                  <a:pt x="654" y="429"/>
                </a:lnTo>
                <a:lnTo>
                  <a:pt x="654" y="429"/>
                </a:lnTo>
                <a:lnTo>
                  <a:pt x="653" y="429"/>
                </a:lnTo>
                <a:lnTo>
                  <a:pt x="653" y="428"/>
                </a:lnTo>
                <a:lnTo>
                  <a:pt x="652" y="428"/>
                </a:lnTo>
                <a:lnTo>
                  <a:pt x="652" y="428"/>
                </a:lnTo>
                <a:lnTo>
                  <a:pt x="651" y="428"/>
                </a:lnTo>
                <a:lnTo>
                  <a:pt x="650" y="428"/>
                </a:lnTo>
                <a:lnTo>
                  <a:pt x="649" y="428"/>
                </a:lnTo>
                <a:lnTo>
                  <a:pt x="648" y="427"/>
                </a:lnTo>
                <a:lnTo>
                  <a:pt x="648" y="426"/>
                </a:lnTo>
                <a:lnTo>
                  <a:pt x="647" y="426"/>
                </a:lnTo>
                <a:lnTo>
                  <a:pt x="646" y="426"/>
                </a:lnTo>
                <a:lnTo>
                  <a:pt x="646" y="427"/>
                </a:lnTo>
                <a:lnTo>
                  <a:pt x="646" y="428"/>
                </a:lnTo>
                <a:lnTo>
                  <a:pt x="646" y="428"/>
                </a:lnTo>
                <a:lnTo>
                  <a:pt x="645" y="429"/>
                </a:lnTo>
                <a:lnTo>
                  <a:pt x="644" y="429"/>
                </a:lnTo>
                <a:lnTo>
                  <a:pt x="644" y="429"/>
                </a:lnTo>
                <a:lnTo>
                  <a:pt x="643" y="430"/>
                </a:lnTo>
                <a:lnTo>
                  <a:pt x="643" y="430"/>
                </a:lnTo>
                <a:lnTo>
                  <a:pt x="642" y="430"/>
                </a:lnTo>
                <a:lnTo>
                  <a:pt x="641" y="430"/>
                </a:lnTo>
                <a:lnTo>
                  <a:pt x="641" y="430"/>
                </a:lnTo>
                <a:lnTo>
                  <a:pt x="640" y="430"/>
                </a:lnTo>
                <a:lnTo>
                  <a:pt x="639" y="430"/>
                </a:lnTo>
                <a:lnTo>
                  <a:pt x="639" y="430"/>
                </a:lnTo>
                <a:lnTo>
                  <a:pt x="639" y="430"/>
                </a:lnTo>
                <a:lnTo>
                  <a:pt x="638" y="430"/>
                </a:lnTo>
                <a:lnTo>
                  <a:pt x="637" y="430"/>
                </a:lnTo>
                <a:lnTo>
                  <a:pt x="637" y="430"/>
                </a:lnTo>
                <a:lnTo>
                  <a:pt x="637" y="431"/>
                </a:lnTo>
                <a:lnTo>
                  <a:pt x="636" y="431"/>
                </a:lnTo>
                <a:lnTo>
                  <a:pt x="636" y="432"/>
                </a:lnTo>
                <a:lnTo>
                  <a:pt x="635" y="432"/>
                </a:lnTo>
                <a:lnTo>
                  <a:pt x="635" y="433"/>
                </a:lnTo>
                <a:lnTo>
                  <a:pt x="634" y="433"/>
                </a:lnTo>
                <a:lnTo>
                  <a:pt x="634" y="434"/>
                </a:lnTo>
                <a:lnTo>
                  <a:pt x="633" y="433"/>
                </a:lnTo>
                <a:lnTo>
                  <a:pt x="633" y="434"/>
                </a:lnTo>
                <a:lnTo>
                  <a:pt x="633" y="434"/>
                </a:lnTo>
                <a:lnTo>
                  <a:pt x="633" y="434"/>
                </a:lnTo>
                <a:lnTo>
                  <a:pt x="633" y="435"/>
                </a:lnTo>
                <a:lnTo>
                  <a:pt x="632" y="436"/>
                </a:lnTo>
                <a:lnTo>
                  <a:pt x="631" y="436"/>
                </a:lnTo>
                <a:lnTo>
                  <a:pt x="631" y="436"/>
                </a:lnTo>
                <a:lnTo>
                  <a:pt x="630" y="437"/>
                </a:lnTo>
                <a:lnTo>
                  <a:pt x="629" y="437"/>
                </a:lnTo>
                <a:lnTo>
                  <a:pt x="629" y="437"/>
                </a:lnTo>
                <a:lnTo>
                  <a:pt x="628" y="437"/>
                </a:lnTo>
                <a:lnTo>
                  <a:pt x="627" y="437"/>
                </a:lnTo>
                <a:lnTo>
                  <a:pt x="627" y="437"/>
                </a:lnTo>
                <a:lnTo>
                  <a:pt x="627" y="438"/>
                </a:lnTo>
                <a:lnTo>
                  <a:pt x="626" y="438"/>
                </a:lnTo>
                <a:lnTo>
                  <a:pt x="626" y="439"/>
                </a:lnTo>
                <a:lnTo>
                  <a:pt x="626" y="439"/>
                </a:lnTo>
                <a:lnTo>
                  <a:pt x="626" y="439"/>
                </a:lnTo>
                <a:lnTo>
                  <a:pt x="626" y="440"/>
                </a:lnTo>
                <a:lnTo>
                  <a:pt x="625" y="441"/>
                </a:lnTo>
                <a:lnTo>
                  <a:pt x="624" y="441"/>
                </a:lnTo>
                <a:lnTo>
                  <a:pt x="624" y="441"/>
                </a:lnTo>
                <a:lnTo>
                  <a:pt x="623" y="441"/>
                </a:lnTo>
                <a:lnTo>
                  <a:pt x="622" y="441"/>
                </a:lnTo>
                <a:lnTo>
                  <a:pt x="622" y="441"/>
                </a:lnTo>
                <a:lnTo>
                  <a:pt x="623" y="441"/>
                </a:lnTo>
                <a:lnTo>
                  <a:pt x="623" y="442"/>
                </a:lnTo>
                <a:lnTo>
                  <a:pt x="622" y="442"/>
                </a:lnTo>
                <a:lnTo>
                  <a:pt x="622" y="441"/>
                </a:lnTo>
                <a:lnTo>
                  <a:pt x="622" y="441"/>
                </a:lnTo>
                <a:lnTo>
                  <a:pt x="622" y="442"/>
                </a:lnTo>
                <a:lnTo>
                  <a:pt x="621" y="442"/>
                </a:lnTo>
                <a:lnTo>
                  <a:pt x="621" y="443"/>
                </a:lnTo>
                <a:lnTo>
                  <a:pt x="620" y="443"/>
                </a:lnTo>
                <a:lnTo>
                  <a:pt x="620" y="443"/>
                </a:lnTo>
                <a:lnTo>
                  <a:pt x="620" y="444"/>
                </a:lnTo>
                <a:lnTo>
                  <a:pt x="620" y="444"/>
                </a:lnTo>
                <a:lnTo>
                  <a:pt x="620" y="445"/>
                </a:lnTo>
                <a:lnTo>
                  <a:pt x="619" y="445"/>
                </a:lnTo>
                <a:lnTo>
                  <a:pt x="619" y="445"/>
                </a:lnTo>
                <a:lnTo>
                  <a:pt x="618" y="445"/>
                </a:lnTo>
                <a:lnTo>
                  <a:pt x="618" y="445"/>
                </a:lnTo>
                <a:lnTo>
                  <a:pt x="617" y="445"/>
                </a:lnTo>
                <a:lnTo>
                  <a:pt x="616" y="445"/>
                </a:lnTo>
                <a:lnTo>
                  <a:pt x="616" y="445"/>
                </a:lnTo>
                <a:lnTo>
                  <a:pt x="614" y="446"/>
                </a:lnTo>
                <a:lnTo>
                  <a:pt x="614" y="447"/>
                </a:lnTo>
                <a:lnTo>
                  <a:pt x="614" y="447"/>
                </a:lnTo>
                <a:lnTo>
                  <a:pt x="614" y="447"/>
                </a:lnTo>
                <a:lnTo>
                  <a:pt x="613" y="447"/>
                </a:lnTo>
                <a:lnTo>
                  <a:pt x="612" y="447"/>
                </a:lnTo>
                <a:lnTo>
                  <a:pt x="612" y="447"/>
                </a:lnTo>
                <a:lnTo>
                  <a:pt x="611" y="447"/>
                </a:lnTo>
                <a:lnTo>
                  <a:pt x="611" y="446"/>
                </a:lnTo>
                <a:lnTo>
                  <a:pt x="610" y="446"/>
                </a:lnTo>
                <a:lnTo>
                  <a:pt x="610" y="447"/>
                </a:lnTo>
                <a:lnTo>
                  <a:pt x="610" y="447"/>
                </a:lnTo>
                <a:lnTo>
                  <a:pt x="609" y="446"/>
                </a:lnTo>
                <a:lnTo>
                  <a:pt x="608" y="446"/>
                </a:lnTo>
                <a:lnTo>
                  <a:pt x="608" y="446"/>
                </a:lnTo>
                <a:lnTo>
                  <a:pt x="607" y="446"/>
                </a:lnTo>
                <a:lnTo>
                  <a:pt x="607" y="445"/>
                </a:lnTo>
                <a:lnTo>
                  <a:pt x="607" y="446"/>
                </a:lnTo>
                <a:lnTo>
                  <a:pt x="607" y="446"/>
                </a:lnTo>
                <a:lnTo>
                  <a:pt x="606" y="446"/>
                </a:lnTo>
                <a:lnTo>
                  <a:pt x="605" y="447"/>
                </a:lnTo>
                <a:lnTo>
                  <a:pt x="605" y="447"/>
                </a:lnTo>
                <a:lnTo>
                  <a:pt x="604" y="446"/>
                </a:lnTo>
                <a:lnTo>
                  <a:pt x="604" y="445"/>
                </a:lnTo>
                <a:lnTo>
                  <a:pt x="603" y="445"/>
                </a:lnTo>
                <a:lnTo>
                  <a:pt x="603" y="445"/>
                </a:lnTo>
                <a:lnTo>
                  <a:pt x="603" y="445"/>
                </a:lnTo>
                <a:lnTo>
                  <a:pt x="602" y="445"/>
                </a:lnTo>
                <a:lnTo>
                  <a:pt x="601" y="445"/>
                </a:lnTo>
                <a:lnTo>
                  <a:pt x="601" y="446"/>
                </a:lnTo>
                <a:lnTo>
                  <a:pt x="601" y="446"/>
                </a:lnTo>
                <a:lnTo>
                  <a:pt x="600" y="446"/>
                </a:lnTo>
                <a:lnTo>
                  <a:pt x="599" y="445"/>
                </a:lnTo>
                <a:lnTo>
                  <a:pt x="599" y="445"/>
                </a:lnTo>
                <a:lnTo>
                  <a:pt x="598" y="445"/>
                </a:lnTo>
                <a:lnTo>
                  <a:pt x="597" y="445"/>
                </a:lnTo>
                <a:lnTo>
                  <a:pt x="597" y="445"/>
                </a:lnTo>
                <a:lnTo>
                  <a:pt x="597" y="445"/>
                </a:lnTo>
                <a:lnTo>
                  <a:pt x="597" y="445"/>
                </a:lnTo>
                <a:lnTo>
                  <a:pt x="596" y="445"/>
                </a:lnTo>
                <a:lnTo>
                  <a:pt x="595" y="445"/>
                </a:lnTo>
                <a:lnTo>
                  <a:pt x="595" y="445"/>
                </a:lnTo>
                <a:lnTo>
                  <a:pt x="594" y="446"/>
                </a:lnTo>
                <a:lnTo>
                  <a:pt x="594" y="447"/>
                </a:lnTo>
                <a:lnTo>
                  <a:pt x="593" y="447"/>
                </a:lnTo>
                <a:lnTo>
                  <a:pt x="593" y="447"/>
                </a:lnTo>
                <a:lnTo>
                  <a:pt x="593" y="447"/>
                </a:lnTo>
                <a:lnTo>
                  <a:pt x="592" y="447"/>
                </a:lnTo>
                <a:lnTo>
                  <a:pt x="592" y="447"/>
                </a:lnTo>
                <a:lnTo>
                  <a:pt x="592" y="446"/>
                </a:lnTo>
                <a:lnTo>
                  <a:pt x="591" y="446"/>
                </a:lnTo>
                <a:lnTo>
                  <a:pt x="591" y="445"/>
                </a:lnTo>
                <a:lnTo>
                  <a:pt x="591" y="445"/>
                </a:lnTo>
                <a:lnTo>
                  <a:pt x="591" y="445"/>
                </a:lnTo>
                <a:lnTo>
                  <a:pt x="591" y="445"/>
                </a:lnTo>
                <a:lnTo>
                  <a:pt x="591" y="445"/>
                </a:lnTo>
                <a:lnTo>
                  <a:pt x="591" y="445"/>
                </a:lnTo>
                <a:lnTo>
                  <a:pt x="590" y="445"/>
                </a:lnTo>
                <a:lnTo>
                  <a:pt x="590" y="445"/>
                </a:lnTo>
                <a:lnTo>
                  <a:pt x="590" y="445"/>
                </a:lnTo>
                <a:lnTo>
                  <a:pt x="589" y="445"/>
                </a:lnTo>
                <a:lnTo>
                  <a:pt x="588" y="445"/>
                </a:lnTo>
                <a:lnTo>
                  <a:pt x="588" y="445"/>
                </a:lnTo>
                <a:lnTo>
                  <a:pt x="587" y="444"/>
                </a:lnTo>
                <a:lnTo>
                  <a:pt x="586" y="444"/>
                </a:lnTo>
                <a:lnTo>
                  <a:pt x="586" y="444"/>
                </a:lnTo>
                <a:lnTo>
                  <a:pt x="585" y="444"/>
                </a:lnTo>
                <a:lnTo>
                  <a:pt x="584" y="445"/>
                </a:lnTo>
                <a:lnTo>
                  <a:pt x="584" y="445"/>
                </a:lnTo>
                <a:lnTo>
                  <a:pt x="585" y="445"/>
                </a:lnTo>
                <a:lnTo>
                  <a:pt x="585" y="446"/>
                </a:lnTo>
                <a:lnTo>
                  <a:pt x="586" y="446"/>
                </a:lnTo>
                <a:lnTo>
                  <a:pt x="584" y="446"/>
                </a:lnTo>
                <a:lnTo>
                  <a:pt x="584" y="446"/>
                </a:lnTo>
                <a:lnTo>
                  <a:pt x="584" y="445"/>
                </a:lnTo>
                <a:lnTo>
                  <a:pt x="583" y="445"/>
                </a:lnTo>
                <a:lnTo>
                  <a:pt x="582" y="445"/>
                </a:lnTo>
                <a:lnTo>
                  <a:pt x="582" y="445"/>
                </a:lnTo>
                <a:lnTo>
                  <a:pt x="582" y="444"/>
                </a:lnTo>
                <a:lnTo>
                  <a:pt x="582" y="444"/>
                </a:lnTo>
                <a:lnTo>
                  <a:pt x="582" y="444"/>
                </a:lnTo>
                <a:lnTo>
                  <a:pt x="581" y="443"/>
                </a:lnTo>
                <a:lnTo>
                  <a:pt x="580" y="443"/>
                </a:lnTo>
                <a:lnTo>
                  <a:pt x="580" y="443"/>
                </a:lnTo>
                <a:lnTo>
                  <a:pt x="579" y="443"/>
                </a:lnTo>
                <a:lnTo>
                  <a:pt x="579" y="444"/>
                </a:lnTo>
                <a:lnTo>
                  <a:pt x="578" y="444"/>
                </a:lnTo>
                <a:lnTo>
                  <a:pt x="578" y="445"/>
                </a:lnTo>
                <a:lnTo>
                  <a:pt x="578" y="445"/>
                </a:lnTo>
                <a:lnTo>
                  <a:pt x="578" y="446"/>
                </a:lnTo>
                <a:lnTo>
                  <a:pt x="577" y="446"/>
                </a:lnTo>
                <a:lnTo>
                  <a:pt x="576" y="446"/>
                </a:lnTo>
                <a:lnTo>
                  <a:pt x="576" y="446"/>
                </a:lnTo>
                <a:lnTo>
                  <a:pt x="575" y="446"/>
                </a:lnTo>
                <a:lnTo>
                  <a:pt x="574" y="446"/>
                </a:lnTo>
                <a:lnTo>
                  <a:pt x="574" y="446"/>
                </a:lnTo>
                <a:lnTo>
                  <a:pt x="574" y="445"/>
                </a:lnTo>
                <a:lnTo>
                  <a:pt x="573" y="445"/>
                </a:lnTo>
                <a:lnTo>
                  <a:pt x="572" y="445"/>
                </a:lnTo>
                <a:lnTo>
                  <a:pt x="572" y="445"/>
                </a:lnTo>
                <a:lnTo>
                  <a:pt x="571" y="445"/>
                </a:lnTo>
                <a:lnTo>
                  <a:pt x="571" y="445"/>
                </a:lnTo>
                <a:lnTo>
                  <a:pt x="570" y="445"/>
                </a:lnTo>
                <a:lnTo>
                  <a:pt x="570" y="445"/>
                </a:lnTo>
                <a:lnTo>
                  <a:pt x="569" y="445"/>
                </a:lnTo>
                <a:lnTo>
                  <a:pt x="568" y="445"/>
                </a:lnTo>
                <a:lnTo>
                  <a:pt x="567" y="445"/>
                </a:lnTo>
                <a:lnTo>
                  <a:pt x="567" y="445"/>
                </a:lnTo>
                <a:lnTo>
                  <a:pt x="566" y="444"/>
                </a:lnTo>
                <a:lnTo>
                  <a:pt x="565" y="444"/>
                </a:lnTo>
                <a:lnTo>
                  <a:pt x="565" y="443"/>
                </a:lnTo>
                <a:lnTo>
                  <a:pt x="565" y="443"/>
                </a:lnTo>
                <a:lnTo>
                  <a:pt x="564" y="442"/>
                </a:lnTo>
                <a:lnTo>
                  <a:pt x="564" y="441"/>
                </a:lnTo>
                <a:lnTo>
                  <a:pt x="563" y="441"/>
                </a:lnTo>
                <a:lnTo>
                  <a:pt x="563" y="441"/>
                </a:lnTo>
                <a:lnTo>
                  <a:pt x="563" y="440"/>
                </a:lnTo>
                <a:lnTo>
                  <a:pt x="563" y="439"/>
                </a:lnTo>
                <a:lnTo>
                  <a:pt x="564" y="439"/>
                </a:lnTo>
                <a:lnTo>
                  <a:pt x="564" y="439"/>
                </a:lnTo>
                <a:lnTo>
                  <a:pt x="565" y="438"/>
                </a:lnTo>
                <a:lnTo>
                  <a:pt x="565" y="438"/>
                </a:lnTo>
                <a:lnTo>
                  <a:pt x="566" y="438"/>
                </a:lnTo>
                <a:lnTo>
                  <a:pt x="567" y="438"/>
                </a:lnTo>
                <a:lnTo>
                  <a:pt x="567" y="438"/>
                </a:lnTo>
                <a:lnTo>
                  <a:pt x="568" y="438"/>
                </a:lnTo>
                <a:lnTo>
                  <a:pt x="569" y="438"/>
                </a:lnTo>
                <a:lnTo>
                  <a:pt x="568" y="437"/>
                </a:lnTo>
                <a:lnTo>
                  <a:pt x="568" y="437"/>
                </a:lnTo>
                <a:lnTo>
                  <a:pt x="567" y="437"/>
                </a:lnTo>
                <a:lnTo>
                  <a:pt x="567" y="437"/>
                </a:lnTo>
                <a:lnTo>
                  <a:pt x="567" y="436"/>
                </a:lnTo>
                <a:lnTo>
                  <a:pt x="567" y="436"/>
                </a:lnTo>
                <a:lnTo>
                  <a:pt x="568" y="436"/>
                </a:lnTo>
                <a:lnTo>
                  <a:pt x="568" y="435"/>
                </a:lnTo>
                <a:lnTo>
                  <a:pt x="568" y="434"/>
                </a:lnTo>
                <a:lnTo>
                  <a:pt x="568" y="434"/>
                </a:lnTo>
                <a:lnTo>
                  <a:pt x="567" y="434"/>
                </a:lnTo>
                <a:lnTo>
                  <a:pt x="567" y="434"/>
                </a:lnTo>
                <a:lnTo>
                  <a:pt x="566" y="434"/>
                </a:lnTo>
                <a:lnTo>
                  <a:pt x="565" y="434"/>
                </a:lnTo>
                <a:lnTo>
                  <a:pt x="565" y="435"/>
                </a:lnTo>
                <a:lnTo>
                  <a:pt x="565" y="436"/>
                </a:lnTo>
                <a:lnTo>
                  <a:pt x="564" y="436"/>
                </a:lnTo>
                <a:lnTo>
                  <a:pt x="563" y="436"/>
                </a:lnTo>
                <a:lnTo>
                  <a:pt x="563" y="437"/>
                </a:lnTo>
                <a:lnTo>
                  <a:pt x="563" y="437"/>
                </a:lnTo>
                <a:lnTo>
                  <a:pt x="563" y="437"/>
                </a:lnTo>
                <a:lnTo>
                  <a:pt x="562" y="437"/>
                </a:lnTo>
                <a:lnTo>
                  <a:pt x="561" y="437"/>
                </a:lnTo>
                <a:lnTo>
                  <a:pt x="561" y="438"/>
                </a:lnTo>
                <a:lnTo>
                  <a:pt x="560" y="438"/>
                </a:lnTo>
                <a:lnTo>
                  <a:pt x="559" y="438"/>
                </a:lnTo>
                <a:lnTo>
                  <a:pt x="559" y="438"/>
                </a:lnTo>
                <a:lnTo>
                  <a:pt x="558" y="438"/>
                </a:lnTo>
                <a:lnTo>
                  <a:pt x="557" y="438"/>
                </a:lnTo>
                <a:lnTo>
                  <a:pt x="557" y="438"/>
                </a:lnTo>
                <a:lnTo>
                  <a:pt x="556" y="438"/>
                </a:lnTo>
                <a:lnTo>
                  <a:pt x="555" y="438"/>
                </a:lnTo>
                <a:lnTo>
                  <a:pt x="555" y="437"/>
                </a:lnTo>
                <a:lnTo>
                  <a:pt x="555" y="437"/>
                </a:lnTo>
                <a:lnTo>
                  <a:pt x="555" y="437"/>
                </a:lnTo>
                <a:lnTo>
                  <a:pt x="554" y="437"/>
                </a:lnTo>
                <a:lnTo>
                  <a:pt x="554" y="437"/>
                </a:lnTo>
                <a:lnTo>
                  <a:pt x="553" y="437"/>
                </a:lnTo>
                <a:lnTo>
                  <a:pt x="552" y="437"/>
                </a:lnTo>
                <a:lnTo>
                  <a:pt x="552" y="437"/>
                </a:lnTo>
                <a:lnTo>
                  <a:pt x="551" y="437"/>
                </a:lnTo>
                <a:lnTo>
                  <a:pt x="551" y="436"/>
                </a:lnTo>
                <a:lnTo>
                  <a:pt x="550" y="436"/>
                </a:lnTo>
                <a:lnTo>
                  <a:pt x="550" y="436"/>
                </a:lnTo>
                <a:lnTo>
                  <a:pt x="550" y="436"/>
                </a:lnTo>
                <a:lnTo>
                  <a:pt x="550" y="435"/>
                </a:lnTo>
                <a:lnTo>
                  <a:pt x="550" y="434"/>
                </a:lnTo>
                <a:lnTo>
                  <a:pt x="550" y="434"/>
                </a:lnTo>
                <a:lnTo>
                  <a:pt x="550" y="433"/>
                </a:lnTo>
                <a:lnTo>
                  <a:pt x="550" y="432"/>
                </a:lnTo>
                <a:lnTo>
                  <a:pt x="550" y="432"/>
                </a:lnTo>
                <a:lnTo>
                  <a:pt x="549" y="432"/>
                </a:lnTo>
                <a:lnTo>
                  <a:pt x="549" y="432"/>
                </a:lnTo>
                <a:lnTo>
                  <a:pt x="549" y="431"/>
                </a:lnTo>
                <a:lnTo>
                  <a:pt x="549" y="430"/>
                </a:lnTo>
                <a:lnTo>
                  <a:pt x="548" y="430"/>
                </a:lnTo>
                <a:lnTo>
                  <a:pt x="548" y="430"/>
                </a:lnTo>
                <a:lnTo>
                  <a:pt x="547" y="429"/>
                </a:lnTo>
                <a:lnTo>
                  <a:pt x="546" y="429"/>
                </a:lnTo>
                <a:lnTo>
                  <a:pt x="546" y="430"/>
                </a:lnTo>
                <a:lnTo>
                  <a:pt x="546" y="430"/>
                </a:lnTo>
                <a:lnTo>
                  <a:pt x="545" y="430"/>
                </a:lnTo>
                <a:lnTo>
                  <a:pt x="545" y="429"/>
                </a:lnTo>
                <a:lnTo>
                  <a:pt x="544" y="430"/>
                </a:lnTo>
                <a:lnTo>
                  <a:pt x="544" y="429"/>
                </a:lnTo>
                <a:lnTo>
                  <a:pt x="543" y="428"/>
                </a:lnTo>
                <a:lnTo>
                  <a:pt x="542" y="428"/>
                </a:lnTo>
                <a:lnTo>
                  <a:pt x="541" y="428"/>
                </a:lnTo>
                <a:lnTo>
                  <a:pt x="540" y="427"/>
                </a:lnTo>
                <a:lnTo>
                  <a:pt x="540" y="427"/>
                </a:lnTo>
                <a:lnTo>
                  <a:pt x="539" y="428"/>
                </a:lnTo>
                <a:lnTo>
                  <a:pt x="538" y="428"/>
                </a:lnTo>
                <a:lnTo>
                  <a:pt x="538" y="428"/>
                </a:lnTo>
                <a:lnTo>
                  <a:pt x="538" y="428"/>
                </a:lnTo>
                <a:lnTo>
                  <a:pt x="537" y="428"/>
                </a:lnTo>
                <a:lnTo>
                  <a:pt x="536" y="428"/>
                </a:lnTo>
                <a:lnTo>
                  <a:pt x="536" y="427"/>
                </a:lnTo>
                <a:lnTo>
                  <a:pt x="536" y="427"/>
                </a:lnTo>
                <a:lnTo>
                  <a:pt x="536" y="426"/>
                </a:lnTo>
                <a:lnTo>
                  <a:pt x="535" y="426"/>
                </a:lnTo>
                <a:lnTo>
                  <a:pt x="535" y="426"/>
                </a:lnTo>
                <a:lnTo>
                  <a:pt x="535" y="426"/>
                </a:lnTo>
                <a:lnTo>
                  <a:pt x="534" y="426"/>
                </a:lnTo>
                <a:lnTo>
                  <a:pt x="533" y="426"/>
                </a:lnTo>
                <a:lnTo>
                  <a:pt x="533" y="426"/>
                </a:lnTo>
                <a:lnTo>
                  <a:pt x="533" y="426"/>
                </a:lnTo>
                <a:lnTo>
                  <a:pt x="532" y="426"/>
                </a:lnTo>
                <a:lnTo>
                  <a:pt x="531" y="426"/>
                </a:lnTo>
                <a:lnTo>
                  <a:pt x="531" y="426"/>
                </a:lnTo>
                <a:lnTo>
                  <a:pt x="530" y="426"/>
                </a:lnTo>
                <a:lnTo>
                  <a:pt x="530" y="425"/>
                </a:lnTo>
                <a:lnTo>
                  <a:pt x="530" y="424"/>
                </a:lnTo>
                <a:lnTo>
                  <a:pt x="530" y="424"/>
                </a:lnTo>
                <a:lnTo>
                  <a:pt x="530" y="423"/>
                </a:lnTo>
                <a:lnTo>
                  <a:pt x="530" y="422"/>
                </a:lnTo>
                <a:lnTo>
                  <a:pt x="530" y="422"/>
                </a:lnTo>
                <a:lnTo>
                  <a:pt x="529" y="422"/>
                </a:lnTo>
                <a:lnTo>
                  <a:pt x="529" y="421"/>
                </a:lnTo>
                <a:lnTo>
                  <a:pt x="528" y="422"/>
                </a:lnTo>
                <a:lnTo>
                  <a:pt x="528" y="421"/>
                </a:lnTo>
                <a:lnTo>
                  <a:pt x="527" y="421"/>
                </a:lnTo>
                <a:lnTo>
                  <a:pt x="527" y="422"/>
                </a:lnTo>
                <a:lnTo>
                  <a:pt x="526" y="422"/>
                </a:lnTo>
                <a:lnTo>
                  <a:pt x="526" y="422"/>
                </a:lnTo>
                <a:lnTo>
                  <a:pt x="525" y="422"/>
                </a:lnTo>
                <a:lnTo>
                  <a:pt x="525" y="422"/>
                </a:lnTo>
                <a:lnTo>
                  <a:pt x="524" y="422"/>
                </a:lnTo>
                <a:lnTo>
                  <a:pt x="524" y="421"/>
                </a:lnTo>
                <a:lnTo>
                  <a:pt x="523" y="421"/>
                </a:lnTo>
                <a:lnTo>
                  <a:pt x="523" y="420"/>
                </a:lnTo>
                <a:lnTo>
                  <a:pt x="522" y="420"/>
                </a:lnTo>
                <a:lnTo>
                  <a:pt x="522" y="421"/>
                </a:lnTo>
                <a:lnTo>
                  <a:pt x="521" y="421"/>
                </a:lnTo>
                <a:lnTo>
                  <a:pt x="521" y="421"/>
                </a:lnTo>
                <a:lnTo>
                  <a:pt x="521" y="420"/>
                </a:lnTo>
                <a:lnTo>
                  <a:pt x="520" y="420"/>
                </a:lnTo>
                <a:lnTo>
                  <a:pt x="519" y="420"/>
                </a:lnTo>
                <a:lnTo>
                  <a:pt x="519" y="420"/>
                </a:lnTo>
                <a:lnTo>
                  <a:pt x="518" y="420"/>
                </a:lnTo>
                <a:lnTo>
                  <a:pt x="518" y="420"/>
                </a:lnTo>
                <a:lnTo>
                  <a:pt x="517" y="420"/>
                </a:lnTo>
                <a:lnTo>
                  <a:pt x="517" y="421"/>
                </a:lnTo>
                <a:lnTo>
                  <a:pt x="516" y="421"/>
                </a:lnTo>
                <a:lnTo>
                  <a:pt x="516" y="420"/>
                </a:lnTo>
                <a:lnTo>
                  <a:pt x="516" y="420"/>
                </a:lnTo>
                <a:lnTo>
                  <a:pt x="515" y="419"/>
                </a:lnTo>
                <a:lnTo>
                  <a:pt x="514" y="419"/>
                </a:lnTo>
                <a:lnTo>
                  <a:pt x="514" y="419"/>
                </a:lnTo>
                <a:lnTo>
                  <a:pt x="514" y="419"/>
                </a:lnTo>
                <a:lnTo>
                  <a:pt x="514" y="418"/>
                </a:lnTo>
                <a:lnTo>
                  <a:pt x="513" y="417"/>
                </a:lnTo>
                <a:lnTo>
                  <a:pt x="513" y="417"/>
                </a:lnTo>
                <a:lnTo>
                  <a:pt x="512" y="417"/>
                </a:lnTo>
                <a:lnTo>
                  <a:pt x="512" y="417"/>
                </a:lnTo>
                <a:lnTo>
                  <a:pt x="512" y="417"/>
                </a:lnTo>
                <a:lnTo>
                  <a:pt x="511" y="417"/>
                </a:lnTo>
                <a:lnTo>
                  <a:pt x="510" y="417"/>
                </a:lnTo>
                <a:lnTo>
                  <a:pt x="510" y="417"/>
                </a:lnTo>
                <a:lnTo>
                  <a:pt x="509" y="418"/>
                </a:lnTo>
                <a:lnTo>
                  <a:pt x="508" y="417"/>
                </a:lnTo>
                <a:lnTo>
                  <a:pt x="508" y="417"/>
                </a:lnTo>
                <a:lnTo>
                  <a:pt x="508" y="417"/>
                </a:lnTo>
                <a:lnTo>
                  <a:pt x="507" y="417"/>
                </a:lnTo>
                <a:lnTo>
                  <a:pt x="506" y="417"/>
                </a:lnTo>
                <a:lnTo>
                  <a:pt x="506" y="417"/>
                </a:lnTo>
                <a:lnTo>
                  <a:pt x="505" y="416"/>
                </a:lnTo>
                <a:lnTo>
                  <a:pt x="504" y="416"/>
                </a:lnTo>
                <a:lnTo>
                  <a:pt x="504" y="416"/>
                </a:lnTo>
                <a:lnTo>
                  <a:pt x="503" y="416"/>
                </a:lnTo>
                <a:lnTo>
                  <a:pt x="503" y="415"/>
                </a:lnTo>
                <a:lnTo>
                  <a:pt x="502" y="415"/>
                </a:lnTo>
                <a:lnTo>
                  <a:pt x="502" y="415"/>
                </a:lnTo>
                <a:lnTo>
                  <a:pt x="501" y="415"/>
                </a:lnTo>
                <a:lnTo>
                  <a:pt x="501" y="415"/>
                </a:lnTo>
                <a:lnTo>
                  <a:pt x="500" y="415"/>
                </a:lnTo>
                <a:lnTo>
                  <a:pt x="500" y="415"/>
                </a:lnTo>
                <a:lnTo>
                  <a:pt x="500" y="414"/>
                </a:lnTo>
                <a:lnTo>
                  <a:pt x="499" y="414"/>
                </a:lnTo>
                <a:lnTo>
                  <a:pt x="499" y="414"/>
                </a:lnTo>
                <a:lnTo>
                  <a:pt x="498" y="413"/>
                </a:lnTo>
                <a:lnTo>
                  <a:pt x="497" y="414"/>
                </a:lnTo>
                <a:lnTo>
                  <a:pt x="497" y="414"/>
                </a:lnTo>
                <a:lnTo>
                  <a:pt x="495" y="414"/>
                </a:lnTo>
                <a:lnTo>
                  <a:pt x="495" y="414"/>
                </a:lnTo>
                <a:lnTo>
                  <a:pt x="494" y="413"/>
                </a:lnTo>
                <a:lnTo>
                  <a:pt x="493" y="413"/>
                </a:lnTo>
                <a:lnTo>
                  <a:pt x="493" y="413"/>
                </a:lnTo>
                <a:lnTo>
                  <a:pt x="492" y="413"/>
                </a:lnTo>
                <a:lnTo>
                  <a:pt x="491" y="413"/>
                </a:lnTo>
                <a:lnTo>
                  <a:pt x="491" y="414"/>
                </a:lnTo>
                <a:lnTo>
                  <a:pt x="491" y="414"/>
                </a:lnTo>
                <a:lnTo>
                  <a:pt x="490" y="413"/>
                </a:lnTo>
                <a:lnTo>
                  <a:pt x="489" y="413"/>
                </a:lnTo>
                <a:lnTo>
                  <a:pt x="489" y="414"/>
                </a:lnTo>
                <a:lnTo>
                  <a:pt x="489" y="413"/>
                </a:lnTo>
                <a:lnTo>
                  <a:pt x="488" y="414"/>
                </a:lnTo>
                <a:lnTo>
                  <a:pt x="488" y="415"/>
                </a:lnTo>
                <a:lnTo>
                  <a:pt x="487" y="415"/>
                </a:lnTo>
                <a:lnTo>
                  <a:pt x="487" y="415"/>
                </a:lnTo>
                <a:lnTo>
                  <a:pt x="486" y="414"/>
                </a:lnTo>
                <a:lnTo>
                  <a:pt x="485" y="415"/>
                </a:lnTo>
                <a:lnTo>
                  <a:pt x="485" y="415"/>
                </a:lnTo>
                <a:lnTo>
                  <a:pt x="484" y="415"/>
                </a:lnTo>
                <a:lnTo>
                  <a:pt x="484" y="415"/>
                </a:lnTo>
                <a:lnTo>
                  <a:pt x="483" y="415"/>
                </a:lnTo>
                <a:lnTo>
                  <a:pt x="483" y="415"/>
                </a:lnTo>
                <a:lnTo>
                  <a:pt x="482" y="415"/>
                </a:lnTo>
                <a:lnTo>
                  <a:pt x="482" y="415"/>
                </a:lnTo>
                <a:lnTo>
                  <a:pt x="481" y="415"/>
                </a:lnTo>
                <a:lnTo>
                  <a:pt x="481" y="415"/>
                </a:lnTo>
                <a:lnTo>
                  <a:pt x="480" y="415"/>
                </a:lnTo>
                <a:lnTo>
                  <a:pt x="480" y="414"/>
                </a:lnTo>
                <a:lnTo>
                  <a:pt x="480" y="414"/>
                </a:lnTo>
                <a:lnTo>
                  <a:pt x="480" y="413"/>
                </a:lnTo>
                <a:lnTo>
                  <a:pt x="480" y="413"/>
                </a:lnTo>
                <a:lnTo>
                  <a:pt x="480" y="412"/>
                </a:lnTo>
                <a:lnTo>
                  <a:pt x="480" y="412"/>
                </a:lnTo>
                <a:lnTo>
                  <a:pt x="479" y="411"/>
                </a:lnTo>
                <a:lnTo>
                  <a:pt x="478" y="411"/>
                </a:lnTo>
                <a:lnTo>
                  <a:pt x="478" y="411"/>
                </a:lnTo>
                <a:lnTo>
                  <a:pt x="478" y="410"/>
                </a:lnTo>
                <a:lnTo>
                  <a:pt x="478" y="409"/>
                </a:lnTo>
                <a:lnTo>
                  <a:pt x="478" y="409"/>
                </a:lnTo>
                <a:lnTo>
                  <a:pt x="478" y="409"/>
                </a:lnTo>
                <a:lnTo>
                  <a:pt x="478" y="408"/>
                </a:lnTo>
                <a:lnTo>
                  <a:pt x="477" y="408"/>
                </a:lnTo>
                <a:lnTo>
                  <a:pt x="476" y="408"/>
                </a:lnTo>
                <a:lnTo>
                  <a:pt x="476" y="408"/>
                </a:lnTo>
                <a:lnTo>
                  <a:pt x="475" y="408"/>
                </a:lnTo>
                <a:lnTo>
                  <a:pt x="475" y="407"/>
                </a:lnTo>
                <a:lnTo>
                  <a:pt x="474" y="407"/>
                </a:lnTo>
                <a:lnTo>
                  <a:pt x="474" y="407"/>
                </a:lnTo>
                <a:lnTo>
                  <a:pt x="473" y="407"/>
                </a:lnTo>
                <a:lnTo>
                  <a:pt x="472" y="407"/>
                </a:lnTo>
                <a:lnTo>
                  <a:pt x="472" y="408"/>
                </a:lnTo>
                <a:lnTo>
                  <a:pt x="472" y="408"/>
                </a:lnTo>
                <a:lnTo>
                  <a:pt x="471" y="409"/>
                </a:lnTo>
                <a:lnTo>
                  <a:pt x="471" y="409"/>
                </a:lnTo>
                <a:lnTo>
                  <a:pt x="470" y="409"/>
                </a:lnTo>
                <a:lnTo>
                  <a:pt x="470" y="409"/>
                </a:lnTo>
                <a:lnTo>
                  <a:pt x="469" y="409"/>
                </a:lnTo>
                <a:lnTo>
                  <a:pt x="468" y="409"/>
                </a:lnTo>
                <a:lnTo>
                  <a:pt x="468" y="409"/>
                </a:lnTo>
                <a:lnTo>
                  <a:pt x="467" y="409"/>
                </a:lnTo>
                <a:lnTo>
                  <a:pt x="466" y="409"/>
                </a:lnTo>
                <a:lnTo>
                  <a:pt x="466" y="409"/>
                </a:lnTo>
                <a:lnTo>
                  <a:pt x="466" y="409"/>
                </a:lnTo>
                <a:lnTo>
                  <a:pt x="465" y="409"/>
                </a:lnTo>
                <a:lnTo>
                  <a:pt x="465" y="408"/>
                </a:lnTo>
                <a:lnTo>
                  <a:pt x="464" y="408"/>
                </a:lnTo>
                <a:lnTo>
                  <a:pt x="464" y="408"/>
                </a:lnTo>
                <a:lnTo>
                  <a:pt x="463" y="409"/>
                </a:lnTo>
                <a:lnTo>
                  <a:pt x="463" y="409"/>
                </a:lnTo>
                <a:lnTo>
                  <a:pt x="462" y="408"/>
                </a:lnTo>
                <a:lnTo>
                  <a:pt x="462" y="407"/>
                </a:lnTo>
                <a:lnTo>
                  <a:pt x="461" y="407"/>
                </a:lnTo>
                <a:lnTo>
                  <a:pt x="461" y="407"/>
                </a:lnTo>
                <a:lnTo>
                  <a:pt x="461" y="407"/>
                </a:lnTo>
                <a:lnTo>
                  <a:pt x="460" y="407"/>
                </a:lnTo>
                <a:lnTo>
                  <a:pt x="459" y="407"/>
                </a:lnTo>
                <a:lnTo>
                  <a:pt x="459" y="408"/>
                </a:lnTo>
                <a:lnTo>
                  <a:pt x="459" y="409"/>
                </a:lnTo>
                <a:lnTo>
                  <a:pt x="458" y="409"/>
                </a:lnTo>
                <a:lnTo>
                  <a:pt x="457" y="409"/>
                </a:lnTo>
                <a:lnTo>
                  <a:pt x="457" y="409"/>
                </a:lnTo>
                <a:lnTo>
                  <a:pt x="456" y="409"/>
                </a:lnTo>
                <a:lnTo>
                  <a:pt x="456" y="408"/>
                </a:lnTo>
                <a:lnTo>
                  <a:pt x="455" y="408"/>
                </a:lnTo>
                <a:lnTo>
                  <a:pt x="455" y="408"/>
                </a:lnTo>
                <a:lnTo>
                  <a:pt x="454" y="408"/>
                </a:lnTo>
                <a:lnTo>
                  <a:pt x="453" y="408"/>
                </a:lnTo>
                <a:lnTo>
                  <a:pt x="453" y="408"/>
                </a:lnTo>
                <a:lnTo>
                  <a:pt x="452" y="407"/>
                </a:lnTo>
                <a:lnTo>
                  <a:pt x="451" y="407"/>
                </a:lnTo>
                <a:lnTo>
                  <a:pt x="451" y="407"/>
                </a:lnTo>
                <a:lnTo>
                  <a:pt x="452" y="406"/>
                </a:lnTo>
                <a:lnTo>
                  <a:pt x="453" y="405"/>
                </a:lnTo>
                <a:lnTo>
                  <a:pt x="452" y="405"/>
                </a:lnTo>
                <a:lnTo>
                  <a:pt x="451" y="405"/>
                </a:lnTo>
                <a:lnTo>
                  <a:pt x="451" y="405"/>
                </a:lnTo>
                <a:lnTo>
                  <a:pt x="450" y="405"/>
                </a:lnTo>
                <a:lnTo>
                  <a:pt x="449" y="405"/>
                </a:lnTo>
                <a:lnTo>
                  <a:pt x="449" y="405"/>
                </a:lnTo>
                <a:lnTo>
                  <a:pt x="449" y="405"/>
                </a:lnTo>
                <a:lnTo>
                  <a:pt x="449" y="404"/>
                </a:lnTo>
                <a:lnTo>
                  <a:pt x="448" y="404"/>
                </a:lnTo>
                <a:lnTo>
                  <a:pt x="448" y="403"/>
                </a:lnTo>
                <a:lnTo>
                  <a:pt x="447" y="403"/>
                </a:lnTo>
                <a:lnTo>
                  <a:pt x="447" y="403"/>
                </a:lnTo>
                <a:lnTo>
                  <a:pt x="447" y="403"/>
                </a:lnTo>
                <a:lnTo>
                  <a:pt x="447" y="403"/>
                </a:lnTo>
                <a:lnTo>
                  <a:pt x="446" y="403"/>
                </a:lnTo>
                <a:lnTo>
                  <a:pt x="446" y="403"/>
                </a:lnTo>
                <a:lnTo>
                  <a:pt x="445" y="403"/>
                </a:lnTo>
                <a:lnTo>
                  <a:pt x="444" y="403"/>
                </a:lnTo>
                <a:lnTo>
                  <a:pt x="444" y="403"/>
                </a:lnTo>
                <a:lnTo>
                  <a:pt x="444" y="402"/>
                </a:lnTo>
                <a:lnTo>
                  <a:pt x="443" y="401"/>
                </a:lnTo>
                <a:lnTo>
                  <a:pt x="442" y="401"/>
                </a:lnTo>
                <a:lnTo>
                  <a:pt x="442" y="401"/>
                </a:lnTo>
                <a:lnTo>
                  <a:pt x="442" y="400"/>
                </a:lnTo>
                <a:lnTo>
                  <a:pt x="442" y="400"/>
                </a:lnTo>
                <a:lnTo>
                  <a:pt x="441" y="400"/>
                </a:lnTo>
                <a:lnTo>
                  <a:pt x="440" y="400"/>
                </a:lnTo>
                <a:lnTo>
                  <a:pt x="440" y="399"/>
                </a:lnTo>
                <a:lnTo>
                  <a:pt x="440" y="399"/>
                </a:lnTo>
                <a:lnTo>
                  <a:pt x="440" y="398"/>
                </a:lnTo>
                <a:lnTo>
                  <a:pt x="440" y="398"/>
                </a:lnTo>
                <a:lnTo>
                  <a:pt x="440" y="397"/>
                </a:lnTo>
                <a:lnTo>
                  <a:pt x="440" y="396"/>
                </a:lnTo>
                <a:lnTo>
                  <a:pt x="440" y="396"/>
                </a:lnTo>
                <a:lnTo>
                  <a:pt x="440" y="395"/>
                </a:lnTo>
                <a:lnTo>
                  <a:pt x="439" y="395"/>
                </a:lnTo>
                <a:lnTo>
                  <a:pt x="439" y="394"/>
                </a:lnTo>
                <a:lnTo>
                  <a:pt x="438" y="394"/>
                </a:lnTo>
                <a:lnTo>
                  <a:pt x="438" y="394"/>
                </a:lnTo>
                <a:lnTo>
                  <a:pt x="438" y="394"/>
                </a:lnTo>
                <a:lnTo>
                  <a:pt x="437" y="393"/>
                </a:lnTo>
                <a:lnTo>
                  <a:pt x="437" y="392"/>
                </a:lnTo>
                <a:lnTo>
                  <a:pt x="436" y="392"/>
                </a:lnTo>
                <a:lnTo>
                  <a:pt x="436" y="392"/>
                </a:lnTo>
                <a:lnTo>
                  <a:pt x="435" y="392"/>
                </a:lnTo>
                <a:lnTo>
                  <a:pt x="434" y="392"/>
                </a:lnTo>
                <a:lnTo>
                  <a:pt x="434" y="392"/>
                </a:lnTo>
                <a:lnTo>
                  <a:pt x="433" y="392"/>
                </a:lnTo>
                <a:lnTo>
                  <a:pt x="433" y="391"/>
                </a:lnTo>
                <a:lnTo>
                  <a:pt x="433" y="390"/>
                </a:lnTo>
                <a:lnTo>
                  <a:pt x="433" y="390"/>
                </a:lnTo>
                <a:lnTo>
                  <a:pt x="433" y="389"/>
                </a:lnTo>
                <a:lnTo>
                  <a:pt x="433" y="388"/>
                </a:lnTo>
                <a:lnTo>
                  <a:pt x="432" y="388"/>
                </a:lnTo>
                <a:lnTo>
                  <a:pt x="432" y="388"/>
                </a:lnTo>
                <a:lnTo>
                  <a:pt x="431" y="388"/>
                </a:lnTo>
                <a:lnTo>
                  <a:pt x="431" y="388"/>
                </a:lnTo>
                <a:lnTo>
                  <a:pt x="431" y="387"/>
                </a:lnTo>
                <a:lnTo>
                  <a:pt x="431" y="386"/>
                </a:lnTo>
                <a:lnTo>
                  <a:pt x="430" y="386"/>
                </a:lnTo>
                <a:lnTo>
                  <a:pt x="430" y="385"/>
                </a:lnTo>
                <a:lnTo>
                  <a:pt x="430" y="384"/>
                </a:lnTo>
                <a:lnTo>
                  <a:pt x="430" y="384"/>
                </a:lnTo>
                <a:lnTo>
                  <a:pt x="430" y="383"/>
                </a:lnTo>
                <a:lnTo>
                  <a:pt x="430" y="383"/>
                </a:lnTo>
                <a:lnTo>
                  <a:pt x="429" y="383"/>
                </a:lnTo>
                <a:lnTo>
                  <a:pt x="428" y="383"/>
                </a:lnTo>
                <a:lnTo>
                  <a:pt x="428" y="383"/>
                </a:lnTo>
                <a:lnTo>
                  <a:pt x="427" y="383"/>
                </a:lnTo>
                <a:lnTo>
                  <a:pt x="427" y="383"/>
                </a:lnTo>
                <a:lnTo>
                  <a:pt x="427" y="382"/>
                </a:lnTo>
                <a:lnTo>
                  <a:pt x="426" y="382"/>
                </a:lnTo>
                <a:lnTo>
                  <a:pt x="426" y="383"/>
                </a:lnTo>
                <a:lnTo>
                  <a:pt x="426" y="382"/>
                </a:lnTo>
                <a:lnTo>
                  <a:pt x="425" y="382"/>
                </a:lnTo>
                <a:lnTo>
                  <a:pt x="425" y="381"/>
                </a:lnTo>
                <a:lnTo>
                  <a:pt x="425" y="381"/>
                </a:lnTo>
                <a:lnTo>
                  <a:pt x="425" y="380"/>
                </a:lnTo>
                <a:lnTo>
                  <a:pt x="424" y="380"/>
                </a:lnTo>
                <a:lnTo>
                  <a:pt x="423" y="379"/>
                </a:lnTo>
                <a:lnTo>
                  <a:pt x="423" y="379"/>
                </a:lnTo>
                <a:lnTo>
                  <a:pt x="423" y="379"/>
                </a:lnTo>
                <a:lnTo>
                  <a:pt x="423" y="378"/>
                </a:lnTo>
                <a:lnTo>
                  <a:pt x="422" y="378"/>
                </a:lnTo>
                <a:lnTo>
                  <a:pt x="422" y="377"/>
                </a:lnTo>
                <a:lnTo>
                  <a:pt x="422" y="377"/>
                </a:lnTo>
                <a:lnTo>
                  <a:pt x="421" y="377"/>
                </a:lnTo>
                <a:lnTo>
                  <a:pt x="421" y="376"/>
                </a:lnTo>
                <a:lnTo>
                  <a:pt x="421" y="375"/>
                </a:lnTo>
                <a:lnTo>
                  <a:pt x="421" y="375"/>
                </a:lnTo>
                <a:lnTo>
                  <a:pt x="421" y="375"/>
                </a:lnTo>
                <a:lnTo>
                  <a:pt x="421" y="374"/>
                </a:lnTo>
                <a:lnTo>
                  <a:pt x="421" y="373"/>
                </a:lnTo>
                <a:lnTo>
                  <a:pt x="421" y="373"/>
                </a:lnTo>
                <a:lnTo>
                  <a:pt x="421" y="372"/>
                </a:lnTo>
                <a:lnTo>
                  <a:pt x="421" y="371"/>
                </a:lnTo>
                <a:lnTo>
                  <a:pt x="421" y="371"/>
                </a:lnTo>
                <a:lnTo>
                  <a:pt x="421" y="371"/>
                </a:lnTo>
                <a:lnTo>
                  <a:pt x="421" y="370"/>
                </a:lnTo>
                <a:lnTo>
                  <a:pt x="420" y="370"/>
                </a:lnTo>
                <a:lnTo>
                  <a:pt x="420" y="369"/>
                </a:lnTo>
                <a:lnTo>
                  <a:pt x="421" y="369"/>
                </a:lnTo>
                <a:lnTo>
                  <a:pt x="421" y="369"/>
                </a:lnTo>
                <a:lnTo>
                  <a:pt x="420" y="369"/>
                </a:lnTo>
                <a:lnTo>
                  <a:pt x="420" y="368"/>
                </a:lnTo>
                <a:lnTo>
                  <a:pt x="419" y="368"/>
                </a:lnTo>
                <a:lnTo>
                  <a:pt x="419" y="367"/>
                </a:lnTo>
                <a:lnTo>
                  <a:pt x="419" y="367"/>
                </a:lnTo>
                <a:lnTo>
                  <a:pt x="419" y="367"/>
                </a:lnTo>
                <a:lnTo>
                  <a:pt x="418" y="367"/>
                </a:lnTo>
                <a:lnTo>
                  <a:pt x="417" y="367"/>
                </a:lnTo>
                <a:lnTo>
                  <a:pt x="417" y="367"/>
                </a:lnTo>
                <a:lnTo>
                  <a:pt x="416" y="366"/>
                </a:lnTo>
                <a:lnTo>
                  <a:pt x="415" y="366"/>
                </a:lnTo>
                <a:lnTo>
                  <a:pt x="415" y="366"/>
                </a:lnTo>
                <a:lnTo>
                  <a:pt x="414" y="366"/>
                </a:lnTo>
                <a:lnTo>
                  <a:pt x="413" y="366"/>
                </a:lnTo>
                <a:lnTo>
                  <a:pt x="413" y="366"/>
                </a:lnTo>
                <a:lnTo>
                  <a:pt x="413" y="367"/>
                </a:lnTo>
                <a:lnTo>
                  <a:pt x="412" y="367"/>
                </a:lnTo>
                <a:lnTo>
                  <a:pt x="412" y="367"/>
                </a:lnTo>
                <a:lnTo>
                  <a:pt x="411" y="367"/>
                </a:lnTo>
                <a:lnTo>
                  <a:pt x="411" y="367"/>
                </a:lnTo>
                <a:lnTo>
                  <a:pt x="411" y="367"/>
                </a:lnTo>
                <a:lnTo>
                  <a:pt x="410" y="367"/>
                </a:lnTo>
                <a:lnTo>
                  <a:pt x="410" y="367"/>
                </a:lnTo>
                <a:lnTo>
                  <a:pt x="410" y="367"/>
                </a:lnTo>
                <a:lnTo>
                  <a:pt x="410" y="367"/>
                </a:lnTo>
                <a:lnTo>
                  <a:pt x="409" y="367"/>
                </a:lnTo>
                <a:lnTo>
                  <a:pt x="410" y="366"/>
                </a:lnTo>
                <a:lnTo>
                  <a:pt x="409" y="366"/>
                </a:lnTo>
                <a:lnTo>
                  <a:pt x="408" y="366"/>
                </a:lnTo>
                <a:lnTo>
                  <a:pt x="408" y="365"/>
                </a:lnTo>
                <a:lnTo>
                  <a:pt x="408" y="365"/>
                </a:lnTo>
                <a:lnTo>
                  <a:pt x="407" y="365"/>
                </a:lnTo>
                <a:lnTo>
                  <a:pt x="407" y="366"/>
                </a:lnTo>
                <a:lnTo>
                  <a:pt x="406" y="366"/>
                </a:lnTo>
                <a:lnTo>
                  <a:pt x="406" y="366"/>
                </a:lnTo>
                <a:lnTo>
                  <a:pt x="406" y="367"/>
                </a:lnTo>
                <a:lnTo>
                  <a:pt x="405" y="367"/>
                </a:lnTo>
                <a:lnTo>
                  <a:pt x="404" y="367"/>
                </a:lnTo>
                <a:lnTo>
                  <a:pt x="404" y="367"/>
                </a:lnTo>
                <a:lnTo>
                  <a:pt x="404" y="367"/>
                </a:lnTo>
                <a:lnTo>
                  <a:pt x="403" y="368"/>
                </a:lnTo>
                <a:lnTo>
                  <a:pt x="402" y="368"/>
                </a:lnTo>
                <a:lnTo>
                  <a:pt x="402" y="367"/>
                </a:lnTo>
                <a:lnTo>
                  <a:pt x="402" y="367"/>
                </a:lnTo>
                <a:lnTo>
                  <a:pt x="402" y="368"/>
                </a:lnTo>
                <a:lnTo>
                  <a:pt x="401" y="368"/>
                </a:lnTo>
                <a:lnTo>
                  <a:pt x="400" y="368"/>
                </a:lnTo>
                <a:lnTo>
                  <a:pt x="400" y="368"/>
                </a:lnTo>
                <a:lnTo>
                  <a:pt x="400" y="367"/>
                </a:lnTo>
                <a:lnTo>
                  <a:pt x="399" y="367"/>
                </a:lnTo>
                <a:lnTo>
                  <a:pt x="398" y="367"/>
                </a:lnTo>
                <a:lnTo>
                  <a:pt x="397" y="368"/>
                </a:lnTo>
                <a:lnTo>
                  <a:pt x="396" y="368"/>
                </a:lnTo>
                <a:lnTo>
                  <a:pt x="396" y="368"/>
                </a:lnTo>
                <a:lnTo>
                  <a:pt x="396" y="369"/>
                </a:lnTo>
                <a:lnTo>
                  <a:pt x="395" y="369"/>
                </a:lnTo>
                <a:lnTo>
                  <a:pt x="396" y="369"/>
                </a:lnTo>
                <a:lnTo>
                  <a:pt x="396" y="370"/>
                </a:lnTo>
                <a:lnTo>
                  <a:pt x="395" y="370"/>
                </a:lnTo>
                <a:lnTo>
                  <a:pt x="394" y="370"/>
                </a:lnTo>
                <a:lnTo>
                  <a:pt x="394" y="369"/>
                </a:lnTo>
                <a:lnTo>
                  <a:pt x="393" y="369"/>
                </a:lnTo>
                <a:lnTo>
                  <a:pt x="392" y="369"/>
                </a:lnTo>
                <a:lnTo>
                  <a:pt x="392" y="369"/>
                </a:lnTo>
                <a:lnTo>
                  <a:pt x="391" y="369"/>
                </a:lnTo>
                <a:lnTo>
                  <a:pt x="391" y="369"/>
                </a:lnTo>
                <a:lnTo>
                  <a:pt x="390" y="370"/>
                </a:lnTo>
                <a:lnTo>
                  <a:pt x="389" y="370"/>
                </a:lnTo>
                <a:lnTo>
                  <a:pt x="389" y="369"/>
                </a:lnTo>
                <a:lnTo>
                  <a:pt x="389" y="369"/>
                </a:lnTo>
                <a:lnTo>
                  <a:pt x="388" y="369"/>
                </a:lnTo>
                <a:lnTo>
                  <a:pt x="388" y="368"/>
                </a:lnTo>
                <a:lnTo>
                  <a:pt x="389" y="368"/>
                </a:lnTo>
                <a:lnTo>
                  <a:pt x="388" y="368"/>
                </a:lnTo>
                <a:lnTo>
                  <a:pt x="388" y="367"/>
                </a:lnTo>
                <a:lnTo>
                  <a:pt x="388" y="367"/>
                </a:lnTo>
                <a:lnTo>
                  <a:pt x="388" y="366"/>
                </a:lnTo>
                <a:lnTo>
                  <a:pt x="388" y="365"/>
                </a:lnTo>
                <a:lnTo>
                  <a:pt x="387" y="365"/>
                </a:lnTo>
                <a:lnTo>
                  <a:pt x="387" y="365"/>
                </a:lnTo>
                <a:lnTo>
                  <a:pt x="386" y="365"/>
                </a:lnTo>
                <a:lnTo>
                  <a:pt x="385" y="366"/>
                </a:lnTo>
                <a:lnTo>
                  <a:pt x="385" y="366"/>
                </a:lnTo>
                <a:lnTo>
                  <a:pt x="384" y="366"/>
                </a:lnTo>
                <a:lnTo>
                  <a:pt x="384" y="367"/>
                </a:lnTo>
                <a:lnTo>
                  <a:pt x="383" y="367"/>
                </a:lnTo>
                <a:lnTo>
                  <a:pt x="383" y="367"/>
                </a:lnTo>
                <a:lnTo>
                  <a:pt x="382" y="367"/>
                </a:lnTo>
                <a:lnTo>
                  <a:pt x="381" y="367"/>
                </a:lnTo>
                <a:lnTo>
                  <a:pt x="381" y="367"/>
                </a:lnTo>
                <a:lnTo>
                  <a:pt x="381" y="367"/>
                </a:lnTo>
                <a:lnTo>
                  <a:pt x="380" y="367"/>
                </a:lnTo>
                <a:lnTo>
                  <a:pt x="380" y="368"/>
                </a:lnTo>
                <a:lnTo>
                  <a:pt x="380" y="369"/>
                </a:lnTo>
                <a:lnTo>
                  <a:pt x="379" y="369"/>
                </a:lnTo>
                <a:lnTo>
                  <a:pt x="379" y="369"/>
                </a:lnTo>
                <a:lnTo>
                  <a:pt x="378" y="369"/>
                </a:lnTo>
                <a:lnTo>
                  <a:pt x="378" y="369"/>
                </a:lnTo>
                <a:lnTo>
                  <a:pt x="377" y="369"/>
                </a:lnTo>
                <a:lnTo>
                  <a:pt x="377" y="369"/>
                </a:lnTo>
                <a:lnTo>
                  <a:pt x="377" y="369"/>
                </a:lnTo>
                <a:lnTo>
                  <a:pt x="376" y="369"/>
                </a:lnTo>
                <a:lnTo>
                  <a:pt x="376" y="368"/>
                </a:lnTo>
                <a:lnTo>
                  <a:pt x="375" y="368"/>
                </a:lnTo>
                <a:lnTo>
                  <a:pt x="375" y="367"/>
                </a:lnTo>
                <a:lnTo>
                  <a:pt x="375" y="367"/>
                </a:lnTo>
                <a:lnTo>
                  <a:pt x="375" y="366"/>
                </a:lnTo>
                <a:lnTo>
                  <a:pt x="375" y="366"/>
                </a:lnTo>
                <a:lnTo>
                  <a:pt x="374" y="366"/>
                </a:lnTo>
                <a:lnTo>
                  <a:pt x="374" y="367"/>
                </a:lnTo>
                <a:lnTo>
                  <a:pt x="374" y="367"/>
                </a:lnTo>
                <a:lnTo>
                  <a:pt x="373" y="367"/>
                </a:lnTo>
                <a:lnTo>
                  <a:pt x="372" y="367"/>
                </a:lnTo>
                <a:lnTo>
                  <a:pt x="372" y="368"/>
                </a:lnTo>
                <a:lnTo>
                  <a:pt x="372" y="367"/>
                </a:lnTo>
                <a:lnTo>
                  <a:pt x="372" y="367"/>
                </a:lnTo>
                <a:lnTo>
                  <a:pt x="372" y="367"/>
                </a:lnTo>
                <a:lnTo>
                  <a:pt x="372" y="366"/>
                </a:lnTo>
                <a:lnTo>
                  <a:pt x="372" y="365"/>
                </a:lnTo>
                <a:lnTo>
                  <a:pt x="372" y="365"/>
                </a:lnTo>
                <a:lnTo>
                  <a:pt x="371" y="365"/>
                </a:lnTo>
                <a:lnTo>
                  <a:pt x="370" y="365"/>
                </a:lnTo>
                <a:lnTo>
                  <a:pt x="370" y="365"/>
                </a:lnTo>
                <a:lnTo>
                  <a:pt x="370" y="366"/>
                </a:lnTo>
                <a:lnTo>
                  <a:pt x="370" y="367"/>
                </a:lnTo>
                <a:lnTo>
                  <a:pt x="369" y="367"/>
                </a:lnTo>
                <a:lnTo>
                  <a:pt x="368" y="367"/>
                </a:lnTo>
                <a:lnTo>
                  <a:pt x="368" y="367"/>
                </a:lnTo>
                <a:lnTo>
                  <a:pt x="368" y="366"/>
                </a:lnTo>
                <a:lnTo>
                  <a:pt x="367" y="366"/>
                </a:lnTo>
                <a:lnTo>
                  <a:pt x="366" y="366"/>
                </a:lnTo>
                <a:lnTo>
                  <a:pt x="367" y="366"/>
                </a:lnTo>
                <a:lnTo>
                  <a:pt x="367" y="365"/>
                </a:lnTo>
                <a:lnTo>
                  <a:pt x="366" y="365"/>
                </a:lnTo>
                <a:lnTo>
                  <a:pt x="366" y="365"/>
                </a:lnTo>
                <a:lnTo>
                  <a:pt x="365" y="365"/>
                </a:lnTo>
                <a:lnTo>
                  <a:pt x="364" y="365"/>
                </a:lnTo>
                <a:lnTo>
                  <a:pt x="364" y="366"/>
                </a:lnTo>
                <a:lnTo>
                  <a:pt x="364" y="365"/>
                </a:lnTo>
                <a:lnTo>
                  <a:pt x="363" y="365"/>
                </a:lnTo>
                <a:lnTo>
                  <a:pt x="362" y="365"/>
                </a:lnTo>
                <a:lnTo>
                  <a:pt x="362" y="366"/>
                </a:lnTo>
                <a:lnTo>
                  <a:pt x="362" y="366"/>
                </a:lnTo>
                <a:lnTo>
                  <a:pt x="361" y="366"/>
                </a:lnTo>
                <a:lnTo>
                  <a:pt x="361" y="365"/>
                </a:lnTo>
                <a:lnTo>
                  <a:pt x="361" y="365"/>
                </a:lnTo>
                <a:lnTo>
                  <a:pt x="360" y="365"/>
                </a:lnTo>
                <a:lnTo>
                  <a:pt x="360" y="364"/>
                </a:lnTo>
                <a:lnTo>
                  <a:pt x="360" y="364"/>
                </a:lnTo>
                <a:lnTo>
                  <a:pt x="360" y="364"/>
                </a:lnTo>
                <a:lnTo>
                  <a:pt x="359" y="364"/>
                </a:lnTo>
                <a:lnTo>
                  <a:pt x="358" y="364"/>
                </a:lnTo>
                <a:lnTo>
                  <a:pt x="358" y="363"/>
                </a:lnTo>
                <a:lnTo>
                  <a:pt x="358" y="363"/>
                </a:lnTo>
                <a:lnTo>
                  <a:pt x="357" y="363"/>
                </a:lnTo>
                <a:lnTo>
                  <a:pt x="356" y="363"/>
                </a:lnTo>
                <a:lnTo>
                  <a:pt x="356" y="362"/>
                </a:lnTo>
                <a:lnTo>
                  <a:pt x="356" y="362"/>
                </a:lnTo>
                <a:lnTo>
                  <a:pt x="356" y="362"/>
                </a:lnTo>
                <a:lnTo>
                  <a:pt x="355" y="362"/>
                </a:lnTo>
                <a:lnTo>
                  <a:pt x="355" y="362"/>
                </a:lnTo>
                <a:lnTo>
                  <a:pt x="354" y="362"/>
                </a:lnTo>
                <a:lnTo>
                  <a:pt x="353" y="362"/>
                </a:lnTo>
                <a:lnTo>
                  <a:pt x="353" y="362"/>
                </a:lnTo>
                <a:lnTo>
                  <a:pt x="353" y="362"/>
                </a:lnTo>
                <a:lnTo>
                  <a:pt x="352" y="362"/>
                </a:lnTo>
                <a:lnTo>
                  <a:pt x="352" y="362"/>
                </a:lnTo>
                <a:lnTo>
                  <a:pt x="351" y="361"/>
                </a:lnTo>
                <a:lnTo>
                  <a:pt x="351" y="360"/>
                </a:lnTo>
                <a:lnTo>
                  <a:pt x="351" y="360"/>
                </a:lnTo>
                <a:lnTo>
                  <a:pt x="351" y="359"/>
                </a:lnTo>
                <a:lnTo>
                  <a:pt x="351" y="358"/>
                </a:lnTo>
                <a:lnTo>
                  <a:pt x="351" y="358"/>
                </a:lnTo>
                <a:lnTo>
                  <a:pt x="350" y="358"/>
                </a:lnTo>
                <a:lnTo>
                  <a:pt x="350" y="358"/>
                </a:lnTo>
                <a:lnTo>
                  <a:pt x="349" y="358"/>
                </a:lnTo>
                <a:lnTo>
                  <a:pt x="349" y="358"/>
                </a:lnTo>
                <a:lnTo>
                  <a:pt x="349" y="357"/>
                </a:lnTo>
                <a:lnTo>
                  <a:pt x="348" y="357"/>
                </a:lnTo>
                <a:lnTo>
                  <a:pt x="347" y="357"/>
                </a:lnTo>
                <a:lnTo>
                  <a:pt x="347" y="357"/>
                </a:lnTo>
                <a:lnTo>
                  <a:pt x="347" y="358"/>
                </a:lnTo>
                <a:lnTo>
                  <a:pt x="346" y="358"/>
                </a:lnTo>
                <a:lnTo>
                  <a:pt x="345" y="358"/>
                </a:lnTo>
                <a:lnTo>
                  <a:pt x="345" y="357"/>
                </a:lnTo>
                <a:lnTo>
                  <a:pt x="345" y="357"/>
                </a:lnTo>
                <a:lnTo>
                  <a:pt x="345" y="356"/>
                </a:lnTo>
                <a:lnTo>
                  <a:pt x="345" y="356"/>
                </a:lnTo>
                <a:lnTo>
                  <a:pt x="344" y="356"/>
                </a:lnTo>
                <a:lnTo>
                  <a:pt x="344" y="355"/>
                </a:lnTo>
                <a:lnTo>
                  <a:pt x="345" y="355"/>
                </a:lnTo>
                <a:lnTo>
                  <a:pt x="345" y="354"/>
                </a:lnTo>
                <a:lnTo>
                  <a:pt x="344" y="354"/>
                </a:lnTo>
                <a:lnTo>
                  <a:pt x="343" y="354"/>
                </a:lnTo>
                <a:lnTo>
                  <a:pt x="343" y="354"/>
                </a:lnTo>
                <a:lnTo>
                  <a:pt x="342" y="354"/>
                </a:lnTo>
                <a:lnTo>
                  <a:pt x="341" y="354"/>
                </a:lnTo>
                <a:lnTo>
                  <a:pt x="341" y="354"/>
                </a:lnTo>
                <a:lnTo>
                  <a:pt x="341" y="354"/>
                </a:lnTo>
                <a:lnTo>
                  <a:pt x="340" y="354"/>
                </a:lnTo>
                <a:lnTo>
                  <a:pt x="339" y="354"/>
                </a:lnTo>
                <a:lnTo>
                  <a:pt x="339" y="354"/>
                </a:lnTo>
                <a:lnTo>
                  <a:pt x="339" y="354"/>
                </a:lnTo>
                <a:lnTo>
                  <a:pt x="338" y="354"/>
                </a:lnTo>
                <a:lnTo>
                  <a:pt x="338" y="354"/>
                </a:lnTo>
                <a:lnTo>
                  <a:pt x="338" y="354"/>
                </a:lnTo>
                <a:lnTo>
                  <a:pt x="338" y="354"/>
                </a:lnTo>
                <a:lnTo>
                  <a:pt x="337" y="354"/>
                </a:lnTo>
                <a:lnTo>
                  <a:pt x="336" y="354"/>
                </a:lnTo>
                <a:lnTo>
                  <a:pt x="336" y="354"/>
                </a:lnTo>
                <a:lnTo>
                  <a:pt x="335" y="354"/>
                </a:lnTo>
                <a:lnTo>
                  <a:pt x="335" y="353"/>
                </a:lnTo>
                <a:lnTo>
                  <a:pt x="334" y="353"/>
                </a:lnTo>
                <a:lnTo>
                  <a:pt x="334" y="352"/>
                </a:lnTo>
                <a:lnTo>
                  <a:pt x="334" y="352"/>
                </a:lnTo>
                <a:lnTo>
                  <a:pt x="335" y="352"/>
                </a:lnTo>
                <a:lnTo>
                  <a:pt x="334" y="352"/>
                </a:lnTo>
                <a:lnTo>
                  <a:pt x="334" y="351"/>
                </a:lnTo>
                <a:lnTo>
                  <a:pt x="334" y="351"/>
                </a:lnTo>
                <a:lnTo>
                  <a:pt x="334" y="350"/>
                </a:lnTo>
                <a:lnTo>
                  <a:pt x="333" y="350"/>
                </a:lnTo>
                <a:lnTo>
                  <a:pt x="332" y="350"/>
                </a:lnTo>
                <a:lnTo>
                  <a:pt x="332" y="349"/>
                </a:lnTo>
                <a:lnTo>
                  <a:pt x="332" y="348"/>
                </a:lnTo>
                <a:lnTo>
                  <a:pt x="331" y="349"/>
                </a:lnTo>
                <a:lnTo>
                  <a:pt x="331" y="348"/>
                </a:lnTo>
                <a:lnTo>
                  <a:pt x="331" y="348"/>
                </a:lnTo>
                <a:lnTo>
                  <a:pt x="330" y="348"/>
                </a:lnTo>
                <a:lnTo>
                  <a:pt x="330" y="348"/>
                </a:lnTo>
                <a:lnTo>
                  <a:pt x="329" y="348"/>
                </a:lnTo>
                <a:lnTo>
                  <a:pt x="329" y="347"/>
                </a:lnTo>
                <a:lnTo>
                  <a:pt x="328" y="347"/>
                </a:lnTo>
                <a:lnTo>
                  <a:pt x="328" y="347"/>
                </a:lnTo>
                <a:lnTo>
                  <a:pt x="328" y="347"/>
                </a:lnTo>
                <a:lnTo>
                  <a:pt x="328" y="347"/>
                </a:lnTo>
                <a:lnTo>
                  <a:pt x="327" y="347"/>
                </a:lnTo>
                <a:lnTo>
                  <a:pt x="326" y="347"/>
                </a:lnTo>
                <a:lnTo>
                  <a:pt x="326" y="347"/>
                </a:lnTo>
                <a:lnTo>
                  <a:pt x="326" y="347"/>
                </a:lnTo>
                <a:lnTo>
                  <a:pt x="325" y="346"/>
                </a:lnTo>
                <a:lnTo>
                  <a:pt x="325" y="347"/>
                </a:lnTo>
                <a:lnTo>
                  <a:pt x="324" y="347"/>
                </a:lnTo>
                <a:lnTo>
                  <a:pt x="324" y="347"/>
                </a:lnTo>
                <a:lnTo>
                  <a:pt x="323" y="347"/>
                </a:lnTo>
                <a:lnTo>
                  <a:pt x="322" y="347"/>
                </a:lnTo>
                <a:lnTo>
                  <a:pt x="322" y="347"/>
                </a:lnTo>
                <a:lnTo>
                  <a:pt x="321" y="347"/>
                </a:lnTo>
                <a:lnTo>
                  <a:pt x="321" y="347"/>
                </a:lnTo>
                <a:lnTo>
                  <a:pt x="320" y="347"/>
                </a:lnTo>
                <a:lnTo>
                  <a:pt x="320" y="347"/>
                </a:lnTo>
                <a:lnTo>
                  <a:pt x="320" y="347"/>
                </a:lnTo>
                <a:lnTo>
                  <a:pt x="320" y="346"/>
                </a:lnTo>
                <a:lnTo>
                  <a:pt x="319" y="346"/>
                </a:lnTo>
                <a:lnTo>
                  <a:pt x="319" y="345"/>
                </a:lnTo>
                <a:lnTo>
                  <a:pt x="319" y="345"/>
                </a:lnTo>
                <a:lnTo>
                  <a:pt x="320" y="345"/>
                </a:lnTo>
                <a:lnTo>
                  <a:pt x="319" y="345"/>
                </a:lnTo>
                <a:lnTo>
                  <a:pt x="319" y="344"/>
                </a:lnTo>
                <a:lnTo>
                  <a:pt x="319" y="344"/>
                </a:lnTo>
                <a:lnTo>
                  <a:pt x="318" y="344"/>
                </a:lnTo>
                <a:lnTo>
                  <a:pt x="318" y="343"/>
                </a:lnTo>
                <a:lnTo>
                  <a:pt x="317" y="343"/>
                </a:lnTo>
                <a:lnTo>
                  <a:pt x="317" y="343"/>
                </a:lnTo>
                <a:lnTo>
                  <a:pt x="317" y="343"/>
                </a:lnTo>
                <a:lnTo>
                  <a:pt x="316" y="343"/>
                </a:lnTo>
                <a:lnTo>
                  <a:pt x="316" y="342"/>
                </a:lnTo>
                <a:lnTo>
                  <a:pt x="315" y="342"/>
                </a:lnTo>
                <a:lnTo>
                  <a:pt x="315" y="341"/>
                </a:lnTo>
                <a:lnTo>
                  <a:pt x="315" y="341"/>
                </a:lnTo>
                <a:lnTo>
                  <a:pt x="315" y="341"/>
                </a:lnTo>
                <a:lnTo>
                  <a:pt x="315" y="340"/>
                </a:lnTo>
                <a:lnTo>
                  <a:pt x="314" y="340"/>
                </a:lnTo>
                <a:lnTo>
                  <a:pt x="313" y="340"/>
                </a:lnTo>
                <a:lnTo>
                  <a:pt x="313" y="340"/>
                </a:lnTo>
                <a:lnTo>
                  <a:pt x="312" y="340"/>
                </a:lnTo>
                <a:lnTo>
                  <a:pt x="311" y="340"/>
                </a:lnTo>
                <a:lnTo>
                  <a:pt x="311" y="340"/>
                </a:lnTo>
                <a:lnTo>
                  <a:pt x="311" y="341"/>
                </a:lnTo>
                <a:lnTo>
                  <a:pt x="310" y="341"/>
                </a:lnTo>
                <a:lnTo>
                  <a:pt x="309" y="341"/>
                </a:lnTo>
                <a:lnTo>
                  <a:pt x="309" y="341"/>
                </a:lnTo>
                <a:lnTo>
                  <a:pt x="309" y="340"/>
                </a:lnTo>
                <a:lnTo>
                  <a:pt x="308" y="340"/>
                </a:lnTo>
                <a:lnTo>
                  <a:pt x="307" y="340"/>
                </a:lnTo>
                <a:lnTo>
                  <a:pt x="307" y="339"/>
                </a:lnTo>
                <a:lnTo>
                  <a:pt x="307" y="339"/>
                </a:lnTo>
                <a:lnTo>
                  <a:pt x="306" y="339"/>
                </a:lnTo>
                <a:lnTo>
                  <a:pt x="305" y="339"/>
                </a:lnTo>
                <a:lnTo>
                  <a:pt x="305" y="339"/>
                </a:lnTo>
                <a:lnTo>
                  <a:pt x="305" y="340"/>
                </a:lnTo>
                <a:lnTo>
                  <a:pt x="304" y="340"/>
                </a:lnTo>
                <a:lnTo>
                  <a:pt x="304" y="339"/>
                </a:lnTo>
                <a:lnTo>
                  <a:pt x="303" y="339"/>
                </a:lnTo>
                <a:lnTo>
                  <a:pt x="303" y="340"/>
                </a:lnTo>
                <a:lnTo>
                  <a:pt x="303" y="340"/>
                </a:lnTo>
                <a:lnTo>
                  <a:pt x="302" y="340"/>
                </a:lnTo>
                <a:lnTo>
                  <a:pt x="302" y="340"/>
                </a:lnTo>
                <a:lnTo>
                  <a:pt x="301" y="340"/>
                </a:lnTo>
                <a:lnTo>
                  <a:pt x="300" y="340"/>
                </a:lnTo>
                <a:lnTo>
                  <a:pt x="300" y="341"/>
                </a:lnTo>
                <a:lnTo>
                  <a:pt x="300" y="340"/>
                </a:lnTo>
                <a:lnTo>
                  <a:pt x="300" y="340"/>
                </a:lnTo>
                <a:lnTo>
                  <a:pt x="299" y="340"/>
                </a:lnTo>
                <a:lnTo>
                  <a:pt x="298" y="340"/>
                </a:lnTo>
                <a:lnTo>
                  <a:pt x="298" y="340"/>
                </a:lnTo>
                <a:lnTo>
                  <a:pt x="298" y="339"/>
                </a:lnTo>
                <a:lnTo>
                  <a:pt x="297" y="339"/>
                </a:lnTo>
                <a:lnTo>
                  <a:pt x="297" y="339"/>
                </a:lnTo>
                <a:lnTo>
                  <a:pt x="296" y="339"/>
                </a:lnTo>
                <a:lnTo>
                  <a:pt x="296" y="338"/>
                </a:lnTo>
                <a:lnTo>
                  <a:pt x="296" y="338"/>
                </a:lnTo>
                <a:lnTo>
                  <a:pt x="295" y="338"/>
                </a:lnTo>
                <a:lnTo>
                  <a:pt x="295" y="339"/>
                </a:lnTo>
                <a:lnTo>
                  <a:pt x="294" y="339"/>
                </a:lnTo>
                <a:lnTo>
                  <a:pt x="294" y="338"/>
                </a:lnTo>
                <a:lnTo>
                  <a:pt x="294" y="338"/>
                </a:lnTo>
                <a:lnTo>
                  <a:pt x="293" y="338"/>
                </a:lnTo>
                <a:lnTo>
                  <a:pt x="293" y="337"/>
                </a:lnTo>
                <a:lnTo>
                  <a:pt x="292" y="337"/>
                </a:lnTo>
                <a:lnTo>
                  <a:pt x="292" y="337"/>
                </a:lnTo>
                <a:lnTo>
                  <a:pt x="291" y="337"/>
                </a:lnTo>
                <a:lnTo>
                  <a:pt x="290" y="337"/>
                </a:lnTo>
                <a:lnTo>
                  <a:pt x="290" y="337"/>
                </a:lnTo>
                <a:lnTo>
                  <a:pt x="289" y="337"/>
                </a:lnTo>
                <a:lnTo>
                  <a:pt x="289" y="338"/>
                </a:lnTo>
                <a:lnTo>
                  <a:pt x="289" y="339"/>
                </a:lnTo>
                <a:lnTo>
                  <a:pt x="288" y="339"/>
                </a:lnTo>
                <a:lnTo>
                  <a:pt x="288" y="339"/>
                </a:lnTo>
                <a:lnTo>
                  <a:pt x="288" y="339"/>
                </a:lnTo>
                <a:lnTo>
                  <a:pt x="288" y="340"/>
                </a:lnTo>
                <a:lnTo>
                  <a:pt x="288" y="341"/>
                </a:lnTo>
                <a:lnTo>
                  <a:pt x="287" y="341"/>
                </a:lnTo>
                <a:lnTo>
                  <a:pt x="287" y="341"/>
                </a:lnTo>
                <a:lnTo>
                  <a:pt x="287" y="342"/>
                </a:lnTo>
                <a:lnTo>
                  <a:pt x="286" y="342"/>
                </a:lnTo>
                <a:lnTo>
                  <a:pt x="286" y="342"/>
                </a:lnTo>
                <a:lnTo>
                  <a:pt x="285" y="342"/>
                </a:lnTo>
                <a:lnTo>
                  <a:pt x="285" y="341"/>
                </a:lnTo>
                <a:lnTo>
                  <a:pt x="284" y="342"/>
                </a:lnTo>
                <a:lnTo>
                  <a:pt x="284" y="342"/>
                </a:lnTo>
                <a:lnTo>
                  <a:pt x="283" y="341"/>
                </a:lnTo>
                <a:lnTo>
                  <a:pt x="283" y="341"/>
                </a:lnTo>
                <a:lnTo>
                  <a:pt x="282" y="341"/>
                </a:lnTo>
                <a:lnTo>
                  <a:pt x="281" y="342"/>
                </a:lnTo>
                <a:lnTo>
                  <a:pt x="281" y="342"/>
                </a:lnTo>
                <a:lnTo>
                  <a:pt x="280" y="342"/>
                </a:lnTo>
                <a:lnTo>
                  <a:pt x="279" y="342"/>
                </a:lnTo>
                <a:lnTo>
                  <a:pt x="279" y="342"/>
                </a:lnTo>
                <a:lnTo>
                  <a:pt x="278" y="342"/>
                </a:lnTo>
                <a:lnTo>
                  <a:pt x="278" y="341"/>
                </a:lnTo>
                <a:lnTo>
                  <a:pt x="277" y="341"/>
                </a:lnTo>
                <a:lnTo>
                  <a:pt x="277" y="341"/>
                </a:lnTo>
                <a:lnTo>
                  <a:pt x="277" y="342"/>
                </a:lnTo>
                <a:lnTo>
                  <a:pt x="276" y="342"/>
                </a:lnTo>
                <a:lnTo>
                  <a:pt x="275" y="342"/>
                </a:lnTo>
                <a:lnTo>
                  <a:pt x="275" y="342"/>
                </a:lnTo>
                <a:lnTo>
                  <a:pt x="275" y="343"/>
                </a:lnTo>
                <a:lnTo>
                  <a:pt x="274" y="343"/>
                </a:lnTo>
                <a:lnTo>
                  <a:pt x="273" y="343"/>
                </a:lnTo>
                <a:lnTo>
                  <a:pt x="273" y="343"/>
                </a:lnTo>
                <a:lnTo>
                  <a:pt x="272" y="343"/>
                </a:lnTo>
                <a:lnTo>
                  <a:pt x="271" y="343"/>
                </a:lnTo>
                <a:lnTo>
                  <a:pt x="271" y="343"/>
                </a:lnTo>
                <a:lnTo>
                  <a:pt x="270" y="343"/>
                </a:lnTo>
                <a:lnTo>
                  <a:pt x="269" y="343"/>
                </a:lnTo>
                <a:lnTo>
                  <a:pt x="269" y="343"/>
                </a:lnTo>
                <a:lnTo>
                  <a:pt x="268" y="343"/>
                </a:lnTo>
                <a:lnTo>
                  <a:pt x="267" y="343"/>
                </a:lnTo>
                <a:lnTo>
                  <a:pt x="267" y="343"/>
                </a:lnTo>
                <a:lnTo>
                  <a:pt x="267" y="342"/>
                </a:lnTo>
                <a:lnTo>
                  <a:pt x="267" y="341"/>
                </a:lnTo>
                <a:lnTo>
                  <a:pt x="266" y="341"/>
                </a:lnTo>
                <a:lnTo>
                  <a:pt x="266" y="342"/>
                </a:lnTo>
                <a:lnTo>
                  <a:pt x="266" y="342"/>
                </a:lnTo>
                <a:lnTo>
                  <a:pt x="266" y="341"/>
                </a:lnTo>
                <a:lnTo>
                  <a:pt x="265" y="341"/>
                </a:lnTo>
                <a:lnTo>
                  <a:pt x="264" y="342"/>
                </a:lnTo>
                <a:lnTo>
                  <a:pt x="264" y="342"/>
                </a:lnTo>
                <a:lnTo>
                  <a:pt x="264" y="343"/>
                </a:lnTo>
                <a:lnTo>
                  <a:pt x="263" y="343"/>
                </a:lnTo>
                <a:lnTo>
                  <a:pt x="262" y="343"/>
                </a:lnTo>
                <a:lnTo>
                  <a:pt x="262" y="343"/>
                </a:lnTo>
                <a:lnTo>
                  <a:pt x="261" y="343"/>
                </a:lnTo>
                <a:lnTo>
                  <a:pt x="261" y="342"/>
                </a:lnTo>
                <a:lnTo>
                  <a:pt x="261" y="341"/>
                </a:lnTo>
                <a:lnTo>
                  <a:pt x="261" y="341"/>
                </a:lnTo>
                <a:lnTo>
                  <a:pt x="260" y="341"/>
                </a:lnTo>
                <a:lnTo>
                  <a:pt x="260" y="340"/>
                </a:lnTo>
                <a:lnTo>
                  <a:pt x="260" y="339"/>
                </a:lnTo>
                <a:lnTo>
                  <a:pt x="260" y="339"/>
                </a:lnTo>
                <a:lnTo>
                  <a:pt x="260" y="338"/>
                </a:lnTo>
                <a:lnTo>
                  <a:pt x="260" y="338"/>
                </a:lnTo>
                <a:lnTo>
                  <a:pt x="260" y="337"/>
                </a:lnTo>
                <a:lnTo>
                  <a:pt x="259" y="337"/>
                </a:lnTo>
                <a:lnTo>
                  <a:pt x="258" y="337"/>
                </a:lnTo>
                <a:lnTo>
                  <a:pt x="258" y="337"/>
                </a:lnTo>
                <a:lnTo>
                  <a:pt x="257" y="337"/>
                </a:lnTo>
                <a:lnTo>
                  <a:pt x="256" y="337"/>
                </a:lnTo>
                <a:lnTo>
                  <a:pt x="256" y="336"/>
                </a:lnTo>
                <a:lnTo>
                  <a:pt x="256" y="336"/>
                </a:lnTo>
                <a:lnTo>
                  <a:pt x="255" y="335"/>
                </a:lnTo>
                <a:lnTo>
                  <a:pt x="255" y="335"/>
                </a:lnTo>
                <a:lnTo>
                  <a:pt x="254" y="335"/>
                </a:lnTo>
                <a:lnTo>
                  <a:pt x="254" y="335"/>
                </a:lnTo>
                <a:lnTo>
                  <a:pt x="254" y="335"/>
                </a:lnTo>
                <a:lnTo>
                  <a:pt x="253" y="335"/>
                </a:lnTo>
                <a:lnTo>
                  <a:pt x="252" y="335"/>
                </a:lnTo>
                <a:lnTo>
                  <a:pt x="252" y="335"/>
                </a:lnTo>
                <a:lnTo>
                  <a:pt x="252" y="335"/>
                </a:lnTo>
                <a:lnTo>
                  <a:pt x="251" y="335"/>
                </a:lnTo>
                <a:lnTo>
                  <a:pt x="250" y="335"/>
                </a:lnTo>
                <a:lnTo>
                  <a:pt x="250" y="335"/>
                </a:lnTo>
                <a:lnTo>
                  <a:pt x="249" y="335"/>
                </a:lnTo>
                <a:lnTo>
                  <a:pt x="248" y="335"/>
                </a:lnTo>
                <a:lnTo>
                  <a:pt x="248" y="335"/>
                </a:lnTo>
                <a:lnTo>
                  <a:pt x="248" y="334"/>
                </a:lnTo>
                <a:lnTo>
                  <a:pt x="247" y="334"/>
                </a:lnTo>
                <a:lnTo>
                  <a:pt x="247" y="333"/>
                </a:lnTo>
                <a:lnTo>
                  <a:pt x="246" y="334"/>
                </a:lnTo>
                <a:lnTo>
                  <a:pt x="245" y="334"/>
                </a:lnTo>
                <a:lnTo>
                  <a:pt x="245" y="335"/>
                </a:lnTo>
                <a:lnTo>
                  <a:pt x="245" y="335"/>
                </a:lnTo>
                <a:lnTo>
                  <a:pt x="245" y="334"/>
                </a:lnTo>
                <a:lnTo>
                  <a:pt x="244" y="334"/>
                </a:lnTo>
                <a:lnTo>
                  <a:pt x="244" y="333"/>
                </a:lnTo>
                <a:lnTo>
                  <a:pt x="243" y="333"/>
                </a:lnTo>
                <a:lnTo>
                  <a:pt x="243" y="333"/>
                </a:lnTo>
                <a:lnTo>
                  <a:pt x="243" y="334"/>
                </a:lnTo>
                <a:lnTo>
                  <a:pt x="242" y="334"/>
                </a:lnTo>
                <a:lnTo>
                  <a:pt x="241" y="334"/>
                </a:lnTo>
                <a:lnTo>
                  <a:pt x="241" y="334"/>
                </a:lnTo>
                <a:lnTo>
                  <a:pt x="240" y="333"/>
                </a:lnTo>
                <a:lnTo>
                  <a:pt x="239" y="333"/>
                </a:lnTo>
                <a:lnTo>
                  <a:pt x="239" y="333"/>
                </a:lnTo>
                <a:lnTo>
                  <a:pt x="238" y="333"/>
                </a:lnTo>
                <a:lnTo>
                  <a:pt x="238" y="333"/>
                </a:lnTo>
                <a:lnTo>
                  <a:pt x="239" y="333"/>
                </a:lnTo>
                <a:lnTo>
                  <a:pt x="238" y="333"/>
                </a:lnTo>
                <a:lnTo>
                  <a:pt x="238" y="334"/>
                </a:lnTo>
                <a:lnTo>
                  <a:pt x="237" y="333"/>
                </a:lnTo>
                <a:lnTo>
                  <a:pt x="236" y="334"/>
                </a:lnTo>
                <a:lnTo>
                  <a:pt x="236" y="333"/>
                </a:lnTo>
                <a:lnTo>
                  <a:pt x="235" y="333"/>
                </a:lnTo>
                <a:lnTo>
                  <a:pt x="235" y="333"/>
                </a:lnTo>
                <a:lnTo>
                  <a:pt x="235" y="333"/>
                </a:lnTo>
                <a:lnTo>
                  <a:pt x="235" y="333"/>
                </a:lnTo>
                <a:lnTo>
                  <a:pt x="235" y="332"/>
                </a:lnTo>
                <a:lnTo>
                  <a:pt x="234" y="332"/>
                </a:lnTo>
                <a:lnTo>
                  <a:pt x="233" y="331"/>
                </a:lnTo>
                <a:lnTo>
                  <a:pt x="233" y="331"/>
                </a:lnTo>
                <a:lnTo>
                  <a:pt x="233" y="331"/>
                </a:lnTo>
                <a:lnTo>
                  <a:pt x="232" y="331"/>
                </a:lnTo>
                <a:lnTo>
                  <a:pt x="231" y="331"/>
                </a:lnTo>
                <a:lnTo>
                  <a:pt x="231" y="331"/>
                </a:lnTo>
                <a:lnTo>
                  <a:pt x="230" y="331"/>
                </a:lnTo>
                <a:lnTo>
                  <a:pt x="230" y="331"/>
                </a:lnTo>
                <a:lnTo>
                  <a:pt x="230" y="332"/>
                </a:lnTo>
                <a:lnTo>
                  <a:pt x="230" y="333"/>
                </a:lnTo>
                <a:lnTo>
                  <a:pt x="230" y="333"/>
                </a:lnTo>
                <a:lnTo>
                  <a:pt x="230" y="334"/>
                </a:lnTo>
                <a:lnTo>
                  <a:pt x="229" y="335"/>
                </a:lnTo>
                <a:lnTo>
                  <a:pt x="229" y="335"/>
                </a:lnTo>
                <a:lnTo>
                  <a:pt x="230" y="335"/>
                </a:lnTo>
                <a:lnTo>
                  <a:pt x="230" y="336"/>
                </a:lnTo>
                <a:lnTo>
                  <a:pt x="229" y="337"/>
                </a:lnTo>
                <a:lnTo>
                  <a:pt x="229" y="337"/>
                </a:lnTo>
                <a:lnTo>
                  <a:pt x="229" y="338"/>
                </a:lnTo>
                <a:lnTo>
                  <a:pt x="229" y="339"/>
                </a:lnTo>
                <a:lnTo>
                  <a:pt x="228" y="339"/>
                </a:lnTo>
                <a:lnTo>
                  <a:pt x="228" y="339"/>
                </a:lnTo>
                <a:lnTo>
                  <a:pt x="228" y="339"/>
                </a:lnTo>
                <a:lnTo>
                  <a:pt x="228" y="340"/>
                </a:lnTo>
                <a:lnTo>
                  <a:pt x="227" y="340"/>
                </a:lnTo>
                <a:lnTo>
                  <a:pt x="227" y="341"/>
                </a:lnTo>
                <a:lnTo>
                  <a:pt x="227" y="341"/>
                </a:lnTo>
                <a:lnTo>
                  <a:pt x="227" y="342"/>
                </a:lnTo>
                <a:lnTo>
                  <a:pt x="227" y="343"/>
                </a:lnTo>
                <a:lnTo>
                  <a:pt x="226" y="343"/>
                </a:lnTo>
                <a:lnTo>
                  <a:pt x="226" y="344"/>
                </a:lnTo>
                <a:lnTo>
                  <a:pt x="226" y="345"/>
                </a:lnTo>
                <a:lnTo>
                  <a:pt x="226" y="346"/>
                </a:lnTo>
                <a:lnTo>
                  <a:pt x="226" y="347"/>
                </a:lnTo>
                <a:lnTo>
                  <a:pt x="226" y="347"/>
                </a:lnTo>
                <a:lnTo>
                  <a:pt x="225" y="347"/>
                </a:lnTo>
                <a:lnTo>
                  <a:pt x="224" y="347"/>
                </a:lnTo>
                <a:lnTo>
                  <a:pt x="224" y="347"/>
                </a:lnTo>
                <a:lnTo>
                  <a:pt x="223" y="347"/>
                </a:lnTo>
                <a:lnTo>
                  <a:pt x="222" y="347"/>
                </a:lnTo>
                <a:lnTo>
                  <a:pt x="222" y="347"/>
                </a:lnTo>
                <a:lnTo>
                  <a:pt x="222" y="348"/>
                </a:lnTo>
                <a:lnTo>
                  <a:pt x="221" y="348"/>
                </a:lnTo>
                <a:lnTo>
                  <a:pt x="220" y="348"/>
                </a:lnTo>
                <a:lnTo>
                  <a:pt x="220" y="348"/>
                </a:lnTo>
                <a:lnTo>
                  <a:pt x="221" y="348"/>
                </a:lnTo>
                <a:lnTo>
                  <a:pt x="222" y="349"/>
                </a:lnTo>
                <a:lnTo>
                  <a:pt x="223" y="349"/>
                </a:lnTo>
                <a:lnTo>
                  <a:pt x="224" y="349"/>
                </a:lnTo>
                <a:lnTo>
                  <a:pt x="224" y="350"/>
                </a:lnTo>
                <a:lnTo>
                  <a:pt x="224" y="350"/>
                </a:lnTo>
                <a:lnTo>
                  <a:pt x="225" y="350"/>
                </a:lnTo>
                <a:lnTo>
                  <a:pt x="226" y="350"/>
                </a:lnTo>
                <a:lnTo>
                  <a:pt x="226" y="351"/>
                </a:lnTo>
                <a:lnTo>
                  <a:pt x="226" y="352"/>
                </a:lnTo>
                <a:lnTo>
                  <a:pt x="225" y="352"/>
                </a:lnTo>
                <a:lnTo>
                  <a:pt x="224" y="352"/>
                </a:lnTo>
                <a:lnTo>
                  <a:pt x="224" y="352"/>
                </a:lnTo>
                <a:lnTo>
                  <a:pt x="223" y="352"/>
                </a:lnTo>
                <a:lnTo>
                  <a:pt x="222" y="352"/>
                </a:lnTo>
                <a:lnTo>
                  <a:pt x="222" y="352"/>
                </a:lnTo>
                <a:lnTo>
                  <a:pt x="222" y="352"/>
                </a:lnTo>
                <a:lnTo>
                  <a:pt x="221" y="352"/>
                </a:lnTo>
                <a:lnTo>
                  <a:pt x="221" y="353"/>
                </a:lnTo>
                <a:lnTo>
                  <a:pt x="221" y="354"/>
                </a:lnTo>
                <a:lnTo>
                  <a:pt x="222" y="354"/>
                </a:lnTo>
                <a:lnTo>
                  <a:pt x="221" y="354"/>
                </a:lnTo>
                <a:lnTo>
                  <a:pt x="222" y="355"/>
                </a:lnTo>
                <a:lnTo>
                  <a:pt x="222" y="356"/>
                </a:lnTo>
                <a:lnTo>
                  <a:pt x="222" y="356"/>
                </a:lnTo>
                <a:lnTo>
                  <a:pt x="222" y="357"/>
                </a:lnTo>
                <a:lnTo>
                  <a:pt x="223" y="358"/>
                </a:lnTo>
                <a:lnTo>
                  <a:pt x="223" y="358"/>
                </a:lnTo>
                <a:lnTo>
                  <a:pt x="222" y="358"/>
                </a:lnTo>
                <a:lnTo>
                  <a:pt x="222" y="359"/>
                </a:lnTo>
                <a:lnTo>
                  <a:pt x="221" y="359"/>
                </a:lnTo>
                <a:lnTo>
                  <a:pt x="220" y="359"/>
                </a:lnTo>
                <a:lnTo>
                  <a:pt x="220" y="360"/>
                </a:lnTo>
                <a:lnTo>
                  <a:pt x="220" y="360"/>
                </a:lnTo>
                <a:lnTo>
                  <a:pt x="220" y="360"/>
                </a:lnTo>
                <a:lnTo>
                  <a:pt x="219" y="360"/>
                </a:lnTo>
                <a:lnTo>
                  <a:pt x="218" y="360"/>
                </a:lnTo>
                <a:lnTo>
                  <a:pt x="218" y="360"/>
                </a:lnTo>
                <a:lnTo>
                  <a:pt x="218" y="359"/>
                </a:lnTo>
                <a:lnTo>
                  <a:pt x="216" y="359"/>
                </a:lnTo>
                <a:lnTo>
                  <a:pt x="216" y="359"/>
                </a:lnTo>
                <a:lnTo>
                  <a:pt x="215" y="359"/>
                </a:lnTo>
                <a:lnTo>
                  <a:pt x="214" y="359"/>
                </a:lnTo>
                <a:lnTo>
                  <a:pt x="214" y="360"/>
                </a:lnTo>
                <a:lnTo>
                  <a:pt x="213" y="360"/>
                </a:lnTo>
                <a:lnTo>
                  <a:pt x="212" y="360"/>
                </a:lnTo>
                <a:lnTo>
                  <a:pt x="212" y="360"/>
                </a:lnTo>
                <a:lnTo>
                  <a:pt x="212" y="360"/>
                </a:lnTo>
                <a:lnTo>
                  <a:pt x="211" y="360"/>
                </a:lnTo>
                <a:lnTo>
                  <a:pt x="211" y="360"/>
                </a:lnTo>
                <a:lnTo>
                  <a:pt x="211" y="360"/>
                </a:lnTo>
                <a:lnTo>
                  <a:pt x="211" y="360"/>
                </a:lnTo>
                <a:lnTo>
                  <a:pt x="210" y="360"/>
                </a:lnTo>
                <a:lnTo>
                  <a:pt x="210" y="361"/>
                </a:lnTo>
                <a:lnTo>
                  <a:pt x="210" y="362"/>
                </a:lnTo>
                <a:lnTo>
                  <a:pt x="209" y="362"/>
                </a:lnTo>
                <a:lnTo>
                  <a:pt x="209" y="362"/>
                </a:lnTo>
                <a:lnTo>
                  <a:pt x="208" y="362"/>
                </a:lnTo>
                <a:lnTo>
                  <a:pt x="207" y="362"/>
                </a:lnTo>
                <a:lnTo>
                  <a:pt x="207" y="362"/>
                </a:lnTo>
                <a:lnTo>
                  <a:pt x="207" y="362"/>
                </a:lnTo>
                <a:lnTo>
                  <a:pt x="207" y="363"/>
                </a:lnTo>
                <a:lnTo>
                  <a:pt x="206" y="363"/>
                </a:lnTo>
                <a:lnTo>
                  <a:pt x="205" y="363"/>
                </a:lnTo>
                <a:lnTo>
                  <a:pt x="205" y="364"/>
                </a:lnTo>
                <a:lnTo>
                  <a:pt x="205" y="364"/>
                </a:lnTo>
                <a:lnTo>
                  <a:pt x="204" y="364"/>
                </a:lnTo>
                <a:lnTo>
                  <a:pt x="204" y="365"/>
                </a:lnTo>
                <a:lnTo>
                  <a:pt x="203" y="365"/>
                </a:lnTo>
                <a:lnTo>
                  <a:pt x="203" y="365"/>
                </a:lnTo>
                <a:lnTo>
                  <a:pt x="203" y="366"/>
                </a:lnTo>
                <a:lnTo>
                  <a:pt x="203" y="367"/>
                </a:lnTo>
                <a:lnTo>
                  <a:pt x="203" y="367"/>
                </a:lnTo>
                <a:lnTo>
                  <a:pt x="204" y="367"/>
                </a:lnTo>
                <a:lnTo>
                  <a:pt x="204" y="368"/>
                </a:lnTo>
                <a:lnTo>
                  <a:pt x="203" y="368"/>
                </a:lnTo>
                <a:lnTo>
                  <a:pt x="203" y="367"/>
                </a:lnTo>
                <a:lnTo>
                  <a:pt x="203" y="367"/>
                </a:lnTo>
                <a:lnTo>
                  <a:pt x="202" y="367"/>
                </a:lnTo>
                <a:lnTo>
                  <a:pt x="201" y="367"/>
                </a:lnTo>
                <a:lnTo>
                  <a:pt x="201" y="367"/>
                </a:lnTo>
                <a:lnTo>
                  <a:pt x="201" y="367"/>
                </a:lnTo>
                <a:lnTo>
                  <a:pt x="200" y="367"/>
                </a:lnTo>
                <a:lnTo>
                  <a:pt x="200" y="367"/>
                </a:lnTo>
                <a:lnTo>
                  <a:pt x="199" y="367"/>
                </a:lnTo>
                <a:lnTo>
                  <a:pt x="199" y="368"/>
                </a:lnTo>
                <a:lnTo>
                  <a:pt x="199" y="368"/>
                </a:lnTo>
                <a:lnTo>
                  <a:pt x="199" y="368"/>
                </a:lnTo>
                <a:lnTo>
                  <a:pt x="199" y="369"/>
                </a:lnTo>
                <a:lnTo>
                  <a:pt x="199" y="369"/>
                </a:lnTo>
                <a:lnTo>
                  <a:pt x="198" y="369"/>
                </a:lnTo>
                <a:lnTo>
                  <a:pt x="197" y="369"/>
                </a:lnTo>
                <a:lnTo>
                  <a:pt x="197" y="369"/>
                </a:lnTo>
                <a:lnTo>
                  <a:pt x="197" y="369"/>
                </a:lnTo>
                <a:lnTo>
                  <a:pt x="197" y="368"/>
                </a:lnTo>
                <a:lnTo>
                  <a:pt x="196" y="368"/>
                </a:lnTo>
                <a:lnTo>
                  <a:pt x="196" y="367"/>
                </a:lnTo>
                <a:lnTo>
                  <a:pt x="195" y="367"/>
                </a:lnTo>
                <a:lnTo>
                  <a:pt x="195" y="367"/>
                </a:lnTo>
                <a:lnTo>
                  <a:pt x="194" y="367"/>
                </a:lnTo>
                <a:lnTo>
                  <a:pt x="194" y="367"/>
                </a:lnTo>
                <a:lnTo>
                  <a:pt x="194" y="367"/>
                </a:lnTo>
                <a:lnTo>
                  <a:pt x="193" y="367"/>
                </a:lnTo>
                <a:lnTo>
                  <a:pt x="192" y="367"/>
                </a:lnTo>
                <a:lnTo>
                  <a:pt x="192" y="366"/>
                </a:lnTo>
                <a:lnTo>
                  <a:pt x="191" y="366"/>
                </a:lnTo>
                <a:lnTo>
                  <a:pt x="190" y="366"/>
                </a:lnTo>
                <a:lnTo>
                  <a:pt x="190" y="366"/>
                </a:lnTo>
                <a:lnTo>
                  <a:pt x="189" y="366"/>
                </a:lnTo>
                <a:lnTo>
                  <a:pt x="189" y="365"/>
                </a:lnTo>
                <a:lnTo>
                  <a:pt x="189" y="365"/>
                </a:lnTo>
                <a:lnTo>
                  <a:pt x="189" y="364"/>
                </a:lnTo>
                <a:lnTo>
                  <a:pt x="188" y="364"/>
                </a:lnTo>
                <a:lnTo>
                  <a:pt x="188" y="364"/>
                </a:lnTo>
                <a:lnTo>
                  <a:pt x="188" y="364"/>
                </a:lnTo>
                <a:lnTo>
                  <a:pt x="187" y="364"/>
                </a:lnTo>
                <a:lnTo>
                  <a:pt x="186" y="364"/>
                </a:lnTo>
                <a:lnTo>
                  <a:pt x="186" y="364"/>
                </a:lnTo>
                <a:lnTo>
                  <a:pt x="185" y="364"/>
                </a:lnTo>
                <a:lnTo>
                  <a:pt x="185" y="364"/>
                </a:lnTo>
                <a:lnTo>
                  <a:pt x="184" y="364"/>
                </a:lnTo>
                <a:lnTo>
                  <a:pt x="184" y="364"/>
                </a:lnTo>
                <a:lnTo>
                  <a:pt x="183" y="364"/>
                </a:lnTo>
                <a:lnTo>
                  <a:pt x="182" y="364"/>
                </a:lnTo>
                <a:lnTo>
                  <a:pt x="182" y="364"/>
                </a:lnTo>
                <a:lnTo>
                  <a:pt x="182" y="363"/>
                </a:lnTo>
                <a:lnTo>
                  <a:pt x="182" y="364"/>
                </a:lnTo>
                <a:lnTo>
                  <a:pt x="181" y="364"/>
                </a:lnTo>
                <a:lnTo>
                  <a:pt x="180" y="364"/>
                </a:lnTo>
                <a:lnTo>
                  <a:pt x="180" y="364"/>
                </a:lnTo>
                <a:lnTo>
                  <a:pt x="180" y="364"/>
                </a:lnTo>
                <a:lnTo>
                  <a:pt x="179" y="364"/>
                </a:lnTo>
                <a:lnTo>
                  <a:pt x="179" y="364"/>
                </a:lnTo>
                <a:lnTo>
                  <a:pt x="178" y="364"/>
                </a:lnTo>
                <a:lnTo>
                  <a:pt x="178" y="364"/>
                </a:lnTo>
                <a:lnTo>
                  <a:pt x="178" y="364"/>
                </a:lnTo>
                <a:lnTo>
                  <a:pt x="177" y="364"/>
                </a:lnTo>
                <a:lnTo>
                  <a:pt x="176" y="364"/>
                </a:lnTo>
                <a:lnTo>
                  <a:pt x="176" y="364"/>
                </a:lnTo>
                <a:lnTo>
                  <a:pt x="175" y="364"/>
                </a:lnTo>
                <a:lnTo>
                  <a:pt x="175" y="364"/>
                </a:lnTo>
                <a:lnTo>
                  <a:pt x="175" y="364"/>
                </a:lnTo>
                <a:lnTo>
                  <a:pt x="174" y="364"/>
                </a:lnTo>
                <a:lnTo>
                  <a:pt x="174" y="364"/>
                </a:lnTo>
                <a:lnTo>
                  <a:pt x="173" y="364"/>
                </a:lnTo>
                <a:lnTo>
                  <a:pt x="173" y="364"/>
                </a:lnTo>
                <a:lnTo>
                  <a:pt x="173" y="364"/>
                </a:lnTo>
                <a:lnTo>
                  <a:pt x="172" y="364"/>
                </a:lnTo>
                <a:lnTo>
                  <a:pt x="172" y="364"/>
                </a:lnTo>
                <a:lnTo>
                  <a:pt x="171" y="364"/>
                </a:lnTo>
                <a:lnTo>
                  <a:pt x="171" y="364"/>
                </a:lnTo>
                <a:lnTo>
                  <a:pt x="171" y="365"/>
                </a:lnTo>
                <a:lnTo>
                  <a:pt x="170" y="365"/>
                </a:lnTo>
                <a:lnTo>
                  <a:pt x="170" y="364"/>
                </a:lnTo>
                <a:lnTo>
                  <a:pt x="169" y="364"/>
                </a:lnTo>
                <a:lnTo>
                  <a:pt x="169" y="364"/>
                </a:lnTo>
                <a:lnTo>
                  <a:pt x="169" y="364"/>
                </a:lnTo>
                <a:lnTo>
                  <a:pt x="169" y="363"/>
                </a:lnTo>
                <a:lnTo>
                  <a:pt x="168" y="363"/>
                </a:lnTo>
                <a:lnTo>
                  <a:pt x="167" y="363"/>
                </a:lnTo>
                <a:lnTo>
                  <a:pt x="167" y="363"/>
                </a:lnTo>
                <a:lnTo>
                  <a:pt x="167" y="362"/>
                </a:lnTo>
                <a:lnTo>
                  <a:pt x="166" y="362"/>
                </a:lnTo>
                <a:lnTo>
                  <a:pt x="165" y="362"/>
                </a:lnTo>
                <a:lnTo>
                  <a:pt x="164" y="362"/>
                </a:lnTo>
                <a:lnTo>
                  <a:pt x="164" y="362"/>
                </a:lnTo>
                <a:lnTo>
                  <a:pt x="163" y="362"/>
                </a:lnTo>
                <a:lnTo>
                  <a:pt x="163" y="362"/>
                </a:lnTo>
                <a:lnTo>
                  <a:pt x="163" y="362"/>
                </a:lnTo>
                <a:lnTo>
                  <a:pt x="161" y="362"/>
                </a:lnTo>
                <a:lnTo>
                  <a:pt x="161" y="362"/>
                </a:lnTo>
                <a:lnTo>
                  <a:pt x="160" y="362"/>
                </a:lnTo>
                <a:lnTo>
                  <a:pt x="159" y="362"/>
                </a:lnTo>
                <a:lnTo>
                  <a:pt x="159" y="362"/>
                </a:lnTo>
                <a:lnTo>
                  <a:pt x="158" y="363"/>
                </a:lnTo>
                <a:lnTo>
                  <a:pt x="158" y="363"/>
                </a:lnTo>
                <a:lnTo>
                  <a:pt x="156" y="363"/>
                </a:lnTo>
                <a:lnTo>
                  <a:pt x="156" y="362"/>
                </a:lnTo>
                <a:lnTo>
                  <a:pt x="154" y="362"/>
                </a:lnTo>
                <a:lnTo>
                  <a:pt x="154" y="362"/>
                </a:lnTo>
                <a:lnTo>
                  <a:pt x="152" y="362"/>
                </a:lnTo>
                <a:lnTo>
                  <a:pt x="152" y="362"/>
                </a:lnTo>
                <a:lnTo>
                  <a:pt x="151" y="361"/>
                </a:lnTo>
                <a:lnTo>
                  <a:pt x="150" y="361"/>
                </a:lnTo>
                <a:lnTo>
                  <a:pt x="150" y="362"/>
                </a:lnTo>
                <a:lnTo>
                  <a:pt x="149" y="362"/>
                </a:lnTo>
                <a:lnTo>
                  <a:pt x="149" y="361"/>
                </a:lnTo>
                <a:lnTo>
                  <a:pt x="148" y="361"/>
                </a:lnTo>
                <a:lnTo>
                  <a:pt x="148" y="360"/>
                </a:lnTo>
                <a:lnTo>
                  <a:pt x="148" y="360"/>
                </a:lnTo>
                <a:lnTo>
                  <a:pt x="147" y="360"/>
                </a:lnTo>
                <a:lnTo>
                  <a:pt x="146" y="360"/>
                </a:lnTo>
                <a:lnTo>
                  <a:pt x="146" y="360"/>
                </a:lnTo>
                <a:lnTo>
                  <a:pt x="145" y="360"/>
                </a:lnTo>
                <a:lnTo>
                  <a:pt x="144" y="360"/>
                </a:lnTo>
                <a:lnTo>
                  <a:pt x="144" y="360"/>
                </a:lnTo>
                <a:lnTo>
                  <a:pt x="143" y="360"/>
                </a:lnTo>
                <a:lnTo>
                  <a:pt x="143" y="359"/>
                </a:lnTo>
                <a:lnTo>
                  <a:pt x="142" y="359"/>
                </a:lnTo>
                <a:lnTo>
                  <a:pt x="142" y="358"/>
                </a:lnTo>
                <a:lnTo>
                  <a:pt x="142" y="358"/>
                </a:lnTo>
                <a:lnTo>
                  <a:pt x="141" y="358"/>
                </a:lnTo>
                <a:lnTo>
                  <a:pt x="141" y="358"/>
                </a:lnTo>
                <a:lnTo>
                  <a:pt x="140" y="358"/>
                </a:lnTo>
                <a:lnTo>
                  <a:pt x="140" y="358"/>
                </a:lnTo>
                <a:lnTo>
                  <a:pt x="139" y="358"/>
                </a:lnTo>
                <a:lnTo>
                  <a:pt x="139" y="358"/>
                </a:lnTo>
                <a:lnTo>
                  <a:pt x="139" y="357"/>
                </a:lnTo>
                <a:lnTo>
                  <a:pt x="138" y="357"/>
                </a:lnTo>
                <a:lnTo>
                  <a:pt x="137" y="356"/>
                </a:lnTo>
                <a:lnTo>
                  <a:pt x="137" y="357"/>
                </a:lnTo>
                <a:lnTo>
                  <a:pt x="137" y="357"/>
                </a:lnTo>
                <a:lnTo>
                  <a:pt x="136" y="358"/>
                </a:lnTo>
                <a:lnTo>
                  <a:pt x="136" y="358"/>
                </a:lnTo>
                <a:lnTo>
                  <a:pt x="135" y="358"/>
                </a:lnTo>
                <a:lnTo>
                  <a:pt x="135" y="359"/>
                </a:lnTo>
                <a:lnTo>
                  <a:pt x="135" y="359"/>
                </a:lnTo>
                <a:lnTo>
                  <a:pt x="135" y="358"/>
                </a:lnTo>
                <a:lnTo>
                  <a:pt x="134" y="358"/>
                </a:lnTo>
                <a:lnTo>
                  <a:pt x="133" y="358"/>
                </a:lnTo>
                <a:lnTo>
                  <a:pt x="133" y="357"/>
                </a:lnTo>
                <a:lnTo>
                  <a:pt x="133" y="357"/>
                </a:lnTo>
                <a:lnTo>
                  <a:pt x="133" y="356"/>
                </a:lnTo>
                <a:lnTo>
                  <a:pt x="132" y="356"/>
                </a:lnTo>
                <a:lnTo>
                  <a:pt x="132" y="356"/>
                </a:lnTo>
                <a:lnTo>
                  <a:pt x="131" y="355"/>
                </a:lnTo>
                <a:lnTo>
                  <a:pt x="131" y="354"/>
                </a:lnTo>
                <a:lnTo>
                  <a:pt x="131" y="354"/>
                </a:lnTo>
                <a:lnTo>
                  <a:pt x="130" y="354"/>
                </a:lnTo>
                <a:lnTo>
                  <a:pt x="129" y="354"/>
                </a:lnTo>
                <a:lnTo>
                  <a:pt x="129" y="355"/>
                </a:lnTo>
                <a:lnTo>
                  <a:pt x="129" y="355"/>
                </a:lnTo>
                <a:lnTo>
                  <a:pt x="129" y="354"/>
                </a:lnTo>
                <a:lnTo>
                  <a:pt x="129" y="354"/>
                </a:lnTo>
                <a:lnTo>
                  <a:pt x="129" y="353"/>
                </a:lnTo>
                <a:lnTo>
                  <a:pt x="129" y="352"/>
                </a:lnTo>
                <a:lnTo>
                  <a:pt x="129" y="352"/>
                </a:lnTo>
                <a:lnTo>
                  <a:pt x="129" y="352"/>
                </a:lnTo>
                <a:lnTo>
                  <a:pt x="129" y="351"/>
                </a:lnTo>
                <a:lnTo>
                  <a:pt x="130" y="351"/>
                </a:lnTo>
                <a:lnTo>
                  <a:pt x="130" y="350"/>
                </a:lnTo>
                <a:lnTo>
                  <a:pt x="129" y="350"/>
                </a:lnTo>
                <a:lnTo>
                  <a:pt x="129" y="350"/>
                </a:lnTo>
                <a:lnTo>
                  <a:pt x="129" y="349"/>
                </a:lnTo>
                <a:lnTo>
                  <a:pt x="129" y="348"/>
                </a:lnTo>
                <a:lnTo>
                  <a:pt x="129" y="348"/>
                </a:lnTo>
                <a:lnTo>
                  <a:pt x="129" y="347"/>
                </a:lnTo>
                <a:lnTo>
                  <a:pt x="129" y="347"/>
                </a:lnTo>
                <a:lnTo>
                  <a:pt x="129" y="347"/>
                </a:lnTo>
                <a:lnTo>
                  <a:pt x="128" y="346"/>
                </a:lnTo>
                <a:lnTo>
                  <a:pt x="127" y="345"/>
                </a:lnTo>
                <a:lnTo>
                  <a:pt x="127" y="345"/>
                </a:lnTo>
                <a:lnTo>
                  <a:pt x="127" y="344"/>
                </a:lnTo>
                <a:lnTo>
                  <a:pt x="127" y="343"/>
                </a:lnTo>
                <a:lnTo>
                  <a:pt x="127" y="343"/>
                </a:lnTo>
                <a:lnTo>
                  <a:pt x="127" y="343"/>
                </a:lnTo>
                <a:lnTo>
                  <a:pt x="126" y="342"/>
                </a:lnTo>
                <a:lnTo>
                  <a:pt x="125" y="342"/>
                </a:lnTo>
                <a:lnTo>
                  <a:pt x="125" y="341"/>
                </a:lnTo>
                <a:lnTo>
                  <a:pt x="125" y="341"/>
                </a:lnTo>
                <a:lnTo>
                  <a:pt x="124" y="341"/>
                </a:lnTo>
                <a:lnTo>
                  <a:pt x="123" y="341"/>
                </a:lnTo>
                <a:lnTo>
                  <a:pt x="123" y="340"/>
                </a:lnTo>
                <a:lnTo>
                  <a:pt x="123" y="340"/>
                </a:lnTo>
                <a:lnTo>
                  <a:pt x="123" y="339"/>
                </a:lnTo>
                <a:lnTo>
                  <a:pt x="122" y="339"/>
                </a:lnTo>
                <a:lnTo>
                  <a:pt x="122" y="339"/>
                </a:lnTo>
                <a:lnTo>
                  <a:pt x="122" y="338"/>
                </a:lnTo>
                <a:lnTo>
                  <a:pt x="123" y="337"/>
                </a:lnTo>
                <a:lnTo>
                  <a:pt x="123" y="337"/>
                </a:lnTo>
                <a:lnTo>
                  <a:pt x="122" y="337"/>
                </a:lnTo>
                <a:lnTo>
                  <a:pt x="122" y="336"/>
                </a:lnTo>
                <a:lnTo>
                  <a:pt x="122" y="336"/>
                </a:lnTo>
                <a:lnTo>
                  <a:pt x="121" y="335"/>
                </a:lnTo>
                <a:lnTo>
                  <a:pt x="121" y="335"/>
                </a:lnTo>
                <a:lnTo>
                  <a:pt x="121" y="334"/>
                </a:lnTo>
                <a:lnTo>
                  <a:pt x="120" y="334"/>
                </a:lnTo>
                <a:lnTo>
                  <a:pt x="120" y="334"/>
                </a:lnTo>
                <a:lnTo>
                  <a:pt x="119" y="334"/>
                </a:lnTo>
                <a:lnTo>
                  <a:pt x="118" y="334"/>
                </a:lnTo>
                <a:lnTo>
                  <a:pt x="118" y="334"/>
                </a:lnTo>
                <a:lnTo>
                  <a:pt x="118" y="333"/>
                </a:lnTo>
                <a:lnTo>
                  <a:pt x="117" y="333"/>
                </a:lnTo>
                <a:lnTo>
                  <a:pt x="116" y="334"/>
                </a:lnTo>
                <a:lnTo>
                  <a:pt x="116" y="334"/>
                </a:lnTo>
                <a:lnTo>
                  <a:pt x="115" y="334"/>
                </a:lnTo>
                <a:lnTo>
                  <a:pt x="114" y="334"/>
                </a:lnTo>
                <a:lnTo>
                  <a:pt x="114" y="334"/>
                </a:lnTo>
                <a:lnTo>
                  <a:pt x="114" y="333"/>
                </a:lnTo>
                <a:lnTo>
                  <a:pt x="113" y="333"/>
                </a:lnTo>
                <a:lnTo>
                  <a:pt x="113" y="333"/>
                </a:lnTo>
                <a:lnTo>
                  <a:pt x="112" y="333"/>
                </a:lnTo>
                <a:lnTo>
                  <a:pt x="112" y="333"/>
                </a:lnTo>
                <a:lnTo>
                  <a:pt x="112" y="334"/>
                </a:lnTo>
                <a:lnTo>
                  <a:pt x="112" y="335"/>
                </a:lnTo>
                <a:lnTo>
                  <a:pt x="111" y="335"/>
                </a:lnTo>
                <a:lnTo>
                  <a:pt x="110" y="335"/>
                </a:lnTo>
                <a:lnTo>
                  <a:pt x="110" y="335"/>
                </a:lnTo>
                <a:lnTo>
                  <a:pt x="109" y="336"/>
                </a:lnTo>
                <a:lnTo>
                  <a:pt x="109" y="337"/>
                </a:lnTo>
                <a:lnTo>
                  <a:pt x="109" y="337"/>
                </a:lnTo>
                <a:lnTo>
                  <a:pt x="109" y="338"/>
                </a:lnTo>
                <a:lnTo>
                  <a:pt x="108" y="338"/>
                </a:lnTo>
                <a:lnTo>
                  <a:pt x="108" y="339"/>
                </a:lnTo>
                <a:lnTo>
                  <a:pt x="108" y="339"/>
                </a:lnTo>
                <a:lnTo>
                  <a:pt x="108" y="338"/>
                </a:lnTo>
                <a:lnTo>
                  <a:pt x="107" y="338"/>
                </a:lnTo>
                <a:lnTo>
                  <a:pt x="106" y="338"/>
                </a:lnTo>
                <a:lnTo>
                  <a:pt x="106" y="339"/>
                </a:lnTo>
                <a:lnTo>
                  <a:pt x="106" y="339"/>
                </a:lnTo>
                <a:lnTo>
                  <a:pt x="106" y="338"/>
                </a:lnTo>
                <a:lnTo>
                  <a:pt x="105" y="338"/>
                </a:lnTo>
                <a:lnTo>
                  <a:pt x="104" y="338"/>
                </a:lnTo>
                <a:lnTo>
                  <a:pt x="104" y="337"/>
                </a:lnTo>
                <a:lnTo>
                  <a:pt x="104" y="337"/>
                </a:lnTo>
                <a:lnTo>
                  <a:pt x="104" y="337"/>
                </a:lnTo>
                <a:lnTo>
                  <a:pt x="104" y="336"/>
                </a:lnTo>
                <a:lnTo>
                  <a:pt x="104" y="335"/>
                </a:lnTo>
                <a:lnTo>
                  <a:pt x="104" y="335"/>
                </a:lnTo>
                <a:lnTo>
                  <a:pt x="104" y="335"/>
                </a:lnTo>
                <a:lnTo>
                  <a:pt x="104" y="335"/>
                </a:lnTo>
                <a:lnTo>
                  <a:pt x="104" y="334"/>
                </a:lnTo>
                <a:lnTo>
                  <a:pt x="104" y="334"/>
                </a:lnTo>
                <a:lnTo>
                  <a:pt x="104" y="333"/>
                </a:lnTo>
                <a:lnTo>
                  <a:pt x="104" y="333"/>
                </a:lnTo>
                <a:lnTo>
                  <a:pt x="104" y="333"/>
                </a:lnTo>
                <a:lnTo>
                  <a:pt x="104" y="333"/>
                </a:lnTo>
                <a:lnTo>
                  <a:pt x="103" y="332"/>
                </a:lnTo>
                <a:lnTo>
                  <a:pt x="103" y="332"/>
                </a:lnTo>
                <a:lnTo>
                  <a:pt x="103" y="331"/>
                </a:lnTo>
                <a:lnTo>
                  <a:pt x="103" y="331"/>
                </a:lnTo>
                <a:lnTo>
                  <a:pt x="103" y="331"/>
                </a:lnTo>
                <a:lnTo>
                  <a:pt x="104" y="331"/>
                </a:lnTo>
                <a:lnTo>
                  <a:pt x="104" y="330"/>
                </a:lnTo>
                <a:lnTo>
                  <a:pt x="104" y="330"/>
                </a:lnTo>
                <a:lnTo>
                  <a:pt x="104" y="329"/>
                </a:lnTo>
                <a:lnTo>
                  <a:pt x="104" y="329"/>
                </a:lnTo>
                <a:lnTo>
                  <a:pt x="104" y="328"/>
                </a:lnTo>
                <a:lnTo>
                  <a:pt x="103" y="328"/>
                </a:lnTo>
                <a:lnTo>
                  <a:pt x="103" y="328"/>
                </a:lnTo>
                <a:lnTo>
                  <a:pt x="102" y="328"/>
                </a:lnTo>
                <a:lnTo>
                  <a:pt x="101" y="328"/>
                </a:lnTo>
                <a:lnTo>
                  <a:pt x="101" y="328"/>
                </a:lnTo>
                <a:lnTo>
                  <a:pt x="100" y="328"/>
                </a:lnTo>
                <a:lnTo>
                  <a:pt x="100" y="327"/>
                </a:lnTo>
                <a:lnTo>
                  <a:pt x="99" y="327"/>
                </a:lnTo>
                <a:lnTo>
                  <a:pt x="99" y="328"/>
                </a:lnTo>
                <a:lnTo>
                  <a:pt x="99" y="328"/>
                </a:lnTo>
                <a:lnTo>
                  <a:pt x="98" y="328"/>
                </a:lnTo>
                <a:lnTo>
                  <a:pt x="98" y="328"/>
                </a:lnTo>
                <a:lnTo>
                  <a:pt x="97" y="328"/>
                </a:lnTo>
                <a:lnTo>
                  <a:pt x="97" y="328"/>
                </a:lnTo>
                <a:lnTo>
                  <a:pt x="96" y="327"/>
                </a:lnTo>
                <a:lnTo>
                  <a:pt x="96" y="328"/>
                </a:lnTo>
                <a:lnTo>
                  <a:pt x="96" y="327"/>
                </a:lnTo>
                <a:lnTo>
                  <a:pt x="95" y="327"/>
                </a:lnTo>
                <a:lnTo>
                  <a:pt x="95" y="327"/>
                </a:lnTo>
                <a:lnTo>
                  <a:pt x="94" y="326"/>
                </a:lnTo>
                <a:lnTo>
                  <a:pt x="94" y="327"/>
                </a:lnTo>
                <a:lnTo>
                  <a:pt x="93" y="327"/>
                </a:lnTo>
                <a:lnTo>
                  <a:pt x="93" y="327"/>
                </a:lnTo>
                <a:lnTo>
                  <a:pt x="92" y="326"/>
                </a:lnTo>
                <a:lnTo>
                  <a:pt x="91" y="326"/>
                </a:lnTo>
                <a:lnTo>
                  <a:pt x="91" y="326"/>
                </a:lnTo>
                <a:lnTo>
                  <a:pt x="91" y="325"/>
                </a:lnTo>
                <a:lnTo>
                  <a:pt x="91" y="325"/>
                </a:lnTo>
                <a:lnTo>
                  <a:pt x="90" y="325"/>
                </a:lnTo>
                <a:lnTo>
                  <a:pt x="89" y="325"/>
                </a:lnTo>
                <a:lnTo>
                  <a:pt x="89" y="324"/>
                </a:lnTo>
                <a:lnTo>
                  <a:pt x="89" y="324"/>
                </a:lnTo>
                <a:lnTo>
                  <a:pt x="89" y="324"/>
                </a:lnTo>
                <a:lnTo>
                  <a:pt x="89" y="323"/>
                </a:lnTo>
                <a:lnTo>
                  <a:pt x="88" y="323"/>
                </a:lnTo>
                <a:lnTo>
                  <a:pt x="87" y="323"/>
                </a:lnTo>
                <a:lnTo>
                  <a:pt x="87" y="323"/>
                </a:lnTo>
                <a:lnTo>
                  <a:pt x="86" y="323"/>
                </a:lnTo>
                <a:lnTo>
                  <a:pt x="86" y="323"/>
                </a:lnTo>
                <a:lnTo>
                  <a:pt x="85" y="323"/>
                </a:lnTo>
                <a:lnTo>
                  <a:pt x="84" y="322"/>
                </a:lnTo>
                <a:lnTo>
                  <a:pt x="84" y="322"/>
                </a:lnTo>
                <a:lnTo>
                  <a:pt x="83" y="322"/>
                </a:lnTo>
                <a:lnTo>
                  <a:pt x="83" y="322"/>
                </a:lnTo>
                <a:lnTo>
                  <a:pt x="83" y="321"/>
                </a:lnTo>
                <a:lnTo>
                  <a:pt x="82" y="321"/>
                </a:lnTo>
                <a:lnTo>
                  <a:pt x="82" y="320"/>
                </a:lnTo>
                <a:lnTo>
                  <a:pt x="82" y="320"/>
                </a:lnTo>
                <a:lnTo>
                  <a:pt x="82" y="320"/>
                </a:lnTo>
                <a:lnTo>
                  <a:pt x="82" y="320"/>
                </a:lnTo>
                <a:lnTo>
                  <a:pt x="82" y="319"/>
                </a:lnTo>
                <a:lnTo>
                  <a:pt x="82" y="318"/>
                </a:lnTo>
                <a:lnTo>
                  <a:pt x="82" y="318"/>
                </a:lnTo>
                <a:lnTo>
                  <a:pt x="82" y="318"/>
                </a:lnTo>
                <a:lnTo>
                  <a:pt x="83" y="318"/>
                </a:lnTo>
                <a:lnTo>
                  <a:pt x="83" y="317"/>
                </a:lnTo>
                <a:lnTo>
                  <a:pt x="84" y="317"/>
                </a:lnTo>
                <a:lnTo>
                  <a:pt x="83" y="316"/>
                </a:lnTo>
                <a:lnTo>
                  <a:pt x="83" y="316"/>
                </a:lnTo>
                <a:lnTo>
                  <a:pt x="84" y="316"/>
                </a:lnTo>
                <a:lnTo>
                  <a:pt x="83" y="316"/>
                </a:lnTo>
                <a:lnTo>
                  <a:pt x="83" y="315"/>
                </a:lnTo>
                <a:lnTo>
                  <a:pt x="84" y="315"/>
                </a:lnTo>
                <a:lnTo>
                  <a:pt x="83" y="314"/>
                </a:lnTo>
                <a:lnTo>
                  <a:pt x="83" y="314"/>
                </a:lnTo>
                <a:lnTo>
                  <a:pt x="84" y="314"/>
                </a:lnTo>
                <a:lnTo>
                  <a:pt x="84" y="314"/>
                </a:lnTo>
                <a:lnTo>
                  <a:pt x="84" y="314"/>
                </a:lnTo>
                <a:lnTo>
                  <a:pt x="84" y="313"/>
                </a:lnTo>
                <a:lnTo>
                  <a:pt x="84" y="312"/>
                </a:lnTo>
                <a:lnTo>
                  <a:pt x="84" y="312"/>
                </a:lnTo>
                <a:lnTo>
                  <a:pt x="84" y="311"/>
                </a:lnTo>
                <a:lnTo>
                  <a:pt x="83" y="311"/>
                </a:lnTo>
                <a:lnTo>
                  <a:pt x="82" y="311"/>
                </a:lnTo>
                <a:lnTo>
                  <a:pt x="82" y="311"/>
                </a:lnTo>
                <a:lnTo>
                  <a:pt x="82" y="311"/>
                </a:lnTo>
                <a:lnTo>
                  <a:pt x="82" y="311"/>
                </a:lnTo>
                <a:lnTo>
                  <a:pt x="81" y="311"/>
                </a:lnTo>
                <a:lnTo>
                  <a:pt x="80" y="311"/>
                </a:lnTo>
                <a:lnTo>
                  <a:pt x="80" y="311"/>
                </a:lnTo>
                <a:lnTo>
                  <a:pt x="79" y="311"/>
                </a:lnTo>
                <a:lnTo>
                  <a:pt x="79" y="312"/>
                </a:lnTo>
                <a:lnTo>
                  <a:pt x="78" y="312"/>
                </a:lnTo>
                <a:lnTo>
                  <a:pt x="78" y="312"/>
                </a:lnTo>
                <a:lnTo>
                  <a:pt x="78" y="312"/>
                </a:lnTo>
                <a:lnTo>
                  <a:pt x="77" y="312"/>
                </a:lnTo>
                <a:lnTo>
                  <a:pt x="77" y="313"/>
                </a:lnTo>
                <a:lnTo>
                  <a:pt x="76" y="313"/>
                </a:lnTo>
                <a:lnTo>
                  <a:pt x="76" y="313"/>
                </a:lnTo>
                <a:lnTo>
                  <a:pt x="75" y="313"/>
                </a:lnTo>
                <a:lnTo>
                  <a:pt x="74" y="313"/>
                </a:lnTo>
                <a:lnTo>
                  <a:pt x="74" y="313"/>
                </a:lnTo>
                <a:lnTo>
                  <a:pt x="73" y="313"/>
                </a:lnTo>
                <a:lnTo>
                  <a:pt x="73" y="312"/>
                </a:lnTo>
                <a:lnTo>
                  <a:pt x="72" y="313"/>
                </a:lnTo>
                <a:lnTo>
                  <a:pt x="72" y="312"/>
                </a:lnTo>
                <a:lnTo>
                  <a:pt x="72" y="312"/>
                </a:lnTo>
                <a:lnTo>
                  <a:pt x="72" y="312"/>
                </a:lnTo>
                <a:lnTo>
                  <a:pt x="72" y="311"/>
                </a:lnTo>
                <a:lnTo>
                  <a:pt x="72" y="311"/>
                </a:lnTo>
                <a:lnTo>
                  <a:pt x="71" y="311"/>
                </a:lnTo>
                <a:lnTo>
                  <a:pt x="70" y="311"/>
                </a:lnTo>
                <a:lnTo>
                  <a:pt x="70" y="310"/>
                </a:lnTo>
                <a:lnTo>
                  <a:pt x="70" y="311"/>
                </a:lnTo>
                <a:lnTo>
                  <a:pt x="69" y="311"/>
                </a:lnTo>
                <a:lnTo>
                  <a:pt x="69" y="310"/>
                </a:lnTo>
                <a:lnTo>
                  <a:pt x="68" y="310"/>
                </a:lnTo>
                <a:lnTo>
                  <a:pt x="68" y="310"/>
                </a:lnTo>
                <a:lnTo>
                  <a:pt x="67" y="310"/>
                </a:lnTo>
                <a:lnTo>
                  <a:pt x="67" y="311"/>
                </a:lnTo>
                <a:lnTo>
                  <a:pt x="67" y="311"/>
                </a:lnTo>
                <a:lnTo>
                  <a:pt x="66" y="311"/>
                </a:lnTo>
                <a:lnTo>
                  <a:pt x="65" y="311"/>
                </a:lnTo>
                <a:lnTo>
                  <a:pt x="65" y="312"/>
                </a:lnTo>
                <a:lnTo>
                  <a:pt x="65" y="312"/>
                </a:lnTo>
                <a:lnTo>
                  <a:pt x="65" y="313"/>
                </a:lnTo>
                <a:lnTo>
                  <a:pt x="65" y="314"/>
                </a:lnTo>
                <a:lnTo>
                  <a:pt x="65" y="314"/>
                </a:lnTo>
                <a:lnTo>
                  <a:pt x="65" y="315"/>
                </a:lnTo>
                <a:lnTo>
                  <a:pt x="65" y="316"/>
                </a:lnTo>
                <a:lnTo>
                  <a:pt x="65" y="316"/>
                </a:lnTo>
                <a:lnTo>
                  <a:pt x="65" y="315"/>
                </a:lnTo>
                <a:lnTo>
                  <a:pt x="65" y="316"/>
                </a:lnTo>
                <a:lnTo>
                  <a:pt x="65" y="316"/>
                </a:lnTo>
                <a:lnTo>
                  <a:pt x="65" y="316"/>
                </a:lnTo>
                <a:lnTo>
                  <a:pt x="65" y="316"/>
                </a:lnTo>
                <a:lnTo>
                  <a:pt x="65" y="317"/>
                </a:lnTo>
                <a:lnTo>
                  <a:pt x="65" y="317"/>
                </a:lnTo>
                <a:lnTo>
                  <a:pt x="65" y="318"/>
                </a:lnTo>
                <a:lnTo>
                  <a:pt x="65" y="318"/>
                </a:lnTo>
                <a:lnTo>
                  <a:pt x="65" y="319"/>
                </a:lnTo>
                <a:lnTo>
                  <a:pt x="65" y="320"/>
                </a:lnTo>
                <a:lnTo>
                  <a:pt x="64" y="320"/>
                </a:lnTo>
                <a:lnTo>
                  <a:pt x="64" y="320"/>
                </a:lnTo>
                <a:lnTo>
                  <a:pt x="64" y="321"/>
                </a:lnTo>
                <a:lnTo>
                  <a:pt x="63" y="322"/>
                </a:lnTo>
                <a:lnTo>
                  <a:pt x="63" y="321"/>
                </a:lnTo>
                <a:lnTo>
                  <a:pt x="63" y="322"/>
                </a:lnTo>
                <a:lnTo>
                  <a:pt x="63" y="322"/>
                </a:lnTo>
                <a:lnTo>
                  <a:pt x="62" y="322"/>
                </a:lnTo>
                <a:lnTo>
                  <a:pt x="61" y="322"/>
                </a:lnTo>
                <a:lnTo>
                  <a:pt x="61" y="323"/>
                </a:lnTo>
                <a:lnTo>
                  <a:pt x="61" y="323"/>
                </a:lnTo>
                <a:lnTo>
                  <a:pt x="60" y="323"/>
                </a:lnTo>
                <a:lnTo>
                  <a:pt x="60" y="324"/>
                </a:lnTo>
                <a:lnTo>
                  <a:pt x="59" y="324"/>
                </a:lnTo>
                <a:lnTo>
                  <a:pt x="59" y="324"/>
                </a:lnTo>
                <a:lnTo>
                  <a:pt x="59" y="323"/>
                </a:lnTo>
                <a:lnTo>
                  <a:pt x="58" y="323"/>
                </a:lnTo>
                <a:lnTo>
                  <a:pt x="57" y="323"/>
                </a:lnTo>
                <a:lnTo>
                  <a:pt x="57" y="324"/>
                </a:lnTo>
                <a:lnTo>
                  <a:pt x="57" y="324"/>
                </a:lnTo>
                <a:lnTo>
                  <a:pt x="57" y="324"/>
                </a:lnTo>
                <a:lnTo>
                  <a:pt x="56" y="324"/>
                </a:lnTo>
                <a:lnTo>
                  <a:pt x="55" y="324"/>
                </a:lnTo>
                <a:lnTo>
                  <a:pt x="55" y="324"/>
                </a:lnTo>
                <a:lnTo>
                  <a:pt x="55" y="324"/>
                </a:lnTo>
                <a:lnTo>
                  <a:pt x="55" y="324"/>
                </a:lnTo>
                <a:lnTo>
                  <a:pt x="55" y="325"/>
                </a:lnTo>
                <a:lnTo>
                  <a:pt x="54" y="325"/>
                </a:lnTo>
                <a:lnTo>
                  <a:pt x="54" y="326"/>
                </a:lnTo>
                <a:lnTo>
                  <a:pt x="54" y="326"/>
                </a:lnTo>
                <a:lnTo>
                  <a:pt x="54" y="327"/>
                </a:lnTo>
                <a:lnTo>
                  <a:pt x="54" y="328"/>
                </a:lnTo>
                <a:lnTo>
                  <a:pt x="53" y="328"/>
                </a:lnTo>
                <a:lnTo>
                  <a:pt x="53" y="328"/>
                </a:lnTo>
                <a:lnTo>
                  <a:pt x="53" y="329"/>
                </a:lnTo>
                <a:lnTo>
                  <a:pt x="53" y="329"/>
                </a:lnTo>
                <a:lnTo>
                  <a:pt x="52" y="329"/>
                </a:lnTo>
                <a:lnTo>
                  <a:pt x="52" y="329"/>
                </a:lnTo>
                <a:lnTo>
                  <a:pt x="52" y="330"/>
                </a:lnTo>
                <a:lnTo>
                  <a:pt x="51" y="330"/>
                </a:lnTo>
                <a:lnTo>
                  <a:pt x="51" y="331"/>
                </a:lnTo>
                <a:lnTo>
                  <a:pt x="51" y="331"/>
                </a:lnTo>
                <a:lnTo>
                  <a:pt x="51" y="331"/>
                </a:lnTo>
                <a:lnTo>
                  <a:pt x="51" y="332"/>
                </a:lnTo>
                <a:lnTo>
                  <a:pt x="51" y="332"/>
                </a:lnTo>
                <a:lnTo>
                  <a:pt x="51" y="333"/>
                </a:lnTo>
                <a:lnTo>
                  <a:pt x="52" y="333"/>
                </a:lnTo>
                <a:lnTo>
                  <a:pt x="52" y="333"/>
                </a:lnTo>
                <a:lnTo>
                  <a:pt x="51" y="333"/>
                </a:lnTo>
                <a:lnTo>
                  <a:pt x="51" y="333"/>
                </a:lnTo>
                <a:lnTo>
                  <a:pt x="51" y="334"/>
                </a:lnTo>
                <a:lnTo>
                  <a:pt x="51" y="335"/>
                </a:lnTo>
                <a:lnTo>
                  <a:pt x="50" y="335"/>
                </a:lnTo>
                <a:lnTo>
                  <a:pt x="50" y="335"/>
                </a:lnTo>
                <a:lnTo>
                  <a:pt x="50" y="335"/>
                </a:lnTo>
                <a:lnTo>
                  <a:pt x="50" y="336"/>
                </a:lnTo>
                <a:lnTo>
                  <a:pt x="49" y="336"/>
                </a:lnTo>
                <a:lnTo>
                  <a:pt x="49" y="337"/>
                </a:lnTo>
                <a:lnTo>
                  <a:pt x="49" y="337"/>
                </a:lnTo>
                <a:lnTo>
                  <a:pt x="48" y="337"/>
                </a:lnTo>
                <a:lnTo>
                  <a:pt x="48" y="338"/>
                </a:lnTo>
                <a:lnTo>
                  <a:pt x="48" y="338"/>
                </a:lnTo>
                <a:lnTo>
                  <a:pt x="47" y="338"/>
                </a:lnTo>
                <a:lnTo>
                  <a:pt x="46" y="338"/>
                </a:lnTo>
                <a:lnTo>
                  <a:pt x="46" y="338"/>
                </a:lnTo>
                <a:lnTo>
                  <a:pt x="46" y="337"/>
                </a:lnTo>
                <a:lnTo>
                  <a:pt x="46" y="338"/>
                </a:lnTo>
                <a:lnTo>
                  <a:pt x="45" y="338"/>
                </a:lnTo>
                <a:lnTo>
                  <a:pt x="44" y="338"/>
                </a:lnTo>
                <a:lnTo>
                  <a:pt x="44" y="338"/>
                </a:lnTo>
                <a:lnTo>
                  <a:pt x="43" y="338"/>
                </a:lnTo>
                <a:lnTo>
                  <a:pt x="43" y="339"/>
                </a:lnTo>
                <a:lnTo>
                  <a:pt x="42" y="339"/>
                </a:lnTo>
                <a:lnTo>
                  <a:pt x="42" y="338"/>
                </a:lnTo>
                <a:lnTo>
                  <a:pt x="42" y="338"/>
                </a:lnTo>
                <a:lnTo>
                  <a:pt x="42" y="339"/>
                </a:lnTo>
                <a:lnTo>
                  <a:pt x="42" y="338"/>
                </a:lnTo>
                <a:lnTo>
                  <a:pt x="41" y="338"/>
                </a:lnTo>
                <a:lnTo>
                  <a:pt x="41" y="339"/>
                </a:lnTo>
                <a:lnTo>
                  <a:pt x="41" y="339"/>
                </a:lnTo>
                <a:lnTo>
                  <a:pt x="40" y="339"/>
                </a:lnTo>
                <a:lnTo>
                  <a:pt x="40" y="339"/>
                </a:lnTo>
                <a:lnTo>
                  <a:pt x="40" y="339"/>
                </a:lnTo>
                <a:lnTo>
                  <a:pt x="40" y="339"/>
                </a:lnTo>
                <a:lnTo>
                  <a:pt x="39" y="339"/>
                </a:lnTo>
                <a:lnTo>
                  <a:pt x="39" y="340"/>
                </a:lnTo>
                <a:lnTo>
                  <a:pt x="40" y="340"/>
                </a:lnTo>
                <a:lnTo>
                  <a:pt x="40" y="341"/>
                </a:lnTo>
                <a:lnTo>
                  <a:pt x="40" y="341"/>
                </a:lnTo>
                <a:lnTo>
                  <a:pt x="39" y="341"/>
                </a:lnTo>
                <a:lnTo>
                  <a:pt x="38" y="341"/>
                </a:lnTo>
                <a:lnTo>
                  <a:pt x="38" y="341"/>
                </a:lnTo>
                <a:lnTo>
                  <a:pt x="37" y="341"/>
                </a:lnTo>
                <a:lnTo>
                  <a:pt x="37" y="341"/>
                </a:lnTo>
                <a:lnTo>
                  <a:pt x="36" y="341"/>
                </a:lnTo>
                <a:lnTo>
                  <a:pt x="36" y="340"/>
                </a:lnTo>
                <a:lnTo>
                  <a:pt x="36" y="341"/>
                </a:lnTo>
                <a:lnTo>
                  <a:pt x="36" y="341"/>
                </a:lnTo>
                <a:lnTo>
                  <a:pt x="35" y="341"/>
                </a:lnTo>
                <a:lnTo>
                  <a:pt x="35" y="340"/>
                </a:lnTo>
                <a:lnTo>
                  <a:pt x="34" y="340"/>
                </a:lnTo>
                <a:lnTo>
                  <a:pt x="34" y="339"/>
                </a:lnTo>
                <a:lnTo>
                  <a:pt x="34" y="339"/>
                </a:lnTo>
                <a:lnTo>
                  <a:pt x="33" y="340"/>
                </a:lnTo>
                <a:lnTo>
                  <a:pt x="33" y="339"/>
                </a:lnTo>
                <a:lnTo>
                  <a:pt x="32" y="339"/>
                </a:lnTo>
                <a:lnTo>
                  <a:pt x="33" y="339"/>
                </a:lnTo>
                <a:lnTo>
                  <a:pt x="32" y="339"/>
                </a:lnTo>
                <a:lnTo>
                  <a:pt x="32" y="339"/>
                </a:lnTo>
                <a:lnTo>
                  <a:pt x="32" y="339"/>
                </a:lnTo>
                <a:lnTo>
                  <a:pt x="32" y="339"/>
                </a:lnTo>
                <a:lnTo>
                  <a:pt x="32" y="338"/>
                </a:lnTo>
                <a:lnTo>
                  <a:pt x="31" y="338"/>
                </a:lnTo>
                <a:lnTo>
                  <a:pt x="31" y="339"/>
                </a:lnTo>
                <a:lnTo>
                  <a:pt x="31" y="338"/>
                </a:lnTo>
                <a:lnTo>
                  <a:pt x="31" y="338"/>
                </a:lnTo>
                <a:lnTo>
                  <a:pt x="31" y="339"/>
                </a:lnTo>
                <a:lnTo>
                  <a:pt x="30" y="339"/>
                </a:lnTo>
                <a:lnTo>
                  <a:pt x="30" y="338"/>
                </a:lnTo>
                <a:lnTo>
                  <a:pt x="29" y="338"/>
                </a:lnTo>
                <a:lnTo>
                  <a:pt x="29" y="339"/>
                </a:lnTo>
                <a:lnTo>
                  <a:pt x="29" y="338"/>
                </a:lnTo>
                <a:lnTo>
                  <a:pt x="29" y="338"/>
                </a:lnTo>
                <a:lnTo>
                  <a:pt x="29" y="337"/>
                </a:lnTo>
                <a:lnTo>
                  <a:pt x="29" y="337"/>
                </a:lnTo>
                <a:lnTo>
                  <a:pt x="28" y="337"/>
                </a:lnTo>
                <a:lnTo>
                  <a:pt x="27" y="337"/>
                </a:lnTo>
                <a:lnTo>
                  <a:pt x="27" y="337"/>
                </a:lnTo>
                <a:lnTo>
                  <a:pt x="27" y="337"/>
                </a:lnTo>
                <a:lnTo>
                  <a:pt x="26" y="337"/>
                </a:lnTo>
                <a:lnTo>
                  <a:pt x="25" y="337"/>
                </a:lnTo>
                <a:lnTo>
                  <a:pt x="25" y="337"/>
                </a:lnTo>
                <a:lnTo>
                  <a:pt x="24" y="337"/>
                </a:lnTo>
                <a:lnTo>
                  <a:pt x="23" y="338"/>
                </a:lnTo>
                <a:lnTo>
                  <a:pt x="23" y="339"/>
                </a:lnTo>
                <a:lnTo>
                  <a:pt x="22" y="339"/>
                </a:lnTo>
                <a:lnTo>
                  <a:pt x="22" y="339"/>
                </a:lnTo>
                <a:lnTo>
                  <a:pt x="21" y="339"/>
                </a:lnTo>
                <a:lnTo>
                  <a:pt x="21" y="339"/>
                </a:lnTo>
                <a:lnTo>
                  <a:pt x="22" y="339"/>
                </a:lnTo>
                <a:lnTo>
                  <a:pt x="22" y="338"/>
                </a:lnTo>
                <a:lnTo>
                  <a:pt x="21" y="338"/>
                </a:lnTo>
                <a:lnTo>
                  <a:pt x="21" y="338"/>
                </a:lnTo>
                <a:lnTo>
                  <a:pt x="20" y="338"/>
                </a:lnTo>
                <a:lnTo>
                  <a:pt x="19" y="338"/>
                </a:lnTo>
                <a:lnTo>
                  <a:pt x="19" y="337"/>
                </a:lnTo>
                <a:lnTo>
                  <a:pt x="19" y="337"/>
                </a:lnTo>
                <a:lnTo>
                  <a:pt x="19" y="337"/>
                </a:lnTo>
                <a:lnTo>
                  <a:pt x="18" y="337"/>
                </a:lnTo>
                <a:lnTo>
                  <a:pt x="17" y="337"/>
                </a:lnTo>
                <a:lnTo>
                  <a:pt x="17" y="337"/>
                </a:lnTo>
                <a:lnTo>
                  <a:pt x="17" y="337"/>
                </a:lnTo>
                <a:lnTo>
                  <a:pt x="16" y="337"/>
                </a:lnTo>
                <a:lnTo>
                  <a:pt x="15" y="337"/>
                </a:lnTo>
                <a:lnTo>
                  <a:pt x="15" y="338"/>
                </a:lnTo>
                <a:lnTo>
                  <a:pt x="14" y="338"/>
                </a:lnTo>
                <a:lnTo>
                  <a:pt x="14" y="338"/>
                </a:lnTo>
                <a:lnTo>
                  <a:pt x="12" y="338"/>
                </a:lnTo>
                <a:lnTo>
                  <a:pt x="12" y="338"/>
                </a:lnTo>
                <a:lnTo>
                  <a:pt x="11" y="339"/>
                </a:lnTo>
                <a:lnTo>
                  <a:pt x="10" y="339"/>
                </a:lnTo>
                <a:lnTo>
                  <a:pt x="10" y="338"/>
                </a:lnTo>
                <a:lnTo>
                  <a:pt x="10" y="338"/>
                </a:lnTo>
                <a:lnTo>
                  <a:pt x="10" y="337"/>
                </a:lnTo>
                <a:lnTo>
                  <a:pt x="10" y="337"/>
                </a:lnTo>
                <a:lnTo>
                  <a:pt x="10" y="336"/>
                </a:lnTo>
                <a:lnTo>
                  <a:pt x="9" y="336"/>
                </a:lnTo>
                <a:lnTo>
                  <a:pt x="8" y="336"/>
                </a:lnTo>
                <a:lnTo>
                  <a:pt x="8" y="335"/>
                </a:lnTo>
                <a:lnTo>
                  <a:pt x="8" y="335"/>
                </a:lnTo>
                <a:lnTo>
                  <a:pt x="7" y="336"/>
                </a:lnTo>
                <a:lnTo>
                  <a:pt x="6" y="336"/>
                </a:lnTo>
                <a:lnTo>
                  <a:pt x="6" y="336"/>
                </a:lnTo>
                <a:lnTo>
                  <a:pt x="6" y="335"/>
                </a:lnTo>
                <a:lnTo>
                  <a:pt x="5" y="335"/>
                </a:lnTo>
                <a:lnTo>
                  <a:pt x="6" y="335"/>
                </a:lnTo>
                <a:lnTo>
                  <a:pt x="6" y="335"/>
                </a:lnTo>
                <a:lnTo>
                  <a:pt x="6" y="335"/>
                </a:lnTo>
                <a:lnTo>
                  <a:pt x="7" y="335"/>
                </a:lnTo>
                <a:lnTo>
                  <a:pt x="7" y="334"/>
                </a:lnTo>
                <a:lnTo>
                  <a:pt x="8" y="334"/>
                </a:lnTo>
                <a:lnTo>
                  <a:pt x="8" y="333"/>
                </a:lnTo>
                <a:lnTo>
                  <a:pt x="8" y="333"/>
                </a:lnTo>
                <a:lnTo>
                  <a:pt x="8" y="333"/>
                </a:lnTo>
                <a:lnTo>
                  <a:pt x="9" y="332"/>
                </a:lnTo>
                <a:lnTo>
                  <a:pt x="9" y="331"/>
                </a:lnTo>
                <a:lnTo>
                  <a:pt x="10" y="331"/>
                </a:lnTo>
                <a:lnTo>
                  <a:pt x="10" y="331"/>
                </a:lnTo>
                <a:lnTo>
                  <a:pt x="10" y="330"/>
                </a:lnTo>
                <a:lnTo>
                  <a:pt x="10" y="329"/>
                </a:lnTo>
                <a:lnTo>
                  <a:pt x="10" y="329"/>
                </a:lnTo>
                <a:lnTo>
                  <a:pt x="10" y="329"/>
                </a:lnTo>
                <a:lnTo>
                  <a:pt x="10" y="328"/>
                </a:lnTo>
                <a:lnTo>
                  <a:pt x="10" y="328"/>
                </a:lnTo>
                <a:lnTo>
                  <a:pt x="10" y="327"/>
                </a:lnTo>
                <a:lnTo>
                  <a:pt x="9" y="326"/>
                </a:lnTo>
                <a:lnTo>
                  <a:pt x="9" y="325"/>
                </a:lnTo>
                <a:lnTo>
                  <a:pt x="8" y="324"/>
                </a:lnTo>
                <a:lnTo>
                  <a:pt x="8" y="323"/>
                </a:lnTo>
                <a:lnTo>
                  <a:pt x="8" y="322"/>
                </a:lnTo>
                <a:lnTo>
                  <a:pt x="8" y="322"/>
                </a:lnTo>
                <a:lnTo>
                  <a:pt x="8" y="321"/>
                </a:lnTo>
                <a:lnTo>
                  <a:pt x="8" y="320"/>
                </a:lnTo>
                <a:lnTo>
                  <a:pt x="8" y="320"/>
                </a:lnTo>
                <a:lnTo>
                  <a:pt x="9" y="320"/>
                </a:lnTo>
                <a:lnTo>
                  <a:pt x="10" y="319"/>
                </a:lnTo>
                <a:lnTo>
                  <a:pt x="12" y="318"/>
                </a:lnTo>
                <a:lnTo>
                  <a:pt x="12" y="318"/>
                </a:lnTo>
                <a:lnTo>
                  <a:pt x="14" y="318"/>
                </a:lnTo>
                <a:lnTo>
                  <a:pt x="14" y="317"/>
                </a:lnTo>
                <a:lnTo>
                  <a:pt x="15" y="317"/>
                </a:lnTo>
                <a:lnTo>
                  <a:pt x="15" y="316"/>
                </a:lnTo>
                <a:lnTo>
                  <a:pt x="16" y="316"/>
                </a:lnTo>
                <a:lnTo>
                  <a:pt x="17" y="316"/>
                </a:lnTo>
                <a:lnTo>
                  <a:pt x="17" y="316"/>
                </a:lnTo>
                <a:lnTo>
                  <a:pt x="17" y="315"/>
                </a:lnTo>
                <a:lnTo>
                  <a:pt x="18" y="315"/>
                </a:lnTo>
                <a:lnTo>
                  <a:pt x="18" y="314"/>
                </a:lnTo>
                <a:lnTo>
                  <a:pt x="19" y="314"/>
                </a:lnTo>
                <a:lnTo>
                  <a:pt x="19" y="313"/>
                </a:lnTo>
                <a:lnTo>
                  <a:pt x="19" y="312"/>
                </a:lnTo>
                <a:lnTo>
                  <a:pt x="19" y="312"/>
                </a:lnTo>
                <a:lnTo>
                  <a:pt x="19" y="311"/>
                </a:lnTo>
                <a:lnTo>
                  <a:pt x="18" y="311"/>
                </a:lnTo>
                <a:lnTo>
                  <a:pt x="17" y="309"/>
                </a:lnTo>
                <a:lnTo>
                  <a:pt x="17" y="309"/>
                </a:lnTo>
                <a:lnTo>
                  <a:pt x="17" y="309"/>
                </a:lnTo>
                <a:lnTo>
                  <a:pt x="16" y="309"/>
                </a:lnTo>
                <a:lnTo>
                  <a:pt x="15" y="309"/>
                </a:lnTo>
                <a:lnTo>
                  <a:pt x="15" y="308"/>
                </a:lnTo>
                <a:lnTo>
                  <a:pt x="14" y="308"/>
                </a:lnTo>
                <a:lnTo>
                  <a:pt x="14" y="307"/>
                </a:lnTo>
                <a:lnTo>
                  <a:pt x="13" y="307"/>
                </a:lnTo>
                <a:lnTo>
                  <a:pt x="13" y="308"/>
                </a:lnTo>
                <a:lnTo>
                  <a:pt x="12" y="308"/>
                </a:lnTo>
                <a:lnTo>
                  <a:pt x="12" y="309"/>
                </a:lnTo>
                <a:lnTo>
                  <a:pt x="12" y="309"/>
                </a:lnTo>
                <a:lnTo>
                  <a:pt x="12" y="309"/>
                </a:lnTo>
                <a:lnTo>
                  <a:pt x="12" y="310"/>
                </a:lnTo>
                <a:lnTo>
                  <a:pt x="11" y="310"/>
                </a:lnTo>
                <a:lnTo>
                  <a:pt x="11" y="311"/>
                </a:lnTo>
                <a:lnTo>
                  <a:pt x="10" y="311"/>
                </a:lnTo>
                <a:lnTo>
                  <a:pt x="9" y="312"/>
                </a:lnTo>
                <a:lnTo>
                  <a:pt x="8" y="312"/>
                </a:lnTo>
                <a:lnTo>
                  <a:pt x="8" y="312"/>
                </a:lnTo>
                <a:lnTo>
                  <a:pt x="7" y="312"/>
                </a:lnTo>
                <a:lnTo>
                  <a:pt x="6" y="312"/>
                </a:lnTo>
                <a:lnTo>
                  <a:pt x="6" y="312"/>
                </a:lnTo>
                <a:lnTo>
                  <a:pt x="5" y="312"/>
                </a:lnTo>
                <a:lnTo>
                  <a:pt x="4" y="312"/>
                </a:lnTo>
                <a:lnTo>
                  <a:pt x="4" y="312"/>
                </a:lnTo>
                <a:lnTo>
                  <a:pt x="3" y="312"/>
                </a:lnTo>
                <a:lnTo>
                  <a:pt x="2" y="312"/>
                </a:lnTo>
                <a:lnTo>
                  <a:pt x="2" y="311"/>
                </a:lnTo>
                <a:lnTo>
                  <a:pt x="2" y="311"/>
                </a:lnTo>
                <a:lnTo>
                  <a:pt x="2" y="311"/>
                </a:lnTo>
                <a:lnTo>
                  <a:pt x="2" y="310"/>
                </a:lnTo>
                <a:lnTo>
                  <a:pt x="2" y="309"/>
                </a:lnTo>
                <a:lnTo>
                  <a:pt x="2" y="309"/>
                </a:lnTo>
                <a:lnTo>
                  <a:pt x="2" y="308"/>
                </a:lnTo>
                <a:lnTo>
                  <a:pt x="1" y="308"/>
                </a:lnTo>
                <a:lnTo>
                  <a:pt x="1" y="307"/>
                </a:lnTo>
                <a:lnTo>
                  <a:pt x="0" y="306"/>
                </a:lnTo>
                <a:lnTo>
                  <a:pt x="0" y="305"/>
                </a:lnTo>
                <a:lnTo>
                  <a:pt x="0" y="305"/>
                </a:lnTo>
                <a:lnTo>
                  <a:pt x="1" y="305"/>
                </a:lnTo>
                <a:lnTo>
                  <a:pt x="1" y="304"/>
                </a:lnTo>
                <a:lnTo>
                  <a:pt x="1" y="303"/>
                </a:lnTo>
                <a:lnTo>
                  <a:pt x="1" y="303"/>
                </a:lnTo>
                <a:lnTo>
                  <a:pt x="2" y="303"/>
                </a:lnTo>
                <a:lnTo>
                  <a:pt x="2" y="302"/>
                </a:lnTo>
                <a:lnTo>
                  <a:pt x="2" y="302"/>
                </a:lnTo>
                <a:lnTo>
                  <a:pt x="2" y="301"/>
                </a:lnTo>
                <a:lnTo>
                  <a:pt x="3" y="301"/>
                </a:lnTo>
                <a:lnTo>
                  <a:pt x="4" y="301"/>
                </a:lnTo>
                <a:lnTo>
                  <a:pt x="4" y="301"/>
                </a:lnTo>
                <a:lnTo>
                  <a:pt x="5" y="301"/>
                </a:lnTo>
                <a:lnTo>
                  <a:pt x="6" y="301"/>
                </a:lnTo>
                <a:lnTo>
                  <a:pt x="6" y="301"/>
                </a:lnTo>
                <a:lnTo>
                  <a:pt x="7" y="302"/>
                </a:lnTo>
                <a:lnTo>
                  <a:pt x="8" y="302"/>
                </a:lnTo>
                <a:lnTo>
                  <a:pt x="8" y="302"/>
                </a:lnTo>
                <a:lnTo>
                  <a:pt x="8" y="303"/>
                </a:lnTo>
                <a:lnTo>
                  <a:pt x="9" y="303"/>
                </a:lnTo>
                <a:lnTo>
                  <a:pt x="10" y="303"/>
                </a:lnTo>
                <a:lnTo>
                  <a:pt x="10" y="303"/>
                </a:lnTo>
                <a:lnTo>
                  <a:pt x="11" y="303"/>
                </a:lnTo>
                <a:lnTo>
                  <a:pt x="12" y="303"/>
                </a:lnTo>
                <a:lnTo>
                  <a:pt x="12" y="303"/>
                </a:lnTo>
                <a:lnTo>
                  <a:pt x="13" y="303"/>
                </a:lnTo>
                <a:lnTo>
                  <a:pt x="13" y="302"/>
                </a:lnTo>
                <a:lnTo>
                  <a:pt x="14" y="302"/>
                </a:lnTo>
                <a:lnTo>
                  <a:pt x="14" y="301"/>
                </a:lnTo>
                <a:lnTo>
                  <a:pt x="14" y="301"/>
                </a:lnTo>
                <a:lnTo>
                  <a:pt x="14" y="301"/>
                </a:lnTo>
                <a:lnTo>
                  <a:pt x="14" y="300"/>
                </a:lnTo>
                <a:lnTo>
                  <a:pt x="15" y="300"/>
                </a:lnTo>
                <a:lnTo>
                  <a:pt x="15" y="300"/>
                </a:lnTo>
                <a:lnTo>
                  <a:pt x="16" y="299"/>
                </a:lnTo>
                <a:lnTo>
                  <a:pt x="17" y="299"/>
                </a:lnTo>
                <a:lnTo>
                  <a:pt x="17" y="299"/>
                </a:lnTo>
                <a:lnTo>
                  <a:pt x="18" y="299"/>
                </a:lnTo>
                <a:lnTo>
                  <a:pt x="19" y="299"/>
                </a:lnTo>
                <a:lnTo>
                  <a:pt x="19" y="299"/>
                </a:lnTo>
                <a:lnTo>
                  <a:pt x="20" y="299"/>
                </a:lnTo>
                <a:lnTo>
                  <a:pt x="21" y="299"/>
                </a:lnTo>
                <a:lnTo>
                  <a:pt x="21" y="300"/>
                </a:lnTo>
                <a:lnTo>
                  <a:pt x="21" y="300"/>
                </a:lnTo>
                <a:lnTo>
                  <a:pt x="22" y="300"/>
                </a:lnTo>
                <a:lnTo>
                  <a:pt x="22" y="301"/>
                </a:lnTo>
                <a:lnTo>
                  <a:pt x="23" y="301"/>
                </a:lnTo>
                <a:lnTo>
                  <a:pt x="23" y="301"/>
                </a:lnTo>
                <a:lnTo>
                  <a:pt x="23" y="301"/>
                </a:lnTo>
                <a:lnTo>
                  <a:pt x="24" y="301"/>
                </a:lnTo>
                <a:lnTo>
                  <a:pt x="25" y="301"/>
                </a:lnTo>
                <a:lnTo>
                  <a:pt x="25" y="302"/>
                </a:lnTo>
                <a:lnTo>
                  <a:pt x="25" y="302"/>
                </a:lnTo>
                <a:lnTo>
                  <a:pt x="26" y="302"/>
                </a:lnTo>
                <a:lnTo>
                  <a:pt x="27" y="302"/>
                </a:lnTo>
                <a:lnTo>
                  <a:pt x="27" y="302"/>
                </a:lnTo>
                <a:lnTo>
                  <a:pt x="28" y="302"/>
                </a:lnTo>
                <a:lnTo>
                  <a:pt x="28" y="301"/>
                </a:lnTo>
                <a:lnTo>
                  <a:pt x="29" y="301"/>
                </a:lnTo>
                <a:lnTo>
                  <a:pt x="29" y="301"/>
                </a:lnTo>
                <a:lnTo>
                  <a:pt x="30" y="301"/>
                </a:lnTo>
                <a:lnTo>
                  <a:pt x="31" y="301"/>
                </a:lnTo>
                <a:lnTo>
                  <a:pt x="31" y="301"/>
                </a:lnTo>
                <a:lnTo>
                  <a:pt x="32" y="301"/>
                </a:lnTo>
                <a:lnTo>
                  <a:pt x="32" y="301"/>
                </a:lnTo>
                <a:lnTo>
                  <a:pt x="33" y="302"/>
                </a:lnTo>
                <a:lnTo>
                  <a:pt x="34" y="302"/>
                </a:lnTo>
                <a:lnTo>
                  <a:pt x="34" y="303"/>
                </a:lnTo>
                <a:lnTo>
                  <a:pt x="34" y="303"/>
                </a:lnTo>
                <a:lnTo>
                  <a:pt x="35" y="303"/>
                </a:lnTo>
                <a:lnTo>
                  <a:pt x="36" y="303"/>
                </a:lnTo>
                <a:lnTo>
                  <a:pt x="36" y="303"/>
                </a:lnTo>
                <a:lnTo>
                  <a:pt x="37" y="304"/>
                </a:lnTo>
                <a:lnTo>
                  <a:pt x="38" y="304"/>
                </a:lnTo>
                <a:lnTo>
                  <a:pt x="38" y="304"/>
                </a:lnTo>
                <a:lnTo>
                  <a:pt x="39" y="304"/>
                </a:lnTo>
                <a:lnTo>
                  <a:pt x="40" y="304"/>
                </a:lnTo>
                <a:lnTo>
                  <a:pt x="40" y="304"/>
                </a:lnTo>
                <a:lnTo>
                  <a:pt x="41" y="304"/>
                </a:lnTo>
                <a:lnTo>
                  <a:pt x="42" y="304"/>
                </a:lnTo>
                <a:lnTo>
                  <a:pt x="42" y="304"/>
                </a:lnTo>
                <a:lnTo>
                  <a:pt x="42" y="303"/>
                </a:lnTo>
                <a:lnTo>
                  <a:pt x="43" y="303"/>
                </a:lnTo>
                <a:lnTo>
                  <a:pt x="44" y="303"/>
                </a:lnTo>
                <a:lnTo>
                  <a:pt x="44" y="303"/>
                </a:lnTo>
                <a:lnTo>
                  <a:pt x="44" y="302"/>
                </a:lnTo>
                <a:lnTo>
                  <a:pt x="44" y="301"/>
                </a:lnTo>
                <a:lnTo>
                  <a:pt x="45" y="301"/>
                </a:lnTo>
                <a:lnTo>
                  <a:pt x="45" y="301"/>
                </a:lnTo>
                <a:lnTo>
                  <a:pt x="45" y="300"/>
                </a:lnTo>
                <a:lnTo>
                  <a:pt x="45" y="299"/>
                </a:lnTo>
                <a:lnTo>
                  <a:pt x="46" y="299"/>
                </a:lnTo>
                <a:lnTo>
                  <a:pt x="46" y="298"/>
                </a:lnTo>
                <a:lnTo>
                  <a:pt x="47" y="297"/>
                </a:lnTo>
                <a:lnTo>
                  <a:pt x="48" y="297"/>
                </a:lnTo>
                <a:lnTo>
                  <a:pt x="49" y="297"/>
                </a:lnTo>
                <a:lnTo>
                  <a:pt x="50" y="297"/>
                </a:lnTo>
                <a:lnTo>
                  <a:pt x="50" y="297"/>
                </a:lnTo>
                <a:lnTo>
                  <a:pt x="51" y="298"/>
                </a:lnTo>
                <a:lnTo>
                  <a:pt x="51" y="298"/>
                </a:lnTo>
                <a:lnTo>
                  <a:pt x="51" y="299"/>
                </a:lnTo>
                <a:lnTo>
                  <a:pt x="52" y="299"/>
                </a:lnTo>
                <a:lnTo>
                  <a:pt x="53" y="299"/>
                </a:lnTo>
                <a:lnTo>
                  <a:pt x="53" y="299"/>
                </a:lnTo>
                <a:lnTo>
                  <a:pt x="54" y="299"/>
                </a:lnTo>
                <a:lnTo>
                  <a:pt x="54" y="298"/>
                </a:lnTo>
                <a:lnTo>
                  <a:pt x="55" y="297"/>
                </a:lnTo>
                <a:lnTo>
                  <a:pt x="55" y="297"/>
                </a:lnTo>
                <a:lnTo>
                  <a:pt x="55" y="297"/>
                </a:lnTo>
                <a:lnTo>
                  <a:pt x="56" y="296"/>
                </a:lnTo>
                <a:lnTo>
                  <a:pt x="57" y="296"/>
                </a:lnTo>
                <a:lnTo>
                  <a:pt x="57" y="296"/>
                </a:lnTo>
                <a:lnTo>
                  <a:pt x="59" y="297"/>
                </a:lnTo>
                <a:lnTo>
                  <a:pt x="59" y="297"/>
                </a:lnTo>
                <a:lnTo>
                  <a:pt x="60" y="297"/>
                </a:lnTo>
                <a:lnTo>
                  <a:pt x="61" y="297"/>
                </a:lnTo>
                <a:lnTo>
                  <a:pt x="61" y="297"/>
                </a:lnTo>
                <a:lnTo>
                  <a:pt x="62" y="298"/>
                </a:lnTo>
                <a:lnTo>
                  <a:pt x="63" y="298"/>
                </a:lnTo>
                <a:lnTo>
                  <a:pt x="63" y="298"/>
                </a:lnTo>
                <a:lnTo>
                  <a:pt x="64" y="298"/>
                </a:lnTo>
                <a:lnTo>
                  <a:pt x="65" y="298"/>
                </a:lnTo>
                <a:lnTo>
                  <a:pt x="65" y="298"/>
                </a:lnTo>
                <a:lnTo>
                  <a:pt x="66" y="298"/>
                </a:lnTo>
                <a:lnTo>
                  <a:pt x="67" y="298"/>
                </a:lnTo>
                <a:lnTo>
                  <a:pt x="67" y="299"/>
                </a:lnTo>
                <a:lnTo>
                  <a:pt x="68" y="299"/>
                </a:lnTo>
                <a:lnTo>
                  <a:pt x="68" y="299"/>
                </a:lnTo>
                <a:lnTo>
                  <a:pt x="69" y="299"/>
                </a:lnTo>
                <a:lnTo>
                  <a:pt x="70" y="299"/>
                </a:lnTo>
                <a:lnTo>
                  <a:pt x="70" y="299"/>
                </a:lnTo>
                <a:lnTo>
                  <a:pt x="70" y="298"/>
                </a:lnTo>
                <a:lnTo>
                  <a:pt x="71" y="298"/>
                </a:lnTo>
                <a:lnTo>
                  <a:pt x="72" y="298"/>
                </a:lnTo>
                <a:lnTo>
                  <a:pt x="72" y="297"/>
                </a:lnTo>
                <a:lnTo>
                  <a:pt x="72" y="297"/>
                </a:lnTo>
                <a:lnTo>
                  <a:pt x="72" y="296"/>
                </a:lnTo>
                <a:lnTo>
                  <a:pt x="73" y="295"/>
                </a:lnTo>
                <a:lnTo>
                  <a:pt x="74" y="295"/>
                </a:lnTo>
                <a:lnTo>
                  <a:pt x="74" y="294"/>
                </a:lnTo>
                <a:lnTo>
                  <a:pt x="74" y="293"/>
                </a:lnTo>
                <a:lnTo>
                  <a:pt x="75" y="293"/>
                </a:lnTo>
                <a:lnTo>
                  <a:pt x="75" y="293"/>
                </a:lnTo>
                <a:lnTo>
                  <a:pt x="75" y="292"/>
                </a:lnTo>
                <a:lnTo>
                  <a:pt x="75" y="292"/>
                </a:lnTo>
                <a:lnTo>
                  <a:pt x="75" y="291"/>
                </a:lnTo>
                <a:lnTo>
                  <a:pt x="76" y="291"/>
                </a:lnTo>
                <a:lnTo>
                  <a:pt x="76" y="290"/>
                </a:lnTo>
                <a:lnTo>
                  <a:pt x="76" y="290"/>
                </a:lnTo>
                <a:lnTo>
                  <a:pt x="76" y="290"/>
                </a:lnTo>
                <a:lnTo>
                  <a:pt x="76" y="289"/>
                </a:lnTo>
                <a:lnTo>
                  <a:pt x="77" y="289"/>
                </a:lnTo>
                <a:lnTo>
                  <a:pt x="77" y="288"/>
                </a:lnTo>
                <a:lnTo>
                  <a:pt x="78" y="288"/>
                </a:lnTo>
                <a:lnTo>
                  <a:pt x="78" y="288"/>
                </a:lnTo>
                <a:lnTo>
                  <a:pt x="78" y="288"/>
                </a:lnTo>
                <a:lnTo>
                  <a:pt x="78" y="287"/>
                </a:lnTo>
                <a:lnTo>
                  <a:pt x="79" y="287"/>
                </a:lnTo>
                <a:lnTo>
                  <a:pt x="79" y="286"/>
                </a:lnTo>
                <a:lnTo>
                  <a:pt x="80" y="286"/>
                </a:lnTo>
                <a:lnTo>
                  <a:pt x="80" y="286"/>
                </a:lnTo>
                <a:lnTo>
                  <a:pt x="81" y="285"/>
                </a:lnTo>
                <a:lnTo>
                  <a:pt x="82" y="284"/>
                </a:lnTo>
                <a:lnTo>
                  <a:pt x="82" y="284"/>
                </a:lnTo>
                <a:lnTo>
                  <a:pt x="82" y="284"/>
                </a:lnTo>
                <a:lnTo>
                  <a:pt x="83" y="283"/>
                </a:lnTo>
                <a:lnTo>
                  <a:pt x="84" y="282"/>
                </a:lnTo>
                <a:lnTo>
                  <a:pt x="84" y="282"/>
                </a:lnTo>
                <a:lnTo>
                  <a:pt x="85" y="282"/>
                </a:lnTo>
                <a:lnTo>
                  <a:pt x="86" y="281"/>
                </a:lnTo>
                <a:lnTo>
                  <a:pt x="86" y="281"/>
                </a:lnTo>
                <a:lnTo>
                  <a:pt x="86" y="280"/>
                </a:lnTo>
                <a:lnTo>
                  <a:pt x="87" y="280"/>
                </a:lnTo>
                <a:lnTo>
                  <a:pt x="87" y="280"/>
                </a:lnTo>
                <a:lnTo>
                  <a:pt x="88" y="280"/>
                </a:lnTo>
                <a:lnTo>
                  <a:pt x="88" y="279"/>
                </a:lnTo>
                <a:lnTo>
                  <a:pt x="89" y="279"/>
                </a:lnTo>
                <a:lnTo>
                  <a:pt x="89" y="278"/>
                </a:lnTo>
                <a:lnTo>
                  <a:pt x="89" y="278"/>
                </a:lnTo>
                <a:lnTo>
                  <a:pt x="89" y="278"/>
                </a:lnTo>
                <a:lnTo>
                  <a:pt x="90" y="278"/>
                </a:lnTo>
                <a:lnTo>
                  <a:pt x="90" y="277"/>
                </a:lnTo>
                <a:lnTo>
                  <a:pt x="91" y="277"/>
                </a:lnTo>
                <a:lnTo>
                  <a:pt x="91" y="276"/>
                </a:lnTo>
                <a:lnTo>
                  <a:pt x="91" y="276"/>
                </a:lnTo>
                <a:lnTo>
                  <a:pt x="91" y="276"/>
                </a:lnTo>
                <a:lnTo>
                  <a:pt x="92" y="276"/>
                </a:lnTo>
                <a:lnTo>
                  <a:pt x="92" y="275"/>
                </a:lnTo>
                <a:lnTo>
                  <a:pt x="93" y="275"/>
                </a:lnTo>
                <a:lnTo>
                  <a:pt x="93" y="275"/>
                </a:lnTo>
                <a:lnTo>
                  <a:pt x="93" y="275"/>
                </a:lnTo>
                <a:lnTo>
                  <a:pt x="94" y="275"/>
                </a:lnTo>
                <a:lnTo>
                  <a:pt x="94" y="274"/>
                </a:lnTo>
                <a:lnTo>
                  <a:pt x="95" y="274"/>
                </a:lnTo>
                <a:lnTo>
                  <a:pt x="95" y="273"/>
                </a:lnTo>
                <a:lnTo>
                  <a:pt x="96" y="273"/>
                </a:lnTo>
                <a:lnTo>
                  <a:pt x="96" y="273"/>
                </a:lnTo>
                <a:lnTo>
                  <a:pt x="97" y="273"/>
                </a:lnTo>
                <a:lnTo>
                  <a:pt x="97" y="272"/>
                </a:lnTo>
                <a:lnTo>
                  <a:pt x="97" y="272"/>
                </a:lnTo>
                <a:lnTo>
                  <a:pt x="98" y="272"/>
                </a:lnTo>
                <a:lnTo>
                  <a:pt x="98" y="271"/>
                </a:lnTo>
                <a:lnTo>
                  <a:pt x="99" y="271"/>
                </a:lnTo>
                <a:lnTo>
                  <a:pt x="99" y="271"/>
                </a:lnTo>
                <a:lnTo>
                  <a:pt x="99" y="271"/>
                </a:lnTo>
                <a:lnTo>
                  <a:pt x="100" y="271"/>
                </a:lnTo>
                <a:lnTo>
                  <a:pt x="101" y="271"/>
                </a:lnTo>
                <a:lnTo>
                  <a:pt x="101" y="270"/>
                </a:lnTo>
                <a:lnTo>
                  <a:pt x="101" y="270"/>
                </a:lnTo>
                <a:lnTo>
                  <a:pt x="101" y="269"/>
                </a:lnTo>
                <a:lnTo>
                  <a:pt x="102" y="269"/>
                </a:lnTo>
                <a:lnTo>
                  <a:pt x="103" y="269"/>
                </a:lnTo>
                <a:lnTo>
                  <a:pt x="103" y="268"/>
                </a:lnTo>
                <a:lnTo>
                  <a:pt x="104" y="268"/>
                </a:lnTo>
                <a:lnTo>
                  <a:pt x="104" y="267"/>
                </a:lnTo>
                <a:lnTo>
                  <a:pt x="104" y="267"/>
                </a:lnTo>
                <a:lnTo>
                  <a:pt x="105" y="267"/>
                </a:lnTo>
                <a:lnTo>
                  <a:pt x="106" y="267"/>
                </a:lnTo>
                <a:lnTo>
                  <a:pt x="106" y="267"/>
                </a:lnTo>
                <a:lnTo>
                  <a:pt x="106" y="267"/>
                </a:lnTo>
                <a:lnTo>
                  <a:pt x="107" y="266"/>
                </a:lnTo>
                <a:lnTo>
                  <a:pt x="108" y="266"/>
                </a:lnTo>
                <a:lnTo>
                  <a:pt x="108" y="266"/>
                </a:lnTo>
                <a:lnTo>
                  <a:pt x="109" y="266"/>
                </a:lnTo>
                <a:lnTo>
                  <a:pt x="110" y="266"/>
                </a:lnTo>
                <a:lnTo>
                  <a:pt x="110" y="265"/>
                </a:lnTo>
                <a:lnTo>
                  <a:pt x="111" y="265"/>
                </a:lnTo>
                <a:lnTo>
                  <a:pt x="112" y="265"/>
                </a:lnTo>
                <a:lnTo>
                  <a:pt x="112" y="265"/>
                </a:lnTo>
                <a:lnTo>
                  <a:pt x="112" y="265"/>
                </a:lnTo>
                <a:lnTo>
                  <a:pt x="113" y="265"/>
                </a:lnTo>
                <a:lnTo>
                  <a:pt x="113" y="264"/>
                </a:lnTo>
                <a:lnTo>
                  <a:pt x="114" y="264"/>
                </a:lnTo>
                <a:lnTo>
                  <a:pt x="114" y="264"/>
                </a:lnTo>
                <a:lnTo>
                  <a:pt x="114" y="263"/>
                </a:lnTo>
                <a:lnTo>
                  <a:pt x="115" y="263"/>
                </a:lnTo>
                <a:lnTo>
                  <a:pt x="116" y="263"/>
                </a:lnTo>
                <a:lnTo>
                  <a:pt x="116" y="263"/>
                </a:lnTo>
                <a:lnTo>
                  <a:pt x="117" y="263"/>
                </a:lnTo>
                <a:lnTo>
                  <a:pt x="118" y="263"/>
                </a:lnTo>
                <a:lnTo>
                  <a:pt x="118" y="263"/>
                </a:lnTo>
                <a:lnTo>
                  <a:pt x="119" y="262"/>
                </a:lnTo>
                <a:lnTo>
                  <a:pt x="120" y="262"/>
                </a:lnTo>
                <a:lnTo>
                  <a:pt x="120" y="263"/>
                </a:lnTo>
                <a:lnTo>
                  <a:pt x="121" y="263"/>
                </a:lnTo>
                <a:lnTo>
                  <a:pt x="121" y="263"/>
                </a:lnTo>
                <a:lnTo>
                  <a:pt x="122" y="263"/>
                </a:lnTo>
                <a:lnTo>
                  <a:pt x="122" y="263"/>
                </a:lnTo>
                <a:lnTo>
                  <a:pt x="122" y="263"/>
                </a:lnTo>
                <a:lnTo>
                  <a:pt x="123" y="263"/>
                </a:lnTo>
                <a:lnTo>
                  <a:pt x="123" y="262"/>
                </a:lnTo>
                <a:lnTo>
                  <a:pt x="123" y="262"/>
                </a:lnTo>
                <a:lnTo>
                  <a:pt x="123" y="261"/>
                </a:lnTo>
                <a:lnTo>
                  <a:pt x="124" y="261"/>
                </a:lnTo>
                <a:lnTo>
                  <a:pt x="125" y="261"/>
                </a:lnTo>
                <a:lnTo>
                  <a:pt x="125" y="260"/>
                </a:lnTo>
                <a:lnTo>
                  <a:pt x="125" y="260"/>
                </a:lnTo>
                <a:lnTo>
                  <a:pt x="126" y="259"/>
                </a:lnTo>
                <a:lnTo>
                  <a:pt x="127" y="259"/>
                </a:lnTo>
                <a:lnTo>
                  <a:pt x="127" y="259"/>
                </a:lnTo>
                <a:lnTo>
                  <a:pt x="127" y="259"/>
                </a:lnTo>
                <a:lnTo>
                  <a:pt x="128" y="259"/>
                </a:lnTo>
                <a:lnTo>
                  <a:pt x="129" y="259"/>
                </a:lnTo>
                <a:lnTo>
                  <a:pt x="129" y="259"/>
                </a:lnTo>
                <a:lnTo>
                  <a:pt x="129" y="258"/>
                </a:lnTo>
                <a:lnTo>
                  <a:pt x="130" y="258"/>
                </a:lnTo>
                <a:lnTo>
                  <a:pt x="131" y="258"/>
                </a:lnTo>
                <a:lnTo>
                  <a:pt x="131" y="258"/>
                </a:lnTo>
                <a:lnTo>
                  <a:pt x="132" y="258"/>
                </a:lnTo>
                <a:lnTo>
                  <a:pt x="132" y="257"/>
                </a:lnTo>
                <a:lnTo>
                  <a:pt x="133" y="257"/>
                </a:lnTo>
                <a:lnTo>
                  <a:pt x="133" y="257"/>
                </a:lnTo>
                <a:lnTo>
                  <a:pt x="134" y="257"/>
                </a:lnTo>
                <a:lnTo>
                  <a:pt x="134" y="257"/>
                </a:lnTo>
                <a:lnTo>
                  <a:pt x="135" y="257"/>
                </a:lnTo>
                <a:lnTo>
                  <a:pt x="135" y="257"/>
                </a:lnTo>
                <a:lnTo>
                  <a:pt x="136" y="257"/>
                </a:lnTo>
                <a:lnTo>
                  <a:pt x="136" y="256"/>
                </a:lnTo>
                <a:lnTo>
                  <a:pt x="137" y="256"/>
                </a:lnTo>
                <a:lnTo>
                  <a:pt x="137" y="256"/>
                </a:lnTo>
                <a:lnTo>
                  <a:pt x="138" y="256"/>
                </a:lnTo>
                <a:lnTo>
                  <a:pt x="138" y="255"/>
                </a:lnTo>
                <a:lnTo>
                  <a:pt x="139" y="255"/>
                </a:lnTo>
                <a:lnTo>
                  <a:pt x="139" y="254"/>
                </a:lnTo>
                <a:lnTo>
                  <a:pt x="140" y="254"/>
                </a:lnTo>
                <a:lnTo>
                  <a:pt x="140" y="254"/>
                </a:lnTo>
                <a:lnTo>
                  <a:pt x="141" y="254"/>
                </a:lnTo>
                <a:lnTo>
                  <a:pt x="141" y="253"/>
                </a:lnTo>
                <a:lnTo>
                  <a:pt x="142" y="253"/>
                </a:lnTo>
                <a:lnTo>
                  <a:pt x="142" y="253"/>
                </a:lnTo>
                <a:lnTo>
                  <a:pt x="142" y="252"/>
                </a:lnTo>
                <a:lnTo>
                  <a:pt x="143" y="252"/>
                </a:lnTo>
                <a:lnTo>
                  <a:pt x="144" y="252"/>
                </a:lnTo>
                <a:lnTo>
                  <a:pt x="144" y="252"/>
                </a:lnTo>
                <a:lnTo>
                  <a:pt x="144" y="252"/>
                </a:lnTo>
                <a:lnTo>
                  <a:pt x="145" y="251"/>
                </a:lnTo>
                <a:lnTo>
                  <a:pt x="145" y="250"/>
                </a:lnTo>
                <a:lnTo>
                  <a:pt x="146" y="250"/>
                </a:lnTo>
                <a:lnTo>
                  <a:pt x="146" y="250"/>
                </a:lnTo>
                <a:lnTo>
                  <a:pt x="146" y="249"/>
                </a:lnTo>
                <a:lnTo>
                  <a:pt x="146" y="248"/>
                </a:lnTo>
                <a:lnTo>
                  <a:pt x="146" y="248"/>
                </a:lnTo>
                <a:lnTo>
                  <a:pt x="147" y="248"/>
                </a:lnTo>
                <a:lnTo>
                  <a:pt x="148" y="247"/>
                </a:lnTo>
                <a:lnTo>
                  <a:pt x="148" y="247"/>
                </a:lnTo>
                <a:lnTo>
                  <a:pt x="149" y="246"/>
                </a:lnTo>
                <a:lnTo>
                  <a:pt x="150" y="246"/>
                </a:lnTo>
                <a:lnTo>
                  <a:pt x="150" y="246"/>
                </a:lnTo>
                <a:lnTo>
                  <a:pt x="151" y="246"/>
                </a:lnTo>
                <a:lnTo>
                  <a:pt x="152" y="246"/>
                </a:lnTo>
                <a:lnTo>
                  <a:pt x="152" y="245"/>
                </a:lnTo>
                <a:lnTo>
                  <a:pt x="153" y="245"/>
                </a:lnTo>
                <a:lnTo>
                  <a:pt x="154" y="245"/>
                </a:lnTo>
                <a:lnTo>
                  <a:pt x="154" y="244"/>
                </a:lnTo>
                <a:lnTo>
                  <a:pt x="154" y="244"/>
                </a:lnTo>
                <a:lnTo>
                  <a:pt x="155" y="244"/>
                </a:lnTo>
                <a:lnTo>
                  <a:pt x="155" y="245"/>
                </a:lnTo>
                <a:lnTo>
                  <a:pt x="156" y="245"/>
                </a:lnTo>
                <a:lnTo>
                  <a:pt x="156" y="245"/>
                </a:lnTo>
                <a:lnTo>
                  <a:pt x="157" y="245"/>
                </a:lnTo>
                <a:lnTo>
                  <a:pt x="157" y="246"/>
                </a:lnTo>
                <a:lnTo>
                  <a:pt x="158" y="246"/>
                </a:lnTo>
                <a:lnTo>
                  <a:pt x="158" y="246"/>
                </a:lnTo>
                <a:lnTo>
                  <a:pt x="158" y="246"/>
                </a:lnTo>
                <a:lnTo>
                  <a:pt x="159" y="246"/>
                </a:lnTo>
                <a:lnTo>
                  <a:pt x="159" y="247"/>
                </a:lnTo>
                <a:lnTo>
                  <a:pt x="159" y="247"/>
                </a:lnTo>
                <a:lnTo>
                  <a:pt x="159" y="248"/>
                </a:lnTo>
                <a:lnTo>
                  <a:pt x="160" y="248"/>
                </a:lnTo>
                <a:lnTo>
                  <a:pt x="160" y="249"/>
                </a:lnTo>
                <a:lnTo>
                  <a:pt x="160" y="250"/>
                </a:lnTo>
                <a:lnTo>
                  <a:pt x="161" y="250"/>
                </a:lnTo>
                <a:lnTo>
                  <a:pt x="161" y="250"/>
                </a:lnTo>
                <a:lnTo>
                  <a:pt x="161" y="250"/>
                </a:lnTo>
                <a:lnTo>
                  <a:pt x="161" y="251"/>
                </a:lnTo>
                <a:lnTo>
                  <a:pt x="162" y="251"/>
                </a:lnTo>
                <a:lnTo>
                  <a:pt x="163" y="252"/>
                </a:lnTo>
                <a:lnTo>
                  <a:pt x="163" y="252"/>
                </a:lnTo>
                <a:lnTo>
                  <a:pt x="163" y="252"/>
                </a:lnTo>
                <a:lnTo>
                  <a:pt x="164" y="252"/>
                </a:lnTo>
                <a:lnTo>
                  <a:pt x="165" y="252"/>
                </a:lnTo>
                <a:lnTo>
                  <a:pt x="165" y="252"/>
                </a:lnTo>
                <a:lnTo>
                  <a:pt x="166" y="252"/>
                </a:lnTo>
                <a:lnTo>
                  <a:pt x="167" y="252"/>
                </a:lnTo>
                <a:lnTo>
                  <a:pt x="167" y="252"/>
                </a:lnTo>
                <a:lnTo>
                  <a:pt x="167" y="252"/>
                </a:lnTo>
                <a:lnTo>
                  <a:pt x="168" y="251"/>
                </a:lnTo>
                <a:lnTo>
                  <a:pt x="169" y="251"/>
                </a:lnTo>
                <a:lnTo>
                  <a:pt x="169" y="251"/>
                </a:lnTo>
                <a:lnTo>
                  <a:pt x="169" y="250"/>
                </a:lnTo>
                <a:lnTo>
                  <a:pt x="170" y="250"/>
                </a:lnTo>
                <a:lnTo>
                  <a:pt x="171" y="250"/>
                </a:lnTo>
                <a:lnTo>
                  <a:pt x="171" y="250"/>
                </a:lnTo>
                <a:lnTo>
                  <a:pt x="172" y="250"/>
                </a:lnTo>
                <a:lnTo>
                  <a:pt x="172" y="249"/>
                </a:lnTo>
                <a:lnTo>
                  <a:pt x="173" y="249"/>
                </a:lnTo>
                <a:lnTo>
                  <a:pt x="173" y="248"/>
                </a:lnTo>
                <a:lnTo>
                  <a:pt x="174" y="248"/>
                </a:lnTo>
                <a:lnTo>
                  <a:pt x="175" y="248"/>
                </a:lnTo>
                <a:lnTo>
                  <a:pt x="175" y="248"/>
                </a:lnTo>
                <a:lnTo>
                  <a:pt x="175" y="247"/>
                </a:lnTo>
                <a:lnTo>
                  <a:pt x="176" y="247"/>
                </a:lnTo>
                <a:lnTo>
                  <a:pt x="176" y="247"/>
                </a:lnTo>
                <a:lnTo>
                  <a:pt x="176" y="246"/>
                </a:lnTo>
                <a:lnTo>
                  <a:pt x="177" y="246"/>
                </a:lnTo>
                <a:lnTo>
                  <a:pt x="178" y="246"/>
                </a:lnTo>
                <a:lnTo>
                  <a:pt x="178" y="246"/>
                </a:lnTo>
                <a:lnTo>
                  <a:pt x="178" y="246"/>
                </a:lnTo>
                <a:lnTo>
                  <a:pt x="179" y="246"/>
                </a:lnTo>
                <a:lnTo>
                  <a:pt x="180" y="246"/>
                </a:lnTo>
                <a:lnTo>
                  <a:pt x="180" y="246"/>
                </a:lnTo>
                <a:lnTo>
                  <a:pt x="181" y="245"/>
                </a:lnTo>
                <a:lnTo>
                  <a:pt x="182" y="245"/>
                </a:lnTo>
                <a:lnTo>
                  <a:pt x="182" y="245"/>
                </a:lnTo>
                <a:lnTo>
                  <a:pt x="182" y="244"/>
                </a:lnTo>
                <a:lnTo>
                  <a:pt x="183" y="244"/>
                </a:lnTo>
                <a:lnTo>
                  <a:pt x="184" y="244"/>
                </a:lnTo>
                <a:lnTo>
                  <a:pt x="184" y="244"/>
                </a:lnTo>
                <a:lnTo>
                  <a:pt x="184" y="243"/>
                </a:lnTo>
                <a:lnTo>
                  <a:pt x="184" y="242"/>
                </a:lnTo>
                <a:lnTo>
                  <a:pt x="184" y="242"/>
                </a:lnTo>
                <a:lnTo>
                  <a:pt x="184" y="241"/>
                </a:lnTo>
                <a:lnTo>
                  <a:pt x="184" y="241"/>
                </a:lnTo>
                <a:lnTo>
                  <a:pt x="184" y="240"/>
                </a:lnTo>
                <a:lnTo>
                  <a:pt x="184" y="240"/>
                </a:lnTo>
                <a:lnTo>
                  <a:pt x="184" y="239"/>
                </a:lnTo>
                <a:lnTo>
                  <a:pt x="183" y="239"/>
                </a:lnTo>
                <a:lnTo>
                  <a:pt x="183" y="239"/>
                </a:lnTo>
                <a:lnTo>
                  <a:pt x="183" y="238"/>
                </a:lnTo>
                <a:lnTo>
                  <a:pt x="183" y="237"/>
                </a:lnTo>
                <a:lnTo>
                  <a:pt x="182" y="237"/>
                </a:lnTo>
                <a:lnTo>
                  <a:pt x="182" y="237"/>
                </a:lnTo>
                <a:lnTo>
                  <a:pt x="182" y="236"/>
                </a:lnTo>
                <a:lnTo>
                  <a:pt x="182" y="235"/>
                </a:lnTo>
                <a:lnTo>
                  <a:pt x="182" y="235"/>
                </a:lnTo>
                <a:lnTo>
                  <a:pt x="182" y="235"/>
                </a:lnTo>
                <a:lnTo>
                  <a:pt x="182" y="234"/>
                </a:lnTo>
                <a:lnTo>
                  <a:pt x="182" y="233"/>
                </a:lnTo>
                <a:lnTo>
                  <a:pt x="181" y="233"/>
                </a:lnTo>
                <a:lnTo>
                  <a:pt x="181" y="232"/>
                </a:lnTo>
                <a:lnTo>
                  <a:pt x="181" y="231"/>
                </a:lnTo>
                <a:lnTo>
                  <a:pt x="181" y="231"/>
                </a:lnTo>
                <a:lnTo>
                  <a:pt x="182" y="231"/>
                </a:lnTo>
                <a:lnTo>
                  <a:pt x="182" y="231"/>
                </a:lnTo>
                <a:lnTo>
                  <a:pt x="183" y="231"/>
                </a:lnTo>
                <a:lnTo>
                  <a:pt x="184" y="231"/>
                </a:lnTo>
                <a:lnTo>
                  <a:pt x="184" y="231"/>
                </a:lnTo>
                <a:lnTo>
                  <a:pt x="184" y="231"/>
                </a:lnTo>
                <a:lnTo>
                  <a:pt x="185" y="231"/>
                </a:lnTo>
                <a:lnTo>
                  <a:pt x="185" y="231"/>
                </a:lnTo>
                <a:lnTo>
                  <a:pt x="186" y="231"/>
                </a:lnTo>
                <a:lnTo>
                  <a:pt x="186" y="231"/>
                </a:lnTo>
                <a:lnTo>
                  <a:pt x="186" y="230"/>
                </a:lnTo>
                <a:lnTo>
                  <a:pt x="187" y="230"/>
                </a:lnTo>
                <a:lnTo>
                  <a:pt x="187" y="229"/>
                </a:lnTo>
                <a:lnTo>
                  <a:pt x="188" y="229"/>
                </a:lnTo>
                <a:lnTo>
                  <a:pt x="188" y="229"/>
                </a:lnTo>
                <a:lnTo>
                  <a:pt x="188" y="228"/>
                </a:lnTo>
                <a:lnTo>
                  <a:pt x="188" y="228"/>
                </a:lnTo>
                <a:lnTo>
                  <a:pt x="188" y="227"/>
                </a:lnTo>
                <a:lnTo>
                  <a:pt x="189" y="227"/>
                </a:lnTo>
                <a:lnTo>
                  <a:pt x="189" y="227"/>
                </a:lnTo>
                <a:lnTo>
                  <a:pt x="190" y="227"/>
                </a:lnTo>
                <a:lnTo>
                  <a:pt x="190" y="226"/>
                </a:lnTo>
                <a:lnTo>
                  <a:pt x="190" y="225"/>
                </a:lnTo>
                <a:lnTo>
                  <a:pt x="190" y="225"/>
                </a:lnTo>
                <a:lnTo>
                  <a:pt x="190" y="225"/>
                </a:lnTo>
                <a:lnTo>
                  <a:pt x="191" y="225"/>
                </a:lnTo>
                <a:lnTo>
                  <a:pt x="192" y="225"/>
                </a:lnTo>
                <a:lnTo>
                  <a:pt x="192" y="224"/>
                </a:lnTo>
                <a:lnTo>
                  <a:pt x="193" y="224"/>
                </a:lnTo>
                <a:lnTo>
                  <a:pt x="194" y="225"/>
                </a:lnTo>
                <a:lnTo>
                  <a:pt x="194" y="225"/>
                </a:lnTo>
                <a:lnTo>
                  <a:pt x="194" y="225"/>
                </a:lnTo>
                <a:lnTo>
                  <a:pt x="195" y="225"/>
                </a:lnTo>
                <a:lnTo>
                  <a:pt x="195" y="226"/>
                </a:lnTo>
                <a:lnTo>
                  <a:pt x="196" y="227"/>
                </a:lnTo>
                <a:lnTo>
                  <a:pt x="197" y="227"/>
                </a:lnTo>
                <a:lnTo>
                  <a:pt x="197" y="227"/>
                </a:lnTo>
                <a:lnTo>
                  <a:pt x="197" y="227"/>
                </a:lnTo>
                <a:lnTo>
                  <a:pt x="198" y="227"/>
                </a:lnTo>
                <a:lnTo>
                  <a:pt x="199" y="227"/>
                </a:lnTo>
                <a:lnTo>
                  <a:pt x="199" y="226"/>
                </a:lnTo>
                <a:lnTo>
                  <a:pt x="199" y="225"/>
                </a:lnTo>
                <a:lnTo>
                  <a:pt x="199" y="225"/>
                </a:lnTo>
                <a:lnTo>
                  <a:pt x="198" y="225"/>
                </a:lnTo>
                <a:lnTo>
                  <a:pt x="198" y="224"/>
                </a:lnTo>
                <a:lnTo>
                  <a:pt x="198" y="223"/>
                </a:lnTo>
                <a:lnTo>
                  <a:pt x="197" y="223"/>
                </a:lnTo>
                <a:lnTo>
                  <a:pt x="197" y="222"/>
                </a:lnTo>
                <a:lnTo>
                  <a:pt x="197" y="221"/>
                </a:lnTo>
                <a:lnTo>
                  <a:pt x="196" y="221"/>
                </a:lnTo>
                <a:lnTo>
                  <a:pt x="195" y="220"/>
                </a:lnTo>
                <a:lnTo>
                  <a:pt x="195" y="220"/>
                </a:lnTo>
                <a:lnTo>
                  <a:pt x="194" y="219"/>
                </a:lnTo>
                <a:lnTo>
                  <a:pt x="194" y="219"/>
                </a:lnTo>
                <a:lnTo>
                  <a:pt x="193" y="218"/>
                </a:lnTo>
                <a:lnTo>
                  <a:pt x="192" y="218"/>
                </a:lnTo>
                <a:lnTo>
                  <a:pt x="192" y="218"/>
                </a:lnTo>
                <a:lnTo>
                  <a:pt x="192" y="218"/>
                </a:lnTo>
                <a:lnTo>
                  <a:pt x="191" y="218"/>
                </a:lnTo>
                <a:lnTo>
                  <a:pt x="190" y="218"/>
                </a:lnTo>
                <a:lnTo>
                  <a:pt x="190" y="218"/>
                </a:lnTo>
                <a:lnTo>
                  <a:pt x="189" y="218"/>
                </a:lnTo>
                <a:lnTo>
                  <a:pt x="188" y="218"/>
                </a:lnTo>
                <a:lnTo>
                  <a:pt x="188" y="218"/>
                </a:lnTo>
                <a:lnTo>
                  <a:pt x="187" y="218"/>
                </a:lnTo>
                <a:lnTo>
                  <a:pt x="186" y="218"/>
                </a:lnTo>
                <a:lnTo>
                  <a:pt x="186" y="217"/>
                </a:lnTo>
                <a:lnTo>
                  <a:pt x="186" y="217"/>
                </a:lnTo>
                <a:lnTo>
                  <a:pt x="186" y="216"/>
                </a:lnTo>
                <a:lnTo>
                  <a:pt x="185" y="216"/>
                </a:lnTo>
                <a:lnTo>
                  <a:pt x="185" y="216"/>
                </a:lnTo>
                <a:lnTo>
                  <a:pt x="184" y="215"/>
                </a:lnTo>
                <a:lnTo>
                  <a:pt x="184" y="214"/>
                </a:lnTo>
                <a:lnTo>
                  <a:pt x="184" y="214"/>
                </a:lnTo>
                <a:lnTo>
                  <a:pt x="184" y="214"/>
                </a:lnTo>
                <a:lnTo>
                  <a:pt x="184" y="213"/>
                </a:lnTo>
                <a:lnTo>
                  <a:pt x="184" y="212"/>
                </a:lnTo>
                <a:lnTo>
                  <a:pt x="184" y="212"/>
                </a:lnTo>
                <a:lnTo>
                  <a:pt x="184" y="211"/>
                </a:lnTo>
                <a:lnTo>
                  <a:pt x="184" y="210"/>
                </a:lnTo>
                <a:lnTo>
                  <a:pt x="184" y="210"/>
                </a:lnTo>
                <a:lnTo>
                  <a:pt x="184" y="210"/>
                </a:lnTo>
                <a:lnTo>
                  <a:pt x="184" y="209"/>
                </a:lnTo>
                <a:lnTo>
                  <a:pt x="184" y="208"/>
                </a:lnTo>
                <a:lnTo>
                  <a:pt x="184" y="208"/>
                </a:lnTo>
                <a:lnTo>
                  <a:pt x="184" y="207"/>
                </a:lnTo>
                <a:lnTo>
                  <a:pt x="184" y="206"/>
                </a:lnTo>
                <a:lnTo>
                  <a:pt x="184" y="206"/>
                </a:lnTo>
                <a:lnTo>
                  <a:pt x="184" y="205"/>
                </a:lnTo>
                <a:lnTo>
                  <a:pt x="185" y="205"/>
                </a:lnTo>
                <a:lnTo>
                  <a:pt x="185" y="204"/>
                </a:lnTo>
                <a:lnTo>
                  <a:pt x="186" y="204"/>
                </a:lnTo>
                <a:lnTo>
                  <a:pt x="186" y="204"/>
                </a:lnTo>
                <a:lnTo>
                  <a:pt x="187" y="204"/>
                </a:lnTo>
                <a:lnTo>
                  <a:pt x="188" y="204"/>
                </a:lnTo>
                <a:lnTo>
                  <a:pt x="188" y="203"/>
                </a:lnTo>
                <a:lnTo>
                  <a:pt x="188" y="203"/>
                </a:lnTo>
                <a:lnTo>
                  <a:pt x="188" y="203"/>
                </a:lnTo>
                <a:lnTo>
                  <a:pt x="189" y="202"/>
                </a:lnTo>
                <a:lnTo>
                  <a:pt x="190" y="202"/>
                </a:lnTo>
                <a:lnTo>
                  <a:pt x="190" y="202"/>
                </a:lnTo>
                <a:lnTo>
                  <a:pt x="191" y="202"/>
                </a:lnTo>
                <a:lnTo>
                  <a:pt x="192" y="203"/>
                </a:lnTo>
                <a:lnTo>
                  <a:pt x="192" y="203"/>
                </a:lnTo>
                <a:lnTo>
                  <a:pt x="193" y="203"/>
                </a:lnTo>
                <a:lnTo>
                  <a:pt x="194" y="203"/>
                </a:lnTo>
                <a:lnTo>
                  <a:pt x="194" y="203"/>
                </a:lnTo>
                <a:lnTo>
                  <a:pt x="195" y="203"/>
                </a:lnTo>
                <a:lnTo>
                  <a:pt x="195" y="203"/>
                </a:lnTo>
                <a:lnTo>
                  <a:pt x="196" y="203"/>
                </a:lnTo>
                <a:lnTo>
                  <a:pt x="197" y="203"/>
                </a:lnTo>
                <a:lnTo>
                  <a:pt x="197" y="203"/>
                </a:lnTo>
                <a:lnTo>
                  <a:pt x="197" y="202"/>
                </a:lnTo>
                <a:lnTo>
                  <a:pt x="196" y="201"/>
                </a:lnTo>
                <a:lnTo>
                  <a:pt x="197" y="201"/>
                </a:lnTo>
                <a:lnTo>
                  <a:pt x="197" y="201"/>
                </a:lnTo>
                <a:lnTo>
                  <a:pt x="198" y="201"/>
                </a:lnTo>
                <a:lnTo>
                  <a:pt x="199" y="201"/>
                </a:lnTo>
                <a:lnTo>
                  <a:pt x="199" y="201"/>
                </a:lnTo>
                <a:lnTo>
                  <a:pt x="200" y="202"/>
                </a:lnTo>
                <a:lnTo>
                  <a:pt x="201" y="202"/>
                </a:lnTo>
                <a:lnTo>
                  <a:pt x="201" y="202"/>
                </a:lnTo>
                <a:lnTo>
                  <a:pt x="202" y="203"/>
                </a:lnTo>
                <a:lnTo>
                  <a:pt x="203" y="203"/>
                </a:lnTo>
                <a:lnTo>
                  <a:pt x="203" y="203"/>
                </a:lnTo>
                <a:lnTo>
                  <a:pt x="204" y="203"/>
                </a:lnTo>
                <a:lnTo>
                  <a:pt x="205" y="203"/>
                </a:lnTo>
                <a:lnTo>
                  <a:pt x="205" y="203"/>
                </a:lnTo>
                <a:lnTo>
                  <a:pt x="206" y="203"/>
                </a:lnTo>
                <a:lnTo>
                  <a:pt x="207" y="203"/>
                </a:lnTo>
                <a:lnTo>
                  <a:pt x="207" y="203"/>
                </a:lnTo>
                <a:lnTo>
                  <a:pt x="208" y="203"/>
                </a:lnTo>
                <a:lnTo>
                  <a:pt x="209" y="203"/>
                </a:lnTo>
                <a:lnTo>
                  <a:pt x="209" y="203"/>
                </a:lnTo>
                <a:lnTo>
                  <a:pt x="210" y="203"/>
                </a:lnTo>
                <a:lnTo>
                  <a:pt x="211" y="203"/>
                </a:lnTo>
                <a:lnTo>
                  <a:pt x="211" y="204"/>
                </a:lnTo>
                <a:lnTo>
                  <a:pt x="212" y="204"/>
                </a:lnTo>
                <a:lnTo>
                  <a:pt x="212" y="204"/>
                </a:lnTo>
                <a:lnTo>
                  <a:pt x="213" y="204"/>
                </a:lnTo>
                <a:lnTo>
                  <a:pt x="214" y="204"/>
                </a:lnTo>
                <a:lnTo>
                  <a:pt x="214" y="204"/>
                </a:lnTo>
                <a:lnTo>
                  <a:pt x="215" y="204"/>
                </a:lnTo>
                <a:lnTo>
                  <a:pt x="215" y="204"/>
                </a:lnTo>
                <a:lnTo>
                  <a:pt x="216" y="204"/>
                </a:lnTo>
                <a:lnTo>
                  <a:pt x="216" y="203"/>
                </a:lnTo>
                <a:lnTo>
                  <a:pt x="216" y="203"/>
                </a:lnTo>
                <a:lnTo>
                  <a:pt x="216" y="202"/>
                </a:lnTo>
                <a:lnTo>
                  <a:pt x="216" y="201"/>
                </a:lnTo>
                <a:lnTo>
                  <a:pt x="216" y="201"/>
                </a:lnTo>
                <a:lnTo>
                  <a:pt x="216" y="201"/>
                </a:lnTo>
                <a:lnTo>
                  <a:pt x="216" y="200"/>
                </a:lnTo>
                <a:lnTo>
                  <a:pt x="216" y="199"/>
                </a:lnTo>
                <a:lnTo>
                  <a:pt x="216" y="199"/>
                </a:lnTo>
                <a:lnTo>
                  <a:pt x="217" y="199"/>
                </a:lnTo>
                <a:lnTo>
                  <a:pt x="217" y="198"/>
                </a:lnTo>
                <a:lnTo>
                  <a:pt x="218" y="198"/>
                </a:lnTo>
                <a:lnTo>
                  <a:pt x="218" y="198"/>
                </a:lnTo>
                <a:lnTo>
                  <a:pt x="219" y="198"/>
                </a:lnTo>
                <a:lnTo>
                  <a:pt x="220" y="198"/>
                </a:lnTo>
                <a:lnTo>
                  <a:pt x="220" y="198"/>
                </a:lnTo>
                <a:lnTo>
                  <a:pt x="221" y="198"/>
                </a:lnTo>
                <a:lnTo>
                  <a:pt x="222" y="198"/>
                </a:lnTo>
                <a:lnTo>
                  <a:pt x="222" y="198"/>
                </a:lnTo>
                <a:lnTo>
                  <a:pt x="223" y="198"/>
                </a:lnTo>
                <a:lnTo>
                  <a:pt x="224" y="198"/>
                </a:lnTo>
                <a:lnTo>
                  <a:pt x="224" y="199"/>
                </a:lnTo>
                <a:lnTo>
                  <a:pt x="225" y="199"/>
                </a:lnTo>
                <a:lnTo>
                  <a:pt x="226" y="199"/>
                </a:lnTo>
                <a:lnTo>
                  <a:pt x="226" y="199"/>
                </a:lnTo>
                <a:lnTo>
                  <a:pt x="226" y="198"/>
                </a:lnTo>
                <a:lnTo>
                  <a:pt x="227" y="198"/>
                </a:lnTo>
                <a:lnTo>
                  <a:pt x="228" y="198"/>
                </a:lnTo>
                <a:lnTo>
                  <a:pt x="228" y="197"/>
                </a:lnTo>
                <a:lnTo>
                  <a:pt x="228" y="197"/>
                </a:lnTo>
                <a:lnTo>
                  <a:pt x="229" y="197"/>
                </a:lnTo>
                <a:lnTo>
                  <a:pt x="229" y="197"/>
                </a:lnTo>
                <a:lnTo>
                  <a:pt x="229" y="196"/>
                </a:lnTo>
                <a:lnTo>
                  <a:pt x="229" y="195"/>
                </a:lnTo>
                <a:lnTo>
                  <a:pt x="230" y="195"/>
                </a:lnTo>
                <a:lnTo>
                  <a:pt x="230" y="195"/>
                </a:lnTo>
                <a:lnTo>
                  <a:pt x="230" y="194"/>
                </a:lnTo>
                <a:lnTo>
                  <a:pt x="230" y="193"/>
                </a:lnTo>
                <a:lnTo>
                  <a:pt x="230" y="193"/>
                </a:lnTo>
                <a:lnTo>
                  <a:pt x="230" y="192"/>
                </a:lnTo>
                <a:lnTo>
                  <a:pt x="230" y="191"/>
                </a:lnTo>
                <a:lnTo>
                  <a:pt x="229" y="191"/>
                </a:lnTo>
                <a:lnTo>
                  <a:pt x="229" y="191"/>
                </a:lnTo>
                <a:lnTo>
                  <a:pt x="230" y="191"/>
                </a:lnTo>
                <a:lnTo>
                  <a:pt x="230" y="190"/>
                </a:lnTo>
                <a:lnTo>
                  <a:pt x="230" y="189"/>
                </a:lnTo>
                <a:lnTo>
                  <a:pt x="230" y="189"/>
                </a:lnTo>
                <a:lnTo>
                  <a:pt x="231" y="189"/>
                </a:lnTo>
                <a:lnTo>
                  <a:pt x="231" y="189"/>
                </a:lnTo>
                <a:lnTo>
                  <a:pt x="232" y="189"/>
                </a:lnTo>
                <a:lnTo>
                  <a:pt x="233" y="189"/>
                </a:lnTo>
                <a:lnTo>
                  <a:pt x="233" y="189"/>
                </a:lnTo>
                <a:lnTo>
                  <a:pt x="234" y="188"/>
                </a:lnTo>
                <a:lnTo>
                  <a:pt x="235" y="188"/>
                </a:lnTo>
                <a:lnTo>
                  <a:pt x="235" y="188"/>
                </a:lnTo>
                <a:lnTo>
                  <a:pt x="235" y="187"/>
                </a:lnTo>
                <a:lnTo>
                  <a:pt x="236" y="187"/>
                </a:lnTo>
                <a:lnTo>
                  <a:pt x="236" y="187"/>
                </a:lnTo>
                <a:lnTo>
                  <a:pt x="237" y="187"/>
                </a:lnTo>
                <a:lnTo>
                  <a:pt x="237" y="186"/>
                </a:lnTo>
                <a:lnTo>
                  <a:pt x="236" y="186"/>
                </a:lnTo>
                <a:lnTo>
                  <a:pt x="236" y="185"/>
                </a:lnTo>
                <a:lnTo>
                  <a:pt x="237" y="184"/>
                </a:lnTo>
                <a:lnTo>
                  <a:pt x="237" y="184"/>
                </a:lnTo>
                <a:lnTo>
                  <a:pt x="238" y="184"/>
                </a:lnTo>
                <a:lnTo>
                  <a:pt x="238" y="183"/>
                </a:lnTo>
                <a:lnTo>
                  <a:pt x="239" y="183"/>
                </a:lnTo>
                <a:lnTo>
                  <a:pt x="239" y="183"/>
                </a:lnTo>
                <a:lnTo>
                  <a:pt x="239" y="182"/>
                </a:lnTo>
                <a:lnTo>
                  <a:pt x="240" y="182"/>
                </a:lnTo>
                <a:lnTo>
                  <a:pt x="240" y="182"/>
                </a:lnTo>
                <a:lnTo>
                  <a:pt x="241" y="182"/>
                </a:lnTo>
                <a:lnTo>
                  <a:pt x="241" y="182"/>
                </a:lnTo>
                <a:lnTo>
                  <a:pt x="242" y="182"/>
                </a:lnTo>
                <a:lnTo>
                  <a:pt x="242" y="182"/>
                </a:lnTo>
                <a:lnTo>
                  <a:pt x="243" y="182"/>
                </a:lnTo>
                <a:lnTo>
                  <a:pt x="243" y="182"/>
                </a:lnTo>
                <a:lnTo>
                  <a:pt x="243" y="183"/>
                </a:lnTo>
                <a:lnTo>
                  <a:pt x="244" y="183"/>
                </a:lnTo>
                <a:lnTo>
                  <a:pt x="245" y="183"/>
                </a:lnTo>
                <a:lnTo>
                  <a:pt x="245" y="183"/>
                </a:lnTo>
                <a:lnTo>
                  <a:pt x="246" y="183"/>
                </a:lnTo>
                <a:lnTo>
                  <a:pt x="246" y="184"/>
                </a:lnTo>
                <a:lnTo>
                  <a:pt x="247" y="184"/>
                </a:lnTo>
                <a:lnTo>
                  <a:pt x="247" y="184"/>
                </a:lnTo>
                <a:lnTo>
                  <a:pt x="247" y="184"/>
                </a:lnTo>
                <a:lnTo>
                  <a:pt x="248" y="184"/>
                </a:lnTo>
                <a:lnTo>
                  <a:pt x="248" y="184"/>
                </a:lnTo>
                <a:lnTo>
                  <a:pt x="249" y="184"/>
                </a:lnTo>
                <a:lnTo>
                  <a:pt x="249" y="184"/>
                </a:lnTo>
                <a:lnTo>
                  <a:pt x="250" y="184"/>
                </a:lnTo>
                <a:lnTo>
                  <a:pt x="250" y="183"/>
                </a:lnTo>
                <a:lnTo>
                  <a:pt x="250" y="182"/>
                </a:lnTo>
                <a:lnTo>
                  <a:pt x="250" y="182"/>
                </a:lnTo>
                <a:lnTo>
                  <a:pt x="251" y="182"/>
                </a:lnTo>
                <a:lnTo>
                  <a:pt x="251" y="181"/>
                </a:lnTo>
                <a:lnTo>
                  <a:pt x="252" y="181"/>
                </a:lnTo>
                <a:lnTo>
                  <a:pt x="252" y="181"/>
                </a:lnTo>
                <a:lnTo>
                  <a:pt x="253" y="182"/>
                </a:lnTo>
                <a:lnTo>
                  <a:pt x="254" y="182"/>
                </a:lnTo>
                <a:lnTo>
                  <a:pt x="254" y="182"/>
                </a:lnTo>
                <a:lnTo>
                  <a:pt x="254" y="183"/>
                </a:lnTo>
                <a:lnTo>
                  <a:pt x="254" y="184"/>
                </a:lnTo>
                <a:lnTo>
                  <a:pt x="254" y="184"/>
                </a:lnTo>
                <a:lnTo>
                  <a:pt x="255" y="185"/>
                </a:lnTo>
                <a:lnTo>
                  <a:pt x="256" y="185"/>
                </a:lnTo>
                <a:lnTo>
                  <a:pt x="256" y="185"/>
                </a:lnTo>
                <a:lnTo>
                  <a:pt x="256" y="186"/>
                </a:lnTo>
                <a:lnTo>
                  <a:pt x="257" y="186"/>
                </a:lnTo>
                <a:lnTo>
                  <a:pt x="256" y="186"/>
                </a:lnTo>
                <a:lnTo>
                  <a:pt x="256" y="187"/>
                </a:lnTo>
                <a:lnTo>
                  <a:pt x="256" y="187"/>
                </a:lnTo>
                <a:lnTo>
                  <a:pt x="257" y="187"/>
                </a:lnTo>
                <a:lnTo>
                  <a:pt x="257" y="188"/>
                </a:lnTo>
                <a:lnTo>
                  <a:pt x="258" y="189"/>
                </a:lnTo>
                <a:lnTo>
                  <a:pt x="258" y="189"/>
                </a:lnTo>
                <a:lnTo>
                  <a:pt x="259" y="189"/>
                </a:lnTo>
                <a:lnTo>
                  <a:pt x="260" y="189"/>
                </a:lnTo>
                <a:lnTo>
                  <a:pt x="260" y="188"/>
                </a:lnTo>
                <a:lnTo>
                  <a:pt x="261" y="188"/>
                </a:lnTo>
                <a:lnTo>
                  <a:pt x="262" y="188"/>
                </a:lnTo>
                <a:lnTo>
                  <a:pt x="262" y="189"/>
                </a:lnTo>
                <a:lnTo>
                  <a:pt x="262" y="189"/>
                </a:lnTo>
                <a:lnTo>
                  <a:pt x="262" y="189"/>
                </a:lnTo>
                <a:lnTo>
                  <a:pt x="262" y="190"/>
                </a:lnTo>
                <a:lnTo>
                  <a:pt x="262" y="191"/>
                </a:lnTo>
                <a:lnTo>
                  <a:pt x="262" y="191"/>
                </a:lnTo>
                <a:lnTo>
                  <a:pt x="262" y="191"/>
                </a:lnTo>
                <a:lnTo>
                  <a:pt x="263" y="191"/>
                </a:lnTo>
                <a:lnTo>
                  <a:pt x="264" y="191"/>
                </a:lnTo>
                <a:lnTo>
                  <a:pt x="264" y="191"/>
                </a:lnTo>
                <a:lnTo>
                  <a:pt x="265" y="191"/>
                </a:lnTo>
                <a:lnTo>
                  <a:pt x="266" y="191"/>
                </a:lnTo>
                <a:lnTo>
                  <a:pt x="266" y="192"/>
                </a:lnTo>
                <a:lnTo>
                  <a:pt x="266" y="192"/>
                </a:lnTo>
                <a:lnTo>
                  <a:pt x="266" y="193"/>
                </a:lnTo>
                <a:lnTo>
                  <a:pt x="266" y="193"/>
                </a:lnTo>
                <a:lnTo>
                  <a:pt x="267" y="193"/>
                </a:lnTo>
                <a:lnTo>
                  <a:pt x="267" y="194"/>
                </a:lnTo>
                <a:lnTo>
                  <a:pt x="267" y="195"/>
                </a:lnTo>
                <a:lnTo>
                  <a:pt x="267" y="195"/>
                </a:lnTo>
                <a:lnTo>
                  <a:pt x="267" y="196"/>
                </a:lnTo>
                <a:lnTo>
                  <a:pt x="267" y="197"/>
                </a:lnTo>
                <a:lnTo>
                  <a:pt x="267" y="197"/>
                </a:lnTo>
                <a:lnTo>
                  <a:pt x="267" y="197"/>
                </a:lnTo>
                <a:lnTo>
                  <a:pt x="267" y="198"/>
                </a:lnTo>
                <a:lnTo>
                  <a:pt x="267" y="199"/>
                </a:lnTo>
                <a:lnTo>
                  <a:pt x="266" y="199"/>
                </a:lnTo>
                <a:lnTo>
                  <a:pt x="266" y="199"/>
                </a:lnTo>
                <a:lnTo>
                  <a:pt x="266" y="200"/>
                </a:lnTo>
                <a:lnTo>
                  <a:pt x="267" y="200"/>
                </a:lnTo>
                <a:lnTo>
                  <a:pt x="267" y="200"/>
                </a:lnTo>
                <a:lnTo>
                  <a:pt x="267" y="201"/>
                </a:lnTo>
                <a:lnTo>
                  <a:pt x="268" y="201"/>
                </a:lnTo>
                <a:lnTo>
                  <a:pt x="268" y="201"/>
                </a:lnTo>
                <a:lnTo>
                  <a:pt x="269" y="201"/>
                </a:lnTo>
                <a:lnTo>
                  <a:pt x="269" y="202"/>
                </a:lnTo>
                <a:lnTo>
                  <a:pt x="269" y="203"/>
                </a:lnTo>
                <a:lnTo>
                  <a:pt x="269" y="203"/>
                </a:lnTo>
                <a:lnTo>
                  <a:pt x="269" y="203"/>
                </a:lnTo>
                <a:lnTo>
                  <a:pt x="269" y="204"/>
                </a:lnTo>
                <a:lnTo>
                  <a:pt x="270" y="204"/>
                </a:lnTo>
                <a:lnTo>
                  <a:pt x="271" y="204"/>
                </a:lnTo>
                <a:lnTo>
                  <a:pt x="271" y="204"/>
                </a:lnTo>
                <a:lnTo>
                  <a:pt x="271" y="204"/>
                </a:lnTo>
                <a:lnTo>
                  <a:pt x="272" y="204"/>
                </a:lnTo>
                <a:lnTo>
                  <a:pt x="273" y="204"/>
                </a:lnTo>
                <a:lnTo>
                  <a:pt x="273" y="205"/>
                </a:lnTo>
                <a:lnTo>
                  <a:pt x="273" y="205"/>
                </a:lnTo>
                <a:lnTo>
                  <a:pt x="274" y="205"/>
                </a:lnTo>
                <a:lnTo>
                  <a:pt x="274" y="206"/>
                </a:lnTo>
                <a:lnTo>
                  <a:pt x="275" y="206"/>
                </a:lnTo>
                <a:lnTo>
                  <a:pt x="275" y="206"/>
                </a:lnTo>
                <a:lnTo>
                  <a:pt x="275" y="206"/>
                </a:lnTo>
                <a:lnTo>
                  <a:pt x="276" y="206"/>
                </a:lnTo>
                <a:lnTo>
                  <a:pt x="277" y="206"/>
                </a:lnTo>
                <a:lnTo>
                  <a:pt x="277" y="206"/>
                </a:lnTo>
                <a:lnTo>
                  <a:pt x="278" y="206"/>
                </a:lnTo>
                <a:lnTo>
                  <a:pt x="279" y="206"/>
                </a:lnTo>
                <a:lnTo>
                  <a:pt x="279" y="207"/>
                </a:lnTo>
                <a:lnTo>
                  <a:pt x="279" y="207"/>
                </a:lnTo>
                <a:lnTo>
                  <a:pt x="280" y="207"/>
                </a:lnTo>
                <a:lnTo>
                  <a:pt x="281" y="207"/>
                </a:lnTo>
                <a:lnTo>
                  <a:pt x="281" y="207"/>
                </a:lnTo>
                <a:lnTo>
                  <a:pt x="282" y="207"/>
                </a:lnTo>
                <a:lnTo>
                  <a:pt x="283" y="207"/>
                </a:lnTo>
                <a:lnTo>
                  <a:pt x="283" y="208"/>
                </a:lnTo>
                <a:lnTo>
                  <a:pt x="283" y="208"/>
                </a:lnTo>
                <a:lnTo>
                  <a:pt x="283" y="208"/>
                </a:lnTo>
                <a:lnTo>
                  <a:pt x="283" y="209"/>
                </a:lnTo>
                <a:lnTo>
                  <a:pt x="284" y="210"/>
                </a:lnTo>
                <a:lnTo>
                  <a:pt x="284" y="210"/>
                </a:lnTo>
                <a:lnTo>
                  <a:pt x="285" y="210"/>
                </a:lnTo>
                <a:lnTo>
                  <a:pt x="286" y="210"/>
                </a:lnTo>
                <a:lnTo>
                  <a:pt x="286" y="209"/>
                </a:lnTo>
                <a:lnTo>
                  <a:pt x="286" y="209"/>
                </a:lnTo>
                <a:lnTo>
                  <a:pt x="287" y="208"/>
                </a:lnTo>
                <a:lnTo>
                  <a:pt x="287" y="209"/>
                </a:lnTo>
                <a:lnTo>
                  <a:pt x="288" y="209"/>
                </a:lnTo>
                <a:lnTo>
                  <a:pt x="288" y="210"/>
                </a:lnTo>
                <a:lnTo>
                  <a:pt x="288" y="210"/>
                </a:lnTo>
                <a:lnTo>
                  <a:pt x="289" y="210"/>
                </a:lnTo>
                <a:lnTo>
                  <a:pt x="290" y="210"/>
                </a:lnTo>
                <a:lnTo>
                  <a:pt x="290" y="210"/>
                </a:lnTo>
                <a:lnTo>
                  <a:pt x="290" y="210"/>
                </a:lnTo>
                <a:lnTo>
                  <a:pt x="290" y="211"/>
                </a:lnTo>
                <a:lnTo>
                  <a:pt x="291" y="211"/>
                </a:lnTo>
                <a:lnTo>
                  <a:pt x="291" y="212"/>
                </a:lnTo>
                <a:lnTo>
                  <a:pt x="292" y="212"/>
                </a:lnTo>
                <a:lnTo>
                  <a:pt x="292" y="212"/>
                </a:lnTo>
                <a:lnTo>
                  <a:pt x="292" y="211"/>
                </a:lnTo>
                <a:lnTo>
                  <a:pt x="293" y="211"/>
                </a:lnTo>
                <a:lnTo>
                  <a:pt x="293" y="210"/>
                </a:lnTo>
                <a:lnTo>
                  <a:pt x="294" y="210"/>
                </a:lnTo>
                <a:lnTo>
                  <a:pt x="294" y="210"/>
                </a:lnTo>
                <a:lnTo>
                  <a:pt x="294" y="209"/>
                </a:lnTo>
                <a:lnTo>
                  <a:pt x="294" y="208"/>
                </a:lnTo>
                <a:lnTo>
                  <a:pt x="295" y="208"/>
                </a:lnTo>
                <a:lnTo>
                  <a:pt x="296" y="208"/>
                </a:lnTo>
                <a:lnTo>
                  <a:pt x="296" y="208"/>
                </a:lnTo>
                <a:lnTo>
                  <a:pt x="297" y="208"/>
                </a:lnTo>
                <a:lnTo>
                  <a:pt x="297" y="208"/>
                </a:lnTo>
                <a:lnTo>
                  <a:pt x="298" y="208"/>
                </a:lnTo>
                <a:lnTo>
                  <a:pt x="298" y="208"/>
                </a:lnTo>
                <a:lnTo>
                  <a:pt x="298" y="208"/>
                </a:lnTo>
                <a:lnTo>
                  <a:pt x="299" y="208"/>
                </a:lnTo>
                <a:lnTo>
                  <a:pt x="300" y="208"/>
                </a:lnTo>
                <a:lnTo>
                  <a:pt x="300" y="207"/>
                </a:lnTo>
                <a:lnTo>
                  <a:pt x="301" y="206"/>
                </a:lnTo>
                <a:lnTo>
                  <a:pt x="301" y="206"/>
                </a:lnTo>
                <a:lnTo>
                  <a:pt x="301" y="205"/>
                </a:lnTo>
                <a:lnTo>
                  <a:pt x="301" y="204"/>
                </a:lnTo>
                <a:lnTo>
                  <a:pt x="302" y="204"/>
                </a:lnTo>
                <a:lnTo>
                  <a:pt x="302" y="204"/>
                </a:lnTo>
                <a:lnTo>
                  <a:pt x="303" y="203"/>
                </a:lnTo>
                <a:lnTo>
                  <a:pt x="303" y="203"/>
                </a:lnTo>
                <a:lnTo>
                  <a:pt x="304" y="203"/>
                </a:lnTo>
                <a:lnTo>
                  <a:pt x="304" y="204"/>
                </a:lnTo>
                <a:lnTo>
                  <a:pt x="305" y="204"/>
                </a:lnTo>
                <a:lnTo>
                  <a:pt x="305" y="204"/>
                </a:lnTo>
                <a:lnTo>
                  <a:pt x="305" y="204"/>
                </a:lnTo>
                <a:lnTo>
                  <a:pt x="305" y="206"/>
                </a:lnTo>
                <a:lnTo>
                  <a:pt x="305" y="206"/>
                </a:lnTo>
                <a:lnTo>
                  <a:pt x="305" y="206"/>
                </a:lnTo>
                <a:lnTo>
                  <a:pt x="306" y="206"/>
                </a:lnTo>
                <a:lnTo>
                  <a:pt x="306" y="207"/>
                </a:lnTo>
                <a:lnTo>
                  <a:pt x="307" y="207"/>
                </a:lnTo>
                <a:lnTo>
                  <a:pt x="307" y="207"/>
                </a:lnTo>
                <a:lnTo>
                  <a:pt x="307" y="206"/>
                </a:lnTo>
                <a:lnTo>
                  <a:pt x="308" y="206"/>
                </a:lnTo>
                <a:lnTo>
                  <a:pt x="308" y="206"/>
                </a:lnTo>
                <a:lnTo>
                  <a:pt x="309" y="206"/>
                </a:lnTo>
                <a:lnTo>
                  <a:pt x="309" y="205"/>
                </a:lnTo>
                <a:lnTo>
                  <a:pt x="310" y="205"/>
                </a:lnTo>
                <a:lnTo>
                  <a:pt x="310" y="204"/>
                </a:lnTo>
                <a:lnTo>
                  <a:pt x="309" y="204"/>
                </a:lnTo>
                <a:lnTo>
                  <a:pt x="309" y="204"/>
                </a:lnTo>
                <a:lnTo>
                  <a:pt x="308" y="203"/>
                </a:lnTo>
                <a:lnTo>
                  <a:pt x="307" y="202"/>
                </a:lnTo>
                <a:lnTo>
                  <a:pt x="307" y="201"/>
                </a:lnTo>
                <a:lnTo>
                  <a:pt x="307" y="201"/>
                </a:lnTo>
                <a:lnTo>
                  <a:pt x="307" y="200"/>
                </a:lnTo>
                <a:lnTo>
                  <a:pt x="307" y="199"/>
                </a:lnTo>
                <a:lnTo>
                  <a:pt x="307" y="199"/>
                </a:lnTo>
                <a:lnTo>
                  <a:pt x="307" y="198"/>
                </a:lnTo>
                <a:lnTo>
                  <a:pt x="307" y="197"/>
                </a:lnTo>
                <a:lnTo>
                  <a:pt x="307" y="197"/>
                </a:lnTo>
                <a:lnTo>
                  <a:pt x="307" y="197"/>
                </a:lnTo>
                <a:lnTo>
                  <a:pt x="306" y="196"/>
                </a:lnTo>
                <a:lnTo>
                  <a:pt x="305" y="196"/>
                </a:lnTo>
                <a:lnTo>
                  <a:pt x="305" y="195"/>
                </a:lnTo>
                <a:lnTo>
                  <a:pt x="305" y="195"/>
                </a:lnTo>
                <a:lnTo>
                  <a:pt x="305" y="195"/>
                </a:lnTo>
                <a:lnTo>
                  <a:pt x="305" y="194"/>
                </a:lnTo>
                <a:lnTo>
                  <a:pt x="305" y="193"/>
                </a:lnTo>
                <a:lnTo>
                  <a:pt x="305" y="193"/>
                </a:lnTo>
                <a:lnTo>
                  <a:pt x="305" y="192"/>
                </a:lnTo>
                <a:lnTo>
                  <a:pt x="305" y="191"/>
                </a:lnTo>
                <a:lnTo>
                  <a:pt x="304" y="191"/>
                </a:lnTo>
                <a:lnTo>
                  <a:pt x="303" y="191"/>
                </a:lnTo>
                <a:lnTo>
                  <a:pt x="303" y="190"/>
                </a:lnTo>
                <a:lnTo>
                  <a:pt x="304" y="190"/>
                </a:lnTo>
                <a:lnTo>
                  <a:pt x="304" y="189"/>
                </a:lnTo>
                <a:lnTo>
                  <a:pt x="303" y="189"/>
                </a:lnTo>
                <a:lnTo>
                  <a:pt x="303" y="189"/>
                </a:lnTo>
                <a:lnTo>
                  <a:pt x="302" y="189"/>
                </a:lnTo>
                <a:lnTo>
                  <a:pt x="302" y="189"/>
                </a:lnTo>
                <a:lnTo>
                  <a:pt x="301" y="188"/>
                </a:lnTo>
                <a:lnTo>
                  <a:pt x="300" y="188"/>
                </a:lnTo>
                <a:lnTo>
                  <a:pt x="300" y="187"/>
                </a:lnTo>
                <a:lnTo>
                  <a:pt x="300" y="187"/>
                </a:lnTo>
                <a:lnTo>
                  <a:pt x="300" y="186"/>
                </a:lnTo>
                <a:lnTo>
                  <a:pt x="300" y="186"/>
                </a:lnTo>
                <a:lnTo>
                  <a:pt x="300" y="185"/>
                </a:lnTo>
                <a:lnTo>
                  <a:pt x="300" y="184"/>
                </a:lnTo>
                <a:lnTo>
                  <a:pt x="300" y="184"/>
                </a:lnTo>
                <a:lnTo>
                  <a:pt x="300" y="184"/>
                </a:lnTo>
                <a:lnTo>
                  <a:pt x="299" y="183"/>
                </a:lnTo>
                <a:lnTo>
                  <a:pt x="298" y="182"/>
                </a:lnTo>
                <a:lnTo>
                  <a:pt x="297" y="182"/>
                </a:lnTo>
                <a:lnTo>
                  <a:pt x="297" y="181"/>
                </a:lnTo>
                <a:lnTo>
                  <a:pt x="297" y="180"/>
                </a:lnTo>
                <a:lnTo>
                  <a:pt x="298" y="180"/>
                </a:lnTo>
                <a:lnTo>
                  <a:pt x="298" y="180"/>
                </a:lnTo>
                <a:lnTo>
                  <a:pt x="298" y="179"/>
                </a:lnTo>
                <a:lnTo>
                  <a:pt x="298" y="179"/>
                </a:lnTo>
                <a:lnTo>
                  <a:pt x="297" y="179"/>
                </a:lnTo>
                <a:lnTo>
                  <a:pt x="297" y="178"/>
                </a:lnTo>
                <a:lnTo>
                  <a:pt x="296" y="178"/>
                </a:lnTo>
                <a:lnTo>
                  <a:pt x="296" y="178"/>
                </a:lnTo>
                <a:lnTo>
                  <a:pt x="296" y="178"/>
                </a:lnTo>
                <a:lnTo>
                  <a:pt x="295" y="178"/>
                </a:lnTo>
                <a:lnTo>
                  <a:pt x="294" y="178"/>
                </a:lnTo>
                <a:lnTo>
                  <a:pt x="294" y="178"/>
                </a:lnTo>
                <a:lnTo>
                  <a:pt x="294" y="177"/>
                </a:lnTo>
                <a:lnTo>
                  <a:pt x="293" y="177"/>
                </a:lnTo>
                <a:lnTo>
                  <a:pt x="293" y="176"/>
                </a:lnTo>
                <a:lnTo>
                  <a:pt x="294" y="176"/>
                </a:lnTo>
                <a:lnTo>
                  <a:pt x="294" y="175"/>
                </a:lnTo>
                <a:lnTo>
                  <a:pt x="294" y="174"/>
                </a:lnTo>
                <a:lnTo>
                  <a:pt x="294" y="174"/>
                </a:lnTo>
                <a:lnTo>
                  <a:pt x="293" y="174"/>
                </a:lnTo>
                <a:lnTo>
                  <a:pt x="293" y="173"/>
                </a:lnTo>
                <a:lnTo>
                  <a:pt x="292" y="173"/>
                </a:lnTo>
                <a:lnTo>
                  <a:pt x="292" y="172"/>
                </a:lnTo>
                <a:lnTo>
                  <a:pt x="292" y="172"/>
                </a:lnTo>
                <a:lnTo>
                  <a:pt x="292" y="171"/>
                </a:lnTo>
                <a:lnTo>
                  <a:pt x="292" y="170"/>
                </a:lnTo>
                <a:lnTo>
                  <a:pt x="293" y="170"/>
                </a:lnTo>
                <a:lnTo>
                  <a:pt x="293" y="170"/>
                </a:lnTo>
                <a:lnTo>
                  <a:pt x="293" y="169"/>
                </a:lnTo>
                <a:lnTo>
                  <a:pt x="293" y="168"/>
                </a:lnTo>
                <a:lnTo>
                  <a:pt x="292" y="168"/>
                </a:lnTo>
                <a:lnTo>
                  <a:pt x="292" y="167"/>
                </a:lnTo>
                <a:lnTo>
                  <a:pt x="292" y="167"/>
                </a:lnTo>
                <a:lnTo>
                  <a:pt x="292" y="166"/>
                </a:lnTo>
                <a:lnTo>
                  <a:pt x="292" y="165"/>
                </a:lnTo>
                <a:lnTo>
                  <a:pt x="292" y="165"/>
                </a:lnTo>
                <a:lnTo>
                  <a:pt x="292" y="165"/>
                </a:lnTo>
                <a:lnTo>
                  <a:pt x="292" y="165"/>
                </a:lnTo>
                <a:lnTo>
                  <a:pt x="292" y="164"/>
                </a:lnTo>
                <a:lnTo>
                  <a:pt x="293" y="164"/>
                </a:lnTo>
                <a:lnTo>
                  <a:pt x="294" y="164"/>
                </a:lnTo>
                <a:lnTo>
                  <a:pt x="294" y="163"/>
                </a:lnTo>
                <a:lnTo>
                  <a:pt x="293" y="163"/>
                </a:lnTo>
                <a:lnTo>
                  <a:pt x="292" y="163"/>
                </a:lnTo>
                <a:lnTo>
                  <a:pt x="292" y="163"/>
                </a:lnTo>
                <a:lnTo>
                  <a:pt x="292" y="162"/>
                </a:lnTo>
                <a:lnTo>
                  <a:pt x="293" y="162"/>
                </a:lnTo>
                <a:lnTo>
                  <a:pt x="294" y="162"/>
                </a:lnTo>
                <a:lnTo>
                  <a:pt x="294" y="161"/>
                </a:lnTo>
                <a:lnTo>
                  <a:pt x="294" y="161"/>
                </a:lnTo>
                <a:lnTo>
                  <a:pt x="294" y="161"/>
                </a:lnTo>
                <a:lnTo>
                  <a:pt x="294" y="160"/>
                </a:lnTo>
                <a:lnTo>
                  <a:pt x="294" y="159"/>
                </a:lnTo>
                <a:lnTo>
                  <a:pt x="295" y="159"/>
                </a:lnTo>
                <a:lnTo>
                  <a:pt x="294" y="159"/>
                </a:lnTo>
                <a:lnTo>
                  <a:pt x="295" y="159"/>
                </a:lnTo>
                <a:lnTo>
                  <a:pt x="295" y="158"/>
                </a:lnTo>
                <a:lnTo>
                  <a:pt x="295" y="157"/>
                </a:lnTo>
                <a:lnTo>
                  <a:pt x="295" y="157"/>
                </a:lnTo>
                <a:lnTo>
                  <a:pt x="296" y="157"/>
                </a:lnTo>
                <a:lnTo>
                  <a:pt x="296" y="156"/>
                </a:lnTo>
                <a:lnTo>
                  <a:pt x="296" y="156"/>
                </a:lnTo>
                <a:lnTo>
                  <a:pt x="296" y="155"/>
                </a:lnTo>
                <a:lnTo>
                  <a:pt x="297" y="155"/>
                </a:lnTo>
                <a:lnTo>
                  <a:pt x="297" y="155"/>
                </a:lnTo>
                <a:lnTo>
                  <a:pt x="297" y="154"/>
                </a:lnTo>
                <a:lnTo>
                  <a:pt x="297" y="153"/>
                </a:lnTo>
                <a:lnTo>
                  <a:pt x="297" y="153"/>
                </a:lnTo>
                <a:lnTo>
                  <a:pt x="297" y="152"/>
                </a:lnTo>
                <a:lnTo>
                  <a:pt x="298" y="152"/>
                </a:lnTo>
                <a:lnTo>
                  <a:pt x="298" y="152"/>
                </a:lnTo>
                <a:lnTo>
                  <a:pt x="299" y="152"/>
                </a:lnTo>
                <a:lnTo>
                  <a:pt x="300" y="152"/>
                </a:lnTo>
                <a:lnTo>
                  <a:pt x="300" y="152"/>
                </a:lnTo>
                <a:lnTo>
                  <a:pt x="300" y="151"/>
                </a:lnTo>
                <a:lnTo>
                  <a:pt x="301" y="151"/>
                </a:lnTo>
                <a:lnTo>
                  <a:pt x="302" y="151"/>
                </a:lnTo>
                <a:lnTo>
                  <a:pt x="302" y="151"/>
                </a:lnTo>
                <a:lnTo>
                  <a:pt x="302" y="150"/>
                </a:lnTo>
                <a:lnTo>
                  <a:pt x="302" y="150"/>
                </a:lnTo>
                <a:lnTo>
                  <a:pt x="303" y="150"/>
                </a:lnTo>
                <a:lnTo>
                  <a:pt x="303" y="150"/>
                </a:lnTo>
                <a:lnTo>
                  <a:pt x="304" y="150"/>
                </a:lnTo>
                <a:lnTo>
                  <a:pt x="305" y="150"/>
                </a:lnTo>
                <a:lnTo>
                  <a:pt x="305" y="150"/>
                </a:lnTo>
                <a:lnTo>
                  <a:pt x="306" y="150"/>
                </a:lnTo>
                <a:lnTo>
                  <a:pt x="306" y="149"/>
                </a:lnTo>
                <a:lnTo>
                  <a:pt x="307" y="149"/>
                </a:lnTo>
                <a:lnTo>
                  <a:pt x="307" y="149"/>
                </a:lnTo>
                <a:lnTo>
                  <a:pt x="307" y="148"/>
                </a:lnTo>
                <a:lnTo>
                  <a:pt x="307" y="148"/>
                </a:lnTo>
                <a:lnTo>
                  <a:pt x="307" y="148"/>
                </a:lnTo>
                <a:lnTo>
                  <a:pt x="306" y="147"/>
                </a:lnTo>
                <a:lnTo>
                  <a:pt x="306" y="146"/>
                </a:lnTo>
                <a:lnTo>
                  <a:pt x="307" y="146"/>
                </a:lnTo>
                <a:lnTo>
                  <a:pt x="307" y="146"/>
                </a:lnTo>
                <a:lnTo>
                  <a:pt x="307" y="147"/>
                </a:lnTo>
                <a:lnTo>
                  <a:pt x="307" y="146"/>
                </a:lnTo>
                <a:lnTo>
                  <a:pt x="308" y="146"/>
                </a:lnTo>
                <a:lnTo>
                  <a:pt x="308" y="146"/>
                </a:lnTo>
                <a:lnTo>
                  <a:pt x="309" y="145"/>
                </a:lnTo>
                <a:lnTo>
                  <a:pt x="309" y="145"/>
                </a:lnTo>
                <a:lnTo>
                  <a:pt x="310" y="145"/>
                </a:lnTo>
                <a:lnTo>
                  <a:pt x="310" y="144"/>
                </a:lnTo>
                <a:lnTo>
                  <a:pt x="311" y="144"/>
                </a:lnTo>
                <a:lnTo>
                  <a:pt x="311" y="144"/>
                </a:lnTo>
                <a:lnTo>
                  <a:pt x="311" y="143"/>
                </a:lnTo>
                <a:lnTo>
                  <a:pt x="312" y="142"/>
                </a:lnTo>
                <a:lnTo>
                  <a:pt x="312" y="142"/>
                </a:lnTo>
                <a:lnTo>
                  <a:pt x="312" y="141"/>
                </a:lnTo>
                <a:lnTo>
                  <a:pt x="312" y="140"/>
                </a:lnTo>
                <a:lnTo>
                  <a:pt x="312" y="140"/>
                </a:lnTo>
                <a:lnTo>
                  <a:pt x="313" y="139"/>
                </a:lnTo>
                <a:lnTo>
                  <a:pt x="313" y="139"/>
                </a:lnTo>
                <a:lnTo>
                  <a:pt x="314" y="139"/>
                </a:lnTo>
                <a:lnTo>
                  <a:pt x="315" y="139"/>
                </a:lnTo>
                <a:lnTo>
                  <a:pt x="315" y="139"/>
                </a:lnTo>
                <a:lnTo>
                  <a:pt x="315" y="138"/>
                </a:lnTo>
                <a:lnTo>
                  <a:pt x="315" y="138"/>
                </a:lnTo>
                <a:lnTo>
                  <a:pt x="315" y="138"/>
                </a:lnTo>
                <a:lnTo>
                  <a:pt x="315" y="138"/>
                </a:lnTo>
                <a:lnTo>
                  <a:pt x="316" y="138"/>
                </a:lnTo>
                <a:lnTo>
                  <a:pt x="317" y="138"/>
                </a:lnTo>
                <a:lnTo>
                  <a:pt x="317" y="138"/>
                </a:lnTo>
                <a:lnTo>
                  <a:pt x="317" y="138"/>
                </a:lnTo>
                <a:lnTo>
                  <a:pt x="318" y="138"/>
                </a:lnTo>
                <a:lnTo>
                  <a:pt x="319" y="138"/>
                </a:lnTo>
                <a:lnTo>
                  <a:pt x="319" y="138"/>
                </a:lnTo>
                <a:lnTo>
                  <a:pt x="320" y="138"/>
                </a:lnTo>
                <a:lnTo>
                  <a:pt x="320" y="137"/>
                </a:lnTo>
                <a:lnTo>
                  <a:pt x="320" y="136"/>
                </a:lnTo>
                <a:lnTo>
                  <a:pt x="320" y="136"/>
                </a:lnTo>
                <a:lnTo>
                  <a:pt x="321" y="135"/>
                </a:lnTo>
                <a:lnTo>
                  <a:pt x="320" y="134"/>
                </a:lnTo>
                <a:lnTo>
                  <a:pt x="320" y="134"/>
                </a:lnTo>
                <a:lnTo>
                  <a:pt x="320" y="134"/>
                </a:lnTo>
                <a:lnTo>
                  <a:pt x="320" y="133"/>
                </a:lnTo>
                <a:lnTo>
                  <a:pt x="320" y="132"/>
                </a:lnTo>
                <a:lnTo>
                  <a:pt x="320" y="132"/>
                </a:lnTo>
                <a:lnTo>
                  <a:pt x="320" y="131"/>
                </a:lnTo>
                <a:lnTo>
                  <a:pt x="320" y="131"/>
                </a:lnTo>
                <a:lnTo>
                  <a:pt x="320" y="131"/>
                </a:lnTo>
                <a:lnTo>
                  <a:pt x="321" y="131"/>
                </a:lnTo>
                <a:lnTo>
                  <a:pt x="321" y="130"/>
                </a:lnTo>
                <a:lnTo>
                  <a:pt x="320" y="130"/>
                </a:lnTo>
                <a:lnTo>
                  <a:pt x="320" y="129"/>
                </a:lnTo>
                <a:lnTo>
                  <a:pt x="321" y="129"/>
                </a:lnTo>
                <a:lnTo>
                  <a:pt x="321" y="129"/>
                </a:lnTo>
                <a:lnTo>
                  <a:pt x="321" y="128"/>
                </a:lnTo>
                <a:lnTo>
                  <a:pt x="321" y="127"/>
                </a:lnTo>
                <a:lnTo>
                  <a:pt x="320" y="127"/>
                </a:lnTo>
                <a:lnTo>
                  <a:pt x="320" y="127"/>
                </a:lnTo>
                <a:lnTo>
                  <a:pt x="320" y="127"/>
                </a:lnTo>
                <a:lnTo>
                  <a:pt x="320" y="126"/>
                </a:lnTo>
                <a:lnTo>
                  <a:pt x="319" y="126"/>
                </a:lnTo>
                <a:lnTo>
                  <a:pt x="319" y="125"/>
                </a:lnTo>
                <a:lnTo>
                  <a:pt x="320" y="125"/>
                </a:lnTo>
                <a:lnTo>
                  <a:pt x="320" y="125"/>
                </a:lnTo>
                <a:lnTo>
                  <a:pt x="320" y="124"/>
                </a:lnTo>
                <a:lnTo>
                  <a:pt x="320" y="123"/>
                </a:lnTo>
                <a:lnTo>
                  <a:pt x="320" y="123"/>
                </a:lnTo>
                <a:lnTo>
                  <a:pt x="321" y="123"/>
                </a:lnTo>
                <a:lnTo>
                  <a:pt x="321" y="122"/>
                </a:lnTo>
                <a:lnTo>
                  <a:pt x="322" y="122"/>
                </a:lnTo>
                <a:lnTo>
                  <a:pt x="322" y="122"/>
                </a:lnTo>
                <a:lnTo>
                  <a:pt x="322" y="121"/>
                </a:lnTo>
                <a:lnTo>
                  <a:pt x="323" y="121"/>
                </a:lnTo>
                <a:lnTo>
                  <a:pt x="322" y="119"/>
                </a:lnTo>
                <a:lnTo>
                  <a:pt x="323" y="119"/>
                </a:lnTo>
                <a:lnTo>
                  <a:pt x="323" y="118"/>
                </a:lnTo>
                <a:lnTo>
                  <a:pt x="324" y="118"/>
                </a:lnTo>
                <a:lnTo>
                  <a:pt x="324" y="117"/>
                </a:lnTo>
                <a:lnTo>
                  <a:pt x="324" y="117"/>
                </a:lnTo>
                <a:lnTo>
                  <a:pt x="324" y="116"/>
                </a:lnTo>
                <a:lnTo>
                  <a:pt x="324" y="115"/>
                </a:lnTo>
                <a:lnTo>
                  <a:pt x="324" y="115"/>
                </a:lnTo>
                <a:lnTo>
                  <a:pt x="324" y="115"/>
                </a:lnTo>
                <a:lnTo>
                  <a:pt x="325" y="114"/>
                </a:lnTo>
                <a:lnTo>
                  <a:pt x="325" y="114"/>
                </a:lnTo>
                <a:lnTo>
                  <a:pt x="325" y="113"/>
                </a:lnTo>
                <a:lnTo>
                  <a:pt x="326" y="113"/>
                </a:lnTo>
                <a:lnTo>
                  <a:pt x="326" y="112"/>
                </a:lnTo>
                <a:lnTo>
                  <a:pt x="326" y="112"/>
                </a:lnTo>
                <a:lnTo>
                  <a:pt x="326" y="112"/>
                </a:lnTo>
                <a:lnTo>
                  <a:pt x="326" y="111"/>
                </a:lnTo>
                <a:lnTo>
                  <a:pt x="326" y="110"/>
                </a:lnTo>
                <a:lnTo>
                  <a:pt x="326" y="110"/>
                </a:lnTo>
                <a:lnTo>
                  <a:pt x="327" y="109"/>
                </a:lnTo>
                <a:lnTo>
                  <a:pt x="327" y="108"/>
                </a:lnTo>
                <a:lnTo>
                  <a:pt x="328" y="108"/>
                </a:lnTo>
                <a:lnTo>
                  <a:pt x="328" y="108"/>
                </a:lnTo>
                <a:lnTo>
                  <a:pt x="328" y="107"/>
                </a:lnTo>
                <a:lnTo>
                  <a:pt x="328" y="106"/>
                </a:lnTo>
                <a:lnTo>
                  <a:pt x="328" y="106"/>
                </a:lnTo>
                <a:lnTo>
                  <a:pt x="328" y="106"/>
                </a:lnTo>
                <a:lnTo>
                  <a:pt x="329" y="105"/>
                </a:lnTo>
                <a:lnTo>
                  <a:pt x="330" y="104"/>
                </a:lnTo>
                <a:lnTo>
                  <a:pt x="330" y="104"/>
                </a:lnTo>
                <a:lnTo>
                  <a:pt x="330" y="103"/>
                </a:lnTo>
                <a:lnTo>
                  <a:pt x="330" y="102"/>
                </a:lnTo>
                <a:lnTo>
                  <a:pt x="330" y="102"/>
                </a:lnTo>
                <a:lnTo>
                  <a:pt x="330" y="101"/>
                </a:lnTo>
                <a:lnTo>
                  <a:pt x="330" y="100"/>
                </a:lnTo>
                <a:lnTo>
                  <a:pt x="330" y="100"/>
                </a:lnTo>
                <a:lnTo>
                  <a:pt x="331" y="99"/>
                </a:lnTo>
                <a:lnTo>
                  <a:pt x="332" y="98"/>
                </a:lnTo>
                <a:lnTo>
                  <a:pt x="332" y="98"/>
                </a:lnTo>
                <a:lnTo>
                  <a:pt x="331" y="98"/>
                </a:lnTo>
                <a:lnTo>
                  <a:pt x="331" y="97"/>
                </a:lnTo>
                <a:lnTo>
                  <a:pt x="332" y="97"/>
                </a:lnTo>
                <a:lnTo>
                  <a:pt x="332" y="96"/>
                </a:lnTo>
                <a:lnTo>
                  <a:pt x="332" y="96"/>
                </a:lnTo>
                <a:lnTo>
                  <a:pt x="333" y="96"/>
                </a:lnTo>
                <a:lnTo>
                  <a:pt x="334" y="96"/>
                </a:lnTo>
                <a:lnTo>
                  <a:pt x="334" y="96"/>
                </a:lnTo>
                <a:lnTo>
                  <a:pt x="335" y="95"/>
                </a:lnTo>
                <a:lnTo>
                  <a:pt x="336" y="95"/>
                </a:lnTo>
                <a:lnTo>
                  <a:pt x="336" y="95"/>
                </a:lnTo>
                <a:lnTo>
                  <a:pt x="337" y="95"/>
                </a:lnTo>
                <a:lnTo>
                  <a:pt x="338" y="95"/>
                </a:lnTo>
                <a:lnTo>
                  <a:pt x="338" y="95"/>
                </a:lnTo>
                <a:lnTo>
                  <a:pt x="339" y="95"/>
                </a:lnTo>
                <a:lnTo>
                  <a:pt x="339" y="95"/>
                </a:lnTo>
                <a:lnTo>
                  <a:pt x="340" y="95"/>
                </a:lnTo>
                <a:lnTo>
                  <a:pt x="341" y="95"/>
                </a:lnTo>
                <a:lnTo>
                  <a:pt x="341" y="95"/>
                </a:lnTo>
                <a:lnTo>
                  <a:pt x="341" y="96"/>
                </a:lnTo>
                <a:lnTo>
                  <a:pt x="342" y="96"/>
                </a:lnTo>
                <a:lnTo>
                  <a:pt x="343" y="96"/>
                </a:lnTo>
                <a:lnTo>
                  <a:pt x="343" y="97"/>
                </a:lnTo>
                <a:lnTo>
                  <a:pt x="344" y="97"/>
                </a:lnTo>
                <a:lnTo>
                  <a:pt x="344" y="98"/>
                </a:lnTo>
                <a:lnTo>
                  <a:pt x="345" y="98"/>
                </a:lnTo>
                <a:lnTo>
                  <a:pt x="345" y="98"/>
                </a:lnTo>
                <a:lnTo>
                  <a:pt x="345" y="98"/>
                </a:lnTo>
                <a:lnTo>
                  <a:pt x="346" y="98"/>
                </a:lnTo>
                <a:lnTo>
                  <a:pt x="346" y="99"/>
                </a:lnTo>
                <a:lnTo>
                  <a:pt x="347" y="100"/>
                </a:lnTo>
                <a:lnTo>
                  <a:pt x="347" y="100"/>
                </a:lnTo>
                <a:lnTo>
                  <a:pt x="347" y="101"/>
                </a:lnTo>
                <a:lnTo>
                  <a:pt x="347" y="101"/>
                </a:lnTo>
                <a:lnTo>
                  <a:pt x="348" y="101"/>
                </a:lnTo>
                <a:lnTo>
                  <a:pt x="349" y="102"/>
                </a:lnTo>
                <a:lnTo>
                  <a:pt x="349" y="102"/>
                </a:lnTo>
                <a:lnTo>
                  <a:pt x="350" y="102"/>
                </a:lnTo>
                <a:lnTo>
                  <a:pt x="350" y="102"/>
                </a:lnTo>
                <a:lnTo>
                  <a:pt x="351" y="102"/>
                </a:lnTo>
                <a:lnTo>
                  <a:pt x="351" y="101"/>
                </a:lnTo>
                <a:lnTo>
                  <a:pt x="352" y="100"/>
                </a:lnTo>
                <a:lnTo>
                  <a:pt x="353" y="100"/>
                </a:lnTo>
                <a:lnTo>
                  <a:pt x="353" y="100"/>
                </a:lnTo>
                <a:lnTo>
                  <a:pt x="354" y="100"/>
                </a:lnTo>
                <a:lnTo>
                  <a:pt x="354" y="101"/>
                </a:lnTo>
                <a:lnTo>
                  <a:pt x="355" y="101"/>
                </a:lnTo>
                <a:lnTo>
                  <a:pt x="355" y="101"/>
                </a:lnTo>
                <a:lnTo>
                  <a:pt x="356" y="101"/>
                </a:lnTo>
                <a:lnTo>
                  <a:pt x="356" y="101"/>
                </a:lnTo>
                <a:lnTo>
                  <a:pt x="356" y="102"/>
                </a:lnTo>
                <a:lnTo>
                  <a:pt x="357" y="102"/>
                </a:lnTo>
                <a:lnTo>
                  <a:pt x="358" y="102"/>
                </a:lnTo>
                <a:lnTo>
                  <a:pt x="358" y="102"/>
                </a:lnTo>
                <a:lnTo>
                  <a:pt x="358" y="101"/>
                </a:lnTo>
                <a:lnTo>
                  <a:pt x="359" y="101"/>
                </a:lnTo>
                <a:lnTo>
                  <a:pt x="359" y="100"/>
                </a:lnTo>
                <a:lnTo>
                  <a:pt x="360" y="100"/>
                </a:lnTo>
                <a:lnTo>
                  <a:pt x="360" y="100"/>
                </a:lnTo>
                <a:lnTo>
                  <a:pt x="360" y="99"/>
                </a:lnTo>
                <a:lnTo>
                  <a:pt x="360" y="98"/>
                </a:lnTo>
                <a:lnTo>
                  <a:pt x="359" y="98"/>
                </a:lnTo>
                <a:lnTo>
                  <a:pt x="359" y="98"/>
                </a:lnTo>
                <a:lnTo>
                  <a:pt x="359" y="97"/>
                </a:lnTo>
                <a:lnTo>
                  <a:pt x="360" y="97"/>
                </a:lnTo>
                <a:lnTo>
                  <a:pt x="360" y="96"/>
                </a:lnTo>
                <a:lnTo>
                  <a:pt x="360" y="96"/>
                </a:lnTo>
                <a:lnTo>
                  <a:pt x="360" y="96"/>
                </a:lnTo>
                <a:lnTo>
                  <a:pt x="360" y="95"/>
                </a:lnTo>
                <a:lnTo>
                  <a:pt x="361" y="95"/>
                </a:lnTo>
                <a:lnTo>
                  <a:pt x="361" y="95"/>
                </a:lnTo>
                <a:lnTo>
                  <a:pt x="362" y="94"/>
                </a:lnTo>
                <a:lnTo>
                  <a:pt x="362" y="93"/>
                </a:lnTo>
                <a:lnTo>
                  <a:pt x="362" y="93"/>
                </a:lnTo>
                <a:lnTo>
                  <a:pt x="363" y="93"/>
                </a:lnTo>
                <a:lnTo>
                  <a:pt x="364" y="93"/>
                </a:lnTo>
                <a:lnTo>
                  <a:pt x="364" y="93"/>
                </a:lnTo>
                <a:lnTo>
                  <a:pt x="365" y="93"/>
                </a:lnTo>
                <a:lnTo>
                  <a:pt x="366" y="93"/>
                </a:lnTo>
                <a:lnTo>
                  <a:pt x="366" y="93"/>
                </a:lnTo>
                <a:lnTo>
                  <a:pt x="367" y="94"/>
                </a:lnTo>
                <a:lnTo>
                  <a:pt x="367" y="95"/>
                </a:lnTo>
                <a:lnTo>
                  <a:pt x="368" y="95"/>
                </a:lnTo>
                <a:lnTo>
                  <a:pt x="368" y="94"/>
                </a:lnTo>
                <a:lnTo>
                  <a:pt x="368" y="94"/>
                </a:lnTo>
                <a:lnTo>
                  <a:pt x="369" y="94"/>
                </a:lnTo>
                <a:lnTo>
                  <a:pt x="370" y="94"/>
                </a:lnTo>
                <a:lnTo>
                  <a:pt x="370" y="94"/>
                </a:lnTo>
                <a:lnTo>
                  <a:pt x="371" y="94"/>
                </a:lnTo>
                <a:lnTo>
                  <a:pt x="371" y="93"/>
                </a:lnTo>
                <a:lnTo>
                  <a:pt x="372" y="93"/>
                </a:lnTo>
                <a:lnTo>
                  <a:pt x="372" y="93"/>
                </a:lnTo>
                <a:lnTo>
                  <a:pt x="372" y="93"/>
                </a:lnTo>
                <a:lnTo>
                  <a:pt x="372" y="92"/>
                </a:lnTo>
                <a:lnTo>
                  <a:pt x="373" y="91"/>
                </a:lnTo>
                <a:lnTo>
                  <a:pt x="372" y="91"/>
                </a:lnTo>
                <a:lnTo>
                  <a:pt x="373" y="91"/>
                </a:lnTo>
                <a:lnTo>
                  <a:pt x="373" y="90"/>
                </a:lnTo>
                <a:lnTo>
                  <a:pt x="373" y="89"/>
                </a:lnTo>
                <a:lnTo>
                  <a:pt x="372" y="89"/>
                </a:lnTo>
                <a:lnTo>
                  <a:pt x="372" y="88"/>
                </a:lnTo>
                <a:lnTo>
                  <a:pt x="372" y="88"/>
                </a:lnTo>
                <a:lnTo>
                  <a:pt x="372" y="87"/>
                </a:lnTo>
                <a:lnTo>
                  <a:pt x="372" y="87"/>
                </a:lnTo>
                <a:lnTo>
                  <a:pt x="372" y="86"/>
                </a:lnTo>
                <a:lnTo>
                  <a:pt x="373" y="86"/>
                </a:lnTo>
                <a:lnTo>
                  <a:pt x="373" y="85"/>
                </a:lnTo>
                <a:lnTo>
                  <a:pt x="372" y="85"/>
                </a:lnTo>
                <a:lnTo>
                  <a:pt x="373" y="85"/>
                </a:lnTo>
                <a:lnTo>
                  <a:pt x="373" y="84"/>
                </a:lnTo>
                <a:lnTo>
                  <a:pt x="373" y="83"/>
                </a:lnTo>
                <a:lnTo>
                  <a:pt x="372" y="83"/>
                </a:lnTo>
                <a:lnTo>
                  <a:pt x="372" y="83"/>
                </a:lnTo>
                <a:lnTo>
                  <a:pt x="373" y="83"/>
                </a:lnTo>
                <a:lnTo>
                  <a:pt x="373" y="82"/>
                </a:lnTo>
                <a:lnTo>
                  <a:pt x="374" y="81"/>
                </a:lnTo>
                <a:lnTo>
                  <a:pt x="374" y="81"/>
                </a:lnTo>
                <a:lnTo>
                  <a:pt x="374" y="80"/>
                </a:lnTo>
                <a:lnTo>
                  <a:pt x="374" y="79"/>
                </a:lnTo>
                <a:lnTo>
                  <a:pt x="374" y="79"/>
                </a:lnTo>
                <a:lnTo>
                  <a:pt x="374" y="79"/>
                </a:lnTo>
                <a:lnTo>
                  <a:pt x="374" y="78"/>
                </a:lnTo>
                <a:lnTo>
                  <a:pt x="374" y="78"/>
                </a:lnTo>
                <a:lnTo>
                  <a:pt x="375" y="77"/>
                </a:lnTo>
                <a:lnTo>
                  <a:pt x="375" y="76"/>
                </a:lnTo>
                <a:lnTo>
                  <a:pt x="375" y="76"/>
                </a:lnTo>
                <a:lnTo>
                  <a:pt x="375" y="76"/>
                </a:lnTo>
                <a:lnTo>
                  <a:pt x="375" y="75"/>
                </a:lnTo>
                <a:lnTo>
                  <a:pt x="375" y="74"/>
                </a:lnTo>
                <a:lnTo>
                  <a:pt x="375" y="74"/>
                </a:lnTo>
                <a:lnTo>
                  <a:pt x="375" y="74"/>
                </a:lnTo>
                <a:lnTo>
                  <a:pt x="376" y="73"/>
                </a:lnTo>
                <a:lnTo>
                  <a:pt x="376" y="72"/>
                </a:lnTo>
                <a:lnTo>
                  <a:pt x="377" y="72"/>
                </a:lnTo>
                <a:lnTo>
                  <a:pt x="377" y="72"/>
                </a:lnTo>
                <a:lnTo>
                  <a:pt x="377" y="71"/>
                </a:lnTo>
                <a:lnTo>
                  <a:pt x="378" y="71"/>
                </a:lnTo>
                <a:lnTo>
                  <a:pt x="378" y="70"/>
                </a:lnTo>
                <a:lnTo>
                  <a:pt x="379" y="70"/>
                </a:lnTo>
                <a:lnTo>
                  <a:pt x="378" y="70"/>
                </a:lnTo>
                <a:lnTo>
                  <a:pt x="377" y="69"/>
                </a:lnTo>
                <a:lnTo>
                  <a:pt x="377" y="68"/>
                </a:lnTo>
                <a:lnTo>
                  <a:pt x="377" y="68"/>
                </a:lnTo>
                <a:lnTo>
                  <a:pt x="377" y="67"/>
                </a:lnTo>
                <a:lnTo>
                  <a:pt x="377" y="67"/>
                </a:lnTo>
                <a:lnTo>
                  <a:pt x="377" y="66"/>
                </a:lnTo>
                <a:lnTo>
                  <a:pt x="376" y="66"/>
                </a:lnTo>
                <a:lnTo>
                  <a:pt x="376" y="66"/>
                </a:lnTo>
                <a:lnTo>
                  <a:pt x="376" y="65"/>
                </a:lnTo>
                <a:lnTo>
                  <a:pt x="375" y="64"/>
                </a:lnTo>
                <a:lnTo>
                  <a:pt x="375" y="64"/>
                </a:lnTo>
                <a:lnTo>
                  <a:pt x="375" y="64"/>
                </a:lnTo>
                <a:lnTo>
                  <a:pt x="375" y="63"/>
                </a:lnTo>
                <a:lnTo>
                  <a:pt x="374" y="62"/>
                </a:lnTo>
                <a:lnTo>
                  <a:pt x="374" y="62"/>
                </a:lnTo>
                <a:lnTo>
                  <a:pt x="375" y="62"/>
                </a:lnTo>
                <a:lnTo>
                  <a:pt x="375" y="61"/>
                </a:lnTo>
                <a:lnTo>
                  <a:pt x="375" y="60"/>
                </a:lnTo>
                <a:lnTo>
                  <a:pt x="375" y="60"/>
                </a:lnTo>
                <a:lnTo>
                  <a:pt x="376" y="60"/>
                </a:lnTo>
                <a:lnTo>
                  <a:pt x="376" y="59"/>
                </a:lnTo>
                <a:lnTo>
                  <a:pt x="377" y="59"/>
                </a:lnTo>
                <a:lnTo>
                  <a:pt x="377" y="59"/>
                </a:lnTo>
                <a:lnTo>
                  <a:pt x="377" y="59"/>
                </a:lnTo>
                <a:lnTo>
                  <a:pt x="377" y="58"/>
                </a:lnTo>
                <a:lnTo>
                  <a:pt x="379" y="58"/>
                </a:lnTo>
                <a:lnTo>
                  <a:pt x="379" y="57"/>
                </a:lnTo>
                <a:lnTo>
                  <a:pt x="380" y="57"/>
                </a:lnTo>
                <a:lnTo>
                  <a:pt x="380" y="57"/>
                </a:lnTo>
                <a:lnTo>
                  <a:pt x="381" y="56"/>
                </a:lnTo>
                <a:lnTo>
                  <a:pt x="381" y="55"/>
                </a:lnTo>
                <a:lnTo>
                  <a:pt x="381" y="55"/>
                </a:lnTo>
                <a:lnTo>
                  <a:pt x="382" y="54"/>
                </a:lnTo>
                <a:lnTo>
                  <a:pt x="383" y="54"/>
                </a:lnTo>
                <a:lnTo>
                  <a:pt x="383" y="53"/>
                </a:lnTo>
                <a:lnTo>
                  <a:pt x="383" y="53"/>
                </a:lnTo>
                <a:lnTo>
                  <a:pt x="383" y="53"/>
                </a:lnTo>
                <a:lnTo>
                  <a:pt x="384" y="51"/>
                </a:lnTo>
                <a:lnTo>
                  <a:pt x="385" y="51"/>
                </a:lnTo>
                <a:lnTo>
                  <a:pt x="385" y="51"/>
                </a:lnTo>
                <a:lnTo>
                  <a:pt x="385" y="51"/>
                </a:lnTo>
                <a:lnTo>
                  <a:pt x="386" y="51"/>
                </a:lnTo>
                <a:lnTo>
                  <a:pt x="387" y="51"/>
                </a:lnTo>
                <a:lnTo>
                  <a:pt x="387" y="52"/>
                </a:lnTo>
                <a:lnTo>
                  <a:pt x="387" y="52"/>
                </a:lnTo>
                <a:lnTo>
                  <a:pt x="387" y="51"/>
                </a:lnTo>
                <a:lnTo>
                  <a:pt x="387" y="51"/>
                </a:lnTo>
                <a:lnTo>
                  <a:pt x="388" y="51"/>
                </a:lnTo>
                <a:lnTo>
                  <a:pt x="388" y="50"/>
                </a:lnTo>
                <a:lnTo>
                  <a:pt x="389" y="50"/>
                </a:lnTo>
                <a:lnTo>
                  <a:pt x="389" y="49"/>
                </a:lnTo>
                <a:lnTo>
                  <a:pt x="389" y="49"/>
                </a:lnTo>
                <a:lnTo>
                  <a:pt x="388" y="49"/>
                </a:lnTo>
                <a:lnTo>
                  <a:pt x="388" y="48"/>
                </a:lnTo>
                <a:lnTo>
                  <a:pt x="389" y="47"/>
                </a:lnTo>
                <a:lnTo>
                  <a:pt x="389" y="47"/>
                </a:lnTo>
                <a:lnTo>
                  <a:pt x="390" y="47"/>
                </a:lnTo>
                <a:lnTo>
                  <a:pt x="391" y="47"/>
                </a:lnTo>
                <a:lnTo>
                  <a:pt x="391" y="47"/>
                </a:lnTo>
                <a:lnTo>
                  <a:pt x="392" y="47"/>
                </a:lnTo>
                <a:lnTo>
                  <a:pt x="392" y="46"/>
                </a:lnTo>
                <a:lnTo>
                  <a:pt x="394" y="46"/>
                </a:lnTo>
                <a:lnTo>
                  <a:pt x="394" y="45"/>
                </a:lnTo>
                <a:lnTo>
                  <a:pt x="396" y="45"/>
                </a:lnTo>
                <a:lnTo>
                  <a:pt x="398" y="45"/>
                </a:lnTo>
                <a:lnTo>
                  <a:pt x="398" y="44"/>
                </a:lnTo>
                <a:lnTo>
                  <a:pt x="398" y="43"/>
                </a:lnTo>
                <a:lnTo>
                  <a:pt x="398" y="43"/>
                </a:lnTo>
                <a:lnTo>
                  <a:pt x="398" y="42"/>
                </a:lnTo>
                <a:lnTo>
                  <a:pt x="399" y="41"/>
                </a:lnTo>
                <a:lnTo>
                  <a:pt x="399" y="39"/>
                </a:lnTo>
                <a:lnTo>
                  <a:pt x="399" y="38"/>
                </a:lnTo>
                <a:lnTo>
                  <a:pt x="400" y="38"/>
                </a:lnTo>
                <a:lnTo>
                  <a:pt x="400" y="38"/>
                </a:lnTo>
                <a:lnTo>
                  <a:pt x="400" y="37"/>
                </a:lnTo>
                <a:lnTo>
                  <a:pt x="400" y="36"/>
                </a:lnTo>
                <a:lnTo>
                  <a:pt x="400" y="36"/>
                </a:lnTo>
                <a:lnTo>
                  <a:pt x="401" y="35"/>
                </a:lnTo>
                <a:lnTo>
                  <a:pt x="402" y="34"/>
                </a:lnTo>
                <a:lnTo>
                  <a:pt x="402" y="34"/>
                </a:lnTo>
                <a:lnTo>
                  <a:pt x="402" y="33"/>
                </a:lnTo>
                <a:lnTo>
                  <a:pt x="401" y="32"/>
                </a:lnTo>
                <a:lnTo>
                  <a:pt x="400" y="32"/>
                </a:lnTo>
                <a:lnTo>
                  <a:pt x="400" y="31"/>
                </a:lnTo>
                <a:lnTo>
                  <a:pt x="400" y="30"/>
                </a:lnTo>
                <a:lnTo>
                  <a:pt x="400" y="30"/>
                </a:lnTo>
                <a:lnTo>
                  <a:pt x="400" y="29"/>
                </a:lnTo>
                <a:lnTo>
                  <a:pt x="401" y="28"/>
                </a:lnTo>
                <a:lnTo>
                  <a:pt x="402" y="27"/>
                </a:lnTo>
                <a:lnTo>
                  <a:pt x="402" y="26"/>
                </a:lnTo>
                <a:lnTo>
                  <a:pt x="403" y="26"/>
                </a:lnTo>
                <a:lnTo>
                  <a:pt x="403" y="25"/>
                </a:lnTo>
                <a:lnTo>
                  <a:pt x="403" y="24"/>
                </a:lnTo>
                <a:lnTo>
                  <a:pt x="403" y="24"/>
                </a:lnTo>
                <a:lnTo>
                  <a:pt x="404" y="24"/>
                </a:lnTo>
                <a:lnTo>
                  <a:pt x="404" y="23"/>
                </a:lnTo>
                <a:lnTo>
                  <a:pt x="404" y="23"/>
                </a:lnTo>
                <a:lnTo>
                  <a:pt x="404" y="22"/>
                </a:lnTo>
                <a:lnTo>
                  <a:pt x="405" y="22"/>
                </a:lnTo>
                <a:lnTo>
                  <a:pt x="406" y="22"/>
                </a:lnTo>
                <a:lnTo>
                  <a:pt x="406" y="21"/>
                </a:lnTo>
                <a:lnTo>
                  <a:pt x="407" y="21"/>
                </a:lnTo>
                <a:lnTo>
                  <a:pt x="408" y="21"/>
                </a:lnTo>
                <a:lnTo>
                  <a:pt x="410" y="19"/>
                </a:lnTo>
                <a:lnTo>
                  <a:pt x="410" y="18"/>
                </a:lnTo>
                <a:lnTo>
                  <a:pt x="411" y="17"/>
                </a:lnTo>
                <a:lnTo>
                  <a:pt x="412" y="17"/>
                </a:lnTo>
                <a:lnTo>
                  <a:pt x="413" y="17"/>
                </a:lnTo>
                <a:lnTo>
                  <a:pt x="413" y="17"/>
                </a:lnTo>
                <a:lnTo>
                  <a:pt x="413" y="16"/>
                </a:lnTo>
                <a:lnTo>
                  <a:pt x="414" y="16"/>
                </a:lnTo>
                <a:lnTo>
                  <a:pt x="415" y="15"/>
                </a:lnTo>
                <a:lnTo>
                  <a:pt x="416" y="15"/>
                </a:lnTo>
                <a:lnTo>
                  <a:pt x="417" y="15"/>
                </a:lnTo>
                <a:lnTo>
                  <a:pt x="417" y="15"/>
                </a:lnTo>
                <a:lnTo>
                  <a:pt x="418" y="15"/>
                </a:lnTo>
                <a:lnTo>
                  <a:pt x="419" y="15"/>
                </a:lnTo>
                <a:lnTo>
                  <a:pt x="419" y="15"/>
                </a:lnTo>
                <a:lnTo>
                  <a:pt x="420" y="15"/>
                </a:lnTo>
                <a:lnTo>
                  <a:pt x="421" y="15"/>
                </a:lnTo>
                <a:lnTo>
                  <a:pt x="421" y="15"/>
                </a:lnTo>
                <a:lnTo>
                  <a:pt x="422" y="15"/>
                </a:lnTo>
                <a:lnTo>
                  <a:pt x="425" y="15"/>
                </a:lnTo>
                <a:lnTo>
                  <a:pt x="426" y="14"/>
                </a:lnTo>
                <a:lnTo>
                  <a:pt x="427" y="14"/>
                </a:lnTo>
                <a:lnTo>
                  <a:pt x="427" y="15"/>
                </a:lnTo>
                <a:lnTo>
                  <a:pt x="427" y="15"/>
                </a:lnTo>
                <a:lnTo>
                  <a:pt x="428" y="15"/>
                </a:lnTo>
                <a:lnTo>
                  <a:pt x="428" y="16"/>
                </a:lnTo>
                <a:lnTo>
                  <a:pt x="429" y="17"/>
                </a:lnTo>
                <a:lnTo>
                  <a:pt x="430" y="17"/>
                </a:lnTo>
                <a:lnTo>
                  <a:pt x="430" y="17"/>
                </a:lnTo>
                <a:lnTo>
                  <a:pt x="431" y="18"/>
                </a:lnTo>
                <a:lnTo>
                  <a:pt x="432" y="18"/>
                </a:lnTo>
                <a:lnTo>
                  <a:pt x="433" y="17"/>
                </a:lnTo>
                <a:lnTo>
                  <a:pt x="434" y="17"/>
                </a:lnTo>
                <a:lnTo>
                  <a:pt x="434" y="17"/>
                </a:lnTo>
                <a:lnTo>
                  <a:pt x="435" y="18"/>
                </a:lnTo>
                <a:lnTo>
                  <a:pt x="436" y="19"/>
                </a:lnTo>
                <a:lnTo>
                  <a:pt x="436" y="19"/>
                </a:lnTo>
                <a:lnTo>
                  <a:pt x="436" y="19"/>
                </a:lnTo>
                <a:lnTo>
                  <a:pt x="437" y="19"/>
                </a:lnTo>
                <a:lnTo>
                  <a:pt x="438" y="20"/>
                </a:lnTo>
                <a:lnTo>
                  <a:pt x="438" y="20"/>
                </a:lnTo>
                <a:lnTo>
                  <a:pt x="439" y="20"/>
                </a:lnTo>
                <a:lnTo>
                  <a:pt x="440" y="20"/>
                </a:lnTo>
                <a:lnTo>
                  <a:pt x="440" y="20"/>
                </a:lnTo>
                <a:lnTo>
                  <a:pt x="442" y="20"/>
                </a:lnTo>
                <a:lnTo>
                  <a:pt x="443" y="20"/>
                </a:lnTo>
                <a:lnTo>
                  <a:pt x="444" y="20"/>
                </a:lnTo>
                <a:lnTo>
                  <a:pt x="444" y="19"/>
                </a:lnTo>
                <a:lnTo>
                  <a:pt x="444" y="19"/>
                </a:lnTo>
                <a:lnTo>
                  <a:pt x="445" y="19"/>
                </a:lnTo>
                <a:lnTo>
                  <a:pt x="446" y="20"/>
                </a:lnTo>
                <a:lnTo>
                  <a:pt x="446" y="20"/>
                </a:lnTo>
                <a:lnTo>
                  <a:pt x="447" y="19"/>
                </a:lnTo>
                <a:lnTo>
                  <a:pt x="447" y="20"/>
                </a:lnTo>
                <a:lnTo>
                  <a:pt x="448" y="20"/>
                </a:lnTo>
                <a:lnTo>
                  <a:pt x="449" y="21"/>
                </a:lnTo>
                <a:lnTo>
                  <a:pt x="449" y="21"/>
                </a:lnTo>
                <a:lnTo>
                  <a:pt x="450" y="21"/>
                </a:lnTo>
                <a:lnTo>
                  <a:pt x="451" y="21"/>
                </a:lnTo>
                <a:lnTo>
                  <a:pt x="451" y="21"/>
                </a:lnTo>
                <a:lnTo>
                  <a:pt x="452" y="22"/>
                </a:lnTo>
                <a:lnTo>
                  <a:pt x="453" y="22"/>
                </a:lnTo>
                <a:lnTo>
                  <a:pt x="453" y="23"/>
                </a:lnTo>
                <a:lnTo>
                  <a:pt x="453" y="22"/>
                </a:lnTo>
                <a:lnTo>
                  <a:pt x="454" y="21"/>
                </a:lnTo>
                <a:lnTo>
                  <a:pt x="455" y="20"/>
                </a:lnTo>
                <a:lnTo>
                  <a:pt x="456" y="20"/>
                </a:lnTo>
                <a:lnTo>
                  <a:pt x="457" y="19"/>
                </a:lnTo>
                <a:lnTo>
                  <a:pt x="457" y="19"/>
                </a:lnTo>
                <a:lnTo>
                  <a:pt x="457" y="19"/>
                </a:lnTo>
                <a:lnTo>
                  <a:pt x="458" y="18"/>
                </a:lnTo>
                <a:lnTo>
                  <a:pt x="459" y="17"/>
                </a:lnTo>
                <a:lnTo>
                  <a:pt x="459" y="17"/>
                </a:lnTo>
                <a:lnTo>
                  <a:pt x="460" y="17"/>
                </a:lnTo>
                <a:lnTo>
                  <a:pt x="461" y="17"/>
                </a:lnTo>
                <a:lnTo>
                  <a:pt x="462" y="17"/>
                </a:lnTo>
                <a:lnTo>
                  <a:pt x="463" y="18"/>
                </a:lnTo>
                <a:lnTo>
                  <a:pt x="464" y="19"/>
                </a:lnTo>
                <a:lnTo>
                  <a:pt x="465" y="19"/>
                </a:lnTo>
                <a:lnTo>
                  <a:pt x="465" y="20"/>
                </a:lnTo>
                <a:lnTo>
                  <a:pt x="466" y="20"/>
                </a:lnTo>
                <a:lnTo>
                  <a:pt x="467" y="21"/>
                </a:lnTo>
                <a:lnTo>
                  <a:pt x="468" y="21"/>
                </a:lnTo>
                <a:lnTo>
                  <a:pt x="468" y="22"/>
                </a:lnTo>
                <a:lnTo>
                  <a:pt x="469" y="22"/>
                </a:lnTo>
                <a:lnTo>
                  <a:pt x="470" y="22"/>
                </a:lnTo>
                <a:lnTo>
                  <a:pt x="470" y="23"/>
                </a:lnTo>
                <a:lnTo>
                  <a:pt x="470" y="23"/>
                </a:lnTo>
                <a:lnTo>
                  <a:pt x="471" y="23"/>
                </a:lnTo>
                <a:lnTo>
                  <a:pt x="472" y="23"/>
                </a:lnTo>
                <a:lnTo>
                  <a:pt x="472" y="23"/>
                </a:lnTo>
                <a:lnTo>
                  <a:pt x="473" y="24"/>
                </a:lnTo>
                <a:lnTo>
                  <a:pt x="474" y="24"/>
                </a:lnTo>
                <a:lnTo>
                  <a:pt x="474" y="24"/>
                </a:lnTo>
                <a:lnTo>
                  <a:pt x="474" y="24"/>
                </a:lnTo>
                <a:lnTo>
                  <a:pt x="474" y="25"/>
                </a:lnTo>
                <a:lnTo>
                  <a:pt x="475" y="26"/>
                </a:lnTo>
                <a:lnTo>
                  <a:pt x="476" y="26"/>
                </a:lnTo>
                <a:lnTo>
                  <a:pt x="476" y="27"/>
                </a:lnTo>
                <a:lnTo>
                  <a:pt x="476" y="28"/>
                </a:lnTo>
                <a:lnTo>
                  <a:pt x="476" y="28"/>
                </a:lnTo>
                <a:lnTo>
                  <a:pt x="476" y="29"/>
                </a:lnTo>
                <a:lnTo>
                  <a:pt x="476" y="30"/>
                </a:lnTo>
                <a:lnTo>
                  <a:pt x="476" y="30"/>
                </a:lnTo>
                <a:lnTo>
                  <a:pt x="477" y="30"/>
                </a:lnTo>
                <a:lnTo>
                  <a:pt x="478" y="30"/>
                </a:lnTo>
                <a:lnTo>
                  <a:pt x="478" y="31"/>
                </a:lnTo>
                <a:lnTo>
                  <a:pt x="478" y="31"/>
                </a:lnTo>
                <a:lnTo>
                  <a:pt x="478" y="32"/>
                </a:lnTo>
                <a:lnTo>
                  <a:pt x="479" y="32"/>
                </a:lnTo>
                <a:lnTo>
                  <a:pt x="479" y="32"/>
                </a:lnTo>
                <a:lnTo>
                  <a:pt x="479" y="33"/>
                </a:lnTo>
                <a:lnTo>
                  <a:pt x="480" y="33"/>
                </a:lnTo>
                <a:lnTo>
                  <a:pt x="480" y="33"/>
                </a:lnTo>
                <a:lnTo>
                  <a:pt x="481" y="33"/>
                </a:lnTo>
                <a:lnTo>
                  <a:pt x="481" y="32"/>
                </a:lnTo>
                <a:lnTo>
                  <a:pt x="482" y="32"/>
                </a:lnTo>
                <a:lnTo>
                  <a:pt x="482" y="32"/>
                </a:lnTo>
                <a:lnTo>
                  <a:pt x="483" y="32"/>
                </a:lnTo>
                <a:lnTo>
                  <a:pt x="483" y="32"/>
                </a:lnTo>
                <a:lnTo>
                  <a:pt x="483" y="32"/>
                </a:lnTo>
                <a:lnTo>
                  <a:pt x="484" y="32"/>
                </a:lnTo>
                <a:lnTo>
                  <a:pt x="485" y="32"/>
                </a:lnTo>
                <a:lnTo>
                  <a:pt x="485" y="32"/>
                </a:lnTo>
                <a:lnTo>
                  <a:pt x="485" y="32"/>
                </a:lnTo>
                <a:lnTo>
                  <a:pt x="485" y="33"/>
                </a:lnTo>
                <a:lnTo>
                  <a:pt x="486" y="33"/>
                </a:lnTo>
                <a:lnTo>
                  <a:pt x="486" y="34"/>
                </a:lnTo>
                <a:lnTo>
                  <a:pt x="485" y="34"/>
                </a:lnTo>
                <a:lnTo>
                  <a:pt x="485" y="35"/>
                </a:lnTo>
                <a:lnTo>
                  <a:pt x="485" y="36"/>
                </a:lnTo>
                <a:lnTo>
                  <a:pt x="486" y="36"/>
                </a:lnTo>
                <a:lnTo>
                  <a:pt x="487" y="36"/>
                </a:lnTo>
                <a:lnTo>
                  <a:pt x="487" y="36"/>
                </a:lnTo>
                <a:lnTo>
                  <a:pt x="488" y="36"/>
                </a:lnTo>
                <a:lnTo>
                  <a:pt x="489" y="35"/>
                </a:lnTo>
                <a:lnTo>
                  <a:pt x="490" y="35"/>
                </a:lnTo>
                <a:lnTo>
                  <a:pt x="491" y="35"/>
                </a:lnTo>
                <a:lnTo>
                  <a:pt x="491" y="35"/>
                </a:lnTo>
                <a:lnTo>
                  <a:pt x="491" y="36"/>
                </a:lnTo>
                <a:lnTo>
                  <a:pt x="492" y="36"/>
                </a:lnTo>
                <a:lnTo>
                  <a:pt x="493" y="36"/>
                </a:lnTo>
                <a:lnTo>
                  <a:pt x="493" y="35"/>
                </a:lnTo>
                <a:lnTo>
                  <a:pt x="494" y="34"/>
                </a:lnTo>
                <a:lnTo>
                  <a:pt x="495" y="34"/>
                </a:lnTo>
                <a:lnTo>
                  <a:pt x="495" y="34"/>
                </a:lnTo>
                <a:lnTo>
                  <a:pt x="496" y="34"/>
                </a:lnTo>
                <a:lnTo>
                  <a:pt x="497" y="34"/>
                </a:lnTo>
                <a:lnTo>
                  <a:pt x="497" y="34"/>
                </a:lnTo>
                <a:lnTo>
                  <a:pt x="498" y="34"/>
                </a:lnTo>
                <a:lnTo>
                  <a:pt x="499" y="34"/>
                </a:lnTo>
                <a:lnTo>
                  <a:pt x="499" y="34"/>
                </a:lnTo>
                <a:lnTo>
                  <a:pt x="499" y="34"/>
                </a:lnTo>
                <a:lnTo>
                  <a:pt x="500" y="34"/>
                </a:lnTo>
                <a:lnTo>
                  <a:pt x="500" y="34"/>
                </a:lnTo>
                <a:lnTo>
                  <a:pt x="501" y="33"/>
                </a:lnTo>
                <a:lnTo>
                  <a:pt x="502" y="33"/>
                </a:lnTo>
                <a:lnTo>
                  <a:pt x="502" y="33"/>
                </a:lnTo>
                <a:lnTo>
                  <a:pt x="502" y="32"/>
                </a:lnTo>
                <a:lnTo>
                  <a:pt x="503" y="32"/>
                </a:lnTo>
                <a:lnTo>
                  <a:pt x="504" y="32"/>
                </a:lnTo>
                <a:lnTo>
                  <a:pt x="504" y="32"/>
                </a:lnTo>
                <a:lnTo>
                  <a:pt x="504" y="32"/>
                </a:lnTo>
                <a:lnTo>
                  <a:pt x="504" y="31"/>
                </a:lnTo>
                <a:lnTo>
                  <a:pt x="505" y="31"/>
                </a:lnTo>
                <a:lnTo>
                  <a:pt x="506" y="31"/>
                </a:lnTo>
                <a:lnTo>
                  <a:pt x="506" y="31"/>
                </a:lnTo>
                <a:lnTo>
                  <a:pt x="507" y="31"/>
                </a:lnTo>
                <a:lnTo>
                  <a:pt x="507" y="30"/>
                </a:lnTo>
                <a:lnTo>
                  <a:pt x="508" y="30"/>
                </a:lnTo>
                <a:lnTo>
                  <a:pt x="508" y="30"/>
                </a:lnTo>
                <a:lnTo>
                  <a:pt x="508" y="30"/>
                </a:lnTo>
                <a:lnTo>
                  <a:pt x="509" y="30"/>
                </a:lnTo>
                <a:lnTo>
                  <a:pt x="510" y="30"/>
                </a:lnTo>
                <a:lnTo>
                  <a:pt x="510" y="30"/>
                </a:lnTo>
                <a:lnTo>
                  <a:pt x="511" y="30"/>
                </a:lnTo>
                <a:lnTo>
                  <a:pt x="511" y="30"/>
                </a:lnTo>
                <a:lnTo>
                  <a:pt x="512" y="30"/>
                </a:lnTo>
                <a:lnTo>
                  <a:pt x="512" y="30"/>
                </a:lnTo>
                <a:lnTo>
                  <a:pt x="512" y="31"/>
                </a:lnTo>
                <a:lnTo>
                  <a:pt x="512" y="32"/>
                </a:lnTo>
                <a:lnTo>
                  <a:pt x="512" y="32"/>
                </a:lnTo>
                <a:lnTo>
                  <a:pt x="512" y="33"/>
                </a:lnTo>
                <a:lnTo>
                  <a:pt x="512" y="34"/>
                </a:lnTo>
                <a:lnTo>
                  <a:pt x="512" y="34"/>
                </a:lnTo>
                <a:lnTo>
                  <a:pt x="512" y="35"/>
                </a:lnTo>
                <a:lnTo>
                  <a:pt x="513" y="35"/>
                </a:lnTo>
                <a:lnTo>
                  <a:pt x="513" y="36"/>
                </a:lnTo>
                <a:lnTo>
                  <a:pt x="514" y="36"/>
                </a:lnTo>
                <a:lnTo>
                  <a:pt x="514" y="36"/>
                </a:lnTo>
                <a:lnTo>
                  <a:pt x="515" y="36"/>
                </a:lnTo>
                <a:lnTo>
                  <a:pt x="516" y="36"/>
                </a:lnTo>
                <a:lnTo>
                  <a:pt x="516" y="36"/>
                </a:lnTo>
                <a:lnTo>
                  <a:pt x="517" y="36"/>
                </a:lnTo>
                <a:lnTo>
                  <a:pt x="518" y="36"/>
                </a:lnTo>
                <a:lnTo>
                  <a:pt x="518" y="36"/>
                </a:lnTo>
                <a:lnTo>
                  <a:pt x="519" y="36"/>
                </a:lnTo>
                <a:lnTo>
                  <a:pt x="519" y="36"/>
                </a:lnTo>
                <a:lnTo>
                  <a:pt x="519" y="36"/>
                </a:lnTo>
                <a:lnTo>
                  <a:pt x="520" y="36"/>
                </a:lnTo>
                <a:lnTo>
                  <a:pt x="521" y="36"/>
                </a:lnTo>
                <a:lnTo>
                  <a:pt x="521" y="36"/>
                </a:lnTo>
                <a:lnTo>
                  <a:pt x="521" y="37"/>
                </a:lnTo>
                <a:lnTo>
                  <a:pt x="522" y="37"/>
                </a:lnTo>
                <a:lnTo>
                  <a:pt x="522" y="38"/>
                </a:lnTo>
                <a:lnTo>
                  <a:pt x="523" y="38"/>
                </a:lnTo>
                <a:lnTo>
                  <a:pt x="523" y="38"/>
                </a:lnTo>
                <a:lnTo>
                  <a:pt x="523" y="39"/>
                </a:lnTo>
                <a:lnTo>
                  <a:pt x="523" y="38"/>
                </a:lnTo>
                <a:lnTo>
                  <a:pt x="524" y="38"/>
                </a:lnTo>
                <a:lnTo>
                  <a:pt x="524" y="38"/>
                </a:lnTo>
                <a:lnTo>
                  <a:pt x="525" y="38"/>
                </a:lnTo>
                <a:lnTo>
                  <a:pt x="525" y="37"/>
                </a:lnTo>
                <a:lnTo>
                  <a:pt x="525" y="37"/>
                </a:lnTo>
                <a:lnTo>
                  <a:pt x="526" y="36"/>
                </a:lnTo>
                <a:lnTo>
                  <a:pt x="527" y="36"/>
                </a:lnTo>
                <a:lnTo>
                  <a:pt x="527" y="36"/>
                </a:lnTo>
                <a:lnTo>
                  <a:pt x="527" y="35"/>
                </a:lnTo>
                <a:lnTo>
                  <a:pt x="528" y="35"/>
                </a:lnTo>
                <a:lnTo>
                  <a:pt x="529" y="35"/>
                </a:lnTo>
                <a:lnTo>
                  <a:pt x="529" y="34"/>
                </a:lnTo>
                <a:lnTo>
                  <a:pt x="529" y="34"/>
                </a:lnTo>
                <a:lnTo>
                  <a:pt x="529" y="33"/>
                </a:lnTo>
                <a:lnTo>
                  <a:pt x="530" y="33"/>
                </a:lnTo>
                <a:lnTo>
                  <a:pt x="530" y="32"/>
                </a:lnTo>
                <a:lnTo>
                  <a:pt x="530" y="32"/>
                </a:lnTo>
                <a:lnTo>
                  <a:pt x="531" y="32"/>
                </a:lnTo>
                <a:lnTo>
                  <a:pt x="531" y="31"/>
                </a:lnTo>
                <a:lnTo>
                  <a:pt x="531" y="31"/>
                </a:lnTo>
                <a:lnTo>
                  <a:pt x="532" y="30"/>
                </a:lnTo>
                <a:lnTo>
                  <a:pt x="533" y="30"/>
                </a:lnTo>
                <a:lnTo>
                  <a:pt x="533" y="30"/>
                </a:lnTo>
                <a:lnTo>
                  <a:pt x="533" y="29"/>
                </a:lnTo>
                <a:lnTo>
                  <a:pt x="534" y="29"/>
                </a:lnTo>
                <a:lnTo>
                  <a:pt x="535" y="28"/>
                </a:lnTo>
                <a:lnTo>
                  <a:pt x="535" y="28"/>
                </a:lnTo>
                <a:lnTo>
                  <a:pt x="535" y="28"/>
                </a:lnTo>
                <a:lnTo>
                  <a:pt x="536" y="27"/>
                </a:lnTo>
                <a:lnTo>
                  <a:pt x="536" y="26"/>
                </a:lnTo>
                <a:lnTo>
                  <a:pt x="536" y="26"/>
                </a:lnTo>
                <a:lnTo>
                  <a:pt x="536" y="25"/>
                </a:lnTo>
                <a:lnTo>
                  <a:pt x="536" y="24"/>
                </a:lnTo>
                <a:lnTo>
                  <a:pt x="536" y="24"/>
                </a:lnTo>
                <a:lnTo>
                  <a:pt x="536" y="23"/>
                </a:lnTo>
                <a:lnTo>
                  <a:pt x="536" y="23"/>
                </a:lnTo>
                <a:lnTo>
                  <a:pt x="536" y="22"/>
                </a:lnTo>
                <a:lnTo>
                  <a:pt x="536" y="22"/>
                </a:lnTo>
                <a:lnTo>
                  <a:pt x="536" y="21"/>
                </a:lnTo>
                <a:lnTo>
                  <a:pt x="537" y="21"/>
                </a:lnTo>
                <a:lnTo>
                  <a:pt x="538" y="21"/>
                </a:lnTo>
                <a:lnTo>
                  <a:pt x="538" y="21"/>
                </a:lnTo>
                <a:lnTo>
                  <a:pt x="538" y="21"/>
                </a:lnTo>
                <a:lnTo>
                  <a:pt x="539" y="21"/>
                </a:lnTo>
                <a:lnTo>
                  <a:pt x="540" y="20"/>
                </a:lnTo>
                <a:lnTo>
                  <a:pt x="540" y="20"/>
                </a:lnTo>
                <a:lnTo>
                  <a:pt x="541" y="20"/>
                </a:lnTo>
                <a:lnTo>
                  <a:pt x="542" y="20"/>
                </a:lnTo>
                <a:lnTo>
                  <a:pt x="542" y="20"/>
                </a:lnTo>
                <a:lnTo>
                  <a:pt x="543" y="19"/>
                </a:lnTo>
                <a:lnTo>
                  <a:pt x="544" y="19"/>
                </a:lnTo>
                <a:lnTo>
                  <a:pt x="544" y="19"/>
                </a:lnTo>
                <a:lnTo>
                  <a:pt x="545" y="19"/>
                </a:lnTo>
                <a:lnTo>
                  <a:pt x="546" y="19"/>
                </a:lnTo>
                <a:lnTo>
                  <a:pt x="546" y="19"/>
                </a:lnTo>
                <a:lnTo>
                  <a:pt x="546" y="18"/>
                </a:lnTo>
                <a:lnTo>
                  <a:pt x="547" y="18"/>
                </a:lnTo>
                <a:lnTo>
                  <a:pt x="548" y="18"/>
                </a:lnTo>
                <a:lnTo>
                  <a:pt x="548" y="19"/>
                </a:lnTo>
                <a:lnTo>
                  <a:pt x="549" y="19"/>
                </a:lnTo>
                <a:lnTo>
                  <a:pt x="550" y="19"/>
                </a:lnTo>
                <a:lnTo>
                  <a:pt x="550" y="18"/>
                </a:lnTo>
                <a:lnTo>
                  <a:pt x="551" y="18"/>
                </a:lnTo>
                <a:lnTo>
                  <a:pt x="552" y="18"/>
                </a:lnTo>
                <a:lnTo>
                  <a:pt x="552" y="18"/>
                </a:lnTo>
                <a:lnTo>
                  <a:pt x="553" y="18"/>
                </a:lnTo>
                <a:lnTo>
                  <a:pt x="554" y="18"/>
                </a:lnTo>
                <a:lnTo>
                  <a:pt x="554" y="18"/>
                </a:lnTo>
                <a:lnTo>
                  <a:pt x="555" y="18"/>
                </a:lnTo>
                <a:lnTo>
                  <a:pt x="555" y="19"/>
                </a:lnTo>
                <a:lnTo>
                  <a:pt x="555" y="19"/>
                </a:lnTo>
                <a:lnTo>
                  <a:pt x="556" y="19"/>
                </a:lnTo>
                <a:lnTo>
                  <a:pt x="557" y="19"/>
                </a:lnTo>
                <a:lnTo>
                  <a:pt x="557" y="19"/>
                </a:lnTo>
                <a:lnTo>
                  <a:pt x="558" y="19"/>
                </a:lnTo>
                <a:lnTo>
                  <a:pt x="559" y="19"/>
                </a:lnTo>
                <a:lnTo>
                  <a:pt x="559" y="19"/>
                </a:lnTo>
                <a:lnTo>
                  <a:pt x="560" y="19"/>
                </a:lnTo>
                <a:lnTo>
                  <a:pt x="561" y="19"/>
                </a:lnTo>
                <a:lnTo>
                  <a:pt x="561" y="19"/>
                </a:lnTo>
                <a:lnTo>
                  <a:pt x="562" y="19"/>
                </a:lnTo>
                <a:lnTo>
                  <a:pt x="562" y="20"/>
                </a:lnTo>
                <a:lnTo>
                  <a:pt x="563" y="20"/>
                </a:lnTo>
                <a:lnTo>
                  <a:pt x="563" y="20"/>
                </a:lnTo>
                <a:lnTo>
                  <a:pt x="564" y="20"/>
                </a:lnTo>
                <a:lnTo>
                  <a:pt x="564" y="19"/>
                </a:lnTo>
                <a:lnTo>
                  <a:pt x="565" y="19"/>
                </a:lnTo>
                <a:lnTo>
                  <a:pt x="565" y="19"/>
                </a:lnTo>
                <a:lnTo>
                  <a:pt x="566" y="19"/>
                </a:lnTo>
                <a:lnTo>
                  <a:pt x="566" y="19"/>
                </a:lnTo>
                <a:lnTo>
                  <a:pt x="567" y="19"/>
                </a:lnTo>
                <a:lnTo>
                  <a:pt x="569" y="19"/>
                </a:lnTo>
                <a:lnTo>
                  <a:pt x="569" y="19"/>
                </a:lnTo>
                <a:lnTo>
                  <a:pt x="570" y="19"/>
                </a:lnTo>
                <a:lnTo>
                  <a:pt x="571" y="19"/>
                </a:lnTo>
                <a:lnTo>
                  <a:pt x="572" y="20"/>
                </a:lnTo>
                <a:lnTo>
                  <a:pt x="572" y="20"/>
                </a:lnTo>
                <a:lnTo>
                  <a:pt x="573" y="20"/>
                </a:lnTo>
                <a:lnTo>
                  <a:pt x="575" y="21"/>
                </a:lnTo>
                <a:lnTo>
                  <a:pt x="576" y="21"/>
                </a:lnTo>
                <a:lnTo>
                  <a:pt x="576" y="21"/>
                </a:lnTo>
                <a:lnTo>
                  <a:pt x="578" y="22"/>
                </a:lnTo>
                <a:lnTo>
                  <a:pt x="579" y="23"/>
                </a:lnTo>
                <a:lnTo>
                  <a:pt x="580" y="23"/>
                </a:lnTo>
                <a:lnTo>
                  <a:pt x="580" y="23"/>
                </a:lnTo>
                <a:lnTo>
                  <a:pt x="580" y="23"/>
                </a:lnTo>
                <a:lnTo>
                  <a:pt x="581" y="24"/>
                </a:lnTo>
                <a:lnTo>
                  <a:pt x="582" y="24"/>
                </a:lnTo>
                <a:lnTo>
                  <a:pt x="583" y="24"/>
                </a:lnTo>
                <a:lnTo>
                  <a:pt x="584" y="25"/>
                </a:lnTo>
                <a:lnTo>
                  <a:pt x="584" y="26"/>
                </a:lnTo>
                <a:lnTo>
                  <a:pt x="586" y="26"/>
                </a:lnTo>
                <a:lnTo>
                  <a:pt x="586" y="26"/>
                </a:lnTo>
                <a:lnTo>
                  <a:pt x="588" y="26"/>
                </a:lnTo>
                <a:lnTo>
                  <a:pt x="588" y="27"/>
                </a:lnTo>
                <a:lnTo>
                  <a:pt x="588" y="27"/>
                </a:lnTo>
                <a:lnTo>
                  <a:pt x="589" y="27"/>
                </a:lnTo>
                <a:lnTo>
                  <a:pt x="589" y="28"/>
                </a:lnTo>
                <a:lnTo>
                  <a:pt x="590" y="27"/>
                </a:lnTo>
                <a:lnTo>
                  <a:pt x="591" y="27"/>
                </a:lnTo>
                <a:lnTo>
                  <a:pt x="591" y="28"/>
                </a:lnTo>
                <a:lnTo>
                  <a:pt x="592" y="28"/>
                </a:lnTo>
                <a:lnTo>
                  <a:pt x="593" y="28"/>
                </a:lnTo>
                <a:lnTo>
                  <a:pt x="593" y="27"/>
                </a:lnTo>
                <a:lnTo>
                  <a:pt x="594" y="27"/>
                </a:lnTo>
                <a:lnTo>
                  <a:pt x="595" y="27"/>
                </a:lnTo>
                <a:lnTo>
                  <a:pt x="595" y="28"/>
                </a:lnTo>
                <a:lnTo>
                  <a:pt x="595" y="28"/>
                </a:lnTo>
                <a:lnTo>
                  <a:pt x="595" y="28"/>
                </a:lnTo>
                <a:lnTo>
                  <a:pt x="596" y="28"/>
                </a:lnTo>
                <a:lnTo>
                  <a:pt x="597" y="28"/>
                </a:lnTo>
                <a:lnTo>
                  <a:pt x="599" y="28"/>
                </a:lnTo>
                <a:lnTo>
                  <a:pt x="600" y="28"/>
                </a:lnTo>
                <a:lnTo>
                  <a:pt x="601" y="28"/>
                </a:lnTo>
                <a:lnTo>
                  <a:pt x="601" y="28"/>
                </a:lnTo>
                <a:lnTo>
                  <a:pt x="602" y="29"/>
                </a:lnTo>
                <a:lnTo>
                  <a:pt x="603" y="29"/>
                </a:lnTo>
                <a:lnTo>
                  <a:pt x="603" y="30"/>
                </a:lnTo>
                <a:lnTo>
                  <a:pt x="603" y="30"/>
                </a:lnTo>
                <a:lnTo>
                  <a:pt x="601" y="31"/>
                </a:lnTo>
                <a:lnTo>
                  <a:pt x="601" y="32"/>
                </a:lnTo>
                <a:lnTo>
                  <a:pt x="601" y="33"/>
                </a:lnTo>
                <a:lnTo>
                  <a:pt x="601" y="34"/>
                </a:lnTo>
                <a:lnTo>
                  <a:pt x="602" y="34"/>
                </a:lnTo>
                <a:lnTo>
                  <a:pt x="602" y="35"/>
                </a:lnTo>
                <a:lnTo>
                  <a:pt x="602" y="36"/>
                </a:lnTo>
                <a:lnTo>
                  <a:pt x="602" y="36"/>
                </a:lnTo>
                <a:lnTo>
                  <a:pt x="602" y="38"/>
                </a:lnTo>
                <a:lnTo>
                  <a:pt x="603" y="38"/>
                </a:lnTo>
                <a:lnTo>
                  <a:pt x="603" y="41"/>
                </a:lnTo>
                <a:lnTo>
                  <a:pt x="603" y="42"/>
                </a:lnTo>
                <a:lnTo>
                  <a:pt x="603" y="42"/>
                </a:lnTo>
                <a:lnTo>
                  <a:pt x="604" y="42"/>
                </a:lnTo>
                <a:lnTo>
                  <a:pt x="604" y="43"/>
                </a:lnTo>
                <a:lnTo>
                  <a:pt x="605" y="44"/>
                </a:lnTo>
                <a:lnTo>
                  <a:pt x="605" y="45"/>
                </a:lnTo>
                <a:lnTo>
                  <a:pt x="605" y="45"/>
                </a:lnTo>
                <a:lnTo>
                  <a:pt x="605" y="46"/>
                </a:lnTo>
                <a:lnTo>
                  <a:pt x="605" y="47"/>
                </a:lnTo>
                <a:lnTo>
                  <a:pt x="606" y="46"/>
                </a:lnTo>
                <a:lnTo>
                  <a:pt x="607" y="46"/>
                </a:lnTo>
                <a:lnTo>
                  <a:pt x="608" y="45"/>
                </a:lnTo>
                <a:lnTo>
                  <a:pt x="608" y="45"/>
                </a:lnTo>
                <a:lnTo>
                  <a:pt x="610" y="45"/>
                </a:lnTo>
                <a:lnTo>
                  <a:pt x="610" y="44"/>
                </a:lnTo>
                <a:lnTo>
                  <a:pt x="612" y="43"/>
                </a:lnTo>
                <a:lnTo>
                  <a:pt x="612" y="43"/>
                </a:lnTo>
                <a:lnTo>
                  <a:pt x="612" y="42"/>
                </a:lnTo>
                <a:lnTo>
                  <a:pt x="613" y="42"/>
                </a:lnTo>
                <a:lnTo>
                  <a:pt x="614" y="42"/>
                </a:lnTo>
                <a:lnTo>
                  <a:pt x="614" y="41"/>
                </a:lnTo>
                <a:lnTo>
                  <a:pt x="615" y="40"/>
                </a:lnTo>
                <a:lnTo>
                  <a:pt x="616" y="40"/>
                </a:lnTo>
                <a:lnTo>
                  <a:pt x="616" y="39"/>
                </a:lnTo>
                <a:lnTo>
                  <a:pt x="617" y="38"/>
                </a:lnTo>
                <a:lnTo>
                  <a:pt x="618" y="38"/>
                </a:lnTo>
                <a:lnTo>
                  <a:pt x="618" y="37"/>
                </a:lnTo>
                <a:lnTo>
                  <a:pt x="618" y="35"/>
                </a:lnTo>
                <a:lnTo>
                  <a:pt x="619" y="35"/>
                </a:lnTo>
                <a:lnTo>
                  <a:pt x="619" y="34"/>
                </a:lnTo>
                <a:lnTo>
                  <a:pt x="620" y="34"/>
                </a:lnTo>
                <a:lnTo>
                  <a:pt x="621" y="33"/>
                </a:lnTo>
                <a:lnTo>
                  <a:pt x="622" y="32"/>
                </a:lnTo>
                <a:lnTo>
                  <a:pt x="622" y="32"/>
                </a:lnTo>
                <a:lnTo>
                  <a:pt x="622" y="32"/>
                </a:lnTo>
                <a:lnTo>
                  <a:pt x="623" y="31"/>
                </a:lnTo>
                <a:lnTo>
                  <a:pt x="624" y="30"/>
                </a:lnTo>
                <a:lnTo>
                  <a:pt x="624" y="30"/>
                </a:lnTo>
                <a:lnTo>
                  <a:pt x="624" y="30"/>
                </a:lnTo>
                <a:lnTo>
                  <a:pt x="625" y="29"/>
                </a:lnTo>
                <a:lnTo>
                  <a:pt x="624" y="28"/>
                </a:lnTo>
                <a:lnTo>
                  <a:pt x="624" y="28"/>
                </a:lnTo>
                <a:lnTo>
                  <a:pt x="624" y="28"/>
                </a:lnTo>
                <a:lnTo>
                  <a:pt x="623" y="26"/>
                </a:lnTo>
                <a:lnTo>
                  <a:pt x="622" y="25"/>
                </a:lnTo>
                <a:lnTo>
                  <a:pt x="622" y="25"/>
                </a:lnTo>
                <a:lnTo>
                  <a:pt x="622" y="24"/>
                </a:lnTo>
                <a:lnTo>
                  <a:pt x="622" y="24"/>
                </a:lnTo>
                <a:lnTo>
                  <a:pt x="623" y="22"/>
                </a:lnTo>
                <a:lnTo>
                  <a:pt x="624" y="22"/>
                </a:lnTo>
                <a:lnTo>
                  <a:pt x="624" y="22"/>
                </a:lnTo>
                <a:lnTo>
                  <a:pt x="625" y="22"/>
                </a:lnTo>
                <a:lnTo>
                  <a:pt x="625" y="21"/>
                </a:lnTo>
                <a:lnTo>
                  <a:pt x="625" y="21"/>
                </a:lnTo>
                <a:lnTo>
                  <a:pt x="626" y="20"/>
                </a:lnTo>
                <a:lnTo>
                  <a:pt x="626" y="18"/>
                </a:lnTo>
                <a:lnTo>
                  <a:pt x="626" y="17"/>
                </a:lnTo>
                <a:lnTo>
                  <a:pt x="626" y="15"/>
                </a:lnTo>
                <a:lnTo>
                  <a:pt x="626" y="15"/>
                </a:lnTo>
                <a:lnTo>
                  <a:pt x="626" y="14"/>
                </a:lnTo>
                <a:lnTo>
                  <a:pt x="626" y="13"/>
                </a:lnTo>
                <a:lnTo>
                  <a:pt x="627" y="13"/>
                </a:lnTo>
                <a:lnTo>
                  <a:pt x="627" y="13"/>
                </a:lnTo>
                <a:lnTo>
                  <a:pt x="630" y="13"/>
                </a:lnTo>
                <a:lnTo>
                  <a:pt x="631" y="13"/>
                </a:lnTo>
                <a:lnTo>
                  <a:pt x="632" y="13"/>
                </a:lnTo>
                <a:lnTo>
                  <a:pt x="633" y="14"/>
                </a:lnTo>
                <a:lnTo>
                  <a:pt x="633" y="14"/>
                </a:lnTo>
                <a:lnTo>
                  <a:pt x="633" y="13"/>
                </a:lnTo>
                <a:lnTo>
                  <a:pt x="633" y="9"/>
                </a:lnTo>
                <a:lnTo>
                  <a:pt x="633" y="8"/>
                </a:lnTo>
                <a:lnTo>
                  <a:pt x="633" y="7"/>
                </a:lnTo>
                <a:lnTo>
                  <a:pt x="633" y="6"/>
                </a:lnTo>
                <a:lnTo>
                  <a:pt x="633" y="3"/>
                </a:lnTo>
                <a:lnTo>
                  <a:pt x="633" y="2"/>
                </a:lnTo>
                <a:lnTo>
                  <a:pt x="633" y="2"/>
                </a:lnTo>
                <a:lnTo>
                  <a:pt x="634" y="1"/>
                </a:lnTo>
                <a:lnTo>
                  <a:pt x="635" y="1"/>
                </a:lnTo>
                <a:lnTo>
                  <a:pt x="635" y="1"/>
                </a:lnTo>
                <a:lnTo>
                  <a:pt x="636" y="1"/>
                </a:lnTo>
                <a:lnTo>
                  <a:pt x="637" y="0"/>
                </a:lnTo>
                <a:lnTo>
                  <a:pt x="637" y="0"/>
                </a:lnTo>
                <a:lnTo>
                  <a:pt x="639" y="1"/>
                </a:lnTo>
                <a:lnTo>
                  <a:pt x="639" y="0"/>
                </a:lnTo>
                <a:lnTo>
                  <a:pt x="640" y="0"/>
                </a:lnTo>
                <a:lnTo>
                  <a:pt x="641" y="0"/>
                </a:lnTo>
                <a:lnTo>
                  <a:pt x="641" y="0"/>
                </a:lnTo>
                <a:lnTo>
                  <a:pt x="643"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3211756" y="3118150"/>
            <a:ext cx="2520317" cy="2053254"/>
          </a:xfrm>
          <a:custGeom>
            <a:avLst/>
            <a:gdLst>
              <a:gd name="T0" fmla="*/ 426 w 831"/>
              <a:gd name="T1" fmla="*/ 16 h 677"/>
              <a:gd name="T2" fmla="*/ 460 w 831"/>
              <a:gd name="T3" fmla="*/ 32 h 677"/>
              <a:gd name="T4" fmla="*/ 463 w 831"/>
              <a:gd name="T5" fmla="*/ 64 h 677"/>
              <a:gd name="T6" fmla="*/ 482 w 831"/>
              <a:gd name="T7" fmla="*/ 99 h 677"/>
              <a:gd name="T8" fmla="*/ 482 w 831"/>
              <a:gd name="T9" fmla="*/ 152 h 677"/>
              <a:gd name="T10" fmla="*/ 526 w 831"/>
              <a:gd name="T11" fmla="*/ 165 h 677"/>
              <a:gd name="T12" fmla="*/ 556 w 831"/>
              <a:gd name="T13" fmla="*/ 188 h 677"/>
              <a:gd name="T14" fmla="*/ 592 w 831"/>
              <a:gd name="T15" fmla="*/ 210 h 677"/>
              <a:gd name="T16" fmla="*/ 641 w 831"/>
              <a:gd name="T17" fmla="*/ 230 h 677"/>
              <a:gd name="T18" fmla="*/ 677 w 831"/>
              <a:gd name="T19" fmla="*/ 258 h 677"/>
              <a:gd name="T20" fmla="*/ 726 w 831"/>
              <a:gd name="T21" fmla="*/ 265 h 677"/>
              <a:gd name="T22" fmla="*/ 763 w 831"/>
              <a:gd name="T23" fmla="*/ 250 h 677"/>
              <a:gd name="T24" fmla="*/ 802 w 831"/>
              <a:gd name="T25" fmla="*/ 232 h 677"/>
              <a:gd name="T26" fmla="*/ 825 w 831"/>
              <a:gd name="T27" fmla="*/ 261 h 677"/>
              <a:gd name="T28" fmla="*/ 812 w 831"/>
              <a:gd name="T29" fmla="*/ 302 h 677"/>
              <a:gd name="T30" fmla="*/ 787 w 831"/>
              <a:gd name="T31" fmla="*/ 353 h 677"/>
              <a:gd name="T32" fmla="*/ 748 w 831"/>
              <a:gd name="T33" fmla="*/ 403 h 677"/>
              <a:gd name="T34" fmla="*/ 726 w 831"/>
              <a:gd name="T35" fmla="*/ 439 h 677"/>
              <a:gd name="T36" fmla="*/ 693 w 831"/>
              <a:gd name="T37" fmla="*/ 465 h 677"/>
              <a:gd name="T38" fmla="*/ 665 w 831"/>
              <a:gd name="T39" fmla="*/ 500 h 677"/>
              <a:gd name="T40" fmla="*/ 678 w 831"/>
              <a:gd name="T41" fmla="*/ 545 h 677"/>
              <a:gd name="T42" fmla="*/ 639 w 831"/>
              <a:gd name="T43" fmla="*/ 535 h 677"/>
              <a:gd name="T44" fmla="*/ 602 w 831"/>
              <a:gd name="T45" fmla="*/ 530 h 677"/>
              <a:gd name="T46" fmla="*/ 556 w 831"/>
              <a:gd name="T47" fmla="*/ 548 h 677"/>
              <a:gd name="T48" fmla="*/ 556 w 831"/>
              <a:gd name="T49" fmla="*/ 580 h 677"/>
              <a:gd name="T50" fmla="*/ 508 w 831"/>
              <a:gd name="T51" fmla="*/ 594 h 677"/>
              <a:gd name="T52" fmla="*/ 460 w 831"/>
              <a:gd name="T53" fmla="*/ 618 h 677"/>
              <a:gd name="T54" fmla="*/ 408 w 831"/>
              <a:gd name="T55" fmla="*/ 641 h 677"/>
              <a:gd name="T56" fmla="*/ 385 w 831"/>
              <a:gd name="T57" fmla="*/ 645 h 677"/>
              <a:gd name="T58" fmla="*/ 361 w 831"/>
              <a:gd name="T59" fmla="*/ 665 h 677"/>
              <a:gd name="T60" fmla="*/ 345 w 831"/>
              <a:gd name="T61" fmla="*/ 637 h 677"/>
              <a:gd name="T62" fmla="*/ 331 w 831"/>
              <a:gd name="T63" fmla="*/ 612 h 677"/>
              <a:gd name="T64" fmla="*/ 300 w 831"/>
              <a:gd name="T65" fmla="*/ 595 h 677"/>
              <a:gd name="T66" fmla="*/ 303 w 831"/>
              <a:gd name="T67" fmla="*/ 580 h 677"/>
              <a:gd name="T68" fmla="*/ 346 w 831"/>
              <a:gd name="T69" fmla="*/ 575 h 677"/>
              <a:gd name="T70" fmla="*/ 385 w 831"/>
              <a:gd name="T71" fmla="*/ 567 h 677"/>
              <a:gd name="T72" fmla="*/ 410 w 831"/>
              <a:gd name="T73" fmla="*/ 532 h 677"/>
              <a:gd name="T74" fmla="*/ 375 w 831"/>
              <a:gd name="T75" fmla="*/ 524 h 677"/>
              <a:gd name="T76" fmla="*/ 336 w 831"/>
              <a:gd name="T77" fmla="*/ 522 h 677"/>
              <a:gd name="T78" fmla="*/ 293 w 831"/>
              <a:gd name="T79" fmla="*/ 506 h 677"/>
              <a:gd name="T80" fmla="*/ 256 w 831"/>
              <a:gd name="T81" fmla="*/ 501 h 677"/>
              <a:gd name="T82" fmla="*/ 221 w 831"/>
              <a:gd name="T83" fmla="*/ 503 h 677"/>
              <a:gd name="T84" fmla="*/ 223 w 831"/>
              <a:gd name="T85" fmla="*/ 485 h 677"/>
              <a:gd name="T86" fmla="*/ 256 w 831"/>
              <a:gd name="T87" fmla="*/ 469 h 677"/>
              <a:gd name="T88" fmla="*/ 240 w 831"/>
              <a:gd name="T89" fmla="*/ 433 h 677"/>
              <a:gd name="T90" fmla="*/ 195 w 831"/>
              <a:gd name="T91" fmla="*/ 431 h 677"/>
              <a:gd name="T92" fmla="*/ 157 w 831"/>
              <a:gd name="T93" fmla="*/ 408 h 677"/>
              <a:gd name="T94" fmla="*/ 113 w 831"/>
              <a:gd name="T95" fmla="*/ 382 h 677"/>
              <a:gd name="T96" fmla="*/ 77 w 831"/>
              <a:gd name="T97" fmla="*/ 376 h 677"/>
              <a:gd name="T98" fmla="*/ 34 w 831"/>
              <a:gd name="T99" fmla="*/ 348 h 677"/>
              <a:gd name="T100" fmla="*/ 3 w 831"/>
              <a:gd name="T101" fmla="*/ 314 h 677"/>
              <a:gd name="T102" fmla="*/ 12 w 831"/>
              <a:gd name="T103" fmla="*/ 283 h 677"/>
              <a:gd name="T104" fmla="*/ 27 w 831"/>
              <a:gd name="T105" fmla="*/ 263 h 677"/>
              <a:gd name="T106" fmla="*/ 85 w 831"/>
              <a:gd name="T107" fmla="*/ 251 h 677"/>
              <a:gd name="T108" fmla="*/ 96 w 831"/>
              <a:gd name="T109" fmla="*/ 209 h 677"/>
              <a:gd name="T110" fmla="*/ 148 w 831"/>
              <a:gd name="T111" fmla="*/ 215 h 677"/>
              <a:gd name="T112" fmla="*/ 199 w 831"/>
              <a:gd name="T113" fmla="*/ 201 h 677"/>
              <a:gd name="T114" fmla="*/ 224 w 831"/>
              <a:gd name="T115" fmla="*/ 168 h 677"/>
              <a:gd name="T116" fmla="*/ 254 w 831"/>
              <a:gd name="T117" fmla="*/ 129 h 677"/>
              <a:gd name="T118" fmla="*/ 266 w 831"/>
              <a:gd name="T119" fmla="*/ 86 h 677"/>
              <a:gd name="T120" fmla="*/ 281 w 831"/>
              <a:gd name="T121" fmla="*/ 59 h 677"/>
              <a:gd name="T122" fmla="*/ 312 w 831"/>
              <a:gd name="T123" fmla="*/ 31 h 677"/>
              <a:gd name="T124" fmla="*/ 347 w 831"/>
              <a:gd name="T125"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77">
                <a:moveTo>
                  <a:pt x="389" y="0"/>
                </a:moveTo>
                <a:lnTo>
                  <a:pt x="389" y="0"/>
                </a:lnTo>
                <a:lnTo>
                  <a:pt x="390" y="0"/>
                </a:lnTo>
                <a:lnTo>
                  <a:pt x="391" y="0"/>
                </a:lnTo>
                <a:lnTo>
                  <a:pt x="391" y="0"/>
                </a:lnTo>
                <a:lnTo>
                  <a:pt x="392" y="1"/>
                </a:lnTo>
                <a:lnTo>
                  <a:pt x="393" y="1"/>
                </a:lnTo>
                <a:lnTo>
                  <a:pt x="393" y="1"/>
                </a:lnTo>
                <a:lnTo>
                  <a:pt x="393" y="1"/>
                </a:lnTo>
                <a:lnTo>
                  <a:pt x="394" y="1"/>
                </a:lnTo>
                <a:lnTo>
                  <a:pt x="395" y="1"/>
                </a:lnTo>
                <a:lnTo>
                  <a:pt x="395" y="2"/>
                </a:lnTo>
                <a:lnTo>
                  <a:pt x="395" y="2"/>
                </a:lnTo>
                <a:lnTo>
                  <a:pt x="396" y="3"/>
                </a:lnTo>
                <a:lnTo>
                  <a:pt x="397" y="3"/>
                </a:lnTo>
                <a:lnTo>
                  <a:pt x="397" y="3"/>
                </a:lnTo>
                <a:lnTo>
                  <a:pt x="397" y="3"/>
                </a:lnTo>
                <a:lnTo>
                  <a:pt x="398" y="3"/>
                </a:lnTo>
                <a:lnTo>
                  <a:pt x="399" y="4"/>
                </a:lnTo>
                <a:lnTo>
                  <a:pt x="399" y="4"/>
                </a:lnTo>
                <a:lnTo>
                  <a:pt x="399" y="4"/>
                </a:lnTo>
                <a:lnTo>
                  <a:pt x="400" y="4"/>
                </a:lnTo>
                <a:lnTo>
                  <a:pt x="400" y="5"/>
                </a:lnTo>
                <a:lnTo>
                  <a:pt x="401" y="5"/>
                </a:lnTo>
                <a:lnTo>
                  <a:pt x="401" y="5"/>
                </a:lnTo>
                <a:lnTo>
                  <a:pt x="401" y="9"/>
                </a:lnTo>
                <a:lnTo>
                  <a:pt x="401" y="9"/>
                </a:lnTo>
                <a:lnTo>
                  <a:pt x="400" y="9"/>
                </a:lnTo>
                <a:lnTo>
                  <a:pt x="400" y="10"/>
                </a:lnTo>
                <a:lnTo>
                  <a:pt x="399" y="10"/>
                </a:lnTo>
                <a:lnTo>
                  <a:pt x="399" y="10"/>
                </a:lnTo>
                <a:lnTo>
                  <a:pt x="398" y="10"/>
                </a:lnTo>
                <a:lnTo>
                  <a:pt x="398" y="10"/>
                </a:lnTo>
                <a:lnTo>
                  <a:pt x="397" y="10"/>
                </a:lnTo>
                <a:lnTo>
                  <a:pt x="397" y="11"/>
                </a:lnTo>
                <a:lnTo>
                  <a:pt x="398" y="11"/>
                </a:lnTo>
                <a:lnTo>
                  <a:pt x="398" y="12"/>
                </a:lnTo>
                <a:lnTo>
                  <a:pt x="399" y="12"/>
                </a:lnTo>
                <a:lnTo>
                  <a:pt x="399" y="12"/>
                </a:lnTo>
                <a:lnTo>
                  <a:pt x="400" y="12"/>
                </a:lnTo>
                <a:lnTo>
                  <a:pt x="401" y="12"/>
                </a:lnTo>
                <a:lnTo>
                  <a:pt x="401" y="12"/>
                </a:lnTo>
                <a:lnTo>
                  <a:pt x="401" y="13"/>
                </a:lnTo>
                <a:lnTo>
                  <a:pt x="402" y="13"/>
                </a:lnTo>
                <a:lnTo>
                  <a:pt x="402" y="12"/>
                </a:lnTo>
                <a:lnTo>
                  <a:pt x="403" y="12"/>
                </a:lnTo>
                <a:lnTo>
                  <a:pt x="403" y="12"/>
                </a:lnTo>
                <a:lnTo>
                  <a:pt x="404" y="12"/>
                </a:lnTo>
                <a:lnTo>
                  <a:pt x="404" y="12"/>
                </a:lnTo>
                <a:lnTo>
                  <a:pt x="405" y="13"/>
                </a:lnTo>
                <a:lnTo>
                  <a:pt x="406" y="13"/>
                </a:lnTo>
                <a:lnTo>
                  <a:pt x="406" y="14"/>
                </a:lnTo>
                <a:lnTo>
                  <a:pt x="406" y="14"/>
                </a:lnTo>
                <a:lnTo>
                  <a:pt x="407" y="14"/>
                </a:lnTo>
                <a:lnTo>
                  <a:pt x="407" y="15"/>
                </a:lnTo>
                <a:lnTo>
                  <a:pt x="408" y="15"/>
                </a:lnTo>
                <a:lnTo>
                  <a:pt x="408" y="15"/>
                </a:lnTo>
                <a:lnTo>
                  <a:pt x="409" y="15"/>
                </a:lnTo>
                <a:lnTo>
                  <a:pt x="410" y="15"/>
                </a:lnTo>
                <a:lnTo>
                  <a:pt x="410" y="15"/>
                </a:lnTo>
                <a:lnTo>
                  <a:pt x="411" y="15"/>
                </a:lnTo>
                <a:lnTo>
                  <a:pt x="411" y="16"/>
                </a:lnTo>
                <a:lnTo>
                  <a:pt x="411" y="16"/>
                </a:lnTo>
                <a:lnTo>
                  <a:pt x="412" y="16"/>
                </a:lnTo>
                <a:lnTo>
                  <a:pt x="412" y="15"/>
                </a:lnTo>
                <a:lnTo>
                  <a:pt x="412" y="14"/>
                </a:lnTo>
                <a:lnTo>
                  <a:pt x="412" y="14"/>
                </a:lnTo>
                <a:lnTo>
                  <a:pt x="412" y="14"/>
                </a:lnTo>
                <a:lnTo>
                  <a:pt x="412" y="13"/>
                </a:lnTo>
                <a:lnTo>
                  <a:pt x="413" y="13"/>
                </a:lnTo>
                <a:lnTo>
                  <a:pt x="414" y="13"/>
                </a:lnTo>
                <a:lnTo>
                  <a:pt x="414" y="12"/>
                </a:lnTo>
                <a:lnTo>
                  <a:pt x="414" y="12"/>
                </a:lnTo>
                <a:lnTo>
                  <a:pt x="415" y="12"/>
                </a:lnTo>
                <a:lnTo>
                  <a:pt x="415" y="12"/>
                </a:lnTo>
                <a:lnTo>
                  <a:pt x="416" y="12"/>
                </a:lnTo>
                <a:lnTo>
                  <a:pt x="416" y="12"/>
                </a:lnTo>
                <a:lnTo>
                  <a:pt x="416" y="11"/>
                </a:lnTo>
                <a:lnTo>
                  <a:pt x="417" y="11"/>
                </a:lnTo>
                <a:lnTo>
                  <a:pt x="417" y="10"/>
                </a:lnTo>
                <a:lnTo>
                  <a:pt x="418" y="10"/>
                </a:lnTo>
                <a:lnTo>
                  <a:pt x="418" y="11"/>
                </a:lnTo>
                <a:lnTo>
                  <a:pt x="418" y="11"/>
                </a:lnTo>
                <a:lnTo>
                  <a:pt x="419" y="11"/>
                </a:lnTo>
                <a:lnTo>
                  <a:pt x="420" y="11"/>
                </a:lnTo>
                <a:lnTo>
                  <a:pt x="420" y="12"/>
                </a:lnTo>
                <a:lnTo>
                  <a:pt x="420" y="12"/>
                </a:lnTo>
                <a:lnTo>
                  <a:pt x="421" y="12"/>
                </a:lnTo>
                <a:lnTo>
                  <a:pt x="421" y="12"/>
                </a:lnTo>
                <a:lnTo>
                  <a:pt x="421" y="13"/>
                </a:lnTo>
                <a:lnTo>
                  <a:pt x="421" y="14"/>
                </a:lnTo>
                <a:lnTo>
                  <a:pt x="422" y="14"/>
                </a:lnTo>
                <a:lnTo>
                  <a:pt x="422" y="14"/>
                </a:lnTo>
                <a:lnTo>
                  <a:pt x="422" y="14"/>
                </a:lnTo>
                <a:lnTo>
                  <a:pt x="423" y="14"/>
                </a:lnTo>
                <a:lnTo>
                  <a:pt x="423" y="15"/>
                </a:lnTo>
                <a:lnTo>
                  <a:pt x="423" y="14"/>
                </a:lnTo>
                <a:lnTo>
                  <a:pt x="424" y="14"/>
                </a:lnTo>
                <a:lnTo>
                  <a:pt x="425" y="14"/>
                </a:lnTo>
                <a:lnTo>
                  <a:pt x="425" y="15"/>
                </a:lnTo>
                <a:lnTo>
                  <a:pt x="425" y="15"/>
                </a:lnTo>
                <a:lnTo>
                  <a:pt x="425" y="16"/>
                </a:lnTo>
                <a:lnTo>
                  <a:pt x="426" y="16"/>
                </a:lnTo>
                <a:lnTo>
                  <a:pt x="426" y="16"/>
                </a:lnTo>
                <a:lnTo>
                  <a:pt x="427" y="16"/>
                </a:lnTo>
                <a:lnTo>
                  <a:pt x="427" y="16"/>
                </a:lnTo>
                <a:lnTo>
                  <a:pt x="428" y="16"/>
                </a:lnTo>
                <a:lnTo>
                  <a:pt x="428" y="16"/>
                </a:lnTo>
                <a:lnTo>
                  <a:pt x="429" y="16"/>
                </a:lnTo>
                <a:lnTo>
                  <a:pt x="429" y="16"/>
                </a:lnTo>
                <a:lnTo>
                  <a:pt x="430" y="16"/>
                </a:lnTo>
                <a:lnTo>
                  <a:pt x="430" y="15"/>
                </a:lnTo>
                <a:lnTo>
                  <a:pt x="431" y="15"/>
                </a:lnTo>
                <a:lnTo>
                  <a:pt x="431" y="14"/>
                </a:lnTo>
                <a:lnTo>
                  <a:pt x="431" y="14"/>
                </a:lnTo>
                <a:lnTo>
                  <a:pt x="432" y="14"/>
                </a:lnTo>
                <a:lnTo>
                  <a:pt x="432" y="13"/>
                </a:lnTo>
                <a:lnTo>
                  <a:pt x="433" y="13"/>
                </a:lnTo>
                <a:lnTo>
                  <a:pt x="433" y="13"/>
                </a:lnTo>
                <a:lnTo>
                  <a:pt x="434" y="13"/>
                </a:lnTo>
                <a:lnTo>
                  <a:pt x="435" y="13"/>
                </a:lnTo>
                <a:lnTo>
                  <a:pt x="435" y="14"/>
                </a:lnTo>
                <a:lnTo>
                  <a:pt x="436" y="14"/>
                </a:lnTo>
                <a:lnTo>
                  <a:pt x="437" y="14"/>
                </a:lnTo>
                <a:lnTo>
                  <a:pt x="437" y="14"/>
                </a:lnTo>
                <a:lnTo>
                  <a:pt x="437" y="14"/>
                </a:lnTo>
                <a:lnTo>
                  <a:pt x="438" y="14"/>
                </a:lnTo>
                <a:lnTo>
                  <a:pt x="438" y="15"/>
                </a:lnTo>
                <a:lnTo>
                  <a:pt x="439" y="16"/>
                </a:lnTo>
                <a:lnTo>
                  <a:pt x="439" y="16"/>
                </a:lnTo>
                <a:lnTo>
                  <a:pt x="439" y="16"/>
                </a:lnTo>
                <a:lnTo>
                  <a:pt x="440" y="16"/>
                </a:lnTo>
                <a:lnTo>
                  <a:pt x="440" y="16"/>
                </a:lnTo>
                <a:lnTo>
                  <a:pt x="441" y="16"/>
                </a:lnTo>
                <a:lnTo>
                  <a:pt x="441" y="17"/>
                </a:lnTo>
                <a:lnTo>
                  <a:pt x="442" y="17"/>
                </a:lnTo>
                <a:lnTo>
                  <a:pt x="442" y="18"/>
                </a:lnTo>
                <a:lnTo>
                  <a:pt x="442" y="18"/>
                </a:lnTo>
                <a:lnTo>
                  <a:pt x="442" y="18"/>
                </a:lnTo>
                <a:lnTo>
                  <a:pt x="443" y="18"/>
                </a:lnTo>
                <a:lnTo>
                  <a:pt x="444" y="18"/>
                </a:lnTo>
                <a:lnTo>
                  <a:pt x="444" y="18"/>
                </a:lnTo>
                <a:lnTo>
                  <a:pt x="445" y="18"/>
                </a:lnTo>
                <a:lnTo>
                  <a:pt x="444" y="18"/>
                </a:lnTo>
                <a:lnTo>
                  <a:pt x="444" y="19"/>
                </a:lnTo>
                <a:lnTo>
                  <a:pt x="444" y="19"/>
                </a:lnTo>
                <a:lnTo>
                  <a:pt x="444" y="20"/>
                </a:lnTo>
                <a:lnTo>
                  <a:pt x="444" y="20"/>
                </a:lnTo>
                <a:lnTo>
                  <a:pt x="444" y="20"/>
                </a:lnTo>
                <a:lnTo>
                  <a:pt x="445" y="20"/>
                </a:lnTo>
                <a:lnTo>
                  <a:pt x="446" y="20"/>
                </a:lnTo>
                <a:lnTo>
                  <a:pt x="446" y="21"/>
                </a:lnTo>
                <a:lnTo>
                  <a:pt x="445" y="21"/>
                </a:lnTo>
                <a:lnTo>
                  <a:pt x="445" y="22"/>
                </a:lnTo>
                <a:lnTo>
                  <a:pt x="444" y="23"/>
                </a:lnTo>
                <a:lnTo>
                  <a:pt x="444" y="23"/>
                </a:lnTo>
                <a:lnTo>
                  <a:pt x="444" y="23"/>
                </a:lnTo>
                <a:lnTo>
                  <a:pt x="443" y="23"/>
                </a:lnTo>
                <a:lnTo>
                  <a:pt x="443" y="24"/>
                </a:lnTo>
                <a:lnTo>
                  <a:pt x="442" y="24"/>
                </a:lnTo>
                <a:lnTo>
                  <a:pt x="442" y="24"/>
                </a:lnTo>
                <a:lnTo>
                  <a:pt x="442" y="24"/>
                </a:lnTo>
                <a:lnTo>
                  <a:pt x="442" y="25"/>
                </a:lnTo>
                <a:lnTo>
                  <a:pt x="442" y="25"/>
                </a:lnTo>
                <a:lnTo>
                  <a:pt x="443" y="25"/>
                </a:lnTo>
                <a:lnTo>
                  <a:pt x="443" y="26"/>
                </a:lnTo>
                <a:lnTo>
                  <a:pt x="442" y="26"/>
                </a:lnTo>
                <a:lnTo>
                  <a:pt x="442" y="27"/>
                </a:lnTo>
                <a:lnTo>
                  <a:pt x="442" y="27"/>
                </a:lnTo>
                <a:lnTo>
                  <a:pt x="442" y="27"/>
                </a:lnTo>
                <a:lnTo>
                  <a:pt x="442" y="28"/>
                </a:lnTo>
                <a:lnTo>
                  <a:pt x="442" y="28"/>
                </a:lnTo>
                <a:lnTo>
                  <a:pt x="442" y="29"/>
                </a:lnTo>
                <a:lnTo>
                  <a:pt x="442" y="29"/>
                </a:lnTo>
                <a:lnTo>
                  <a:pt x="442" y="30"/>
                </a:lnTo>
                <a:lnTo>
                  <a:pt x="443" y="31"/>
                </a:lnTo>
                <a:lnTo>
                  <a:pt x="444" y="31"/>
                </a:lnTo>
                <a:lnTo>
                  <a:pt x="444" y="31"/>
                </a:lnTo>
                <a:lnTo>
                  <a:pt x="445" y="31"/>
                </a:lnTo>
                <a:lnTo>
                  <a:pt x="446" y="31"/>
                </a:lnTo>
                <a:lnTo>
                  <a:pt x="446" y="31"/>
                </a:lnTo>
                <a:lnTo>
                  <a:pt x="447" y="31"/>
                </a:lnTo>
                <a:lnTo>
                  <a:pt x="448" y="31"/>
                </a:lnTo>
                <a:lnTo>
                  <a:pt x="448" y="31"/>
                </a:lnTo>
                <a:lnTo>
                  <a:pt x="449" y="32"/>
                </a:lnTo>
                <a:lnTo>
                  <a:pt x="450" y="32"/>
                </a:lnTo>
                <a:lnTo>
                  <a:pt x="450" y="33"/>
                </a:lnTo>
                <a:lnTo>
                  <a:pt x="451" y="33"/>
                </a:lnTo>
                <a:lnTo>
                  <a:pt x="452" y="33"/>
                </a:lnTo>
                <a:lnTo>
                  <a:pt x="452" y="33"/>
                </a:lnTo>
                <a:lnTo>
                  <a:pt x="452" y="34"/>
                </a:lnTo>
                <a:lnTo>
                  <a:pt x="453" y="34"/>
                </a:lnTo>
                <a:lnTo>
                  <a:pt x="453" y="33"/>
                </a:lnTo>
                <a:lnTo>
                  <a:pt x="454" y="33"/>
                </a:lnTo>
                <a:lnTo>
                  <a:pt x="454" y="33"/>
                </a:lnTo>
                <a:lnTo>
                  <a:pt x="454" y="33"/>
                </a:lnTo>
                <a:lnTo>
                  <a:pt x="455" y="33"/>
                </a:lnTo>
                <a:lnTo>
                  <a:pt x="456" y="33"/>
                </a:lnTo>
                <a:lnTo>
                  <a:pt x="456" y="32"/>
                </a:lnTo>
                <a:lnTo>
                  <a:pt x="456" y="32"/>
                </a:lnTo>
                <a:lnTo>
                  <a:pt x="457" y="32"/>
                </a:lnTo>
                <a:lnTo>
                  <a:pt x="458" y="32"/>
                </a:lnTo>
                <a:lnTo>
                  <a:pt x="458" y="32"/>
                </a:lnTo>
                <a:lnTo>
                  <a:pt x="459" y="32"/>
                </a:lnTo>
                <a:lnTo>
                  <a:pt x="459" y="32"/>
                </a:lnTo>
                <a:lnTo>
                  <a:pt x="460" y="32"/>
                </a:lnTo>
                <a:lnTo>
                  <a:pt x="461" y="32"/>
                </a:lnTo>
                <a:lnTo>
                  <a:pt x="461" y="32"/>
                </a:lnTo>
                <a:lnTo>
                  <a:pt x="462" y="32"/>
                </a:lnTo>
                <a:lnTo>
                  <a:pt x="463" y="32"/>
                </a:lnTo>
                <a:lnTo>
                  <a:pt x="463" y="33"/>
                </a:lnTo>
                <a:lnTo>
                  <a:pt x="464" y="33"/>
                </a:lnTo>
                <a:lnTo>
                  <a:pt x="464" y="33"/>
                </a:lnTo>
                <a:lnTo>
                  <a:pt x="465" y="33"/>
                </a:lnTo>
                <a:lnTo>
                  <a:pt x="465" y="33"/>
                </a:lnTo>
                <a:lnTo>
                  <a:pt x="466" y="33"/>
                </a:lnTo>
                <a:lnTo>
                  <a:pt x="467" y="33"/>
                </a:lnTo>
                <a:lnTo>
                  <a:pt x="467" y="32"/>
                </a:lnTo>
                <a:lnTo>
                  <a:pt x="467" y="32"/>
                </a:lnTo>
                <a:lnTo>
                  <a:pt x="468" y="31"/>
                </a:lnTo>
                <a:lnTo>
                  <a:pt x="469" y="31"/>
                </a:lnTo>
                <a:lnTo>
                  <a:pt x="469" y="31"/>
                </a:lnTo>
                <a:lnTo>
                  <a:pt x="470" y="31"/>
                </a:lnTo>
                <a:lnTo>
                  <a:pt x="471" y="31"/>
                </a:lnTo>
                <a:lnTo>
                  <a:pt x="471" y="31"/>
                </a:lnTo>
                <a:lnTo>
                  <a:pt x="471" y="31"/>
                </a:lnTo>
                <a:lnTo>
                  <a:pt x="472" y="31"/>
                </a:lnTo>
                <a:lnTo>
                  <a:pt x="472" y="32"/>
                </a:lnTo>
                <a:lnTo>
                  <a:pt x="473" y="32"/>
                </a:lnTo>
                <a:lnTo>
                  <a:pt x="473" y="32"/>
                </a:lnTo>
                <a:lnTo>
                  <a:pt x="474" y="32"/>
                </a:lnTo>
                <a:lnTo>
                  <a:pt x="474" y="33"/>
                </a:lnTo>
                <a:lnTo>
                  <a:pt x="474" y="33"/>
                </a:lnTo>
                <a:lnTo>
                  <a:pt x="475" y="33"/>
                </a:lnTo>
                <a:lnTo>
                  <a:pt x="475" y="34"/>
                </a:lnTo>
                <a:lnTo>
                  <a:pt x="474" y="34"/>
                </a:lnTo>
                <a:lnTo>
                  <a:pt x="474" y="35"/>
                </a:lnTo>
                <a:lnTo>
                  <a:pt x="473" y="35"/>
                </a:lnTo>
                <a:lnTo>
                  <a:pt x="473" y="36"/>
                </a:lnTo>
                <a:lnTo>
                  <a:pt x="473" y="36"/>
                </a:lnTo>
                <a:lnTo>
                  <a:pt x="473" y="37"/>
                </a:lnTo>
                <a:lnTo>
                  <a:pt x="473" y="37"/>
                </a:lnTo>
                <a:lnTo>
                  <a:pt x="473" y="38"/>
                </a:lnTo>
                <a:lnTo>
                  <a:pt x="473" y="39"/>
                </a:lnTo>
                <a:lnTo>
                  <a:pt x="473" y="39"/>
                </a:lnTo>
                <a:lnTo>
                  <a:pt x="473" y="40"/>
                </a:lnTo>
                <a:lnTo>
                  <a:pt x="473" y="40"/>
                </a:lnTo>
                <a:lnTo>
                  <a:pt x="473" y="40"/>
                </a:lnTo>
                <a:lnTo>
                  <a:pt x="473" y="41"/>
                </a:lnTo>
                <a:lnTo>
                  <a:pt x="473" y="42"/>
                </a:lnTo>
                <a:lnTo>
                  <a:pt x="473" y="42"/>
                </a:lnTo>
                <a:lnTo>
                  <a:pt x="472" y="42"/>
                </a:lnTo>
                <a:lnTo>
                  <a:pt x="471" y="42"/>
                </a:lnTo>
                <a:lnTo>
                  <a:pt x="471" y="43"/>
                </a:lnTo>
                <a:lnTo>
                  <a:pt x="471" y="43"/>
                </a:lnTo>
                <a:lnTo>
                  <a:pt x="470" y="44"/>
                </a:lnTo>
                <a:lnTo>
                  <a:pt x="470" y="44"/>
                </a:lnTo>
                <a:lnTo>
                  <a:pt x="469" y="44"/>
                </a:lnTo>
                <a:lnTo>
                  <a:pt x="469" y="44"/>
                </a:lnTo>
                <a:lnTo>
                  <a:pt x="468" y="44"/>
                </a:lnTo>
                <a:lnTo>
                  <a:pt x="467" y="44"/>
                </a:lnTo>
                <a:lnTo>
                  <a:pt x="467" y="44"/>
                </a:lnTo>
                <a:lnTo>
                  <a:pt x="467" y="44"/>
                </a:lnTo>
                <a:lnTo>
                  <a:pt x="466" y="44"/>
                </a:lnTo>
                <a:lnTo>
                  <a:pt x="466" y="44"/>
                </a:lnTo>
                <a:lnTo>
                  <a:pt x="465" y="44"/>
                </a:lnTo>
                <a:lnTo>
                  <a:pt x="465" y="45"/>
                </a:lnTo>
                <a:lnTo>
                  <a:pt x="465" y="45"/>
                </a:lnTo>
                <a:lnTo>
                  <a:pt x="465" y="46"/>
                </a:lnTo>
                <a:lnTo>
                  <a:pt x="464" y="46"/>
                </a:lnTo>
                <a:lnTo>
                  <a:pt x="464" y="46"/>
                </a:lnTo>
                <a:lnTo>
                  <a:pt x="463" y="46"/>
                </a:lnTo>
                <a:lnTo>
                  <a:pt x="463" y="46"/>
                </a:lnTo>
                <a:lnTo>
                  <a:pt x="462" y="46"/>
                </a:lnTo>
                <a:lnTo>
                  <a:pt x="462" y="47"/>
                </a:lnTo>
                <a:lnTo>
                  <a:pt x="461" y="48"/>
                </a:lnTo>
                <a:lnTo>
                  <a:pt x="461" y="48"/>
                </a:lnTo>
                <a:lnTo>
                  <a:pt x="460" y="49"/>
                </a:lnTo>
                <a:lnTo>
                  <a:pt x="461" y="49"/>
                </a:lnTo>
                <a:lnTo>
                  <a:pt x="461" y="50"/>
                </a:lnTo>
                <a:lnTo>
                  <a:pt x="461" y="50"/>
                </a:lnTo>
                <a:lnTo>
                  <a:pt x="461" y="51"/>
                </a:lnTo>
                <a:lnTo>
                  <a:pt x="461" y="51"/>
                </a:lnTo>
                <a:lnTo>
                  <a:pt x="461" y="52"/>
                </a:lnTo>
                <a:lnTo>
                  <a:pt x="460" y="52"/>
                </a:lnTo>
                <a:lnTo>
                  <a:pt x="460" y="52"/>
                </a:lnTo>
                <a:lnTo>
                  <a:pt x="460" y="53"/>
                </a:lnTo>
                <a:lnTo>
                  <a:pt x="461" y="54"/>
                </a:lnTo>
                <a:lnTo>
                  <a:pt x="461" y="54"/>
                </a:lnTo>
                <a:lnTo>
                  <a:pt x="461" y="55"/>
                </a:lnTo>
                <a:lnTo>
                  <a:pt x="461" y="56"/>
                </a:lnTo>
                <a:lnTo>
                  <a:pt x="461" y="56"/>
                </a:lnTo>
                <a:lnTo>
                  <a:pt x="462" y="56"/>
                </a:lnTo>
                <a:lnTo>
                  <a:pt x="462" y="57"/>
                </a:lnTo>
                <a:lnTo>
                  <a:pt x="462" y="57"/>
                </a:lnTo>
                <a:lnTo>
                  <a:pt x="462" y="58"/>
                </a:lnTo>
                <a:lnTo>
                  <a:pt x="461" y="58"/>
                </a:lnTo>
                <a:lnTo>
                  <a:pt x="461" y="59"/>
                </a:lnTo>
                <a:lnTo>
                  <a:pt x="461" y="59"/>
                </a:lnTo>
                <a:lnTo>
                  <a:pt x="461" y="60"/>
                </a:lnTo>
                <a:lnTo>
                  <a:pt x="461" y="61"/>
                </a:lnTo>
                <a:lnTo>
                  <a:pt x="461" y="61"/>
                </a:lnTo>
                <a:lnTo>
                  <a:pt x="461" y="62"/>
                </a:lnTo>
                <a:lnTo>
                  <a:pt x="462" y="62"/>
                </a:lnTo>
                <a:lnTo>
                  <a:pt x="462" y="63"/>
                </a:lnTo>
                <a:lnTo>
                  <a:pt x="463" y="63"/>
                </a:lnTo>
                <a:lnTo>
                  <a:pt x="463" y="63"/>
                </a:lnTo>
                <a:lnTo>
                  <a:pt x="463" y="63"/>
                </a:lnTo>
                <a:lnTo>
                  <a:pt x="463" y="64"/>
                </a:lnTo>
                <a:lnTo>
                  <a:pt x="464" y="65"/>
                </a:lnTo>
                <a:lnTo>
                  <a:pt x="464" y="65"/>
                </a:lnTo>
                <a:lnTo>
                  <a:pt x="464" y="66"/>
                </a:lnTo>
                <a:lnTo>
                  <a:pt x="464" y="67"/>
                </a:lnTo>
                <a:lnTo>
                  <a:pt x="464" y="67"/>
                </a:lnTo>
                <a:lnTo>
                  <a:pt x="463" y="67"/>
                </a:lnTo>
                <a:lnTo>
                  <a:pt x="463" y="68"/>
                </a:lnTo>
                <a:lnTo>
                  <a:pt x="464" y="69"/>
                </a:lnTo>
                <a:lnTo>
                  <a:pt x="464" y="69"/>
                </a:lnTo>
                <a:lnTo>
                  <a:pt x="464" y="70"/>
                </a:lnTo>
                <a:lnTo>
                  <a:pt x="464" y="71"/>
                </a:lnTo>
                <a:lnTo>
                  <a:pt x="464" y="71"/>
                </a:lnTo>
                <a:lnTo>
                  <a:pt x="465" y="72"/>
                </a:lnTo>
                <a:lnTo>
                  <a:pt x="465" y="72"/>
                </a:lnTo>
                <a:lnTo>
                  <a:pt x="466" y="73"/>
                </a:lnTo>
                <a:lnTo>
                  <a:pt x="467" y="73"/>
                </a:lnTo>
                <a:lnTo>
                  <a:pt x="467" y="73"/>
                </a:lnTo>
                <a:lnTo>
                  <a:pt x="468" y="73"/>
                </a:lnTo>
                <a:lnTo>
                  <a:pt x="468" y="73"/>
                </a:lnTo>
                <a:lnTo>
                  <a:pt x="469" y="73"/>
                </a:lnTo>
                <a:lnTo>
                  <a:pt x="469" y="73"/>
                </a:lnTo>
                <a:lnTo>
                  <a:pt x="470" y="73"/>
                </a:lnTo>
                <a:lnTo>
                  <a:pt x="471" y="73"/>
                </a:lnTo>
                <a:lnTo>
                  <a:pt x="471" y="74"/>
                </a:lnTo>
                <a:lnTo>
                  <a:pt x="472" y="74"/>
                </a:lnTo>
                <a:lnTo>
                  <a:pt x="473" y="74"/>
                </a:lnTo>
                <a:lnTo>
                  <a:pt x="473" y="74"/>
                </a:lnTo>
                <a:lnTo>
                  <a:pt x="474" y="74"/>
                </a:lnTo>
                <a:lnTo>
                  <a:pt x="474" y="75"/>
                </a:lnTo>
                <a:lnTo>
                  <a:pt x="474" y="75"/>
                </a:lnTo>
                <a:lnTo>
                  <a:pt x="473" y="75"/>
                </a:lnTo>
                <a:lnTo>
                  <a:pt x="473" y="76"/>
                </a:lnTo>
                <a:lnTo>
                  <a:pt x="473" y="76"/>
                </a:lnTo>
                <a:lnTo>
                  <a:pt x="473" y="77"/>
                </a:lnTo>
                <a:lnTo>
                  <a:pt x="473" y="78"/>
                </a:lnTo>
                <a:lnTo>
                  <a:pt x="473" y="78"/>
                </a:lnTo>
                <a:lnTo>
                  <a:pt x="474" y="78"/>
                </a:lnTo>
                <a:lnTo>
                  <a:pt x="474" y="79"/>
                </a:lnTo>
                <a:lnTo>
                  <a:pt x="474" y="80"/>
                </a:lnTo>
                <a:lnTo>
                  <a:pt x="474" y="80"/>
                </a:lnTo>
                <a:lnTo>
                  <a:pt x="474" y="81"/>
                </a:lnTo>
                <a:lnTo>
                  <a:pt x="474" y="82"/>
                </a:lnTo>
                <a:lnTo>
                  <a:pt x="473" y="82"/>
                </a:lnTo>
                <a:lnTo>
                  <a:pt x="473" y="82"/>
                </a:lnTo>
                <a:lnTo>
                  <a:pt x="473" y="82"/>
                </a:lnTo>
                <a:lnTo>
                  <a:pt x="473" y="83"/>
                </a:lnTo>
                <a:lnTo>
                  <a:pt x="472" y="83"/>
                </a:lnTo>
                <a:lnTo>
                  <a:pt x="472" y="84"/>
                </a:lnTo>
                <a:lnTo>
                  <a:pt x="472" y="84"/>
                </a:lnTo>
                <a:lnTo>
                  <a:pt x="472" y="85"/>
                </a:lnTo>
                <a:lnTo>
                  <a:pt x="472" y="86"/>
                </a:lnTo>
                <a:lnTo>
                  <a:pt x="471" y="86"/>
                </a:lnTo>
                <a:lnTo>
                  <a:pt x="471" y="86"/>
                </a:lnTo>
                <a:lnTo>
                  <a:pt x="471" y="87"/>
                </a:lnTo>
                <a:lnTo>
                  <a:pt x="471" y="88"/>
                </a:lnTo>
                <a:lnTo>
                  <a:pt x="470" y="88"/>
                </a:lnTo>
                <a:lnTo>
                  <a:pt x="469" y="88"/>
                </a:lnTo>
                <a:lnTo>
                  <a:pt x="469" y="89"/>
                </a:lnTo>
                <a:lnTo>
                  <a:pt x="469" y="89"/>
                </a:lnTo>
                <a:lnTo>
                  <a:pt x="469" y="90"/>
                </a:lnTo>
                <a:lnTo>
                  <a:pt x="469" y="90"/>
                </a:lnTo>
                <a:lnTo>
                  <a:pt x="469" y="90"/>
                </a:lnTo>
                <a:lnTo>
                  <a:pt x="469" y="91"/>
                </a:lnTo>
                <a:lnTo>
                  <a:pt x="469" y="92"/>
                </a:lnTo>
                <a:lnTo>
                  <a:pt x="469" y="92"/>
                </a:lnTo>
                <a:lnTo>
                  <a:pt x="469" y="93"/>
                </a:lnTo>
                <a:lnTo>
                  <a:pt x="469" y="93"/>
                </a:lnTo>
                <a:lnTo>
                  <a:pt x="469" y="94"/>
                </a:lnTo>
                <a:lnTo>
                  <a:pt x="469" y="94"/>
                </a:lnTo>
                <a:lnTo>
                  <a:pt x="469" y="95"/>
                </a:lnTo>
                <a:lnTo>
                  <a:pt x="469" y="95"/>
                </a:lnTo>
                <a:lnTo>
                  <a:pt x="469" y="96"/>
                </a:lnTo>
                <a:lnTo>
                  <a:pt x="469" y="97"/>
                </a:lnTo>
                <a:lnTo>
                  <a:pt x="469" y="97"/>
                </a:lnTo>
                <a:lnTo>
                  <a:pt x="469" y="98"/>
                </a:lnTo>
                <a:lnTo>
                  <a:pt x="469" y="99"/>
                </a:lnTo>
                <a:lnTo>
                  <a:pt x="469" y="99"/>
                </a:lnTo>
                <a:lnTo>
                  <a:pt x="470" y="99"/>
                </a:lnTo>
                <a:lnTo>
                  <a:pt x="470" y="100"/>
                </a:lnTo>
                <a:lnTo>
                  <a:pt x="470" y="101"/>
                </a:lnTo>
                <a:lnTo>
                  <a:pt x="470" y="101"/>
                </a:lnTo>
                <a:lnTo>
                  <a:pt x="471" y="101"/>
                </a:lnTo>
                <a:lnTo>
                  <a:pt x="471" y="101"/>
                </a:lnTo>
                <a:lnTo>
                  <a:pt x="472" y="102"/>
                </a:lnTo>
                <a:lnTo>
                  <a:pt x="472" y="101"/>
                </a:lnTo>
                <a:lnTo>
                  <a:pt x="473" y="101"/>
                </a:lnTo>
                <a:lnTo>
                  <a:pt x="473" y="101"/>
                </a:lnTo>
                <a:lnTo>
                  <a:pt x="473" y="101"/>
                </a:lnTo>
                <a:lnTo>
                  <a:pt x="474" y="101"/>
                </a:lnTo>
                <a:lnTo>
                  <a:pt x="475" y="101"/>
                </a:lnTo>
                <a:lnTo>
                  <a:pt x="475" y="100"/>
                </a:lnTo>
                <a:lnTo>
                  <a:pt x="475" y="100"/>
                </a:lnTo>
                <a:lnTo>
                  <a:pt x="476" y="100"/>
                </a:lnTo>
                <a:lnTo>
                  <a:pt x="476" y="99"/>
                </a:lnTo>
                <a:lnTo>
                  <a:pt x="476" y="99"/>
                </a:lnTo>
                <a:lnTo>
                  <a:pt x="477" y="99"/>
                </a:lnTo>
                <a:lnTo>
                  <a:pt x="478" y="99"/>
                </a:lnTo>
                <a:lnTo>
                  <a:pt x="478" y="99"/>
                </a:lnTo>
                <a:lnTo>
                  <a:pt x="479" y="99"/>
                </a:lnTo>
                <a:lnTo>
                  <a:pt x="480" y="99"/>
                </a:lnTo>
                <a:lnTo>
                  <a:pt x="480" y="99"/>
                </a:lnTo>
                <a:lnTo>
                  <a:pt x="481" y="99"/>
                </a:lnTo>
                <a:lnTo>
                  <a:pt x="482" y="99"/>
                </a:lnTo>
                <a:lnTo>
                  <a:pt x="482" y="99"/>
                </a:lnTo>
                <a:lnTo>
                  <a:pt x="482" y="100"/>
                </a:lnTo>
                <a:lnTo>
                  <a:pt x="483" y="100"/>
                </a:lnTo>
                <a:lnTo>
                  <a:pt x="484" y="100"/>
                </a:lnTo>
                <a:lnTo>
                  <a:pt x="484" y="101"/>
                </a:lnTo>
                <a:lnTo>
                  <a:pt x="484" y="101"/>
                </a:lnTo>
                <a:lnTo>
                  <a:pt x="485" y="101"/>
                </a:lnTo>
                <a:lnTo>
                  <a:pt x="486" y="102"/>
                </a:lnTo>
                <a:lnTo>
                  <a:pt x="486" y="102"/>
                </a:lnTo>
                <a:lnTo>
                  <a:pt x="486" y="103"/>
                </a:lnTo>
                <a:lnTo>
                  <a:pt x="487" y="103"/>
                </a:lnTo>
                <a:lnTo>
                  <a:pt x="488" y="102"/>
                </a:lnTo>
                <a:lnTo>
                  <a:pt x="488" y="102"/>
                </a:lnTo>
                <a:lnTo>
                  <a:pt x="488" y="103"/>
                </a:lnTo>
                <a:lnTo>
                  <a:pt x="489" y="103"/>
                </a:lnTo>
                <a:lnTo>
                  <a:pt x="489" y="103"/>
                </a:lnTo>
                <a:lnTo>
                  <a:pt x="490" y="103"/>
                </a:lnTo>
                <a:lnTo>
                  <a:pt x="490" y="104"/>
                </a:lnTo>
                <a:lnTo>
                  <a:pt x="490" y="105"/>
                </a:lnTo>
                <a:lnTo>
                  <a:pt x="490" y="105"/>
                </a:lnTo>
                <a:lnTo>
                  <a:pt x="490" y="105"/>
                </a:lnTo>
                <a:lnTo>
                  <a:pt x="490" y="107"/>
                </a:lnTo>
                <a:lnTo>
                  <a:pt x="490" y="107"/>
                </a:lnTo>
                <a:lnTo>
                  <a:pt x="490" y="108"/>
                </a:lnTo>
                <a:lnTo>
                  <a:pt x="490" y="109"/>
                </a:lnTo>
                <a:lnTo>
                  <a:pt x="490" y="114"/>
                </a:lnTo>
                <a:lnTo>
                  <a:pt x="490" y="114"/>
                </a:lnTo>
                <a:lnTo>
                  <a:pt x="490" y="114"/>
                </a:lnTo>
                <a:lnTo>
                  <a:pt x="490" y="115"/>
                </a:lnTo>
                <a:lnTo>
                  <a:pt x="489" y="115"/>
                </a:lnTo>
                <a:lnTo>
                  <a:pt x="489" y="116"/>
                </a:lnTo>
                <a:lnTo>
                  <a:pt x="488" y="116"/>
                </a:lnTo>
                <a:lnTo>
                  <a:pt x="488" y="117"/>
                </a:lnTo>
                <a:lnTo>
                  <a:pt x="488" y="118"/>
                </a:lnTo>
                <a:lnTo>
                  <a:pt x="488" y="118"/>
                </a:lnTo>
                <a:lnTo>
                  <a:pt x="488" y="118"/>
                </a:lnTo>
                <a:lnTo>
                  <a:pt x="488" y="119"/>
                </a:lnTo>
                <a:lnTo>
                  <a:pt x="488" y="120"/>
                </a:lnTo>
                <a:lnTo>
                  <a:pt x="488" y="120"/>
                </a:lnTo>
                <a:lnTo>
                  <a:pt x="488" y="120"/>
                </a:lnTo>
                <a:lnTo>
                  <a:pt x="488" y="121"/>
                </a:lnTo>
                <a:lnTo>
                  <a:pt x="488" y="122"/>
                </a:lnTo>
                <a:lnTo>
                  <a:pt x="488" y="122"/>
                </a:lnTo>
                <a:lnTo>
                  <a:pt x="487" y="122"/>
                </a:lnTo>
                <a:lnTo>
                  <a:pt x="487" y="123"/>
                </a:lnTo>
                <a:lnTo>
                  <a:pt x="488" y="124"/>
                </a:lnTo>
                <a:lnTo>
                  <a:pt x="488" y="124"/>
                </a:lnTo>
                <a:lnTo>
                  <a:pt x="487" y="124"/>
                </a:lnTo>
                <a:lnTo>
                  <a:pt x="487" y="125"/>
                </a:lnTo>
                <a:lnTo>
                  <a:pt x="488" y="125"/>
                </a:lnTo>
                <a:lnTo>
                  <a:pt x="488" y="126"/>
                </a:lnTo>
                <a:lnTo>
                  <a:pt x="488" y="126"/>
                </a:lnTo>
                <a:lnTo>
                  <a:pt x="488" y="127"/>
                </a:lnTo>
                <a:lnTo>
                  <a:pt x="488" y="128"/>
                </a:lnTo>
                <a:lnTo>
                  <a:pt x="488" y="128"/>
                </a:lnTo>
                <a:lnTo>
                  <a:pt x="488" y="128"/>
                </a:lnTo>
                <a:lnTo>
                  <a:pt x="488" y="129"/>
                </a:lnTo>
                <a:lnTo>
                  <a:pt x="488" y="129"/>
                </a:lnTo>
                <a:lnTo>
                  <a:pt x="487" y="129"/>
                </a:lnTo>
                <a:lnTo>
                  <a:pt x="486" y="129"/>
                </a:lnTo>
                <a:lnTo>
                  <a:pt x="486" y="130"/>
                </a:lnTo>
                <a:lnTo>
                  <a:pt x="486" y="131"/>
                </a:lnTo>
                <a:lnTo>
                  <a:pt x="486" y="131"/>
                </a:lnTo>
                <a:lnTo>
                  <a:pt x="486" y="131"/>
                </a:lnTo>
                <a:lnTo>
                  <a:pt x="485" y="132"/>
                </a:lnTo>
                <a:lnTo>
                  <a:pt x="485" y="133"/>
                </a:lnTo>
                <a:lnTo>
                  <a:pt x="484" y="133"/>
                </a:lnTo>
                <a:lnTo>
                  <a:pt x="484" y="133"/>
                </a:lnTo>
                <a:lnTo>
                  <a:pt x="484" y="134"/>
                </a:lnTo>
                <a:lnTo>
                  <a:pt x="484" y="135"/>
                </a:lnTo>
                <a:lnTo>
                  <a:pt x="484" y="135"/>
                </a:lnTo>
                <a:lnTo>
                  <a:pt x="484" y="136"/>
                </a:lnTo>
                <a:lnTo>
                  <a:pt x="484" y="137"/>
                </a:lnTo>
                <a:lnTo>
                  <a:pt x="484" y="137"/>
                </a:lnTo>
                <a:lnTo>
                  <a:pt x="484" y="137"/>
                </a:lnTo>
                <a:lnTo>
                  <a:pt x="484" y="138"/>
                </a:lnTo>
                <a:lnTo>
                  <a:pt x="484" y="139"/>
                </a:lnTo>
                <a:lnTo>
                  <a:pt x="483" y="139"/>
                </a:lnTo>
                <a:lnTo>
                  <a:pt x="483" y="139"/>
                </a:lnTo>
                <a:lnTo>
                  <a:pt x="482" y="139"/>
                </a:lnTo>
                <a:lnTo>
                  <a:pt x="482" y="140"/>
                </a:lnTo>
                <a:lnTo>
                  <a:pt x="482" y="141"/>
                </a:lnTo>
                <a:lnTo>
                  <a:pt x="482" y="141"/>
                </a:lnTo>
                <a:lnTo>
                  <a:pt x="482" y="142"/>
                </a:lnTo>
                <a:lnTo>
                  <a:pt x="482" y="143"/>
                </a:lnTo>
                <a:lnTo>
                  <a:pt x="482" y="143"/>
                </a:lnTo>
                <a:lnTo>
                  <a:pt x="482" y="144"/>
                </a:lnTo>
                <a:lnTo>
                  <a:pt x="482" y="145"/>
                </a:lnTo>
                <a:lnTo>
                  <a:pt x="482" y="145"/>
                </a:lnTo>
                <a:lnTo>
                  <a:pt x="482" y="145"/>
                </a:lnTo>
                <a:lnTo>
                  <a:pt x="482" y="146"/>
                </a:lnTo>
                <a:lnTo>
                  <a:pt x="482" y="147"/>
                </a:lnTo>
                <a:lnTo>
                  <a:pt x="482" y="147"/>
                </a:lnTo>
                <a:lnTo>
                  <a:pt x="481" y="147"/>
                </a:lnTo>
                <a:lnTo>
                  <a:pt x="481" y="148"/>
                </a:lnTo>
                <a:lnTo>
                  <a:pt x="481" y="148"/>
                </a:lnTo>
                <a:lnTo>
                  <a:pt x="480" y="148"/>
                </a:lnTo>
                <a:lnTo>
                  <a:pt x="480" y="149"/>
                </a:lnTo>
                <a:lnTo>
                  <a:pt x="481" y="150"/>
                </a:lnTo>
                <a:lnTo>
                  <a:pt x="481" y="150"/>
                </a:lnTo>
                <a:lnTo>
                  <a:pt x="481" y="151"/>
                </a:lnTo>
                <a:lnTo>
                  <a:pt x="482" y="151"/>
                </a:lnTo>
                <a:lnTo>
                  <a:pt x="482" y="152"/>
                </a:lnTo>
                <a:lnTo>
                  <a:pt x="482" y="152"/>
                </a:lnTo>
                <a:lnTo>
                  <a:pt x="482" y="152"/>
                </a:lnTo>
                <a:lnTo>
                  <a:pt x="482" y="153"/>
                </a:lnTo>
                <a:lnTo>
                  <a:pt x="482" y="154"/>
                </a:lnTo>
                <a:lnTo>
                  <a:pt x="482" y="154"/>
                </a:lnTo>
                <a:lnTo>
                  <a:pt x="482" y="155"/>
                </a:lnTo>
                <a:lnTo>
                  <a:pt x="482" y="156"/>
                </a:lnTo>
                <a:lnTo>
                  <a:pt x="482" y="156"/>
                </a:lnTo>
                <a:lnTo>
                  <a:pt x="483" y="156"/>
                </a:lnTo>
                <a:lnTo>
                  <a:pt x="483" y="157"/>
                </a:lnTo>
                <a:lnTo>
                  <a:pt x="484" y="157"/>
                </a:lnTo>
                <a:lnTo>
                  <a:pt x="484" y="157"/>
                </a:lnTo>
                <a:lnTo>
                  <a:pt x="485" y="157"/>
                </a:lnTo>
                <a:lnTo>
                  <a:pt x="486" y="157"/>
                </a:lnTo>
                <a:lnTo>
                  <a:pt x="486" y="157"/>
                </a:lnTo>
                <a:lnTo>
                  <a:pt x="487" y="157"/>
                </a:lnTo>
                <a:lnTo>
                  <a:pt x="488" y="157"/>
                </a:lnTo>
                <a:lnTo>
                  <a:pt x="488" y="157"/>
                </a:lnTo>
                <a:lnTo>
                  <a:pt x="489" y="158"/>
                </a:lnTo>
                <a:lnTo>
                  <a:pt x="490" y="158"/>
                </a:lnTo>
                <a:lnTo>
                  <a:pt x="490" y="158"/>
                </a:lnTo>
                <a:lnTo>
                  <a:pt x="491" y="158"/>
                </a:lnTo>
                <a:lnTo>
                  <a:pt x="492" y="158"/>
                </a:lnTo>
                <a:lnTo>
                  <a:pt x="492" y="158"/>
                </a:lnTo>
                <a:lnTo>
                  <a:pt x="493" y="158"/>
                </a:lnTo>
                <a:lnTo>
                  <a:pt x="493" y="157"/>
                </a:lnTo>
                <a:lnTo>
                  <a:pt x="494" y="157"/>
                </a:lnTo>
                <a:lnTo>
                  <a:pt x="494" y="156"/>
                </a:lnTo>
                <a:lnTo>
                  <a:pt x="494" y="156"/>
                </a:lnTo>
                <a:lnTo>
                  <a:pt x="494" y="156"/>
                </a:lnTo>
                <a:lnTo>
                  <a:pt x="495" y="156"/>
                </a:lnTo>
                <a:lnTo>
                  <a:pt x="495" y="155"/>
                </a:lnTo>
                <a:lnTo>
                  <a:pt x="496" y="155"/>
                </a:lnTo>
                <a:lnTo>
                  <a:pt x="497" y="155"/>
                </a:lnTo>
                <a:lnTo>
                  <a:pt x="497" y="155"/>
                </a:lnTo>
                <a:lnTo>
                  <a:pt x="497" y="156"/>
                </a:lnTo>
                <a:lnTo>
                  <a:pt x="498" y="156"/>
                </a:lnTo>
                <a:lnTo>
                  <a:pt x="498" y="156"/>
                </a:lnTo>
                <a:lnTo>
                  <a:pt x="499" y="156"/>
                </a:lnTo>
                <a:lnTo>
                  <a:pt x="499" y="156"/>
                </a:lnTo>
                <a:lnTo>
                  <a:pt x="499" y="157"/>
                </a:lnTo>
                <a:lnTo>
                  <a:pt x="499" y="158"/>
                </a:lnTo>
                <a:lnTo>
                  <a:pt x="499" y="158"/>
                </a:lnTo>
                <a:lnTo>
                  <a:pt x="499" y="159"/>
                </a:lnTo>
                <a:lnTo>
                  <a:pt x="500" y="159"/>
                </a:lnTo>
                <a:lnTo>
                  <a:pt x="501" y="159"/>
                </a:lnTo>
                <a:lnTo>
                  <a:pt x="501" y="159"/>
                </a:lnTo>
                <a:lnTo>
                  <a:pt x="501" y="160"/>
                </a:lnTo>
                <a:lnTo>
                  <a:pt x="502" y="160"/>
                </a:lnTo>
                <a:lnTo>
                  <a:pt x="503" y="160"/>
                </a:lnTo>
                <a:lnTo>
                  <a:pt x="503" y="160"/>
                </a:lnTo>
                <a:lnTo>
                  <a:pt x="503" y="160"/>
                </a:lnTo>
                <a:lnTo>
                  <a:pt x="504" y="161"/>
                </a:lnTo>
                <a:lnTo>
                  <a:pt x="505" y="161"/>
                </a:lnTo>
                <a:lnTo>
                  <a:pt x="505" y="162"/>
                </a:lnTo>
                <a:lnTo>
                  <a:pt x="505" y="162"/>
                </a:lnTo>
                <a:lnTo>
                  <a:pt x="505" y="162"/>
                </a:lnTo>
                <a:lnTo>
                  <a:pt x="505" y="163"/>
                </a:lnTo>
                <a:lnTo>
                  <a:pt x="506" y="163"/>
                </a:lnTo>
                <a:lnTo>
                  <a:pt x="507" y="163"/>
                </a:lnTo>
                <a:lnTo>
                  <a:pt x="507" y="164"/>
                </a:lnTo>
                <a:lnTo>
                  <a:pt x="507" y="164"/>
                </a:lnTo>
                <a:lnTo>
                  <a:pt x="508" y="164"/>
                </a:lnTo>
                <a:lnTo>
                  <a:pt x="509" y="164"/>
                </a:lnTo>
                <a:lnTo>
                  <a:pt x="509" y="164"/>
                </a:lnTo>
                <a:lnTo>
                  <a:pt x="510" y="164"/>
                </a:lnTo>
                <a:lnTo>
                  <a:pt x="511" y="164"/>
                </a:lnTo>
                <a:lnTo>
                  <a:pt x="511" y="165"/>
                </a:lnTo>
                <a:lnTo>
                  <a:pt x="512" y="165"/>
                </a:lnTo>
                <a:lnTo>
                  <a:pt x="512" y="165"/>
                </a:lnTo>
                <a:lnTo>
                  <a:pt x="513" y="165"/>
                </a:lnTo>
                <a:lnTo>
                  <a:pt x="513" y="165"/>
                </a:lnTo>
                <a:lnTo>
                  <a:pt x="514" y="165"/>
                </a:lnTo>
                <a:lnTo>
                  <a:pt x="514" y="165"/>
                </a:lnTo>
                <a:lnTo>
                  <a:pt x="515" y="165"/>
                </a:lnTo>
                <a:lnTo>
                  <a:pt x="515" y="165"/>
                </a:lnTo>
                <a:lnTo>
                  <a:pt x="516" y="165"/>
                </a:lnTo>
                <a:lnTo>
                  <a:pt x="516" y="165"/>
                </a:lnTo>
                <a:lnTo>
                  <a:pt x="517" y="166"/>
                </a:lnTo>
                <a:lnTo>
                  <a:pt x="517" y="167"/>
                </a:lnTo>
                <a:lnTo>
                  <a:pt x="517" y="167"/>
                </a:lnTo>
                <a:lnTo>
                  <a:pt x="518" y="167"/>
                </a:lnTo>
                <a:lnTo>
                  <a:pt x="518" y="167"/>
                </a:lnTo>
                <a:lnTo>
                  <a:pt x="519" y="167"/>
                </a:lnTo>
                <a:lnTo>
                  <a:pt x="520" y="167"/>
                </a:lnTo>
                <a:lnTo>
                  <a:pt x="520" y="167"/>
                </a:lnTo>
                <a:lnTo>
                  <a:pt x="520" y="167"/>
                </a:lnTo>
                <a:lnTo>
                  <a:pt x="521" y="167"/>
                </a:lnTo>
                <a:lnTo>
                  <a:pt x="522" y="167"/>
                </a:lnTo>
                <a:lnTo>
                  <a:pt x="522" y="166"/>
                </a:lnTo>
                <a:lnTo>
                  <a:pt x="522" y="165"/>
                </a:lnTo>
                <a:lnTo>
                  <a:pt x="522" y="165"/>
                </a:lnTo>
                <a:lnTo>
                  <a:pt x="523" y="165"/>
                </a:lnTo>
                <a:lnTo>
                  <a:pt x="523" y="164"/>
                </a:lnTo>
                <a:lnTo>
                  <a:pt x="524" y="164"/>
                </a:lnTo>
                <a:lnTo>
                  <a:pt x="524" y="164"/>
                </a:lnTo>
                <a:lnTo>
                  <a:pt x="524" y="164"/>
                </a:lnTo>
                <a:lnTo>
                  <a:pt x="525" y="164"/>
                </a:lnTo>
                <a:lnTo>
                  <a:pt x="525" y="164"/>
                </a:lnTo>
                <a:lnTo>
                  <a:pt x="526" y="164"/>
                </a:lnTo>
                <a:lnTo>
                  <a:pt x="526" y="165"/>
                </a:lnTo>
                <a:lnTo>
                  <a:pt x="526" y="165"/>
                </a:lnTo>
                <a:lnTo>
                  <a:pt x="526" y="165"/>
                </a:lnTo>
                <a:lnTo>
                  <a:pt x="527" y="165"/>
                </a:lnTo>
                <a:lnTo>
                  <a:pt x="527" y="166"/>
                </a:lnTo>
                <a:lnTo>
                  <a:pt x="528" y="166"/>
                </a:lnTo>
                <a:lnTo>
                  <a:pt x="528" y="167"/>
                </a:lnTo>
                <a:lnTo>
                  <a:pt x="528" y="167"/>
                </a:lnTo>
                <a:lnTo>
                  <a:pt x="528" y="167"/>
                </a:lnTo>
                <a:lnTo>
                  <a:pt x="529" y="167"/>
                </a:lnTo>
                <a:lnTo>
                  <a:pt x="529" y="168"/>
                </a:lnTo>
                <a:lnTo>
                  <a:pt x="530" y="168"/>
                </a:lnTo>
                <a:lnTo>
                  <a:pt x="530" y="169"/>
                </a:lnTo>
                <a:lnTo>
                  <a:pt x="530" y="169"/>
                </a:lnTo>
                <a:lnTo>
                  <a:pt x="531" y="169"/>
                </a:lnTo>
                <a:lnTo>
                  <a:pt x="531" y="169"/>
                </a:lnTo>
                <a:lnTo>
                  <a:pt x="531" y="168"/>
                </a:lnTo>
                <a:lnTo>
                  <a:pt x="532" y="168"/>
                </a:lnTo>
                <a:lnTo>
                  <a:pt x="533" y="168"/>
                </a:lnTo>
                <a:lnTo>
                  <a:pt x="533" y="168"/>
                </a:lnTo>
                <a:lnTo>
                  <a:pt x="534" y="168"/>
                </a:lnTo>
                <a:lnTo>
                  <a:pt x="535" y="168"/>
                </a:lnTo>
                <a:lnTo>
                  <a:pt x="535" y="167"/>
                </a:lnTo>
                <a:lnTo>
                  <a:pt x="535" y="167"/>
                </a:lnTo>
                <a:lnTo>
                  <a:pt x="536" y="167"/>
                </a:lnTo>
                <a:lnTo>
                  <a:pt x="537" y="167"/>
                </a:lnTo>
                <a:lnTo>
                  <a:pt x="537" y="167"/>
                </a:lnTo>
                <a:lnTo>
                  <a:pt x="538" y="167"/>
                </a:lnTo>
                <a:lnTo>
                  <a:pt x="539" y="167"/>
                </a:lnTo>
                <a:lnTo>
                  <a:pt x="539" y="168"/>
                </a:lnTo>
                <a:lnTo>
                  <a:pt x="539" y="168"/>
                </a:lnTo>
                <a:lnTo>
                  <a:pt x="540" y="168"/>
                </a:lnTo>
                <a:lnTo>
                  <a:pt x="541" y="168"/>
                </a:lnTo>
                <a:lnTo>
                  <a:pt x="541" y="168"/>
                </a:lnTo>
                <a:lnTo>
                  <a:pt x="542" y="168"/>
                </a:lnTo>
                <a:lnTo>
                  <a:pt x="543" y="168"/>
                </a:lnTo>
                <a:lnTo>
                  <a:pt x="543" y="169"/>
                </a:lnTo>
                <a:lnTo>
                  <a:pt x="543" y="169"/>
                </a:lnTo>
                <a:lnTo>
                  <a:pt x="544" y="169"/>
                </a:lnTo>
                <a:lnTo>
                  <a:pt x="545" y="169"/>
                </a:lnTo>
                <a:lnTo>
                  <a:pt x="545" y="169"/>
                </a:lnTo>
                <a:lnTo>
                  <a:pt x="545" y="170"/>
                </a:lnTo>
                <a:lnTo>
                  <a:pt x="546" y="170"/>
                </a:lnTo>
                <a:lnTo>
                  <a:pt x="547" y="171"/>
                </a:lnTo>
                <a:lnTo>
                  <a:pt x="547" y="171"/>
                </a:lnTo>
                <a:lnTo>
                  <a:pt x="548" y="171"/>
                </a:lnTo>
                <a:lnTo>
                  <a:pt x="548" y="171"/>
                </a:lnTo>
                <a:lnTo>
                  <a:pt x="548" y="171"/>
                </a:lnTo>
                <a:lnTo>
                  <a:pt x="548" y="172"/>
                </a:lnTo>
                <a:lnTo>
                  <a:pt x="548" y="172"/>
                </a:lnTo>
                <a:lnTo>
                  <a:pt x="548" y="173"/>
                </a:lnTo>
                <a:lnTo>
                  <a:pt x="548" y="173"/>
                </a:lnTo>
                <a:lnTo>
                  <a:pt x="548" y="173"/>
                </a:lnTo>
                <a:lnTo>
                  <a:pt x="548" y="174"/>
                </a:lnTo>
                <a:lnTo>
                  <a:pt x="548" y="175"/>
                </a:lnTo>
                <a:lnTo>
                  <a:pt x="547" y="175"/>
                </a:lnTo>
                <a:lnTo>
                  <a:pt x="547" y="175"/>
                </a:lnTo>
                <a:lnTo>
                  <a:pt x="547" y="175"/>
                </a:lnTo>
                <a:lnTo>
                  <a:pt x="546" y="175"/>
                </a:lnTo>
                <a:lnTo>
                  <a:pt x="546" y="176"/>
                </a:lnTo>
                <a:lnTo>
                  <a:pt x="545" y="176"/>
                </a:lnTo>
                <a:lnTo>
                  <a:pt x="545" y="177"/>
                </a:lnTo>
                <a:lnTo>
                  <a:pt x="545" y="177"/>
                </a:lnTo>
                <a:lnTo>
                  <a:pt x="545" y="177"/>
                </a:lnTo>
                <a:lnTo>
                  <a:pt x="545" y="177"/>
                </a:lnTo>
                <a:lnTo>
                  <a:pt x="545" y="178"/>
                </a:lnTo>
                <a:lnTo>
                  <a:pt x="545" y="179"/>
                </a:lnTo>
                <a:lnTo>
                  <a:pt x="545" y="179"/>
                </a:lnTo>
                <a:lnTo>
                  <a:pt x="546" y="179"/>
                </a:lnTo>
                <a:lnTo>
                  <a:pt x="547" y="179"/>
                </a:lnTo>
                <a:lnTo>
                  <a:pt x="547" y="179"/>
                </a:lnTo>
                <a:lnTo>
                  <a:pt x="547" y="180"/>
                </a:lnTo>
                <a:lnTo>
                  <a:pt x="548" y="180"/>
                </a:lnTo>
                <a:lnTo>
                  <a:pt x="548" y="180"/>
                </a:lnTo>
                <a:lnTo>
                  <a:pt x="548" y="179"/>
                </a:lnTo>
                <a:lnTo>
                  <a:pt x="549" y="179"/>
                </a:lnTo>
                <a:lnTo>
                  <a:pt x="550" y="179"/>
                </a:lnTo>
                <a:lnTo>
                  <a:pt x="550" y="179"/>
                </a:lnTo>
                <a:lnTo>
                  <a:pt x="550" y="179"/>
                </a:lnTo>
                <a:lnTo>
                  <a:pt x="551" y="179"/>
                </a:lnTo>
                <a:lnTo>
                  <a:pt x="552" y="179"/>
                </a:lnTo>
                <a:lnTo>
                  <a:pt x="552" y="179"/>
                </a:lnTo>
                <a:lnTo>
                  <a:pt x="552" y="179"/>
                </a:lnTo>
                <a:lnTo>
                  <a:pt x="553" y="179"/>
                </a:lnTo>
                <a:lnTo>
                  <a:pt x="553" y="180"/>
                </a:lnTo>
                <a:lnTo>
                  <a:pt x="554" y="180"/>
                </a:lnTo>
                <a:lnTo>
                  <a:pt x="554" y="181"/>
                </a:lnTo>
                <a:lnTo>
                  <a:pt x="554" y="181"/>
                </a:lnTo>
                <a:lnTo>
                  <a:pt x="555" y="181"/>
                </a:lnTo>
                <a:lnTo>
                  <a:pt x="555" y="182"/>
                </a:lnTo>
                <a:lnTo>
                  <a:pt x="556" y="182"/>
                </a:lnTo>
                <a:lnTo>
                  <a:pt x="556" y="182"/>
                </a:lnTo>
                <a:lnTo>
                  <a:pt x="557" y="182"/>
                </a:lnTo>
                <a:lnTo>
                  <a:pt x="557" y="183"/>
                </a:lnTo>
                <a:lnTo>
                  <a:pt x="558" y="183"/>
                </a:lnTo>
                <a:lnTo>
                  <a:pt x="558" y="183"/>
                </a:lnTo>
                <a:lnTo>
                  <a:pt x="557" y="183"/>
                </a:lnTo>
                <a:lnTo>
                  <a:pt x="557" y="184"/>
                </a:lnTo>
                <a:lnTo>
                  <a:pt x="556" y="184"/>
                </a:lnTo>
                <a:lnTo>
                  <a:pt x="556" y="184"/>
                </a:lnTo>
                <a:lnTo>
                  <a:pt x="556" y="184"/>
                </a:lnTo>
                <a:lnTo>
                  <a:pt x="556" y="185"/>
                </a:lnTo>
                <a:lnTo>
                  <a:pt x="556" y="186"/>
                </a:lnTo>
                <a:lnTo>
                  <a:pt x="556" y="186"/>
                </a:lnTo>
                <a:lnTo>
                  <a:pt x="556" y="187"/>
                </a:lnTo>
                <a:lnTo>
                  <a:pt x="556" y="188"/>
                </a:lnTo>
                <a:lnTo>
                  <a:pt x="556" y="188"/>
                </a:lnTo>
                <a:lnTo>
                  <a:pt x="556" y="189"/>
                </a:lnTo>
                <a:lnTo>
                  <a:pt x="556" y="190"/>
                </a:lnTo>
                <a:lnTo>
                  <a:pt x="557" y="190"/>
                </a:lnTo>
                <a:lnTo>
                  <a:pt x="557" y="190"/>
                </a:lnTo>
                <a:lnTo>
                  <a:pt x="558" y="190"/>
                </a:lnTo>
                <a:lnTo>
                  <a:pt x="558" y="190"/>
                </a:lnTo>
                <a:lnTo>
                  <a:pt x="558" y="191"/>
                </a:lnTo>
                <a:lnTo>
                  <a:pt x="559" y="191"/>
                </a:lnTo>
                <a:lnTo>
                  <a:pt x="559" y="192"/>
                </a:lnTo>
                <a:lnTo>
                  <a:pt x="560" y="192"/>
                </a:lnTo>
                <a:lnTo>
                  <a:pt x="560" y="192"/>
                </a:lnTo>
                <a:lnTo>
                  <a:pt x="560" y="192"/>
                </a:lnTo>
                <a:lnTo>
                  <a:pt x="561" y="192"/>
                </a:lnTo>
                <a:lnTo>
                  <a:pt x="561" y="193"/>
                </a:lnTo>
                <a:lnTo>
                  <a:pt x="561" y="194"/>
                </a:lnTo>
                <a:lnTo>
                  <a:pt x="561" y="194"/>
                </a:lnTo>
                <a:lnTo>
                  <a:pt x="561" y="195"/>
                </a:lnTo>
                <a:lnTo>
                  <a:pt x="561" y="196"/>
                </a:lnTo>
                <a:lnTo>
                  <a:pt x="562" y="196"/>
                </a:lnTo>
                <a:lnTo>
                  <a:pt x="562" y="196"/>
                </a:lnTo>
                <a:lnTo>
                  <a:pt x="561" y="196"/>
                </a:lnTo>
                <a:lnTo>
                  <a:pt x="561" y="197"/>
                </a:lnTo>
                <a:lnTo>
                  <a:pt x="560" y="198"/>
                </a:lnTo>
                <a:lnTo>
                  <a:pt x="560" y="198"/>
                </a:lnTo>
                <a:lnTo>
                  <a:pt x="560" y="198"/>
                </a:lnTo>
                <a:lnTo>
                  <a:pt x="559" y="198"/>
                </a:lnTo>
                <a:lnTo>
                  <a:pt x="559" y="199"/>
                </a:lnTo>
                <a:lnTo>
                  <a:pt x="558" y="200"/>
                </a:lnTo>
                <a:lnTo>
                  <a:pt x="558" y="200"/>
                </a:lnTo>
                <a:lnTo>
                  <a:pt x="558" y="201"/>
                </a:lnTo>
                <a:lnTo>
                  <a:pt x="559" y="201"/>
                </a:lnTo>
                <a:lnTo>
                  <a:pt x="559" y="201"/>
                </a:lnTo>
                <a:lnTo>
                  <a:pt x="560" y="201"/>
                </a:lnTo>
                <a:lnTo>
                  <a:pt x="560" y="201"/>
                </a:lnTo>
                <a:lnTo>
                  <a:pt x="561" y="201"/>
                </a:lnTo>
                <a:lnTo>
                  <a:pt x="561" y="202"/>
                </a:lnTo>
                <a:lnTo>
                  <a:pt x="562" y="202"/>
                </a:lnTo>
                <a:lnTo>
                  <a:pt x="562" y="202"/>
                </a:lnTo>
                <a:lnTo>
                  <a:pt x="563" y="202"/>
                </a:lnTo>
                <a:lnTo>
                  <a:pt x="564" y="203"/>
                </a:lnTo>
                <a:lnTo>
                  <a:pt x="564" y="203"/>
                </a:lnTo>
                <a:lnTo>
                  <a:pt x="564" y="204"/>
                </a:lnTo>
                <a:lnTo>
                  <a:pt x="565" y="204"/>
                </a:lnTo>
                <a:lnTo>
                  <a:pt x="565" y="205"/>
                </a:lnTo>
                <a:lnTo>
                  <a:pt x="566" y="205"/>
                </a:lnTo>
                <a:lnTo>
                  <a:pt x="566" y="205"/>
                </a:lnTo>
                <a:lnTo>
                  <a:pt x="566" y="206"/>
                </a:lnTo>
                <a:lnTo>
                  <a:pt x="566" y="207"/>
                </a:lnTo>
                <a:lnTo>
                  <a:pt x="566" y="207"/>
                </a:lnTo>
                <a:lnTo>
                  <a:pt x="567" y="207"/>
                </a:lnTo>
                <a:lnTo>
                  <a:pt x="567" y="207"/>
                </a:lnTo>
                <a:lnTo>
                  <a:pt x="568" y="207"/>
                </a:lnTo>
                <a:lnTo>
                  <a:pt x="569" y="207"/>
                </a:lnTo>
                <a:lnTo>
                  <a:pt x="569" y="207"/>
                </a:lnTo>
                <a:lnTo>
                  <a:pt x="570" y="207"/>
                </a:lnTo>
                <a:lnTo>
                  <a:pt x="570" y="208"/>
                </a:lnTo>
                <a:lnTo>
                  <a:pt x="571" y="208"/>
                </a:lnTo>
                <a:lnTo>
                  <a:pt x="571" y="208"/>
                </a:lnTo>
                <a:lnTo>
                  <a:pt x="571" y="209"/>
                </a:lnTo>
                <a:lnTo>
                  <a:pt x="572" y="209"/>
                </a:lnTo>
                <a:lnTo>
                  <a:pt x="573" y="209"/>
                </a:lnTo>
                <a:lnTo>
                  <a:pt x="573" y="209"/>
                </a:lnTo>
                <a:lnTo>
                  <a:pt x="574" y="209"/>
                </a:lnTo>
                <a:lnTo>
                  <a:pt x="574" y="209"/>
                </a:lnTo>
                <a:lnTo>
                  <a:pt x="575" y="209"/>
                </a:lnTo>
                <a:lnTo>
                  <a:pt x="575" y="210"/>
                </a:lnTo>
                <a:lnTo>
                  <a:pt x="575" y="211"/>
                </a:lnTo>
                <a:lnTo>
                  <a:pt x="575" y="211"/>
                </a:lnTo>
                <a:lnTo>
                  <a:pt x="576" y="211"/>
                </a:lnTo>
                <a:lnTo>
                  <a:pt x="576" y="212"/>
                </a:lnTo>
                <a:lnTo>
                  <a:pt x="577" y="212"/>
                </a:lnTo>
                <a:lnTo>
                  <a:pt x="577" y="213"/>
                </a:lnTo>
                <a:lnTo>
                  <a:pt x="577" y="213"/>
                </a:lnTo>
                <a:lnTo>
                  <a:pt x="577" y="213"/>
                </a:lnTo>
                <a:lnTo>
                  <a:pt x="578" y="213"/>
                </a:lnTo>
                <a:lnTo>
                  <a:pt x="579" y="213"/>
                </a:lnTo>
                <a:lnTo>
                  <a:pt x="579" y="213"/>
                </a:lnTo>
                <a:lnTo>
                  <a:pt x="579" y="212"/>
                </a:lnTo>
                <a:lnTo>
                  <a:pt x="580" y="211"/>
                </a:lnTo>
                <a:lnTo>
                  <a:pt x="580" y="211"/>
                </a:lnTo>
                <a:lnTo>
                  <a:pt x="581" y="211"/>
                </a:lnTo>
                <a:lnTo>
                  <a:pt x="581" y="210"/>
                </a:lnTo>
                <a:lnTo>
                  <a:pt x="582" y="210"/>
                </a:lnTo>
                <a:lnTo>
                  <a:pt x="583" y="210"/>
                </a:lnTo>
                <a:lnTo>
                  <a:pt x="583" y="209"/>
                </a:lnTo>
                <a:lnTo>
                  <a:pt x="584" y="209"/>
                </a:lnTo>
                <a:lnTo>
                  <a:pt x="585" y="209"/>
                </a:lnTo>
                <a:lnTo>
                  <a:pt x="586" y="209"/>
                </a:lnTo>
                <a:lnTo>
                  <a:pt x="586" y="208"/>
                </a:lnTo>
                <a:lnTo>
                  <a:pt x="586" y="209"/>
                </a:lnTo>
                <a:lnTo>
                  <a:pt x="587" y="209"/>
                </a:lnTo>
                <a:lnTo>
                  <a:pt x="587" y="209"/>
                </a:lnTo>
                <a:lnTo>
                  <a:pt x="588" y="209"/>
                </a:lnTo>
                <a:lnTo>
                  <a:pt x="588" y="209"/>
                </a:lnTo>
                <a:lnTo>
                  <a:pt x="588" y="210"/>
                </a:lnTo>
                <a:lnTo>
                  <a:pt x="589" y="210"/>
                </a:lnTo>
                <a:lnTo>
                  <a:pt x="590" y="210"/>
                </a:lnTo>
                <a:lnTo>
                  <a:pt x="590" y="211"/>
                </a:lnTo>
                <a:lnTo>
                  <a:pt x="591" y="211"/>
                </a:lnTo>
                <a:lnTo>
                  <a:pt x="591" y="210"/>
                </a:lnTo>
                <a:lnTo>
                  <a:pt x="592" y="210"/>
                </a:lnTo>
                <a:lnTo>
                  <a:pt x="592" y="210"/>
                </a:lnTo>
                <a:lnTo>
                  <a:pt x="592" y="209"/>
                </a:lnTo>
                <a:lnTo>
                  <a:pt x="593" y="209"/>
                </a:lnTo>
                <a:lnTo>
                  <a:pt x="594" y="209"/>
                </a:lnTo>
                <a:lnTo>
                  <a:pt x="594" y="210"/>
                </a:lnTo>
                <a:lnTo>
                  <a:pt x="595" y="210"/>
                </a:lnTo>
                <a:lnTo>
                  <a:pt x="596" y="210"/>
                </a:lnTo>
                <a:lnTo>
                  <a:pt x="596" y="209"/>
                </a:lnTo>
                <a:lnTo>
                  <a:pt x="597" y="209"/>
                </a:lnTo>
                <a:lnTo>
                  <a:pt x="598" y="209"/>
                </a:lnTo>
                <a:lnTo>
                  <a:pt x="598" y="208"/>
                </a:lnTo>
                <a:lnTo>
                  <a:pt x="599" y="208"/>
                </a:lnTo>
                <a:lnTo>
                  <a:pt x="600" y="207"/>
                </a:lnTo>
                <a:lnTo>
                  <a:pt x="600" y="207"/>
                </a:lnTo>
                <a:lnTo>
                  <a:pt x="601" y="207"/>
                </a:lnTo>
                <a:lnTo>
                  <a:pt x="601" y="207"/>
                </a:lnTo>
                <a:lnTo>
                  <a:pt x="602" y="207"/>
                </a:lnTo>
                <a:lnTo>
                  <a:pt x="602" y="207"/>
                </a:lnTo>
                <a:lnTo>
                  <a:pt x="601" y="207"/>
                </a:lnTo>
                <a:lnTo>
                  <a:pt x="601" y="208"/>
                </a:lnTo>
                <a:lnTo>
                  <a:pt x="601" y="209"/>
                </a:lnTo>
                <a:lnTo>
                  <a:pt x="602" y="209"/>
                </a:lnTo>
                <a:lnTo>
                  <a:pt x="602" y="209"/>
                </a:lnTo>
                <a:lnTo>
                  <a:pt x="602" y="209"/>
                </a:lnTo>
                <a:lnTo>
                  <a:pt x="602" y="210"/>
                </a:lnTo>
                <a:lnTo>
                  <a:pt x="603" y="210"/>
                </a:lnTo>
                <a:lnTo>
                  <a:pt x="603" y="210"/>
                </a:lnTo>
                <a:lnTo>
                  <a:pt x="604" y="211"/>
                </a:lnTo>
                <a:lnTo>
                  <a:pt x="605" y="211"/>
                </a:lnTo>
                <a:lnTo>
                  <a:pt x="605" y="211"/>
                </a:lnTo>
                <a:lnTo>
                  <a:pt x="605" y="212"/>
                </a:lnTo>
                <a:lnTo>
                  <a:pt x="606" y="212"/>
                </a:lnTo>
                <a:lnTo>
                  <a:pt x="606" y="213"/>
                </a:lnTo>
                <a:lnTo>
                  <a:pt x="607" y="213"/>
                </a:lnTo>
                <a:lnTo>
                  <a:pt x="607" y="213"/>
                </a:lnTo>
                <a:lnTo>
                  <a:pt x="608" y="213"/>
                </a:lnTo>
                <a:lnTo>
                  <a:pt x="609" y="213"/>
                </a:lnTo>
                <a:lnTo>
                  <a:pt x="609" y="213"/>
                </a:lnTo>
                <a:lnTo>
                  <a:pt x="610" y="213"/>
                </a:lnTo>
                <a:lnTo>
                  <a:pt x="611" y="213"/>
                </a:lnTo>
                <a:lnTo>
                  <a:pt x="611" y="213"/>
                </a:lnTo>
                <a:lnTo>
                  <a:pt x="612" y="213"/>
                </a:lnTo>
                <a:lnTo>
                  <a:pt x="613" y="213"/>
                </a:lnTo>
                <a:lnTo>
                  <a:pt x="613" y="213"/>
                </a:lnTo>
                <a:lnTo>
                  <a:pt x="614" y="213"/>
                </a:lnTo>
                <a:lnTo>
                  <a:pt x="615" y="213"/>
                </a:lnTo>
                <a:lnTo>
                  <a:pt x="615" y="213"/>
                </a:lnTo>
                <a:lnTo>
                  <a:pt x="616" y="213"/>
                </a:lnTo>
                <a:lnTo>
                  <a:pt x="617" y="213"/>
                </a:lnTo>
                <a:lnTo>
                  <a:pt x="617" y="213"/>
                </a:lnTo>
                <a:lnTo>
                  <a:pt x="618" y="213"/>
                </a:lnTo>
                <a:lnTo>
                  <a:pt x="618" y="214"/>
                </a:lnTo>
                <a:lnTo>
                  <a:pt x="619" y="214"/>
                </a:lnTo>
                <a:lnTo>
                  <a:pt x="619" y="214"/>
                </a:lnTo>
                <a:lnTo>
                  <a:pt x="619" y="213"/>
                </a:lnTo>
                <a:lnTo>
                  <a:pt x="620" y="213"/>
                </a:lnTo>
                <a:lnTo>
                  <a:pt x="621" y="213"/>
                </a:lnTo>
                <a:lnTo>
                  <a:pt x="621" y="213"/>
                </a:lnTo>
                <a:lnTo>
                  <a:pt x="622" y="213"/>
                </a:lnTo>
                <a:lnTo>
                  <a:pt x="622" y="213"/>
                </a:lnTo>
                <a:lnTo>
                  <a:pt x="623" y="213"/>
                </a:lnTo>
                <a:lnTo>
                  <a:pt x="624" y="213"/>
                </a:lnTo>
                <a:lnTo>
                  <a:pt x="624" y="213"/>
                </a:lnTo>
                <a:lnTo>
                  <a:pt x="625" y="213"/>
                </a:lnTo>
                <a:lnTo>
                  <a:pt x="626" y="213"/>
                </a:lnTo>
                <a:lnTo>
                  <a:pt x="626" y="213"/>
                </a:lnTo>
                <a:lnTo>
                  <a:pt x="626" y="213"/>
                </a:lnTo>
                <a:lnTo>
                  <a:pt x="627" y="214"/>
                </a:lnTo>
                <a:lnTo>
                  <a:pt x="628" y="214"/>
                </a:lnTo>
                <a:lnTo>
                  <a:pt x="628" y="215"/>
                </a:lnTo>
                <a:lnTo>
                  <a:pt x="629" y="215"/>
                </a:lnTo>
                <a:lnTo>
                  <a:pt x="630" y="215"/>
                </a:lnTo>
                <a:lnTo>
                  <a:pt x="630" y="215"/>
                </a:lnTo>
                <a:lnTo>
                  <a:pt x="631" y="216"/>
                </a:lnTo>
                <a:lnTo>
                  <a:pt x="632" y="217"/>
                </a:lnTo>
                <a:lnTo>
                  <a:pt x="632" y="217"/>
                </a:lnTo>
                <a:lnTo>
                  <a:pt x="632" y="217"/>
                </a:lnTo>
                <a:lnTo>
                  <a:pt x="632" y="218"/>
                </a:lnTo>
                <a:lnTo>
                  <a:pt x="632" y="219"/>
                </a:lnTo>
                <a:lnTo>
                  <a:pt x="633" y="219"/>
                </a:lnTo>
                <a:lnTo>
                  <a:pt x="634" y="219"/>
                </a:lnTo>
                <a:lnTo>
                  <a:pt x="634" y="220"/>
                </a:lnTo>
                <a:lnTo>
                  <a:pt x="635" y="220"/>
                </a:lnTo>
                <a:lnTo>
                  <a:pt x="635" y="220"/>
                </a:lnTo>
                <a:lnTo>
                  <a:pt x="635" y="221"/>
                </a:lnTo>
                <a:lnTo>
                  <a:pt x="634" y="222"/>
                </a:lnTo>
                <a:lnTo>
                  <a:pt x="634" y="222"/>
                </a:lnTo>
                <a:lnTo>
                  <a:pt x="634" y="223"/>
                </a:lnTo>
                <a:lnTo>
                  <a:pt x="634" y="224"/>
                </a:lnTo>
                <a:lnTo>
                  <a:pt x="635" y="224"/>
                </a:lnTo>
                <a:lnTo>
                  <a:pt x="635" y="225"/>
                </a:lnTo>
                <a:lnTo>
                  <a:pt x="636" y="225"/>
                </a:lnTo>
                <a:lnTo>
                  <a:pt x="636" y="226"/>
                </a:lnTo>
                <a:lnTo>
                  <a:pt x="637" y="226"/>
                </a:lnTo>
                <a:lnTo>
                  <a:pt x="638" y="226"/>
                </a:lnTo>
                <a:lnTo>
                  <a:pt x="638" y="226"/>
                </a:lnTo>
                <a:lnTo>
                  <a:pt x="639" y="226"/>
                </a:lnTo>
                <a:lnTo>
                  <a:pt x="639" y="227"/>
                </a:lnTo>
                <a:lnTo>
                  <a:pt x="639" y="227"/>
                </a:lnTo>
                <a:lnTo>
                  <a:pt x="639" y="228"/>
                </a:lnTo>
                <a:lnTo>
                  <a:pt x="640" y="228"/>
                </a:lnTo>
                <a:lnTo>
                  <a:pt x="641" y="228"/>
                </a:lnTo>
                <a:lnTo>
                  <a:pt x="641" y="229"/>
                </a:lnTo>
                <a:lnTo>
                  <a:pt x="641" y="230"/>
                </a:lnTo>
                <a:lnTo>
                  <a:pt x="641" y="230"/>
                </a:lnTo>
                <a:lnTo>
                  <a:pt x="641" y="230"/>
                </a:lnTo>
                <a:lnTo>
                  <a:pt x="641" y="231"/>
                </a:lnTo>
                <a:lnTo>
                  <a:pt x="641" y="232"/>
                </a:lnTo>
                <a:lnTo>
                  <a:pt x="641" y="232"/>
                </a:lnTo>
                <a:lnTo>
                  <a:pt x="642" y="232"/>
                </a:lnTo>
                <a:lnTo>
                  <a:pt x="643" y="233"/>
                </a:lnTo>
                <a:lnTo>
                  <a:pt x="643" y="233"/>
                </a:lnTo>
                <a:lnTo>
                  <a:pt x="644" y="234"/>
                </a:lnTo>
                <a:lnTo>
                  <a:pt x="645" y="234"/>
                </a:lnTo>
                <a:lnTo>
                  <a:pt x="645" y="234"/>
                </a:lnTo>
                <a:lnTo>
                  <a:pt x="646" y="234"/>
                </a:lnTo>
                <a:lnTo>
                  <a:pt x="647" y="234"/>
                </a:lnTo>
                <a:lnTo>
                  <a:pt x="647" y="234"/>
                </a:lnTo>
                <a:lnTo>
                  <a:pt x="647" y="233"/>
                </a:lnTo>
                <a:lnTo>
                  <a:pt x="648" y="233"/>
                </a:lnTo>
                <a:lnTo>
                  <a:pt x="648" y="234"/>
                </a:lnTo>
                <a:lnTo>
                  <a:pt x="649" y="234"/>
                </a:lnTo>
                <a:lnTo>
                  <a:pt x="649" y="234"/>
                </a:lnTo>
                <a:lnTo>
                  <a:pt x="649" y="234"/>
                </a:lnTo>
                <a:lnTo>
                  <a:pt x="650" y="234"/>
                </a:lnTo>
                <a:lnTo>
                  <a:pt x="650" y="235"/>
                </a:lnTo>
                <a:lnTo>
                  <a:pt x="651" y="236"/>
                </a:lnTo>
                <a:lnTo>
                  <a:pt x="651" y="236"/>
                </a:lnTo>
                <a:lnTo>
                  <a:pt x="651" y="236"/>
                </a:lnTo>
                <a:lnTo>
                  <a:pt x="652" y="236"/>
                </a:lnTo>
                <a:lnTo>
                  <a:pt x="653" y="236"/>
                </a:lnTo>
                <a:lnTo>
                  <a:pt x="653" y="236"/>
                </a:lnTo>
                <a:lnTo>
                  <a:pt x="654" y="236"/>
                </a:lnTo>
                <a:lnTo>
                  <a:pt x="655" y="236"/>
                </a:lnTo>
                <a:lnTo>
                  <a:pt x="654" y="237"/>
                </a:lnTo>
                <a:lnTo>
                  <a:pt x="653" y="237"/>
                </a:lnTo>
                <a:lnTo>
                  <a:pt x="653" y="238"/>
                </a:lnTo>
                <a:lnTo>
                  <a:pt x="653" y="239"/>
                </a:lnTo>
                <a:lnTo>
                  <a:pt x="653" y="239"/>
                </a:lnTo>
                <a:lnTo>
                  <a:pt x="653" y="240"/>
                </a:lnTo>
                <a:lnTo>
                  <a:pt x="653" y="241"/>
                </a:lnTo>
                <a:lnTo>
                  <a:pt x="652" y="241"/>
                </a:lnTo>
                <a:lnTo>
                  <a:pt x="652" y="242"/>
                </a:lnTo>
                <a:lnTo>
                  <a:pt x="651" y="242"/>
                </a:lnTo>
                <a:lnTo>
                  <a:pt x="651" y="243"/>
                </a:lnTo>
                <a:lnTo>
                  <a:pt x="652" y="243"/>
                </a:lnTo>
                <a:lnTo>
                  <a:pt x="652" y="243"/>
                </a:lnTo>
                <a:lnTo>
                  <a:pt x="653" y="244"/>
                </a:lnTo>
                <a:lnTo>
                  <a:pt x="653" y="244"/>
                </a:lnTo>
                <a:lnTo>
                  <a:pt x="653" y="245"/>
                </a:lnTo>
                <a:lnTo>
                  <a:pt x="653" y="245"/>
                </a:lnTo>
                <a:lnTo>
                  <a:pt x="653" y="246"/>
                </a:lnTo>
                <a:lnTo>
                  <a:pt x="652" y="246"/>
                </a:lnTo>
                <a:lnTo>
                  <a:pt x="652" y="247"/>
                </a:lnTo>
                <a:lnTo>
                  <a:pt x="652" y="247"/>
                </a:lnTo>
                <a:lnTo>
                  <a:pt x="651" y="247"/>
                </a:lnTo>
                <a:lnTo>
                  <a:pt x="651" y="248"/>
                </a:lnTo>
                <a:lnTo>
                  <a:pt x="651" y="249"/>
                </a:lnTo>
                <a:lnTo>
                  <a:pt x="651" y="249"/>
                </a:lnTo>
                <a:lnTo>
                  <a:pt x="652" y="249"/>
                </a:lnTo>
                <a:lnTo>
                  <a:pt x="652" y="249"/>
                </a:lnTo>
                <a:lnTo>
                  <a:pt x="653" y="249"/>
                </a:lnTo>
                <a:lnTo>
                  <a:pt x="653" y="249"/>
                </a:lnTo>
                <a:lnTo>
                  <a:pt x="654" y="249"/>
                </a:lnTo>
                <a:lnTo>
                  <a:pt x="655" y="249"/>
                </a:lnTo>
                <a:lnTo>
                  <a:pt x="655" y="249"/>
                </a:lnTo>
                <a:lnTo>
                  <a:pt x="656" y="249"/>
                </a:lnTo>
                <a:lnTo>
                  <a:pt x="656" y="249"/>
                </a:lnTo>
                <a:lnTo>
                  <a:pt x="657" y="250"/>
                </a:lnTo>
                <a:lnTo>
                  <a:pt x="658" y="250"/>
                </a:lnTo>
                <a:lnTo>
                  <a:pt x="658" y="251"/>
                </a:lnTo>
                <a:lnTo>
                  <a:pt x="658" y="251"/>
                </a:lnTo>
                <a:lnTo>
                  <a:pt x="659" y="251"/>
                </a:lnTo>
                <a:lnTo>
                  <a:pt x="660" y="251"/>
                </a:lnTo>
                <a:lnTo>
                  <a:pt x="660" y="252"/>
                </a:lnTo>
                <a:lnTo>
                  <a:pt x="660" y="253"/>
                </a:lnTo>
                <a:lnTo>
                  <a:pt x="660" y="253"/>
                </a:lnTo>
                <a:lnTo>
                  <a:pt x="661" y="253"/>
                </a:lnTo>
                <a:lnTo>
                  <a:pt x="661" y="254"/>
                </a:lnTo>
                <a:lnTo>
                  <a:pt x="662" y="254"/>
                </a:lnTo>
                <a:lnTo>
                  <a:pt x="662" y="254"/>
                </a:lnTo>
                <a:lnTo>
                  <a:pt x="662" y="254"/>
                </a:lnTo>
                <a:lnTo>
                  <a:pt x="663" y="254"/>
                </a:lnTo>
                <a:lnTo>
                  <a:pt x="664" y="254"/>
                </a:lnTo>
                <a:lnTo>
                  <a:pt x="664" y="255"/>
                </a:lnTo>
                <a:lnTo>
                  <a:pt x="665" y="255"/>
                </a:lnTo>
                <a:lnTo>
                  <a:pt x="666" y="256"/>
                </a:lnTo>
                <a:lnTo>
                  <a:pt x="666" y="256"/>
                </a:lnTo>
                <a:lnTo>
                  <a:pt x="667" y="256"/>
                </a:lnTo>
                <a:lnTo>
                  <a:pt x="668" y="255"/>
                </a:lnTo>
                <a:lnTo>
                  <a:pt x="668" y="255"/>
                </a:lnTo>
                <a:lnTo>
                  <a:pt x="669" y="255"/>
                </a:lnTo>
                <a:lnTo>
                  <a:pt x="670" y="255"/>
                </a:lnTo>
                <a:lnTo>
                  <a:pt x="670" y="256"/>
                </a:lnTo>
                <a:lnTo>
                  <a:pt x="671" y="256"/>
                </a:lnTo>
                <a:lnTo>
                  <a:pt x="671" y="256"/>
                </a:lnTo>
                <a:lnTo>
                  <a:pt x="672" y="256"/>
                </a:lnTo>
                <a:lnTo>
                  <a:pt x="672" y="256"/>
                </a:lnTo>
                <a:lnTo>
                  <a:pt x="673" y="256"/>
                </a:lnTo>
                <a:lnTo>
                  <a:pt x="674" y="256"/>
                </a:lnTo>
                <a:lnTo>
                  <a:pt x="674" y="256"/>
                </a:lnTo>
                <a:lnTo>
                  <a:pt x="674" y="257"/>
                </a:lnTo>
                <a:lnTo>
                  <a:pt x="675" y="257"/>
                </a:lnTo>
                <a:lnTo>
                  <a:pt x="675" y="257"/>
                </a:lnTo>
                <a:lnTo>
                  <a:pt x="676" y="258"/>
                </a:lnTo>
                <a:lnTo>
                  <a:pt x="677" y="258"/>
                </a:lnTo>
                <a:lnTo>
                  <a:pt x="677" y="258"/>
                </a:lnTo>
                <a:lnTo>
                  <a:pt x="678" y="258"/>
                </a:lnTo>
                <a:lnTo>
                  <a:pt x="679" y="258"/>
                </a:lnTo>
                <a:lnTo>
                  <a:pt x="679" y="258"/>
                </a:lnTo>
                <a:lnTo>
                  <a:pt x="680" y="258"/>
                </a:lnTo>
                <a:lnTo>
                  <a:pt x="681" y="258"/>
                </a:lnTo>
                <a:lnTo>
                  <a:pt x="681" y="258"/>
                </a:lnTo>
                <a:lnTo>
                  <a:pt x="681" y="258"/>
                </a:lnTo>
                <a:lnTo>
                  <a:pt x="682" y="258"/>
                </a:lnTo>
                <a:lnTo>
                  <a:pt x="683" y="258"/>
                </a:lnTo>
                <a:lnTo>
                  <a:pt x="683" y="259"/>
                </a:lnTo>
                <a:lnTo>
                  <a:pt x="683" y="259"/>
                </a:lnTo>
                <a:lnTo>
                  <a:pt x="684" y="259"/>
                </a:lnTo>
                <a:lnTo>
                  <a:pt x="684" y="260"/>
                </a:lnTo>
                <a:lnTo>
                  <a:pt x="685" y="260"/>
                </a:lnTo>
                <a:lnTo>
                  <a:pt x="685" y="260"/>
                </a:lnTo>
                <a:lnTo>
                  <a:pt x="685" y="260"/>
                </a:lnTo>
                <a:lnTo>
                  <a:pt x="686" y="260"/>
                </a:lnTo>
                <a:lnTo>
                  <a:pt x="687" y="260"/>
                </a:lnTo>
                <a:lnTo>
                  <a:pt x="687" y="261"/>
                </a:lnTo>
                <a:lnTo>
                  <a:pt x="687" y="261"/>
                </a:lnTo>
                <a:lnTo>
                  <a:pt x="688" y="261"/>
                </a:lnTo>
                <a:lnTo>
                  <a:pt x="688" y="262"/>
                </a:lnTo>
                <a:lnTo>
                  <a:pt x="689" y="262"/>
                </a:lnTo>
                <a:lnTo>
                  <a:pt x="689" y="262"/>
                </a:lnTo>
                <a:lnTo>
                  <a:pt x="689" y="262"/>
                </a:lnTo>
                <a:lnTo>
                  <a:pt x="690" y="262"/>
                </a:lnTo>
                <a:lnTo>
                  <a:pt x="691" y="263"/>
                </a:lnTo>
                <a:lnTo>
                  <a:pt x="691" y="263"/>
                </a:lnTo>
                <a:lnTo>
                  <a:pt x="692" y="264"/>
                </a:lnTo>
                <a:lnTo>
                  <a:pt x="692" y="264"/>
                </a:lnTo>
                <a:lnTo>
                  <a:pt x="693" y="264"/>
                </a:lnTo>
                <a:lnTo>
                  <a:pt x="694" y="264"/>
                </a:lnTo>
                <a:lnTo>
                  <a:pt x="694" y="265"/>
                </a:lnTo>
                <a:lnTo>
                  <a:pt x="694" y="265"/>
                </a:lnTo>
                <a:lnTo>
                  <a:pt x="695" y="265"/>
                </a:lnTo>
                <a:lnTo>
                  <a:pt x="696" y="266"/>
                </a:lnTo>
                <a:lnTo>
                  <a:pt x="696" y="266"/>
                </a:lnTo>
                <a:lnTo>
                  <a:pt x="696" y="266"/>
                </a:lnTo>
                <a:lnTo>
                  <a:pt x="697" y="266"/>
                </a:lnTo>
                <a:lnTo>
                  <a:pt x="698" y="267"/>
                </a:lnTo>
                <a:lnTo>
                  <a:pt x="698" y="267"/>
                </a:lnTo>
                <a:lnTo>
                  <a:pt x="699" y="267"/>
                </a:lnTo>
                <a:lnTo>
                  <a:pt x="699" y="268"/>
                </a:lnTo>
                <a:lnTo>
                  <a:pt x="700" y="268"/>
                </a:lnTo>
                <a:lnTo>
                  <a:pt x="700" y="268"/>
                </a:lnTo>
                <a:lnTo>
                  <a:pt x="700" y="268"/>
                </a:lnTo>
                <a:lnTo>
                  <a:pt x="701" y="268"/>
                </a:lnTo>
                <a:lnTo>
                  <a:pt x="702" y="268"/>
                </a:lnTo>
                <a:lnTo>
                  <a:pt x="702" y="269"/>
                </a:lnTo>
                <a:lnTo>
                  <a:pt x="702" y="269"/>
                </a:lnTo>
                <a:lnTo>
                  <a:pt x="703" y="269"/>
                </a:lnTo>
                <a:lnTo>
                  <a:pt x="703" y="270"/>
                </a:lnTo>
                <a:lnTo>
                  <a:pt x="704" y="270"/>
                </a:lnTo>
                <a:lnTo>
                  <a:pt x="704" y="270"/>
                </a:lnTo>
                <a:lnTo>
                  <a:pt x="704" y="270"/>
                </a:lnTo>
                <a:lnTo>
                  <a:pt x="705" y="270"/>
                </a:lnTo>
                <a:lnTo>
                  <a:pt x="706" y="270"/>
                </a:lnTo>
                <a:lnTo>
                  <a:pt x="706" y="271"/>
                </a:lnTo>
                <a:lnTo>
                  <a:pt x="706" y="271"/>
                </a:lnTo>
                <a:lnTo>
                  <a:pt x="707" y="271"/>
                </a:lnTo>
                <a:lnTo>
                  <a:pt x="707" y="272"/>
                </a:lnTo>
                <a:lnTo>
                  <a:pt x="708" y="272"/>
                </a:lnTo>
                <a:lnTo>
                  <a:pt x="708" y="272"/>
                </a:lnTo>
                <a:lnTo>
                  <a:pt x="708" y="272"/>
                </a:lnTo>
                <a:lnTo>
                  <a:pt x="709" y="272"/>
                </a:lnTo>
                <a:lnTo>
                  <a:pt x="709" y="272"/>
                </a:lnTo>
                <a:lnTo>
                  <a:pt x="709" y="271"/>
                </a:lnTo>
                <a:lnTo>
                  <a:pt x="710" y="271"/>
                </a:lnTo>
                <a:lnTo>
                  <a:pt x="710" y="270"/>
                </a:lnTo>
                <a:lnTo>
                  <a:pt x="710" y="270"/>
                </a:lnTo>
                <a:lnTo>
                  <a:pt x="710" y="270"/>
                </a:lnTo>
                <a:lnTo>
                  <a:pt x="711" y="270"/>
                </a:lnTo>
                <a:lnTo>
                  <a:pt x="711" y="269"/>
                </a:lnTo>
                <a:lnTo>
                  <a:pt x="711" y="268"/>
                </a:lnTo>
                <a:lnTo>
                  <a:pt x="712" y="268"/>
                </a:lnTo>
                <a:lnTo>
                  <a:pt x="713" y="268"/>
                </a:lnTo>
                <a:lnTo>
                  <a:pt x="713" y="268"/>
                </a:lnTo>
                <a:lnTo>
                  <a:pt x="713" y="268"/>
                </a:lnTo>
                <a:lnTo>
                  <a:pt x="714" y="268"/>
                </a:lnTo>
                <a:lnTo>
                  <a:pt x="715" y="268"/>
                </a:lnTo>
                <a:lnTo>
                  <a:pt x="715" y="268"/>
                </a:lnTo>
                <a:lnTo>
                  <a:pt x="716" y="268"/>
                </a:lnTo>
                <a:lnTo>
                  <a:pt x="717" y="268"/>
                </a:lnTo>
                <a:lnTo>
                  <a:pt x="717" y="268"/>
                </a:lnTo>
                <a:lnTo>
                  <a:pt x="718" y="268"/>
                </a:lnTo>
                <a:lnTo>
                  <a:pt x="719" y="268"/>
                </a:lnTo>
                <a:lnTo>
                  <a:pt x="719" y="268"/>
                </a:lnTo>
                <a:lnTo>
                  <a:pt x="719" y="267"/>
                </a:lnTo>
                <a:lnTo>
                  <a:pt x="720" y="267"/>
                </a:lnTo>
                <a:lnTo>
                  <a:pt x="720" y="266"/>
                </a:lnTo>
                <a:lnTo>
                  <a:pt x="721" y="266"/>
                </a:lnTo>
                <a:lnTo>
                  <a:pt x="721" y="266"/>
                </a:lnTo>
                <a:lnTo>
                  <a:pt x="721" y="265"/>
                </a:lnTo>
                <a:lnTo>
                  <a:pt x="722" y="265"/>
                </a:lnTo>
                <a:lnTo>
                  <a:pt x="723" y="265"/>
                </a:lnTo>
                <a:lnTo>
                  <a:pt x="723" y="265"/>
                </a:lnTo>
                <a:lnTo>
                  <a:pt x="724" y="265"/>
                </a:lnTo>
                <a:lnTo>
                  <a:pt x="724" y="264"/>
                </a:lnTo>
                <a:lnTo>
                  <a:pt x="725" y="264"/>
                </a:lnTo>
                <a:lnTo>
                  <a:pt x="725" y="264"/>
                </a:lnTo>
                <a:lnTo>
                  <a:pt x="725" y="264"/>
                </a:lnTo>
                <a:lnTo>
                  <a:pt x="725" y="265"/>
                </a:lnTo>
                <a:lnTo>
                  <a:pt x="726" y="265"/>
                </a:lnTo>
                <a:lnTo>
                  <a:pt x="726" y="266"/>
                </a:lnTo>
                <a:lnTo>
                  <a:pt x="727" y="266"/>
                </a:lnTo>
                <a:lnTo>
                  <a:pt x="727" y="266"/>
                </a:lnTo>
                <a:lnTo>
                  <a:pt x="728" y="266"/>
                </a:lnTo>
                <a:lnTo>
                  <a:pt x="728" y="266"/>
                </a:lnTo>
                <a:lnTo>
                  <a:pt x="728" y="265"/>
                </a:lnTo>
                <a:lnTo>
                  <a:pt x="729" y="265"/>
                </a:lnTo>
                <a:lnTo>
                  <a:pt x="729" y="264"/>
                </a:lnTo>
                <a:lnTo>
                  <a:pt x="730" y="264"/>
                </a:lnTo>
                <a:lnTo>
                  <a:pt x="730" y="264"/>
                </a:lnTo>
                <a:lnTo>
                  <a:pt x="730" y="264"/>
                </a:lnTo>
                <a:lnTo>
                  <a:pt x="730" y="263"/>
                </a:lnTo>
                <a:lnTo>
                  <a:pt x="731" y="263"/>
                </a:lnTo>
                <a:lnTo>
                  <a:pt x="732" y="263"/>
                </a:lnTo>
                <a:lnTo>
                  <a:pt x="732" y="264"/>
                </a:lnTo>
                <a:lnTo>
                  <a:pt x="732" y="264"/>
                </a:lnTo>
                <a:lnTo>
                  <a:pt x="733" y="264"/>
                </a:lnTo>
                <a:lnTo>
                  <a:pt x="734" y="264"/>
                </a:lnTo>
                <a:lnTo>
                  <a:pt x="734" y="264"/>
                </a:lnTo>
                <a:lnTo>
                  <a:pt x="735" y="264"/>
                </a:lnTo>
                <a:lnTo>
                  <a:pt x="736" y="264"/>
                </a:lnTo>
                <a:lnTo>
                  <a:pt x="736" y="264"/>
                </a:lnTo>
                <a:lnTo>
                  <a:pt x="737" y="264"/>
                </a:lnTo>
                <a:lnTo>
                  <a:pt x="738" y="263"/>
                </a:lnTo>
                <a:lnTo>
                  <a:pt x="738" y="263"/>
                </a:lnTo>
                <a:lnTo>
                  <a:pt x="739" y="263"/>
                </a:lnTo>
                <a:lnTo>
                  <a:pt x="740" y="263"/>
                </a:lnTo>
                <a:lnTo>
                  <a:pt x="740" y="264"/>
                </a:lnTo>
                <a:lnTo>
                  <a:pt x="740" y="264"/>
                </a:lnTo>
                <a:lnTo>
                  <a:pt x="740" y="264"/>
                </a:lnTo>
                <a:lnTo>
                  <a:pt x="741" y="264"/>
                </a:lnTo>
                <a:lnTo>
                  <a:pt x="741" y="265"/>
                </a:lnTo>
                <a:lnTo>
                  <a:pt x="741" y="266"/>
                </a:lnTo>
                <a:lnTo>
                  <a:pt x="741" y="266"/>
                </a:lnTo>
                <a:lnTo>
                  <a:pt x="741" y="267"/>
                </a:lnTo>
                <a:lnTo>
                  <a:pt x="741" y="268"/>
                </a:lnTo>
                <a:lnTo>
                  <a:pt x="742" y="268"/>
                </a:lnTo>
                <a:lnTo>
                  <a:pt x="742" y="268"/>
                </a:lnTo>
                <a:lnTo>
                  <a:pt x="742" y="269"/>
                </a:lnTo>
                <a:lnTo>
                  <a:pt x="742" y="268"/>
                </a:lnTo>
                <a:lnTo>
                  <a:pt x="742" y="268"/>
                </a:lnTo>
                <a:lnTo>
                  <a:pt x="743" y="268"/>
                </a:lnTo>
                <a:lnTo>
                  <a:pt x="744" y="268"/>
                </a:lnTo>
                <a:lnTo>
                  <a:pt x="744" y="268"/>
                </a:lnTo>
                <a:lnTo>
                  <a:pt x="744" y="268"/>
                </a:lnTo>
                <a:lnTo>
                  <a:pt x="745" y="268"/>
                </a:lnTo>
                <a:lnTo>
                  <a:pt x="745" y="267"/>
                </a:lnTo>
                <a:lnTo>
                  <a:pt x="746" y="267"/>
                </a:lnTo>
                <a:lnTo>
                  <a:pt x="746" y="267"/>
                </a:lnTo>
                <a:lnTo>
                  <a:pt x="746" y="266"/>
                </a:lnTo>
                <a:lnTo>
                  <a:pt x="747" y="266"/>
                </a:lnTo>
                <a:lnTo>
                  <a:pt x="747" y="266"/>
                </a:lnTo>
                <a:lnTo>
                  <a:pt x="748" y="266"/>
                </a:lnTo>
                <a:lnTo>
                  <a:pt x="749" y="266"/>
                </a:lnTo>
                <a:lnTo>
                  <a:pt x="749" y="266"/>
                </a:lnTo>
                <a:lnTo>
                  <a:pt x="750" y="266"/>
                </a:lnTo>
                <a:lnTo>
                  <a:pt x="750" y="266"/>
                </a:lnTo>
                <a:lnTo>
                  <a:pt x="751" y="266"/>
                </a:lnTo>
                <a:lnTo>
                  <a:pt x="751" y="265"/>
                </a:lnTo>
                <a:lnTo>
                  <a:pt x="751" y="265"/>
                </a:lnTo>
                <a:lnTo>
                  <a:pt x="752" y="265"/>
                </a:lnTo>
                <a:lnTo>
                  <a:pt x="753" y="265"/>
                </a:lnTo>
                <a:lnTo>
                  <a:pt x="753" y="265"/>
                </a:lnTo>
                <a:lnTo>
                  <a:pt x="754" y="264"/>
                </a:lnTo>
                <a:lnTo>
                  <a:pt x="755" y="264"/>
                </a:lnTo>
                <a:lnTo>
                  <a:pt x="755" y="264"/>
                </a:lnTo>
                <a:lnTo>
                  <a:pt x="755" y="264"/>
                </a:lnTo>
                <a:lnTo>
                  <a:pt x="756" y="264"/>
                </a:lnTo>
                <a:lnTo>
                  <a:pt x="756" y="263"/>
                </a:lnTo>
                <a:lnTo>
                  <a:pt x="757" y="262"/>
                </a:lnTo>
                <a:lnTo>
                  <a:pt x="757" y="262"/>
                </a:lnTo>
                <a:lnTo>
                  <a:pt x="757" y="262"/>
                </a:lnTo>
                <a:lnTo>
                  <a:pt x="757" y="261"/>
                </a:lnTo>
                <a:lnTo>
                  <a:pt x="757" y="261"/>
                </a:lnTo>
                <a:lnTo>
                  <a:pt x="757" y="260"/>
                </a:lnTo>
                <a:lnTo>
                  <a:pt x="756" y="260"/>
                </a:lnTo>
                <a:lnTo>
                  <a:pt x="755" y="260"/>
                </a:lnTo>
                <a:lnTo>
                  <a:pt x="755" y="260"/>
                </a:lnTo>
                <a:lnTo>
                  <a:pt x="755" y="260"/>
                </a:lnTo>
                <a:lnTo>
                  <a:pt x="755" y="259"/>
                </a:lnTo>
                <a:lnTo>
                  <a:pt x="755" y="258"/>
                </a:lnTo>
                <a:lnTo>
                  <a:pt x="755" y="258"/>
                </a:lnTo>
                <a:lnTo>
                  <a:pt x="755" y="258"/>
                </a:lnTo>
                <a:lnTo>
                  <a:pt x="755" y="257"/>
                </a:lnTo>
                <a:lnTo>
                  <a:pt x="756" y="257"/>
                </a:lnTo>
                <a:lnTo>
                  <a:pt x="756" y="256"/>
                </a:lnTo>
                <a:lnTo>
                  <a:pt x="757" y="256"/>
                </a:lnTo>
                <a:lnTo>
                  <a:pt x="757" y="256"/>
                </a:lnTo>
                <a:lnTo>
                  <a:pt x="757" y="256"/>
                </a:lnTo>
                <a:lnTo>
                  <a:pt x="757" y="255"/>
                </a:lnTo>
                <a:lnTo>
                  <a:pt x="758" y="255"/>
                </a:lnTo>
                <a:lnTo>
                  <a:pt x="758" y="254"/>
                </a:lnTo>
                <a:lnTo>
                  <a:pt x="759" y="254"/>
                </a:lnTo>
                <a:lnTo>
                  <a:pt x="759" y="254"/>
                </a:lnTo>
                <a:lnTo>
                  <a:pt x="760" y="253"/>
                </a:lnTo>
                <a:lnTo>
                  <a:pt x="760" y="253"/>
                </a:lnTo>
                <a:lnTo>
                  <a:pt x="761" y="253"/>
                </a:lnTo>
                <a:lnTo>
                  <a:pt x="761" y="252"/>
                </a:lnTo>
                <a:lnTo>
                  <a:pt x="761" y="251"/>
                </a:lnTo>
                <a:lnTo>
                  <a:pt x="761" y="251"/>
                </a:lnTo>
                <a:lnTo>
                  <a:pt x="762" y="251"/>
                </a:lnTo>
                <a:lnTo>
                  <a:pt x="762" y="250"/>
                </a:lnTo>
                <a:lnTo>
                  <a:pt x="763" y="250"/>
                </a:lnTo>
                <a:lnTo>
                  <a:pt x="763" y="249"/>
                </a:lnTo>
                <a:lnTo>
                  <a:pt x="763" y="249"/>
                </a:lnTo>
                <a:lnTo>
                  <a:pt x="763" y="249"/>
                </a:lnTo>
                <a:lnTo>
                  <a:pt x="763" y="248"/>
                </a:lnTo>
                <a:lnTo>
                  <a:pt x="764" y="248"/>
                </a:lnTo>
                <a:lnTo>
                  <a:pt x="764" y="248"/>
                </a:lnTo>
                <a:lnTo>
                  <a:pt x="765" y="248"/>
                </a:lnTo>
                <a:lnTo>
                  <a:pt x="765" y="247"/>
                </a:lnTo>
                <a:lnTo>
                  <a:pt x="766" y="247"/>
                </a:lnTo>
                <a:lnTo>
                  <a:pt x="766" y="247"/>
                </a:lnTo>
                <a:lnTo>
                  <a:pt x="766" y="246"/>
                </a:lnTo>
                <a:lnTo>
                  <a:pt x="767" y="246"/>
                </a:lnTo>
                <a:lnTo>
                  <a:pt x="767" y="245"/>
                </a:lnTo>
                <a:lnTo>
                  <a:pt x="767" y="245"/>
                </a:lnTo>
                <a:lnTo>
                  <a:pt x="768" y="245"/>
                </a:lnTo>
                <a:lnTo>
                  <a:pt x="768" y="244"/>
                </a:lnTo>
                <a:lnTo>
                  <a:pt x="768" y="244"/>
                </a:lnTo>
                <a:lnTo>
                  <a:pt x="768" y="243"/>
                </a:lnTo>
                <a:lnTo>
                  <a:pt x="769" y="243"/>
                </a:lnTo>
                <a:lnTo>
                  <a:pt x="770" y="243"/>
                </a:lnTo>
                <a:lnTo>
                  <a:pt x="770" y="243"/>
                </a:lnTo>
                <a:lnTo>
                  <a:pt x="770" y="243"/>
                </a:lnTo>
                <a:lnTo>
                  <a:pt x="770" y="242"/>
                </a:lnTo>
                <a:lnTo>
                  <a:pt x="771" y="242"/>
                </a:lnTo>
                <a:lnTo>
                  <a:pt x="771" y="241"/>
                </a:lnTo>
                <a:lnTo>
                  <a:pt x="772" y="241"/>
                </a:lnTo>
                <a:lnTo>
                  <a:pt x="772" y="241"/>
                </a:lnTo>
                <a:lnTo>
                  <a:pt x="772" y="241"/>
                </a:lnTo>
                <a:lnTo>
                  <a:pt x="773" y="241"/>
                </a:lnTo>
                <a:lnTo>
                  <a:pt x="774" y="241"/>
                </a:lnTo>
                <a:lnTo>
                  <a:pt x="774" y="241"/>
                </a:lnTo>
                <a:lnTo>
                  <a:pt x="774" y="240"/>
                </a:lnTo>
                <a:lnTo>
                  <a:pt x="774" y="239"/>
                </a:lnTo>
                <a:lnTo>
                  <a:pt x="774" y="239"/>
                </a:lnTo>
                <a:lnTo>
                  <a:pt x="774" y="238"/>
                </a:lnTo>
                <a:lnTo>
                  <a:pt x="775" y="237"/>
                </a:lnTo>
                <a:lnTo>
                  <a:pt x="774" y="237"/>
                </a:lnTo>
                <a:lnTo>
                  <a:pt x="774" y="237"/>
                </a:lnTo>
                <a:lnTo>
                  <a:pt x="775" y="237"/>
                </a:lnTo>
                <a:lnTo>
                  <a:pt x="776" y="237"/>
                </a:lnTo>
                <a:lnTo>
                  <a:pt x="776" y="237"/>
                </a:lnTo>
                <a:lnTo>
                  <a:pt x="777" y="237"/>
                </a:lnTo>
                <a:lnTo>
                  <a:pt x="778" y="237"/>
                </a:lnTo>
                <a:lnTo>
                  <a:pt x="778" y="237"/>
                </a:lnTo>
                <a:lnTo>
                  <a:pt x="778" y="236"/>
                </a:lnTo>
                <a:lnTo>
                  <a:pt x="779" y="236"/>
                </a:lnTo>
                <a:lnTo>
                  <a:pt x="779" y="236"/>
                </a:lnTo>
                <a:lnTo>
                  <a:pt x="779" y="235"/>
                </a:lnTo>
                <a:lnTo>
                  <a:pt x="779" y="234"/>
                </a:lnTo>
                <a:lnTo>
                  <a:pt x="780" y="234"/>
                </a:lnTo>
                <a:lnTo>
                  <a:pt x="780" y="234"/>
                </a:lnTo>
                <a:lnTo>
                  <a:pt x="779" y="233"/>
                </a:lnTo>
                <a:lnTo>
                  <a:pt x="780" y="233"/>
                </a:lnTo>
                <a:lnTo>
                  <a:pt x="780" y="232"/>
                </a:lnTo>
                <a:lnTo>
                  <a:pt x="780" y="232"/>
                </a:lnTo>
                <a:lnTo>
                  <a:pt x="781" y="232"/>
                </a:lnTo>
                <a:lnTo>
                  <a:pt x="782" y="232"/>
                </a:lnTo>
                <a:lnTo>
                  <a:pt x="782" y="233"/>
                </a:lnTo>
                <a:lnTo>
                  <a:pt x="782" y="233"/>
                </a:lnTo>
                <a:lnTo>
                  <a:pt x="783" y="233"/>
                </a:lnTo>
                <a:lnTo>
                  <a:pt x="783" y="233"/>
                </a:lnTo>
                <a:lnTo>
                  <a:pt x="784" y="233"/>
                </a:lnTo>
                <a:lnTo>
                  <a:pt x="785" y="233"/>
                </a:lnTo>
                <a:lnTo>
                  <a:pt x="785" y="234"/>
                </a:lnTo>
                <a:lnTo>
                  <a:pt x="785" y="234"/>
                </a:lnTo>
                <a:lnTo>
                  <a:pt x="786" y="234"/>
                </a:lnTo>
                <a:lnTo>
                  <a:pt x="786" y="234"/>
                </a:lnTo>
                <a:lnTo>
                  <a:pt x="787" y="234"/>
                </a:lnTo>
                <a:lnTo>
                  <a:pt x="787" y="235"/>
                </a:lnTo>
                <a:lnTo>
                  <a:pt x="787" y="235"/>
                </a:lnTo>
                <a:lnTo>
                  <a:pt x="787" y="236"/>
                </a:lnTo>
                <a:lnTo>
                  <a:pt x="788" y="236"/>
                </a:lnTo>
                <a:lnTo>
                  <a:pt x="789" y="236"/>
                </a:lnTo>
                <a:lnTo>
                  <a:pt x="789" y="236"/>
                </a:lnTo>
                <a:lnTo>
                  <a:pt x="789" y="236"/>
                </a:lnTo>
                <a:lnTo>
                  <a:pt x="790" y="236"/>
                </a:lnTo>
                <a:lnTo>
                  <a:pt x="791" y="236"/>
                </a:lnTo>
                <a:lnTo>
                  <a:pt x="791" y="236"/>
                </a:lnTo>
                <a:lnTo>
                  <a:pt x="792" y="236"/>
                </a:lnTo>
                <a:lnTo>
                  <a:pt x="792" y="235"/>
                </a:lnTo>
                <a:lnTo>
                  <a:pt x="793" y="235"/>
                </a:lnTo>
                <a:lnTo>
                  <a:pt x="793" y="234"/>
                </a:lnTo>
                <a:lnTo>
                  <a:pt x="793" y="234"/>
                </a:lnTo>
                <a:lnTo>
                  <a:pt x="793" y="234"/>
                </a:lnTo>
                <a:lnTo>
                  <a:pt x="794" y="234"/>
                </a:lnTo>
                <a:lnTo>
                  <a:pt x="795" y="233"/>
                </a:lnTo>
                <a:lnTo>
                  <a:pt x="795" y="233"/>
                </a:lnTo>
                <a:lnTo>
                  <a:pt x="796" y="232"/>
                </a:lnTo>
                <a:lnTo>
                  <a:pt x="797" y="232"/>
                </a:lnTo>
                <a:lnTo>
                  <a:pt x="797" y="232"/>
                </a:lnTo>
                <a:lnTo>
                  <a:pt x="798" y="232"/>
                </a:lnTo>
                <a:lnTo>
                  <a:pt x="798" y="232"/>
                </a:lnTo>
                <a:lnTo>
                  <a:pt x="799" y="232"/>
                </a:lnTo>
                <a:lnTo>
                  <a:pt x="799" y="232"/>
                </a:lnTo>
                <a:lnTo>
                  <a:pt x="800" y="232"/>
                </a:lnTo>
                <a:lnTo>
                  <a:pt x="800" y="231"/>
                </a:lnTo>
                <a:lnTo>
                  <a:pt x="800" y="231"/>
                </a:lnTo>
                <a:lnTo>
                  <a:pt x="800" y="230"/>
                </a:lnTo>
                <a:lnTo>
                  <a:pt x="801" y="230"/>
                </a:lnTo>
                <a:lnTo>
                  <a:pt x="801" y="231"/>
                </a:lnTo>
                <a:lnTo>
                  <a:pt x="802" y="231"/>
                </a:lnTo>
                <a:lnTo>
                  <a:pt x="802" y="231"/>
                </a:lnTo>
                <a:lnTo>
                  <a:pt x="802" y="232"/>
                </a:lnTo>
                <a:lnTo>
                  <a:pt x="803" y="232"/>
                </a:lnTo>
                <a:lnTo>
                  <a:pt x="803" y="232"/>
                </a:lnTo>
                <a:lnTo>
                  <a:pt x="804" y="232"/>
                </a:lnTo>
                <a:lnTo>
                  <a:pt x="804" y="232"/>
                </a:lnTo>
                <a:lnTo>
                  <a:pt x="804" y="233"/>
                </a:lnTo>
                <a:lnTo>
                  <a:pt x="805" y="233"/>
                </a:lnTo>
                <a:lnTo>
                  <a:pt x="806" y="233"/>
                </a:lnTo>
                <a:lnTo>
                  <a:pt x="806" y="234"/>
                </a:lnTo>
                <a:lnTo>
                  <a:pt x="806" y="234"/>
                </a:lnTo>
                <a:lnTo>
                  <a:pt x="807" y="234"/>
                </a:lnTo>
                <a:lnTo>
                  <a:pt x="807" y="235"/>
                </a:lnTo>
                <a:lnTo>
                  <a:pt x="808" y="235"/>
                </a:lnTo>
                <a:lnTo>
                  <a:pt x="808" y="236"/>
                </a:lnTo>
                <a:lnTo>
                  <a:pt x="808" y="236"/>
                </a:lnTo>
                <a:lnTo>
                  <a:pt x="808" y="236"/>
                </a:lnTo>
                <a:lnTo>
                  <a:pt x="808" y="237"/>
                </a:lnTo>
                <a:lnTo>
                  <a:pt x="808" y="237"/>
                </a:lnTo>
                <a:lnTo>
                  <a:pt x="808" y="237"/>
                </a:lnTo>
                <a:lnTo>
                  <a:pt x="808" y="237"/>
                </a:lnTo>
                <a:lnTo>
                  <a:pt x="808" y="238"/>
                </a:lnTo>
                <a:lnTo>
                  <a:pt x="809" y="238"/>
                </a:lnTo>
                <a:lnTo>
                  <a:pt x="810" y="238"/>
                </a:lnTo>
                <a:lnTo>
                  <a:pt x="810" y="238"/>
                </a:lnTo>
                <a:lnTo>
                  <a:pt x="810" y="239"/>
                </a:lnTo>
                <a:lnTo>
                  <a:pt x="811" y="239"/>
                </a:lnTo>
                <a:lnTo>
                  <a:pt x="811" y="239"/>
                </a:lnTo>
                <a:lnTo>
                  <a:pt x="812" y="239"/>
                </a:lnTo>
                <a:lnTo>
                  <a:pt x="812" y="239"/>
                </a:lnTo>
                <a:lnTo>
                  <a:pt x="812" y="240"/>
                </a:lnTo>
                <a:lnTo>
                  <a:pt x="812" y="240"/>
                </a:lnTo>
                <a:lnTo>
                  <a:pt x="812" y="241"/>
                </a:lnTo>
                <a:lnTo>
                  <a:pt x="812" y="241"/>
                </a:lnTo>
                <a:lnTo>
                  <a:pt x="812" y="241"/>
                </a:lnTo>
                <a:lnTo>
                  <a:pt x="812" y="242"/>
                </a:lnTo>
                <a:lnTo>
                  <a:pt x="813" y="242"/>
                </a:lnTo>
                <a:lnTo>
                  <a:pt x="814" y="243"/>
                </a:lnTo>
                <a:lnTo>
                  <a:pt x="814" y="243"/>
                </a:lnTo>
                <a:lnTo>
                  <a:pt x="814" y="243"/>
                </a:lnTo>
                <a:lnTo>
                  <a:pt x="814" y="244"/>
                </a:lnTo>
                <a:lnTo>
                  <a:pt x="815" y="244"/>
                </a:lnTo>
                <a:lnTo>
                  <a:pt x="816" y="245"/>
                </a:lnTo>
                <a:lnTo>
                  <a:pt x="816" y="245"/>
                </a:lnTo>
                <a:lnTo>
                  <a:pt x="816" y="245"/>
                </a:lnTo>
                <a:lnTo>
                  <a:pt x="816" y="246"/>
                </a:lnTo>
                <a:lnTo>
                  <a:pt x="817" y="246"/>
                </a:lnTo>
                <a:lnTo>
                  <a:pt x="818" y="246"/>
                </a:lnTo>
                <a:lnTo>
                  <a:pt x="818" y="246"/>
                </a:lnTo>
                <a:lnTo>
                  <a:pt x="819" y="246"/>
                </a:lnTo>
                <a:lnTo>
                  <a:pt x="819" y="246"/>
                </a:lnTo>
                <a:lnTo>
                  <a:pt x="820" y="246"/>
                </a:lnTo>
                <a:lnTo>
                  <a:pt x="821" y="246"/>
                </a:lnTo>
                <a:lnTo>
                  <a:pt x="821" y="246"/>
                </a:lnTo>
                <a:lnTo>
                  <a:pt x="822" y="246"/>
                </a:lnTo>
                <a:lnTo>
                  <a:pt x="822" y="245"/>
                </a:lnTo>
                <a:lnTo>
                  <a:pt x="823" y="245"/>
                </a:lnTo>
                <a:lnTo>
                  <a:pt x="823" y="245"/>
                </a:lnTo>
                <a:lnTo>
                  <a:pt x="824" y="245"/>
                </a:lnTo>
                <a:lnTo>
                  <a:pt x="824" y="246"/>
                </a:lnTo>
                <a:lnTo>
                  <a:pt x="825" y="245"/>
                </a:lnTo>
                <a:lnTo>
                  <a:pt x="825" y="246"/>
                </a:lnTo>
                <a:lnTo>
                  <a:pt x="825" y="246"/>
                </a:lnTo>
                <a:lnTo>
                  <a:pt x="826" y="247"/>
                </a:lnTo>
                <a:lnTo>
                  <a:pt x="827" y="247"/>
                </a:lnTo>
                <a:lnTo>
                  <a:pt x="827" y="247"/>
                </a:lnTo>
                <a:lnTo>
                  <a:pt x="827" y="247"/>
                </a:lnTo>
                <a:lnTo>
                  <a:pt x="827" y="247"/>
                </a:lnTo>
                <a:lnTo>
                  <a:pt x="827" y="248"/>
                </a:lnTo>
                <a:lnTo>
                  <a:pt x="827" y="249"/>
                </a:lnTo>
                <a:lnTo>
                  <a:pt x="827" y="249"/>
                </a:lnTo>
                <a:lnTo>
                  <a:pt x="826" y="249"/>
                </a:lnTo>
                <a:lnTo>
                  <a:pt x="826" y="250"/>
                </a:lnTo>
                <a:lnTo>
                  <a:pt x="826" y="251"/>
                </a:lnTo>
                <a:lnTo>
                  <a:pt x="827" y="251"/>
                </a:lnTo>
                <a:lnTo>
                  <a:pt x="827" y="251"/>
                </a:lnTo>
                <a:lnTo>
                  <a:pt x="828" y="251"/>
                </a:lnTo>
                <a:lnTo>
                  <a:pt x="829" y="251"/>
                </a:lnTo>
                <a:lnTo>
                  <a:pt x="829" y="251"/>
                </a:lnTo>
                <a:lnTo>
                  <a:pt x="829" y="251"/>
                </a:lnTo>
                <a:lnTo>
                  <a:pt x="830" y="251"/>
                </a:lnTo>
                <a:lnTo>
                  <a:pt x="830" y="252"/>
                </a:lnTo>
                <a:lnTo>
                  <a:pt x="831" y="252"/>
                </a:lnTo>
                <a:lnTo>
                  <a:pt x="831" y="253"/>
                </a:lnTo>
                <a:lnTo>
                  <a:pt x="831" y="253"/>
                </a:lnTo>
                <a:lnTo>
                  <a:pt x="831" y="254"/>
                </a:lnTo>
                <a:lnTo>
                  <a:pt x="831" y="254"/>
                </a:lnTo>
                <a:lnTo>
                  <a:pt x="830" y="254"/>
                </a:lnTo>
                <a:lnTo>
                  <a:pt x="830" y="255"/>
                </a:lnTo>
                <a:lnTo>
                  <a:pt x="829" y="255"/>
                </a:lnTo>
                <a:lnTo>
                  <a:pt x="829" y="256"/>
                </a:lnTo>
                <a:lnTo>
                  <a:pt x="829" y="256"/>
                </a:lnTo>
                <a:lnTo>
                  <a:pt x="829" y="257"/>
                </a:lnTo>
                <a:lnTo>
                  <a:pt x="829" y="257"/>
                </a:lnTo>
                <a:lnTo>
                  <a:pt x="829" y="258"/>
                </a:lnTo>
                <a:lnTo>
                  <a:pt x="828" y="258"/>
                </a:lnTo>
                <a:lnTo>
                  <a:pt x="828" y="258"/>
                </a:lnTo>
                <a:lnTo>
                  <a:pt x="828" y="259"/>
                </a:lnTo>
                <a:lnTo>
                  <a:pt x="827" y="259"/>
                </a:lnTo>
                <a:lnTo>
                  <a:pt x="827" y="260"/>
                </a:lnTo>
                <a:lnTo>
                  <a:pt x="827" y="260"/>
                </a:lnTo>
                <a:lnTo>
                  <a:pt x="827" y="260"/>
                </a:lnTo>
                <a:lnTo>
                  <a:pt x="826" y="260"/>
                </a:lnTo>
                <a:lnTo>
                  <a:pt x="825" y="260"/>
                </a:lnTo>
                <a:lnTo>
                  <a:pt x="825" y="261"/>
                </a:lnTo>
                <a:lnTo>
                  <a:pt x="825" y="261"/>
                </a:lnTo>
                <a:lnTo>
                  <a:pt x="825" y="262"/>
                </a:lnTo>
                <a:lnTo>
                  <a:pt x="824" y="262"/>
                </a:lnTo>
                <a:lnTo>
                  <a:pt x="823" y="262"/>
                </a:lnTo>
                <a:lnTo>
                  <a:pt x="823" y="262"/>
                </a:lnTo>
                <a:lnTo>
                  <a:pt x="823" y="262"/>
                </a:lnTo>
                <a:lnTo>
                  <a:pt x="822" y="262"/>
                </a:lnTo>
                <a:lnTo>
                  <a:pt x="822" y="263"/>
                </a:lnTo>
                <a:lnTo>
                  <a:pt x="822" y="264"/>
                </a:lnTo>
                <a:lnTo>
                  <a:pt x="823" y="264"/>
                </a:lnTo>
                <a:lnTo>
                  <a:pt x="823" y="265"/>
                </a:lnTo>
                <a:lnTo>
                  <a:pt x="823" y="265"/>
                </a:lnTo>
                <a:lnTo>
                  <a:pt x="824" y="265"/>
                </a:lnTo>
                <a:lnTo>
                  <a:pt x="824" y="266"/>
                </a:lnTo>
                <a:lnTo>
                  <a:pt x="825" y="266"/>
                </a:lnTo>
                <a:lnTo>
                  <a:pt x="825" y="266"/>
                </a:lnTo>
                <a:lnTo>
                  <a:pt x="825" y="267"/>
                </a:lnTo>
                <a:lnTo>
                  <a:pt x="825" y="268"/>
                </a:lnTo>
                <a:lnTo>
                  <a:pt x="825" y="268"/>
                </a:lnTo>
                <a:lnTo>
                  <a:pt x="825" y="268"/>
                </a:lnTo>
                <a:lnTo>
                  <a:pt x="825" y="269"/>
                </a:lnTo>
                <a:lnTo>
                  <a:pt x="825" y="270"/>
                </a:lnTo>
                <a:lnTo>
                  <a:pt x="825" y="270"/>
                </a:lnTo>
                <a:lnTo>
                  <a:pt x="825" y="270"/>
                </a:lnTo>
                <a:lnTo>
                  <a:pt x="826" y="270"/>
                </a:lnTo>
                <a:lnTo>
                  <a:pt x="826" y="271"/>
                </a:lnTo>
                <a:lnTo>
                  <a:pt x="827" y="271"/>
                </a:lnTo>
                <a:lnTo>
                  <a:pt x="827" y="272"/>
                </a:lnTo>
                <a:lnTo>
                  <a:pt x="827" y="272"/>
                </a:lnTo>
                <a:lnTo>
                  <a:pt x="828" y="272"/>
                </a:lnTo>
                <a:lnTo>
                  <a:pt x="828" y="273"/>
                </a:lnTo>
                <a:lnTo>
                  <a:pt x="829" y="273"/>
                </a:lnTo>
                <a:lnTo>
                  <a:pt x="828" y="273"/>
                </a:lnTo>
                <a:lnTo>
                  <a:pt x="828" y="273"/>
                </a:lnTo>
                <a:lnTo>
                  <a:pt x="827" y="273"/>
                </a:lnTo>
                <a:lnTo>
                  <a:pt x="827" y="274"/>
                </a:lnTo>
                <a:lnTo>
                  <a:pt x="827" y="275"/>
                </a:lnTo>
                <a:lnTo>
                  <a:pt x="827" y="275"/>
                </a:lnTo>
                <a:lnTo>
                  <a:pt x="826" y="275"/>
                </a:lnTo>
                <a:lnTo>
                  <a:pt x="826" y="276"/>
                </a:lnTo>
                <a:lnTo>
                  <a:pt x="827" y="276"/>
                </a:lnTo>
                <a:lnTo>
                  <a:pt x="827" y="277"/>
                </a:lnTo>
                <a:lnTo>
                  <a:pt x="827" y="277"/>
                </a:lnTo>
                <a:lnTo>
                  <a:pt x="827" y="277"/>
                </a:lnTo>
                <a:lnTo>
                  <a:pt x="827" y="278"/>
                </a:lnTo>
                <a:lnTo>
                  <a:pt x="827" y="279"/>
                </a:lnTo>
                <a:lnTo>
                  <a:pt x="827" y="279"/>
                </a:lnTo>
                <a:lnTo>
                  <a:pt x="827" y="280"/>
                </a:lnTo>
                <a:lnTo>
                  <a:pt x="827" y="281"/>
                </a:lnTo>
                <a:lnTo>
                  <a:pt x="827" y="281"/>
                </a:lnTo>
                <a:lnTo>
                  <a:pt x="827" y="282"/>
                </a:lnTo>
                <a:lnTo>
                  <a:pt x="827" y="282"/>
                </a:lnTo>
                <a:lnTo>
                  <a:pt x="827" y="283"/>
                </a:lnTo>
                <a:lnTo>
                  <a:pt x="827" y="283"/>
                </a:lnTo>
                <a:lnTo>
                  <a:pt x="827" y="284"/>
                </a:lnTo>
                <a:lnTo>
                  <a:pt x="827" y="285"/>
                </a:lnTo>
                <a:lnTo>
                  <a:pt x="827" y="285"/>
                </a:lnTo>
                <a:lnTo>
                  <a:pt x="826" y="285"/>
                </a:lnTo>
                <a:lnTo>
                  <a:pt x="825" y="285"/>
                </a:lnTo>
                <a:lnTo>
                  <a:pt x="825" y="285"/>
                </a:lnTo>
                <a:lnTo>
                  <a:pt x="824" y="285"/>
                </a:lnTo>
                <a:lnTo>
                  <a:pt x="824" y="286"/>
                </a:lnTo>
                <a:lnTo>
                  <a:pt x="823" y="286"/>
                </a:lnTo>
                <a:lnTo>
                  <a:pt x="823" y="286"/>
                </a:lnTo>
                <a:lnTo>
                  <a:pt x="823" y="285"/>
                </a:lnTo>
                <a:lnTo>
                  <a:pt x="823" y="286"/>
                </a:lnTo>
                <a:lnTo>
                  <a:pt x="822" y="285"/>
                </a:lnTo>
                <a:lnTo>
                  <a:pt x="821" y="285"/>
                </a:lnTo>
                <a:lnTo>
                  <a:pt x="821" y="285"/>
                </a:lnTo>
                <a:lnTo>
                  <a:pt x="820" y="285"/>
                </a:lnTo>
                <a:lnTo>
                  <a:pt x="819" y="286"/>
                </a:lnTo>
                <a:lnTo>
                  <a:pt x="819" y="287"/>
                </a:lnTo>
                <a:lnTo>
                  <a:pt x="819" y="287"/>
                </a:lnTo>
                <a:lnTo>
                  <a:pt x="819" y="287"/>
                </a:lnTo>
                <a:lnTo>
                  <a:pt x="819" y="288"/>
                </a:lnTo>
                <a:lnTo>
                  <a:pt x="819" y="289"/>
                </a:lnTo>
                <a:lnTo>
                  <a:pt x="819" y="289"/>
                </a:lnTo>
                <a:lnTo>
                  <a:pt x="819" y="290"/>
                </a:lnTo>
                <a:lnTo>
                  <a:pt x="819" y="290"/>
                </a:lnTo>
                <a:lnTo>
                  <a:pt x="819" y="290"/>
                </a:lnTo>
                <a:lnTo>
                  <a:pt x="818" y="290"/>
                </a:lnTo>
                <a:lnTo>
                  <a:pt x="818" y="291"/>
                </a:lnTo>
                <a:lnTo>
                  <a:pt x="818" y="292"/>
                </a:lnTo>
                <a:lnTo>
                  <a:pt x="818" y="292"/>
                </a:lnTo>
                <a:lnTo>
                  <a:pt x="818" y="292"/>
                </a:lnTo>
                <a:lnTo>
                  <a:pt x="817" y="292"/>
                </a:lnTo>
                <a:lnTo>
                  <a:pt x="817" y="293"/>
                </a:lnTo>
                <a:lnTo>
                  <a:pt x="816" y="294"/>
                </a:lnTo>
                <a:lnTo>
                  <a:pt x="816" y="294"/>
                </a:lnTo>
                <a:lnTo>
                  <a:pt x="816" y="295"/>
                </a:lnTo>
                <a:lnTo>
                  <a:pt x="816" y="296"/>
                </a:lnTo>
                <a:lnTo>
                  <a:pt x="816" y="296"/>
                </a:lnTo>
                <a:lnTo>
                  <a:pt x="816" y="297"/>
                </a:lnTo>
                <a:lnTo>
                  <a:pt x="816" y="297"/>
                </a:lnTo>
                <a:lnTo>
                  <a:pt x="816" y="298"/>
                </a:lnTo>
                <a:lnTo>
                  <a:pt x="816" y="298"/>
                </a:lnTo>
                <a:lnTo>
                  <a:pt x="815" y="299"/>
                </a:lnTo>
                <a:lnTo>
                  <a:pt x="815" y="300"/>
                </a:lnTo>
                <a:lnTo>
                  <a:pt x="815" y="300"/>
                </a:lnTo>
                <a:lnTo>
                  <a:pt x="814" y="301"/>
                </a:lnTo>
                <a:lnTo>
                  <a:pt x="814" y="302"/>
                </a:lnTo>
                <a:lnTo>
                  <a:pt x="812" y="302"/>
                </a:lnTo>
                <a:lnTo>
                  <a:pt x="812" y="302"/>
                </a:lnTo>
                <a:lnTo>
                  <a:pt x="811" y="302"/>
                </a:lnTo>
                <a:lnTo>
                  <a:pt x="810" y="302"/>
                </a:lnTo>
                <a:lnTo>
                  <a:pt x="810" y="302"/>
                </a:lnTo>
                <a:lnTo>
                  <a:pt x="809" y="302"/>
                </a:lnTo>
                <a:lnTo>
                  <a:pt x="808" y="302"/>
                </a:lnTo>
                <a:lnTo>
                  <a:pt x="807" y="302"/>
                </a:lnTo>
                <a:lnTo>
                  <a:pt x="806" y="302"/>
                </a:lnTo>
                <a:lnTo>
                  <a:pt x="806" y="302"/>
                </a:lnTo>
                <a:lnTo>
                  <a:pt x="805" y="302"/>
                </a:lnTo>
                <a:lnTo>
                  <a:pt x="804" y="302"/>
                </a:lnTo>
                <a:lnTo>
                  <a:pt x="804" y="302"/>
                </a:lnTo>
                <a:lnTo>
                  <a:pt x="804" y="302"/>
                </a:lnTo>
                <a:lnTo>
                  <a:pt x="802" y="302"/>
                </a:lnTo>
                <a:lnTo>
                  <a:pt x="802" y="303"/>
                </a:lnTo>
                <a:lnTo>
                  <a:pt x="802" y="304"/>
                </a:lnTo>
                <a:lnTo>
                  <a:pt x="802" y="304"/>
                </a:lnTo>
                <a:lnTo>
                  <a:pt x="801" y="304"/>
                </a:lnTo>
                <a:lnTo>
                  <a:pt x="800" y="304"/>
                </a:lnTo>
                <a:lnTo>
                  <a:pt x="800" y="305"/>
                </a:lnTo>
                <a:lnTo>
                  <a:pt x="800" y="306"/>
                </a:lnTo>
                <a:lnTo>
                  <a:pt x="800" y="308"/>
                </a:lnTo>
                <a:lnTo>
                  <a:pt x="800" y="308"/>
                </a:lnTo>
                <a:lnTo>
                  <a:pt x="800" y="308"/>
                </a:lnTo>
                <a:lnTo>
                  <a:pt x="799" y="309"/>
                </a:lnTo>
                <a:lnTo>
                  <a:pt x="799" y="309"/>
                </a:lnTo>
                <a:lnTo>
                  <a:pt x="799" y="309"/>
                </a:lnTo>
                <a:lnTo>
                  <a:pt x="798" y="310"/>
                </a:lnTo>
                <a:lnTo>
                  <a:pt x="797" y="311"/>
                </a:lnTo>
                <a:lnTo>
                  <a:pt x="797" y="312"/>
                </a:lnTo>
                <a:lnTo>
                  <a:pt x="796" y="312"/>
                </a:lnTo>
                <a:lnTo>
                  <a:pt x="795" y="313"/>
                </a:lnTo>
                <a:lnTo>
                  <a:pt x="795" y="313"/>
                </a:lnTo>
                <a:lnTo>
                  <a:pt x="795" y="314"/>
                </a:lnTo>
                <a:lnTo>
                  <a:pt x="796" y="315"/>
                </a:lnTo>
                <a:lnTo>
                  <a:pt x="797" y="315"/>
                </a:lnTo>
                <a:lnTo>
                  <a:pt x="797" y="316"/>
                </a:lnTo>
                <a:lnTo>
                  <a:pt x="797" y="316"/>
                </a:lnTo>
                <a:lnTo>
                  <a:pt x="797" y="317"/>
                </a:lnTo>
                <a:lnTo>
                  <a:pt x="799" y="317"/>
                </a:lnTo>
                <a:lnTo>
                  <a:pt x="799" y="317"/>
                </a:lnTo>
                <a:lnTo>
                  <a:pt x="800" y="317"/>
                </a:lnTo>
                <a:lnTo>
                  <a:pt x="800" y="317"/>
                </a:lnTo>
                <a:lnTo>
                  <a:pt x="800" y="318"/>
                </a:lnTo>
                <a:lnTo>
                  <a:pt x="800" y="319"/>
                </a:lnTo>
                <a:lnTo>
                  <a:pt x="800" y="319"/>
                </a:lnTo>
                <a:lnTo>
                  <a:pt x="800" y="320"/>
                </a:lnTo>
                <a:lnTo>
                  <a:pt x="800" y="321"/>
                </a:lnTo>
                <a:lnTo>
                  <a:pt x="800" y="321"/>
                </a:lnTo>
                <a:lnTo>
                  <a:pt x="800" y="322"/>
                </a:lnTo>
                <a:lnTo>
                  <a:pt x="800" y="323"/>
                </a:lnTo>
                <a:lnTo>
                  <a:pt x="800" y="324"/>
                </a:lnTo>
                <a:lnTo>
                  <a:pt x="801" y="325"/>
                </a:lnTo>
                <a:lnTo>
                  <a:pt x="801" y="326"/>
                </a:lnTo>
                <a:lnTo>
                  <a:pt x="802" y="327"/>
                </a:lnTo>
                <a:lnTo>
                  <a:pt x="802" y="328"/>
                </a:lnTo>
                <a:lnTo>
                  <a:pt x="802" y="328"/>
                </a:lnTo>
                <a:lnTo>
                  <a:pt x="801" y="330"/>
                </a:lnTo>
                <a:lnTo>
                  <a:pt x="802" y="331"/>
                </a:lnTo>
                <a:lnTo>
                  <a:pt x="802" y="332"/>
                </a:lnTo>
                <a:lnTo>
                  <a:pt x="802" y="332"/>
                </a:lnTo>
                <a:lnTo>
                  <a:pt x="802" y="332"/>
                </a:lnTo>
                <a:lnTo>
                  <a:pt x="803" y="333"/>
                </a:lnTo>
                <a:lnTo>
                  <a:pt x="804" y="334"/>
                </a:lnTo>
                <a:lnTo>
                  <a:pt x="804" y="334"/>
                </a:lnTo>
                <a:lnTo>
                  <a:pt x="805" y="335"/>
                </a:lnTo>
                <a:lnTo>
                  <a:pt x="805" y="336"/>
                </a:lnTo>
                <a:lnTo>
                  <a:pt x="805" y="336"/>
                </a:lnTo>
                <a:lnTo>
                  <a:pt x="804" y="337"/>
                </a:lnTo>
                <a:lnTo>
                  <a:pt x="804" y="338"/>
                </a:lnTo>
                <a:lnTo>
                  <a:pt x="804" y="338"/>
                </a:lnTo>
                <a:lnTo>
                  <a:pt x="804" y="339"/>
                </a:lnTo>
                <a:lnTo>
                  <a:pt x="804" y="340"/>
                </a:lnTo>
                <a:lnTo>
                  <a:pt x="803" y="340"/>
                </a:lnTo>
                <a:lnTo>
                  <a:pt x="803" y="340"/>
                </a:lnTo>
                <a:lnTo>
                  <a:pt x="803" y="342"/>
                </a:lnTo>
                <a:lnTo>
                  <a:pt x="804" y="342"/>
                </a:lnTo>
                <a:lnTo>
                  <a:pt x="804" y="343"/>
                </a:lnTo>
                <a:lnTo>
                  <a:pt x="803" y="344"/>
                </a:lnTo>
                <a:lnTo>
                  <a:pt x="802" y="344"/>
                </a:lnTo>
                <a:lnTo>
                  <a:pt x="801" y="344"/>
                </a:lnTo>
                <a:lnTo>
                  <a:pt x="801" y="345"/>
                </a:lnTo>
                <a:lnTo>
                  <a:pt x="801" y="345"/>
                </a:lnTo>
                <a:lnTo>
                  <a:pt x="800" y="346"/>
                </a:lnTo>
                <a:lnTo>
                  <a:pt x="800" y="347"/>
                </a:lnTo>
                <a:lnTo>
                  <a:pt x="800" y="349"/>
                </a:lnTo>
                <a:lnTo>
                  <a:pt x="800" y="349"/>
                </a:lnTo>
                <a:lnTo>
                  <a:pt x="799" y="350"/>
                </a:lnTo>
                <a:lnTo>
                  <a:pt x="799" y="351"/>
                </a:lnTo>
                <a:lnTo>
                  <a:pt x="799" y="351"/>
                </a:lnTo>
                <a:lnTo>
                  <a:pt x="799" y="352"/>
                </a:lnTo>
                <a:lnTo>
                  <a:pt x="798" y="352"/>
                </a:lnTo>
                <a:lnTo>
                  <a:pt x="797" y="353"/>
                </a:lnTo>
                <a:lnTo>
                  <a:pt x="794" y="353"/>
                </a:lnTo>
                <a:lnTo>
                  <a:pt x="793" y="353"/>
                </a:lnTo>
                <a:lnTo>
                  <a:pt x="793" y="353"/>
                </a:lnTo>
                <a:lnTo>
                  <a:pt x="792" y="353"/>
                </a:lnTo>
                <a:lnTo>
                  <a:pt x="791" y="353"/>
                </a:lnTo>
                <a:lnTo>
                  <a:pt x="791" y="353"/>
                </a:lnTo>
                <a:lnTo>
                  <a:pt x="790" y="353"/>
                </a:lnTo>
                <a:lnTo>
                  <a:pt x="789" y="353"/>
                </a:lnTo>
                <a:lnTo>
                  <a:pt x="789" y="353"/>
                </a:lnTo>
                <a:lnTo>
                  <a:pt x="788" y="353"/>
                </a:lnTo>
                <a:lnTo>
                  <a:pt x="787" y="353"/>
                </a:lnTo>
                <a:lnTo>
                  <a:pt x="786" y="354"/>
                </a:lnTo>
                <a:lnTo>
                  <a:pt x="785" y="354"/>
                </a:lnTo>
                <a:lnTo>
                  <a:pt x="785" y="355"/>
                </a:lnTo>
                <a:lnTo>
                  <a:pt x="785" y="355"/>
                </a:lnTo>
                <a:lnTo>
                  <a:pt x="784" y="355"/>
                </a:lnTo>
                <a:lnTo>
                  <a:pt x="783" y="355"/>
                </a:lnTo>
                <a:lnTo>
                  <a:pt x="782" y="356"/>
                </a:lnTo>
                <a:lnTo>
                  <a:pt x="782" y="357"/>
                </a:lnTo>
                <a:lnTo>
                  <a:pt x="780" y="359"/>
                </a:lnTo>
                <a:lnTo>
                  <a:pt x="779" y="359"/>
                </a:lnTo>
                <a:lnTo>
                  <a:pt x="778" y="359"/>
                </a:lnTo>
                <a:lnTo>
                  <a:pt x="778" y="360"/>
                </a:lnTo>
                <a:lnTo>
                  <a:pt x="777" y="360"/>
                </a:lnTo>
                <a:lnTo>
                  <a:pt x="776" y="360"/>
                </a:lnTo>
                <a:lnTo>
                  <a:pt x="776" y="361"/>
                </a:lnTo>
                <a:lnTo>
                  <a:pt x="776" y="361"/>
                </a:lnTo>
                <a:lnTo>
                  <a:pt x="776" y="362"/>
                </a:lnTo>
                <a:lnTo>
                  <a:pt x="775" y="362"/>
                </a:lnTo>
                <a:lnTo>
                  <a:pt x="775" y="362"/>
                </a:lnTo>
                <a:lnTo>
                  <a:pt x="775" y="363"/>
                </a:lnTo>
                <a:lnTo>
                  <a:pt x="775" y="364"/>
                </a:lnTo>
                <a:lnTo>
                  <a:pt x="774" y="364"/>
                </a:lnTo>
                <a:lnTo>
                  <a:pt x="774" y="365"/>
                </a:lnTo>
                <a:lnTo>
                  <a:pt x="773" y="366"/>
                </a:lnTo>
                <a:lnTo>
                  <a:pt x="772" y="367"/>
                </a:lnTo>
                <a:lnTo>
                  <a:pt x="772" y="368"/>
                </a:lnTo>
                <a:lnTo>
                  <a:pt x="772" y="368"/>
                </a:lnTo>
                <a:lnTo>
                  <a:pt x="772" y="369"/>
                </a:lnTo>
                <a:lnTo>
                  <a:pt x="772" y="370"/>
                </a:lnTo>
                <a:lnTo>
                  <a:pt x="773" y="370"/>
                </a:lnTo>
                <a:lnTo>
                  <a:pt x="774" y="371"/>
                </a:lnTo>
                <a:lnTo>
                  <a:pt x="774" y="372"/>
                </a:lnTo>
                <a:lnTo>
                  <a:pt x="774" y="372"/>
                </a:lnTo>
                <a:lnTo>
                  <a:pt x="773" y="373"/>
                </a:lnTo>
                <a:lnTo>
                  <a:pt x="772" y="374"/>
                </a:lnTo>
                <a:lnTo>
                  <a:pt x="772" y="374"/>
                </a:lnTo>
                <a:lnTo>
                  <a:pt x="772" y="375"/>
                </a:lnTo>
                <a:lnTo>
                  <a:pt x="772" y="376"/>
                </a:lnTo>
                <a:lnTo>
                  <a:pt x="772" y="376"/>
                </a:lnTo>
                <a:lnTo>
                  <a:pt x="771" y="376"/>
                </a:lnTo>
                <a:lnTo>
                  <a:pt x="771" y="377"/>
                </a:lnTo>
                <a:lnTo>
                  <a:pt x="771" y="379"/>
                </a:lnTo>
                <a:lnTo>
                  <a:pt x="770" y="380"/>
                </a:lnTo>
                <a:lnTo>
                  <a:pt x="770" y="381"/>
                </a:lnTo>
                <a:lnTo>
                  <a:pt x="770" y="381"/>
                </a:lnTo>
                <a:lnTo>
                  <a:pt x="770" y="382"/>
                </a:lnTo>
                <a:lnTo>
                  <a:pt x="770" y="383"/>
                </a:lnTo>
                <a:lnTo>
                  <a:pt x="768" y="383"/>
                </a:lnTo>
                <a:lnTo>
                  <a:pt x="766" y="383"/>
                </a:lnTo>
                <a:lnTo>
                  <a:pt x="766" y="384"/>
                </a:lnTo>
                <a:lnTo>
                  <a:pt x="764" y="384"/>
                </a:lnTo>
                <a:lnTo>
                  <a:pt x="764" y="385"/>
                </a:lnTo>
                <a:lnTo>
                  <a:pt x="763" y="385"/>
                </a:lnTo>
                <a:lnTo>
                  <a:pt x="763" y="385"/>
                </a:lnTo>
                <a:lnTo>
                  <a:pt x="762" y="385"/>
                </a:lnTo>
                <a:lnTo>
                  <a:pt x="761" y="385"/>
                </a:lnTo>
                <a:lnTo>
                  <a:pt x="761" y="385"/>
                </a:lnTo>
                <a:lnTo>
                  <a:pt x="760" y="386"/>
                </a:lnTo>
                <a:lnTo>
                  <a:pt x="760" y="387"/>
                </a:lnTo>
                <a:lnTo>
                  <a:pt x="761" y="387"/>
                </a:lnTo>
                <a:lnTo>
                  <a:pt x="761" y="387"/>
                </a:lnTo>
                <a:lnTo>
                  <a:pt x="761" y="388"/>
                </a:lnTo>
                <a:lnTo>
                  <a:pt x="760" y="388"/>
                </a:lnTo>
                <a:lnTo>
                  <a:pt x="760" y="389"/>
                </a:lnTo>
                <a:lnTo>
                  <a:pt x="759" y="389"/>
                </a:lnTo>
                <a:lnTo>
                  <a:pt x="759" y="389"/>
                </a:lnTo>
                <a:lnTo>
                  <a:pt x="759" y="390"/>
                </a:lnTo>
                <a:lnTo>
                  <a:pt x="759" y="390"/>
                </a:lnTo>
                <a:lnTo>
                  <a:pt x="759" y="389"/>
                </a:lnTo>
                <a:lnTo>
                  <a:pt x="758" y="389"/>
                </a:lnTo>
                <a:lnTo>
                  <a:pt x="757" y="389"/>
                </a:lnTo>
                <a:lnTo>
                  <a:pt x="757" y="389"/>
                </a:lnTo>
                <a:lnTo>
                  <a:pt x="757" y="389"/>
                </a:lnTo>
                <a:lnTo>
                  <a:pt x="756" y="389"/>
                </a:lnTo>
                <a:lnTo>
                  <a:pt x="755" y="391"/>
                </a:lnTo>
                <a:lnTo>
                  <a:pt x="755" y="391"/>
                </a:lnTo>
                <a:lnTo>
                  <a:pt x="755" y="391"/>
                </a:lnTo>
                <a:lnTo>
                  <a:pt x="755" y="392"/>
                </a:lnTo>
                <a:lnTo>
                  <a:pt x="754" y="392"/>
                </a:lnTo>
                <a:lnTo>
                  <a:pt x="753" y="393"/>
                </a:lnTo>
                <a:lnTo>
                  <a:pt x="753" y="393"/>
                </a:lnTo>
                <a:lnTo>
                  <a:pt x="753" y="394"/>
                </a:lnTo>
                <a:lnTo>
                  <a:pt x="752" y="395"/>
                </a:lnTo>
                <a:lnTo>
                  <a:pt x="752" y="395"/>
                </a:lnTo>
                <a:lnTo>
                  <a:pt x="751" y="395"/>
                </a:lnTo>
                <a:lnTo>
                  <a:pt x="751" y="396"/>
                </a:lnTo>
                <a:lnTo>
                  <a:pt x="749" y="396"/>
                </a:lnTo>
                <a:lnTo>
                  <a:pt x="749" y="397"/>
                </a:lnTo>
                <a:lnTo>
                  <a:pt x="749" y="397"/>
                </a:lnTo>
                <a:lnTo>
                  <a:pt x="749" y="397"/>
                </a:lnTo>
                <a:lnTo>
                  <a:pt x="748" y="397"/>
                </a:lnTo>
                <a:lnTo>
                  <a:pt x="748" y="398"/>
                </a:lnTo>
                <a:lnTo>
                  <a:pt x="747" y="398"/>
                </a:lnTo>
                <a:lnTo>
                  <a:pt x="747" y="398"/>
                </a:lnTo>
                <a:lnTo>
                  <a:pt x="747" y="399"/>
                </a:lnTo>
                <a:lnTo>
                  <a:pt x="747" y="400"/>
                </a:lnTo>
                <a:lnTo>
                  <a:pt x="746" y="400"/>
                </a:lnTo>
                <a:lnTo>
                  <a:pt x="746" y="400"/>
                </a:lnTo>
                <a:lnTo>
                  <a:pt x="747" y="401"/>
                </a:lnTo>
                <a:lnTo>
                  <a:pt x="747" y="402"/>
                </a:lnTo>
                <a:lnTo>
                  <a:pt x="747" y="402"/>
                </a:lnTo>
                <a:lnTo>
                  <a:pt x="747" y="402"/>
                </a:lnTo>
                <a:lnTo>
                  <a:pt x="748" y="403"/>
                </a:lnTo>
                <a:lnTo>
                  <a:pt x="748" y="404"/>
                </a:lnTo>
                <a:lnTo>
                  <a:pt x="748" y="404"/>
                </a:lnTo>
                <a:lnTo>
                  <a:pt x="749" y="404"/>
                </a:lnTo>
                <a:lnTo>
                  <a:pt x="749" y="405"/>
                </a:lnTo>
                <a:lnTo>
                  <a:pt x="749" y="405"/>
                </a:lnTo>
                <a:lnTo>
                  <a:pt x="749" y="406"/>
                </a:lnTo>
                <a:lnTo>
                  <a:pt x="749" y="406"/>
                </a:lnTo>
                <a:lnTo>
                  <a:pt x="749" y="407"/>
                </a:lnTo>
                <a:lnTo>
                  <a:pt x="750" y="408"/>
                </a:lnTo>
                <a:lnTo>
                  <a:pt x="751" y="408"/>
                </a:lnTo>
                <a:lnTo>
                  <a:pt x="750" y="408"/>
                </a:lnTo>
                <a:lnTo>
                  <a:pt x="750" y="409"/>
                </a:lnTo>
                <a:lnTo>
                  <a:pt x="749" y="409"/>
                </a:lnTo>
                <a:lnTo>
                  <a:pt x="749" y="410"/>
                </a:lnTo>
                <a:lnTo>
                  <a:pt x="749" y="410"/>
                </a:lnTo>
                <a:lnTo>
                  <a:pt x="748" y="410"/>
                </a:lnTo>
                <a:lnTo>
                  <a:pt x="748" y="411"/>
                </a:lnTo>
                <a:lnTo>
                  <a:pt x="747" y="412"/>
                </a:lnTo>
                <a:lnTo>
                  <a:pt x="747" y="412"/>
                </a:lnTo>
                <a:lnTo>
                  <a:pt x="747" y="412"/>
                </a:lnTo>
                <a:lnTo>
                  <a:pt x="747" y="413"/>
                </a:lnTo>
                <a:lnTo>
                  <a:pt x="747" y="414"/>
                </a:lnTo>
                <a:lnTo>
                  <a:pt x="747" y="414"/>
                </a:lnTo>
                <a:lnTo>
                  <a:pt x="747" y="414"/>
                </a:lnTo>
                <a:lnTo>
                  <a:pt x="747" y="415"/>
                </a:lnTo>
                <a:lnTo>
                  <a:pt x="746" y="416"/>
                </a:lnTo>
                <a:lnTo>
                  <a:pt x="746" y="416"/>
                </a:lnTo>
                <a:lnTo>
                  <a:pt x="746" y="417"/>
                </a:lnTo>
                <a:lnTo>
                  <a:pt x="746" y="417"/>
                </a:lnTo>
                <a:lnTo>
                  <a:pt x="746" y="417"/>
                </a:lnTo>
                <a:lnTo>
                  <a:pt x="746" y="418"/>
                </a:lnTo>
                <a:lnTo>
                  <a:pt x="746" y="419"/>
                </a:lnTo>
                <a:lnTo>
                  <a:pt x="746" y="419"/>
                </a:lnTo>
                <a:lnTo>
                  <a:pt x="745" y="420"/>
                </a:lnTo>
                <a:lnTo>
                  <a:pt x="745" y="421"/>
                </a:lnTo>
                <a:lnTo>
                  <a:pt x="744" y="421"/>
                </a:lnTo>
                <a:lnTo>
                  <a:pt x="744" y="421"/>
                </a:lnTo>
                <a:lnTo>
                  <a:pt x="745" y="421"/>
                </a:lnTo>
                <a:lnTo>
                  <a:pt x="745" y="422"/>
                </a:lnTo>
                <a:lnTo>
                  <a:pt x="745" y="423"/>
                </a:lnTo>
                <a:lnTo>
                  <a:pt x="744" y="423"/>
                </a:lnTo>
                <a:lnTo>
                  <a:pt x="745" y="423"/>
                </a:lnTo>
                <a:lnTo>
                  <a:pt x="745" y="424"/>
                </a:lnTo>
                <a:lnTo>
                  <a:pt x="744" y="424"/>
                </a:lnTo>
                <a:lnTo>
                  <a:pt x="744" y="425"/>
                </a:lnTo>
                <a:lnTo>
                  <a:pt x="744" y="425"/>
                </a:lnTo>
                <a:lnTo>
                  <a:pt x="744" y="426"/>
                </a:lnTo>
                <a:lnTo>
                  <a:pt x="744" y="426"/>
                </a:lnTo>
                <a:lnTo>
                  <a:pt x="744" y="427"/>
                </a:lnTo>
                <a:lnTo>
                  <a:pt x="745" y="427"/>
                </a:lnTo>
                <a:lnTo>
                  <a:pt x="745" y="428"/>
                </a:lnTo>
                <a:lnTo>
                  <a:pt x="745" y="429"/>
                </a:lnTo>
                <a:lnTo>
                  <a:pt x="744" y="429"/>
                </a:lnTo>
                <a:lnTo>
                  <a:pt x="745" y="429"/>
                </a:lnTo>
                <a:lnTo>
                  <a:pt x="744" y="430"/>
                </a:lnTo>
                <a:lnTo>
                  <a:pt x="744" y="431"/>
                </a:lnTo>
                <a:lnTo>
                  <a:pt x="744" y="431"/>
                </a:lnTo>
                <a:lnTo>
                  <a:pt x="744" y="431"/>
                </a:lnTo>
                <a:lnTo>
                  <a:pt x="743" y="431"/>
                </a:lnTo>
                <a:lnTo>
                  <a:pt x="743" y="432"/>
                </a:lnTo>
                <a:lnTo>
                  <a:pt x="742" y="432"/>
                </a:lnTo>
                <a:lnTo>
                  <a:pt x="742" y="432"/>
                </a:lnTo>
                <a:lnTo>
                  <a:pt x="741" y="432"/>
                </a:lnTo>
                <a:lnTo>
                  <a:pt x="740" y="432"/>
                </a:lnTo>
                <a:lnTo>
                  <a:pt x="740" y="432"/>
                </a:lnTo>
                <a:lnTo>
                  <a:pt x="740" y="433"/>
                </a:lnTo>
                <a:lnTo>
                  <a:pt x="739" y="433"/>
                </a:lnTo>
                <a:lnTo>
                  <a:pt x="739" y="432"/>
                </a:lnTo>
                <a:lnTo>
                  <a:pt x="738" y="431"/>
                </a:lnTo>
                <a:lnTo>
                  <a:pt x="738" y="431"/>
                </a:lnTo>
                <a:lnTo>
                  <a:pt x="737" y="431"/>
                </a:lnTo>
                <a:lnTo>
                  <a:pt x="736" y="431"/>
                </a:lnTo>
                <a:lnTo>
                  <a:pt x="736" y="431"/>
                </a:lnTo>
                <a:lnTo>
                  <a:pt x="735" y="431"/>
                </a:lnTo>
                <a:lnTo>
                  <a:pt x="734" y="431"/>
                </a:lnTo>
                <a:lnTo>
                  <a:pt x="734" y="431"/>
                </a:lnTo>
                <a:lnTo>
                  <a:pt x="734" y="432"/>
                </a:lnTo>
                <a:lnTo>
                  <a:pt x="733" y="433"/>
                </a:lnTo>
                <a:lnTo>
                  <a:pt x="733" y="433"/>
                </a:lnTo>
                <a:lnTo>
                  <a:pt x="732" y="433"/>
                </a:lnTo>
                <a:lnTo>
                  <a:pt x="732" y="434"/>
                </a:lnTo>
                <a:lnTo>
                  <a:pt x="732" y="434"/>
                </a:lnTo>
                <a:lnTo>
                  <a:pt x="732" y="434"/>
                </a:lnTo>
                <a:lnTo>
                  <a:pt x="732" y="435"/>
                </a:lnTo>
                <a:lnTo>
                  <a:pt x="731" y="435"/>
                </a:lnTo>
                <a:lnTo>
                  <a:pt x="731" y="436"/>
                </a:lnTo>
                <a:lnTo>
                  <a:pt x="731" y="436"/>
                </a:lnTo>
                <a:lnTo>
                  <a:pt x="732" y="436"/>
                </a:lnTo>
                <a:lnTo>
                  <a:pt x="732" y="437"/>
                </a:lnTo>
                <a:lnTo>
                  <a:pt x="732" y="438"/>
                </a:lnTo>
                <a:lnTo>
                  <a:pt x="732" y="438"/>
                </a:lnTo>
                <a:lnTo>
                  <a:pt x="731" y="438"/>
                </a:lnTo>
                <a:lnTo>
                  <a:pt x="731" y="439"/>
                </a:lnTo>
                <a:lnTo>
                  <a:pt x="730" y="439"/>
                </a:lnTo>
                <a:lnTo>
                  <a:pt x="730" y="440"/>
                </a:lnTo>
                <a:lnTo>
                  <a:pt x="730" y="440"/>
                </a:lnTo>
                <a:lnTo>
                  <a:pt x="729" y="440"/>
                </a:lnTo>
                <a:lnTo>
                  <a:pt x="728" y="440"/>
                </a:lnTo>
                <a:lnTo>
                  <a:pt x="728" y="439"/>
                </a:lnTo>
                <a:lnTo>
                  <a:pt x="728" y="439"/>
                </a:lnTo>
                <a:lnTo>
                  <a:pt x="727" y="439"/>
                </a:lnTo>
                <a:lnTo>
                  <a:pt x="727" y="439"/>
                </a:lnTo>
                <a:lnTo>
                  <a:pt x="726" y="439"/>
                </a:lnTo>
                <a:lnTo>
                  <a:pt x="726" y="438"/>
                </a:lnTo>
                <a:lnTo>
                  <a:pt x="725" y="438"/>
                </a:lnTo>
                <a:lnTo>
                  <a:pt x="725" y="438"/>
                </a:lnTo>
                <a:lnTo>
                  <a:pt x="724" y="438"/>
                </a:lnTo>
                <a:lnTo>
                  <a:pt x="723" y="439"/>
                </a:lnTo>
                <a:lnTo>
                  <a:pt x="723" y="440"/>
                </a:lnTo>
                <a:lnTo>
                  <a:pt x="722" y="440"/>
                </a:lnTo>
                <a:lnTo>
                  <a:pt x="722" y="440"/>
                </a:lnTo>
                <a:lnTo>
                  <a:pt x="721" y="440"/>
                </a:lnTo>
                <a:lnTo>
                  <a:pt x="721" y="440"/>
                </a:lnTo>
                <a:lnTo>
                  <a:pt x="720" y="439"/>
                </a:lnTo>
                <a:lnTo>
                  <a:pt x="719" y="439"/>
                </a:lnTo>
                <a:lnTo>
                  <a:pt x="719" y="439"/>
                </a:lnTo>
                <a:lnTo>
                  <a:pt x="719" y="438"/>
                </a:lnTo>
                <a:lnTo>
                  <a:pt x="719" y="438"/>
                </a:lnTo>
                <a:lnTo>
                  <a:pt x="718" y="437"/>
                </a:lnTo>
                <a:lnTo>
                  <a:pt x="718" y="436"/>
                </a:lnTo>
                <a:lnTo>
                  <a:pt x="717" y="436"/>
                </a:lnTo>
                <a:lnTo>
                  <a:pt x="717" y="436"/>
                </a:lnTo>
                <a:lnTo>
                  <a:pt x="717" y="436"/>
                </a:lnTo>
                <a:lnTo>
                  <a:pt x="716" y="436"/>
                </a:lnTo>
                <a:lnTo>
                  <a:pt x="716" y="435"/>
                </a:lnTo>
                <a:lnTo>
                  <a:pt x="715" y="435"/>
                </a:lnTo>
                <a:lnTo>
                  <a:pt x="715" y="434"/>
                </a:lnTo>
                <a:lnTo>
                  <a:pt x="714" y="434"/>
                </a:lnTo>
                <a:lnTo>
                  <a:pt x="713" y="434"/>
                </a:lnTo>
                <a:lnTo>
                  <a:pt x="713" y="433"/>
                </a:lnTo>
                <a:lnTo>
                  <a:pt x="713" y="433"/>
                </a:lnTo>
                <a:lnTo>
                  <a:pt x="712" y="433"/>
                </a:lnTo>
                <a:lnTo>
                  <a:pt x="711" y="433"/>
                </a:lnTo>
                <a:lnTo>
                  <a:pt x="711" y="433"/>
                </a:lnTo>
                <a:lnTo>
                  <a:pt x="710" y="433"/>
                </a:lnTo>
                <a:lnTo>
                  <a:pt x="710" y="433"/>
                </a:lnTo>
                <a:lnTo>
                  <a:pt x="709" y="433"/>
                </a:lnTo>
                <a:lnTo>
                  <a:pt x="708" y="433"/>
                </a:lnTo>
                <a:lnTo>
                  <a:pt x="708" y="433"/>
                </a:lnTo>
                <a:lnTo>
                  <a:pt x="707" y="433"/>
                </a:lnTo>
                <a:lnTo>
                  <a:pt x="706" y="434"/>
                </a:lnTo>
                <a:lnTo>
                  <a:pt x="706" y="434"/>
                </a:lnTo>
                <a:lnTo>
                  <a:pt x="705" y="434"/>
                </a:lnTo>
                <a:lnTo>
                  <a:pt x="704" y="434"/>
                </a:lnTo>
                <a:lnTo>
                  <a:pt x="704" y="434"/>
                </a:lnTo>
                <a:lnTo>
                  <a:pt x="704" y="435"/>
                </a:lnTo>
                <a:lnTo>
                  <a:pt x="703" y="435"/>
                </a:lnTo>
                <a:lnTo>
                  <a:pt x="703" y="436"/>
                </a:lnTo>
                <a:lnTo>
                  <a:pt x="704" y="436"/>
                </a:lnTo>
                <a:lnTo>
                  <a:pt x="704" y="436"/>
                </a:lnTo>
                <a:lnTo>
                  <a:pt x="703" y="437"/>
                </a:lnTo>
                <a:lnTo>
                  <a:pt x="702" y="438"/>
                </a:lnTo>
                <a:lnTo>
                  <a:pt x="702" y="438"/>
                </a:lnTo>
                <a:lnTo>
                  <a:pt x="702" y="439"/>
                </a:lnTo>
                <a:lnTo>
                  <a:pt x="702" y="440"/>
                </a:lnTo>
                <a:lnTo>
                  <a:pt x="702" y="440"/>
                </a:lnTo>
                <a:lnTo>
                  <a:pt x="702" y="441"/>
                </a:lnTo>
                <a:lnTo>
                  <a:pt x="702" y="442"/>
                </a:lnTo>
                <a:lnTo>
                  <a:pt x="702" y="442"/>
                </a:lnTo>
                <a:lnTo>
                  <a:pt x="701" y="443"/>
                </a:lnTo>
                <a:lnTo>
                  <a:pt x="700" y="444"/>
                </a:lnTo>
                <a:lnTo>
                  <a:pt x="700" y="444"/>
                </a:lnTo>
                <a:lnTo>
                  <a:pt x="700" y="444"/>
                </a:lnTo>
                <a:lnTo>
                  <a:pt x="700" y="445"/>
                </a:lnTo>
                <a:lnTo>
                  <a:pt x="700" y="446"/>
                </a:lnTo>
                <a:lnTo>
                  <a:pt x="700" y="446"/>
                </a:lnTo>
                <a:lnTo>
                  <a:pt x="699" y="446"/>
                </a:lnTo>
                <a:lnTo>
                  <a:pt x="699" y="447"/>
                </a:lnTo>
                <a:lnTo>
                  <a:pt x="698" y="448"/>
                </a:lnTo>
                <a:lnTo>
                  <a:pt x="698" y="448"/>
                </a:lnTo>
                <a:lnTo>
                  <a:pt x="698" y="449"/>
                </a:lnTo>
                <a:lnTo>
                  <a:pt x="698" y="450"/>
                </a:lnTo>
                <a:lnTo>
                  <a:pt x="698" y="450"/>
                </a:lnTo>
                <a:lnTo>
                  <a:pt x="698" y="450"/>
                </a:lnTo>
                <a:lnTo>
                  <a:pt x="698" y="451"/>
                </a:lnTo>
                <a:lnTo>
                  <a:pt x="697" y="451"/>
                </a:lnTo>
                <a:lnTo>
                  <a:pt x="697" y="452"/>
                </a:lnTo>
                <a:lnTo>
                  <a:pt x="697" y="452"/>
                </a:lnTo>
                <a:lnTo>
                  <a:pt x="696" y="453"/>
                </a:lnTo>
                <a:lnTo>
                  <a:pt x="696" y="453"/>
                </a:lnTo>
                <a:lnTo>
                  <a:pt x="696" y="453"/>
                </a:lnTo>
                <a:lnTo>
                  <a:pt x="696" y="454"/>
                </a:lnTo>
                <a:lnTo>
                  <a:pt x="696" y="455"/>
                </a:lnTo>
                <a:lnTo>
                  <a:pt x="696" y="455"/>
                </a:lnTo>
                <a:lnTo>
                  <a:pt x="696" y="456"/>
                </a:lnTo>
                <a:lnTo>
                  <a:pt x="695" y="456"/>
                </a:lnTo>
                <a:lnTo>
                  <a:pt x="695" y="457"/>
                </a:lnTo>
                <a:lnTo>
                  <a:pt x="694" y="457"/>
                </a:lnTo>
                <a:lnTo>
                  <a:pt x="695" y="459"/>
                </a:lnTo>
                <a:lnTo>
                  <a:pt x="694" y="459"/>
                </a:lnTo>
                <a:lnTo>
                  <a:pt x="694" y="460"/>
                </a:lnTo>
                <a:lnTo>
                  <a:pt x="694" y="460"/>
                </a:lnTo>
                <a:lnTo>
                  <a:pt x="693" y="460"/>
                </a:lnTo>
                <a:lnTo>
                  <a:pt x="693" y="461"/>
                </a:lnTo>
                <a:lnTo>
                  <a:pt x="692" y="461"/>
                </a:lnTo>
                <a:lnTo>
                  <a:pt x="692" y="461"/>
                </a:lnTo>
                <a:lnTo>
                  <a:pt x="692" y="462"/>
                </a:lnTo>
                <a:lnTo>
                  <a:pt x="692" y="463"/>
                </a:lnTo>
                <a:lnTo>
                  <a:pt x="692" y="463"/>
                </a:lnTo>
                <a:lnTo>
                  <a:pt x="691" y="463"/>
                </a:lnTo>
                <a:lnTo>
                  <a:pt x="691" y="464"/>
                </a:lnTo>
                <a:lnTo>
                  <a:pt x="692" y="464"/>
                </a:lnTo>
                <a:lnTo>
                  <a:pt x="692" y="465"/>
                </a:lnTo>
                <a:lnTo>
                  <a:pt x="692" y="465"/>
                </a:lnTo>
                <a:lnTo>
                  <a:pt x="692" y="465"/>
                </a:lnTo>
                <a:lnTo>
                  <a:pt x="693" y="465"/>
                </a:lnTo>
                <a:lnTo>
                  <a:pt x="693" y="466"/>
                </a:lnTo>
                <a:lnTo>
                  <a:pt x="693" y="467"/>
                </a:lnTo>
                <a:lnTo>
                  <a:pt x="693" y="467"/>
                </a:lnTo>
                <a:lnTo>
                  <a:pt x="692" y="467"/>
                </a:lnTo>
                <a:lnTo>
                  <a:pt x="692" y="468"/>
                </a:lnTo>
                <a:lnTo>
                  <a:pt x="693" y="468"/>
                </a:lnTo>
                <a:lnTo>
                  <a:pt x="693" y="469"/>
                </a:lnTo>
                <a:lnTo>
                  <a:pt x="692" y="469"/>
                </a:lnTo>
                <a:lnTo>
                  <a:pt x="692" y="469"/>
                </a:lnTo>
                <a:lnTo>
                  <a:pt x="692" y="469"/>
                </a:lnTo>
                <a:lnTo>
                  <a:pt x="692" y="470"/>
                </a:lnTo>
                <a:lnTo>
                  <a:pt x="692" y="470"/>
                </a:lnTo>
                <a:lnTo>
                  <a:pt x="692" y="471"/>
                </a:lnTo>
                <a:lnTo>
                  <a:pt x="692" y="472"/>
                </a:lnTo>
                <a:lnTo>
                  <a:pt x="692" y="472"/>
                </a:lnTo>
                <a:lnTo>
                  <a:pt x="692" y="472"/>
                </a:lnTo>
                <a:lnTo>
                  <a:pt x="693" y="473"/>
                </a:lnTo>
                <a:lnTo>
                  <a:pt x="692" y="474"/>
                </a:lnTo>
                <a:lnTo>
                  <a:pt x="692" y="474"/>
                </a:lnTo>
                <a:lnTo>
                  <a:pt x="692" y="475"/>
                </a:lnTo>
                <a:lnTo>
                  <a:pt x="692" y="476"/>
                </a:lnTo>
                <a:lnTo>
                  <a:pt x="691" y="476"/>
                </a:lnTo>
                <a:lnTo>
                  <a:pt x="691" y="476"/>
                </a:lnTo>
                <a:lnTo>
                  <a:pt x="690" y="476"/>
                </a:lnTo>
                <a:lnTo>
                  <a:pt x="689" y="476"/>
                </a:lnTo>
                <a:lnTo>
                  <a:pt x="689" y="476"/>
                </a:lnTo>
                <a:lnTo>
                  <a:pt x="689" y="476"/>
                </a:lnTo>
                <a:lnTo>
                  <a:pt x="688" y="476"/>
                </a:lnTo>
                <a:lnTo>
                  <a:pt x="687" y="476"/>
                </a:lnTo>
                <a:lnTo>
                  <a:pt x="687" y="476"/>
                </a:lnTo>
                <a:lnTo>
                  <a:pt x="687" y="476"/>
                </a:lnTo>
                <a:lnTo>
                  <a:pt x="687" y="476"/>
                </a:lnTo>
                <a:lnTo>
                  <a:pt x="687" y="477"/>
                </a:lnTo>
                <a:lnTo>
                  <a:pt x="687" y="477"/>
                </a:lnTo>
                <a:lnTo>
                  <a:pt x="686" y="477"/>
                </a:lnTo>
                <a:lnTo>
                  <a:pt x="685" y="477"/>
                </a:lnTo>
                <a:lnTo>
                  <a:pt x="685" y="477"/>
                </a:lnTo>
                <a:lnTo>
                  <a:pt x="684" y="478"/>
                </a:lnTo>
                <a:lnTo>
                  <a:pt x="684" y="478"/>
                </a:lnTo>
                <a:lnTo>
                  <a:pt x="684" y="479"/>
                </a:lnTo>
                <a:lnTo>
                  <a:pt x="684" y="480"/>
                </a:lnTo>
                <a:lnTo>
                  <a:pt x="684" y="480"/>
                </a:lnTo>
                <a:lnTo>
                  <a:pt x="683" y="481"/>
                </a:lnTo>
                <a:lnTo>
                  <a:pt x="683" y="482"/>
                </a:lnTo>
                <a:lnTo>
                  <a:pt x="683" y="482"/>
                </a:lnTo>
                <a:lnTo>
                  <a:pt x="682" y="482"/>
                </a:lnTo>
                <a:lnTo>
                  <a:pt x="682" y="483"/>
                </a:lnTo>
                <a:lnTo>
                  <a:pt x="681" y="483"/>
                </a:lnTo>
                <a:lnTo>
                  <a:pt x="681" y="483"/>
                </a:lnTo>
                <a:lnTo>
                  <a:pt x="680" y="484"/>
                </a:lnTo>
                <a:lnTo>
                  <a:pt x="680" y="484"/>
                </a:lnTo>
                <a:lnTo>
                  <a:pt x="679" y="484"/>
                </a:lnTo>
                <a:lnTo>
                  <a:pt x="679" y="485"/>
                </a:lnTo>
                <a:lnTo>
                  <a:pt x="679" y="484"/>
                </a:lnTo>
                <a:lnTo>
                  <a:pt x="679" y="484"/>
                </a:lnTo>
                <a:lnTo>
                  <a:pt x="678" y="484"/>
                </a:lnTo>
                <a:lnTo>
                  <a:pt x="678" y="485"/>
                </a:lnTo>
                <a:lnTo>
                  <a:pt x="679" y="486"/>
                </a:lnTo>
                <a:lnTo>
                  <a:pt x="679" y="486"/>
                </a:lnTo>
                <a:lnTo>
                  <a:pt x="679" y="486"/>
                </a:lnTo>
                <a:lnTo>
                  <a:pt x="679" y="487"/>
                </a:lnTo>
                <a:lnTo>
                  <a:pt x="679" y="487"/>
                </a:lnTo>
                <a:lnTo>
                  <a:pt x="678" y="487"/>
                </a:lnTo>
                <a:lnTo>
                  <a:pt x="678" y="488"/>
                </a:lnTo>
                <a:lnTo>
                  <a:pt x="677" y="488"/>
                </a:lnTo>
                <a:lnTo>
                  <a:pt x="677" y="488"/>
                </a:lnTo>
                <a:lnTo>
                  <a:pt x="676" y="488"/>
                </a:lnTo>
                <a:lnTo>
                  <a:pt x="675" y="488"/>
                </a:lnTo>
                <a:lnTo>
                  <a:pt x="675" y="488"/>
                </a:lnTo>
                <a:lnTo>
                  <a:pt x="674" y="488"/>
                </a:lnTo>
                <a:lnTo>
                  <a:pt x="674" y="488"/>
                </a:lnTo>
                <a:lnTo>
                  <a:pt x="674" y="489"/>
                </a:lnTo>
                <a:lnTo>
                  <a:pt x="674" y="489"/>
                </a:lnTo>
                <a:lnTo>
                  <a:pt x="673" y="489"/>
                </a:lnTo>
                <a:lnTo>
                  <a:pt x="672" y="489"/>
                </a:lnTo>
                <a:lnTo>
                  <a:pt x="672" y="490"/>
                </a:lnTo>
                <a:lnTo>
                  <a:pt x="672" y="490"/>
                </a:lnTo>
                <a:lnTo>
                  <a:pt x="671" y="490"/>
                </a:lnTo>
                <a:lnTo>
                  <a:pt x="670" y="490"/>
                </a:lnTo>
                <a:lnTo>
                  <a:pt x="670" y="490"/>
                </a:lnTo>
                <a:lnTo>
                  <a:pt x="669" y="490"/>
                </a:lnTo>
                <a:lnTo>
                  <a:pt x="669" y="491"/>
                </a:lnTo>
                <a:lnTo>
                  <a:pt x="669" y="491"/>
                </a:lnTo>
                <a:lnTo>
                  <a:pt x="669" y="492"/>
                </a:lnTo>
                <a:lnTo>
                  <a:pt x="669" y="493"/>
                </a:lnTo>
                <a:lnTo>
                  <a:pt x="669" y="493"/>
                </a:lnTo>
                <a:lnTo>
                  <a:pt x="668" y="493"/>
                </a:lnTo>
                <a:lnTo>
                  <a:pt x="668" y="494"/>
                </a:lnTo>
                <a:lnTo>
                  <a:pt x="668" y="494"/>
                </a:lnTo>
                <a:lnTo>
                  <a:pt x="668" y="495"/>
                </a:lnTo>
                <a:lnTo>
                  <a:pt x="667" y="495"/>
                </a:lnTo>
                <a:lnTo>
                  <a:pt x="667" y="495"/>
                </a:lnTo>
                <a:lnTo>
                  <a:pt x="667" y="496"/>
                </a:lnTo>
                <a:lnTo>
                  <a:pt x="667" y="497"/>
                </a:lnTo>
                <a:lnTo>
                  <a:pt x="666" y="497"/>
                </a:lnTo>
                <a:lnTo>
                  <a:pt x="667" y="497"/>
                </a:lnTo>
                <a:lnTo>
                  <a:pt x="666" y="497"/>
                </a:lnTo>
                <a:lnTo>
                  <a:pt x="666" y="498"/>
                </a:lnTo>
                <a:lnTo>
                  <a:pt x="666" y="499"/>
                </a:lnTo>
                <a:lnTo>
                  <a:pt x="666" y="499"/>
                </a:lnTo>
                <a:lnTo>
                  <a:pt x="666" y="499"/>
                </a:lnTo>
                <a:lnTo>
                  <a:pt x="666" y="500"/>
                </a:lnTo>
                <a:lnTo>
                  <a:pt x="665" y="500"/>
                </a:lnTo>
                <a:lnTo>
                  <a:pt x="664" y="500"/>
                </a:lnTo>
                <a:lnTo>
                  <a:pt x="664" y="501"/>
                </a:lnTo>
                <a:lnTo>
                  <a:pt x="664" y="501"/>
                </a:lnTo>
                <a:lnTo>
                  <a:pt x="665" y="501"/>
                </a:lnTo>
                <a:lnTo>
                  <a:pt x="666" y="501"/>
                </a:lnTo>
                <a:lnTo>
                  <a:pt x="666" y="502"/>
                </a:lnTo>
                <a:lnTo>
                  <a:pt x="665" y="502"/>
                </a:lnTo>
                <a:lnTo>
                  <a:pt x="664" y="502"/>
                </a:lnTo>
                <a:lnTo>
                  <a:pt x="664" y="503"/>
                </a:lnTo>
                <a:lnTo>
                  <a:pt x="664" y="503"/>
                </a:lnTo>
                <a:lnTo>
                  <a:pt x="664" y="503"/>
                </a:lnTo>
                <a:lnTo>
                  <a:pt x="664" y="503"/>
                </a:lnTo>
                <a:lnTo>
                  <a:pt x="664" y="504"/>
                </a:lnTo>
                <a:lnTo>
                  <a:pt x="664" y="505"/>
                </a:lnTo>
                <a:lnTo>
                  <a:pt x="664" y="505"/>
                </a:lnTo>
                <a:lnTo>
                  <a:pt x="664" y="506"/>
                </a:lnTo>
                <a:lnTo>
                  <a:pt x="665" y="506"/>
                </a:lnTo>
                <a:lnTo>
                  <a:pt x="665" y="507"/>
                </a:lnTo>
                <a:lnTo>
                  <a:pt x="665" y="508"/>
                </a:lnTo>
                <a:lnTo>
                  <a:pt x="665" y="508"/>
                </a:lnTo>
                <a:lnTo>
                  <a:pt x="664" y="508"/>
                </a:lnTo>
                <a:lnTo>
                  <a:pt x="664" y="509"/>
                </a:lnTo>
                <a:lnTo>
                  <a:pt x="664" y="510"/>
                </a:lnTo>
                <a:lnTo>
                  <a:pt x="664" y="510"/>
                </a:lnTo>
                <a:lnTo>
                  <a:pt x="664" y="511"/>
                </a:lnTo>
                <a:lnTo>
                  <a:pt x="665" y="511"/>
                </a:lnTo>
                <a:lnTo>
                  <a:pt x="665" y="512"/>
                </a:lnTo>
                <a:lnTo>
                  <a:pt x="666" y="512"/>
                </a:lnTo>
                <a:lnTo>
                  <a:pt x="666" y="512"/>
                </a:lnTo>
                <a:lnTo>
                  <a:pt x="666" y="513"/>
                </a:lnTo>
                <a:lnTo>
                  <a:pt x="666" y="514"/>
                </a:lnTo>
                <a:lnTo>
                  <a:pt x="665" y="514"/>
                </a:lnTo>
                <a:lnTo>
                  <a:pt x="665" y="515"/>
                </a:lnTo>
                <a:lnTo>
                  <a:pt x="666" y="515"/>
                </a:lnTo>
                <a:lnTo>
                  <a:pt x="666" y="516"/>
                </a:lnTo>
                <a:lnTo>
                  <a:pt x="666" y="516"/>
                </a:lnTo>
                <a:lnTo>
                  <a:pt x="667" y="516"/>
                </a:lnTo>
                <a:lnTo>
                  <a:pt x="668" y="516"/>
                </a:lnTo>
                <a:lnTo>
                  <a:pt x="668" y="516"/>
                </a:lnTo>
                <a:lnTo>
                  <a:pt x="668" y="516"/>
                </a:lnTo>
                <a:lnTo>
                  <a:pt x="669" y="516"/>
                </a:lnTo>
                <a:lnTo>
                  <a:pt x="669" y="517"/>
                </a:lnTo>
                <a:lnTo>
                  <a:pt x="670" y="517"/>
                </a:lnTo>
                <a:lnTo>
                  <a:pt x="670" y="517"/>
                </a:lnTo>
                <a:lnTo>
                  <a:pt x="670" y="518"/>
                </a:lnTo>
                <a:lnTo>
                  <a:pt x="670" y="518"/>
                </a:lnTo>
                <a:lnTo>
                  <a:pt x="669" y="518"/>
                </a:lnTo>
                <a:lnTo>
                  <a:pt x="669" y="519"/>
                </a:lnTo>
                <a:lnTo>
                  <a:pt x="669" y="520"/>
                </a:lnTo>
                <a:lnTo>
                  <a:pt x="670" y="520"/>
                </a:lnTo>
                <a:lnTo>
                  <a:pt x="671" y="521"/>
                </a:lnTo>
                <a:lnTo>
                  <a:pt x="672" y="522"/>
                </a:lnTo>
                <a:lnTo>
                  <a:pt x="672" y="522"/>
                </a:lnTo>
                <a:lnTo>
                  <a:pt x="672" y="522"/>
                </a:lnTo>
                <a:lnTo>
                  <a:pt x="672" y="523"/>
                </a:lnTo>
                <a:lnTo>
                  <a:pt x="672" y="524"/>
                </a:lnTo>
                <a:lnTo>
                  <a:pt x="672" y="524"/>
                </a:lnTo>
                <a:lnTo>
                  <a:pt x="672" y="525"/>
                </a:lnTo>
                <a:lnTo>
                  <a:pt x="672" y="525"/>
                </a:lnTo>
                <a:lnTo>
                  <a:pt x="672" y="526"/>
                </a:lnTo>
                <a:lnTo>
                  <a:pt x="673" y="526"/>
                </a:lnTo>
                <a:lnTo>
                  <a:pt x="674" y="527"/>
                </a:lnTo>
                <a:lnTo>
                  <a:pt x="674" y="527"/>
                </a:lnTo>
                <a:lnTo>
                  <a:pt x="675" y="527"/>
                </a:lnTo>
                <a:lnTo>
                  <a:pt x="675" y="527"/>
                </a:lnTo>
                <a:lnTo>
                  <a:pt x="676" y="527"/>
                </a:lnTo>
                <a:lnTo>
                  <a:pt x="676" y="528"/>
                </a:lnTo>
                <a:lnTo>
                  <a:pt x="675" y="528"/>
                </a:lnTo>
                <a:lnTo>
                  <a:pt x="675" y="529"/>
                </a:lnTo>
                <a:lnTo>
                  <a:pt x="676" y="529"/>
                </a:lnTo>
                <a:lnTo>
                  <a:pt x="677" y="529"/>
                </a:lnTo>
                <a:lnTo>
                  <a:pt x="677" y="530"/>
                </a:lnTo>
                <a:lnTo>
                  <a:pt x="677" y="531"/>
                </a:lnTo>
                <a:lnTo>
                  <a:pt x="677" y="531"/>
                </a:lnTo>
                <a:lnTo>
                  <a:pt x="677" y="532"/>
                </a:lnTo>
                <a:lnTo>
                  <a:pt x="677" y="533"/>
                </a:lnTo>
                <a:lnTo>
                  <a:pt x="677" y="533"/>
                </a:lnTo>
                <a:lnTo>
                  <a:pt x="677" y="533"/>
                </a:lnTo>
                <a:lnTo>
                  <a:pt x="677" y="534"/>
                </a:lnTo>
                <a:lnTo>
                  <a:pt x="678" y="534"/>
                </a:lnTo>
                <a:lnTo>
                  <a:pt x="679" y="535"/>
                </a:lnTo>
                <a:lnTo>
                  <a:pt x="679" y="535"/>
                </a:lnTo>
                <a:lnTo>
                  <a:pt x="679" y="535"/>
                </a:lnTo>
                <a:lnTo>
                  <a:pt x="679" y="536"/>
                </a:lnTo>
                <a:lnTo>
                  <a:pt x="679" y="537"/>
                </a:lnTo>
                <a:lnTo>
                  <a:pt x="679" y="537"/>
                </a:lnTo>
                <a:lnTo>
                  <a:pt x="679" y="538"/>
                </a:lnTo>
                <a:lnTo>
                  <a:pt x="679" y="539"/>
                </a:lnTo>
                <a:lnTo>
                  <a:pt x="679" y="539"/>
                </a:lnTo>
                <a:lnTo>
                  <a:pt x="679" y="540"/>
                </a:lnTo>
                <a:lnTo>
                  <a:pt x="680" y="541"/>
                </a:lnTo>
                <a:lnTo>
                  <a:pt x="681" y="542"/>
                </a:lnTo>
                <a:lnTo>
                  <a:pt x="681" y="542"/>
                </a:lnTo>
                <a:lnTo>
                  <a:pt x="682" y="542"/>
                </a:lnTo>
                <a:lnTo>
                  <a:pt x="682" y="543"/>
                </a:lnTo>
                <a:lnTo>
                  <a:pt x="681" y="543"/>
                </a:lnTo>
                <a:lnTo>
                  <a:pt x="681" y="544"/>
                </a:lnTo>
                <a:lnTo>
                  <a:pt x="680" y="544"/>
                </a:lnTo>
                <a:lnTo>
                  <a:pt x="680" y="544"/>
                </a:lnTo>
                <a:lnTo>
                  <a:pt x="679" y="544"/>
                </a:lnTo>
                <a:lnTo>
                  <a:pt x="679" y="545"/>
                </a:lnTo>
                <a:lnTo>
                  <a:pt x="679" y="545"/>
                </a:lnTo>
                <a:lnTo>
                  <a:pt x="678" y="545"/>
                </a:lnTo>
                <a:lnTo>
                  <a:pt x="678" y="544"/>
                </a:lnTo>
                <a:lnTo>
                  <a:pt x="677" y="544"/>
                </a:lnTo>
                <a:lnTo>
                  <a:pt x="677" y="544"/>
                </a:lnTo>
                <a:lnTo>
                  <a:pt x="677" y="544"/>
                </a:lnTo>
                <a:lnTo>
                  <a:pt x="677" y="542"/>
                </a:lnTo>
                <a:lnTo>
                  <a:pt x="677" y="542"/>
                </a:lnTo>
                <a:lnTo>
                  <a:pt x="677" y="542"/>
                </a:lnTo>
                <a:lnTo>
                  <a:pt x="676" y="542"/>
                </a:lnTo>
                <a:lnTo>
                  <a:pt x="676" y="541"/>
                </a:lnTo>
                <a:lnTo>
                  <a:pt x="675" y="541"/>
                </a:lnTo>
                <a:lnTo>
                  <a:pt x="675" y="541"/>
                </a:lnTo>
                <a:lnTo>
                  <a:pt x="674" y="542"/>
                </a:lnTo>
                <a:lnTo>
                  <a:pt x="674" y="542"/>
                </a:lnTo>
                <a:lnTo>
                  <a:pt x="673" y="542"/>
                </a:lnTo>
                <a:lnTo>
                  <a:pt x="673" y="543"/>
                </a:lnTo>
                <a:lnTo>
                  <a:pt x="673" y="544"/>
                </a:lnTo>
                <a:lnTo>
                  <a:pt x="673" y="544"/>
                </a:lnTo>
                <a:lnTo>
                  <a:pt x="672" y="545"/>
                </a:lnTo>
                <a:lnTo>
                  <a:pt x="672" y="546"/>
                </a:lnTo>
                <a:lnTo>
                  <a:pt x="671" y="546"/>
                </a:lnTo>
                <a:lnTo>
                  <a:pt x="670" y="546"/>
                </a:lnTo>
                <a:lnTo>
                  <a:pt x="670" y="546"/>
                </a:lnTo>
                <a:lnTo>
                  <a:pt x="670" y="546"/>
                </a:lnTo>
                <a:lnTo>
                  <a:pt x="669" y="546"/>
                </a:lnTo>
                <a:lnTo>
                  <a:pt x="669" y="546"/>
                </a:lnTo>
                <a:lnTo>
                  <a:pt x="668" y="546"/>
                </a:lnTo>
                <a:lnTo>
                  <a:pt x="668" y="546"/>
                </a:lnTo>
                <a:lnTo>
                  <a:pt x="667" y="546"/>
                </a:lnTo>
                <a:lnTo>
                  <a:pt x="666" y="546"/>
                </a:lnTo>
                <a:lnTo>
                  <a:pt x="666" y="547"/>
                </a:lnTo>
                <a:lnTo>
                  <a:pt x="666" y="548"/>
                </a:lnTo>
                <a:lnTo>
                  <a:pt x="666" y="548"/>
                </a:lnTo>
                <a:lnTo>
                  <a:pt x="665" y="548"/>
                </a:lnTo>
                <a:lnTo>
                  <a:pt x="665" y="549"/>
                </a:lnTo>
                <a:lnTo>
                  <a:pt x="664" y="549"/>
                </a:lnTo>
                <a:lnTo>
                  <a:pt x="664" y="550"/>
                </a:lnTo>
                <a:lnTo>
                  <a:pt x="664" y="550"/>
                </a:lnTo>
                <a:lnTo>
                  <a:pt x="663" y="550"/>
                </a:lnTo>
                <a:lnTo>
                  <a:pt x="663" y="549"/>
                </a:lnTo>
                <a:lnTo>
                  <a:pt x="662" y="549"/>
                </a:lnTo>
                <a:lnTo>
                  <a:pt x="662" y="548"/>
                </a:lnTo>
                <a:lnTo>
                  <a:pt x="662" y="548"/>
                </a:lnTo>
                <a:lnTo>
                  <a:pt x="662" y="548"/>
                </a:lnTo>
                <a:lnTo>
                  <a:pt x="661" y="548"/>
                </a:lnTo>
                <a:lnTo>
                  <a:pt x="660" y="548"/>
                </a:lnTo>
                <a:lnTo>
                  <a:pt x="660" y="548"/>
                </a:lnTo>
                <a:lnTo>
                  <a:pt x="660" y="547"/>
                </a:lnTo>
                <a:lnTo>
                  <a:pt x="659" y="547"/>
                </a:lnTo>
                <a:lnTo>
                  <a:pt x="659" y="546"/>
                </a:lnTo>
                <a:lnTo>
                  <a:pt x="658" y="547"/>
                </a:lnTo>
                <a:lnTo>
                  <a:pt x="658" y="547"/>
                </a:lnTo>
                <a:lnTo>
                  <a:pt x="658" y="548"/>
                </a:lnTo>
                <a:lnTo>
                  <a:pt x="657" y="548"/>
                </a:lnTo>
                <a:lnTo>
                  <a:pt x="656" y="548"/>
                </a:lnTo>
                <a:lnTo>
                  <a:pt x="656" y="548"/>
                </a:lnTo>
                <a:lnTo>
                  <a:pt x="655" y="547"/>
                </a:lnTo>
                <a:lnTo>
                  <a:pt x="655" y="546"/>
                </a:lnTo>
                <a:lnTo>
                  <a:pt x="655" y="546"/>
                </a:lnTo>
                <a:lnTo>
                  <a:pt x="655" y="546"/>
                </a:lnTo>
                <a:lnTo>
                  <a:pt x="655" y="545"/>
                </a:lnTo>
                <a:lnTo>
                  <a:pt x="654" y="545"/>
                </a:lnTo>
                <a:lnTo>
                  <a:pt x="653" y="545"/>
                </a:lnTo>
                <a:lnTo>
                  <a:pt x="653" y="545"/>
                </a:lnTo>
                <a:lnTo>
                  <a:pt x="652" y="545"/>
                </a:lnTo>
                <a:lnTo>
                  <a:pt x="651" y="545"/>
                </a:lnTo>
                <a:lnTo>
                  <a:pt x="651" y="545"/>
                </a:lnTo>
                <a:lnTo>
                  <a:pt x="651" y="544"/>
                </a:lnTo>
                <a:lnTo>
                  <a:pt x="650" y="544"/>
                </a:lnTo>
                <a:lnTo>
                  <a:pt x="649" y="544"/>
                </a:lnTo>
                <a:lnTo>
                  <a:pt x="649" y="544"/>
                </a:lnTo>
                <a:lnTo>
                  <a:pt x="648" y="544"/>
                </a:lnTo>
                <a:lnTo>
                  <a:pt x="647" y="544"/>
                </a:lnTo>
                <a:lnTo>
                  <a:pt x="647" y="544"/>
                </a:lnTo>
                <a:lnTo>
                  <a:pt x="647" y="544"/>
                </a:lnTo>
                <a:lnTo>
                  <a:pt x="646" y="544"/>
                </a:lnTo>
                <a:lnTo>
                  <a:pt x="646" y="543"/>
                </a:lnTo>
                <a:lnTo>
                  <a:pt x="645" y="543"/>
                </a:lnTo>
                <a:lnTo>
                  <a:pt x="645" y="543"/>
                </a:lnTo>
                <a:lnTo>
                  <a:pt x="645" y="542"/>
                </a:lnTo>
                <a:lnTo>
                  <a:pt x="644" y="542"/>
                </a:lnTo>
                <a:lnTo>
                  <a:pt x="643" y="542"/>
                </a:lnTo>
                <a:lnTo>
                  <a:pt x="643" y="542"/>
                </a:lnTo>
                <a:lnTo>
                  <a:pt x="643" y="542"/>
                </a:lnTo>
                <a:lnTo>
                  <a:pt x="642" y="542"/>
                </a:lnTo>
                <a:lnTo>
                  <a:pt x="641" y="542"/>
                </a:lnTo>
                <a:lnTo>
                  <a:pt x="641" y="541"/>
                </a:lnTo>
                <a:lnTo>
                  <a:pt x="641" y="541"/>
                </a:lnTo>
                <a:lnTo>
                  <a:pt x="641" y="541"/>
                </a:lnTo>
                <a:lnTo>
                  <a:pt x="641" y="540"/>
                </a:lnTo>
                <a:lnTo>
                  <a:pt x="641" y="539"/>
                </a:lnTo>
                <a:lnTo>
                  <a:pt x="640" y="539"/>
                </a:lnTo>
                <a:lnTo>
                  <a:pt x="640" y="539"/>
                </a:lnTo>
                <a:lnTo>
                  <a:pt x="639" y="539"/>
                </a:lnTo>
                <a:lnTo>
                  <a:pt x="639" y="538"/>
                </a:lnTo>
                <a:lnTo>
                  <a:pt x="639" y="538"/>
                </a:lnTo>
                <a:lnTo>
                  <a:pt x="638" y="538"/>
                </a:lnTo>
                <a:lnTo>
                  <a:pt x="638" y="537"/>
                </a:lnTo>
                <a:lnTo>
                  <a:pt x="638" y="537"/>
                </a:lnTo>
                <a:lnTo>
                  <a:pt x="639" y="537"/>
                </a:lnTo>
                <a:lnTo>
                  <a:pt x="639" y="536"/>
                </a:lnTo>
                <a:lnTo>
                  <a:pt x="639" y="535"/>
                </a:lnTo>
                <a:lnTo>
                  <a:pt x="639" y="535"/>
                </a:lnTo>
                <a:lnTo>
                  <a:pt x="639" y="535"/>
                </a:lnTo>
                <a:lnTo>
                  <a:pt x="639" y="534"/>
                </a:lnTo>
                <a:lnTo>
                  <a:pt x="639" y="533"/>
                </a:lnTo>
                <a:lnTo>
                  <a:pt x="639" y="533"/>
                </a:lnTo>
                <a:lnTo>
                  <a:pt x="639" y="532"/>
                </a:lnTo>
                <a:lnTo>
                  <a:pt x="639" y="531"/>
                </a:lnTo>
                <a:lnTo>
                  <a:pt x="638" y="531"/>
                </a:lnTo>
                <a:lnTo>
                  <a:pt x="638" y="531"/>
                </a:lnTo>
                <a:lnTo>
                  <a:pt x="638" y="530"/>
                </a:lnTo>
                <a:lnTo>
                  <a:pt x="638" y="530"/>
                </a:lnTo>
                <a:lnTo>
                  <a:pt x="638" y="529"/>
                </a:lnTo>
                <a:lnTo>
                  <a:pt x="637" y="529"/>
                </a:lnTo>
                <a:lnTo>
                  <a:pt x="636" y="529"/>
                </a:lnTo>
                <a:lnTo>
                  <a:pt x="636" y="529"/>
                </a:lnTo>
                <a:lnTo>
                  <a:pt x="635" y="529"/>
                </a:lnTo>
                <a:lnTo>
                  <a:pt x="634" y="529"/>
                </a:lnTo>
                <a:lnTo>
                  <a:pt x="634" y="529"/>
                </a:lnTo>
                <a:lnTo>
                  <a:pt x="634" y="529"/>
                </a:lnTo>
                <a:lnTo>
                  <a:pt x="634" y="528"/>
                </a:lnTo>
                <a:lnTo>
                  <a:pt x="634" y="527"/>
                </a:lnTo>
                <a:lnTo>
                  <a:pt x="634" y="527"/>
                </a:lnTo>
                <a:lnTo>
                  <a:pt x="634" y="527"/>
                </a:lnTo>
                <a:lnTo>
                  <a:pt x="634" y="526"/>
                </a:lnTo>
                <a:lnTo>
                  <a:pt x="633" y="526"/>
                </a:lnTo>
                <a:lnTo>
                  <a:pt x="632" y="526"/>
                </a:lnTo>
                <a:lnTo>
                  <a:pt x="632" y="527"/>
                </a:lnTo>
                <a:lnTo>
                  <a:pt x="631" y="527"/>
                </a:lnTo>
                <a:lnTo>
                  <a:pt x="630" y="527"/>
                </a:lnTo>
                <a:lnTo>
                  <a:pt x="630" y="527"/>
                </a:lnTo>
                <a:lnTo>
                  <a:pt x="629" y="526"/>
                </a:lnTo>
                <a:lnTo>
                  <a:pt x="629" y="525"/>
                </a:lnTo>
                <a:lnTo>
                  <a:pt x="628" y="525"/>
                </a:lnTo>
                <a:lnTo>
                  <a:pt x="628" y="525"/>
                </a:lnTo>
                <a:lnTo>
                  <a:pt x="628" y="524"/>
                </a:lnTo>
                <a:lnTo>
                  <a:pt x="629" y="524"/>
                </a:lnTo>
                <a:lnTo>
                  <a:pt x="628" y="524"/>
                </a:lnTo>
                <a:lnTo>
                  <a:pt x="628" y="523"/>
                </a:lnTo>
                <a:lnTo>
                  <a:pt x="628" y="523"/>
                </a:lnTo>
                <a:lnTo>
                  <a:pt x="627" y="523"/>
                </a:lnTo>
                <a:lnTo>
                  <a:pt x="626" y="522"/>
                </a:lnTo>
                <a:lnTo>
                  <a:pt x="626" y="522"/>
                </a:lnTo>
                <a:lnTo>
                  <a:pt x="626" y="521"/>
                </a:lnTo>
                <a:lnTo>
                  <a:pt x="626" y="520"/>
                </a:lnTo>
                <a:lnTo>
                  <a:pt x="626" y="520"/>
                </a:lnTo>
                <a:lnTo>
                  <a:pt x="625" y="520"/>
                </a:lnTo>
                <a:lnTo>
                  <a:pt x="624" y="519"/>
                </a:lnTo>
                <a:lnTo>
                  <a:pt x="624" y="519"/>
                </a:lnTo>
                <a:lnTo>
                  <a:pt x="623" y="519"/>
                </a:lnTo>
                <a:lnTo>
                  <a:pt x="623" y="520"/>
                </a:lnTo>
                <a:lnTo>
                  <a:pt x="622" y="520"/>
                </a:lnTo>
                <a:lnTo>
                  <a:pt x="622" y="520"/>
                </a:lnTo>
                <a:lnTo>
                  <a:pt x="622" y="521"/>
                </a:lnTo>
                <a:lnTo>
                  <a:pt x="622" y="522"/>
                </a:lnTo>
                <a:lnTo>
                  <a:pt x="621" y="522"/>
                </a:lnTo>
                <a:lnTo>
                  <a:pt x="621" y="522"/>
                </a:lnTo>
                <a:lnTo>
                  <a:pt x="620" y="522"/>
                </a:lnTo>
                <a:lnTo>
                  <a:pt x="620" y="522"/>
                </a:lnTo>
                <a:lnTo>
                  <a:pt x="619" y="522"/>
                </a:lnTo>
                <a:lnTo>
                  <a:pt x="619" y="522"/>
                </a:lnTo>
                <a:lnTo>
                  <a:pt x="619" y="522"/>
                </a:lnTo>
                <a:lnTo>
                  <a:pt x="618" y="522"/>
                </a:lnTo>
                <a:lnTo>
                  <a:pt x="618" y="521"/>
                </a:lnTo>
                <a:lnTo>
                  <a:pt x="617" y="521"/>
                </a:lnTo>
                <a:lnTo>
                  <a:pt x="617" y="521"/>
                </a:lnTo>
                <a:lnTo>
                  <a:pt x="616" y="521"/>
                </a:lnTo>
                <a:lnTo>
                  <a:pt x="615" y="521"/>
                </a:lnTo>
                <a:lnTo>
                  <a:pt x="615" y="520"/>
                </a:lnTo>
                <a:lnTo>
                  <a:pt x="615" y="520"/>
                </a:lnTo>
                <a:lnTo>
                  <a:pt x="614" y="520"/>
                </a:lnTo>
                <a:lnTo>
                  <a:pt x="614" y="520"/>
                </a:lnTo>
                <a:lnTo>
                  <a:pt x="613" y="520"/>
                </a:lnTo>
                <a:lnTo>
                  <a:pt x="613" y="520"/>
                </a:lnTo>
                <a:lnTo>
                  <a:pt x="612" y="520"/>
                </a:lnTo>
                <a:lnTo>
                  <a:pt x="612" y="520"/>
                </a:lnTo>
                <a:lnTo>
                  <a:pt x="611" y="520"/>
                </a:lnTo>
                <a:lnTo>
                  <a:pt x="611" y="521"/>
                </a:lnTo>
                <a:lnTo>
                  <a:pt x="611" y="521"/>
                </a:lnTo>
                <a:lnTo>
                  <a:pt x="610" y="521"/>
                </a:lnTo>
                <a:lnTo>
                  <a:pt x="610" y="522"/>
                </a:lnTo>
                <a:lnTo>
                  <a:pt x="609" y="522"/>
                </a:lnTo>
                <a:lnTo>
                  <a:pt x="609" y="522"/>
                </a:lnTo>
                <a:lnTo>
                  <a:pt x="608" y="523"/>
                </a:lnTo>
                <a:lnTo>
                  <a:pt x="608" y="524"/>
                </a:lnTo>
                <a:lnTo>
                  <a:pt x="609" y="524"/>
                </a:lnTo>
                <a:lnTo>
                  <a:pt x="609" y="525"/>
                </a:lnTo>
                <a:lnTo>
                  <a:pt x="608" y="525"/>
                </a:lnTo>
                <a:lnTo>
                  <a:pt x="608" y="525"/>
                </a:lnTo>
                <a:lnTo>
                  <a:pt x="607" y="525"/>
                </a:lnTo>
                <a:lnTo>
                  <a:pt x="607" y="526"/>
                </a:lnTo>
                <a:lnTo>
                  <a:pt x="607" y="526"/>
                </a:lnTo>
                <a:lnTo>
                  <a:pt x="606" y="526"/>
                </a:lnTo>
                <a:lnTo>
                  <a:pt x="605" y="527"/>
                </a:lnTo>
                <a:lnTo>
                  <a:pt x="605" y="527"/>
                </a:lnTo>
                <a:lnTo>
                  <a:pt x="604" y="527"/>
                </a:lnTo>
                <a:lnTo>
                  <a:pt x="603" y="527"/>
                </a:lnTo>
                <a:lnTo>
                  <a:pt x="603" y="527"/>
                </a:lnTo>
                <a:lnTo>
                  <a:pt x="602" y="527"/>
                </a:lnTo>
                <a:lnTo>
                  <a:pt x="602" y="527"/>
                </a:lnTo>
                <a:lnTo>
                  <a:pt x="602" y="528"/>
                </a:lnTo>
                <a:lnTo>
                  <a:pt x="602" y="529"/>
                </a:lnTo>
                <a:lnTo>
                  <a:pt x="601" y="529"/>
                </a:lnTo>
                <a:lnTo>
                  <a:pt x="601" y="529"/>
                </a:lnTo>
                <a:lnTo>
                  <a:pt x="602" y="529"/>
                </a:lnTo>
                <a:lnTo>
                  <a:pt x="602" y="530"/>
                </a:lnTo>
                <a:lnTo>
                  <a:pt x="602" y="531"/>
                </a:lnTo>
                <a:lnTo>
                  <a:pt x="602" y="531"/>
                </a:lnTo>
                <a:lnTo>
                  <a:pt x="602" y="532"/>
                </a:lnTo>
                <a:lnTo>
                  <a:pt x="602" y="533"/>
                </a:lnTo>
                <a:lnTo>
                  <a:pt x="602" y="533"/>
                </a:lnTo>
                <a:lnTo>
                  <a:pt x="601" y="533"/>
                </a:lnTo>
                <a:lnTo>
                  <a:pt x="601" y="534"/>
                </a:lnTo>
                <a:lnTo>
                  <a:pt x="601" y="535"/>
                </a:lnTo>
                <a:lnTo>
                  <a:pt x="601" y="535"/>
                </a:lnTo>
                <a:lnTo>
                  <a:pt x="600" y="535"/>
                </a:lnTo>
                <a:lnTo>
                  <a:pt x="600" y="535"/>
                </a:lnTo>
                <a:lnTo>
                  <a:pt x="600" y="536"/>
                </a:lnTo>
                <a:lnTo>
                  <a:pt x="599" y="536"/>
                </a:lnTo>
                <a:lnTo>
                  <a:pt x="598" y="536"/>
                </a:lnTo>
                <a:lnTo>
                  <a:pt x="598" y="537"/>
                </a:lnTo>
                <a:lnTo>
                  <a:pt x="598" y="537"/>
                </a:lnTo>
                <a:lnTo>
                  <a:pt x="597" y="537"/>
                </a:lnTo>
                <a:lnTo>
                  <a:pt x="596" y="537"/>
                </a:lnTo>
                <a:lnTo>
                  <a:pt x="596" y="536"/>
                </a:lnTo>
                <a:lnTo>
                  <a:pt x="595" y="536"/>
                </a:lnTo>
                <a:lnTo>
                  <a:pt x="594" y="536"/>
                </a:lnTo>
                <a:lnTo>
                  <a:pt x="594" y="536"/>
                </a:lnTo>
                <a:lnTo>
                  <a:pt x="593" y="536"/>
                </a:lnTo>
                <a:lnTo>
                  <a:pt x="592" y="536"/>
                </a:lnTo>
                <a:lnTo>
                  <a:pt x="592" y="536"/>
                </a:lnTo>
                <a:lnTo>
                  <a:pt x="591" y="536"/>
                </a:lnTo>
                <a:lnTo>
                  <a:pt x="590" y="536"/>
                </a:lnTo>
                <a:lnTo>
                  <a:pt x="590" y="536"/>
                </a:lnTo>
                <a:lnTo>
                  <a:pt x="589" y="536"/>
                </a:lnTo>
                <a:lnTo>
                  <a:pt x="589" y="537"/>
                </a:lnTo>
                <a:lnTo>
                  <a:pt x="588" y="537"/>
                </a:lnTo>
                <a:lnTo>
                  <a:pt x="588" y="537"/>
                </a:lnTo>
                <a:lnTo>
                  <a:pt x="588" y="538"/>
                </a:lnTo>
                <a:lnTo>
                  <a:pt x="588" y="539"/>
                </a:lnTo>
                <a:lnTo>
                  <a:pt x="588" y="539"/>
                </a:lnTo>
                <a:lnTo>
                  <a:pt x="588" y="539"/>
                </a:lnTo>
                <a:lnTo>
                  <a:pt x="588" y="540"/>
                </a:lnTo>
                <a:lnTo>
                  <a:pt x="588" y="541"/>
                </a:lnTo>
                <a:lnTo>
                  <a:pt x="588" y="541"/>
                </a:lnTo>
                <a:lnTo>
                  <a:pt x="588" y="542"/>
                </a:lnTo>
                <a:lnTo>
                  <a:pt x="587" y="542"/>
                </a:lnTo>
                <a:lnTo>
                  <a:pt x="587" y="542"/>
                </a:lnTo>
                <a:lnTo>
                  <a:pt x="586" y="542"/>
                </a:lnTo>
                <a:lnTo>
                  <a:pt x="586" y="542"/>
                </a:lnTo>
                <a:lnTo>
                  <a:pt x="585" y="542"/>
                </a:lnTo>
                <a:lnTo>
                  <a:pt x="584" y="542"/>
                </a:lnTo>
                <a:lnTo>
                  <a:pt x="584" y="542"/>
                </a:lnTo>
                <a:lnTo>
                  <a:pt x="583" y="542"/>
                </a:lnTo>
                <a:lnTo>
                  <a:pt x="583" y="541"/>
                </a:lnTo>
                <a:lnTo>
                  <a:pt x="582" y="541"/>
                </a:lnTo>
                <a:lnTo>
                  <a:pt x="581" y="541"/>
                </a:lnTo>
                <a:lnTo>
                  <a:pt x="581" y="541"/>
                </a:lnTo>
                <a:lnTo>
                  <a:pt x="580" y="541"/>
                </a:lnTo>
                <a:lnTo>
                  <a:pt x="579" y="541"/>
                </a:lnTo>
                <a:lnTo>
                  <a:pt x="579" y="541"/>
                </a:lnTo>
                <a:lnTo>
                  <a:pt x="578" y="541"/>
                </a:lnTo>
                <a:lnTo>
                  <a:pt x="577" y="541"/>
                </a:lnTo>
                <a:lnTo>
                  <a:pt x="577" y="541"/>
                </a:lnTo>
                <a:lnTo>
                  <a:pt x="576" y="541"/>
                </a:lnTo>
                <a:lnTo>
                  <a:pt x="575" y="541"/>
                </a:lnTo>
                <a:lnTo>
                  <a:pt x="575" y="541"/>
                </a:lnTo>
                <a:lnTo>
                  <a:pt x="574" y="541"/>
                </a:lnTo>
                <a:lnTo>
                  <a:pt x="573" y="540"/>
                </a:lnTo>
                <a:lnTo>
                  <a:pt x="573" y="540"/>
                </a:lnTo>
                <a:lnTo>
                  <a:pt x="572" y="540"/>
                </a:lnTo>
                <a:lnTo>
                  <a:pt x="571" y="539"/>
                </a:lnTo>
                <a:lnTo>
                  <a:pt x="571" y="539"/>
                </a:lnTo>
                <a:lnTo>
                  <a:pt x="570" y="539"/>
                </a:lnTo>
                <a:lnTo>
                  <a:pt x="569" y="539"/>
                </a:lnTo>
                <a:lnTo>
                  <a:pt x="569" y="539"/>
                </a:lnTo>
                <a:lnTo>
                  <a:pt x="568" y="539"/>
                </a:lnTo>
                <a:lnTo>
                  <a:pt x="569" y="540"/>
                </a:lnTo>
                <a:lnTo>
                  <a:pt x="569" y="541"/>
                </a:lnTo>
                <a:lnTo>
                  <a:pt x="569" y="541"/>
                </a:lnTo>
                <a:lnTo>
                  <a:pt x="568" y="541"/>
                </a:lnTo>
                <a:lnTo>
                  <a:pt x="567" y="541"/>
                </a:lnTo>
                <a:lnTo>
                  <a:pt x="567" y="541"/>
                </a:lnTo>
                <a:lnTo>
                  <a:pt x="566" y="541"/>
                </a:lnTo>
                <a:lnTo>
                  <a:pt x="566" y="541"/>
                </a:lnTo>
                <a:lnTo>
                  <a:pt x="565" y="541"/>
                </a:lnTo>
                <a:lnTo>
                  <a:pt x="564" y="541"/>
                </a:lnTo>
                <a:lnTo>
                  <a:pt x="564" y="541"/>
                </a:lnTo>
                <a:lnTo>
                  <a:pt x="563" y="540"/>
                </a:lnTo>
                <a:lnTo>
                  <a:pt x="562" y="540"/>
                </a:lnTo>
                <a:lnTo>
                  <a:pt x="562" y="540"/>
                </a:lnTo>
                <a:lnTo>
                  <a:pt x="561" y="540"/>
                </a:lnTo>
                <a:lnTo>
                  <a:pt x="560" y="541"/>
                </a:lnTo>
                <a:lnTo>
                  <a:pt x="560" y="541"/>
                </a:lnTo>
                <a:lnTo>
                  <a:pt x="560" y="541"/>
                </a:lnTo>
                <a:lnTo>
                  <a:pt x="560" y="542"/>
                </a:lnTo>
                <a:lnTo>
                  <a:pt x="559" y="542"/>
                </a:lnTo>
                <a:lnTo>
                  <a:pt x="558" y="542"/>
                </a:lnTo>
                <a:lnTo>
                  <a:pt x="558" y="542"/>
                </a:lnTo>
                <a:lnTo>
                  <a:pt x="557" y="542"/>
                </a:lnTo>
                <a:lnTo>
                  <a:pt x="557" y="543"/>
                </a:lnTo>
                <a:lnTo>
                  <a:pt x="556" y="543"/>
                </a:lnTo>
                <a:lnTo>
                  <a:pt x="556" y="544"/>
                </a:lnTo>
                <a:lnTo>
                  <a:pt x="556" y="544"/>
                </a:lnTo>
                <a:lnTo>
                  <a:pt x="556" y="545"/>
                </a:lnTo>
                <a:lnTo>
                  <a:pt x="556" y="546"/>
                </a:lnTo>
                <a:lnTo>
                  <a:pt x="556" y="546"/>
                </a:lnTo>
                <a:lnTo>
                  <a:pt x="556" y="547"/>
                </a:lnTo>
                <a:lnTo>
                  <a:pt x="556" y="548"/>
                </a:lnTo>
                <a:lnTo>
                  <a:pt x="556" y="548"/>
                </a:lnTo>
                <a:lnTo>
                  <a:pt x="556" y="548"/>
                </a:lnTo>
                <a:lnTo>
                  <a:pt x="556" y="549"/>
                </a:lnTo>
                <a:lnTo>
                  <a:pt x="556" y="550"/>
                </a:lnTo>
                <a:lnTo>
                  <a:pt x="556" y="550"/>
                </a:lnTo>
                <a:lnTo>
                  <a:pt x="556" y="551"/>
                </a:lnTo>
                <a:lnTo>
                  <a:pt x="556" y="552"/>
                </a:lnTo>
                <a:lnTo>
                  <a:pt x="556" y="552"/>
                </a:lnTo>
                <a:lnTo>
                  <a:pt x="556" y="552"/>
                </a:lnTo>
                <a:lnTo>
                  <a:pt x="556" y="553"/>
                </a:lnTo>
                <a:lnTo>
                  <a:pt x="557" y="554"/>
                </a:lnTo>
                <a:lnTo>
                  <a:pt x="557" y="554"/>
                </a:lnTo>
                <a:lnTo>
                  <a:pt x="558" y="554"/>
                </a:lnTo>
                <a:lnTo>
                  <a:pt x="558" y="555"/>
                </a:lnTo>
                <a:lnTo>
                  <a:pt x="558" y="555"/>
                </a:lnTo>
                <a:lnTo>
                  <a:pt x="558" y="556"/>
                </a:lnTo>
                <a:lnTo>
                  <a:pt x="559" y="556"/>
                </a:lnTo>
                <a:lnTo>
                  <a:pt x="560" y="556"/>
                </a:lnTo>
                <a:lnTo>
                  <a:pt x="560" y="556"/>
                </a:lnTo>
                <a:lnTo>
                  <a:pt x="561" y="556"/>
                </a:lnTo>
                <a:lnTo>
                  <a:pt x="562" y="556"/>
                </a:lnTo>
                <a:lnTo>
                  <a:pt x="562" y="556"/>
                </a:lnTo>
                <a:lnTo>
                  <a:pt x="563" y="556"/>
                </a:lnTo>
                <a:lnTo>
                  <a:pt x="564" y="556"/>
                </a:lnTo>
                <a:lnTo>
                  <a:pt x="564" y="556"/>
                </a:lnTo>
                <a:lnTo>
                  <a:pt x="564" y="556"/>
                </a:lnTo>
                <a:lnTo>
                  <a:pt x="565" y="556"/>
                </a:lnTo>
                <a:lnTo>
                  <a:pt x="566" y="557"/>
                </a:lnTo>
                <a:lnTo>
                  <a:pt x="566" y="557"/>
                </a:lnTo>
                <a:lnTo>
                  <a:pt x="567" y="558"/>
                </a:lnTo>
                <a:lnTo>
                  <a:pt x="567" y="558"/>
                </a:lnTo>
                <a:lnTo>
                  <a:pt x="568" y="559"/>
                </a:lnTo>
                <a:lnTo>
                  <a:pt x="569" y="559"/>
                </a:lnTo>
                <a:lnTo>
                  <a:pt x="569" y="560"/>
                </a:lnTo>
                <a:lnTo>
                  <a:pt x="569" y="561"/>
                </a:lnTo>
                <a:lnTo>
                  <a:pt x="570" y="561"/>
                </a:lnTo>
                <a:lnTo>
                  <a:pt x="570" y="562"/>
                </a:lnTo>
                <a:lnTo>
                  <a:pt x="570" y="563"/>
                </a:lnTo>
                <a:lnTo>
                  <a:pt x="571" y="563"/>
                </a:lnTo>
                <a:lnTo>
                  <a:pt x="571" y="563"/>
                </a:lnTo>
                <a:lnTo>
                  <a:pt x="571" y="564"/>
                </a:lnTo>
                <a:lnTo>
                  <a:pt x="571" y="565"/>
                </a:lnTo>
                <a:lnTo>
                  <a:pt x="570" y="565"/>
                </a:lnTo>
                <a:lnTo>
                  <a:pt x="569" y="565"/>
                </a:lnTo>
                <a:lnTo>
                  <a:pt x="569" y="565"/>
                </a:lnTo>
                <a:lnTo>
                  <a:pt x="569" y="565"/>
                </a:lnTo>
                <a:lnTo>
                  <a:pt x="568" y="565"/>
                </a:lnTo>
                <a:lnTo>
                  <a:pt x="567" y="564"/>
                </a:lnTo>
                <a:lnTo>
                  <a:pt x="567" y="563"/>
                </a:lnTo>
                <a:lnTo>
                  <a:pt x="566" y="563"/>
                </a:lnTo>
                <a:lnTo>
                  <a:pt x="566" y="563"/>
                </a:lnTo>
                <a:lnTo>
                  <a:pt x="566" y="563"/>
                </a:lnTo>
                <a:lnTo>
                  <a:pt x="565" y="562"/>
                </a:lnTo>
                <a:lnTo>
                  <a:pt x="564" y="562"/>
                </a:lnTo>
                <a:lnTo>
                  <a:pt x="564" y="563"/>
                </a:lnTo>
                <a:lnTo>
                  <a:pt x="563" y="563"/>
                </a:lnTo>
                <a:lnTo>
                  <a:pt x="562" y="563"/>
                </a:lnTo>
                <a:lnTo>
                  <a:pt x="562" y="563"/>
                </a:lnTo>
                <a:lnTo>
                  <a:pt x="562" y="563"/>
                </a:lnTo>
                <a:lnTo>
                  <a:pt x="562" y="564"/>
                </a:lnTo>
                <a:lnTo>
                  <a:pt x="562" y="565"/>
                </a:lnTo>
                <a:lnTo>
                  <a:pt x="561" y="565"/>
                </a:lnTo>
                <a:lnTo>
                  <a:pt x="561" y="565"/>
                </a:lnTo>
                <a:lnTo>
                  <a:pt x="560" y="565"/>
                </a:lnTo>
                <a:lnTo>
                  <a:pt x="560" y="566"/>
                </a:lnTo>
                <a:lnTo>
                  <a:pt x="560" y="566"/>
                </a:lnTo>
                <a:lnTo>
                  <a:pt x="560" y="567"/>
                </a:lnTo>
                <a:lnTo>
                  <a:pt x="560" y="567"/>
                </a:lnTo>
                <a:lnTo>
                  <a:pt x="559" y="567"/>
                </a:lnTo>
                <a:lnTo>
                  <a:pt x="559" y="568"/>
                </a:lnTo>
                <a:lnTo>
                  <a:pt x="558" y="568"/>
                </a:lnTo>
                <a:lnTo>
                  <a:pt x="558" y="569"/>
                </a:lnTo>
                <a:lnTo>
                  <a:pt x="558" y="569"/>
                </a:lnTo>
                <a:lnTo>
                  <a:pt x="557" y="569"/>
                </a:lnTo>
                <a:lnTo>
                  <a:pt x="557" y="569"/>
                </a:lnTo>
                <a:lnTo>
                  <a:pt x="556" y="569"/>
                </a:lnTo>
                <a:lnTo>
                  <a:pt x="556" y="569"/>
                </a:lnTo>
                <a:lnTo>
                  <a:pt x="556" y="569"/>
                </a:lnTo>
                <a:lnTo>
                  <a:pt x="555" y="569"/>
                </a:lnTo>
                <a:lnTo>
                  <a:pt x="554" y="569"/>
                </a:lnTo>
                <a:lnTo>
                  <a:pt x="554" y="569"/>
                </a:lnTo>
                <a:lnTo>
                  <a:pt x="553" y="569"/>
                </a:lnTo>
                <a:lnTo>
                  <a:pt x="553" y="569"/>
                </a:lnTo>
                <a:lnTo>
                  <a:pt x="553" y="570"/>
                </a:lnTo>
                <a:lnTo>
                  <a:pt x="553" y="571"/>
                </a:lnTo>
                <a:lnTo>
                  <a:pt x="554" y="571"/>
                </a:lnTo>
                <a:lnTo>
                  <a:pt x="554" y="572"/>
                </a:lnTo>
                <a:lnTo>
                  <a:pt x="554" y="573"/>
                </a:lnTo>
                <a:lnTo>
                  <a:pt x="554" y="573"/>
                </a:lnTo>
                <a:lnTo>
                  <a:pt x="554" y="573"/>
                </a:lnTo>
                <a:lnTo>
                  <a:pt x="554" y="574"/>
                </a:lnTo>
                <a:lnTo>
                  <a:pt x="554" y="575"/>
                </a:lnTo>
                <a:lnTo>
                  <a:pt x="554" y="575"/>
                </a:lnTo>
                <a:lnTo>
                  <a:pt x="555" y="575"/>
                </a:lnTo>
                <a:lnTo>
                  <a:pt x="555" y="576"/>
                </a:lnTo>
                <a:lnTo>
                  <a:pt x="555" y="577"/>
                </a:lnTo>
                <a:lnTo>
                  <a:pt x="555" y="577"/>
                </a:lnTo>
                <a:lnTo>
                  <a:pt x="556" y="577"/>
                </a:lnTo>
                <a:lnTo>
                  <a:pt x="556" y="578"/>
                </a:lnTo>
                <a:lnTo>
                  <a:pt x="556" y="578"/>
                </a:lnTo>
                <a:lnTo>
                  <a:pt x="556" y="579"/>
                </a:lnTo>
                <a:lnTo>
                  <a:pt x="556" y="579"/>
                </a:lnTo>
                <a:lnTo>
                  <a:pt x="556" y="580"/>
                </a:lnTo>
                <a:lnTo>
                  <a:pt x="556" y="580"/>
                </a:lnTo>
                <a:lnTo>
                  <a:pt x="556" y="581"/>
                </a:lnTo>
                <a:lnTo>
                  <a:pt x="556" y="582"/>
                </a:lnTo>
                <a:lnTo>
                  <a:pt x="556" y="582"/>
                </a:lnTo>
                <a:lnTo>
                  <a:pt x="555" y="582"/>
                </a:lnTo>
                <a:lnTo>
                  <a:pt x="554" y="582"/>
                </a:lnTo>
                <a:lnTo>
                  <a:pt x="554" y="583"/>
                </a:lnTo>
                <a:lnTo>
                  <a:pt x="554" y="583"/>
                </a:lnTo>
                <a:lnTo>
                  <a:pt x="553" y="583"/>
                </a:lnTo>
                <a:lnTo>
                  <a:pt x="552" y="584"/>
                </a:lnTo>
                <a:lnTo>
                  <a:pt x="552" y="584"/>
                </a:lnTo>
                <a:lnTo>
                  <a:pt x="551" y="584"/>
                </a:lnTo>
                <a:lnTo>
                  <a:pt x="550" y="584"/>
                </a:lnTo>
                <a:lnTo>
                  <a:pt x="550" y="584"/>
                </a:lnTo>
                <a:lnTo>
                  <a:pt x="550" y="584"/>
                </a:lnTo>
                <a:lnTo>
                  <a:pt x="549" y="584"/>
                </a:lnTo>
                <a:lnTo>
                  <a:pt x="548" y="584"/>
                </a:lnTo>
                <a:lnTo>
                  <a:pt x="548" y="585"/>
                </a:lnTo>
                <a:lnTo>
                  <a:pt x="548" y="585"/>
                </a:lnTo>
                <a:lnTo>
                  <a:pt x="547" y="585"/>
                </a:lnTo>
                <a:lnTo>
                  <a:pt x="547" y="586"/>
                </a:lnTo>
                <a:lnTo>
                  <a:pt x="547" y="586"/>
                </a:lnTo>
                <a:lnTo>
                  <a:pt x="546" y="586"/>
                </a:lnTo>
                <a:lnTo>
                  <a:pt x="545" y="586"/>
                </a:lnTo>
                <a:lnTo>
                  <a:pt x="545" y="587"/>
                </a:lnTo>
                <a:lnTo>
                  <a:pt x="544" y="587"/>
                </a:lnTo>
                <a:lnTo>
                  <a:pt x="544" y="588"/>
                </a:lnTo>
                <a:lnTo>
                  <a:pt x="543" y="588"/>
                </a:lnTo>
                <a:lnTo>
                  <a:pt x="543" y="588"/>
                </a:lnTo>
                <a:lnTo>
                  <a:pt x="542" y="588"/>
                </a:lnTo>
                <a:lnTo>
                  <a:pt x="541" y="588"/>
                </a:lnTo>
                <a:lnTo>
                  <a:pt x="541" y="589"/>
                </a:lnTo>
                <a:lnTo>
                  <a:pt x="541" y="589"/>
                </a:lnTo>
                <a:lnTo>
                  <a:pt x="540" y="589"/>
                </a:lnTo>
                <a:lnTo>
                  <a:pt x="539" y="590"/>
                </a:lnTo>
                <a:lnTo>
                  <a:pt x="539" y="590"/>
                </a:lnTo>
                <a:lnTo>
                  <a:pt x="539" y="590"/>
                </a:lnTo>
                <a:lnTo>
                  <a:pt x="538" y="590"/>
                </a:lnTo>
                <a:lnTo>
                  <a:pt x="537" y="590"/>
                </a:lnTo>
                <a:lnTo>
                  <a:pt x="537" y="590"/>
                </a:lnTo>
                <a:lnTo>
                  <a:pt x="536" y="590"/>
                </a:lnTo>
                <a:lnTo>
                  <a:pt x="535" y="590"/>
                </a:lnTo>
                <a:lnTo>
                  <a:pt x="535" y="590"/>
                </a:lnTo>
                <a:lnTo>
                  <a:pt x="535" y="590"/>
                </a:lnTo>
                <a:lnTo>
                  <a:pt x="534" y="589"/>
                </a:lnTo>
                <a:lnTo>
                  <a:pt x="533" y="589"/>
                </a:lnTo>
                <a:lnTo>
                  <a:pt x="533" y="588"/>
                </a:lnTo>
                <a:lnTo>
                  <a:pt x="533" y="588"/>
                </a:lnTo>
                <a:lnTo>
                  <a:pt x="533" y="588"/>
                </a:lnTo>
                <a:lnTo>
                  <a:pt x="532" y="588"/>
                </a:lnTo>
                <a:lnTo>
                  <a:pt x="532" y="587"/>
                </a:lnTo>
                <a:lnTo>
                  <a:pt x="532" y="586"/>
                </a:lnTo>
                <a:lnTo>
                  <a:pt x="531" y="586"/>
                </a:lnTo>
                <a:lnTo>
                  <a:pt x="531" y="585"/>
                </a:lnTo>
                <a:lnTo>
                  <a:pt x="531" y="585"/>
                </a:lnTo>
                <a:lnTo>
                  <a:pt x="531" y="584"/>
                </a:lnTo>
                <a:lnTo>
                  <a:pt x="530" y="584"/>
                </a:lnTo>
                <a:lnTo>
                  <a:pt x="530" y="584"/>
                </a:lnTo>
                <a:lnTo>
                  <a:pt x="530" y="584"/>
                </a:lnTo>
                <a:lnTo>
                  <a:pt x="529" y="584"/>
                </a:lnTo>
                <a:lnTo>
                  <a:pt x="529" y="583"/>
                </a:lnTo>
                <a:lnTo>
                  <a:pt x="528" y="583"/>
                </a:lnTo>
                <a:lnTo>
                  <a:pt x="528" y="583"/>
                </a:lnTo>
                <a:lnTo>
                  <a:pt x="527" y="583"/>
                </a:lnTo>
                <a:lnTo>
                  <a:pt x="527" y="582"/>
                </a:lnTo>
                <a:lnTo>
                  <a:pt x="526" y="582"/>
                </a:lnTo>
                <a:lnTo>
                  <a:pt x="526" y="582"/>
                </a:lnTo>
                <a:lnTo>
                  <a:pt x="526" y="583"/>
                </a:lnTo>
                <a:lnTo>
                  <a:pt x="525" y="583"/>
                </a:lnTo>
                <a:lnTo>
                  <a:pt x="524" y="583"/>
                </a:lnTo>
                <a:lnTo>
                  <a:pt x="524" y="584"/>
                </a:lnTo>
                <a:lnTo>
                  <a:pt x="523" y="584"/>
                </a:lnTo>
                <a:lnTo>
                  <a:pt x="522" y="584"/>
                </a:lnTo>
                <a:lnTo>
                  <a:pt x="522" y="584"/>
                </a:lnTo>
                <a:lnTo>
                  <a:pt x="521" y="584"/>
                </a:lnTo>
                <a:lnTo>
                  <a:pt x="520" y="585"/>
                </a:lnTo>
                <a:lnTo>
                  <a:pt x="520" y="585"/>
                </a:lnTo>
                <a:lnTo>
                  <a:pt x="519" y="586"/>
                </a:lnTo>
                <a:lnTo>
                  <a:pt x="518" y="586"/>
                </a:lnTo>
                <a:lnTo>
                  <a:pt x="518" y="586"/>
                </a:lnTo>
                <a:lnTo>
                  <a:pt x="518" y="587"/>
                </a:lnTo>
                <a:lnTo>
                  <a:pt x="518" y="588"/>
                </a:lnTo>
                <a:lnTo>
                  <a:pt x="518" y="588"/>
                </a:lnTo>
                <a:lnTo>
                  <a:pt x="517" y="588"/>
                </a:lnTo>
                <a:lnTo>
                  <a:pt x="517" y="589"/>
                </a:lnTo>
                <a:lnTo>
                  <a:pt x="516" y="590"/>
                </a:lnTo>
                <a:lnTo>
                  <a:pt x="516" y="590"/>
                </a:lnTo>
                <a:lnTo>
                  <a:pt x="516" y="590"/>
                </a:lnTo>
                <a:lnTo>
                  <a:pt x="515" y="590"/>
                </a:lnTo>
                <a:lnTo>
                  <a:pt x="514" y="590"/>
                </a:lnTo>
                <a:lnTo>
                  <a:pt x="514" y="591"/>
                </a:lnTo>
                <a:lnTo>
                  <a:pt x="514" y="591"/>
                </a:lnTo>
                <a:lnTo>
                  <a:pt x="513" y="591"/>
                </a:lnTo>
                <a:lnTo>
                  <a:pt x="513" y="592"/>
                </a:lnTo>
                <a:lnTo>
                  <a:pt x="512" y="592"/>
                </a:lnTo>
                <a:lnTo>
                  <a:pt x="512" y="592"/>
                </a:lnTo>
                <a:lnTo>
                  <a:pt x="511" y="592"/>
                </a:lnTo>
                <a:lnTo>
                  <a:pt x="511" y="593"/>
                </a:lnTo>
                <a:lnTo>
                  <a:pt x="510" y="593"/>
                </a:lnTo>
                <a:lnTo>
                  <a:pt x="510" y="594"/>
                </a:lnTo>
                <a:lnTo>
                  <a:pt x="509" y="594"/>
                </a:lnTo>
                <a:lnTo>
                  <a:pt x="509" y="594"/>
                </a:lnTo>
                <a:lnTo>
                  <a:pt x="508" y="594"/>
                </a:lnTo>
                <a:lnTo>
                  <a:pt x="508" y="595"/>
                </a:lnTo>
                <a:lnTo>
                  <a:pt x="507" y="595"/>
                </a:lnTo>
                <a:lnTo>
                  <a:pt x="507" y="595"/>
                </a:lnTo>
                <a:lnTo>
                  <a:pt x="506" y="595"/>
                </a:lnTo>
                <a:lnTo>
                  <a:pt x="506" y="595"/>
                </a:lnTo>
                <a:lnTo>
                  <a:pt x="505" y="595"/>
                </a:lnTo>
                <a:lnTo>
                  <a:pt x="505" y="595"/>
                </a:lnTo>
                <a:lnTo>
                  <a:pt x="504" y="595"/>
                </a:lnTo>
                <a:lnTo>
                  <a:pt x="504" y="596"/>
                </a:lnTo>
                <a:lnTo>
                  <a:pt x="503" y="596"/>
                </a:lnTo>
                <a:lnTo>
                  <a:pt x="503" y="596"/>
                </a:lnTo>
                <a:lnTo>
                  <a:pt x="502" y="596"/>
                </a:lnTo>
                <a:lnTo>
                  <a:pt x="501" y="596"/>
                </a:lnTo>
                <a:lnTo>
                  <a:pt x="501" y="597"/>
                </a:lnTo>
                <a:lnTo>
                  <a:pt x="501" y="597"/>
                </a:lnTo>
                <a:lnTo>
                  <a:pt x="500" y="597"/>
                </a:lnTo>
                <a:lnTo>
                  <a:pt x="499" y="597"/>
                </a:lnTo>
                <a:lnTo>
                  <a:pt x="499" y="597"/>
                </a:lnTo>
                <a:lnTo>
                  <a:pt x="499" y="597"/>
                </a:lnTo>
                <a:lnTo>
                  <a:pt x="498" y="597"/>
                </a:lnTo>
                <a:lnTo>
                  <a:pt x="497" y="598"/>
                </a:lnTo>
                <a:lnTo>
                  <a:pt x="497" y="598"/>
                </a:lnTo>
                <a:lnTo>
                  <a:pt x="497" y="599"/>
                </a:lnTo>
                <a:lnTo>
                  <a:pt x="496" y="599"/>
                </a:lnTo>
                <a:lnTo>
                  <a:pt x="495" y="599"/>
                </a:lnTo>
                <a:lnTo>
                  <a:pt x="495" y="600"/>
                </a:lnTo>
                <a:lnTo>
                  <a:pt x="495" y="600"/>
                </a:lnTo>
                <a:lnTo>
                  <a:pt x="495" y="601"/>
                </a:lnTo>
                <a:lnTo>
                  <a:pt x="494" y="601"/>
                </a:lnTo>
                <a:lnTo>
                  <a:pt x="494" y="601"/>
                </a:lnTo>
                <a:lnTo>
                  <a:pt x="494" y="601"/>
                </a:lnTo>
                <a:lnTo>
                  <a:pt x="493" y="601"/>
                </a:lnTo>
                <a:lnTo>
                  <a:pt x="493" y="601"/>
                </a:lnTo>
                <a:lnTo>
                  <a:pt x="492" y="601"/>
                </a:lnTo>
                <a:lnTo>
                  <a:pt x="492" y="600"/>
                </a:lnTo>
                <a:lnTo>
                  <a:pt x="491" y="600"/>
                </a:lnTo>
                <a:lnTo>
                  <a:pt x="490" y="601"/>
                </a:lnTo>
                <a:lnTo>
                  <a:pt x="490" y="601"/>
                </a:lnTo>
                <a:lnTo>
                  <a:pt x="489" y="601"/>
                </a:lnTo>
                <a:lnTo>
                  <a:pt x="488" y="601"/>
                </a:lnTo>
                <a:lnTo>
                  <a:pt x="488" y="601"/>
                </a:lnTo>
                <a:lnTo>
                  <a:pt x="487" y="601"/>
                </a:lnTo>
                <a:lnTo>
                  <a:pt x="486" y="601"/>
                </a:lnTo>
                <a:lnTo>
                  <a:pt x="486" y="602"/>
                </a:lnTo>
                <a:lnTo>
                  <a:pt x="486" y="602"/>
                </a:lnTo>
                <a:lnTo>
                  <a:pt x="485" y="602"/>
                </a:lnTo>
                <a:lnTo>
                  <a:pt x="485" y="603"/>
                </a:lnTo>
                <a:lnTo>
                  <a:pt x="484" y="603"/>
                </a:lnTo>
                <a:lnTo>
                  <a:pt x="484" y="603"/>
                </a:lnTo>
                <a:lnTo>
                  <a:pt x="484" y="603"/>
                </a:lnTo>
                <a:lnTo>
                  <a:pt x="483" y="603"/>
                </a:lnTo>
                <a:lnTo>
                  <a:pt x="482" y="603"/>
                </a:lnTo>
                <a:lnTo>
                  <a:pt x="482" y="604"/>
                </a:lnTo>
                <a:lnTo>
                  <a:pt x="481" y="604"/>
                </a:lnTo>
                <a:lnTo>
                  <a:pt x="480" y="604"/>
                </a:lnTo>
                <a:lnTo>
                  <a:pt x="480" y="604"/>
                </a:lnTo>
                <a:lnTo>
                  <a:pt x="479" y="604"/>
                </a:lnTo>
                <a:lnTo>
                  <a:pt x="478" y="605"/>
                </a:lnTo>
                <a:lnTo>
                  <a:pt x="478" y="605"/>
                </a:lnTo>
                <a:lnTo>
                  <a:pt x="478" y="605"/>
                </a:lnTo>
                <a:lnTo>
                  <a:pt x="477" y="605"/>
                </a:lnTo>
                <a:lnTo>
                  <a:pt x="476" y="605"/>
                </a:lnTo>
                <a:lnTo>
                  <a:pt x="476" y="605"/>
                </a:lnTo>
                <a:lnTo>
                  <a:pt x="476" y="606"/>
                </a:lnTo>
                <a:lnTo>
                  <a:pt x="475" y="606"/>
                </a:lnTo>
                <a:lnTo>
                  <a:pt x="475" y="607"/>
                </a:lnTo>
                <a:lnTo>
                  <a:pt x="474" y="607"/>
                </a:lnTo>
                <a:lnTo>
                  <a:pt x="473" y="607"/>
                </a:lnTo>
                <a:lnTo>
                  <a:pt x="473" y="608"/>
                </a:lnTo>
                <a:lnTo>
                  <a:pt x="473" y="608"/>
                </a:lnTo>
                <a:lnTo>
                  <a:pt x="473" y="609"/>
                </a:lnTo>
                <a:lnTo>
                  <a:pt x="472" y="609"/>
                </a:lnTo>
                <a:lnTo>
                  <a:pt x="471" y="609"/>
                </a:lnTo>
                <a:lnTo>
                  <a:pt x="471" y="609"/>
                </a:lnTo>
                <a:lnTo>
                  <a:pt x="471" y="609"/>
                </a:lnTo>
                <a:lnTo>
                  <a:pt x="470" y="609"/>
                </a:lnTo>
                <a:lnTo>
                  <a:pt x="470" y="610"/>
                </a:lnTo>
                <a:lnTo>
                  <a:pt x="469" y="610"/>
                </a:lnTo>
                <a:lnTo>
                  <a:pt x="469" y="610"/>
                </a:lnTo>
                <a:lnTo>
                  <a:pt x="469" y="611"/>
                </a:lnTo>
                <a:lnTo>
                  <a:pt x="468" y="611"/>
                </a:lnTo>
                <a:lnTo>
                  <a:pt x="468" y="611"/>
                </a:lnTo>
                <a:lnTo>
                  <a:pt x="467" y="611"/>
                </a:lnTo>
                <a:lnTo>
                  <a:pt x="467" y="612"/>
                </a:lnTo>
                <a:lnTo>
                  <a:pt x="466" y="612"/>
                </a:lnTo>
                <a:lnTo>
                  <a:pt x="466" y="613"/>
                </a:lnTo>
                <a:lnTo>
                  <a:pt x="465" y="613"/>
                </a:lnTo>
                <a:lnTo>
                  <a:pt x="465" y="613"/>
                </a:lnTo>
                <a:lnTo>
                  <a:pt x="465" y="613"/>
                </a:lnTo>
                <a:lnTo>
                  <a:pt x="464" y="613"/>
                </a:lnTo>
                <a:lnTo>
                  <a:pt x="464" y="614"/>
                </a:lnTo>
                <a:lnTo>
                  <a:pt x="463" y="614"/>
                </a:lnTo>
                <a:lnTo>
                  <a:pt x="463" y="614"/>
                </a:lnTo>
                <a:lnTo>
                  <a:pt x="463" y="614"/>
                </a:lnTo>
                <a:lnTo>
                  <a:pt x="463" y="615"/>
                </a:lnTo>
                <a:lnTo>
                  <a:pt x="462" y="615"/>
                </a:lnTo>
                <a:lnTo>
                  <a:pt x="462" y="616"/>
                </a:lnTo>
                <a:lnTo>
                  <a:pt x="461" y="616"/>
                </a:lnTo>
                <a:lnTo>
                  <a:pt x="461" y="616"/>
                </a:lnTo>
                <a:lnTo>
                  <a:pt x="461" y="616"/>
                </a:lnTo>
                <a:lnTo>
                  <a:pt x="461" y="617"/>
                </a:lnTo>
                <a:lnTo>
                  <a:pt x="460" y="617"/>
                </a:lnTo>
                <a:lnTo>
                  <a:pt x="460" y="618"/>
                </a:lnTo>
                <a:lnTo>
                  <a:pt x="459" y="618"/>
                </a:lnTo>
                <a:lnTo>
                  <a:pt x="459" y="618"/>
                </a:lnTo>
                <a:lnTo>
                  <a:pt x="458" y="618"/>
                </a:lnTo>
                <a:lnTo>
                  <a:pt x="458" y="619"/>
                </a:lnTo>
                <a:lnTo>
                  <a:pt x="458" y="619"/>
                </a:lnTo>
                <a:lnTo>
                  <a:pt x="457" y="620"/>
                </a:lnTo>
                <a:lnTo>
                  <a:pt x="456" y="620"/>
                </a:lnTo>
                <a:lnTo>
                  <a:pt x="456" y="620"/>
                </a:lnTo>
                <a:lnTo>
                  <a:pt x="455" y="621"/>
                </a:lnTo>
                <a:lnTo>
                  <a:pt x="454" y="622"/>
                </a:lnTo>
                <a:lnTo>
                  <a:pt x="454" y="622"/>
                </a:lnTo>
                <a:lnTo>
                  <a:pt x="454" y="622"/>
                </a:lnTo>
                <a:lnTo>
                  <a:pt x="453" y="623"/>
                </a:lnTo>
                <a:lnTo>
                  <a:pt x="452" y="624"/>
                </a:lnTo>
                <a:lnTo>
                  <a:pt x="452" y="624"/>
                </a:lnTo>
                <a:lnTo>
                  <a:pt x="451" y="624"/>
                </a:lnTo>
                <a:lnTo>
                  <a:pt x="451" y="625"/>
                </a:lnTo>
                <a:lnTo>
                  <a:pt x="450" y="625"/>
                </a:lnTo>
                <a:lnTo>
                  <a:pt x="450" y="626"/>
                </a:lnTo>
                <a:lnTo>
                  <a:pt x="450" y="626"/>
                </a:lnTo>
                <a:lnTo>
                  <a:pt x="450" y="626"/>
                </a:lnTo>
                <a:lnTo>
                  <a:pt x="449" y="626"/>
                </a:lnTo>
                <a:lnTo>
                  <a:pt x="449" y="627"/>
                </a:lnTo>
                <a:lnTo>
                  <a:pt x="448" y="627"/>
                </a:lnTo>
                <a:lnTo>
                  <a:pt x="448" y="628"/>
                </a:lnTo>
                <a:lnTo>
                  <a:pt x="448" y="628"/>
                </a:lnTo>
                <a:lnTo>
                  <a:pt x="448" y="628"/>
                </a:lnTo>
                <a:lnTo>
                  <a:pt x="448" y="629"/>
                </a:lnTo>
                <a:lnTo>
                  <a:pt x="447" y="629"/>
                </a:lnTo>
                <a:lnTo>
                  <a:pt x="447" y="630"/>
                </a:lnTo>
                <a:lnTo>
                  <a:pt x="447" y="630"/>
                </a:lnTo>
                <a:lnTo>
                  <a:pt x="447" y="631"/>
                </a:lnTo>
                <a:lnTo>
                  <a:pt x="447" y="631"/>
                </a:lnTo>
                <a:lnTo>
                  <a:pt x="446" y="631"/>
                </a:lnTo>
                <a:lnTo>
                  <a:pt x="446" y="632"/>
                </a:lnTo>
                <a:lnTo>
                  <a:pt x="446" y="633"/>
                </a:lnTo>
                <a:lnTo>
                  <a:pt x="445" y="633"/>
                </a:lnTo>
                <a:lnTo>
                  <a:pt x="444" y="634"/>
                </a:lnTo>
                <a:lnTo>
                  <a:pt x="444" y="635"/>
                </a:lnTo>
                <a:lnTo>
                  <a:pt x="444" y="635"/>
                </a:lnTo>
                <a:lnTo>
                  <a:pt x="444" y="636"/>
                </a:lnTo>
                <a:lnTo>
                  <a:pt x="443" y="636"/>
                </a:lnTo>
                <a:lnTo>
                  <a:pt x="442" y="636"/>
                </a:lnTo>
                <a:lnTo>
                  <a:pt x="442" y="637"/>
                </a:lnTo>
                <a:lnTo>
                  <a:pt x="442" y="637"/>
                </a:lnTo>
                <a:lnTo>
                  <a:pt x="441" y="637"/>
                </a:lnTo>
                <a:lnTo>
                  <a:pt x="440" y="637"/>
                </a:lnTo>
                <a:lnTo>
                  <a:pt x="440" y="637"/>
                </a:lnTo>
                <a:lnTo>
                  <a:pt x="439" y="637"/>
                </a:lnTo>
                <a:lnTo>
                  <a:pt x="439" y="636"/>
                </a:lnTo>
                <a:lnTo>
                  <a:pt x="438" y="636"/>
                </a:lnTo>
                <a:lnTo>
                  <a:pt x="437" y="636"/>
                </a:lnTo>
                <a:lnTo>
                  <a:pt x="437" y="636"/>
                </a:lnTo>
                <a:lnTo>
                  <a:pt x="436" y="636"/>
                </a:lnTo>
                <a:lnTo>
                  <a:pt x="435" y="636"/>
                </a:lnTo>
                <a:lnTo>
                  <a:pt x="435" y="636"/>
                </a:lnTo>
                <a:lnTo>
                  <a:pt x="434" y="636"/>
                </a:lnTo>
                <a:lnTo>
                  <a:pt x="433" y="635"/>
                </a:lnTo>
                <a:lnTo>
                  <a:pt x="433" y="635"/>
                </a:lnTo>
                <a:lnTo>
                  <a:pt x="432" y="635"/>
                </a:lnTo>
                <a:lnTo>
                  <a:pt x="431" y="635"/>
                </a:lnTo>
                <a:lnTo>
                  <a:pt x="431" y="635"/>
                </a:lnTo>
                <a:lnTo>
                  <a:pt x="429" y="634"/>
                </a:lnTo>
                <a:lnTo>
                  <a:pt x="429" y="634"/>
                </a:lnTo>
                <a:lnTo>
                  <a:pt x="428" y="634"/>
                </a:lnTo>
                <a:lnTo>
                  <a:pt x="427" y="635"/>
                </a:lnTo>
                <a:lnTo>
                  <a:pt x="427" y="635"/>
                </a:lnTo>
                <a:lnTo>
                  <a:pt x="427" y="635"/>
                </a:lnTo>
                <a:lnTo>
                  <a:pt x="426" y="636"/>
                </a:lnTo>
                <a:lnTo>
                  <a:pt x="426" y="637"/>
                </a:lnTo>
                <a:lnTo>
                  <a:pt x="425" y="637"/>
                </a:lnTo>
                <a:lnTo>
                  <a:pt x="425" y="637"/>
                </a:lnTo>
                <a:lnTo>
                  <a:pt x="424" y="637"/>
                </a:lnTo>
                <a:lnTo>
                  <a:pt x="423" y="637"/>
                </a:lnTo>
                <a:lnTo>
                  <a:pt x="423" y="636"/>
                </a:lnTo>
                <a:lnTo>
                  <a:pt x="423" y="636"/>
                </a:lnTo>
                <a:lnTo>
                  <a:pt x="422" y="635"/>
                </a:lnTo>
                <a:lnTo>
                  <a:pt x="422" y="635"/>
                </a:lnTo>
                <a:lnTo>
                  <a:pt x="421" y="635"/>
                </a:lnTo>
                <a:lnTo>
                  <a:pt x="420" y="635"/>
                </a:lnTo>
                <a:lnTo>
                  <a:pt x="419" y="635"/>
                </a:lnTo>
                <a:lnTo>
                  <a:pt x="418" y="636"/>
                </a:lnTo>
                <a:lnTo>
                  <a:pt x="418" y="637"/>
                </a:lnTo>
                <a:lnTo>
                  <a:pt x="417" y="637"/>
                </a:lnTo>
                <a:lnTo>
                  <a:pt x="417" y="638"/>
                </a:lnTo>
                <a:lnTo>
                  <a:pt x="417" y="639"/>
                </a:lnTo>
                <a:lnTo>
                  <a:pt x="417" y="639"/>
                </a:lnTo>
                <a:lnTo>
                  <a:pt x="416" y="639"/>
                </a:lnTo>
                <a:lnTo>
                  <a:pt x="416" y="640"/>
                </a:lnTo>
                <a:lnTo>
                  <a:pt x="416" y="641"/>
                </a:lnTo>
                <a:lnTo>
                  <a:pt x="416" y="641"/>
                </a:lnTo>
                <a:lnTo>
                  <a:pt x="415" y="641"/>
                </a:lnTo>
                <a:lnTo>
                  <a:pt x="414" y="641"/>
                </a:lnTo>
                <a:lnTo>
                  <a:pt x="414" y="642"/>
                </a:lnTo>
                <a:lnTo>
                  <a:pt x="414" y="642"/>
                </a:lnTo>
                <a:lnTo>
                  <a:pt x="413" y="642"/>
                </a:lnTo>
                <a:lnTo>
                  <a:pt x="412" y="642"/>
                </a:lnTo>
                <a:lnTo>
                  <a:pt x="412" y="642"/>
                </a:lnTo>
                <a:lnTo>
                  <a:pt x="411" y="642"/>
                </a:lnTo>
                <a:lnTo>
                  <a:pt x="410" y="642"/>
                </a:lnTo>
                <a:lnTo>
                  <a:pt x="410" y="642"/>
                </a:lnTo>
                <a:lnTo>
                  <a:pt x="409" y="642"/>
                </a:lnTo>
                <a:lnTo>
                  <a:pt x="408" y="641"/>
                </a:lnTo>
                <a:lnTo>
                  <a:pt x="408" y="641"/>
                </a:lnTo>
                <a:lnTo>
                  <a:pt x="407" y="641"/>
                </a:lnTo>
                <a:lnTo>
                  <a:pt x="406" y="641"/>
                </a:lnTo>
                <a:lnTo>
                  <a:pt x="406" y="641"/>
                </a:lnTo>
                <a:lnTo>
                  <a:pt x="406" y="640"/>
                </a:lnTo>
                <a:lnTo>
                  <a:pt x="405" y="640"/>
                </a:lnTo>
                <a:lnTo>
                  <a:pt x="404" y="639"/>
                </a:lnTo>
                <a:lnTo>
                  <a:pt x="404" y="639"/>
                </a:lnTo>
                <a:lnTo>
                  <a:pt x="403" y="639"/>
                </a:lnTo>
                <a:lnTo>
                  <a:pt x="403" y="639"/>
                </a:lnTo>
                <a:lnTo>
                  <a:pt x="402" y="639"/>
                </a:lnTo>
                <a:lnTo>
                  <a:pt x="401" y="639"/>
                </a:lnTo>
                <a:lnTo>
                  <a:pt x="401" y="639"/>
                </a:lnTo>
                <a:lnTo>
                  <a:pt x="400" y="639"/>
                </a:lnTo>
                <a:lnTo>
                  <a:pt x="400" y="640"/>
                </a:lnTo>
                <a:lnTo>
                  <a:pt x="399" y="640"/>
                </a:lnTo>
                <a:lnTo>
                  <a:pt x="399" y="640"/>
                </a:lnTo>
                <a:lnTo>
                  <a:pt x="398" y="640"/>
                </a:lnTo>
                <a:lnTo>
                  <a:pt x="397" y="640"/>
                </a:lnTo>
                <a:lnTo>
                  <a:pt x="397" y="640"/>
                </a:lnTo>
                <a:lnTo>
                  <a:pt x="397" y="639"/>
                </a:lnTo>
                <a:lnTo>
                  <a:pt x="396" y="639"/>
                </a:lnTo>
                <a:lnTo>
                  <a:pt x="395" y="639"/>
                </a:lnTo>
                <a:lnTo>
                  <a:pt x="395" y="639"/>
                </a:lnTo>
                <a:lnTo>
                  <a:pt x="395" y="639"/>
                </a:lnTo>
                <a:lnTo>
                  <a:pt x="394" y="639"/>
                </a:lnTo>
                <a:lnTo>
                  <a:pt x="394" y="638"/>
                </a:lnTo>
                <a:lnTo>
                  <a:pt x="393" y="638"/>
                </a:lnTo>
                <a:lnTo>
                  <a:pt x="393" y="638"/>
                </a:lnTo>
                <a:lnTo>
                  <a:pt x="393" y="637"/>
                </a:lnTo>
                <a:lnTo>
                  <a:pt x="392" y="637"/>
                </a:lnTo>
                <a:lnTo>
                  <a:pt x="391" y="637"/>
                </a:lnTo>
                <a:lnTo>
                  <a:pt x="391" y="637"/>
                </a:lnTo>
                <a:lnTo>
                  <a:pt x="390" y="637"/>
                </a:lnTo>
                <a:lnTo>
                  <a:pt x="389" y="637"/>
                </a:lnTo>
                <a:lnTo>
                  <a:pt x="389" y="637"/>
                </a:lnTo>
                <a:lnTo>
                  <a:pt x="388" y="637"/>
                </a:lnTo>
                <a:lnTo>
                  <a:pt x="387" y="638"/>
                </a:lnTo>
                <a:lnTo>
                  <a:pt x="387" y="638"/>
                </a:lnTo>
                <a:lnTo>
                  <a:pt x="386" y="638"/>
                </a:lnTo>
                <a:lnTo>
                  <a:pt x="386" y="639"/>
                </a:lnTo>
                <a:lnTo>
                  <a:pt x="386" y="639"/>
                </a:lnTo>
                <a:lnTo>
                  <a:pt x="386" y="639"/>
                </a:lnTo>
                <a:lnTo>
                  <a:pt x="386" y="640"/>
                </a:lnTo>
                <a:lnTo>
                  <a:pt x="385" y="640"/>
                </a:lnTo>
                <a:lnTo>
                  <a:pt x="385" y="641"/>
                </a:lnTo>
                <a:lnTo>
                  <a:pt x="384" y="641"/>
                </a:lnTo>
                <a:lnTo>
                  <a:pt x="384" y="641"/>
                </a:lnTo>
                <a:lnTo>
                  <a:pt x="383" y="641"/>
                </a:lnTo>
                <a:lnTo>
                  <a:pt x="382" y="641"/>
                </a:lnTo>
                <a:lnTo>
                  <a:pt x="382" y="641"/>
                </a:lnTo>
                <a:lnTo>
                  <a:pt x="381" y="641"/>
                </a:lnTo>
                <a:lnTo>
                  <a:pt x="380" y="641"/>
                </a:lnTo>
                <a:lnTo>
                  <a:pt x="380" y="640"/>
                </a:lnTo>
                <a:lnTo>
                  <a:pt x="380" y="640"/>
                </a:lnTo>
                <a:lnTo>
                  <a:pt x="379" y="640"/>
                </a:lnTo>
                <a:lnTo>
                  <a:pt x="378" y="639"/>
                </a:lnTo>
                <a:lnTo>
                  <a:pt x="378" y="639"/>
                </a:lnTo>
                <a:lnTo>
                  <a:pt x="377" y="639"/>
                </a:lnTo>
                <a:lnTo>
                  <a:pt x="376" y="639"/>
                </a:lnTo>
                <a:lnTo>
                  <a:pt x="376" y="639"/>
                </a:lnTo>
                <a:lnTo>
                  <a:pt x="375" y="639"/>
                </a:lnTo>
                <a:lnTo>
                  <a:pt x="374" y="639"/>
                </a:lnTo>
                <a:lnTo>
                  <a:pt x="374" y="640"/>
                </a:lnTo>
                <a:lnTo>
                  <a:pt x="374" y="640"/>
                </a:lnTo>
                <a:lnTo>
                  <a:pt x="374" y="641"/>
                </a:lnTo>
                <a:lnTo>
                  <a:pt x="373" y="641"/>
                </a:lnTo>
                <a:lnTo>
                  <a:pt x="373" y="641"/>
                </a:lnTo>
                <a:lnTo>
                  <a:pt x="373" y="642"/>
                </a:lnTo>
                <a:lnTo>
                  <a:pt x="373" y="643"/>
                </a:lnTo>
                <a:lnTo>
                  <a:pt x="372" y="643"/>
                </a:lnTo>
                <a:lnTo>
                  <a:pt x="372" y="643"/>
                </a:lnTo>
                <a:lnTo>
                  <a:pt x="372" y="644"/>
                </a:lnTo>
                <a:lnTo>
                  <a:pt x="373" y="645"/>
                </a:lnTo>
                <a:lnTo>
                  <a:pt x="373" y="646"/>
                </a:lnTo>
                <a:lnTo>
                  <a:pt x="374" y="646"/>
                </a:lnTo>
                <a:lnTo>
                  <a:pt x="374" y="647"/>
                </a:lnTo>
                <a:lnTo>
                  <a:pt x="374" y="647"/>
                </a:lnTo>
                <a:lnTo>
                  <a:pt x="374" y="648"/>
                </a:lnTo>
                <a:lnTo>
                  <a:pt x="374" y="649"/>
                </a:lnTo>
                <a:lnTo>
                  <a:pt x="374" y="649"/>
                </a:lnTo>
                <a:lnTo>
                  <a:pt x="374" y="649"/>
                </a:lnTo>
                <a:lnTo>
                  <a:pt x="374" y="650"/>
                </a:lnTo>
                <a:lnTo>
                  <a:pt x="375" y="650"/>
                </a:lnTo>
                <a:lnTo>
                  <a:pt x="376" y="650"/>
                </a:lnTo>
                <a:lnTo>
                  <a:pt x="376" y="650"/>
                </a:lnTo>
                <a:lnTo>
                  <a:pt x="377" y="650"/>
                </a:lnTo>
                <a:lnTo>
                  <a:pt x="378" y="650"/>
                </a:lnTo>
                <a:lnTo>
                  <a:pt x="378" y="650"/>
                </a:lnTo>
                <a:lnTo>
                  <a:pt x="379" y="650"/>
                </a:lnTo>
                <a:lnTo>
                  <a:pt x="380" y="650"/>
                </a:lnTo>
                <a:lnTo>
                  <a:pt x="380" y="650"/>
                </a:lnTo>
                <a:lnTo>
                  <a:pt x="381" y="650"/>
                </a:lnTo>
                <a:lnTo>
                  <a:pt x="382" y="649"/>
                </a:lnTo>
                <a:lnTo>
                  <a:pt x="383" y="649"/>
                </a:lnTo>
                <a:lnTo>
                  <a:pt x="383" y="648"/>
                </a:lnTo>
                <a:lnTo>
                  <a:pt x="384" y="648"/>
                </a:lnTo>
                <a:lnTo>
                  <a:pt x="384" y="647"/>
                </a:lnTo>
                <a:lnTo>
                  <a:pt x="384" y="647"/>
                </a:lnTo>
                <a:lnTo>
                  <a:pt x="384" y="647"/>
                </a:lnTo>
                <a:lnTo>
                  <a:pt x="384" y="646"/>
                </a:lnTo>
                <a:lnTo>
                  <a:pt x="385" y="646"/>
                </a:lnTo>
                <a:lnTo>
                  <a:pt x="385" y="645"/>
                </a:lnTo>
                <a:lnTo>
                  <a:pt x="386" y="645"/>
                </a:lnTo>
                <a:lnTo>
                  <a:pt x="386" y="646"/>
                </a:lnTo>
                <a:lnTo>
                  <a:pt x="387" y="646"/>
                </a:lnTo>
                <a:lnTo>
                  <a:pt x="387" y="647"/>
                </a:lnTo>
                <a:lnTo>
                  <a:pt x="388" y="647"/>
                </a:lnTo>
                <a:lnTo>
                  <a:pt x="389" y="647"/>
                </a:lnTo>
                <a:lnTo>
                  <a:pt x="389" y="647"/>
                </a:lnTo>
                <a:lnTo>
                  <a:pt x="389" y="647"/>
                </a:lnTo>
                <a:lnTo>
                  <a:pt x="390" y="649"/>
                </a:lnTo>
                <a:lnTo>
                  <a:pt x="391" y="649"/>
                </a:lnTo>
                <a:lnTo>
                  <a:pt x="391" y="650"/>
                </a:lnTo>
                <a:lnTo>
                  <a:pt x="391" y="650"/>
                </a:lnTo>
                <a:lnTo>
                  <a:pt x="391" y="651"/>
                </a:lnTo>
                <a:lnTo>
                  <a:pt x="391" y="652"/>
                </a:lnTo>
                <a:lnTo>
                  <a:pt x="390" y="652"/>
                </a:lnTo>
                <a:lnTo>
                  <a:pt x="390" y="653"/>
                </a:lnTo>
                <a:lnTo>
                  <a:pt x="389" y="653"/>
                </a:lnTo>
                <a:lnTo>
                  <a:pt x="389" y="654"/>
                </a:lnTo>
                <a:lnTo>
                  <a:pt x="389" y="654"/>
                </a:lnTo>
                <a:lnTo>
                  <a:pt x="388" y="654"/>
                </a:lnTo>
                <a:lnTo>
                  <a:pt x="387" y="654"/>
                </a:lnTo>
                <a:lnTo>
                  <a:pt x="387" y="655"/>
                </a:lnTo>
                <a:lnTo>
                  <a:pt x="386" y="655"/>
                </a:lnTo>
                <a:lnTo>
                  <a:pt x="386" y="656"/>
                </a:lnTo>
                <a:lnTo>
                  <a:pt x="384" y="656"/>
                </a:lnTo>
                <a:lnTo>
                  <a:pt x="384" y="656"/>
                </a:lnTo>
                <a:lnTo>
                  <a:pt x="382" y="657"/>
                </a:lnTo>
                <a:lnTo>
                  <a:pt x="381" y="658"/>
                </a:lnTo>
                <a:lnTo>
                  <a:pt x="380" y="658"/>
                </a:lnTo>
                <a:lnTo>
                  <a:pt x="380" y="658"/>
                </a:lnTo>
                <a:lnTo>
                  <a:pt x="380" y="659"/>
                </a:lnTo>
                <a:lnTo>
                  <a:pt x="380" y="660"/>
                </a:lnTo>
                <a:lnTo>
                  <a:pt x="380" y="660"/>
                </a:lnTo>
                <a:lnTo>
                  <a:pt x="380" y="661"/>
                </a:lnTo>
                <a:lnTo>
                  <a:pt x="380" y="662"/>
                </a:lnTo>
                <a:lnTo>
                  <a:pt x="381" y="663"/>
                </a:lnTo>
                <a:lnTo>
                  <a:pt x="381" y="664"/>
                </a:lnTo>
                <a:lnTo>
                  <a:pt x="382" y="665"/>
                </a:lnTo>
                <a:lnTo>
                  <a:pt x="382" y="666"/>
                </a:lnTo>
                <a:lnTo>
                  <a:pt x="382" y="666"/>
                </a:lnTo>
                <a:lnTo>
                  <a:pt x="382" y="667"/>
                </a:lnTo>
                <a:lnTo>
                  <a:pt x="382" y="667"/>
                </a:lnTo>
                <a:lnTo>
                  <a:pt x="382" y="667"/>
                </a:lnTo>
                <a:lnTo>
                  <a:pt x="382" y="668"/>
                </a:lnTo>
                <a:lnTo>
                  <a:pt x="382" y="669"/>
                </a:lnTo>
                <a:lnTo>
                  <a:pt x="382" y="669"/>
                </a:lnTo>
                <a:lnTo>
                  <a:pt x="381" y="669"/>
                </a:lnTo>
                <a:lnTo>
                  <a:pt x="381" y="670"/>
                </a:lnTo>
                <a:lnTo>
                  <a:pt x="380" y="671"/>
                </a:lnTo>
                <a:lnTo>
                  <a:pt x="380" y="671"/>
                </a:lnTo>
                <a:lnTo>
                  <a:pt x="380" y="671"/>
                </a:lnTo>
                <a:lnTo>
                  <a:pt x="380" y="672"/>
                </a:lnTo>
                <a:lnTo>
                  <a:pt x="379" y="672"/>
                </a:lnTo>
                <a:lnTo>
                  <a:pt x="379" y="673"/>
                </a:lnTo>
                <a:lnTo>
                  <a:pt x="378" y="673"/>
                </a:lnTo>
                <a:lnTo>
                  <a:pt x="378" y="673"/>
                </a:lnTo>
                <a:lnTo>
                  <a:pt x="378" y="673"/>
                </a:lnTo>
                <a:lnTo>
                  <a:pt x="377" y="673"/>
                </a:lnTo>
                <a:lnTo>
                  <a:pt x="376" y="674"/>
                </a:lnTo>
                <a:lnTo>
                  <a:pt x="376" y="674"/>
                </a:lnTo>
                <a:lnTo>
                  <a:pt x="375" y="675"/>
                </a:lnTo>
                <a:lnTo>
                  <a:pt x="374" y="675"/>
                </a:lnTo>
                <a:lnTo>
                  <a:pt x="374" y="675"/>
                </a:lnTo>
                <a:lnTo>
                  <a:pt x="374" y="675"/>
                </a:lnTo>
                <a:lnTo>
                  <a:pt x="373" y="675"/>
                </a:lnTo>
                <a:lnTo>
                  <a:pt x="372" y="676"/>
                </a:lnTo>
                <a:lnTo>
                  <a:pt x="371" y="676"/>
                </a:lnTo>
                <a:lnTo>
                  <a:pt x="370" y="676"/>
                </a:lnTo>
                <a:lnTo>
                  <a:pt x="370" y="677"/>
                </a:lnTo>
                <a:lnTo>
                  <a:pt x="369" y="677"/>
                </a:lnTo>
                <a:lnTo>
                  <a:pt x="368" y="677"/>
                </a:lnTo>
                <a:lnTo>
                  <a:pt x="368" y="677"/>
                </a:lnTo>
                <a:lnTo>
                  <a:pt x="367" y="677"/>
                </a:lnTo>
                <a:lnTo>
                  <a:pt x="366" y="677"/>
                </a:lnTo>
                <a:lnTo>
                  <a:pt x="365" y="677"/>
                </a:lnTo>
                <a:lnTo>
                  <a:pt x="365" y="677"/>
                </a:lnTo>
                <a:lnTo>
                  <a:pt x="364" y="677"/>
                </a:lnTo>
                <a:lnTo>
                  <a:pt x="363" y="677"/>
                </a:lnTo>
                <a:lnTo>
                  <a:pt x="363" y="676"/>
                </a:lnTo>
                <a:lnTo>
                  <a:pt x="363" y="676"/>
                </a:lnTo>
                <a:lnTo>
                  <a:pt x="362" y="676"/>
                </a:lnTo>
                <a:lnTo>
                  <a:pt x="362" y="675"/>
                </a:lnTo>
                <a:lnTo>
                  <a:pt x="362" y="675"/>
                </a:lnTo>
                <a:lnTo>
                  <a:pt x="361" y="675"/>
                </a:lnTo>
                <a:lnTo>
                  <a:pt x="361" y="673"/>
                </a:lnTo>
                <a:lnTo>
                  <a:pt x="361" y="673"/>
                </a:lnTo>
                <a:lnTo>
                  <a:pt x="361" y="672"/>
                </a:lnTo>
                <a:lnTo>
                  <a:pt x="361" y="671"/>
                </a:lnTo>
                <a:lnTo>
                  <a:pt x="361" y="671"/>
                </a:lnTo>
                <a:lnTo>
                  <a:pt x="362" y="670"/>
                </a:lnTo>
                <a:lnTo>
                  <a:pt x="362" y="669"/>
                </a:lnTo>
                <a:lnTo>
                  <a:pt x="363" y="669"/>
                </a:lnTo>
                <a:lnTo>
                  <a:pt x="362" y="669"/>
                </a:lnTo>
                <a:lnTo>
                  <a:pt x="361" y="669"/>
                </a:lnTo>
                <a:lnTo>
                  <a:pt x="361" y="668"/>
                </a:lnTo>
                <a:lnTo>
                  <a:pt x="360" y="668"/>
                </a:lnTo>
                <a:lnTo>
                  <a:pt x="360" y="667"/>
                </a:lnTo>
                <a:lnTo>
                  <a:pt x="361" y="667"/>
                </a:lnTo>
                <a:lnTo>
                  <a:pt x="361" y="667"/>
                </a:lnTo>
                <a:lnTo>
                  <a:pt x="361" y="666"/>
                </a:lnTo>
                <a:lnTo>
                  <a:pt x="361" y="666"/>
                </a:lnTo>
                <a:lnTo>
                  <a:pt x="361" y="666"/>
                </a:lnTo>
                <a:lnTo>
                  <a:pt x="361" y="665"/>
                </a:lnTo>
                <a:lnTo>
                  <a:pt x="361" y="665"/>
                </a:lnTo>
                <a:lnTo>
                  <a:pt x="361" y="665"/>
                </a:lnTo>
                <a:lnTo>
                  <a:pt x="361" y="664"/>
                </a:lnTo>
                <a:lnTo>
                  <a:pt x="361" y="664"/>
                </a:lnTo>
                <a:lnTo>
                  <a:pt x="361" y="664"/>
                </a:lnTo>
                <a:lnTo>
                  <a:pt x="361" y="663"/>
                </a:lnTo>
                <a:lnTo>
                  <a:pt x="361" y="662"/>
                </a:lnTo>
                <a:lnTo>
                  <a:pt x="360" y="662"/>
                </a:lnTo>
                <a:lnTo>
                  <a:pt x="359" y="662"/>
                </a:lnTo>
                <a:lnTo>
                  <a:pt x="359" y="661"/>
                </a:lnTo>
                <a:lnTo>
                  <a:pt x="358" y="661"/>
                </a:lnTo>
                <a:lnTo>
                  <a:pt x="358" y="660"/>
                </a:lnTo>
                <a:lnTo>
                  <a:pt x="357" y="660"/>
                </a:lnTo>
                <a:lnTo>
                  <a:pt x="357" y="660"/>
                </a:lnTo>
                <a:lnTo>
                  <a:pt x="357" y="660"/>
                </a:lnTo>
                <a:lnTo>
                  <a:pt x="357" y="659"/>
                </a:lnTo>
                <a:lnTo>
                  <a:pt x="357" y="659"/>
                </a:lnTo>
                <a:lnTo>
                  <a:pt x="358" y="658"/>
                </a:lnTo>
                <a:lnTo>
                  <a:pt x="359" y="658"/>
                </a:lnTo>
                <a:lnTo>
                  <a:pt x="359" y="658"/>
                </a:lnTo>
                <a:lnTo>
                  <a:pt x="360" y="657"/>
                </a:lnTo>
                <a:lnTo>
                  <a:pt x="361" y="657"/>
                </a:lnTo>
                <a:lnTo>
                  <a:pt x="361" y="657"/>
                </a:lnTo>
                <a:lnTo>
                  <a:pt x="362" y="656"/>
                </a:lnTo>
                <a:lnTo>
                  <a:pt x="363" y="656"/>
                </a:lnTo>
                <a:lnTo>
                  <a:pt x="363" y="656"/>
                </a:lnTo>
                <a:lnTo>
                  <a:pt x="364" y="656"/>
                </a:lnTo>
                <a:lnTo>
                  <a:pt x="365" y="656"/>
                </a:lnTo>
                <a:lnTo>
                  <a:pt x="365" y="656"/>
                </a:lnTo>
                <a:lnTo>
                  <a:pt x="365" y="655"/>
                </a:lnTo>
                <a:lnTo>
                  <a:pt x="365" y="655"/>
                </a:lnTo>
                <a:lnTo>
                  <a:pt x="365" y="654"/>
                </a:lnTo>
                <a:lnTo>
                  <a:pt x="364" y="654"/>
                </a:lnTo>
                <a:lnTo>
                  <a:pt x="364" y="654"/>
                </a:lnTo>
                <a:lnTo>
                  <a:pt x="363" y="654"/>
                </a:lnTo>
                <a:lnTo>
                  <a:pt x="363" y="653"/>
                </a:lnTo>
                <a:lnTo>
                  <a:pt x="363" y="653"/>
                </a:lnTo>
                <a:lnTo>
                  <a:pt x="362" y="652"/>
                </a:lnTo>
                <a:lnTo>
                  <a:pt x="361" y="652"/>
                </a:lnTo>
                <a:lnTo>
                  <a:pt x="361" y="652"/>
                </a:lnTo>
                <a:lnTo>
                  <a:pt x="360" y="652"/>
                </a:lnTo>
                <a:lnTo>
                  <a:pt x="359" y="652"/>
                </a:lnTo>
                <a:lnTo>
                  <a:pt x="358" y="652"/>
                </a:lnTo>
                <a:lnTo>
                  <a:pt x="358" y="652"/>
                </a:lnTo>
                <a:lnTo>
                  <a:pt x="357" y="652"/>
                </a:lnTo>
                <a:lnTo>
                  <a:pt x="357" y="651"/>
                </a:lnTo>
                <a:lnTo>
                  <a:pt x="357" y="650"/>
                </a:lnTo>
                <a:lnTo>
                  <a:pt x="357" y="650"/>
                </a:lnTo>
                <a:lnTo>
                  <a:pt x="357" y="649"/>
                </a:lnTo>
                <a:lnTo>
                  <a:pt x="358" y="649"/>
                </a:lnTo>
                <a:lnTo>
                  <a:pt x="358" y="649"/>
                </a:lnTo>
                <a:lnTo>
                  <a:pt x="358" y="648"/>
                </a:lnTo>
                <a:lnTo>
                  <a:pt x="359" y="648"/>
                </a:lnTo>
                <a:lnTo>
                  <a:pt x="359" y="648"/>
                </a:lnTo>
                <a:lnTo>
                  <a:pt x="359" y="647"/>
                </a:lnTo>
                <a:lnTo>
                  <a:pt x="360" y="647"/>
                </a:lnTo>
                <a:lnTo>
                  <a:pt x="360" y="647"/>
                </a:lnTo>
                <a:lnTo>
                  <a:pt x="360" y="646"/>
                </a:lnTo>
                <a:lnTo>
                  <a:pt x="359" y="646"/>
                </a:lnTo>
                <a:lnTo>
                  <a:pt x="359" y="645"/>
                </a:lnTo>
                <a:lnTo>
                  <a:pt x="359" y="645"/>
                </a:lnTo>
                <a:lnTo>
                  <a:pt x="359" y="645"/>
                </a:lnTo>
                <a:lnTo>
                  <a:pt x="359" y="644"/>
                </a:lnTo>
                <a:lnTo>
                  <a:pt x="358" y="644"/>
                </a:lnTo>
                <a:lnTo>
                  <a:pt x="358" y="643"/>
                </a:lnTo>
                <a:lnTo>
                  <a:pt x="357" y="643"/>
                </a:lnTo>
                <a:lnTo>
                  <a:pt x="357" y="643"/>
                </a:lnTo>
                <a:lnTo>
                  <a:pt x="357" y="643"/>
                </a:lnTo>
                <a:lnTo>
                  <a:pt x="357" y="642"/>
                </a:lnTo>
                <a:lnTo>
                  <a:pt x="356" y="642"/>
                </a:lnTo>
                <a:lnTo>
                  <a:pt x="356" y="641"/>
                </a:lnTo>
                <a:lnTo>
                  <a:pt x="355" y="641"/>
                </a:lnTo>
                <a:lnTo>
                  <a:pt x="355" y="640"/>
                </a:lnTo>
                <a:lnTo>
                  <a:pt x="354" y="640"/>
                </a:lnTo>
                <a:lnTo>
                  <a:pt x="353" y="640"/>
                </a:lnTo>
                <a:lnTo>
                  <a:pt x="353" y="639"/>
                </a:lnTo>
                <a:lnTo>
                  <a:pt x="353" y="639"/>
                </a:lnTo>
                <a:lnTo>
                  <a:pt x="352" y="639"/>
                </a:lnTo>
                <a:lnTo>
                  <a:pt x="351" y="639"/>
                </a:lnTo>
                <a:lnTo>
                  <a:pt x="351" y="639"/>
                </a:lnTo>
                <a:lnTo>
                  <a:pt x="350" y="638"/>
                </a:lnTo>
                <a:lnTo>
                  <a:pt x="350" y="637"/>
                </a:lnTo>
                <a:lnTo>
                  <a:pt x="350" y="637"/>
                </a:lnTo>
                <a:lnTo>
                  <a:pt x="350" y="636"/>
                </a:lnTo>
                <a:lnTo>
                  <a:pt x="349" y="636"/>
                </a:lnTo>
                <a:lnTo>
                  <a:pt x="349" y="635"/>
                </a:lnTo>
                <a:lnTo>
                  <a:pt x="349" y="635"/>
                </a:lnTo>
                <a:lnTo>
                  <a:pt x="348" y="635"/>
                </a:lnTo>
                <a:lnTo>
                  <a:pt x="348" y="634"/>
                </a:lnTo>
                <a:lnTo>
                  <a:pt x="348" y="634"/>
                </a:lnTo>
                <a:lnTo>
                  <a:pt x="347" y="634"/>
                </a:lnTo>
                <a:lnTo>
                  <a:pt x="347" y="633"/>
                </a:lnTo>
                <a:lnTo>
                  <a:pt x="347" y="634"/>
                </a:lnTo>
                <a:lnTo>
                  <a:pt x="346" y="634"/>
                </a:lnTo>
                <a:lnTo>
                  <a:pt x="346" y="634"/>
                </a:lnTo>
                <a:lnTo>
                  <a:pt x="346" y="635"/>
                </a:lnTo>
                <a:lnTo>
                  <a:pt x="345" y="635"/>
                </a:lnTo>
                <a:lnTo>
                  <a:pt x="345" y="635"/>
                </a:lnTo>
                <a:lnTo>
                  <a:pt x="345" y="636"/>
                </a:lnTo>
                <a:lnTo>
                  <a:pt x="345" y="637"/>
                </a:lnTo>
                <a:lnTo>
                  <a:pt x="346" y="637"/>
                </a:lnTo>
                <a:lnTo>
                  <a:pt x="346" y="637"/>
                </a:lnTo>
                <a:lnTo>
                  <a:pt x="345" y="637"/>
                </a:lnTo>
                <a:lnTo>
                  <a:pt x="345" y="638"/>
                </a:lnTo>
                <a:lnTo>
                  <a:pt x="344" y="638"/>
                </a:lnTo>
                <a:lnTo>
                  <a:pt x="344" y="639"/>
                </a:lnTo>
                <a:lnTo>
                  <a:pt x="344" y="639"/>
                </a:lnTo>
                <a:lnTo>
                  <a:pt x="344" y="639"/>
                </a:lnTo>
                <a:lnTo>
                  <a:pt x="343" y="639"/>
                </a:lnTo>
                <a:lnTo>
                  <a:pt x="343" y="639"/>
                </a:lnTo>
                <a:lnTo>
                  <a:pt x="344" y="639"/>
                </a:lnTo>
                <a:lnTo>
                  <a:pt x="344" y="638"/>
                </a:lnTo>
                <a:lnTo>
                  <a:pt x="344" y="637"/>
                </a:lnTo>
                <a:lnTo>
                  <a:pt x="344" y="637"/>
                </a:lnTo>
                <a:lnTo>
                  <a:pt x="343" y="637"/>
                </a:lnTo>
                <a:lnTo>
                  <a:pt x="343" y="636"/>
                </a:lnTo>
                <a:lnTo>
                  <a:pt x="343" y="635"/>
                </a:lnTo>
                <a:lnTo>
                  <a:pt x="342" y="635"/>
                </a:lnTo>
                <a:lnTo>
                  <a:pt x="342" y="635"/>
                </a:lnTo>
                <a:lnTo>
                  <a:pt x="342" y="634"/>
                </a:lnTo>
                <a:lnTo>
                  <a:pt x="342" y="633"/>
                </a:lnTo>
                <a:lnTo>
                  <a:pt x="342" y="633"/>
                </a:lnTo>
                <a:lnTo>
                  <a:pt x="342" y="633"/>
                </a:lnTo>
                <a:lnTo>
                  <a:pt x="342" y="632"/>
                </a:lnTo>
                <a:lnTo>
                  <a:pt x="342" y="631"/>
                </a:lnTo>
                <a:lnTo>
                  <a:pt x="342" y="631"/>
                </a:lnTo>
                <a:lnTo>
                  <a:pt x="342" y="631"/>
                </a:lnTo>
                <a:lnTo>
                  <a:pt x="343" y="631"/>
                </a:lnTo>
                <a:lnTo>
                  <a:pt x="343" y="630"/>
                </a:lnTo>
                <a:lnTo>
                  <a:pt x="344" y="630"/>
                </a:lnTo>
                <a:lnTo>
                  <a:pt x="344" y="630"/>
                </a:lnTo>
                <a:lnTo>
                  <a:pt x="344" y="630"/>
                </a:lnTo>
                <a:lnTo>
                  <a:pt x="345" y="630"/>
                </a:lnTo>
                <a:lnTo>
                  <a:pt x="345" y="629"/>
                </a:lnTo>
                <a:lnTo>
                  <a:pt x="345" y="628"/>
                </a:lnTo>
                <a:lnTo>
                  <a:pt x="344" y="628"/>
                </a:lnTo>
                <a:lnTo>
                  <a:pt x="344" y="628"/>
                </a:lnTo>
                <a:lnTo>
                  <a:pt x="344" y="627"/>
                </a:lnTo>
                <a:lnTo>
                  <a:pt x="344" y="626"/>
                </a:lnTo>
                <a:lnTo>
                  <a:pt x="344" y="626"/>
                </a:lnTo>
                <a:lnTo>
                  <a:pt x="344" y="625"/>
                </a:lnTo>
                <a:lnTo>
                  <a:pt x="343" y="625"/>
                </a:lnTo>
                <a:lnTo>
                  <a:pt x="343" y="624"/>
                </a:lnTo>
                <a:lnTo>
                  <a:pt x="342" y="624"/>
                </a:lnTo>
                <a:lnTo>
                  <a:pt x="342" y="624"/>
                </a:lnTo>
                <a:lnTo>
                  <a:pt x="342" y="624"/>
                </a:lnTo>
                <a:lnTo>
                  <a:pt x="342" y="624"/>
                </a:lnTo>
                <a:lnTo>
                  <a:pt x="341" y="624"/>
                </a:lnTo>
                <a:lnTo>
                  <a:pt x="341" y="624"/>
                </a:lnTo>
                <a:lnTo>
                  <a:pt x="340" y="624"/>
                </a:lnTo>
                <a:lnTo>
                  <a:pt x="340" y="623"/>
                </a:lnTo>
                <a:lnTo>
                  <a:pt x="340" y="623"/>
                </a:lnTo>
                <a:lnTo>
                  <a:pt x="339" y="623"/>
                </a:lnTo>
                <a:lnTo>
                  <a:pt x="339" y="622"/>
                </a:lnTo>
                <a:lnTo>
                  <a:pt x="338" y="622"/>
                </a:lnTo>
                <a:lnTo>
                  <a:pt x="338" y="622"/>
                </a:lnTo>
                <a:lnTo>
                  <a:pt x="337" y="622"/>
                </a:lnTo>
                <a:lnTo>
                  <a:pt x="336" y="623"/>
                </a:lnTo>
                <a:lnTo>
                  <a:pt x="336" y="623"/>
                </a:lnTo>
                <a:lnTo>
                  <a:pt x="335" y="624"/>
                </a:lnTo>
                <a:lnTo>
                  <a:pt x="334" y="624"/>
                </a:lnTo>
                <a:lnTo>
                  <a:pt x="334" y="624"/>
                </a:lnTo>
                <a:lnTo>
                  <a:pt x="333" y="624"/>
                </a:lnTo>
                <a:lnTo>
                  <a:pt x="333" y="623"/>
                </a:lnTo>
                <a:lnTo>
                  <a:pt x="333" y="622"/>
                </a:lnTo>
                <a:lnTo>
                  <a:pt x="334" y="622"/>
                </a:lnTo>
                <a:lnTo>
                  <a:pt x="334" y="622"/>
                </a:lnTo>
                <a:lnTo>
                  <a:pt x="334" y="621"/>
                </a:lnTo>
                <a:lnTo>
                  <a:pt x="333" y="621"/>
                </a:lnTo>
                <a:lnTo>
                  <a:pt x="332" y="621"/>
                </a:lnTo>
                <a:lnTo>
                  <a:pt x="332" y="620"/>
                </a:lnTo>
                <a:lnTo>
                  <a:pt x="332" y="620"/>
                </a:lnTo>
                <a:lnTo>
                  <a:pt x="332" y="621"/>
                </a:lnTo>
                <a:lnTo>
                  <a:pt x="331" y="620"/>
                </a:lnTo>
                <a:lnTo>
                  <a:pt x="331" y="621"/>
                </a:lnTo>
                <a:lnTo>
                  <a:pt x="331" y="621"/>
                </a:lnTo>
                <a:lnTo>
                  <a:pt x="331" y="620"/>
                </a:lnTo>
                <a:lnTo>
                  <a:pt x="330" y="620"/>
                </a:lnTo>
                <a:lnTo>
                  <a:pt x="330" y="620"/>
                </a:lnTo>
                <a:lnTo>
                  <a:pt x="329" y="620"/>
                </a:lnTo>
                <a:lnTo>
                  <a:pt x="329" y="620"/>
                </a:lnTo>
                <a:lnTo>
                  <a:pt x="329" y="619"/>
                </a:lnTo>
                <a:lnTo>
                  <a:pt x="328" y="619"/>
                </a:lnTo>
                <a:lnTo>
                  <a:pt x="327" y="618"/>
                </a:lnTo>
                <a:lnTo>
                  <a:pt x="327" y="618"/>
                </a:lnTo>
                <a:lnTo>
                  <a:pt x="327" y="618"/>
                </a:lnTo>
                <a:lnTo>
                  <a:pt x="327" y="617"/>
                </a:lnTo>
                <a:lnTo>
                  <a:pt x="327" y="617"/>
                </a:lnTo>
                <a:lnTo>
                  <a:pt x="327" y="616"/>
                </a:lnTo>
                <a:lnTo>
                  <a:pt x="328" y="616"/>
                </a:lnTo>
                <a:lnTo>
                  <a:pt x="328" y="616"/>
                </a:lnTo>
                <a:lnTo>
                  <a:pt x="329" y="616"/>
                </a:lnTo>
                <a:lnTo>
                  <a:pt x="329" y="616"/>
                </a:lnTo>
                <a:lnTo>
                  <a:pt x="329" y="616"/>
                </a:lnTo>
                <a:lnTo>
                  <a:pt x="330" y="616"/>
                </a:lnTo>
                <a:lnTo>
                  <a:pt x="330" y="615"/>
                </a:lnTo>
                <a:lnTo>
                  <a:pt x="330" y="614"/>
                </a:lnTo>
                <a:lnTo>
                  <a:pt x="330" y="614"/>
                </a:lnTo>
                <a:lnTo>
                  <a:pt x="329" y="614"/>
                </a:lnTo>
                <a:lnTo>
                  <a:pt x="329" y="613"/>
                </a:lnTo>
                <a:lnTo>
                  <a:pt x="329" y="613"/>
                </a:lnTo>
                <a:lnTo>
                  <a:pt x="329" y="612"/>
                </a:lnTo>
                <a:lnTo>
                  <a:pt x="330" y="612"/>
                </a:lnTo>
                <a:lnTo>
                  <a:pt x="331" y="612"/>
                </a:lnTo>
                <a:lnTo>
                  <a:pt x="331" y="613"/>
                </a:lnTo>
                <a:lnTo>
                  <a:pt x="331" y="612"/>
                </a:lnTo>
                <a:lnTo>
                  <a:pt x="332" y="612"/>
                </a:lnTo>
                <a:lnTo>
                  <a:pt x="332" y="611"/>
                </a:lnTo>
                <a:lnTo>
                  <a:pt x="332" y="611"/>
                </a:lnTo>
                <a:lnTo>
                  <a:pt x="331" y="611"/>
                </a:lnTo>
                <a:lnTo>
                  <a:pt x="331" y="610"/>
                </a:lnTo>
                <a:lnTo>
                  <a:pt x="331" y="609"/>
                </a:lnTo>
                <a:lnTo>
                  <a:pt x="331" y="609"/>
                </a:lnTo>
                <a:lnTo>
                  <a:pt x="331" y="609"/>
                </a:lnTo>
                <a:lnTo>
                  <a:pt x="331" y="608"/>
                </a:lnTo>
                <a:lnTo>
                  <a:pt x="331" y="608"/>
                </a:lnTo>
                <a:lnTo>
                  <a:pt x="332" y="608"/>
                </a:lnTo>
                <a:lnTo>
                  <a:pt x="332" y="608"/>
                </a:lnTo>
                <a:lnTo>
                  <a:pt x="332" y="607"/>
                </a:lnTo>
                <a:lnTo>
                  <a:pt x="333" y="607"/>
                </a:lnTo>
                <a:lnTo>
                  <a:pt x="334" y="607"/>
                </a:lnTo>
                <a:lnTo>
                  <a:pt x="334" y="607"/>
                </a:lnTo>
                <a:lnTo>
                  <a:pt x="334" y="606"/>
                </a:lnTo>
                <a:lnTo>
                  <a:pt x="334" y="605"/>
                </a:lnTo>
                <a:lnTo>
                  <a:pt x="333" y="605"/>
                </a:lnTo>
                <a:lnTo>
                  <a:pt x="333" y="604"/>
                </a:lnTo>
                <a:lnTo>
                  <a:pt x="333" y="603"/>
                </a:lnTo>
                <a:lnTo>
                  <a:pt x="332" y="603"/>
                </a:lnTo>
                <a:lnTo>
                  <a:pt x="332" y="603"/>
                </a:lnTo>
                <a:lnTo>
                  <a:pt x="333" y="603"/>
                </a:lnTo>
                <a:lnTo>
                  <a:pt x="333" y="602"/>
                </a:lnTo>
                <a:lnTo>
                  <a:pt x="334" y="602"/>
                </a:lnTo>
                <a:lnTo>
                  <a:pt x="334" y="601"/>
                </a:lnTo>
                <a:lnTo>
                  <a:pt x="334" y="601"/>
                </a:lnTo>
                <a:lnTo>
                  <a:pt x="334" y="600"/>
                </a:lnTo>
                <a:lnTo>
                  <a:pt x="334" y="600"/>
                </a:lnTo>
                <a:lnTo>
                  <a:pt x="334" y="599"/>
                </a:lnTo>
                <a:lnTo>
                  <a:pt x="334" y="599"/>
                </a:lnTo>
                <a:lnTo>
                  <a:pt x="334" y="598"/>
                </a:lnTo>
                <a:lnTo>
                  <a:pt x="334" y="598"/>
                </a:lnTo>
                <a:lnTo>
                  <a:pt x="334" y="597"/>
                </a:lnTo>
                <a:lnTo>
                  <a:pt x="334" y="597"/>
                </a:lnTo>
                <a:lnTo>
                  <a:pt x="333" y="597"/>
                </a:lnTo>
                <a:lnTo>
                  <a:pt x="332" y="597"/>
                </a:lnTo>
                <a:lnTo>
                  <a:pt x="332" y="597"/>
                </a:lnTo>
                <a:lnTo>
                  <a:pt x="332" y="597"/>
                </a:lnTo>
                <a:lnTo>
                  <a:pt x="331" y="597"/>
                </a:lnTo>
                <a:lnTo>
                  <a:pt x="331" y="596"/>
                </a:lnTo>
                <a:lnTo>
                  <a:pt x="331" y="596"/>
                </a:lnTo>
                <a:lnTo>
                  <a:pt x="330" y="596"/>
                </a:lnTo>
                <a:lnTo>
                  <a:pt x="329" y="596"/>
                </a:lnTo>
                <a:lnTo>
                  <a:pt x="329" y="596"/>
                </a:lnTo>
                <a:lnTo>
                  <a:pt x="328" y="595"/>
                </a:lnTo>
                <a:lnTo>
                  <a:pt x="327" y="595"/>
                </a:lnTo>
                <a:lnTo>
                  <a:pt x="327" y="595"/>
                </a:lnTo>
                <a:lnTo>
                  <a:pt x="326" y="595"/>
                </a:lnTo>
                <a:lnTo>
                  <a:pt x="325" y="595"/>
                </a:lnTo>
                <a:lnTo>
                  <a:pt x="325" y="595"/>
                </a:lnTo>
                <a:lnTo>
                  <a:pt x="324" y="595"/>
                </a:lnTo>
                <a:lnTo>
                  <a:pt x="323" y="595"/>
                </a:lnTo>
                <a:lnTo>
                  <a:pt x="323" y="595"/>
                </a:lnTo>
                <a:lnTo>
                  <a:pt x="322" y="595"/>
                </a:lnTo>
                <a:lnTo>
                  <a:pt x="321" y="595"/>
                </a:lnTo>
                <a:lnTo>
                  <a:pt x="321" y="596"/>
                </a:lnTo>
                <a:lnTo>
                  <a:pt x="321" y="596"/>
                </a:lnTo>
                <a:lnTo>
                  <a:pt x="320" y="596"/>
                </a:lnTo>
                <a:lnTo>
                  <a:pt x="320" y="595"/>
                </a:lnTo>
                <a:lnTo>
                  <a:pt x="319" y="595"/>
                </a:lnTo>
                <a:lnTo>
                  <a:pt x="319" y="595"/>
                </a:lnTo>
                <a:lnTo>
                  <a:pt x="319" y="596"/>
                </a:lnTo>
                <a:lnTo>
                  <a:pt x="318" y="596"/>
                </a:lnTo>
                <a:lnTo>
                  <a:pt x="317" y="597"/>
                </a:lnTo>
                <a:lnTo>
                  <a:pt x="317" y="597"/>
                </a:lnTo>
                <a:lnTo>
                  <a:pt x="317" y="597"/>
                </a:lnTo>
                <a:lnTo>
                  <a:pt x="316" y="597"/>
                </a:lnTo>
                <a:lnTo>
                  <a:pt x="315" y="597"/>
                </a:lnTo>
                <a:lnTo>
                  <a:pt x="315" y="596"/>
                </a:lnTo>
                <a:lnTo>
                  <a:pt x="315" y="595"/>
                </a:lnTo>
                <a:lnTo>
                  <a:pt x="315" y="595"/>
                </a:lnTo>
                <a:lnTo>
                  <a:pt x="314" y="595"/>
                </a:lnTo>
                <a:lnTo>
                  <a:pt x="314" y="595"/>
                </a:lnTo>
                <a:lnTo>
                  <a:pt x="313" y="595"/>
                </a:lnTo>
                <a:lnTo>
                  <a:pt x="312" y="595"/>
                </a:lnTo>
                <a:lnTo>
                  <a:pt x="312" y="595"/>
                </a:lnTo>
                <a:lnTo>
                  <a:pt x="311" y="595"/>
                </a:lnTo>
                <a:lnTo>
                  <a:pt x="310" y="595"/>
                </a:lnTo>
                <a:lnTo>
                  <a:pt x="310" y="595"/>
                </a:lnTo>
                <a:lnTo>
                  <a:pt x="310" y="595"/>
                </a:lnTo>
                <a:lnTo>
                  <a:pt x="309" y="595"/>
                </a:lnTo>
                <a:lnTo>
                  <a:pt x="308" y="595"/>
                </a:lnTo>
                <a:lnTo>
                  <a:pt x="308" y="595"/>
                </a:lnTo>
                <a:lnTo>
                  <a:pt x="307" y="595"/>
                </a:lnTo>
                <a:lnTo>
                  <a:pt x="306" y="595"/>
                </a:lnTo>
                <a:lnTo>
                  <a:pt x="306" y="595"/>
                </a:lnTo>
                <a:lnTo>
                  <a:pt x="306" y="594"/>
                </a:lnTo>
                <a:lnTo>
                  <a:pt x="305" y="594"/>
                </a:lnTo>
                <a:lnTo>
                  <a:pt x="304" y="594"/>
                </a:lnTo>
                <a:lnTo>
                  <a:pt x="304" y="594"/>
                </a:lnTo>
                <a:lnTo>
                  <a:pt x="304" y="594"/>
                </a:lnTo>
                <a:lnTo>
                  <a:pt x="303" y="594"/>
                </a:lnTo>
                <a:lnTo>
                  <a:pt x="303" y="594"/>
                </a:lnTo>
                <a:lnTo>
                  <a:pt x="302" y="594"/>
                </a:lnTo>
                <a:lnTo>
                  <a:pt x="302" y="594"/>
                </a:lnTo>
                <a:lnTo>
                  <a:pt x="302" y="595"/>
                </a:lnTo>
                <a:lnTo>
                  <a:pt x="302" y="594"/>
                </a:lnTo>
                <a:lnTo>
                  <a:pt x="302" y="595"/>
                </a:lnTo>
                <a:lnTo>
                  <a:pt x="301" y="595"/>
                </a:lnTo>
                <a:lnTo>
                  <a:pt x="301" y="595"/>
                </a:lnTo>
                <a:lnTo>
                  <a:pt x="300" y="595"/>
                </a:lnTo>
                <a:lnTo>
                  <a:pt x="300" y="596"/>
                </a:lnTo>
                <a:lnTo>
                  <a:pt x="300" y="597"/>
                </a:lnTo>
                <a:lnTo>
                  <a:pt x="300" y="597"/>
                </a:lnTo>
                <a:lnTo>
                  <a:pt x="300" y="597"/>
                </a:lnTo>
                <a:lnTo>
                  <a:pt x="299" y="597"/>
                </a:lnTo>
                <a:lnTo>
                  <a:pt x="298" y="597"/>
                </a:lnTo>
                <a:lnTo>
                  <a:pt x="298" y="597"/>
                </a:lnTo>
                <a:lnTo>
                  <a:pt x="298" y="598"/>
                </a:lnTo>
                <a:lnTo>
                  <a:pt x="297" y="598"/>
                </a:lnTo>
                <a:lnTo>
                  <a:pt x="296" y="599"/>
                </a:lnTo>
                <a:lnTo>
                  <a:pt x="296" y="598"/>
                </a:lnTo>
                <a:lnTo>
                  <a:pt x="296" y="598"/>
                </a:lnTo>
                <a:lnTo>
                  <a:pt x="296" y="597"/>
                </a:lnTo>
                <a:lnTo>
                  <a:pt x="295" y="597"/>
                </a:lnTo>
                <a:lnTo>
                  <a:pt x="295" y="597"/>
                </a:lnTo>
                <a:lnTo>
                  <a:pt x="294" y="597"/>
                </a:lnTo>
                <a:lnTo>
                  <a:pt x="293" y="597"/>
                </a:lnTo>
                <a:lnTo>
                  <a:pt x="293" y="597"/>
                </a:lnTo>
                <a:lnTo>
                  <a:pt x="293" y="597"/>
                </a:lnTo>
                <a:lnTo>
                  <a:pt x="293" y="596"/>
                </a:lnTo>
                <a:lnTo>
                  <a:pt x="293" y="595"/>
                </a:lnTo>
                <a:lnTo>
                  <a:pt x="293" y="595"/>
                </a:lnTo>
                <a:lnTo>
                  <a:pt x="294" y="595"/>
                </a:lnTo>
                <a:lnTo>
                  <a:pt x="294" y="594"/>
                </a:lnTo>
                <a:lnTo>
                  <a:pt x="294" y="594"/>
                </a:lnTo>
                <a:lnTo>
                  <a:pt x="295" y="593"/>
                </a:lnTo>
                <a:lnTo>
                  <a:pt x="294" y="593"/>
                </a:lnTo>
                <a:lnTo>
                  <a:pt x="294" y="592"/>
                </a:lnTo>
                <a:lnTo>
                  <a:pt x="295" y="592"/>
                </a:lnTo>
                <a:lnTo>
                  <a:pt x="295" y="592"/>
                </a:lnTo>
                <a:lnTo>
                  <a:pt x="295" y="592"/>
                </a:lnTo>
                <a:lnTo>
                  <a:pt x="295" y="591"/>
                </a:lnTo>
                <a:lnTo>
                  <a:pt x="295" y="590"/>
                </a:lnTo>
                <a:lnTo>
                  <a:pt x="296" y="590"/>
                </a:lnTo>
                <a:lnTo>
                  <a:pt x="296" y="590"/>
                </a:lnTo>
                <a:lnTo>
                  <a:pt x="295" y="589"/>
                </a:lnTo>
                <a:lnTo>
                  <a:pt x="295" y="588"/>
                </a:lnTo>
                <a:lnTo>
                  <a:pt x="295" y="588"/>
                </a:lnTo>
                <a:lnTo>
                  <a:pt x="295" y="588"/>
                </a:lnTo>
                <a:lnTo>
                  <a:pt x="294" y="588"/>
                </a:lnTo>
                <a:lnTo>
                  <a:pt x="294" y="587"/>
                </a:lnTo>
                <a:lnTo>
                  <a:pt x="293" y="587"/>
                </a:lnTo>
                <a:lnTo>
                  <a:pt x="293" y="586"/>
                </a:lnTo>
                <a:lnTo>
                  <a:pt x="293" y="586"/>
                </a:lnTo>
                <a:lnTo>
                  <a:pt x="293" y="586"/>
                </a:lnTo>
                <a:lnTo>
                  <a:pt x="292" y="586"/>
                </a:lnTo>
                <a:lnTo>
                  <a:pt x="291" y="586"/>
                </a:lnTo>
                <a:lnTo>
                  <a:pt x="291" y="585"/>
                </a:lnTo>
                <a:lnTo>
                  <a:pt x="291" y="584"/>
                </a:lnTo>
                <a:lnTo>
                  <a:pt x="291" y="584"/>
                </a:lnTo>
                <a:lnTo>
                  <a:pt x="291" y="584"/>
                </a:lnTo>
                <a:lnTo>
                  <a:pt x="291" y="583"/>
                </a:lnTo>
                <a:lnTo>
                  <a:pt x="291" y="582"/>
                </a:lnTo>
                <a:lnTo>
                  <a:pt x="291" y="582"/>
                </a:lnTo>
                <a:lnTo>
                  <a:pt x="291" y="581"/>
                </a:lnTo>
                <a:lnTo>
                  <a:pt x="291" y="580"/>
                </a:lnTo>
                <a:lnTo>
                  <a:pt x="290" y="580"/>
                </a:lnTo>
                <a:lnTo>
                  <a:pt x="290" y="580"/>
                </a:lnTo>
                <a:lnTo>
                  <a:pt x="289" y="580"/>
                </a:lnTo>
                <a:lnTo>
                  <a:pt x="289" y="579"/>
                </a:lnTo>
                <a:lnTo>
                  <a:pt x="289" y="578"/>
                </a:lnTo>
                <a:lnTo>
                  <a:pt x="289" y="578"/>
                </a:lnTo>
                <a:lnTo>
                  <a:pt x="289" y="578"/>
                </a:lnTo>
                <a:lnTo>
                  <a:pt x="288" y="577"/>
                </a:lnTo>
                <a:lnTo>
                  <a:pt x="287" y="577"/>
                </a:lnTo>
                <a:lnTo>
                  <a:pt x="286" y="577"/>
                </a:lnTo>
                <a:lnTo>
                  <a:pt x="287" y="577"/>
                </a:lnTo>
                <a:lnTo>
                  <a:pt x="287" y="577"/>
                </a:lnTo>
                <a:lnTo>
                  <a:pt x="287" y="577"/>
                </a:lnTo>
                <a:lnTo>
                  <a:pt x="288" y="577"/>
                </a:lnTo>
                <a:lnTo>
                  <a:pt x="289" y="577"/>
                </a:lnTo>
                <a:lnTo>
                  <a:pt x="289" y="577"/>
                </a:lnTo>
                <a:lnTo>
                  <a:pt x="290" y="577"/>
                </a:lnTo>
                <a:lnTo>
                  <a:pt x="291" y="577"/>
                </a:lnTo>
                <a:lnTo>
                  <a:pt x="291" y="577"/>
                </a:lnTo>
                <a:lnTo>
                  <a:pt x="292" y="577"/>
                </a:lnTo>
                <a:lnTo>
                  <a:pt x="292" y="578"/>
                </a:lnTo>
                <a:lnTo>
                  <a:pt x="293" y="578"/>
                </a:lnTo>
                <a:lnTo>
                  <a:pt x="293" y="578"/>
                </a:lnTo>
                <a:lnTo>
                  <a:pt x="294" y="578"/>
                </a:lnTo>
                <a:lnTo>
                  <a:pt x="295" y="578"/>
                </a:lnTo>
                <a:lnTo>
                  <a:pt x="295" y="578"/>
                </a:lnTo>
                <a:lnTo>
                  <a:pt x="296" y="578"/>
                </a:lnTo>
                <a:lnTo>
                  <a:pt x="296" y="578"/>
                </a:lnTo>
                <a:lnTo>
                  <a:pt x="296" y="578"/>
                </a:lnTo>
                <a:lnTo>
                  <a:pt x="297" y="578"/>
                </a:lnTo>
                <a:lnTo>
                  <a:pt x="297" y="578"/>
                </a:lnTo>
                <a:lnTo>
                  <a:pt x="298" y="578"/>
                </a:lnTo>
                <a:lnTo>
                  <a:pt x="298" y="578"/>
                </a:lnTo>
                <a:lnTo>
                  <a:pt x="298" y="578"/>
                </a:lnTo>
                <a:lnTo>
                  <a:pt x="299" y="578"/>
                </a:lnTo>
                <a:lnTo>
                  <a:pt x="299" y="578"/>
                </a:lnTo>
                <a:lnTo>
                  <a:pt x="300" y="578"/>
                </a:lnTo>
                <a:lnTo>
                  <a:pt x="300" y="578"/>
                </a:lnTo>
                <a:lnTo>
                  <a:pt x="300" y="578"/>
                </a:lnTo>
                <a:lnTo>
                  <a:pt x="300" y="579"/>
                </a:lnTo>
                <a:lnTo>
                  <a:pt x="301" y="579"/>
                </a:lnTo>
                <a:lnTo>
                  <a:pt x="301" y="580"/>
                </a:lnTo>
                <a:lnTo>
                  <a:pt x="302" y="579"/>
                </a:lnTo>
                <a:lnTo>
                  <a:pt x="302" y="580"/>
                </a:lnTo>
                <a:lnTo>
                  <a:pt x="302" y="580"/>
                </a:lnTo>
                <a:lnTo>
                  <a:pt x="302" y="580"/>
                </a:lnTo>
                <a:lnTo>
                  <a:pt x="303" y="580"/>
                </a:lnTo>
                <a:lnTo>
                  <a:pt x="304" y="580"/>
                </a:lnTo>
                <a:lnTo>
                  <a:pt x="304" y="580"/>
                </a:lnTo>
                <a:lnTo>
                  <a:pt x="304" y="580"/>
                </a:lnTo>
                <a:lnTo>
                  <a:pt x="305" y="580"/>
                </a:lnTo>
                <a:lnTo>
                  <a:pt x="305" y="580"/>
                </a:lnTo>
                <a:lnTo>
                  <a:pt x="306" y="580"/>
                </a:lnTo>
                <a:lnTo>
                  <a:pt x="306" y="579"/>
                </a:lnTo>
                <a:lnTo>
                  <a:pt x="306" y="578"/>
                </a:lnTo>
                <a:lnTo>
                  <a:pt x="306" y="578"/>
                </a:lnTo>
                <a:lnTo>
                  <a:pt x="307" y="578"/>
                </a:lnTo>
                <a:lnTo>
                  <a:pt x="308" y="578"/>
                </a:lnTo>
                <a:lnTo>
                  <a:pt x="308" y="578"/>
                </a:lnTo>
                <a:lnTo>
                  <a:pt x="309" y="578"/>
                </a:lnTo>
                <a:lnTo>
                  <a:pt x="309" y="578"/>
                </a:lnTo>
                <a:lnTo>
                  <a:pt x="310" y="578"/>
                </a:lnTo>
                <a:lnTo>
                  <a:pt x="310" y="577"/>
                </a:lnTo>
                <a:lnTo>
                  <a:pt x="310" y="577"/>
                </a:lnTo>
                <a:lnTo>
                  <a:pt x="310" y="578"/>
                </a:lnTo>
                <a:lnTo>
                  <a:pt x="310" y="577"/>
                </a:lnTo>
                <a:lnTo>
                  <a:pt x="311" y="577"/>
                </a:lnTo>
                <a:lnTo>
                  <a:pt x="312" y="577"/>
                </a:lnTo>
                <a:lnTo>
                  <a:pt x="312" y="577"/>
                </a:lnTo>
                <a:lnTo>
                  <a:pt x="313" y="577"/>
                </a:lnTo>
                <a:lnTo>
                  <a:pt x="314" y="577"/>
                </a:lnTo>
                <a:lnTo>
                  <a:pt x="314" y="577"/>
                </a:lnTo>
                <a:lnTo>
                  <a:pt x="315" y="577"/>
                </a:lnTo>
                <a:lnTo>
                  <a:pt x="315" y="576"/>
                </a:lnTo>
                <a:lnTo>
                  <a:pt x="316" y="576"/>
                </a:lnTo>
                <a:lnTo>
                  <a:pt x="317" y="576"/>
                </a:lnTo>
                <a:lnTo>
                  <a:pt x="317" y="576"/>
                </a:lnTo>
                <a:lnTo>
                  <a:pt x="318" y="576"/>
                </a:lnTo>
                <a:lnTo>
                  <a:pt x="319" y="576"/>
                </a:lnTo>
                <a:lnTo>
                  <a:pt x="319" y="576"/>
                </a:lnTo>
                <a:lnTo>
                  <a:pt x="319" y="575"/>
                </a:lnTo>
                <a:lnTo>
                  <a:pt x="320" y="575"/>
                </a:lnTo>
                <a:lnTo>
                  <a:pt x="321" y="575"/>
                </a:lnTo>
                <a:lnTo>
                  <a:pt x="321" y="575"/>
                </a:lnTo>
                <a:lnTo>
                  <a:pt x="322" y="575"/>
                </a:lnTo>
                <a:lnTo>
                  <a:pt x="323" y="575"/>
                </a:lnTo>
                <a:lnTo>
                  <a:pt x="323" y="575"/>
                </a:lnTo>
                <a:lnTo>
                  <a:pt x="323" y="575"/>
                </a:lnTo>
                <a:lnTo>
                  <a:pt x="324" y="575"/>
                </a:lnTo>
                <a:lnTo>
                  <a:pt x="324" y="575"/>
                </a:lnTo>
                <a:lnTo>
                  <a:pt x="325" y="575"/>
                </a:lnTo>
                <a:lnTo>
                  <a:pt x="325" y="575"/>
                </a:lnTo>
                <a:lnTo>
                  <a:pt x="326" y="575"/>
                </a:lnTo>
                <a:lnTo>
                  <a:pt x="326" y="576"/>
                </a:lnTo>
                <a:lnTo>
                  <a:pt x="326" y="575"/>
                </a:lnTo>
                <a:lnTo>
                  <a:pt x="327" y="576"/>
                </a:lnTo>
                <a:lnTo>
                  <a:pt x="327" y="576"/>
                </a:lnTo>
                <a:lnTo>
                  <a:pt x="328" y="576"/>
                </a:lnTo>
                <a:lnTo>
                  <a:pt x="329" y="576"/>
                </a:lnTo>
                <a:lnTo>
                  <a:pt x="329" y="576"/>
                </a:lnTo>
                <a:lnTo>
                  <a:pt x="330" y="576"/>
                </a:lnTo>
                <a:lnTo>
                  <a:pt x="331" y="576"/>
                </a:lnTo>
                <a:lnTo>
                  <a:pt x="331" y="577"/>
                </a:lnTo>
                <a:lnTo>
                  <a:pt x="331" y="577"/>
                </a:lnTo>
                <a:lnTo>
                  <a:pt x="332" y="577"/>
                </a:lnTo>
                <a:lnTo>
                  <a:pt x="332" y="577"/>
                </a:lnTo>
                <a:lnTo>
                  <a:pt x="332" y="578"/>
                </a:lnTo>
                <a:lnTo>
                  <a:pt x="333" y="578"/>
                </a:lnTo>
                <a:lnTo>
                  <a:pt x="334" y="578"/>
                </a:lnTo>
                <a:lnTo>
                  <a:pt x="334" y="578"/>
                </a:lnTo>
                <a:lnTo>
                  <a:pt x="334" y="578"/>
                </a:lnTo>
                <a:lnTo>
                  <a:pt x="335" y="578"/>
                </a:lnTo>
                <a:lnTo>
                  <a:pt x="335" y="579"/>
                </a:lnTo>
                <a:lnTo>
                  <a:pt x="336" y="579"/>
                </a:lnTo>
                <a:lnTo>
                  <a:pt x="336" y="579"/>
                </a:lnTo>
                <a:lnTo>
                  <a:pt x="337" y="579"/>
                </a:lnTo>
                <a:lnTo>
                  <a:pt x="337" y="580"/>
                </a:lnTo>
                <a:lnTo>
                  <a:pt x="338" y="580"/>
                </a:lnTo>
                <a:lnTo>
                  <a:pt x="338" y="580"/>
                </a:lnTo>
                <a:lnTo>
                  <a:pt x="338" y="579"/>
                </a:lnTo>
                <a:lnTo>
                  <a:pt x="339" y="579"/>
                </a:lnTo>
                <a:lnTo>
                  <a:pt x="339" y="578"/>
                </a:lnTo>
                <a:lnTo>
                  <a:pt x="340" y="578"/>
                </a:lnTo>
                <a:lnTo>
                  <a:pt x="340" y="578"/>
                </a:lnTo>
                <a:lnTo>
                  <a:pt x="341" y="578"/>
                </a:lnTo>
                <a:lnTo>
                  <a:pt x="341" y="579"/>
                </a:lnTo>
                <a:lnTo>
                  <a:pt x="342" y="579"/>
                </a:lnTo>
                <a:lnTo>
                  <a:pt x="342" y="578"/>
                </a:lnTo>
                <a:lnTo>
                  <a:pt x="342" y="578"/>
                </a:lnTo>
                <a:lnTo>
                  <a:pt x="342" y="579"/>
                </a:lnTo>
                <a:lnTo>
                  <a:pt x="343" y="579"/>
                </a:lnTo>
                <a:lnTo>
                  <a:pt x="344" y="579"/>
                </a:lnTo>
                <a:lnTo>
                  <a:pt x="344" y="580"/>
                </a:lnTo>
                <a:lnTo>
                  <a:pt x="344" y="580"/>
                </a:lnTo>
                <a:lnTo>
                  <a:pt x="345" y="580"/>
                </a:lnTo>
                <a:lnTo>
                  <a:pt x="346" y="580"/>
                </a:lnTo>
                <a:lnTo>
                  <a:pt x="346" y="580"/>
                </a:lnTo>
                <a:lnTo>
                  <a:pt x="347" y="580"/>
                </a:lnTo>
                <a:lnTo>
                  <a:pt x="347" y="580"/>
                </a:lnTo>
                <a:lnTo>
                  <a:pt x="348" y="580"/>
                </a:lnTo>
                <a:lnTo>
                  <a:pt x="348" y="579"/>
                </a:lnTo>
                <a:lnTo>
                  <a:pt x="347" y="579"/>
                </a:lnTo>
                <a:lnTo>
                  <a:pt x="347" y="578"/>
                </a:lnTo>
                <a:lnTo>
                  <a:pt x="346" y="578"/>
                </a:lnTo>
                <a:lnTo>
                  <a:pt x="346" y="578"/>
                </a:lnTo>
                <a:lnTo>
                  <a:pt x="346" y="577"/>
                </a:lnTo>
                <a:lnTo>
                  <a:pt x="346" y="577"/>
                </a:lnTo>
                <a:lnTo>
                  <a:pt x="346" y="576"/>
                </a:lnTo>
                <a:lnTo>
                  <a:pt x="346" y="575"/>
                </a:lnTo>
                <a:lnTo>
                  <a:pt x="346" y="575"/>
                </a:lnTo>
                <a:lnTo>
                  <a:pt x="346" y="575"/>
                </a:lnTo>
                <a:lnTo>
                  <a:pt x="346" y="575"/>
                </a:lnTo>
                <a:lnTo>
                  <a:pt x="346" y="574"/>
                </a:lnTo>
                <a:lnTo>
                  <a:pt x="346" y="574"/>
                </a:lnTo>
                <a:lnTo>
                  <a:pt x="346" y="573"/>
                </a:lnTo>
                <a:lnTo>
                  <a:pt x="345" y="573"/>
                </a:lnTo>
                <a:lnTo>
                  <a:pt x="345" y="573"/>
                </a:lnTo>
                <a:lnTo>
                  <a:pt x="346" y="573"/>
                </a:lnTo>
                <a:lnTo>
                  <a:pt x="346" y="572"/>
                </a:lnTo>
                <a:lnTo>
                  <a:pt x="346" y="571"/>
                </a:lnTo>
                <a:lnTo>
                  <a:pt x="346" y="571"/>
                </a:lnTo>
                <a:lnTo>
                  <a:pt x="347" y="571"/>
                </a:lnTo>
                <a:lnTo>
                  <a:pt x="348" y="571"/>
                </a:lnTo>
                <a:lnTo>
                  <a:pt x="348" y="572"/>
                </a:lnTo>
                <a:lnTo>
                  <a:pt x="349" y="572"/>
                </a:lnTo>
                <a:lnTo>
                  <a:pt x="350" y="572"/>
                </a:lnTo>
                <a:lnTo>
                  <a:pt x="350" y="572"/>
                </a:lnTo>
                <a:lnTo>
                  <a:pt x="350" y="571"/>
                </a:lnTo>
                <a:lnTo>
                  <a:pt x="351" y="571"/>
                </a:lnTo>
                <a:lnTo>
                  <a:pt x="351" y="571"/>
                </a:lnTo>
                <a:lnTo>
                  <a:pt x="352" y="571"/>
                </a:lnTo>
                <a:lnTo>
                  <a:pt x="353" y="571"/>
                </a:lnTo>
                <a:lnTo>
                  <a:pt x="353" y="571"/>
                </a:lnTo>
                <a:lnTo>
                  <a:pt x="353" y="572"/>
                </a:lnTo>
                <a:lnTo>
                  <a:pt x="354" y="572"/>
                </a:lnTo>
                <a:lnTo>
                  <a:pt x="354" y="571"/>
                </a:lnTo>
                <a:lnTo>
                  <a:pt x="355" y="571"/>
                </a:lnTo>
                <a:lnTo>
                  <a:pt x="355" y="571"/>
                </a:lnTo>
                <a:lnTo>
                  <a:pt x="356" y="571"/>
                </a:lnTo>
                <a:lnTo>
                  <a:pt x="356" y="572"/>
                </a:lnTo>
                <a:lnTo>
                  <a:pt x="357" y="572"/>
                </a:lnTo>
                <a:lnTo>
                  <a:pt x="357" y="572"/>
                </a:lnTo>
                <a:lnTo>
                  <a:pt x="357" y="571"/>
                </a:lnTo>
                <a:lnTo>
                  <a:pt x="357" y="571"/>
                </a:lnTo>
                <a:lnTo>
                  <a:pt x="358" y="571"/>
                </a:lnTo>
                <a:lnTo>
                  <a:pt x="358" y="571"/>
                </a:lnTo>
                <a:lnTo>
                  <a:pt x="359" y="571"/>
                </a:lnTo>
                <a:lnTo>
                  <a:pt x="359" y="572"/>
                </a:lnTo>
                <a:lnTo>
                  <a:pt x="359" y="572"/>
                </a:lnTo>
                <a:lnTo>
                  <a:pt x="359" y="571"/>
                </a:lnTo>
                <a:lnTo>
                  <a:pt x="360" y="571"/>
                </a:lnTo>
                <a:lnTo>
                  <a:pt x="360" y="572"/>
                </a:lnTo>
                <a:lnTo>
                  <a:pt x="361" y="572"/>
                </a:lnTo>
                <a:lnTo>
                  <a:pt x="361" y="572"/>
                </a:lnTo>
                <a:lnTo>
                  <a:pt x="361" y="573"/>
                </a:lnTo>
                <a:lnTo>
                  <a:pt x="362" y="573"/>
                </a:lnTo>
                <a:lnTo>
                  <a:pt x="362" y="573"/>
                </a:lnTo>
                <a:lnTo>
                  <a:pt x="362" y="573"/>
                </a:lnTo>
                <a:lnTo>
                  <a:pt x="363" y="573"/>
                </a:lnTo>
                <a:lnTo>
                  <a:pt x="363" y="573"/>
                </a:lnTo>
                <a:lnTo>
                  <a:pt x="364" y="573"/>
                </a:lnTo>
                <a:lnTo>
                  <a:pt x="365" y="573"/>
                </a:lnTo>
                <a:lnTo>
                  <a:pt x="365" y="573"/>
                </a:lnTo>
                <a:lnTo>
                  <a:pt x="365" y="573"/>
                </a:lnTo>
                <a:lnTo>
                  <a:pt x="366" y="573"/>
                </a:lnTo>
                <a:lnTo>
                  <a:pt x="367" y="573"/>
                </a:lnTo>
                <a:lnTo>
                  <a:pt x="367" y="573"/>
                </a:lnTo>
                <a:lnTo>
                  <a:pt x="367" y="572"/>
                </a:lnTo>
                <a:lnTo>
                  <a:pt x="367" y="571"/>
                </a:lnTo>
                <a:lnTo>
                  <a:pt x="368" y="571"/>
                </a:lnTo>
                <a:lnTo>
                  <a:pt x="368" y="571"/>
                </a:lnTo>
                <a:lnTo>
                  <a:pt x="369" y="571"/>
                </a:lnTo>
                <a:lnTo>
                  <a:pt x="369" y="572"/>
                </a:lnTo>
                <a:lnTo>
                  <a:pt x="368" y="572"/>
                </a:lnTo>
                <a:lnTo>
                  <a:pt x="368" y="572"/>
                </a:lnTo>
                <a:lnTo>
                  <a:pt x="368" y="573"/>
                </a:lnTo>
                <a:lnTo>
                  <a:pt x="368" y="573"/>
                </a:lnTo>
                <a:lnTo>
                  <a:pt x="369" y="573"/>
                </a:lnTo>
                <a:lnTo>
                  <a:pt x="370" y="573"/>
                </a:lnTo>
                <a:lnTo>
                  <a:pt x="370" y="573"/>
                </a:lnTo>
                <a:lnTo>
                  <a:pt x="371" y="573"/>
                </a:lnTo>
                <a:lnTo>
                  <a:pt x="371" y="573"/>
                </a:lnTo>
                <a:lnTo>
                  <a:pt x="372" y="573"/>
                </a:lnTo>
                <a:lnTo>
                  <a:pt x="372" y="573"/>
                </a:lnTo>
                <a:lnTo>
                  <a:pt x="373" y="573"/>
                </a:lnTo>
                <a:lnTo>
                  <a:pt x="373" y="574"/>
                </a:lnTo>
                <a:lnTo>
                  <a:pt x="374" y="574"/>
                </a:lnTo>
                <a:lnTo>
                  <a:pt x="374" y="574"/>
                </a:lnTo>
                <a:lnTo>
                  <a:pt x="375" y="574"/>
                </a:lnTo>
                <a:lnTo>
                  <a:pt x="374" y="574"/>
                </a:lnTo>
                <a:lnTo>
                  <a:pt x="375" y="573"/>
                </a:lnTo>
                <a:lnTo>
                  <a:pt x="375" y="573"/>
                </a:lnTo>
                <a:lnTo>
                  <a:pt x="376" y="572"/>
                </a:lnTo>
                <a:lnTo>
                  <a:pt x="376" y="571"/>
                </a:lnTo>
                <a:lnTo>
                  <a:pt x="377" y="571"/>
                </a:lnTo>
                <a:lnTo>
                  <a:pt x="377" y="571"/>
                </a:lnTo>
                <a:lnTo>
                  <a:pt x="378" y="571"/>
                </a:lnTo>
                <a:lnTo>
                  <a:pt x="378" y="570"/>
                </a:lnTo>
                <a:lnTo>
                  <a:pt x="379" y="570"/>
                </a:lnTo>
                <a:lnTo>
                  <a:pt x="379" y="569"/>
                </a:lnTo>
                <a:lnTo>
                  <a:pt x="380" y="569"/>
                </a:lnTo>
                <a:lnTo>
                  <a:pt x="380" y="569"/>
                </a:lnTo>
                <a:lnTo>
                  <a:pt x="380" y="569"/>
                </a:lnTo>
                <a:lnTo>
                  <a:pt x="381" y="569"/>
                </a:lnTo>
                <a:lnTo>
                  <a:pt x="382" y="568"/>
                </a:lnTo>
                <a:lnTo>
                  <a:pt x="382" y="568"/>
                </a:lnTo>
                <a:lnTo>
                  <a:pt x="383" y="568"/>
                </a:lnTo>
                <a:lnTo>
                  <a:pt x="383" y="567"/>
                </a:lnTo>
                <a:lnTo>
                  <a:pt x="384" y="567"/>
                </a:lnTo>
                <a:lnTo>
                  <a:pt x="384" y="567"/>
                </a:lnTo>
                <a:lnTo>
                  <a:pt x="384" y="567"/>
                </a:lnTo>
                <a:lnTo>
                  <a:pt x="385" y="567"/>
                </a:lnTo>
                <a:lnTo>
                  <a:pt x="385" y="567"/>
                </a:lnTo>
                <a:lnTo>
                  <a:pt x="386" y="567"/>
                </a:lnTo>
                <a:lnTo>
                  <a:pt x="386" y="567"/>
                </a:lnTo>
                <a:lnTo>
                  <a:pt x="386" y="567"/>
                </a:lnTo>
                <a:lnTo>
                  <a:pt x="387" y="567"/>
                </a:lnTo>
                <a:lnTo>
                  <a:pt x="387" y="567"/>
                </a:lnTo>
                <a:lnTo>
                  <a:pt x="387" y="567"/>
                </a:lnTo>
                <a:lnTo>
                  <a:pt x="387" y="567"/>
                </a:lnTo>
                <a:lnTo>
                  <a:pt x="388" y="567"/>
                </a:lnTo>
                <a:lnTo>
                  <a:pt x="389" y="567"/>
                </a:lnTo>
                <a:lnTo>
                  <a:pt x="389" y="567"/>
                </a:lnTo>
                <a:lnTo>
                  <a:pt x="390" y="567"/>
                </a:lnTo>
                <a:lnTo>
                  <a:pt x="390" y="566"/>
                </a:lnTo>
                <a:lnTo>
                  <a:pt x="391" y="566"/>
                </a:lnTo>
                <a:lnTo>
                  <a:pt x="391" y="566"/>
                </a:lnTo>
                <a:lnTo>
                  <a:pt x="391" y="567"/>
                </a:lnTo>
                <a:lnTo>
                  <a:pt x="392" y="567"/>
                </a:lnTo>
                <a:lnTo>
                  <a:pt x="393" y="567"/>
                </a:lnTo>
                <a:lnTo>
                  <a:pt x="393" y="567"/>
                </a:lnTo>
                <a:lnTo>
                  <a:pt x="394" y="567"/>
                </a:lnTo>
                <a:lnTo>
                  <a:pt x="394" y="566"/>
                </a:lnTo>
                <a:lnTo>
                  <a:pt x="395" y="566"/>
                </a:lnTo>
                <a:lnTo>
                  <a:pt x="395" y="566"/>
                </a:lnTo>
                <a:lnTo>
                  <a:pt x="395" y="567"/>
                </a:lnTo>
                <a:lnTo>
                  <a:pt x="396" y="566"/>
                </a:lnTo>
                <a:lnTo>
                  <a:pt x="397" y="567"/>
                </a:lnTo>
                <a:lnTo>
                  <a:pt x="397" y="567"/>
                </a:lnTo>
                <a:lnTo>
                  <a:pt x="397" y="566"/>
                </a:lnTo>
                <a:lnTo>
                  <a:pt x="398" y="566"/>
                </a:lnTo>
                <a:lnTo>
                  <a:pt x="399" y="566"/>
                </a:lnTo>
                <a:lnTo>
                  <a:pt x="399" y="565"/>
                </a:lnTo>
                <a:lnTo>
                  <a:pt x="400" y="565"/>
                </a:lnTo>
                <a:lnTo>
                  <a:pt x="399" y="565"/>
                </a:lnTo>
                <a:lnTo>
                  <a:pt x="399" y="565"/>
                </a:lnTo>
                <a:lnTo>
                  <a:pt x="399" y="564"/>
                </a:lnTo>
                <a:lnTo>
                  <a:pt x="399" y="563"/>
                </a:lnTo>
                <a:lnTo>
                  <a:pt x="399" y="563"/>
                </a:lnTo>
                <a:lnTo>
                  <a:pt x="399" y="562"/>
                </a:lnTo>
                <a:lnTo>
                  <a:pt x="399" y="561"/>
                </a:lnTo>
                <a:lnTo>
                  <a:pt x="399" y="561"/>
                </a:lnTo>
                <a:lnTo>
                  <a:pt x="400" y="561"/>
                </a:lnTo>
                <a:lnTo>
                  <a:pt x="400" y="560"/>
                </a:lnTo>
                <a:lnTo>
                  <a:pt x="400" y="559"/>
                </a:lnTo>
                <a:lnTo>
                  <a:pt x="400" y="559"/>
                </a:lnTo>
                <a:lnTo>
                  <a:pt x="401" y="559"/>
                </a:lnTo>
                <a:lnTo>
                  <a:pt x="401" y="558"/>
                </a:lnTo>
                <a:lnTo>
                  <a:pt x="401" y="558"/>
                </a:lnTo>
                <a:lnTo>
                  <a:pt x="401" y="558"/>
                </a:lnTo>
                <a:lnTo>
                  <a:pt x="401" y="557"/>
                </a:lnTo>
                <a:lnTo>
                  <a:pt x="402" y="557"/>
                </a:lnTo>
                <a:lnTo>
                  <a:pt x="402" y="556"/>
                </a:lnTo>
                <a:lnTo>
                  <a:pt x="402" y="556"/>
                </a:lnTo>
                <a:lnTo>
                  <a:pt x="402" y="555"/>
                </a:lnTo>
                <a:lnTo>
                  <a:pt x="402" y="554"/>
                </a:lnTo>
                <a:lnTo>
                  <a:pt x="402" y="554"/>
                </a:lnTo>
                <a:lnTo>
                  <a:pt x="401" y="554"/>
                </a:lnTo>
                <a:lnTo>
                  <a:pt x="402" y="553"/>
                </a:lnTo>
                <a:lnTo>
                  <a:pt x="402" y="552"/>
                </a:lnTo>
                <a:lnTo>
                  <a:pt x="402" y="552"/>
                </a:lnTo>
                <a:lnTo>
                  <a:pt x="403" y="552"/>
                </a:lnTo>
                <a:lnTo>
                  <a:pt x="403" y="551"/>
                </a:lnTo>
                <a:lnTo>
                  <a:pt x="403" y="550"/>
                </a:lnTo>
                <a:lnTo>
                  <a:pt x="403" y="550"/>
                </a:lnTo>
                <a:lnTo>
                  <a:pt x="404" y="550"/>
                </a:lnTo>
                <a:lnTo>
                  <a:pt x="404" y="549"/>
                </a:lnTo>
                <a:lnTo>
                  <a:pt x="404" y="549"/>
                </a:lnTo>
                <a:lnTo>
                  <a:pt x="404" y="548"/>
                </a:lnTo>
                <a:lnTo>
                  <a:pt x="405" y="548"/>
                </a:lnTo>
                <a:lnTo>
                  <a:pt x="406" y="548"/>
                </a:lnTo>
                <a:lnTo>
                  <a:pt x="406" y="548"/>
                </a:lnTo>
                <a:lnTo>
                  <a:pt x="406" y="548"/>
                </a:lnTo>
                <a:lnTo>
                  <a:pt x="406" y="547"/>
                </a:lnTo>
                <a:lnTo>
                  <a:pt x="406" y="546"/>
                </a:lnTo>
                <a:lnTo>
                  <a:pt x="406" y="546"/>
                </a:lnTo>
                <a:lnTo>
                  <a:pt x="407" y="545"/>
                </a:lnTo>
                <a:lnTo>
                  <a:pt x="407" y="544"/>
                </a:lnTo>
                <a:lnTo>
                  <a:pt x="407" y="544"/>
                </a:lnTo>
                <a:lnTo>
                  <a:pt x="408" y="543"/>
                </a:lnTo>
                <a:lnTo>
                  <a:pt x="408" y="543"/>
                </a:lnTo>
                <a:lnTo>
                  <a:pt x="408" y="542"/>
                </a:lnTo>
                <a:lnTo>
                  <a:pt x="409" y="542"/>
                </a:lnTo>
                <a:lnTo>
                  <a:pt x="409" y="542"/>
                </a:lnTo>
                <a:lnTo>
                  <a:pt x="409" y="541"/>
                </a:lnTo>
                <a:lnTo>
                  <a:pt x="410" y="541"/>
                </a:lnTo>
                <a:lnTo>
                  <a:pt x="410" y="541"/>
                </a:lnTo>
                <a:lnTo>
                  <a:pt x="411" y="541"/>
                </a:lnTo>
                <a:lnTo>
                  <a:pt x="411" y="541"/>
                </a:lnTo>
                <a:lnTo>
                  <a:pt x="411" y="540"/>
                </a:lnTo>
                <a:lnTo>
                  <a:pt x="411" y="539"/>
                </a:lnTo>
                <a:lnTo>
                  <a:pt x="411" y="539"/>
                </a:lnTo>
                <a:lnTo>
                  <a:pt x="411" y="538"/>
                </a:lnTo>
                <a:lnTo>
                  <a:pt x="411" y="537"/>
                </a:lnTo>
                <a:lnTo>
                  <a:pt x="411" y="537"/>
                </a:lnTo>
                <a:lnTo>
                  <a:pt x="411" y="536"/>
                </a:lnTo>
                <a:lnTo>
                  <a:pt x="411" y="535"/>
                </a:lnTo>
                <a:lnTo>
                  <a:pt x="410" y="535"/>
                </a:lnTo>
                <a:lnTo>
                  <a:pt x="410" y="535"/>
                </a:lnTo>
                <a:lnTo>
                  <a:pt x="410" y="535"/>
                </a:lnTo>
                <a:lnTo>
                  <a:pt x="410" y="534"/>
                </a:lnTo>
                <a:lnTo>
                  <a:pt x="409" y="534"/>
                </a:lnTo>
                <a:lnTo>
                  <a:pt x="409" y="533"/>
                </a:lnTo>
                <a:lnTo>
                  <a:pt x="409" y="533"/>
                </a:lnTo>
                <a:lnTo>
                  <a:pt x="410" y="533"/>
                </a:lnTo>
                <a:lnTo>
                  <a:pt x="410" y="532"/>
                </a:lnTo>
                <a:lnTo>
                  <a:pt x="410" y="531"/>
                </a:lnTo>
                <a:lnTo>
                  <a:pt x="410" y="531"/>
                </a:lnTo>
                <a:lnTo>
                  <a:pt x="410" y="530"/>
                </a:lnTo>
                <a:lnTo>
                  <a:pt x="411" y="529"/>
                </a:lnTo>
                <a:lnTo>
                  <a:pt x="411" y="529"/>
                </a:lnTo>
                <a:lnTo>
                  <a:pt x="412" y="529"/>
                </a:lnTo>
                <a:lnTo>
                  <a:pt x="412" y="528"/>
                </a:lnTo>
                <a:lnTo>
                  <a:pt x="412" y="527"/>
                </a:lnTo>
                <a:lnTo>
                  <a:pt x="411" y="527"/>
                </a:lnTo>
                <a:lnTo>
                  <a:pt x="411" y="527"/>
                </a:lnTo>
                <a:lnTo>
                  <a:pt x="410" y="527"/>
                </a:lnTo>
                <a:lnTo>
                  <a:pt x="410" y="526"/>
                </a:lnTo>
                <a:lnTo>
                  <a:pt x="410" y="526"/>
                </a:lnTo>
                <a:lnTo>
                  <a:pt x="409" y="525"/>
                </a:lnTo>
                <a:lnTo>
                  <a:pt x="408" y="526"/>
                </a:lnTo>
                <a:lnTo>
                  <a:pt x="408" y="526"/>
                </a:lnTo>
                <a:lnTo>
                  <a:pt x="407" y="527"/>
                </a:lnTo>
                <a:lnTo>
                  <a:pt x="407" y="527"/>
                </a:lnTo>
                <a:lnTo>
                  <a:pt x="408" y="527"/>
                </a:lnTo>
                <a:lnTo>
                  <a:pt x="408" y="527"/>
                </a:lnTo>
                <a:lnTo>
                  <a:pt x="408" y="528"/>
                </a:lnTo>
                <a:lnTo>
                  <a:pt x="409" y="528"/>
                </a:lnTo>
                <a:lnTo>
                  <a:pt x="410" y="528"/>
                </a:lnTo>
                <a:lnTo>
                  <a:pt x="410" y="529"/>
                </a:lnTo>
                <a:lnTo>
                  <a:pt x="410" y="529"/>
                </a:lnTo>
                <a:lnTo>
                  <a:pt x="409" y="529"/>
                </a:lnTo>
                <a:lnTo>
                  <a:pt x="409" y="530"/>
                </a:lnTo>
                <a:lnTo>
                  <a:pt x="408" y="529"/>
                </a:lnTo>
                <a:lnTo>
                  <a:pt x="408" y="529"/>
                </a:lnTo>
                <a:lnTo>
                  <a:pt x="407" y="529"/>
                </a:lnTo>
                <a:lnTo>
                  <a:pt x="406" y="529"/>
                </a:lnTo>
                <a:lnTo>
                  <a:pt x="405" y="529"/>
                </a:lnTo>
                <a:lnTo>
                  <a:pt x="404" y="529"/>
                </a:lnTo>
                <a:lnTo>
                  <a:pt x="404" y="528"/>
                </a:lnTo>
                <a:lnTo>
                  <a:pt x="404" y="528"/>
                </a:lnTo>
                <a:lnTo>
                  <a:pt x="403" y="528"/>
                </a:lnTo>
                <a:lnTo>
                  <a:pt x="403" y="528"/>
                </a:lnTo>
                <a:lnTo>
                  <a:pt x="402" y="528"/>
                </a:lnTo>
                <a:lnTo>
                  <a:pt x="401" y="528"/>
                </a:lnTo>
                <a:lnTo>
                  <a:pt x="401" y="527"/>
                </a:lnTo>
                <a:lnTo>
                  <a:pt x="401" y="527"/>
                </a:lnTo>
                <a:lnTo>
                  <a:pt x="401" y="527"/>
                </a:lnTo>
                <a:lnTo>
                  <a:pt x="401" y="526"/>
                </a:lnTo>
                <a:lnTo>
                  <a:pt x="401" y="526"/>
                </a:lnTo>
                <a:lnTo>
                  <a:pt x="401" y="525"/>
                </a:lnTo>
                <a:lnTo>
                  <a:pt x="401" y="525"/>
                </a:lnTo>
                <a:lnTo>
                  <a:pt x="400" y="525"/>
                </a:lnTo>
                <a:lnTo>
                  <a:pt x="400" y="524"/>
                </a:lnTo>
                <a:lnTo>
                  <a:pt x="399" y="524"/>
                </a:lnTo>
                <a:lnTo>
                  <a:pt x="399" y="524"/>
                </a:lnTo>
                <a:lnTo>
                  <a:pt x="398" y="524"/>
                </a:lnTo>
                <a:lnTo>
                  <a:pt x="397" y="524"/>
                </a:lnTo>
                <a:lnTo>
                  <a:pt x="397" y="524"/>
                </a:lnTo>
                <a:lnTo>
                  <a:pt x="396" y="524"/>
                </a:lnTo>
                <a:lnTo>
                  <a:pt x="395" y="524"/>
                </a:lnTo>
                <a:lnTo>
                  <a:pt x="395" y="524"/>
                </a:lnTo>
                <a:lnTo>
                  <a:pt x="394" y="524"/>
                </a:lnTo>
                <a:lnTo>
                  <a:pt x="393" y="524"/>
                </a:lnTo>
                <a:lnTo>
                  <a:pt x="393" y="524"/>
                </a:lnTo>
                <a:lnTo>
                  <a:pt x="393" y="524"/>
                </a:lnTo>
                <a:lnTo>
                  <a:pt x="392" y="524"/>
                </a:lnTo>
                <a:lnTo>
                  <a:pt x="392" y="523"/>
                </a:lnTo>
                <a:lnTo>
                  <a:pt x="392" y="522"/>
                </a:lnTo>
                <a:lnTo>
                  <a:pt x="391" y="522"/>
                </a:lnTo>
                <a:lnTo>
                  <a:pt x="391" y="522"/>
                </a:lnTo>
                <a:lnTo>
                  <a:pt x="391" y="523"/>
                </a:lnTo>
                <a:lnTo>
                  <a:pt x="390" y="523"/>
                </a:lnTo>
                <a:lnTo>
                  <a:pt x="389" y="523"/>
                </a:lnTo>
                <a:lnTo>
                  <a:pt x="389" y="522"/>
                </a:lnTo>
                <a:lnTo>
                  <a:pt x="389" y="522"/>
                </a:lnTo>
                <a:lnTo>
                  <a:pt x="388" y="522"/>
                </a:lnTo>
                <a:lnTo>
                  <a:pt x="387" y="522"/>
                </a:lnTo>
                <a:lnTo>
                  <a:pt x="387" y="522"/>
                </a:lnTo>
                <a:lnTo>
                  <a:pt x="387" y="522"/>
                </a:lnTo>
                <a:lnTo>
                  <a:pt x="387" y="522"/>
                </a:lnTo>
                <a:lnTo>
                  <a:pt x="386" y="522"/>
                </a:lnTo>
                <a:lnTo>
                  <a:pt x="386" y="522"/>
                </a:lnTo>
                <a:lnTo>
                  <a:pt x="386" y="523"/>
                </a:lnTo>
                <a:lnTo>
                  <a:pt x="385" y="523"/>
                </a:lnTo>
                <a:lnTo>
                  <a:pt x="384" y="523"/>
                </a:lnTo>
                <a:lnTo>
                  <a:pt x="384" y="523"/>
                </a:lnTo>
                <a:lnTo>
                  <a:pt x="383" y="523"/>
                </a:lnTo>
                <a:lnTo>
                  <a:pt x="382" y="523"/>
                </a:lnTo>
                <a:lnTo>
                  <a:pt x="382" y="522"/>
                </a:lnTo>
                <a:lnTo>
                  <a:pt x="382" y="522"/>
                </a:lnTo>
                <a:lnTo>
                  <a:pt x="382" y="522"/>
                </a:lnTo>
                <a:lnTo>
                  <a:pt x="382" y="521"/>
                </a:lnTo>
                <a:lnTo>
                  <a:pt x="381" y="521"/>
                </a:lnTo>
                <a:lnTo>
                  <a:pt x="381" y="520"/>
                </a:lnTo>
                <a:lnTo>
                  <a:pt x="380" y="520"/>
                </a:lnTo>
                <a:lnTo>
                  <a:pt x="380" y="520"/>
                </a:lnTo>
                <a:lnTo>
                  <a:pt x="379" y="520"/>
                </a:lnTo>
                <a:lnTo>
                  <a:pt x="379" y="521"/>
                </a:lnTo>
                <a:lnTo>
                  <a:pt x="378" y="521"/>
                </a:lnTo>
                <a:lnTo>
                  <a:pt x="378" y="522"/>
                </a:lnTo>
                <a:lnTo>
                  <a:pt x="378" y="522"/>
                </a:lnTo>
                <a:lnTo>
                  <a:pt x="378" y="522"/>
                </a:lnTo>
                <a:lnTo>
                  <a:pt x="377" y="522"/>
                </a:lnTo>
                <a:lnTo>
                  <a:pt x="376" y="522"/>
                </a:lnTo>
                <a:lnTo>
                  <a:pt x="376" y="523"/>
                </a:lnTo>
                <a:lnTo>
                  <a:pt x="376" y="523"/>
                </a:lnTo>
                <a:lnTo>
                  <a:pt x="376" y="524"/>
                </a:lnTo>
                <a:lnTo>
                  <a:pt x="375" y="524"/>
                </a:lnTo>
                <a:lnTo>
                  <a:pt x="374" y="524"/>
                </a:lnTo>
                <a:lnTo>
                  <a:pt x="374" y="523"/>
                </a:lnTo>
                <a:lnTo>
                  <a:pt x="374" y="523"/>
                </a:lnTo>
                <a:lnTo>
                  <a:pt x="374" y="522"/>
                </a:lnTo>
                <a:lnTo>
                  <a:pt x="373" y="522"/>
                </a:lnTo>
                <a:lnTo>
                  <a:pt x="372" y="522"/>
                </a:lnTo>
                <a:lnTo>
                  <a:pt x="372" y="522"/>
                </a:lnTo>
                <a:lnTo>
                  <a:pt x="371" y="522"/>
                </a:lnTo>
                <a:lnTo>
                  <a:pt x="370" y="522"/>
                </a:lnTo>
                <a:lnTo>
                  <a:pt x="370" y="522"/>
                </a:lnTo>
                <a:lnTo>
                  <a:pt x="370" y="522"/>
                </a:lnTo>
                <a:lnTo>
                  <a:pt x="370" y="521"/>
                </a:lnTo>
                <a:lnTo>
                  <a:pt x="370" y="521"/>
                </a:lnTo>
                <a:lnTo>
                  <a:pt x="370" y="520"/>
                </a:lnTo>
                <a:lnTo>
                  <a:pt x="371" y="520"/>
                </a:lnTo>
                <a:lnTo>
                  <a:pt x="370" y="520"/>
                </a:lnTo>
                <a:lnTo>
                  <a:pt x="370" y="520"/>
                </a:lnTo>
                <a:lnTo>
                  <a:pt x="370" y="520"/>
                </a:lnTo>
                <a:lnTo>
                  <a:pt x="370" y="519"/>
                </a:lnTo>
                <a:lnTo>
                  <a:pt x="369" y="519"/>
                </a:lnTo>
                <a:lnTo>
                  <a:pt x="368" y="519"/>
                </a:lnTo>
                <a:lnTo>
                  <a:pt x="368" y="519"/>
                </a:lnTo>
                <a:lnTo>
                  <a:pt x="367" y="519"/>
                </a:lnTo>
                <a:lnTo>
                  <a:pt x="367" y="518"/>
                </a:lnTo>
                <a:lnTo>
                  <a:pt x="367" y="518"/>
                </a:lnTo>
                <a:lnTo>
                  <a:pt x="366" y="518"/>
                </a:lnTo>
                <a:lnTo>
                  <a:pt x="365" y="518"/>
                </a:lnTo>
                <a:lnTo>
                  <a:pt x="365" y="518"/>
                </a:lnTo>
                <a:lnTo>
                  <a:pt x="364" y="518"/>
                </a:lnTo>
                <a:lnTo>
                  <a:pt x="363" y="517"/>
                </a:lnTo>
                <a:lnTo>
                  <a:pt x="363" y="517"/>
                </a:lnTo>
                <a:lnTo>
                  <a:pt x="362" y="517"/>
                </a:lnTo>
                <a:lnTo>
                  <a:pt x="362" y="518"/>
                </a:lnTo>
                <a:lnTo>
                  <a:pt x="361" y="518"/>
                </a:lnTo>
                <a:lnTo>
                  <a:pt x="361" y="518"/>
                </a:lnTo>
                <a:lnTo>
                  <a:pt x="360" y="518"/>
                </a:lnTo>
                <a:lnTo>
                  <a:pt x="359" y="518"/>
                </a:lnTo>
                <a:lnTo>
                  <a:pt x="359" y="518"/>
                </a:lnTo>
                <a:lnTo>
                  <a:pt x="359" y="518"/>
                </a:lnTo>
                <a:lnTo>
                  <a:pt x="359" y="517"/>
                </a:lnTo>
                <a:lnTo>
                  <a:pt x="359" y="517"/>
                </a:lnTo>
                <a:lnTo>
                  <a:pt x="359" y="517"/>
                </a:lnTo>
                <a:lnTo>
                  <a:pt x="359" y="516"/>
                </a:lnTo>
                <a:lnTo>
                  <a:pt x="358" y="516"/>
                </a:lnTo>
                <a:lnTo>
                  <a:pt x="357" y="516"/>
                </a:lnTo>
                <a:lnTo>
                  <a:pt x="357" y="517"/>
                </a:lnTo>
                <a:lnTo>
                  <a:pt x="357" y="517"/>
                </a:lnTo>
                <a:lnTo>
                  <a:pt x="357" y="518"/>
                </a:lnTo>
                <a:lnTo>
                  <a:pt x="356" y="518"/>
                </a:lnTo>
                <a:lnTo>
                  <a:pt x="355" y="518"/>
                </a:lnTo>
                <a:lnTo>
                  <a:pt x="355" y="518"/>
                </a:lnTo>
                <a:lnTo>
                  <a:pt x="354" y="518"/>
                </a:lnTo>
                <a:lnTo>
                  <a:pt x="353" y="518"/>
                </a:lnTo>
                <a:lnTo>
                  <a:pt x="353" y="518"/>
                </a:lnTo>
                <a:lnTo>
                  <a:pt x="353" y="518"/>
                </a:lnTo>
                <a:lnTo>
                  <a:pt x="352" y="518"/>
                </a:lnTo>
                <a:lnTo>
                  <a:pt x="352" y="519"/>
                </a:lnTo>
                <a:lnTo>
                  <a:pt x="351" y="519"/>
                </a:lnTo>
                <a:lnTo>
                  <a:pt x="351" y="520"/>
                </a:lnTo>
                <a:lnTo>
                  <a:pt x="352" y="520"/>
                </a:lnTo>
                <a:lnTo>
                  <a:pt x="352" y="521"/>
                </a:lnTo>
                <a:lnTo>
                  <a:pt x="351" y="522"/>
                </a:lnTo>
                <a:lnTo>
                  <a:pt x="351" y="522"/>
                </a:lnTo>
                <a:lnTo>
                  <a:pt x="350" y="522"/>
                </a:lnTo>
                <a:lnTo>
                  <a:pt x="350" y="522"/>
                </a:lnTo>
                <a:lnTo>
                  <a:pt x="349" y="522"/>
                </a:lnTo>
                <a:lnTo>
                  <a:pt x="348" y="521"/>
                </a:lnTo>
                <a:lnTo>
                  <a:pt x="348" y="520"/>
                </a:lnTo>
                <a:lnTo>
                  <a:pt x="349" y="520"/>
                </a:lnTo>
                <a:lnTo>
                  <a:pt x="349" y="520"/>
                </a:lnTo>
                <a:lnTo>
                  <a:pt x="349" y="519"/>
                </a:lnTo>
                <a:lnTo>
                  <a:pt x="348" y="519"/>
                </a:lnTo>
                <a:lnTo>
                  <a:pt x="348" y="519"/>
                </a:lnTo>
                <a:lnTo>
                  <a:pt x="347" y="519"/>
                </a:lnTo>
                <a:lnTo>
                  <a:pt x="346" y="519"/>
                </a:lnTo>
                <a:lnTo>
                  <a:pt x="346" y="519"/>
                </a:lnTo>
                <a:lnTo>
                  <a:pt x="346" y="520"/>
                </a:lnTo>
                <a:lnTo>
                  <a:pt x="346" y="520"/>
                </a:lnTo>
                <a:lnTo>
                  <a:pt x="347" y="521"/>
                </a:lnTo>
                <a:lnTo>
                  <a:pt x="347" y="522"/>
                </a:lnTo>
                <a:lnTo>
                  <a:pt x="347" y="522"/>
                </a:lnTo>
                <a:lnTo>
                  <a:pt x="347" y="523"/>
                </a:lnTo>
                <a:lnTo>
                  <a:pt x="347" y="524"/>
                </a:lnTo>
                <a:lnTo>
                  <a:pt x="346" y="524"/>
                </a:lnTo>
                <a:lnTo>
                  <a:pt x="346" y="524"/>
                </a:lnTo>
                <a:lnTo>
                  <a:pt x="345" y="524"/>
                </a:lnTo>
                <a:lnTo>
                  <a:pt x="344" y="524"/>
                </a:lnTo>
                <a:lnTo>
                  <a:pt x="344" y="523"/>
                </a:lnTo>
                <a:lnTo>
                  <a:pt x="343" y="523"/>
                </a:lnTo>
                <a:lnTo>
                  <a:pt x="342" y="523"/>
                </a:lnTo>
                <a:lnTo>
                  <a:pt x="342" y="522"/>
                </a:lnTo>
                <a:lnTo>
                  <a:pt x="342" y="522"/>
                </a:lnTo>
                <a:lnTo>
                  <a:pt x="341" y="522"/>
                </a:lnTo>
                <a:lnTo>
                  <a:pt x="340" y="522"/>
                </a:lnTo>
                <a:lnTo>
                  <a:pt x="340" y="522"/>
                </a:lnTo>
                <a:lnTo>
                  <a:pt x="339" y="521"/>
                </a:lnTo>
                <a:lnTo>
                  <a:pt x="338" y="521"/>
                </a:lnTo>
                <a:lnTo>
                  <a:pt x="338" y="520"/>
                </a:lnTo>
                <a:lnTo>
                  <a:pt x="338" y="520"/>
                </a:lnTo>
                <a:lnTo>
                  <a:pt x="337" y="520"/>
                </a:lnTo>
                <a:lnTo>
                  <a:pt x="336" y="521"/>
                </a:lnTo>
                <a:lnTo>
                  <a:pt x="336" y="522"/>
                </a:lnTo>
                <a:lnTo>
                  <a:pt x="336" y="522"/>
                </a:lnTo>
                <a:lnTo>
                  <a:pt x="335" y="522"/>
                </a:lnTo>
                <a:lnTo>
                  <a:pt x="334" y="522"/>
                </a:lnTo>
                <a:lnTo>
                  <a:pt x="334" y="522"/>
                </a:lnTo>
                <a:lnTo>
                  <a:pt x="333" y="522"/>
                </a:lnTo>
                <a:lnTo>
                  <a:pt x="332" y="522"/>
                </a:lnTo>
                <a:lnTo>
                  <a:pt x="332" y="522"/>
                </a:lnTo>
                <a:lnTo>
                  <a:pt x="332" y="521"/>
                </a:lnTo>
                <a:lnTo>
                  <a:pt x="331" y="521"/>
                </a:lnTo>
                <a:lnTo>
                  <a:pt x="331" y="520"/>
                </a:lnTo>
                <a:lnTo>
                  <a:pt x="331" y="520"/>
                </a:lnTo>
                <a:lnTo>
                  <a:pt x="331" y="520"/>
                </a:lnTo>
                <a:lnTo>
                  <a:pt x="330" y="520"/>
                </a:lnTo>
                <a:lnTo>
                  <a:pt x="330" y="519"/>
                </a:lnTo>
                <a:lnTo>
                  <a:pt x="329" y="518"/>
                </a:lnTo>
                <a:lnTo>
                  <a:pt x="329" y="518"/>
                </a:lnTo>
                <a:lnTo>
                  <a:pt x="328" y="518"/>
                </a:lnTo>
                <a:lnTo>
                  <a:pt x="327" y="518"/>
                </a:lnTo>
                <a:lnTo>
                  <a:pt x="327" y="518"/>
                </a:lnTo>
                <a:lnTo>
                  <a:pt x="327" y="518"/>
                </a:lnTo>
                <a:lnTo>
                  <a:pt x="326" y="518"/>
                </a:lnTo>
                <a:lnTo>
                  <a:pt x="326" y="517"/>
                </a:lnTo>
                <a:lnTo>
                  <a:pt x="325" y="517"/>
                </a:lnTo>
                <a:lnTo>
                  <a:pt x="325" y="516"/>
                </a:lnTo>
                <a:lnTo>
                  <a:pt x="325" y="516"/>
                </a:lnTo>
                <a:lnTo>
                  <a:pt x="325" y="515"/>
                </a:lnTo>
                <a:lnTo>
                  <a:pt x="324" y="515"/>
                </a:lnTo>
                <a:lnTo>
                  <a:pt x="324" y="514"/>
                </a:lnTo>
                <a:lnTo>
                  <a:pt x="324" y="514"/>
                </a:lnTo>
                <a:lnTo>
                  <a:pt x="323" y="514"/>
                </a:lnTo>
                <a:lnTo>
                  <a:pt x="323" y="513"/>
                </a:lnTo>
                <a:lnTo>
                  <a:pt x="323" y="513"/>
                </a:lnTo>
                <a:lnTo>
                  <a:pt x="323" y="512"/>
                </a:lnTo>
                <a:lnTo>
                  <a:pt x="322" y="512"/>
                </a:lnTo>
                <a:lnTo>
                  <a:pt x="322" y="511"/>
                </a:lnTo>
                <a:lnTo>
                  <a:pt x="321" y="511"/>
                </a:lnTo>
                <a:lnTo>
                  <a:pt x="321" y="510"/>
                </a:lnTo>
                <a:lnTo>
                  <a:pt x="320" y="510"/>
                </a:lnTo>
                <a:lnTo>
                  <a:pt x="319" y="510"/>
                </a:lnTo>
                <a:lnTo>
                  <a:pt x="319" y="510"/>
                </a:lnTo>
                <a:lnTo>
                  <a:pt x="318" y="510"/>
                </a:lnTo>
                <a:lnTo>
                  <a:pt x="317" y="509"/>
                </a:lnTo>
                <a:lnTo>
                  <a:pt x="317" y="508"/>
                </a:lnTo>
                <a:lnTo>
                  <a:pt x="316" y="508"/>
                </a:lnTo>
                <a:lnTo>
                  <a:pt x="315" y="508"/>
                </a:lnTo>
                <a:lnTo>
                  <a:pt x="315" y="508"/>
                </a:lnTo>
                <a:lnTo>
                  <a:pt x="315" y="509"/>
                </a:lnTo>
                <a:lnTo>
                  <a:pt x="314" y="509"/>
                </a:lnTo>
                <a:lnTo>
                  <a:pt x="315" y="510"/>
                </a:lnTo>
                <a:lnTo>
                  <a:pt x="315" y="510"/>
                </a:lnTo>
                <a:lnTo>
                  <a:pt x="315" y="510"/>
                </a:lnTo>
                <a:lnTo>
                  <a:pt x="315" y="511"/>
                </a:lnTo>
                <a:lnTo>
                  <a:pt x="314" y="511"/>
                </a:lnTo>
                <a:lnTo>
                  <a:pt x="314" y="510"/>
                </a:lnTo>
                <a:lnTo>
                  <a:pt x="313" y="510"/>
                </a:lnTo>
                <a:lnTo>
                  <a:pt x="313" y="510"/>
                </a:lnTo>
                <a:lnTo>
                  <a:pt x="312" y="510"/>
                </a:lnTo>
                <a:lnTo>
                  <a:pt x="312" y="510"/>
                </a:lnTo>
                <a:lnTo>
                  <a:pt x="310" y="509"/>
                </a:lnTo>
                <a:lnTo>
                  <a:pt x="310" y="510"/>
                </a:lnTo>
                <a:lnTo>
                  <a:pt x="310" y="510"/>
                </a:lnTo>
                <a:lnTo>
                  <a:pt x="310" y="510"/>
                </a:lnTo>
                <a:lnTo>
                  <a:pt x="310" y="511"/>
                </a:lnTo>
                <a:lnTo>
                  <a:pt x="311" y="511"/>
                </a:lnTo>
                <a:lnTo>
                  <a:pt x="312" y="512"/>
                </a:lnTo>
                <a:lnTo>
                  <a:pt x="311" y="512"/>
                </a:lnTo>
                <a:lnTo>
                  <a:pt x="311" y="512"/>
                </a:lnTo>
                <a:lnTo>
                  <a:pt x="310" y="512"/>
                </a:lnTo>
                <a:lnTo>
                  <a:pt x="310" y="512"/>
                </a:lnTo>
                <a:lnTo>
                  <a:pt x="310" y="512"/>
                </a:lnTo>
                <a:lnTo>
                  <a:pt x="309" y="512"/>
                </a:lnTo>
                <a:lnTo>
                  <a:pt x="308" y="512"/>
                </a:lnTo>
                <a:lnTo>
                  <a:pt x="308" y="511"/>
                </a:lnTo>
                <a:lnTo>
                  <a:pt x="308" y="511"/>
                </a:lnTo>
                <a:lnTo>
                  <a:pt x="307" y="510"/>
                </a:lnTo>
                <a:lnTo>
                  <a:pt x="307" y="510"/>
                </a:lnTo>
                <a:lnTo>
                  <a:pt x="307" y="509"/>
                </a:lnTo>
                <a:lnTo>
                  <a:pt x="306" y="509"/>
                </a:lnTo>
                <a:lnTo>
                  <a:pt x="306" y="509"/>
                </a:lnTo>
                <a:lnTo>
                  <a:pt x="305" y="508"/>
                </a:lnTo>
                <a:lnTo>
                  <a:pt x="304" y="508"/>
                </a:lnTo>
                <a:lnTo>
                  <a:pt x="304" y="508"/>
                </a:lnTo>
                <a:lnTo>
                  <a:pt x="303" y="508"/>
                </a:lnTo>
                <a:lnTo>
                  <a:pt x="303" y="507"/>
                </a:lnTo>
                <a:lnTo>
                  <a:pt x="302" y="507"/>
                </a:lnTo>
                <a:lnTo>
                  <a:pt x="302" y="506"/>
                </a:lnTo>
                <a:lnTo>
                  <a:pt x="302" y="506"/>
                </a:lnTo>
                <a:lnTo>
                  <a:pt x="302" y="505"/>
                </a:lnTo>
                <a:lnTo>
                  <a:pt x="301" y="505"/>
                </a:lnTo>
                <a:lnTo>
                  <a:pt x="300" y="505"/>
                </a:lnTo>
                <a:lnTo>
                  <a:pt x="300" y="505"/>
                </a:lnTo>
                <a:lnTo>
                  <a:pt x="300" y="506"/>
                </a:lnTo>
                <a:lnTo>
                  <a:pt x="299" y="506"/>
                </a:lnTo>
                <a:lnTo>
                  <a:pt x="298" y="506"/>
                </a:lnTo>
                <a:lnTo>
                  <a:pt x="298" y="506"/>
                </a:lnTo>
                <a:lnTo>
                  <a:pt x="298" y="506"/>
                </a:lnTo>
                <a:lnTo>
                  <a:pt x="297" y="506"/>
                </a:lnTo>
                <a:lnTo>
                  <a:pt x="296" y="506"/>
                </a:lnTo>
                <a:lnTo>
                  <a:pt x="296" y="506"/>
                </a:lnTo>
                <a:lnTo>
                  <a:pt x="295" y="506"/>
                </a:lnTo>
                <a:lnTo>
                  <a:pt x="295" y="506"/>
                </a:lnTo>
                <a:lnTo>
                  <a:pt x="294" y="506"/>
                </a:lnTo>
                <a:lnTo>
                  <a:pt x="293" y="506"/>
                </a:lnTo>
                <a:lnTo>
                  <a:pt x="293" y="506"/>
                </a:lnTo>
                <a:lnTo>
                  <a:pt x="293" y="505"/>
                </a:lnTo>
                <a:lnTo>
                  <a:pt x="292" y="505"/>
                </a:lnTo>
                <a:lnTo>
                  <a:pt x="291" y="504"/>
                </a:lnTo>
                <a:lnTo>
                  <a:pt x="291" y="504"/>
                </a:lnTo>
                <a:lnTo>
                  <a:pt x="290" y="504"/>
                </a:lnTo>
                <a:lnTo>
                  <a:pt x="290" y="505"/>
                </a:lnTo>
                <a:lnTo>
                  <a:pt x="290" y="505"/>
                </a:lnTo>
                <a:lnTo>
                  <a:pt x="289" y="506"/>
                </a:lnTo>
                <a:lnTo>
                  <a:pt x="289" y="506"/>
                </a:lnTo>
                <a:lnTo>
                  <a:pt x="289" y="506"/>
                </a:lnTo>
                <a:lnTo>
                  <a:pt x="288" y="506"/>
                </a:lnTo>
                <a:lnTo>
                  <a:pt x="288" y="506"/>
                </a:lnTo>
                <a:lnTo>
                  <a:pt x="287" y="506"/>
                </a:lnTo>
                <a:lnTo>
                  <a:pt x="287" y="505"/>
                </a:lnTo>
                <a:lnTo>
                  <a:pt x="287" y="505"/>
                </a:lnTo>
                <a:lnTo>
                  <a:pt x="288" y="504"/>
                </a:lnTo>
                <a:lnTo>
                  <a:pt x="288" y="503"/>
                </a:lnTo>
                <a:lnTo>
                  <a:pt x="287" y="503"/>
                </a:lnTo>
                <a:lnTo>
                  <a:pt x="287" y="503"/>
                </a:lnTo>
                <a:lnTo>
                  <a:pt x="286" y="503"/>
                </a:lnTo>
                <a:lnTo>
                  <a:pt x="285" y="503"/>
                </a:lnTo>
                <a:lnTo>
                  <a:pt x="285" y="503"/>
                </a:lnTo>
                <a:lnTo>
                  <a:pt x="284" y="503"/>
                </a:lnTo>
                <a:lnTo>
                  <a:pt x="283" y="503"/>
                </a:lnTo>
                <a:lnTo>
                  <a:pt x="283" y="504"/>
                </a:lnTo>
                <a:lnTo>
                  <a:pt x="283" y="504"/>
                </a:lnTo>
                <a:lnTo>
                  <a:pt x="283" y="505"/>
                </a:lnTo>
                <a:lnTo>
                  <a:pt x="282" y="505"/>
                </a:lnTo>
                <a:lnTo>
                  <a:pt x="282" y="506"/>
                </a:lnTo>
                <a:lnTo>
                  <a:pt x="281" y="506"/>
                </a:lnTo>
                <a:lnTo>
                  <a:pt x="281" y="506"/>
                </a:lnTo>
                <a:lnTo>
                  <a:pt x="281" y="506"/>
                </a:lnTo>
                <a:lnTo>
                  <a:pt x="281" y="507"/>
                </a:lnTo>
                <a:lnTo>
                  <a:pt x="280" y="508"/>
                </a:lnTo>
                <a:lnTo>
                  <a:pt x="280" y="508"/>
                </a:lnTo>
                <a:lnTo>
                  <a:pt x="279" y="508"/>
                </a:lnTo>
                <a:lnTo>
                  <a:pt x="279" y="509"/>
                </a:lnTo>
                <a:lnTo>
                  <a:pt x="279" y="510"/>
                </a:lnTo>
                <a:lnTo>
                  <a:pt x="279" y="510"/>
                </a:lnTo>
                <a:lnTo>
                  <a:pt x="278" y="511"/>
                </a:lnTo>
                <a:lnTo>
                  <a:pt x="278" y="511"/>
                </a:lnTo>
                <a:lnTo>
                  <a:pt x="277" y="511"/>
                </a:lnTo>
                <a:lnTo>
                  <a:pt x="276" y="511"/>
                </a:lnTo>
                <a:lnTo>
                  <a:pt x="276" y="512"/>
                </a:lnTo>
                <a:lnTo>
                  <a:pt x="275" y="512"/>
                </a:lnTo>
                <a:lnTo>
                  <a:pt x="275" y="512"/>
                </a:lnTo>
                <a:lnTo>
                  <a:pt x="274" y="512"/>
                </a:lnTo>
                <a:lnTo>
                  <a:pt x="274" y="512"/>
                </a:lnTo>
                <a:lnTo>
                  <a:pt x="274" y="512"/>
                </a:lnTo>
                <a:lnTo>
                  <a:pt x="274" y="511"/>
                </a:lnTo>
                <a:lnTo>
                  <a:pt x="273" y="511"/>
                </a:lnTo>
                <a:lnTo>
                  <a:pt x="272" y="512"/>
                </a:lnTo>
                <a:lnTo>
                  <a:pt x="271" y="512"/>
                </a:lnTo>
                <a:lnTo>
                  <a:pt x="270" y="512"/>
                </a:lnTo>
                <a:lnTo>
                  <a:pt x="270" y="512"/>
                </a:lnTo>
                <a:lnTo>
                  <a:pt x="270" y="511"/>
                </a:lnTo>
                <a:lnTo>
                  <a:pt x="270" y="510"/>
                </a:lnTo>
                <a:lnTo>
                  <a:pt x="270" y="510"/>
                </a:lnTo>
                <a:lnTo>
                  <a:pt x="270" y="510"/>
                </a:lnTo>
                <a:lnTo>
                  <a:pt x="270" y="509"/>
                </a:lnTo>
                <a:lnTo>
                  <a:pt x="270" y="508"/>
                </a:lnTo>
                <a:lnTo>
                  <a:pt x="270" y="508"/>
                </a:lnTo>
                <a:lnTo>
                  <a:pt x="270" y="508"/>
                </a:lnTo>
                <a:lnTo>
                  <a:pt x="270" y="507"/>
                </a:lnTo>
                <a:lnTo>
                  <a:pt x="270" y="507"/>
                </a:lnTo>
                <a:lnTo>
                  <a:pt x="269" y="507"/>
                </a:lnTo>
                <a:lnTo>
                  <a:pt x="268" y="507"/>
                </a:lnTo>
                <a:lnTo>
                  <a:pt x="268" y="507"/>
                </a:lnTo>
                <a:lnTo>
                  <a:pt x="267" y="506"/>
                </a:lnTo>
                <a:lnTo>
                  <a:pt x="266" y="506"/>
                </a:lnTo>
                <a:lnTo>
                  <a:pt x="266" y="506"/>
                </a:lnTo>
                <a:lnTo>
                  <a:pt x="266" y="506"/>
                </a:lnTo>
                <a:lnTo>
                  <a:pt x="266" y="506"/>
                </a:lnTo>
                <a:lnTo>
                  <a:pt x="266" y="505"/>
                </a:lnTo>
                <a:lnTo>
                  <a:pt x="267" y="505"/>
                </a:lnTo>
                <a:lnTo>
                  <a:pt x="268" y="504"/>
                </a:lnTo>
                <a:lnTo>
                  <a:pt x="268" y="503"/>
                </a:lnTo>
                <a:lnTo>
                  <a:pt x="268" y="503"/>
                </a:lnTo>
                <a:lnTo>
                  <a:pt x="268" y="503"/>
                </a:lnTo>
                <a:lnTo>
                  <a:pt x="268" y="503"/>
                </a:lnTo>
                <a:lnTo>
                  <a:pt x="267" y="503"/>
                </a:lnTo>
                <a:lnTo>
                  <a:pt x="266" y="503"/>
                </a:lnTo>
                <a:lnTo>
                  <a:pt x="266" y="503"/>
                </a:lnTo>
                <a:lnTo>
                  <a:pt x="266" y="502"/>
                </a:lnTo>
                <a:lnTo>
                  <a:pt x="265" y="502"/>
                </a:lnTo>
                <a:lnTo>
                  <a:pt x="265" y="501"/>
                </a:lnTo>
                <a:lnTo>
                  <a:pt x="264" y="501"/>
                </a:lnTo>
                <a:lnTo>
                  <a:pt x="264" y="501"/>
                </a:lnTo>
                <a:lnTo>
                  <a:pt x="264" y="502"/>
                </a:lnTo>
                <a:lnTo>
                  <a:pt x="263" y="503"/>
                </a:lnTo>
                <a:lnTo>
                  <a:pt x="262" y="503"/>
                </a:lnTo>
                <a:lnTo>
                  <a:pt x="262" y="503"/>
                </a:lnTo>
                <a:lnTo>
                  <a:pt x="261" y="503"/>
                </a:lnTo>
                <a:lnTo>
                  <a:pt x="260" y="503"/>
                </a:lnTo>
                <a:lnTo>
                  <a:pt x="260" y="504"/>
                </a:lnTo>
                <a:lnTo>
                  <a:pt x="260" y="504"/>
                </a:lnTo>
                <a:lnTo>
                  <a:pt x="259" y="504"/>
                </a:lnTo>
                <a:lnTo>
                  <a:pt x="259" y="504"/>
                </a:lnTo>
                <a:lnTo>
                  <a:pt x="258" y="503"/>
                </a:lnTo>
                <a:lnTo>
                  <a:pt x="258" y="503"/>
                </a:lnTo>
                <a:lnTo>
                  <a:pt x="257" y="502"/>
                </a:lnTo>
                <a:lnTo>
                  <a:pt x="257" y="501"/>
                </a:lnTo>
                <a:lnTo>
                  <a:pt x="256" y="501"/>
                </a:lnTo>
                <a:lnTo>
                  <a:pt x="255" y="501"/>
                </a:lnTo>
                <a:lnTo>
                  <a:pt x="255" y="501"/>
                </a:lnTo>
                <a:lnTo>
                  <a:pt x="254" y="501"/>
                </a:lnTo>
                <a:lnTo>
                  <a:pt x="253" y="501"/>
                </a:lnTo>
                <a:lnTo>
                  <a:pt x="253" y="501"/>
                </a:lnTo>
                <a:lnTo>
                  <a:pt x="252" y="501"/>
                </a:lnTo>
                <a:lnTo>
                  <a:pt x="251" y="501"/>
                </a:lnTo>
                <a:lnTo>
                  <a:pt x="251" y="501"/>
                </a:lnTo>
                <a:lnTo>
                  <a:pt x="250" y="501"/>
                </a:lnTo>
                <a:lnTo>
                  <a:pt x="249" y="501"/>
                </a:lnTo>
                <a:lnTo>
                  <a:pt x="249" y="501"/>
                </a:lnTo>
                <a:lnTo>
                  <a:pt x="249" y="501"/>
                </a:lnTo>
                <a:lnTo>
                  <a:pt x="249" y="501"/>
                </a:lnTo>
                <a:lnTo>
                  <a:pt x="249" y="500"/>
                </a:lnTo>
                <a:lnTo>
                  <a:pt x="250" y="500"/>
                </a:lnTo>
                <a:lnTo>
                  <a:pt x="250" y="499"/>
                </a:lnTo>
                <a:lnTo>
                  <a:pt x="250" y="499"/>
                </a:lnTo>
                <a:lnTo>
                  <a:pt x="250" y="498"/>
                </a:lnTo>
                <a:lnTo>
                  <a:pt x="249" y="498"/>
                </a:lnTo>
                <a:lnTo>
                  <a:pt x="249" y="497"/>
                </a:lnTo>
                <a:lnTo>
                  <a:pt x="249" y="497"/>
                </a:lnTo>
                <a:lnTo>
                  <a:pt x="249" y="497"/>
                </a:lnTo>
                <a:lnTo>
                  <a:pt x="248" y="497"/>
                </a:lnTo>
                <a:lnTo>
                  <a:pt x="247" y="497"/>
                </a:lnTo>
                <a:lnTo>
                  <a:pt x="247" y="497"/>
                </a:lnTo>
                <a:lnTo>
                  <a:pt x="247" y="498"/>
                </a:lnTo>
                <a:lnTo>
                  <a:pt x="247" y="499"/>
                </a:lnTo>
                <a:lnTo>
                  <a:pt x="247" y="499"/>
                </a:lnTo>
                <a:lnTo>
                  <a:pt x="246" y="500"/>
                </a:lnTo>
                <a:lnTo>
                  <a:pt x="245" y="500"/>
                </a:lnTo>
                <a:lnTo>
                  <a:pt x="245" y="500"/>
                </a:lnTo>
                <a:lnTo>
                  <a:pt x="244" y="500"/>
                </a:lnTo>
                <a:lnTo>
                  <a:pt x="243" y="500"/>
                </a:lnTo>
                <a:lnTo>
                  <a:pt x="243" y="501"/>
                </a:lnTo>
                <a:lnTo>
                  <a:pt x="243" y="501"/>
                </a:lnTo>
                <a:lnTo>
                  <a:pt x="242" y="501"/>
                </a:lnTo>
                <a:lnTo>
                  <a:pt x="242" y="501"/>
                </a:lnTo>
                <a:lnTo>
                  <a:pt x="240" y="502"/>
                </a:lnTo>
                <a:lnTo>
                  <a:pt x="240" y="502"/>
                </a:lnTo>
                <a:lnTo>
                  <a:pt x="239" y="502"/>
                </a:lnTo>
                <a:lnTo>
                  <a:pt x="238" y="502"/>
                </a:lnTo>
                <a:lnTo>
                  <a:pt x="238" y="502"/>
                </a:lnTo>
                <a:lnTo>
                  <a:pt x="237" y="502"/>
                </a:lnTo>
                <a:lnTo>
                  <a:pt x="236" y="502"/>
                </a:lnTo>
                <a:lnTo>
                  <a:pt x="236" y="501"/>
                </a:lnTo>
                <a:lnTo>
                  <a:pt x="236" y="501"/>
                </a:lnTo>
                <a:lnTo>
                  <a:pt x="236" y="500"/>
                </a:lnTo>
                <a:lnTo>
                  <a:pt x="236" y="500"/>
                </a:lnTo>
                <a:lnTo>
                  <a:pt x="236" y="499"/>
                </a:lnTo>
                <a:lnTo>
                  <a:pt x="236" y="499"/>
                </a:lnTo>
                <a:lnTo>
                  <a:pt x="235" y="499"/>
                </a:lnTo>
                <a:lnTo>
                  <a:pt x="235" y="498"/>
                </a:lnTo>
                <a:lnTo>
                  <a:pt x="234" y="498"/>
                </a:lnTo>
                <a:lnTo>
                  <a:pt x="234" y="498"/>
                </a:lnTo>
                <a:lnTo>
                  <a:pt x="234" y="499"/>
                </a:lnTo>
                <a:lnTo>
                  <a:pt x="234" y="499"/>
                </a:lnTo>
                <a:lnTo>
                  <a:pt x="234" y="500"/>
                </a:lnTo>
                <a:lnTo>
                  <a:pt x="234" y="501"/>
                </a:lnTo>
                <a:lnTo>
                  <a:pt x="234" y="501"/>
                </a:lnTo>
                <a:lnTo>
                  <a:pt x="233" y="501"/>
                </a:lnTo>
                <a:lnTo>
                  <a:pt x="233" y="502"/>
                </a:lnTo>
                <a:lnTo>
                  <a:pt x="232" y="502"/>
                </a:lnTo>
                <a:lnTo>
                  <a:pt x="232" y="503"/>
                </a:lnTo>
                <a:lnTo>
                  <a:pt x="232" y="503"/>
                </a:lnTo>
                <a:lnTo>
                  <a:pt x="231" y="503"/>
                </a:lnTo>
                <a:lnTo>
                  <a:pt x="230" y="503"/>
                </a:lnTo>
                <a:lnTo>
                  <a:pt x="230" y="503"/>
                </a:lnTo>
                <a:lnTo>
                  <a:pt x="231" y="503"/>
                </a:lnTo>
                <a:lnTo>
                  <a:pt x="231" y="502"/>
                </a:lnTo>
                <a:lnTo>
                  <a:pt x="231" y="501"/>
                </a:lnTo>
                <a:lnTo>
                  <a:pt x="230" y="501"/>
                </a:lnTo>
                <a:lnTo>
                  <a:pt x="230" y="501"/>
                </a:lnTo>
                <a:lnTo>
                  <a:pt x="230" y="501"/>
                </a:lnTo>
                <a:lnTo>
                  <a:pt x="230" y="500"/>
                </a:lnTo>
                <a:lnTo>
                  <a:pt x="229" y="500"/>
                </a:lnTo>
                <a:lnTo>
                  <a:pt x="229" y="499"/>
                </a:lnTo>
                <a:lnTo>
                  <a:pt x="228" y="499"/>
                </a:lnTo>
                <a:lnTo>
                  <a:pt x="228" y="499"/>
                </a:lnTo>
                <a:lnTo>
                  <a:pt x="228" y="499"/>
                </a:lnTo>
                <a:lnTo>
                  <a:pt x="228" y="498"/>
                </a:lnTo>
                <a:lnTo>
                  <a:pt x="227" y="498"/>
                </a:lnTo>
                <a:lnTo>
                  <a:pt x="226" y="498"/>
                </a:lnTo>
                <a:lnTo>
                  <a:pt x="226" y="497"/>
                </a:lnTo>
                <a:lnTo>
                  <a:pt x="225" y="497"/>
                </a:lnTo>
                <a:lnTo>
                  <a:pt x="225" y="498"/>
                </a:lnTo>
                <a:lnTo>
                  <a:pt x="224" y="498"/>
                </a:lnTo>
                <a:lnTo>
                  <a:pt x="224" y="499"/>
                </a:lnTo>
                <a:lnTo>
                  <a:pt x="224" y="499"/>
                </a:lnTo>
                <a:lnTo>
                  <a:pt x="224" y="499"/>
                </a:lnTo>
                <a:lnTo>
                  <a:pt x="224" y="500"/>
                </a:lnTo>
                <a:lnTo>
                  <a:pt x="225" y="500"/>
                </a:lnTo>
                <a:lnTo>
                  <a:pt x="226" y="500"/>
                </a:lnTo>
                <a:lnTo>
                  <a:pt x="226" y="500"/>
                </a:lnTo>
                <a:lnTo>
                  <a:pt x="226" y="501"/>
                </a:lnTo>
                <a:lnTo>
                  <a:pt x="226" y="501"/>
                </a:lnTo>
                <a:lnTo>
                  <a:pt x="226" y="501"/>
                </a:lnTo>
                <a:lnTo>
                  <a:pt x="225" y="501"/>
                </a:lnTo>
                <a:lnTo>
                  <a:pt x="225" y="502"/>
                </a:lnTo>
                <a:lnTo>
                  <a:pt x="224" y="502"/>
                </a:lnTo>
                <a:lnTo>
                  <a:pt x="223" y="503"/>
                </a:lnTo>
                <a:lnTo>
                  <a:pt x="223" y="503"/>
                </a:lnTo>
                <a:lnTo>
                  <a:pt x="222" y="503"/>
                </a:lnTo>
                <a:lnTo>
                  <a:pt x="221" y="503"/>
                </a:lnTo>
                <a:lnTo>
                  <a:pt x="221" y="502"/>
                </a:lnTo>
                <a:lnTo>
                  <a:pt x="221" y="502"/>
                </a:lnTo>
                <a:lnTo>
                  <a:pt x="220" y="502"/>
                </a:lnTo>
                <a:lnTo>
                  <a:pt x="219" y="502"/>
                </a:lnTo>
                <a:lnTo>
                  <a:pt x="219" y="502"/>
                </a:lnTo>
                <a:lnTo>
                  <a:pt x="219" y="503"/>
                </a:lnTo>
                <a:lnTo>
                  <a:pt x="218" y="503"/>
                </a:lnTo>
                <a:lnTo>
                  <a:pt x="218" y="503"/>
                </a:lnTo>
                <a:lnTo>
                  <a:pt x="218" y="504"/>
                </a:lnTo>
                <a:lnTo>
                  <a:pt x="217" y="504"/>
                </a:lnTo>
                <a:lnTo>
                  <a:pt x="217" y="504"/>
                </a:lnTo>
                <a:lnTo>
                  <a:pt x="216" y="504"/>
                </a:lnTo>
                <a:lnTo>
                  <a:pt x="215" y="503"/>
                </a:lnTo>
                <a:lnTo>
                  <a:pt x="215" y="503"/>
                </a:lnTo>
                <a:lnTo>
                  <a:pt x="214" y="503"/>
                </a:lnTo>
                <a:lnTo>
                  <a:pt x="214" y="503"/>
                </a:lnTo>
                <a:lnTo>
                  <a:pt x="213" y="503"/>
                </a:lnTo>
                <a:lnTo>
                  <a:pt x="213" y="503"/>
                </a:lnTo>
                <a:lnTo>
                  <a:pt x="212" y="503"/>
                </a:lnTo>
                <a:lnTo>
                  <a:pt x="211" y="502"/>
                </a:lnTo>
                <a:lnTo>
                  <a:pt x="211" y="502"/>
                </a:lnTo>
                <a:lnTo>
                  <a:pt x="211" y="501"/>
                </a:lnTo>
                <a:lnTo>
                  <a:pt x="210" y="501"/>
                </a:lnTo>
                <a:lnTo>
                  <a:pt x="210" y="501"/>
                </a:lnTo>
                <a:lnTo>
                  <a:pt x="209" y="501"/>
                </a:lnTo>
                <a:lnTo>
                  <a:pt x="209" y="500"/>
                </a:lnTo>
                <a:lnTo>
                  <a:pt x="209" y="500"/>
                </a:lnTo>
                <a:lnTo>
                  <a:pt x="208" y="500"/>
                </a:lnTo>
                <a:lnTo>
                  <a:pt x="207" y="500"/>
                </a:lnTo>
                <a:lnTo>
                  <a:pt x="207" y="500"/>
                </a:lnTo>
                <a:lnTo>
                  <a:pt x="206" y="501"/>
                </a:lnTo>
                <a:lnTo>
                  <a:pt x="206" y="501"/>
                </a:lnTo>
                <a:lnTo>
                  <a:pt x="206" y="501"/>
                </a:lnTo>
                <a:lnTo>
                  <a:pt x="205" y="501"/>
                </a:lnTo>
                <a:lnTo>
                  <a:pt x="205" y="502"/>
                </a:lnTo>
                <a:lnTo>
                  <a:pt x="204" y="502"/>
                </a:lnTo>
                <a:lnTo>
                  <a:pt x="204" y="502"/>
                </a:lnTo>
                <a:lnTo>
                  <a:pt x="204" y="501"/>
                </a:lnTo>
                <a:lnTo>
                  <a:pt x="203" y="501"/>
                </a:lnTo>
                <a:lnTo>
                  <a:pt x="203" y="501"/>
                </a:lnTo>
                <a:lnTo>
                  <a:pt x="202" y="501"/>
                </a:lnTo>
                <a:lnTo>
                  <a:pt x="202" y="501"/>
                </a:lnTo>
                <a:lnTo>
                  <a:pt x="201" y="501"/>
                </a:lnTo>
                <a:lnTo>
                  <a:pt x="201" y="500"/>
                </a:lnTo>
                <a:lnTo>
                  <a:pt x="202" y="500"/>
                </a:lnTo>
                <a:lnTo>
                  <a:pt x="202" y="499"/>
                </a:lnTo>
                <a:lnTo>
                  <a:pt x="202" y="499"/>
                </a:lnTo>
                <a:lnTo>
                  <a:pt x="203" y="499"/>
                </a:lnTo>
                <a:lnTo>
                  <a:pt x="203" y="498"/>
                </a:lnTo>
                <a:lnTo>
                  <a:pt x="203" y="497"/>
                </a:lnTo>
                <a:lnTo>
                  <a:pt x="202" y="497"/>
                </a:lnTo>
                <a:lnTo>
                  <a:pt x="202" y="496"/>
                </a:lnTo>
                <a:lnTo>
                  <a:pt x="203" y="496"/>
                </a:lnTo>
                <a:lnTo>
                  <a:pt x="204" y="495"/>
                </a:lnTo>
                <a:lnTo>
                  <a:pt x="204" y="495"/>
                </a:lnTo>
                <a:lnTo>
                  <a:pt x="205" y="495"/>
                </a:lnTo>
                <a:lnTo>
                  <a:pt x="206" y="495"/>
                </a:lnTo>
                <a:lnTo>
                  <a:pt x="206" y="495"/>
                </a:lnTo>
                <a:lnTo>
                  <a:pt x="207" y="495"/>
                </a:lnTo>
                <a:lnTo>
                  <a:pt x="207" y="494"/>
                </a:lnTo>
                <a:lnTo>
                  <a:pt x="207" y="494"/>
                </a:lnTo>
                <a:lnTo>
                  <a:pt x="207" y="493"/>
                </a:lnTo>
                <a:lnTo>
                  <a:pt x="208" y="493"/>
                </a:lnTo>
                <a:lnTo>
                  <a:pt x="209" y="493"/>
                </a:lnTo>
                <a:lnTo>
                  <a:pt x="209" y="493"/>
                </a:lnTo>
                <a:lnTo>
                  <a:pt x="209" y="493"/>
                </a:lnTo>
                <a:lnTo>
                  <a:pt x="209" y="492"/>
                </a:lnTo>
                <a:lnTo>
                  <a:pt x="209" y="491"/>
                </a:lnTo>
                <a:lnTo>
                  <a:pt x="210" y="491"/>
                </a:lnTo>
                <a:lnTo>
                  <a:pt x="210" y="490"/>
                </a:lnTo>
                <a:lnTo>
                  <a:pt x="210" y="489"/>
                </a:lnTo>
                <a:lnTo>
                  <a:pt x="211" y="489"/>
                </a:lnTo>
                <a:lnTo>
                  <a:pt x="211" y="489"/>
                </a:lnTo>
                <a:lnTo>
                  <a:pt x="211" y="489"/>
                </a:lnTo>
                <a:lnTo>
                  <a:pt x="211" y="488"/>
                </a:lnTo>
                <a:lnTo>
                  <a:pt x="212" y="488"/>
                </a:lnTo>
                <a:lnTo>
                  <a:pt x="212" y="488"/>
                </a:lnTo>
                <a:lnTo>
                  <a:pt x="213" y="488"/>
                </a:lnTo>
                <a:lnTo>
                  <a:pt x="213" y="487"/>
                </a:lnTo>
                <a:lnTo>
                  <a:pt x="213" y="487"/>
                </a:lnTo>
                <a:lnTo>
                  <a:pt x="213" y="486"/>
                </a:lnTo>
                <a:lnTo>
                  <a:pt x="213" y="486"/>
                </a:lnTo>
                <a:lnTo>
                  <a:pt x="214" y="486"/>
                </a:lnTo>
                <a:lnTo>
                  <a:pt x="215" y="486"/>
                </a:lnTo>
                <a:lnTo>
                  <a:pt x="215" y="485"/>
                </a:lnTo>
                <a:lnTo>
                  <a:pt x="215" y="485"/>
                </a:lnTo>
                <a:lnTo>
                  <a:pt x="215" y="484"/>
                </a:lnTo>
                <a:lnTo>
                  <a:pt x="215" y="484"/>
                </a:lnTo>
                <a:lnTo>
                  <a:pt x="216" y="484"/>
                </a:lnTo>
                <a:lnTo>
                  <a:pt x="216" y="483"/>
                </a:lnTo>
                <a:lnTo>
                  <a:pt x="217" y="483"/>
                </a:lnTo>
                <a:lnTo>
                  <a:pt x="217" y="483"/>
                </a:lnTo>
                <a:lnTo>
                  <a:pt x="218" y="483"/>
                </a:lnTo>
                <a:lnTo>
                  <a:pt x="219" y="483"/>
                </a:lnTo>
                <a:lnTo>
                  <a:pt x="219" y="484"/>
                </a:lnTo>
                <a:lnTo>
                  <a:pt x="219" y="484"/>
                </a:lnTo>
                <a:lnTo>
                  <a:pt x="220" y="484"/>
                </a:lnTo>
                <a:lnTo>
                  <a:pt x="221" y="484"/>
                </a:lnTo>
                <a:lnTo>
                  <a:pt x="221" y="484"/>
                </a:lnTo>
                <a:lnTo>
                  <a:pt x="222" y="484"/>
                </a:lnTo>
                <a:lnTo>
                  <a:pt x="223" y="484"/>
                </a:lnTo>
                <a:lnTo>
                  <a:pt x="223" y="485"/>
                </a:lnTo>
                <a:lnTo>
                  <a:pt x="223" y="485"/>
                </a:lnTo>
                <a:lnTo>
                  <a:pt x="224" y="485"/>
                </a:lnTo>
                <a:lnTo>
                  <a:pt x="224" y="486"/>
                </a:lnTo>
                <a:lnTo>
                  <a:pt x="224" y="486"/>
                </a:lnTo>
                <a:lnTo>
                  <a:pt x="224" y="486"/>
                </a:lnTo>
                <a:lnTo>
                  <a:pt x="225" y="486"/>
                </a:lnTo>
                <a:lnTo>
                  <a:pt x="225" y="487"/>
                </a:lnTo>
                <a:lnTo>
                  <a:pt x="226" y="487"/>
                </a:lnTo>
                <a:lnTo>
                  <a:pt x="226" y="488"/>
                </a:lnTo>
                <a:lnTo>
                  <a:pt x="226" y="488"/>
                </a:lnTo>
                <a:lnTo>
                  <a:pt x="226" y="488"/>
                </a:lnTo>
                <a:lnTo>
                  <a:pt x="227" y="488"/>
                </a:lnTo>
                <a:lnTo>
                  <a:pt x="228" y="488"/>
                </a:lnTo>
                <a:lnTo>
                  <a:pt x="228" y="488"/>
                </a:lnTo>
                <a:lnTo>
                  <a:pt x="229" y="488"/>
                </a:lnTo>
                <a:lnTo>
                  <a:pt x="229" y="489"/>
                </a:lnTo>
                <a:lnTo>
                  <a:pt x="230" y="489"/>
                </a:lnTo>
                <a:lnTo>
                  <a:pt x="230" y="489"/>
                </a:lnTo>
                <a:lnTo>
                  <a:pt x="230" y="489"/>
                </a:lnTo>
                <a:lnTo>
                  <a:pt x="231" y="489"/>
                </a:lnTo>
                <a:lnTo>
                  <a:pt x="231" y="489"/>
                </a:lnTo>
                <a:lnTo>
                  <a:pt x="232" y="489"/>
                </a:lnTo>
                <a:lnTo>
                  <a:pt x="232" y="488"/>
                </a:lnTo>
                <a:lnTo>
                  <a:pt x="233" y="488"/>
                </a:lnTo>
                <a:lnTo>
                  <a:pt x="233" y="489"/>
                </a:lnTo>
                <a:lnTo>
                  <a:pt x="234" y="489"/>
                </a:lnTo>
                <a:lnTo>
                  <a:pt x="234" y="489"/>
                </a:lnTo>
                <a:lnTo>
                  <a:pt x="234" y="488"/>
                </a:lnTo>
                <a:lnTo>
                  <a:pt x="235" y="488"/>
                </a:lnTo>
                <a:lnTo>
                  <a:pt x="235" y="488"/>
                </a:lnTo>
                <a:lnTo>
                  <a:pt x="236" y="488"/>
                </a:lnTo>
                <a:lnTo>
                  <a:pt x="236" y="488"/>
                </a:lnTo>
                <a:lnTo>
                  <a:pt x="237" y="488"/>
                </a:lnTo>
                <a:lnTo>
                  <a:pt x="237" y="487"/>
                </a:lnTo>
                <a:lnTo>
                  <a:pt x="238" y="487"/>
                </a:lnTo>
                <a:lnTo>
                  <a:pt x="238" y="487"/>
                </a:lnTo>
                <a:lnTo>
                  <a:pt x="239" y="487"/>
                </a:lnTo>
                <a:lnTo>
                  <a:pt x="240" y="487"/>
                </a:lnTo>
                <a:lnTo>
                  <a:pt x="240" y="486"/>
                </a:lnTo>
                <a:lnTo>
                  <a:pt x="240" y="486"/>
                </a:lnTo>
                <a:lnTo>
                  <a:pt x="240" y="486"/>
                </a:lnTo>
                <a:lnTo>
                  <a:pt x="241" y="485"/>
                </a:lnTo>
                <a:lnTo>
                  <a:pt x="242" y="485"/>
                </a:lnTo>
                <a:lnTo>
                  <a:pt x="243" y="485"/>
                </a:lnTo>
                <a:lnTo>
                  <a:pt x="243" y="486"/>
                </a:lnTo>
                <a:lnTo>
                  <a:pt x="243" y="486"/>
                </a:lnTo>
                <a:lnTo>
                  <a:pt x="244" y="486"/>
                </a:lnTo>
                <a:lnTo>
                  <a:pt x="245" y="486"/>
                </a:lnTo>
                <a:lnTo>
                  <a:pt x="246" y="486"/>
                </a:lnTo>
                <a:lnTo>
                  <a:pt x="246" y="485"/>
                </a:lnTo>
                <a:lnTo>
                  <a:pt x="247" y="485"/>
                </a:lnTo>
                <a:lnTo>
                  <a:pt x="248" y="485"/>
                </a:lnTo>
                <a:lnTo>
                  <a:pt x="249" y="485"/>
                </a:lnTo>
                <a:lnTo>
                  <a:pt x="249" y="485"/>
                </a:lnTo>
                <a:lnTo>
                  <a:pt x="249" y="486"/>
                </a:lnTo>
                <a:lnTo>
                  <a:pt x="250" y="486"/>
                </a:lnTo>
                <a:lnTo>
                  <a:pt x="251" y="486"/>
                </a:lnTo>
                <a:lnTo>
                  <a:pt x="251" y="485"/>
                </a:lnTo>
                <a:lnTo>
                  <a:pt x="251" y="485"/>
                </a:lnTo>
                <a:lnTo>
                  <a:pt x="251" y="484"/>
                </a:lnTo>
                <a:lnTo>
                  <a:pt x="251" y="484"/>
                </a:lnTo>
                <a:lnTo>
                  <a:pt x="252" y="484"/>
                </a:lnTo>
                <a:lnTo>
                  <a:pt x="253" y="484"/>
                </a:lnTo>
                <a:lnTo>
                  <a:pt x="253" y="484"/>
                </a:lnTo>
                <a:lnTo>
                  <a:pt x="253" y="483"/>
                </a:lnTo>
                <a:lnTo>
                  <a:pt x="253" y="482"/>
                </a:lnTo>
                <a:lnTo>
                  <a:pt x="253" y="482"/>
                </a:lnTo>
                <a:lnTo>
                  <a:pt x="253" y="482"/>
                </a:lnTo>
                <a:lnTo>
                  <a:pt x="253" y="481"/>
                </a:lnTo>
                <a:lnTo>
                  <a:pt x="253" y="481"/>
                </a:lnTo>
                <a:lnTo>
                  <a:pt x="253" y="480"/>
                </a:lnTo>
                <a:lnTo>
                  <a:pt x="254" y="480"/>
                </a:lnTo>
                <a:lnTo>
                  <a:pt x="255" y="480"/>
                </a:lnTo>
                <a:lnTo>
                  <a:pt x="255" y="480"/>
                </a:lnTo>
                <a:lnTo>
                  <a:pt x="256" y="480"/>
                </a:lnTo>
                <a:lnTo>
                  <a:pt x="257" y="480"/>
                </a:lnTo>
                <a:lnTo>
                  <a:pt x="257" y="480"/>
                </a:lnTo>
                <a:lnTo>
                  <a:pt x="258" y="479"/>
                </a:lnTo>
                <a:lnTo>
                  <a:pt x="259" y="478"/>
                </a:lnTo>
                <a:lnTo>
                  <a:pt x="259" y="478"/>
                </a:lnTo>
                <a:lnTo>
                  <a:pt x="259" y="478"/>
                </a:lnTo>
                <a:lnTo>
                  <a:pt x="260" y="478"/>
                </a:lnTo>
                <a:lnTo>
                  <a:pt x="260" y="477"/>
                </a:lnTo>
                <a:lnTo>
                  <a:pt x="260" y="476"/>
                </a:lnTo>
                <a:lnTo>
                  <a:pt x="260" y="476"/>
                </a:lnTo>
                <a:lnTo>
                  <a:pt x="260" y="475"/>
                </a:lnTo>
                <a:lnTo>
                  <a:pt x="260" y="474"/>
                </a:lnTo>
                <a:lnTo>
                  <a:pt x="260" y="474"/>
                </a:lnTo>
                <a:lnTo>
                  <a:pt x="260" y="474"/>
                </a:lnTo>
                <a:lnTo>
                  <a:pt x="260" y="473"/>
                </a:lnTo>
                <a:lnTo>
                  <a:pt x="260" y="472"/>
                </a:lnTo>
                <a:lnTo>
                  <a:pt x="260" y="472"/>
                </a:lnTo>
                <a:lnTo>
                  <a:pt x="260" y="472"/>
                </a:lnTo>
                <a:lnTo>
                  <a:pt x="260" y="471"/>
                </a:lnTo>
                <a:lnTo>
                  <a:pt x="259" y="471"/>
                </a:lnTo>
                <a:lnTo>
                  <a:pt x="259" y="471"/>
                </a:lnTo>
                <a:lnTo>
                  <a:pt x="258" y="471"/>
                </a:lnTo>
                <a:lnTo>
                  <a:pt x="258" y="470"/>
                </a:lnTo>
                <a:lnTo>
                  <a:pt x="258" y="470"/>
                </a:lnTo>
                <a:lnTo>
                  <a:pt x="258" y="469"/>
                </a:lnTo>
                <a:lnTo>
                  <a:pt x="257" y="469"/>
                </a:lnTo>
                <a:lnTo>
                  <a:pt x="257" y="469"/>
                </a:lnTo>
                <a:lnTo>
                  <a:pt x="257" y="469"/>
                </a:lnTo>
                <a:lnTo>
                  <a:pt x="256" y="469"/>
                </a:lnTo>
                <a:lnTo>
                  <a:pt x="255" y="469"/>
                </a:lnTo>
                <a:lnTo>
                  <a:pt x="255" y="468"/>
                </a:lnTo>
                <a:lnTo>
                  <a:pt x="255" y="467"/>
                </a:lnTo>
                <a:lnTo>
                  <a:pt x="255" y="467"/>
                </a:lnTo>
                <a:lnTo>
                  <a:pt x="254" y="467"/>
                </a:lnTo>
                <a:lnTo>
                  <a:pt x="253" y="467"/>
                </a:lnTo>
                <a:lnTo>
                  <a:pt x="253" y="467"/>
                </a:lnTo>
                <a:lnTo>
                  <a:pt x="253" y="467"/>
                </a:lnTo>
                <a:lnTo>
                  <a:pt x="252" y="466"/>
                </a:lnTo>
                <a:lnTo>
                  <a:pt x="251" y="466"/>
                </a:lnTo>
                <a:lnTo>
                  <a:pt x="251" y="465"/>
                </a:lnTo>
                <a:lnTo>
                  <a:pt x="251" y="465"/>
                </a:lnTo>
                <a:lnTo>
                  <a:pt x="251" y="465"/>
                </a:lnTo>
                <a:lnTo>
                  <a:pt x="251" y="464"/>
                </a:lnTo>
                <a:lnTo>
                  <a:pt x="250" y="465"/>
                </a:lnTo>
                <a:lnTo>
                  <a:pt x="249" y="465"/>
                </a:lnTo>
                <a:lnTo>
                  <a:pt x="249" y="465"/>
                </a:lnTo>
                <a:lnTo>
                  <a:pt x="248" y="465"/>
                </a:lnTo>
                <a:lnTo>
                  <a:pt x="247" y="465"/>
                </a:lnTo>
                <a:lnTo>
                  <a:pt x="247" y="465"/>
                </a:lnTo>
                <a:lnTo>
                  <a:pt x="246" y="464"/>
                </a:lnTo>
                <a:lnTo>
                  <a:pt x="245" y="464"/>
                </a:lnTo>
                <a:lnTo>
                  <a:pt x="245" y="464"/>
                </a:lnTo>
                <a:lnTo>
                  <a:pt x="245" y="463"/>
                </a:lnTo>
                <a:lnTo>
                  <a:pt x="245" y="463"/>
                </a:lnTo>
                <a:lnTo>
                  <a:pt x="245" y="462"/>
                </a:lnTo>
                <a:lnTo>
                  <a:pt x="245" y="461"/>
                </a:lnTo>
                <a:lnTo>
                  <a:pt x="245" y="461"/>
                </a:lnTo>
                <a:lnTo>
                  <a:pt x="244" y="461"/>
                </a:lnTo>
                <a:lnTo>
                  <a:pt x="244" y="461"/>
                </a:lnTo>
                <a:lnTo>
                  <a:pt x="244" y="460"/>
                </a:lnTo>
                <a:lnTo>
                  <a:pt x="244" y="459"/>
                </a:lnTo>
                <a:lnTo>
                  <a:pt x="245" y="459"/>
                </a:lnTo>
                <a:lnTo>
                  <a:pt x="245" y="459"/>
                </a:lnTo>
                <a:lnTo>
                  <a:pt x="245" y="458"/>
                </a:lnTo>
                <a:lnTo>
                  <a:pt x="245" y="457"/>
                </a:lnTo>
                <a:lnTo>
                  <a:pt x="245" y="457"/>
                </a:lnTo>
                <a:lnTo>
                  <a:pt x="245" y="456"/>
                </a:lnTo>
                <a:lnTo>
                  <a:pt x="245" y="455"/>
                </a:lnTo>
                <a:lnTo>
                  <a:pt x="245" y="455"/>
                </a:lnTo>
                <a:lnTo>
                  <a:pt x="245" y="455"/>
                </a:lnTo>
                <a:lnTo>
                  <a:pt x="245" y="454"/>
                </a:lnTo>
                <a:lnTo>
                  <a:pt x="245" y="453"/>
                </a:lnTo>
                <a:lnTo>
                  <a:pt x="245" y="453"/>
                </a:lnTo>
                <a:lnTo>
                  <a:pt x="245" y="453"/>
                </a:lnTo>
                <a:lnTo>
                  <a:pt x="245" y="453"/>
                </a:lnTo>
                <a:lnTo>
                  <a:pt x="246" y="453"/>
                </a:lnTo>
                <a:lnTo>
                  <a:pt x="247" y="453"/>
                </a:lnTo>
                <a:lnTo>
                  <a:pt x="247" y="453"/>
                </a:lnTo>
                <a:lnTo>
                  <a:pt x="247" y="453"/>
                </a:lnTo>
                <a:lnTo>
                  <a:pt x="247" y="452"/>
                </a:lnTo>
                <a:lnTo>
                  <a:pt x="247" y="452"/>
                </a:lnTo>
                <a:lnTo>
                  <a:pt x="248" y="452"/>
                </a:lnTo>
                <a:lnTo>
                  <a:pt x="248" y="451"/>
                </a:lnTo>
                <a:lnTo>
                  <a:pt x="248" y="450"/>
                </a:lnTo>
                <a:lnTo>
                  <a:pt x="249" y="450"/>
                </a:lnTo>
                <a:lnTo>
                  <a:pt x="249" y="450"/>
                </a:lnTo>
                <a:lnTo>
                  <a:pt x="249" y="450"/>
                </a:lnTo>
                <a:lnTo>
                  <a:pt x="250" y="450"/>
                </a:lnTo>
                <a:lnTo>
                  <a:pt x="251" y="449"/>
                </a:lnTo>
                <a:lnTo>
                  <a:pt x="251" y="449"/>
                </a:lnTo>
                <a:lnTo>
                  <a:pt x="251" y="448"/>
                </a:lnTo>
                <a:lnTo>
                  <a:pt x="251" y="448"/>
                </a:lnTo>
                <a:lnTo>
                  <a:pt x="251" y="448"/>
                </a:lnTo>
                <a:lnTo>
                  <a:pt x="250" y="447"/>
                </a:lnTo>
                <a:lnTo>
                  <a:pt x="250" y="446"/>
                </a:lnTo>
                <a:lnTo>
                  <a:pt x="250" y="446"/>
                </a:lnTo>
                <a:lnTo>
                  <a:pt x="250" y="445"/>
                </a:lnTo>
                <a:lnTo>
                  <a:pt x="249" y="445"/>
                </a:lnTo>
                <a:lnTo>
                  <a:pt x="249" y="444"/>
                </a:lnTo>
                <a:lnTo>
                  <a:pt x="248" y="444"/>
                </a:lnTo>
                <a:lnTo>
                  <a:pt x="247" y="444"/>
                </a:lnTo>
                <a:lnTo>
                  <a:pt x="247" y="444"/>
                </a:lnTo>
                <a:lnTo>
                  <a:pt x="246" y="444"/>
                </a:lnTo>
                <a:lnTo>
                  <a:pt x="245" y="444"/>
                </a:lnTo>
                <a:lnTo>
                  <a:pt x="245" y="443"/>
                </a:lnTo>
                <a:lnTo>
                  <a:pt x="245" y="443"/>
                </a:lnTo>
                <a:lnTo>
                  <a:pt x="245" y="442"/>
                </a:lnTo>
                <a:lnTo>
                  <a:pt x="245" y="442"/>
                </a:lnTo>
                <a:lnTo>
                  <a:pt x="245" y="442"/>
                </a:lnTo>
                <a:lnTo>
                  <a:pt x="245" y="441"/>
                </a:lnTo>
                <a:lnTo>
                  <a:pt x="246" y="441"/>
                </a:lnTo>
                <a:lnTo>
                  <a:pt x="246" y="440"/>
                </a:lnTo>
                <a:lnTo>
                  <a:pt x="245" y="440"/>
                </a:lnTo>
                <a:lnTo>
                  <a:pt x="245" y="440"/>
                </a:lnTo>
                <a:lnTo>
                  <a:pt x="245" y="439"/>
                </a:lnTo>
                <a:lnTo>
                  <a:pt x="244" y="439"/>
                </a:lnTo>
                <a:lnTo>
                  <a:pt x="243" y="439"/>
                </a:lnTo>
                <a:lnTo>
                  <a:pt x="243" y="438"/>
                </a:lnTo>
                <a:lnTo>
                  <a:pt x="243" y="438"/>
                </a:lnTo>
                <a:lnTo>
                  <a:pt x="242" y="438"/>
                </a:lnTo>
                <a:lnTo>
                  <a:pt x="242" y="438"/>
                </a:lnTo>
                <a:lnTo>
                  <a:pt x="242" y="437"/>
                </a:lnTo>
                <a:lnTo>
                  <a:pt x="242" y="436"/>
                </a:lnTo>
                <a:lnTo>
                  <a:pt x="242" y="436"/>
                </a:lnTo>
                <a:lnTo>
                  <a:pt x="242" y="435"/>
                </a:lnTo>
                <a:lnTo>
                  <a:pt x="242" y="434"/>
                </a:lnTo>
                <a:lnTo>
                  <a:pt x="242" y="434"/>
                </a:lnTo>
                <a:lnTo>
                  <a:pt x="242" y="434"/>
                </a:lnTo>
                <a:lnTo>
                  <a:pt x="241" y="434"/>
                </a:lnTo>
                <a:lnTo>
                  <a:pt x="240" y="434"/>
                </a:lnTo>
                <a:lnTo>
                  <a:pt x="240" y="433"/>
                </a:lnTo>
                <a:lnTo>
                  <a:pt x="240" y="433"/>
                </a:lnTo>
                <a:lnTo>
                  <a:pt x="239" y="433"/>
                </a:lnTo>
                <a:lnTo>
                  <a:pt x="238" y="433"/>
                </a:lnTo>
                <a:lnTo>
                  <a:pt x="238" y="433"/>
                </a:lnTo>
                <a:lnTo>
                  <a:pt x="237" y="433"/>
                </a:lnTo>
                <a:lnTo>
                  <a:pt x="236" y="433"/>
                </a:lnTo>
                <a:lnTo>
                  <a:pt x="236" y="434"/>
                </a:lnTo>
                <a:lnTo>
                  <a:pt x="235" y="434"/>
                </a:lnTo>
                <a:lnTo>
                  <a:pt x="235" y="434"/>
                </a:lnTo>
                <a:lnTo>
                  <a:pt x="234" y="434"/>
                </a:lnTo>
                <a:lnTo>
                  <a:pt x="234" y="434"/>
                </a:lnTo>
                <a:lnTo>
                  <a:pt x="234" y="434"/>
                </a:lnTo>
                <a:lnTo>
                  <a:pt x="233" y="434"/>
                </a:lnTo>
                <a:lnTo>
                  <a:pt x="232" y="434"/>
                </a:lnTo>
                <a:lnTo>
                  <a:pt x="232" y="433"/>
                </a:lnTo>
                <a:lnTo>
                  <a:pt x="232" y="433"/>
                </a:lnTo>
                <a:lnTo>
                  <a:pt x="231" y="433"/>
                </a:lnTo>
                <a:lnTo>
                  <a:pt x="230" y="433"/>
                </a:lnTo>
                <a:lnTo>
                  <a:pt x="230" y="433"/>
                </a:lnTo>
                <a:lnTo>
                  <a:pt x="229" y="433"/>
                </a:lnTo>
                <a:lnTo>
                  <a:pt x="228" y="433"/>
                </a:lnTo>
                <a:lnTo>
                  <a:pt x="228" y="432"/>
                </a:lnTo>
                <a:lnTo>
                  <a:pt x="227" y="432"/>
                </a:lnTo>
                <a:lnTo>
                  <a:pt x="227" y="431"/>
                </a:lnTo>
                <a:lnTo>
                  <a:pt x="226" y="431"/>
                </a:lnTo>
                <a:lnTo>
                  <a:pt x="226" y="431"/>
                </a:lnTo>
                <a:lnTo>
                  <a:pt x="226" y="431"/>
                </a:lnTo>
                <a:lnTo>
                  <a:pt x="226" y="431"/>
                </a:lnTo>
                <a:lnTo>
                  <a:pt x="225" y="431"/>
                </a:lnTo>
                <a:lnTo>
                  <a:pt x="224" y="431"/>
                </a:lnTo>
                <a:lnTo>
                  <a:pt x="224" y="432"/>
                </a:lnTo>
                <a:lnTo>
                  <a:pt x="224" y="433"/>
                </a:lnTo>
                <a:lnTo>
                  <a:pt x="223" y="433"/>
                </a:lnTo>
                <a:lnTo>
                  <a:pt x="223" y="434"/>
                </a:lnTo>
                <a:lnTo>
                  <a:pt x="223" y="434"/>
                </a:lnTo>
                <a:lnTo>
                  <a:pt x="222" y="434"/>
                </a:lnTo>
                <a:lnTo>
                  <a:pt x="221" y="434"/>
                </a:lnTo>
                <a:lnTo>
                  <a:pt x="221" y="434"/>
                </a:lnTo>
                <a:lnTo>
                  <a:pt x="221" y="435"/>
                </a:lnTo>
                <a:lnTo>
                  <a:pt x="220" y="435"/>
                </a:lnTo>
                <a:lnTo>
                  <a:pt x="219" y="436"/>
                </a:lnTo>
                <a:lnTo>
                  <a:pt x="219" y="436"/>
                </a:lnTo>
                <a:lnTo>
                  <a:pt x="218" y="436"/>
                </a:lnTo>
                <a:lnTo>
                  <a:pt x="217" y="436"/>
                </a:lnTo>
                <a:lnTo>
                  <a:pt x="217" y="435"/>
                </a:lnTo>
                <a:lnTo>
                  <a:pt x="217" y="434"/>
                </a:lnTo>
                <a:lnTo>
                  <a:pt x="216" y="434"/>
                </a:lnTo>
                <a:lnTo>
                  <a:pt x="215" y="434"/>
                </a:lnTo>
                <a:lnTo>
                  <a:pt x="215" y="434"/>
                </a:lnTo>
                <a:lnTo>
                  <a:pt x="214" y="434"/>
                </a:lnTo>
                <a:lnTo>
                  <a:pt x="213" y="434"/>
                </a:lnTo>
                <a:lnTo>
                  <a:pt x="213" y="433"/>
                </a:lnTo>
                <a:lnTo>
                  <a:pt x="214" y="433"/>
                </a:lnTo>
                <a:lnTo>
                  <a:pt x="214" y="433"/>
                </a:lnTo>
                <a:lnTo>
                  <a:pt x="215" y="433"/>
                </a:lnTo>
                <a:lnTo>
                  <a:pt x="215" y="432"/>
                </a:lnTo>
                <a:lnTo>
                  <a:pt x="215" y="431"/>
                </a:lnTo>
                <a:lnTo>
                  <a:pt x="215" y="431"/>
                </a:lnTo>
                <a:lnTo>
                  <a:pt x="215" y="430"/>
                </a:lnTo>
                <a:lnTo>
                  <a:pt x="215" y="429"/>
                </a:lnTo>
                <a:lnTo>
                  <a:pt x="214" y="429"/>
                </a:lnTo>
                <a:lnTo>
                  <a:pt x="213" y="429"/>
                </a:lnTo>
                <a:lnTo>
                  <a:pt x="213" y="429"/>
                </a:lnTo>
                <a:lnTo>
                  <a:pt x="212" y="429"/>
                </a:lnTo>
                <a:lnTo>
                  <a:pt x="211" y="429"/>
                </a:lnTo>
                <a:lnTo>
                  <a:pt x="211" y="429"/>
                </a:lnTo>
                <a:lnTo>
                  <a:pt x="210" y="429"/>
                </a:lnTo>
                <a:lnTo>
                  <a:pt x="210" y="430"/>
                </a:lnTo>
                <a:lnTo>
                  <a:pt x="209" y="430"/>
                </a:lnTo>
                <a:lnTo>
                  <a:pt x="209" y="430"/>
                </a:lnTo>
                <a:lnTo>
                  <a:pt x="209" y="429"/>
                </a:lnTo>
                <a:lnTo>
                  <a:pt x="208" y="429"/>
                </a:lnTo>
                <a:lnTo>
                  <a:pt x="208" y="429"/>
                </a:lnTo>
                <a:lnTo>
                  <a:pt x="207" y="429"/>
                </a:lnTo>
                <a:lnTo>
                  <a:pt x="207" y="429"/>
                </a:lnTo>
                <a:lnTo>
                  <a:pt x="207" y="429"/>
                </a:lnTo>
                <a:lnTo>
                  <a:pt x="207" y="430"/>
                </a:lnTo>
                <a:lnTo>
                  <a:pt x="206" y="430"/>
                </a:lnTo>
                <a:lnTo>
                  <a:pt x="206" y="431"/>
                </a:lnTo>
                <a:lnTo>
                  <a:pt x="206" y="431"/>
                </a:lnTo>
                <a:lnTo>
                  <a:pt x="206" y="431"/>
                </a:lnTo>
                <a:lnTo>
                  <a:pt x="205" y="431"/>
                </a:lnTo>
                <a:lnTo>
                  <a:pt x="204" y="431"/>
                </a:lnTo>
                <a:lnTo>
                  <a:pt x="204" y="431"/>
                </a:lnTo>
                <a:lnTo>
                  <a:pt x="204" y="432"/>
                </a:lnTo>
                <a:lnTo>
                  <a:pt x="203" y="432"/>
                </a:lnTo>
                <a:lnTo>
                  <a:pt x="203" y="431"/>
                </a:lnTo>
                <a:lnTo>
                  <a:pt x="202" y="431"/>
                </a:lnTo>
                <a:lnTo>
                  <a:pt x="202" y="431"/>
                </a:lnTo>
                <a:lnTo>
                  <a:pt x="202" y="431"/>
                </a:lnTo>
                <a:lnTo>
                  <a:pt x="202" y="430"/>
                </a:lnTo>
                <a:lnTo>
                  <a:pt x="201" y="430"/>
                </a:lnTo>
                <a:lnTo>
                  <a:pt x="201" y="429"/>
                </a:lnTo>
                <a:lnTo>
                  <a:pt x="200" y="429"/>
                </a:lnTo>
                <a:lnTo>
                  <a:pt x="200" y="430"/>
                </a:lnTo>
                <a:lnTo>
                  <a:pt x="200" y="430"/>
                </a:lnTo>
                <a:lnTo>
                  <a:pt x="199" y="430"/>
                </a:lnTo>
                <a:lnTo>
                  <a:pt x="198" y="430"/>
                </a:lnTo>
                <a:lnTo>
                  <a:pt x="198" y="431"/>
                </a:lnTo>
                <a:lnTo>
                  <a:pt x="197" y="431"/>
                </a:lnTo>
                <a:lnTo>
                  <a:pt x="197" y="431"/>
                </a:lnTo>
                <a:lnTo>
                  <a:pt x="196" y="431"/>
                </a:lnTo>
                <a:lnTo>
                  <a:pt x="196" y="431"/>
                </a:lnTo>
                <a:lnTo>
                  <a:pt x="195" y="431"/>
                </a:lnTo>
                <a:lnTo>
                  <a:pt x="194" y="431"/>
                </a:lnTo>
                <a:lnTo>
                  <a:pt x="194" y="430"/>
                </a:lnTo>
                <a:lnTo>
                  <a:pt x="194" y="430"/>
                </a:lnTo>
                <a:lnTo>
                  <a:pt x="194" y="429"/>
                </a:lnTo>
                <a:lnTo>
                  <a:pt x="194" y="429"/>
                </a:lnTo>
                <a:lnTo>
                  <a:pt x="194" y="428"/>
                </a:lnTo>
                <a:lnTo>
                  <a:pt x="194" y="427"/>
                </a:lnTo>
                <a:lnTo>
                  <a:pt x="193" y="427"/>
                </a:lnTo>
                <a:lnTo>
                  <a:pt x="192" y="427"/>
                </a:lnTo>
                <a:lnTo>
                  <a:pt x="192" y="427"/>
                </a:lnTo>
                <a:lnTo>
                  <a:pt x="192" y="427"/>
                </a:lnTo>
                <a:lnTo>
                  <a:pt x="191" y="427"/>
                </a:lnTo>
                <a:lnTo>
                  <a:pt x="191" y="426"/>
                </a:lnTo>
                <a:lnTo>
                  <a:pt x="191" y="425"/>
                </a:lnTo>
                <a:lnTo>
                  <a:pt x="191" y="425"/>
                </a:lnTo>
                <a:lnTo>
                  <a:pt x="190" y="425"/>
                </a:lnTo>
                <a:lnTo>
                  <a:pt x="190" y="424"/>
                </a:lnTo>
                <a:lnTo>
                  <a:pt x="189" y="424"/>
                </a:lnTo>
                <a:lnTo>
                  <a:pt x="189" y="423"/>
                </a:lnTo>
                <a:lnTo>
                  <a:pt x="188" y="423"/>
                </a:lnTo>
                <a:lnTo>
                  <a:pt x="188" y="423"/>
                </a:lnTo>
                <a:lnTo>
                  <a:pt x="188" y="423"/>
                </a:lnTo>
                <a:lnTo>
                  <a:pt x="187" y="423"/>
                </a:lnTo>
                <a:lnTo>
                  <a:pt x="187" y="422"/>
                </a:lnTo>
                <a:lnTo>
                  <a:pt x="187" y="421"/>
                </a:lnTo>
                <a:lnTo>
                  <a:pt x="186" y="421"/>
                </a:lnTo>
                <a:lnTo>
                  <a:pt x="186" y="421"/>
                </a:lnTo>
                <a:lnTo>
                  <a:pt x="185" y="421"/>
                </a:lnTo>
                <a:lnTo>
                  <a:pt x="185" y="420"/>
                </a:lnTo>
                <a:lnTo>
                  <a:pt x="185" y="419"/>
                </a:lnTo>
                <a:lnTo>
                  <a:pt x="185" y="419"/>
                </a:lnTo>
                <a:lnTo>
                  <a:pt x="185" y="419"/>
                </a:lnTo>
                <a:lnTo>
                  <a:pt x="185" y="419"/>
                </a:lnTo>
                <a:lnTo>
                  <a:pt x="185" y="418"/>
                </a:lnTo>
                <a:lnTo>
                  <a:pt x="184" y="418"/>
                </a:lnTo>
                <a:lnTo>
                  <a:pt x="184" y="417"/>
                </a:lnTo>
                <a:lnTo>
                  <a:pt x="184" y="417"/>
                </a:lnTo>
                <a:lnTo>
                  <a:pt x="183" y="417"/>
                </a:lnTo>
                <a:lnTo>
                  <a:pt x="183" y="416"/>
                </a:lnTo>
                <a:lnTo>
                  <a:pt x="183" y="417"/>
                </a:lnTo>
                <a:lnTo>
                  <a:pt x="183" y="417"/>
                </a:lnTo>
                <a:lnTo>
                  <a:pt x="182" y="417"/>
                </a:lnTo>
                <a:lnTo>
                  <a:pt x="182" y="417"/>
                </a:lnTo>
                <a:lnTo>
                  <a:pt x="181" y="417"/>
                </a:lnTo>
                <a:lnTo>
                  <a:pt x="181" y="417"/>
                </a:lnTo>
                <a:lnTo>
                  <a:pt x="181" y="417"/>
                </a:lnTo>
                <a:lnTo>
                  <a:pt x="180" y="417"/>
                </a:lnTo>
                <a:lnTo>
                  <a:pt x="180" y="416"/>
                </a:lnTo>
                <a:lnTo>
                  <a:pt x="179" y="416"/>
                </a:lnTo>
                <a:lnTo>
                  <a:pt x="179" y="415"/>
                </a:lnTo>
                <a:lnTo>
                  <a:pt x="179" y="415"/>
                </a:lnTo>
                <a:lnTo>
                  <a:pt x="179" y="414"/>
                </a:lnTo>
                <a:lnTo>
                  <a:pt x="178" y="414"/>
                </a:lnTo>
                <a:lnTo>
                  <a:pt x="178" y="414"/>
                </a:lnTo>
                <a:lnTo>
                  <a:pt x="177" y="414"/>
                </a:lnTo>
                <a:lnTo>
                  <a:pt x="177" y="414"/>
                </a:lnTo>
                <a:lnTo>
                  <a:pt x="177" y="413"/>
                </a:lnTo>
                <a:lnTo>
                  <a:pt x="176" y="413"/>
                </a:lnTo>
                <a:lnTo>
                  <a:pt x="176" y="412"/>
                </a:lnTo>
                <a:lnTo>
                  <a:pt x="176" y="412"/>
                </a:lnTo>
                <a:lnTo>
                  <a:pt x="176" y="411"/>
                </a:lnTo>
                <a:lnTo>
                  <a:pt x="176" y="410"/>
                </a:lnTo>
                <a:lnTo>
                  <a:pt x="175" y="410"/>
                </a:lnTo>
                <a:lnTo>
                  <a:pt x="175" y="410"/>
                </a:lnTo>
                <a:lnTo>
                  <a:pt x="174" y="410"/>
                </a:lnTo>
                <a:lnTo>
                  <a:pt x="174" y="409"/>
                </a:lnTo>
                <a:lnTo>
                  <a:pt x="174" y="408"/>
                </a:lnTo>
                <a:lnTo>
                  <a:pt x="173" y="408"/>
                </a:lnTo>
                <a:lnTo>
                  <a:pt x="173" y="408"/>
                </a:lnTo>
                <a:lnTo>
                  <a:pt x="173" y="407"/>
                </a:lnTo>
                <a:lnTo>
                  <a:pt x="173" y="407"/>
                </a:lnTo>
                <a:lnTo>
                  <a:pt x="172" y="407"/>
                </a:lnTo>
                <a:lnTo>
                  <a:pt x="172" y="406"/>
                </a:lnTo>
                <a:lnTo>
                  <a:pt x="171" y="406"/>
                </a:lnTo>
                <a:lnTo>
                  <a:pt x="171" y="406"/>
                </a:lnTo>
                <a:lnTo>
                  <a:pt x="171" y="406"/>
                </a:lnTo>
                <a:lnTo>
                  <a:pt x="170" y="406"/>
                </a:lnTo>
                <a:lnTo>
                  <a:pt x="170" y="406"/>
                </a:lnTo>
                <a:lnTo>
                  <a:pt x="170" y="406"/>
                </a:lnTo>
                <a:lnTo>
                  <a:pt x="169" y="407"/>
                </a:lnTo>
                <a:lnTo>
                  <a:pt x="168" y="407"/>
                </a:lnTo>
                <a:lnTo>
                  <a:pt x="168" y="407"/>
                </a:lnTo>
                <a:lnTo>
                  <a:pt x="167" y="407"/>
                </a:lnTo>
                <a:lnTo>
                  <a:pt x="167" y="408"/>
                </a:lnTo>
                <a:lnTo>
                  <a:pt x="166" y="408"/>
                </a:lnTo>
                <a:lnTo>
                  <a:pt x="166" y="408"/>
                </a:lnTo>
                <a:lnTo>
                  <a:pt x="166" y="408"/>
                </a:lnTo>
                <a:lnTo>
                  <a:pt x="165" y="408"/>
                </a:lnTo>
                <a:lnTo>
                  <a:pt x="164" y="408"/>
                </a:lnTo>
                <a:lnTo>
                  <a:pt x="164" y="408"/>
                </a:lnTo>
                <a:lnTo>
                  <a:pt x="163" y="408"/>
                </a:lnTo>
                <a:lnTo>
                  <a:pt x="162" y="408"/>
                </a:lnTo>
                <a:lnTo>
                  <a:pt x="162" y="409"/>
                </a:lnTo>
                <a:lnTo>
                  <a:pt x="162" y="408"/>
                </a:lnTo>
                <a:lnTo>
                  <a:pt x="162" y="409"/>
                </a:lnTo>
                <a:lnTo>
                  <a:pt x="162" y="408"/>
                </a:lnTo>
                <a:lnTo>
                  <a:pt x="161" y="408"/>
                </a:lnTo>
                <a:lnTo>
                  <a:pt x="160" y="408"/>
                </a:lnTo>
                <a:lnTo>
                  <a:pt x="160" y="408"/>
                </a:lnTo>
                <a:lnTo>
                  <a:pt x="159" y="408"/>
                </a:lnTo>
                <a:lnTo>
                  <a:pt x="158" y="408"/>
                </a:lnTo>
                <a:lnTo>
                  <a:pt x="158" y="408"/>
                </a:lnTo>
                <a:lnTo>
                  <a:pt x="157" y="408"/>
                </a:lnTo>
                <a:lnTo>
                  <a:pt x="156" y="408"/>
                </a:lnTo>
                <a:lnTo>
                  <a:pt x="156" y="407"/>
                </a:lnTo>
                <a:lnTo>
                  <a:pt x="156" y="407"/>
                </a:lnTo>
                <a:lnTo>
                  <a:pt x="155" y="407"/>
                </a:lnTo>
                <a:lnTo>
                  <a:pt x="154" y="406"/>
                </a:lnTo>
                <a:lnTo>
                  <a:pt x="154" y="406"/>
                </a:lnTo>
                <a:lnTo>
                  <a:pt x="154" y="406"/>
                </a:lnTo>
                <a:lnTo>
                  <a:pt x="153" y="406"/>
                </a:lnTo>
                <a:lnTo>
                  <a:pt x="152" y="406"/>
                </a:lnTo>
                <a:lnTo>
                  <a:pt x="152" y="406"/>
                </a:lnTo>
                <a:lnTo>
                  <a:pt x="151" y="406"/>
                </a:lnTo>
                <a:lnTo>
                  <a:pt x="151" y="407"/>
                </a:lnTo>
                <a:lnTo>
                  <a:pt x="151" y="407"/>
                </a:lnTo>
                <a:lnTo>
                  <a:pt x="150" y="407"/>
                </a:lnTo>
                <a:lnTo>
                  <a:pt x="149" y="407"/>
                </a:lnTo>
                <a:lnTo>
                  <a:pt x="149" y="407"/>
                </a:lnTo>
                <a:lnTo>
                  <a:pt x="148" y="407"/>
                </a:lnTo>
                <a:lnTo>
                  <a:pt x="147" y="407"/>
                </a:lnTo>
                <a:lnTo>
                  <a:pt x="147" y="408"/>
                </a:lnTo>
                <a:lnTo>
                  <a:pt x="146" y="408"/>
                </a:lnTo>
                <a:lnTo>
                  <a:pt x="146" y="408"/>
                </a:lnTo>
                <a:lnTo>
                  <a:pt x="145" y="408"/>
                </a:lnTo>
                <a:lnTo>
                  <a:pt x="145" y="408"/>
                </a:lnTo>
                <a:lnTo>
                  <a:pt x="144" y="408"/>
                </a:lnTo>
                <a:lnTo>
                  <a:pt x="143" y="408"/>
                </a:lnTo>
                <a:lnTo>
                  <a:pt x="143" y="408"/>
                </a:lnTo>
                <a:lnTo>
                  <a:pt x="143" y="408"/>
                </a:lnTo>
                <a:lnTo>
                  <a:pt x="143" y="408"/>
                </a:lnTo>
                <a:lnTo>
                  <a:pt x="143" y="409"/>
                </a:lnTo>
                <a:lnTo>
                  <a:pt x="142" y="409"/>
                </a:lnTo>
                <a:lnTo>
                  <a:pt x="141" y="409"/>
                </a:lnTo>
                <a:lnTo>
                  <a:pt x="141" y="408"/>
                </a:lnTo>
                <a:lnTo>
                  <a:pt x="141" y="408"/>
                </a:lnTo>
                <a:lnTo>
                  <a:pt x="141" y="407"/>
                </a:lnTo>
                <a:lnTo>
                  <a:pt x="141" y="406"/>
                </a:lnTo>
                <a:lnTo>
                  <a:pt x="140" y="406"/>
                </a:lnTo>
                <a:lnTo>
                  <a:pt x="140" y="406"/>
                </a:lnTo>
                <a:lnTo>
                  <a:pt x="139" y="406"/>
                </a:lnTo>
                <a:lnTo>
                  <a:pt x="139" y="405"/>
                </a:lnTo>
                <a:lnTo>
                  <a:pt x="139" y="405"/>
                </a:lnTo>
                <a:lnTo>
                  <a:pt x="138" y="405"/>
                </a:lnTo>
                <a:lnTo>
                  <a:pt x="137" y="405"/>
                </a:lnTo>
                <a:lnTo>
                  <a:pt x="137" y="405"/>
                </a:lnTo>
                <a:lnTo>
                  <a:pt x="136" y="404"/>
                </a:lnTo>
                <a:lnTo>
                  <a:pt x="136" y="404"/>
                </a:lnTo>
                <a:lnTo>
                  <a:pt x="136" y="403"/>
                </a:lnTo>
                <a:lnTo>
                  <a:pt x="135" y="403"/>
                </a:lnTo>
                <a:lnTo>
                  <a:pt x="135" y="402"/>
                </a:lnTo>
                <a:lnTo>
                  <a:pt x="135" y="402"/>
                </a:lnTo>
                <a:lnTo>
                  <a:pt x="135" y="402"/>
                </a:lnTo>
                <a:lnTo>
                  <a:pt x="135" y="401"/>
                </a:lnTo>
                <a:lnTo>
                  <a:pt x="135" y="400"/>
                </a:lnTo>
                <a:lnTo>
                  <a:pt x="134" y="400"/>
                </a:lnTo>
                <a:lnTo>
                  <a:pt x="134" y="400"/>
                </a:lnTo>
                <a:lnTo>
                  <a:pt x="134" y="400"/>
                </a:lnTo>
                <a:lnTo>
                  <a:pt x="134" y="399"/>
                </a:lnTo>
                <a:lnTo>
                  <a:pt x="133" y="399"/>
                </a:lnTo>
                <a:lnTo>
                  <a:pt x="132" y="399"/>
                </a:lnTo>
                <a:lnTo>
                  <a:pt x="132" y="398"/>
                </a:lnTo>
                <a:lnTo>
                  <a:pt x="132" y="398"/>
                </a:lnTo>
                <a:lnTo>
                  <a:pt x="131" y="398"/>
                </a:lnTo>
                <a:lnTo>
                  <a:pt x="131" y="398"/>
                </a:lnTo>
                <a:lnTo>
                  <a:pt x="130" y="398"/>
                </a:lnTo>
                <a:lnTo>
                  <a:pt x="130" y="398"/>
                </a:lnTo>
                <a:lnTo>
                  <a:pt x="129" y="397"/>
                </a:lnTo>
                <a:lnTo>
                  <a:pt x="128" y="397"/>
                </a:lnTo>
                <a:lnTo>
                  <a:pt x="128" y="397"/>
                </a:lnTo>
                <a:lnTo>
                  <a:pt x="128" y="397"/>
                </a:lnTo>
                <a:lnTo>
                  <a:pt x="127" y="396"/>
                </a:lnTo>
                <a:lnTo>
                  <a:pt x="127" y="395"/>
                </a:lnTo>
                <a:lnTo>
                  <a:pt x="126" y="395"/>
                </a:lnTo>
                <a:lnTo>
                  <a:pt x="126" y="395"/>
                </a:lnTo>
                <a:lnTo>
                  <a:pt x="126" y="394"/>
                </a:lnTo>
                <a:lnTo>
                  <a:pt x="125" y="393"/>
                </a:lnTo>
                <a:lnTo>
                  <a:pt x="124" y="393"/>
                </a:lnTo>
                <a:lnTo>
                  <a:pt x="124" y="393"/>
                </a:lnTo>
                <a:lnTo>
                  <a:pt x="125" y="393"/>
                </a:lnTo>
                <a:lnTo>
                  <a:pt x="124" y="392"/>
                </a:lnTo>
                <a:lnTo>
                  <a:pt x="124" y="392"/>
                </a:lnTo>
                <a:lnTo>
                  <a:pt x="123" y="391"/>
                </a:lnTo>
                <a:lnTo>
                  <a:pt x="123" y="391"/>
                </a:lnTo>
                <a:lnTo>
                  <a:pt x="122" y="391"/>
                </a:lnTo>
                <a:lnTo>
                  <a:pt x="122" y="390"/>
                </a:lnTo>
                <a:lnTo>
                  <a:pt x="122" y="389"/>
                </a:lnTo>
                <a:lnTo>
                  <a:pt x="121" y="389"/>
                </a:lnTo>
                <a:lnTo>
                  <a:pt x="121" y="389"/>
                </a:lnTo>
                <a:lnTo>
                  <a:pt x="121" y="388"/>
                </a:lnTo>
                <a:lnTo>
                  <a:pt x="121" y="387"/>
                </a:lnTo>
                <a:lnTo>
                  <a:pt x="120" y="387"/>
                </a:lnTo>
                <a:lnTo>
                  <a:pt x="120" y="387"/>
                </a:lnTo>
                <a:lnTo>
                  <a:pt x="119" y="387"/>
                </a:lnTo>
                <a:lnTo>
                  <a:pt x="118" y="387"/>
                </a:lnTo>
                <a:lnTo>
                  <a:pt x="118" y="386"/>
                </a:lnTo>
                <a:lnTo>
                  <a:pt x="117" y="386"/>
                </a:lnTo>
                <a:lnTo>
                  <a:pt x="117" y="385"/>
                </a:lnTo>
                <a:lnTo>
                  <a:pt x="117" y="385"/>
                </a:lnTo>
                <a:lnTo>
                  <a:pt x="116" y="385"/>
                </a:lnTo>
                <a:lnTo>
                  <a:pt x="116" y="384"/>
                </a:lnTo>
                <a:lnTo>
                  <a:pt x="115" y="384"/>
                </a:lnTo>
                <a:lnTo>
                  <a:pt x="115" y="384"/>
                </a:lnTo>
                <a:lnTo>
                  <a:pt x="115" y="383"/>
                </a:lnTo>
                <a:lnTo>
                  <a:pt x="114" y="383"/>
                </a:lnTo>
                <a:lnTo>
                  <a:pt x="113" y="382"/>
                </a:lnTo>
                <a:lnTo>
                  <a:pt x="113" y="382"/>
                </a:lnTo>
                <a:lnTo>
                  <a:pt x="112" y="381"/>
                </a:lnTo>
                <a:lnTo>
                  <a:pt x="111" y="381"/>
                </a:lnTo>
                <a:lnTo>
                  <a:pt x="111" y="381"/>
                </a:lnTo>
                <a:lnTo>
                  <a:pt x="111" y="381"/>
                </a:lnTo>
                <a:lnTo>
                  <a:pt x="111" y="380"/>
                </a:lnTo>
                <a:lnTo>
                  <a:pt x="110" y="380"/>
                </a:lnTo>
                <a:lnTo>
                  <a:pt x="110" y="380"/>
                </a:lnTo>
                <a:lnTo>
                  <a:pt x="109" y="380"/>
                </a:lnTo>
                <a:lnTo>
                  <a:pt x="109" y="380"/>
                </a:lnTo>
                <a:lnTo>
                  <a:pt x="109" y="380"/>
                </a:lnTo>
                <a:lnTo>
                  <a:pt x="108" y="381"/>
                </a:lnTo>
                <a:lnTo>
                  <a:pt x="107" y="381"/>
                </a:lnTo>
                <a:lnTo>
                  <a:pt x="107" y="381"/>
                </a:lnTo>
                <a:lnTo>
                  <a:pt x="107" y="382"/>
                </a:lnTo>
                <a:lnTo>
                  <a:pt x="106" y="382"/>
                </a:lnTo>
                <a:lnTo>
                  <a:pt x="106" y="383"/>
                </a:lnTo>
                <a:lnTo>
                  <a:pt x="105" y="383"/>
                </a:lnTo>
                <a:lnTo>
                  <a:pt x="105" y="383"/>
                </a:lnTo>
                <a:lnTo>
                  <a:pt x="104" y="383"/>
                </a:lnTo>
                <a:lnTo>
                  <a:pt x="104" y="384"/>
                </a:lnTo>
                <a:lnTo>
                  <a:pt x="103" y="384"/>
                </a:lnTo>
                <a:lnTo>
                  <a:pt x="103" y="383"/>
                </a:lnTo>
                <a:lnTo>
                  <a:pt x="103" y="383"/>
                </a:lnTo>
                <a:lnTo>
                  <a:pt x="103" y="383"/>
                </a:lnTo>
                <a:lnTo>
                  <a:pt x="103" y="382"/>
                </a:lnTo>
                <a:lnTo>
                  <a:pt x="102" y="382"/>
                </a:lnTo>
                <a:lnTo>
                  <a:pt x="102" y="381"/>
                </a:lnTo>
                <a:lnTo>
                  <a:pt x="101" y="381"/>
                </a:lnTo>
                <a:lnTo>
                  <a:pt x="101" y="381"/>
                </a:lnTo>
                <a:lnTo>
                  <a:pt x="101" y="381"/>
                </a:lnTo>
                <a:lnTo>
                  <a:pt x="101" y="380"/>
                </a:lnTo>
                <a:lnTo>
                  <a:pt x="100" y="380"/>
                </a:lnTo>
                <a:lnTo>
                  <a:pt x="100" y="380"/>
                </a:lnTo>
                <a:lnTo>
                  <a:pt x="99" y="380"/>
                </a:lnTo>
                <a:lnTo>
                  <a:pt x="99" y="380"/>
                </a:lnTo>
                <a:lnTo>
                  <a:pt x="99" y="380"/>
                </a:lnTo>
                <a:lnTo>
                  <a:pt x="98" y="380"/>
                </a:lnTo>
                <a:lnTo>
                  <a:pt x="98" y="381"/>
                </a:lnTo>
                <a:lnTo>
                  <a:pt x="98" y="381"/>
                </a:lnTo>
                <a:lnTo>
                  <a:pt x="97" y="381"/>
                </a:lnTo>
                <a:lnTo>
                  <a:pt x="97" y="381"/>
                </a:lnTo>
                <a:lnTo>
                  <a:pt x="96" y="382"/>
                </a:lnTo>
                <a:lnTo>
                  <a:pt x="96" y="382"/>
                </a:lnTo>
                <a:lnTo>
                  <a:pt x="96" y="383"/>
                </a:lnTo>
                <a:lnTo>
                  <a:pt x="95" y="383"/>
                </a:lnTo>
                <a:lnTo>
                  <a:pt x="95" y="383"/>
                </a:lnTo>
                <a:lnTo>
                  <a:pt x="94" y="383"/>
                </a:lnTo>
                <a:lnTo>
                  <a:pt x="94" y="384"/>
                </a:lnTo>
                <a:lnTo>
                  <a:pt x="94" y="384"/>
                </a:lnTo>
                <a:lnTo>
                  <a:pt x="94" y="385"/>
                </a:lnTo>
                <a:lnTo>
                  <a:pt x="94" y="385"/>
                </a:lnTo>
                <a:lnTo>
                  <a:pt x="93" y="385"/>
                </a:lnTo>
                <a:lnTo>
                  <a:pt x="92" y="386"/>
                </a:lnTo>
                <a:lnTo>
                  <a:pt x="92" y="387"/>
                </a:lnTo>
                <a:lnTo>
                  <a:pt x="91" y="387"/>
                </a:lnTo>
                <a:lnTo>
                  <a:pt x="90" y="387"/>
                </a:lnTo>
                <a:lnTo>
                  <a:pt x="90" y="387"/>
                </a:lnTo>
                <a:lnTo>
                  <a:pt x="90" y="386"/>
                </a:lnTo>
                <a:lnTo>
                  <a:pt x="89" y="386"/>
                </a:lnTo>
                <a:lnTo>
                  <a:pt x="89" y="385"/>
                </a:lnTo>
                <a:lnTo>
                  <a:pt x="89" y="385"/>
                </a:lnTo>
                <a:lnTo>
                  <a:pt x="89" y="384"/>
                </a:lnTo>
                <a:lnTo>
                  <a:pt x="88" y="384"/>
                </a:lnTo>
                <a:lnTo>
                  <a:pt x="88" y="384"/>
                </a:lnTo>
                <a:lnTo>
                  <a:pt x="88" y="385"/>
                </a:lnTo>
                <a:lnTo>
                  <a:pt x="87" y="385"/>
                </a:lnTo>
                <a:lnTo>
                  <a:pt x="87" y="384"/>
                </a:lnTo>
                <a:lnTo>
                  <a:pt x="86" y="384"/>
                </a:lnTo>
                <a:lnTo>
                  <a:pt x="86" y="385"/>
                </a:lnTo>
                <a:lnTo>
                  <a:pt x="86" y="385"/>
                </a:lnTo>
                <a:lnTo>
                  <a:pt x="86" y="385"/>
                </a:lnTo>
                <a:lnTo>
                  <a:pt x="85" y="385"/>
                </a:lnTo>
                <a:lnTo>
                  <a:pt x="84" y="385"/>
                </a:lnTo>
                <a:lnTo>
                  <a:pt x="84" y="386"/>
                </a:lnTo>
                <a:lnTo>
                  <a:pt x="84" y="386"/>
                </a:lnTo>
                <a:lnTo>
                  <a:pt x="83" y="386"/>
                </a:lnTo>
                <a:lnTo>
                  <a:pt x="82" y="386"/>
                </a:lnTo>
                <a:lnTo>
                  <a:pt x="82" y="386"/>
                </a:lnTo>
                <a:lnTo>
                  <a:pt x="81" y="386"/>
                </a:lnTo>
                <a:lnTo>
                  <a:pt x="81" y="385"/>
                </a:lnTo>
                <a:lnTo>
                  <a:pt x="80" y="385"/>
                </a:lnTo>
                <a:lnTo>
                  <a:pt x="80" y="385"/>
                </a:lnTo>
                <a:lnTo>
                  <a:pt x="79" y="385"/>
                </a:lnTo>
                <a:lnTo>
                  <a:pt x="79" y="385"/>
                </a:lnTo>
                <a:lnTo>
                  <a:pt x="78" y="385"/>
                </a:lnTo>
                <a:lnTo>
                  <a:pt x="77" y="384"/>
                </a:lnTo>
                <a:lnTo>
                  <a:pt x="78" y="383"/>
                </a:lnTo>
                <a:lnTo>
                  <a:pt x="78" y="383"/>
                </a:lnTo>
                <a:lnTo>
                  <a:pt x="78" y="382"/>
                </a:lnTo>
                <a:lnTo>
                  <a:pt x="78" y="381"/>
                </a:lnTo>
                <a:lnTo>
                  <a:pt x="78" y="381"/>
                </a:lnTo>
                <a:lnTo>
                  <a:pt x="78" y="380"/>
                </a:lnTo>
                <a:lnTo>
                  <a:pt x="78" y="380"/>
                </a:lnTo>
                <a:lnTo>
                  <a:pt x="79" y="380"/>
                </a:lnTo>
                <a:lnTo>
                  <a:pt x="79" y="379"/>
                </a:lnTo>
                <a:lnTo>
                  <a:pt x="79" y="378"/>
                </a:lnTo>
                <a:lnTo>
                  <a:pt x="79" y="378"/>
                </a:lnTo>
                <a:lnTo>
                  <a:pt x="79" y="377"/>
                </a:lnTo>
                <a:lnTo>
                  <a:pt x="78" y="377"/>
                </a:lnTo>
                <a:lnTo>
                  <a:pt x="77" y="377"/>
                </a:lnTo>
                <a:lnTo>
                  <a:pt x="77" y="377"/>
                </a:lnTo>
                <a:lnTo>
                  <a:pt x="77" y="376"/>
                </a:lnTo>
                <a:lnTo>
                  <a:pt x="76" y="376"/>
                </a:lnTo>
                <a:lnTo>
                  <a:pt x="76" y="376"/>
                </a:lnTo>
                <a:lnTo>
                  <a:pt x="75" y="375"/>
                </a:lnTo>
                <a:lnTo>
                  <a:pt x="75" y="374"/>
                </a:lnTo>
                <a:lnTo>
                  <a:pt x="75" y="374"/>
                </a:lnTo>
                <a:lnTo>
                  <a:pt x="75" y="373"/>
                </a:lnTo>
                <a:lnTo>
                  <a:pt x="74" y="373"/>
                </a:lnTo>
                <a:lnTo>
                  <a:pt x="74" y="372"/>
                </a:lnTo>
                <a:lnTo>
                  <a:pt x="73" y="372"/>
                </a:lnTo>
                <a:lnTo>
                  <a:pt x="73" y="372"/>
                </a:lnTo>
                <a:lnTo>
                  <a:pt x="72" y="372"/>
                </a:lnTo>
                <a:lnTo>
                  <a:pt x="72" y="372"/>
                </a:lnTo>
                <a:lnTo>
                  <a:pt x="72" y="371"/>
                </a:lnTo>
                <a:lnTo>
                  <a:pt x="71" y="371"/>
                </a:lnTo>
                <a:lnTo>
                  <a:pt x="71" y="370"/>
                </a:lnTo>
                <a:lnTo>
                  <a:pt x="71" y="370"/>
                </a:lnTo>
                <a:lnTo>
                  <a:pt x="70" y="369"/>
                </a:lnTo>
                <a:lnTo>
                  <a:pt x="69" y="369"/>
                </a:lnTo>
                <a:lnTo>
                  <a:pt x="69" y="368"/>
                </a:lnTo>
                <a:lnTo>
                  <a:pt x="69" y="368"/>
                </a:lnTo>
                <a:lnTo>
                  <a:pt x="68" y="368"/>
                </a:lnTo>
                <a:lnTo>
                  <a:pt x="68" y="367"/>
                </a:lnTo>
                <a:lnTo>
                  <a:pt x="68" y="366"/>
                </a:lnTo>
                <a:lnTo>
                  <a:pt x="69" y="366"/>
                </a:lnTo>
                <a:lnTo>
                  <a:pt x="69" y="366"/>
                </a:lnTo>
                <a:lnTo>
                  <a:pt x="69" y="365"/>
                </a:lnTo>
                <a:lnTo>
                  <a:pt x="68" y="365"/>
                </a:lnTo>
                <a:lnTo>
                  <a:pt x="68" y="364"/>
                </a:lnTo>
                <a:lnTo>
                  <a:pt x="67" y="364"/>
                </a:lnTo>
                <a:lnTo>
                  <a:pt x="67" y="364"/>
                </a:lnTo>
                <a:lnTo>
                  <a:pt x="67" y="364"/>
                </a:lnTo>
                <a:lnTo>
                  <a:pt x="67" y="363"/>
                </a:lnTo>
                <a:lnTo>
                  <a:pt x="66" y="363"/>
                </a:lnTo>
                <a:lnTo>
                  <a:pt x="66" y="362"/>
                </a:lnTo>
                <a:lnTo>
                  <a:pt x="65" y="362"/>
                </a:lnTo>
                <a:lnTo>
                  <a:pt x="65" y="362"/>
                </a:lnTo>
                <a:lnTo>
                  <a:pt x="64" y="362"/>
                </a:lnTo>
                <a:lnTo>
                  <a:pt x="63" y="362"/>
                </a:lnTo>
                <a:lnTo>
                  <a:pt x="62" y="362"/>
                </a:lnTo>
                <a:lnTo>
                  <a:pt x="62" y="362"/>
                </a:lnTo>
                <a:lnTo>
                  <a:pt x="62" y="362"/>
                </a:lnTo>
                <a:lnTo>
                  <a:pt x="62" y="361"/>
                </a:lnTo>
                <a:lnTo>
                  <a:pt x="61" y="361"/>
                </a:lnTo>
                <a:lnTo>
                  <a:pt x="61" y="361"/>
                </a:lnTo>
                <a:lnTo>
                  <a:pt x="60" y="361"/>
                </a:lnTo>
                <a:lnTo>
                  <a:pt x="60" y="360"/>
                </a:lnTo>
                <a:lnTo>
                  <a:pt x="59" y="361"/>
                </a:lnTo>
                <a:lnTo>
                  <a:pt x="58" y="361"/>
                </a:lnTo>
                <a:lnTo>
                  <a:pt x="58" y="361"/>
                </a:lnTo>
                <a:lnTo>
                  <a:pt x="58" y="361"/>
                </a:lnTo>
                <a:lnTo>
                  <a:pt x="57" y="361"/>
                </a:lnTo>
                <a:lnTo>
                  <a:pt x="56" y="361"/>
                </a:lnTo>
                <a:lnTo>
                  <a:pt x="56" y="361"/>
                </a:lnTo>
                <a:lnTo>
                  <a:pt x="55" y="361"/>
                </a:lnTo>
                <a:lnTo>
                  <a:pt x="55" y="361"/>
                </a:lnTo>
                <a:lnTo>
                  <a:pt x="54" y="361"/>
                </a:lnTo>
                <a:lnTo>
                  <a:pt x="54" y="361"/>
                </a:lnTo>
                <a:lnTo>
                  <a:pt x="53" y="360"/>
                </a:lnTo>
                <a:lnTo>
                  <a:pt x="52" y="360"/>
                </a:lnTo>
                <a:lnTo>
                  <a:pt x="52" y="360"/>
                </a:lnTo>
                <a:lnTo>
                  <a:pt x="51" y="360"/>
                </a:lnTo>
                <a:lnTo>
                  <a:pt x="50" y="360"/>
                </a:lnTo>
                <a:lnTo>
                  <a:pt x="50" y="359"/>
                </a:lnTo>
                <a:lnTo>
                  <a:pt x="50" y="359"/>
                </a:lnTo>
                <a:lnTo>
                  <a:pt x="49" y="359"/>
                </a:lnTo>
                <a:lnTo>
                  <a:pt x="49" y="358"/>
                </a:lnTo>
                <a:lnTo>
                  <a:pt x="49" y="357"/>
                </a:lnTo>
                <a:lnTo>
                  <a:pt x="48" y="357"/>
                </a:lnTo>
                <a:lnTo>
                  <a:pt x="48" y="357"/>
                </a:lnTo>
                <a:lnTo>
                  <a:pt x="48" y="357"/>
                </a:lnTo>
                <a:lnTo>
                  <a:pt x="47" y="357"/>
                </a:lnTo>
                <a:lnTo>
                  <a:pt x="47" y="357"/>
                </a:lnTo>
                <a:lnTo>
                  <a:pt x="46" y="357"/>
                </a:lnTo>
                <a:lnTo>
                  <a:pt x="46" y="357"/>
                </a:lnTo>
                <a:lnTo>
                  <a:pt x="45" y="357"/>
                </a:lnTo>
                <a:lnTo>
                  <a:pt x="44" y="357"/>
                </a:lnTo>
                <a:lnTo>
                  <a:pt x="44" y="357"/>
                </a:lnTo>
                <a:lnTo>
                  <a:pt x="44" y="356"/>
                </a:lnTo>
                <a:lnTo>
                  <a:pt x="44" y="356"/>
                </a:lnTo>
                <a:lnTo>
                  <a:pt x="44" y="355"/>
                </a:lnTo>
                <a:lnTo>
                  <a:pt x="44" y="355"/>
                </a:lnTo>
                <a:lnTo>
                  <a:pt x="43" y="355"/>
                </a:lnTo>
                <a:lnTo>
                  <a:pt x="43" y="354"/>
                </a:lnTo>
                <a:lnTo>
                  <a:pt x="43" y="353"/>
                </a:lnTo>
                <a:lnTo>
                  <a:pt x="43" y="353"/>
                </a:lnTo>
                <a:lnTo>
                  <a:pt x="43" y="352"/>
                </a:lnTo>
                <a:lnTo>
                  <a:pt x="42" y="351"/>
                </a:lnTo>
                <a:lnTo>
                  <a:pt x="42" y="351"/>
                </a:lnTo>
                <a:lnTo>
                  <a:pt x="41" y="351"/>
                </a:lnTo>
                <a:lnTo>
                  <a:pt x="41" y="350"/>
                </a:lnTo>
                <a:lnTo>
                  <a:pt x="41" y="350"/>
                </a:lnTo>
                <a:lnTo>
                  <a:pt x="40" y="350"/>
                </a:lnTo>
                <a:lnTo>
                  <a:pt x="39" y="349"/>
                </a:lnTo>
                <a:lnTo>
                  <a:pt x="39" y="349"/>
                </a:lnTo>
                <a:lnTo>
                  <a:pt x="38" y="349"/>
                </a:lnTo>
                <a:lnTo>
                  <a:pt x="37" y="349"/>
                </a:lnTo>
                <a:lnTo>
                  <a:pt x="37" y="348"/>
                </a:lnTo>
                <a:lnTo>
                  <a:pt x="37" y="348"/>
                </a:lnTo>
                <a:lnTo>
                  <a:pt x="37" y="347"/>
                </a:lnTo>
                <a:lnTo>
                  <a:pt x="36" y="347"/>
                </a:lnTo>
                <a:lnTo>
                  <a:pt x="35" y="347"/>
                </a:lnTo>
                <a:lnTo>
                  <a:pt x="35" y="347"/>
                </a:lnTo>
                <a:lnTo>
                  <a:pt x="34" y="348"/>
                </a:lnTo>
                <a:lnTo>
                  <a:pt x="33" y="348"/>
                </a:lnTo>
                <a:lnTo>
                  <a:pt x="33" y="348"/>
                </a:lnTo>
                <a:lnTo>
                  <a:pt x="32" y="348"/>
                </a:lnTo>
                <a:lnTo>
                  <a:pt x="31" y="348"/>
                </a:lnTo>
                <a:lnTo>
                  <a:pt x="31" y="348"/>
                </a:lnTo>
                <a:lnTo>
                  <a:pt x="30" y="347"/>
                </a:lnTo>
                <a:lnTo>
                  <a:pt x="29" y="347"/>
                </a:lnTo>
                <a:lnTo>
                  <a:pt x="29" y="347"/>
                </a:lnTo>
                <a:lnTo>
                  <a:pt x="28" y="347"/>
                </a:lnTo>
                <a:lnTo>
                  <a:pt x="27" y="347"/>
                </a:lnTo>
                <a:lnTo>
                  <a:pt x="28" y="347"/>
                </a:lnTo>
                <a:lnTo>
                  <a:pt x="28" y="346"/>
                </a:lnTo>
                <a:lnTo>
                  <a:pt x="28" y="345"/>
                </a:lnTo>
                <a:lnTo>
                  <a:pt x="28" y="345"/>
                </a:lnTo>
                <a:lnTo>
                  <a:pt x="28" y="344"/>
                </a:lnTo>
                <a:lnTo>
                  <a:pt x="27" y="344"/>
                </a:lnTo>
                <a:lnTo>
                  <a:pt x="27" y="344"/>
                </a:lnTo>
                <a:lnTo>
                  <a:pt x="27" y="343"/>
                </a:lnTo>
                <a:lnTo>
                  <a:pt x="27" y="343"/>
                </a:lnTo>
                <a:lnTo>
                  <a:pt x="26" y="342"/>
                </a:lnTo>
                <a:lnTo>
                  <a:pt x="26" y="342"/>
                </a:lnTo>
                <a:lnTo>
                  <a:pt x="26" y="342"/>
                </a:lnTo>
                <a:lnTo>
                  <a:pt x="26" y="341"/>
                </a:lnTo>
                <a:lnTo>
                  <a:pt x="25" y="341"/>
                </a:lnTo>
                <a:lnTo>
                  <a:pt x="25" y="340"/>
                </a:lnTo>
                <a:lnTo>
                  <a:pt x="26" y="340"/>
                </a:lnTo>
                <a:lnTo>
                  <a:pt x="26" y="340"/>
                </a:lnTo>
                <a:lnTo>
                  <a:pt x="26" y="339"/>
                </a:lnTo>
                <a:lnTo>
                  <a:pt x="26" y="339"/>
                </a:lnTo>
                <a:lnTo>
                  <a:pt x="26" y="338"/>
                </a:lnTo>
                <a:lnTo>
                  <a:pt x="25" y="338"/>
                </a:lnTo>
                <a:lnTo>
                  <a:pt x="25" y="338"/>
                </a:lnTo>
                <a:lnTo>
                  <a:pt x="25" y="337"/>
                </a:lnTo>
                <a:lnTo>
                  <a:pt x="25" y="336"/>
                </a:lnTo>
                <a:lnTo>
                  <a:pt x="24" y="336"/>
                </a:lnTo>
                <a:lnTo>
                  <a:pt x="24" y="336"/>
                </a:lnTo>
                <a:lnTo>
                  <a:pt x="23" y="336"/>
                </a:lnTo>
                <a:lnTo>
                  <a:pt x="23" y="335"/>
                </a:lnTo>
                <a:lnTo>
                  <a:pt x="23" y="334"/>
                </a:lnTo>
                <a:lnTo>
                  <a:pt x="24" y="334"/>
                </a:lnTo>
                <a:lnTo>
                  <a:pt x="24" y="334"/>
                </a:lnTo>
                <a:lnTo>
                  <a:pt x="23" y="334"/>
                </a:lnTo>
                <a:lnTo>
                  <a:pt x="22" y="334"/>
                </a:lnTo>
                <a:lnTo>
                  <a:pt x="22" y="334"/>
                </a:lnTo>
                <a:lnTo>
                  <a:pt x="22" y="333"/>
                </a:lnTo>
                <a:lnTo>
                  <a:pt x="22" y="332"/>
                </a:lnTo>
                <a:lnTo>
                  <a:pt x="21" y="332"/>
                </a:lnTo>
                <a:lnTo>
                  <a:pt x="20" y="332"/>
                </a:lnTo>
                <a:lnTo>
                  <a:pt x="20" y="332"/>
                </a:lnTo>
                <a:lnTo>
                  <a:pt x="19" y="332"/>
                </a:lnTo>
                <a:lnTo>
                  <a:pt x="18" y="332"/>
                </a:lnTo>
                <a:lnTo>
                  <a:pt x="18" y="332"/>
                </a:lnTo>
                <a:lnTo>
                  <a:pt x="17" y="332"/>
                </a:lnTo>
                <a:lnTo>
                  <a:pt x="16" y="332"/>
                </a:lnTo>
                <a:lnTo>
                  <a:pt x="16" y="332"/>
                </a:lnTo>
                <a:lnTo>
                  <a:pt x="15" y="332"/>
                </a:lnTo>
                <a:lnTo>
                  <a:pt x="14" y="332"/>
                </a:lnTo>
                <a:lnTo>
                  <a:pt x="14" y="332"/>
                </a:lnTo>
                <a:lnTo>
                  <a:pt x="14" y="332"/>
                </a:lnTo>
                <a:lnTo>
                  <a:pt x="14" y="331"/>
                </a:lnTo>
                <a:lnTo>
                  <a:pt x="14" y="330"/>
                </a:lnTo>
                <a:lnTo>
                  <a:pt x="15" y="330"/>
                </a:lnTo>
                <a:lnTo>
                  <a:pt x="15" y="330"/>
                </a:lnTo>
                <a:lnTo>
                  <a:pt x="14" y="330"/>
                </a:lnTo>
                <a:lnTo>
                  <a:pt x="14" y="329"/>
                </a:lnTo>
                <a:lnTo>
                  <a:pt x="14" y="328"/>
                </a:lnTo>
                <a:lnTo>
                  <a:pt x="14" y="328"/>
                </a:lnTo>
                <a:lnTo>
                  <a:pt x="14" y="327"/>
                </a:lnTo>
                <a:lnTo>
                  <a:pt x="14" y="326"/>
                </a:lnTo>
                <a:lnTo>
                  <a:pt x="14" y="326"/>
                </a:lnTo>
                <a:lnTo>
                  <a:pt x="14" y="325"/>
                </a:lnTo>
                <a:lnTo>
                  <a:pt x="13" y="325"/>
                </a:lnTo>
                <a:lnTo>
                  <a:pt x="13" y="325"/>
                </a:lnTo>
                <a:lnTo>
                  <a:pt x="12" y="324"/>
                </a:lnTo>
                <a:lnTo>
                  <a:pt x="12" y="323"/>
                </a:lnTo>
                <a:lnTo>
                  <a:pt x="12" y="323"/>
                </a:lnTo>
                <a:lnTo>
                  <a:pt x="12" y="322"/>
                </a:lnTo>
                <a:lnTo>
                  <a:pt x="13" y="321"/>
                </a:lnTo>
                <a:lnTo>
                  <a:pt x="13" y="321"/>
                </a:lnTo>
                <a:lnTo>
                  <a:pt x="12" y="321"/>
                </a:lnTo>
                <a:lnTo>
                  <a:pt x="12" y="321"/>
                </a:lnTo>
                <a:lnTo>
                  <a:pt x="12" y="320"/>
                </a:lnTo>
                <a:lnTo>
                  <a:pt x="11" y="320"/>
                </a:lnTo>
                <a:lnTo>
                  <a:pt x="11" y="319"/>
                </a:lnTo>
                <a:lnTo>
                  <a:pt x="10" y="319"/>
                </a:lnTo>
                <a:lnTo>
                  <a:pt x="10" y="319"/>
                </a:lnTo>
                <a:lnTo>
                  <a:pt x="10" y="318"/>
                </a:lnTo>
                <a:lnTo>
                  <a:pt x="10" y="318"/>
                </a:lnTo>
                <a:lnTo>
                  <a:pt x="10" y="317"/>
                </a:lnTo>
                <a:lnTo>
                  <a:pt x="9" y="317"/>
                </a:lnTo>
                <a:lnTo>
                  <a:pt x="9" y="317"/>
                </a:lnTo>
                <a:lnTo>
                  <a:pt x="8" y="317"/>
                </a:lnTo>
                <a:lnTo>
                  <a:pt x="8" y="316"/>
                </a:lnTo>
                <a:lnTo>
                  <a:pt x="7" y="316"/>
                </a:lnTo>
                <a:lnTo>
                  <a:pt x="7" y="316"/>
                </a:lnTo>
                <a:lnTo>
                  <a:pt x="6" y="316"/>
                </a:lnTo>
                <a:lnTo>
                  <a:pt x="5" y="316"/>
                </a:lnTo>
                <a:lnTo>
                  <a:pt x="5" y="315"/>
                </a:lnTo>
                <a:lnTo>
                  <a:pt x="5" y="315"/>
                </a:lnTo>
                <a:lnTo>
                  <a:pt x="4" y="315"/>
                </a:lnTo>
                <a:lnTo>
                  <a:pt x="4" y="315"/>
                </a:lnTo>
                <a:lnTo>
                  <a:pt x="3" y="315"/>
                </a:lnTo>
                <a:lnTo>
                  <a:pt x="3" y="314"/>
                </a:lnTo>
                <a:lnTo>
                  <a:pt x="3" y="314"/>
                </a:lnTo>
                <a:lnTo>
                  <a:pt x="3" y="314"/>
                </a:lnTo>
                <a:lnTo>
                  <a:pt x="3" y="313"/>
                </a:lnTo>
                <a:lnTo>
                  <a:pt x="3" y="313"/>
                </a:lnTo>
                <a:lnTo>
                  <a:pt x="3" y="313"/>
                </a:lnTo>
                <a:lnTo>
                  <a:pt x="3" y="312"/>
                </a:lnTo>
                <a:lnTo>
                  <a:pt x="2" y="312"/>
                </a:lnTo>
                <a:lnTo>
                  <a:pt x="2" y="311"/>
                </a:lnTo>
                <a:lnTo>
                  <a:pt x="2" y="311"/>
                </a:lnTo>
                <a:lnTo>
                  <a:pt x="2" y="310"/>
                </a:lnTo>
                <a:lnTo>
                  <a:pt x="2" y="309"/>
                </a:lnTo>
                <a:lnTo>
                  <a:pt x="1" y="309"/>
                </a:lnTo>
                <a:lnTo>
                  <a:pt x="1" y="309"/>
                </a:lnTo>
                <a:lnTo>
                  <a:pt x="1" y="309"/>
                </a:lnTo>
                <a:lnTo>
                  <a:pt x="1" y="308"/>
                </a:lnTo>
                <a:lnTo>
                  <a:pt x="1" y="308"/>
                </a:lnTo>
                <a:lnTo>
                  <a:pt x="1" y="307"/>
                </a:lnTo>
                <a:lnTo>
                  <a:pt x="0" y="307"/>
                </a:lnTo>
                <a:lnTo>
                  <a:pt x="0" y="306"/>
                </a:lnTo>
                <a:lnTo>
                  <a:pt x="1" y="306"/>
                </a:lnTo>
                <a:lnTo>
                  <a:pt x="1" y="306"/>
                </a:lnTo>
                <a:lnTo>
                  <a:pt x="1" y="306"/>
                </a:lnTo>
                <a:lnTo>
                  <a:pt x="2" y="305"/>
                </a:lnTo>
                <a:lnTo>
                  <a:pt x="3" y="305"/>
                </a:lnTo>
                <a:lnTo>
                  <a:pt x="3" y="305"/>
                </a:lnTo>
                <a:lnTo>
                  <a:pt x="4" y="305"/>
                </a:lnTo>
                <a:lnTo>
                  <a:pt x="5" y="305"/>
                </a:lnTo>
                <a:lnTo>
                  <a:pt x="5" y="305"/>
                </a:lnTo>
                <a:lnTo>
                  <a:pt x="6" y="305"/>
                </a:lnTo>
                <a:lnTo>
                  <a:pt x="6" y="306"/>
                </a:lnTo>
                <a:lnTo>
                  <a:pt x="7" y="306"/>
                </a:lnTo>
                <a:lnTo>
                  <a:pt x="7" y="306"/>
                </a:lnTo>
                <a:lnTo>
                  <a:pt x="8" y="306"/>
                </a:lnTo>
                <a:lnTo>
                  <a:pt x="8" y="306"/>
                </a:lnTo>
                <a:lnTo>
                  <a:pt x="8" y="306"/>
                </a:lnTo>
                <a:lnTo>
                  <a:pt x="9" y="306"/>
                </a:lnTo>
                <a:lnTo>
                  <a:pt x="10" y="306"/>
                </a:lnTo>
                <a:lnTo>
                  <a:pt x="10" y="306"/>
                </a:lnTo>
                <a:lnTo>
                  <a:pt x="11" y="306"/>
                </a:lnTo>
                <a:lnTo>
                  <a:pt x="12" y="306"/>
                </a:lnTo>
                <a:lnTo>
                  <a:pt x="12" y="305"/>
                </a:lnTo>
                <a:lnTo>
                  <a:pt x="12" y="305"/>
                </a:lnTo>
                <a:lnTo>
                  <a:pt x="12" y="304"/>
                </a:lnTo>
                <a:lnTo>
                  <a:pt x="12" y="304"/>
                </a:lnTo>
                <a:lnTo>
                  <a:pt x="12" y="304"/>
                </a:lnTo>
                <a:lnTo>
                  <a:pt x="11" y="304"/>
                </a:lnTo>
                <a:lnTo>
                  <a:pt x="10" y="304"/>
                </a:lnTo>
                <a:lnTo>
                  <a:pt x="10" y="304"/>
                </a:lnTo>
                <a:lnTo>
                  <a:pt x="10" y="303"/>
                </a:lnTo>
                <a:lnTo>
                  <a:pt x="9" y="302"/>
                </a:lnTo>
                <a:lnTo>
                  <a:pt x="8" y="302"/>
                </a:lnTo>
                <a:lnTo>
                  <a:pt x="8" y="302"/>
                </a:lnTo>
                <a:lnTo>
                  <a:pt x="8" y="301"/>
                </a:lnTo>
                <a:lnTo>
                  <a:pt x="8" y="301"/>
                </a:lnTo>
                <a:lnTo>
                  <a:pt x="7" y="301"/>
                </a:lnTo>
                <a:lnTo>
                  <a:pt x="7" y="300"/>
                </a:lnTo>
                <a:lnTo>
                  <a:pt x="7" y="300"/>
                </a:lnTo>
                <a:lnTo>
                  <a:pt x="6" y="300"/>
                </a:lnTo>
                <a:lnTo>
                  <a:pt x="5" y="299"/>
                </a:lnTo>
                <a:lnTo>
                  <a:pt x="5" y="298"/>
                </a:lnTo>
                <a:lnTo>
                  <a:pt x="5" y="298"/>
                </a:lnTo>
                <a:lnTo>
                  <a:pt x="5" y="297"/>
                </a:lnTo>
                <a:lnTo>
                  <a:pt x="4" y="296"/>
                </a:lnTo>
                <a:lnTo>
                  <a:pt x="4" y="296"/>
                </a:lnTo>
                <a:lnTo>
                  <a:pt x="4" y="295"/>
                </a:lnTo>
                <a:lnTo>
                  <a:pt x="3" y="294"/>
                </a:lnTo>
                <a:lnTo>
                  <a:pt x="3" y="294"/>
                </a:lnTo>
                <a:lnTo>
                  <a:pt x="2" y="294"/>
                </a:lnTo>
                <a:lnTo>
                  <a:pt x="1" y="293"/>
                </a:lnTo>
                <a:lnTo>
                  <a:pt x="1" y="293"/>
                </a:lnTo>
                <a:lnTo>
                  <a:pt x="1" y="292"/>
                </a:lnTo>
                <a:lnTo>
                  <a:pt x="0" y="292"/>
                </a:lnTo>
                <a:lnTo>
                  <a:pt x="1" y="292"/>
                </a:lnTo>
                <a:lnTo>
                  <a:pt x="1" y="292"/>
                </a:lnTo>
                <a:lnTo>
                  <a:pt x="2" y="292"/>
                </a:lnTo>
                <a:lnTo>
                  <a:pt x="3" y="292"/>
                </a:lnTo>
                <a:lnTo>
                  <a:pt x="3" y="292"/>
                </a:lnTo>
                <a:lnTo>
                  <a:pt x="4" y="292"/>
                </a:lnTo>
                <a:lnTo>
                  <a:pt x="5" y="292"/>
                </a:lnTo>
                <a:lnTo>
                  <a:pt x="5" y="292"/>
                </a:lnTo>
                <a:lnTo>
                  <a:pt x="6" y="292"/>
                </a:lnTo>
                <a:lnTo>
                  <a:pt x="7" y="292"/>
                </a:lnTo>
                <a:lnTo>
                  <a:pt x="7" y="291"/>
                </a:lnTo>
                <a:lnTo>
                  <a:pt x="7" y="291"/>
                </a:lnTo>
                <a:lnTo>
                  <a:pt x="8" y="291"/>
                </a:lnTo>
                <a:lnTo>
                  <a:pt x="8" y="290"/>
                </a:lnTo>
                <a:lnTo>
                  <a:pt x="8" y="290"/>
                </a:lnTo>
                <a:lnTo>
                  <a:pt x="9" y="290"/>
                </a:lnTo>
                <a:lnTo>
                  <a:pt x="10" y="290"/>
                </a:lnTo>
                <a:lnTo>
                  <a:pt x="10" y="289"/>
                </a:lnTo>
                <a:lnTo>
                  <a:pt x="10" y="289"/>
                </a:lnTo>
                <a:lnTo>
                  <a:pt x="11" y="289"/>
                </a:lnTo>
                <a:lnTo>
                  <a:pt x="12" y="289"/>
                </a:lnTo>
                <a:lnTo>
                  <a:pt x="12" y="288"/>
                </a:lnTo>
                <a:lnTo>
                  <a:pt x="13" y="288"/>
                </a:lnTo>
                <a:lnTo>
                  <a:pt x="13" y="287"/>
                </a:lnTo>
                <a:lnTo>
                  <a:pt x="12" y="287"/>
                </a:lnTo>
                <a:lnTo>
                  <a:pt x="12" y="287"/>
                </a:lnTo>
                <a:lnTo>
                  <a:pt x="12" y="286"/>
                </a:lnTo>
                <a:lnTo>
                  <a:pt x="12" y="285"/>
                </a:lnTo>
                <a:lnTo>
                  <a:pt x="12" y="285"/>
                </a:lnTo>
                <a:lnTo>
                  <a:pt x="12" y="284"/>
                </a:lnTo>
                <a:lnTo>
                  <a:pt x="12" y="283"/>
                </a:lnTo>
                <a:lnTo>
                  <a:pt x="12" y="283"/>
                </a:lnTo>
                <a:lnTo>
                  <a:pt x="12" y="282"/>
                </a:lnTo>
                <a:lnTo>
                  <a:pt x="12" y="281"/>
                </a:lnTo>
                <a:lnTo>
                  <a:pt x="12" y="281"/>
                </a:lnTo>
                <a:lnTo>
                  <a:pt x="12" y="280"/>
                </a:lnTo>
                <a:lnTo>
                  <a:pt x="13" y="279"/>
                </a:lnTo>
                <a:lnTo>
                  <a:pt x="13" y="279"/>
                </a:lnTo>
                <a:lnTo>
                  <a:pt x="13" y="278"/>
                </a:lnTo>
                <a:lnTo>
                  <a:pt x="13" y="277"/>
                </a:lnTo>
                <a:lnTo>
                  <a:pt x="13" y="277"/>
                </a:lnTo>
                <a:lnTo>
                  <a:pt x="14" y="277"/>
                </a:lnTo>
                <a:lnTo>
                  <a:pt x="14" y="276"/>
                </a:lnTo>
                <a:lnTo>
                  <a:pt x="14" y="275"/>
                </a:lnTo>
                <a:lnTo>
                  <a:pt x="14" y="275"/>
                </a:lnTo>
                <a:lnTo>
                  <a:pt x="14" y="274"/>
                </a:lnTo>
                <a:lnTo>
                  <a:pt x="14" y="274"/>
                </a:lnTo>
                <a:lnTo>
                  <a:pt x="14" y="273"/>
                </a:lnTo>
                <a:lnTo>
                  <a:pt x="15" y="273"/>
                </a:lnTo>
                <a:lnTo>
                  <a:pt x="16" y="273"/>
                </a:lnTo>
                <a:lnTo>
                  <a:pt x="16" y="273"/>
                </a:lnTo>
                <a:lnTo>
                  <a:pt x="16" y="273"/>
                </a:lnTo>
                <a:lnTo>
                  <a:pt x="17" y="273"/>
                </a:lnTo>
                <a:lnTo>
                  <a:pt x="18" y="273"/>
                </a:lnTo>
                <a:lnTo>
                  <a:pt x="18" y="273"/>
                </a:lnTo>
                <a:lnTo>
                  <a:pt x="19" y="273"/>
                </a:lnTo>
                <a:lnTo>
                  <a:pt x="20" y="273"/>
                </a:lnTo>
                <a:lnTo>
                  <a:pt x="20" y="274"/>
                </a:lnTo>
                <a:lnTo>
                  <a:pt x="20" y="274"/>
                </a:lnTo>
                <a:lnTo>
                  <a:pt x="20" y="275"/>
                </a:lnTo>
                <a:lnTo>
                  <a:pt x="21" y="275"/>
                </a:lnTo>
                <a:lnTo>
                  <a:pt x="22" y="275"/>
                </a:lnTo>
                <a:lnTo>
                  <a:pt x="22" y="275"/>
                </a:lnTo>
                <a:lnTo>
                  <a:pt x="22" y="275"/>
                </a:lnTo>
                <a:lnTo>
                  <a:pt x="23" y="276"/>
                </a:lnTo>
                <a:lnTo>
                  <a:pt x="24" y="277"/>
                </a:lnTo>
                <a:lnTo>
                  <a:pt x="24" y="277"/>
                </a:lnTo>
                <a:lnTo>
                  <a:pt x="25" y="277"/>
                </a:lnTo>
                <a:lnTo>
                  <a:pt x="25" y="277"/>
                </a:lnTo>
                <a:lnTo>
                  <a:pt x="26" y="277"/>
                </a:lnTo>
                <a:lnTo>
                  <a:pt x="26" y="277"/>
                </a:lnTo>
                <a:lnTo>
                  <a:pt x="27" y="277"/>
                </a:lnTo>
                <a:lnTo>
                  <a:pt x="27" y="278"/>
                </a:lnTo>
                <a:lnTo>
                  <a:pt x="27" y="278"/>
                </a:lnTo>
                <a:lnTo>
                  <a:pt x="27" y="279"/>
                </a:lnTo>
                <a:lnTo>
                  <a:pt x="28" y="279"/>
                </a:lnTo>
                <a:lnTo>
                  <a:pt x="29" y="279"/>
                </a:lnTo>
                <a:lnTo>
                  <a:pt x="29" y="279"/>
                </a:lnTo>
                <a:lnTo>
                  <a:pt x="29" y="279"/>
                </a:lnTo>
                <a:lnTo>
                  <a:pt x="30" y="279"/>
                </a:lnTo>
                <a:lnTo>
                  <a:pt x="31" y="279"/>
                </a:lnTo>
                <a:lnTo>
                  <a:pt x="31" y="280"/>
                </a:lnTo>
                <a:lnTo>
                  <a:pt x="32" y="281"/>
                </a:lnTo>
                <a:lnTo>
                  <a:pt x="33" y="281"/>
                </a:lnTo>
                <a:lnTo>
                  <a:pt x="33" y="281"/>
                </a:lnTo>
                <a:lnTo>
                  <a:pt x="33" y="281"/>
                </a:lnTo>
                <a:lnTo>
                  <a:pt x="34" y="282"/>
                </a:lnTo>
                <a:lnTo>
                  <a:pt x="35" y="282"/>
                </a:lnTo>
                <a:lnTo>
                  <a:pt x="35" y="281"/>
                </a:lnTo>
                <a:lnTo>
                  <a:pt x="35" y="281"/>
                </a:lnTo>
                <a:lnTo>
                  <a:pt x="35" y="281"/>
                </a:lnTo>
                <a:lnTo>
                  <a:pt x="35" y="280"/>
                </a:lnTo>
                <a:lnTo>
                  <a:pt x="36" y="280"/>
                </a:lnTo>
                <a:lnTo>
                  <a:pt x="36" y="279"/>
                </a:lnTo>
                <a:lnTo>
                  <a:pt x="37" y="279"/>
                </a:lnTo>
                <a:lnTo>
                  <a:pt x="37" y="279"/>
                </a:lnTo>
                <a:lnTo>
                  <a:pt x="37" y="278"/>
                </a:lnTo>
                <a:lnTo>
                  <a:pt x="37" y="277"/>
                </a:lnTo>
                <a:lnTo>
                  <a:pt x="37" y="277"/>
                </a:lnTo>
                <a:lnTo>
                  <a:pt x="37" y="276"/>
                </a:lnTo>
                <a:lnTo>
                  <a:pt x="38" y="275"/>
                </a:lnTo>
                <a:lnTo>
                  <a:pt x="38" y="275"/>
                </a:lnTo>
                <a:lnTo>
                  <a:pt x="39" y="275"/>
                </a:lnTo>
                <a:lnTo>
                  <a:pt x="39" y="274"/>
                </a:lnTo>
                <a:lnTo>
                  <a:pt x="39" y="273"/>
                </a:lnTo>
                <a:lnTo>
                  <a:pt x="39" y="273"/>
                </a:lnTo>
                <a:lnTo>
                  <a:pt x="39" y="272"/>
                </a:lnTo>
                <a:lnTo>
                  <a:pt x="39" y="272"/>
                </a:lnTo>
                <a:lnTo>
                  <a:pt x="38" y="272"/>
                </a:lnTo>
                <a:lnTo>
                  <a:pt x="37" y="272"/>
                </a:lnTo>
                <a:lnTo>
                  <a:pt x="37" y="271"/>
                </a:lnTo>
                <a:lnTo>
                  <a:pt x="37" y="270"/>
                </a:lnTo>
                <a:lnTo>
                  <a:pt x="36" y="270"/>
                </a:lnTo>
                <a:lnTo>
                  <a:pt x="35" y="270"/>
                </a:lnTo>
                <a:lnTo>
                  <a:pt x="35" y="271"/>
                </a:lnTo>
                <a:lnTo>
                  <a:pt x="35" y="271"/>
                </a:lnTo>
                <a:lnTo>
                  <a:pt x="34" y="270"/>
                </a:lnTo>
                <a:lnTo>
                  <a:pt x="33" y="270"/>
                </a:lnTo>
                <a:lnTo>
                  <a:pt x="33" y="270"/>
                </a:lnTo>
                <a:lnTo>
                  <a:pt x="33" y="270"/>
                </a:lnTo>
                <a:lnTo>
                  <a:pt x="32" y="269"/>
                </a:lnTo>
                <a:lnTo>
                  <a:pt x="31" y="269"/>
                </a:lnTo>
                <a:lnTo>
                  <a:pt x="31" y="268"/>
                </a:lnTo>
                <a:lnTo>
                  <a:pt x="31" y="268"/>
                </a:lnTo>
                <a:lnTo>
                  <a:pt x="30" y="268"/>
                </a:lnTo>
                <a:lnTo>
                  <a:pt x="30" y="268"/>
                </a:lnTo>
                <a:lnTo>
                  <a:pt x="29" y="267"/>
                </a:lnTo>
                <a:lnTo>
                  <a:pt x="29" y="266"/>
                </a:lnTo>
                <a:lnTo>
                  <a:pt x="29" y="266"/>
                </a:lnTo>
                <a:lnTo>
                  <a:pt x="28" y="265"/>
                </a:lnTo>
                <a:lnTo>
                  <a:pt x="28" y="264"/>
                </a:lnTo>
                <a:lnTo>
                  <a:pt x="27" y="264"/>
                </a:lnTo>
                <a:lnTo>
                  <a:pt x="27" y="264"/>
                </a:lnTo>
                <a:lnTo>
                  <a:pt x="27" y="263"/>
                </a:lnTo>
                <a:lnTo>
                  <a:pt x="27" y="262"/>
                </a:lnTo>
                <a:lnTo>
                  <a:pt x="27" y="262"/>
                </a:lnTo>
                <a:lnTo>
                  <a:pt x="27" y="261"/>
                </a:lnTo>
                <a:lnTo>
                  <a:pt x="27" y="261"/>
                </a:lnTo>
                <a:lnTo>
                  <a:pt x="27" y="260"/>
                </a:lnTo>
                <a:lnTo>
                  <a:pt x="28" y="260"/>
                </a:lnTo>
                <a:lnTo>
                  <a:pt x="28" y="259"/>
                </a:lnTo>
                <a:lnTo>
                  <a:pt x="28" y="258"/>
                </a:lnTo>
                <a:lnTo>
                  <a:pt x="28" y="258"/>
                </a:lnTo>
                <a:lnTo>
                  <a:pt x="28" y="257"/>
                </a:lnTo>
                <a:lnTo>
                  <a:pt x="29" y="257"/>
                </a:lnTo>
                <a:lnTo>
                  <a:pt x="29" y="257"/>
                </a:lnTo>
                <a:lnTo>
                  <a:pt x="30" y="257"/>
                </a:lnTo>
                <a:lnTo>
                  <a:pt x="31" y="256"/>
                </a:lnTo>
                <a:lnTo>
                  <a:pt x="31" y="256"/>
                </a:lnTo>
                <a:lnTo>
                  <a:pt x="32" y="256"/>
                </a:lnTo>
                <a:lnTo>
                  <a:pt x="33" y="255"/>
                </a:lnTo>
                <a:lnTo>
                  <a:pt x="33" y="254"/>
                </a:lnTo>
                <a:lnTo>
                  <a:pt x="34" y="254"/>
                </a:lnTo>
                <a:lnTo>
                  <a:pt x="34" y="254"/>
                </a:lnTo>
                <a:lnTo>
                  <a:pt x="34" y="253"/>
                </a:lnTo>
                <a:lnTo>
                  <a:pt x="35" y="253"/>
                </a:lnTo>
                <a:lnTo>
                  <a:pt x="35" y="252"/>
                </a:lnTo>
                <a:lnTo>
                  <a:pt x="35" y="251"/>
                </a:lnTo>
                <a:lnTo>
                  <a:pt x="36" y="251"/>
                </a:lnTo>
                <a:lnTo>
                  <a:pt x="37" y="251"/>
                </a:lnTo>
                <a:lnTo>
                  <a:pt x="37" y="251"/>
                </a:lnTo>
                <a:lnTo>
                  <a:pt x="37" y="251"/>
                </a:lnTo>
                <a:lnTo>
                  <a:pt x="38" y="251"/>
                </a:lnTo>
                <a:lnTo>
                  <a:pt x="39" y="251"/>
                </a:lnTo>
                <a:lnTo>
                  <a:pt x="39" y="251"/>
                </a:lnTo>
                <a:lnTo>
                  <a:pt x="39" y="251"/>
                </a:lnTo>
                <a:lnTo>
                  <a:pt x="39" y="252"/>
                </a:lnTo>
                <a:lnTo>
                  <a:pt x="40" y="252"/>
                </a:lnTo>
                <a:lnTo>
                  <a:pt x="41" y="253"/>
                </a:lnTo>
                <a:lnTo>
                  <a:pt x="41" y="252"/>
                </a:lnTo>
                <a:lnTo>
                  <a:pt x="41" y="252"/>
                </a:lnTo>
                <a:lnTo>
                  <a:pt x="42" y="252"/>
                </a:lnTo>
                <a:lnTo>
                  <a:pt x="42" y="253"/>
                </a:lnTo>
                <a:lnTo>
                  <a:pt x="43" y="253"/>
                </a:lnTo>
                <a:lnTo>
                  <a:pt x="43" y="253"/>
                </a:lnTo>
                <a:lnTo>
                  <a:pt x="44" y="253"/>
                </a:lnTo>
                <a:lnTo>
                  <a:pt x="44" y="253"/>
                </a:lnTo>
                <a:lnTo>
                  <a:pt x="45" y="253"/>
                </a:lnTo>
                <a:lnTo>
                  <a:pt x="46" y="253"/>
                </a:lnTo>
                <a:lnTo>
                  <a:pt x="46" y="253"/>
                </a:lnTo>
                <a:lnTo>
                  <a:pt x="47" y="253"/>
                </a:lnTo>
                <a:lnTo>
                  <a:pt x="48" y="253"/>
                </a:lnTo>
                <a:lnTo>
                  <a:pt x="48" y="254"/>
                </a:lnTo>
                <a:lnTo>
                  <a:pt x="49" y="254"/>
                </a:lnTo>
                <a:lnTo>
                  <a:pt x="50" y="254"/>
                </a:lnTo>
                <a:lnTo>
                  <a:pt x="50" y="254"/>
                </a:lnTo>
                <a:lnTo>
                  <a:pt x="51" y="254"/>
                </a:lnTo>
                <a:lnTo>
                  <a:pt x="52" y="253"/>
                </a:lnTo>
                <a:lnTo>
                  <a:pt x="52" y="253"/>
                </a:lnTo>
                <a:lnTo>
                  <a:pt x="52" y="253"/>
                </a:lnTo>
                <a:lnTo>
                  <a:pt x="52" y="252"/>
                </a:lnTo>
                <a:lnTo>
                  <a:pt x="54" y="252"/>
                </a:lnTo>
                <a:lnTo>
                  <a:pt x="54" y="253"/>
                </a:lnTo>
                <a:lnTo>
                  <a:pt x="55" y="253"/>
                </a:lnTo>
                <a:lnTo>
                  <a:pt x="56" y="253"/>
                </a:lnTo>
                <a:lnTo>
                  <a:pt x="56" y="253"/>
                </a:lnTo>
                <a:lnTo>
                  <a:pt x="57" y="252"/>
                </a:lnTo>
                <a:lnTo>
                  <a:pt x="58" y="252"/>
                </a:lnTo>
                <a:lnTo>
                  <a:pt x="58" y="251"/>
                </a:lnTo>
                <a:lnTo>
                  <a:pt x="59" y="251"/>
                </a:lnTo>
                <a:lnTo>
                  <a:pt x="60" y="251"/>
                </a:lnTo>
                <a:lnTo>
                  <a:pt x="61" y="252"/>
                </a:lnTo>
                <a:lnTo>
                  <a:pt x="62" y="253"/>
                </a:lnTo>
                <a:lnTo>
                  <a:pt x="63" y="253"/>
                </a:lnTo>
                <a:lnTo>
                  <a:pt x="63" y="254"/>
                </a:lnTo>
                <a:lnTo>
                  <a:pt x="64" y="254"/>
                </a:lnTo>
                <a:lnTo>
                  <a:pt x="65" y="254"/>
                </a:lnTo>
                <a:lnTo>
                  <a:pt x="65" y="254"/>
                </a:lnTo>
                <a:lnTo>
                  <a:pt x="65" y="254"/>
                </a:lnTo>
                <a:lnTo>
                  <a:pt x="67" y="254"/>
                </a:lnTo>
                <a:lnTo>
                  <a:pt x="68" y="253"/>
                </a:lnTo>
                <a:lnTo>
                  <a:pt x="69" y="253"/>
                </a:lnTo>
                <a:lnTo>
                  <a:pt x="69" y="253"/>
                </a:lnTo>
                <a:lnTo>
                  <a:pt x="71" y="253"/>
                </a:lnTo>
                <a:lnTo>
                  <a:pt x="72" y="253"/>
                </a:lnTo>
                <a:lnTo>
                  <a:pt x="73" y="253"/>
                </a:lnTo>
                <a:lnTo>
                  <a:pt x="73" y="252"/>
                </a:lnTo>
                <a:lnTo>
                  <a:pt x="73" y="251"/>
                </a:lnTo>
                <a:lnTo>
                  <a:pt x="74" y="251"/>
                </a:lnTo>
                <a:lnTo>
                  <a:pt x="75" y="251"/>
                </a:lnTo>
                <a:lnTo>
                  <a:pt x="75" y="250"/>
                </a:lnTo>
                <a:lnTo>
                  <a:pt x="75" y="250"/>
                </a:lnTo>
                <a:lnTo>
                  <a:pt x="76" y="249"/>
                </a:lnTo>
                <a:lnTo>
                  <a:pt x="77" y="249"/>
                </a:lnTo>
                <a:lnTo>
                  <a:pt x="77" y="249"/>
                </a:lnTo>
                <a:lnTo>
                  <a:pt x="78" y="249"/>
                </a:lnTo>
                <a:lnTo>
                  <a:pt x="79" y="249"/>
                </a:lnTo>
                <a:lnTo>
                  <a:pt x="79" y="249"/>
                </a:lnTo>
                <a:lnTo>
                  <a:pt x="80" y="249"/>
                </a:lnTo>
                <a:lnTo>
                  <a:pt x="80" y="249"/>
                </a:lnTo>
                <a:lnTo>
                  <a:pt x="81" y="250"/>
                </a:lnTo>
                <a:lnTo>
                  <a:pt x="82" y="250"/>
                </a:lnTo>
                <a:lnTo>
                  <a:pt x="82" y="250"/>
                </a:lnTo>
                <a:lnTo>
                  <a:pt x="84" y="250"/>
                </a:lnTo>
                <a:lnTo>
                  <a:pt x="84" y="251"/>
                </a:lnTo>
                <a:lnTo>
                  <a:pt x="84" y="251"/>
                </a:lnTo>
                <a:lnTo>
                  <a:pt x="85" y="251"/>
                </a:lnTo>
                <a:lnTo>
                  <a:pt x="85" y="250"/>
                </a:lnTo>
                <a:lnTo>
                  <a:pt x="85" y="249"/>
                </a:lnTo>
                <a:lnTo>
                  <a:pt x="85" y="249"/>
                </a:lnTo>
                <a:lnTo>
                  <a:pt x="85" y="248"/>
                </a:lnTo>
                <a:lnTo>
                  <a:pt x="85" y="247"/>
                </a:lnTo>
                <a:lnTo>
                  <a:pt x="85" y="247"/>
                </a:lnTo>
                <a:lnTo>
                  <a:pt x="85" y="246"/>
                </a:lnTo>
                <a:lnTo>
                  <a:pt x="85" y="245"/>
                </a:lnTo>
                <a:lnTo>
                  <a:pt x="86" y="245"/>
                </a:lnTo>
                <a:lnTo>
                  <a:pt x="86" y="245"/>
                </a:lnTo>
                <a:lnTo>
                  <a:pt x="86" y="245"/>
                </a:lnTo>
                <a:lnTo>
                  <a:pt x="86" y="244"/>
                </a:lnTo>
                <a:lnTo>
                  <a:pt x="86" y="243"/>
                </a:lnTo>
                <a:lnTo>
                  <a:pt x="87" y="243"/>
                </a:lnTo>
                <a:lnTo>
                  <a:pt x="87" y="243"/>
                </a:lnTo>
                <a:lnTo>
                  <a:pt x="88" y="243"/>
                </a:lnTo>
                <a:lnTo>
                  <a:pt x="88" y="242"/>
                </a:lnTo>
                <a:lnTo>
                  <a:pt x="88" y="241"/>
                </a:lnTo>
                <a:lnTo>
                  <a:pt x="88" y="241"/>
                </a:lnTo>
                <a:lnTo>
                  <a:pt x="88" y="241"/>
                </a:lnTo>
                <a:lnTo>
                  <a:pt x="88" y="241"/>
                </a:lnTo>
                <a:lnTo>
                  <a:pt x="88" y="240"/>
                </a:lnTo>
                <a:lnTo>
                  <a:pt x="88" y="239"/>
                </a:lnTo>
                <a:lnTo>
                  <a:pt x="88" y="239"/>
                </a:lnTo>
                <a:lnTo>
                  <a:pt x="88" y="238"/>
                </a:lnTo>
                <a:lnTo>
                  <a:pt x="88" y="238"/>
                </a:lnTo>
                <a:lnTo>
                  <a:pt x="88" y="237"/>
                </a:lnTo>
                <a:lnTo>
                  <a:pt x="87" y="237"/>
                </a:lnTo>
                <a:lnTo>
                  <a:pt x="87" y="237"/>
                </a:lnTo>
                <a:lnTo>
                  <a:pt x="86" y="237"/>
                </a:lnTo>
                <a:lnTo>
                  <a:pt x="86" y="236"/>
                </a:lnTo>
                <a:lnTo>
                  <a:pt x="86" y="236"/>
                </a:lnTo>
                <a:lnTo>
                  <a:pt x="86" y="235"/>
                </a:lnTo>
                <a:lnTo>
                  <a:pt x="87" y="234"/>
                </a:lnTo>
                <a:lnTo>
                  <a:pt x="88" y="234"/>
                </a:lnTo>
                <a:lnTo>
                  <a:pt x="88" y="234"/>
                </a:lnTo>
                <a:lnTo>
                  <a:pt x="88" y="235"/>
                </a:lnTo>
                <a:lnTo>
                  <a:pt x="89" y="235"/>
                </a:lnTo>
                <a:lnTo>
                  <a:pt x="90" y="235"/>
                </a:lnTo>
                <a:lnTo>
                  <a:pt x="90" y="235"/>
                </a:lnTo>
                <a:lnTo>
                  <a:pt x="91" y="235"/>
                </a:lnTo>
                <a:lnTo>
                  <a:pt x="92" y="235"/>
                </a:lnTo>
                <a:lnTo>
                  <a:pt x="92" y="235"/>
                </a:lnTo>
                <a:lnTo>
                  <a:pt x="93" y="235"/>
                </a:lnTo>
                <a:lnTo>
                  <a:pt x="94" y="235"/>
                </a:lnTo>
                <a:lnTo>
                  <a:pt x="94" y="234"/>
                </a:lnTo>
                <a:lnTo>
                  <a:pt x="94" y="234"/>
                </a:lnTo>
                <a:lnTo>
                  <a:pt x="94" y="234"/>
                </a:lnTo>
                <a:lnTo>
                  <a:pt x="95" y="234"/>
                </a:lnTo>
                <a:lnTo>
                  <a:pt x="95" y="233"/>
                </a:lnTo>
                <a:lnTo>
                  <a:pt x="96" y="233"/>
                </a:lnTo>
                <a:lnTo>
                  <a:pt x="96" y="232"/>
                </a:lnTo>
                <a:lnTo>
                  <a:pt x="96" y="232"/>
                </a:lnTo>
                <a:lnTo>
                  <a:pt x="96" y="232"/>
                </a:lnTo>
                <a:lnTo>
                  <a:pt x="96" y="231"/>
                </a:lnTo>
                <a:lnTo>
                  <a:pt x="96" y="230"/>
                </a:lnTo>
                <a:lnTo>
                  <a:pt x="95" y="230"/>
                </a:lnTo>
                <a:lnTo>
                  <a:pt x="95" y="229"/>
                </a:lnTo>
                <a:lnTo>
                  <a:pt x="95" y="228"/>
                </a:lnTo>
                <a:lnTo>
                  <a:pt x="95" y="228"/>
                </a:lnTo>
                <a:lnTo>
                  <a:pt x="96" y="228"/>
                </a:lnTo>
                <a:lnTo>
                  <a:pt x="96" y="228"/>
                </a:lnTo>
                <a:lnTo>
                  <a:pt x="97" y="228"/>
                </a:lnTo>
                <a:lnTo>
                  <a:pt x="98" y="228"/>
                </a:lnTo>
                <a:lnTo>
                  <a:pt x="98" y="227"/>
                </a:lnTo>
                <a:lnTo>
                  <a:pt x="98" y="226"/>
                </a:lnTo>
                <a:lnTo>
                  <a:pt x="98" y="226"/>
                </a:lnTo>
                <a:lnTo>
                  <a:pt x="98" y="226"/>
                </a:lnTo>
                <a:lnTo>
                  <a:pt x="98" y="225"/>
                </a:lnTo>
                <a:lnTo>
                  <a:pt x="98" y="224"/>
                </a:lnTo>
                <a:lnTo>
                  <a:pt x="98" y="224"/>
                </a:lnTo>
                <a:lnTo>
                  <a:pt x="98" y="224"/>
                </a:lnTo>
                <a:lnTo>
                  <a:pt x="98" y="223"/>
                </a:lnTo>
                <a:lnTo>
                  <a:pt x="98" y="222"/>
                </a:lnTo>
                <a:lnTo>
                  <a:pt x="98" y="222"/>
                </a:lnTo>
                <a:lnTo>
                  <a:pt x="98" y="221"/>
                </a:lnTo>
                <a:lnTo>
                  <a:pt x="98" y="220"/>
                </a:lnTo>
                <a:lnTo>
                  <a:pt x="97" y="220"/>
                </a:lnTo>
                <a:lnTo>
                  <a:pt x="97" y="220"/>
                </a:lnTo>
                <a:lnTo>
                  <a:pt x="96" y="220"/>
                </a:lnTo>
                <a:lnTo>
                  <a:pt x="96" y="219"/>
                </a:lnTo>
                <a:lnTo>
                  <a:pt x="96" y="219"/>
                </a:lnTo>
                <a:lnTo>
                  <a:pt x="96" y="218"/>
                </a:lnTo>
                <a:lnTo>
                  <a:pt x="96" y="218"/>
                </a:lnTo>
                <a:lnTo>
                  <a:pt x="96" y="217"/>
                </a:lnTo>
                <a:lnTo>
                  <a:pt x="96" y="217"/>
                </a:lnTo>
                <a:lnTo>
                  <a:pt x="96" y="217"/>
                </a:lnTo>
                <a:lnTo>
                  <a:pt x="96" y="216"/>
                </a:lnTo>
                <a:lnTo>
                  <a:pt x="96" y="215"/>
                </a:lnTo>
                <a:lnTo>
                  <a:pt x="96" y="215"/>
                </a:lnTo>
                <a:lnTo>
                  <a:pt x="96" y="215"/>
                </a:lnTo>
                <a:lnTo>
                  <a:pt x="96" y="215"/>
                </a:lnTo>
                <a:lnTo>
                  <a:pt x="96" y="214"/>
                </a:lnTo>
                <a:lnTo>
                  <a:pt x="95" y="214"/>
                </a:lnTo>
                <a:lnTo>
                  <a:pt x="95" y="213"/>
                </a:lnTo>
                <a:lnTo>
                  <a:pt x="95" y="213"/>
                </a:lnTo>
                <a:lnTo>
                  <a:pt x="95" y="212"/>
                </a:lnTo>
                <a:lnTo>
                  <a:pt x="95" y="211"/>
                </a:lnTo>
                <a:lnTo>
                  <a:pt x="95" y="211"/>
                </a:lnTo>
                <a:lnTo>
                  <a:pt x="95" y="210"/>
                </a:lnTo>
                <a:lnTo>
                  <a:pt x="95" y="209"/>
                </a:lnTo>
                <a:lnTo>
                  <a:pt x="96" y="209"/>
                </a:lnTo>
                <a:lnTo>
                  <a:pt x="96" y="209"/>
                </a:lnTo>
                <a:lnTo>
                  <a:pt x="96" y="209"/>
                </a:lnTo>
                <a:lnTo>
                  <a:pt x="97" y="209"/>
                </a:lnTo>
                <a:lnTo>
                  <a:pt x="98" y="209"/>
                </a:lnTo>
                <a:lnTo>
                  <a:pt x="98" y="209"/>
                </a:lnTo>
                <a:lnTo>
                  <a:pt x="99" y="209"/>
                </a:lnTo>
                <a:lnTo>
                  <a:pt x="99" y="209"/>
                </a:lnTo>
                <a:lnTo>
                  <a:pt x="100" y="209"/>
                </a:lnTo>
                <a:lnTo>
                  <a:pt x="101" y="209"/>
                </a:lnTo>
                <a:lnTo>
                  <a:pt x="101" y="209"/>
                </a:lnTo>
                <a:lnTo>
                  <a:pt x="101" y="209"/>
                </a:lnTo>
                <a:lnTo>
                  <a:pt x="102" y="209"/>
                </a:lnTo>
                <a:lnTo>
                  <a:pt x="103" y="209"/>
                </a:lnTo>
                <a:lnTo>
                  <a:pt x="104" y="209"/>
                </a:lnTo>
                <a:lnTo>
                  <a:pt x="105" y="209"/>
                </a:lnTo>
                <a:lnTo>
                  <a:pt x="105" y="210"/>
                </a:lnTo>
                <a:lnTo>
                  <a:pt x="106" y="210"/>
                </a:lnTo>
                <a:lnTo>
                  <a:pt x="107" y="210"/>
                </a:lnTo>
                <a:lnTo>
                  <a:pt x="107" y="210"/>
                </a:lnTo>
                <a:lnTo>
                  <a:pt x="108" y="210"/>
                </a:lnTo>
                <a:lnTo>
                  <a:pt x="109" y="210"/>
                </a:lnTo>
                <a:lnTo>
                  <a:pt x="109" y="210"/>
                </a:lnTo>
                <a:lnTo>
                  <a:pt x="110" y="210"/>
                </a:lnTo>
                <a:lnTo>
                  <a:pt x="111" y="210"/>
                </a:lnTo>
                <a:lnTo>
                  <a:pt x="111" y="211"/>
                </a:lnTo>
                <a:lnTo>
                  <a:pt x="111" y="211"/>
                </a:lnTo>
                <a:lnTo>
                  <a:pt x="112" y="211"/>
                </a:lnTo>
                <a:lnTo>
                  <a:pt x="112" y="211"/>
                </a:lnTo>
                <a:lnTo>
                  <a:pt x="113" y="211"/>
                </a:lnTo>
                <a:lnTo>
                  <a:pt x="113" y="211"/>
                </a:lnTo>
                <a:lnTo>
                  <a:pt x="113" y="212"/>
                </a:lnTo>
                <a:lnTo>
                  <a:pt x="114" y="212"/>
                </a:lnTo>
                <a:lnTo>
                  <a:pt x="115" y="212"/>
                </a:lnTo>
                <a:lnTo>
                  <a:pt x="115" y="213"/>
                </a:lnTo>
                <a:lnTo>
                  <a:pt x="115" y="213"/>
                </a:lnTo>
                <a:lnTo>
                  <a:pt x="115" y="213"/>
                </a:lnTo>
                <a:lnTo>
                  <a:pt x="116" y="213"/>
                </a:lnTo>
                <a:lnTo>
                  <a:pt x="116" y="213"/>
                </a:lnTo>
                <a:lnTo>
                  <a:pt x="116" y="214"/>
                </a:lnTo>
                <a:lnTo>
                  <a:pt x="117" y="214"/>
                </a:lnTo>
                <a:lnTo>
                  <a:pt x="118" y="214"/>
                </a:lnTo>
                <a:lnTo>
                  <a:pt x="118" y="214"/>
                </a:lnTo>
                <a:lnTo>
                  <a:pt x="119" y="215"/>
                </a:lnTo>
                <a:lnTo>
                  <a:pt x="119" y="214"/>
                </a:lnTo>
                <a:lnTo>
                  <a:pt x="120" y="214"/>
                </a:lnTo>
                <a:lnTo>
                  <a:pt x="120" y="214"/>
                </a:lnTo>
                <a:lnTo>
                  <a:pt x="121" y="214"/>
                </a:lnTo>
                <a:lnTo>
                  <a:pt x="121" y="213"/>
                </a:lnTo>
                <a:lnTo>
                  <a:pt x="122" y="213"/>
                </a:lnTo>
                <a:lnTo>
                  <a:pt x="122" y="213"/>
                </a:lnTo>
                <a:lnTo>
                  <a:pt x="122" y="212"/>
                </a:lnTo>
                <a:lnTo>
                  <a:pt x="123" y="212"/>
                </a:lnTo>
                <a:lnTo>
                  <a:pt x="123" y="211"/>
                </a:lnTo>
                <a:lnTo>
                  <a:pt x="124" y="211"/>
                </a:lnTo>
                <a:lnTo>
                  <a:pt x="124" y="211"/>
                </a:lnTo>
                <a:lnTo>
                  <a:pt x="124" y="211"/>
                </a:lnTo>
                <a:lnTo>
                  <a:pt x="125" y="211"/>
                </a:lnTo>
                <a:lnTo>
                  <a:pt x="126" y="211"/>
                </a:lnTo>
                <a:lnTo>
                  <a:pt x="126" y="211"/>
                </a:lnTo>
                <a:lnTo>
                  <a:pt x="127" y="211"/>
                </a:lnTo>
                <a:lnTo>
                  <a:pt x="128" y="211"/>
                </a:lnTo>
                <a:lnTo>
                  <a:pt x="128" y="211"/>
                </a:lnTo>
                <a:lnTo>
                  <a:pt x="128" y="211"/>
                </a:lnTo>
                <a:lnTo>
                  <a:pt x="129" y="211"/>
                </a:lnTo>
                <a:lnTo>
                  <a:pt x="129" y="212"/>
                </a:lnTo>
                <a:lnTo>
                  <a:pt x="129" y="213"/>
                </a:lnTo>
                <a:lnTo>
                  <a:pt x="129" y="213"/>
                </a:lnTo>
                <a:lnTo>
                  <a:pt x="130" y="213"/>
                </a:lnTo>
                <a:lnTo>
                  <a:pt x="130" y="213"/>
                </a:lnTo>
                <a:lnTo>
                  <a:pt x="130" y="214"/>
                </a:lnTo>
                <a:lnTo>
                  <a:pt x="131" y="214"/>
                </a:lnTo>
                <a:lnTo>
                  <a:pt x="132" y="214"/>
                </a:lnTo>
                <a:lnTo>
                  <a:pt x="132" y="215"/>
                </a:lnTo>
                <a:lnTo>
                  <a:pt x="132" y="215"/>
                </a:lnTo>
                <a:lnTo>
                  <a:pt x="134" y="215"/>
                </a:lnTo>
                <a:lnTo>
                  <a:pt x="134" y="215"/>
                </a:lnTo>
                <a:lnTo>
                  <a:pt x="134" y="216"/>
                </a:lnTo>
                <a:lnTo>
                  <a:pt x="135" y="216"/>
                </a:lnTo>
                <a:lnTo>
                  <a:pt x="135" y="216"/>
                </a:lnTo>
                <a:lnTo>
                  <a:pt x="136" y="216"/>
                </a:lnTo>
                <a:lnTo>
                  <a:pt x="136" y="217"/>
                </a:lnTo>
                <a:lnTo>
                  <a:pt x="137" y="217"/>
                </a:lnTo>
                <a:lnTo>
                  <a:pt x="137" y="217"/>
                </a:lnTo>
                <a:lnTo>
                  <a:pt x="138" y="217"/>
                </a:lnTo>
                <a:lnTo>
                  <a:pt x="139" y="217"/>
                </a:lnTo>
                <a:lnTo>
                  <a:pt x="139" y="217"/>
                </a:lnTo>
                <a:lnTo>
                  <a:pt x="140" y="217"/>
                </a:lnTo>
                <a:lnTo>
                  <a:pt x="141" y="217"/>
                </a:lnTo>
                <a:lnTo>
                  <a:pt x="141" y="217"/>
                </a:lnTo>
                <a:lnTo>
                  <a:pt x="141" y="217"/>
                </a:lnTo>
                <a:lnTo>
                  <a:pt x="142" y="217"/>
                </a:lnTo>
                <a:lnTo>
                  <a:pt x="143" y="217"/>
                </a:lnTo>
                <a:lnTo>
                  <a:pt x="143" y="218"/>
                </a:lnTo>
                <a:lnTo>
                  <a:pt x="143" y="218"/>
                </a:lnTo>
                <a:lnTo>
                  <a:pt x="143" y="217"/>
                </a:lnTo>
                <a:lnTo>
                  <a:pt x="144" y="217"/>
                </a:lnTo>
                <a:lnTo>
                  <a:pt x="144" y="217"/>
                </a:lnTo>
                <a:lnTo>
                  <a:pt x="145" y="217"/>
                </a:lnTo>
                <a:lnTo>
                  <a:pt x="145" y="217"/>
                </a:lnTo>
                <a:lnTo>
                  <a:pt x="146" y="216"/>
                </a:lnTo>
                <a:lnTo>
                  <a:pt x="147" y="216"/>
                </a:lnTo>
                <a:lnTo>
                  <a:pt x="147" y="216"/>
                </a:lnTo>
                <a:lnTo>
                  <a:pt x="147" y="215"/>
                </a:lnTo>
                <a:lnTo>
                  <a:pt x="148" y="215"/>
                </a:lnTo>
                <a:lnTo>
                  <a:pt x="149" y="215"/>
                </a:lnTo>
                <a:lnTo>
                  <a:pt x="149" y="215"/>
                </a:lnTo>
                <a:lnTo>
                  <a:pt x="149" y="215"/>
                </a:lnTo>
                <a:lnTo>
                  <a:pt x="150" y="215"/>
                </a:lnTo>
                <a:lnTo>
                  <a:pt x="151" y="215"/>
                </a:lnTo>
                <a:lnTo>
                  <a:pt x="151" y="215"/>
                </a:lnTo>
                <a:lnTo>
                  <a:pt x="151" y="214"/>
                </a:lnTo>
                <a:lnTo>
                  <a:pt x="152" y="214"/>
                </a:lnTo>
                <a:lnTo>
                  <a:pt x="152" y="214"/>
                </a:lnTo>
                <a:lnTo>
                  <a:pt x="153" y="214"/>
                </a:lnTo>
                <a:lnTo>
                  <a:pt x="154" y="214"/>
                </a:lnTo>
                <a:lnTo>
                  <a:pt x="154" y="214"/>
                </a:lnTo>
                <a:lnTo>
                  <a:pt x="155" y="214"/>
                </a:lnTo>
                <a:lnTo>
                  <a:pt x="155" y="213"/>
                </a:lnTo>
                <a:lnTo>
                  <a:pt x="156" y="213"/>
                </a:lnTo>
                <a:lnTo>
                  <a:pt x="156" y="213"/>
                </a:lnTo>
                <a:lnTo>
                  <a:pt x="156" y="213"/>
                </a:lnTo>
                <a:lnTo>
                  <a:pt x="157" y="213"/>
                </a:lnTo>
                <a:lnTo>
                  <a:pt x="158" y="213"/>
                </a:lnTo>
                <a:lnTo>
                  <a:pt x="158" y="213"/>
                </a:lnTo>
                <a:lnTo>
                  <a:pt x="159" y="213"/>
                </a:lnTo>
                <a:lnTo>
                  <a:pt x="160" y="213"/>
                </a:lnTo>
                <a:lnTo>
                  <a:pt x="160" y="212"/>
                </a:lnTo>
                <a:lnTo>
                  <a:pt x="160" y="212"/>
                </a:lnTo>
                <a:lnTo>
                  <a:pt x="161" y="212"/>
                </a:lnTo>
                <a:lnTo>
                  <a:pt x="162" y="212"/>
                </a:lnTo>
                <a:lnTo>
                  <a:pt x="162" y="212"/>
                </a:lnTo>
                <a:lnTo>
                  <a:pt x="163" y="212"/>
                </a:lnTo>
                <a:lnTo>
                  <a:pt x="164" y="212"/>
                </a:lnTo>
                <a:lnTo>
                  <a:pt x="164" y="213"/>
                </a:lnTo>
                <a:lnTo>
                  <a:pt x="164" y="213"/>
                </a:lnTo>
                <a:lnTo>
                  <a:pt x="165" y="213"/>
                </a:lnTo>
                <a:lnTo>
                  <a:pt x="166" y="213"/>
                </a:lnTo>
                <a:lnTo>
                  <a:pt x="166" y="213"/>
                </a:lnTo>
                <a:lnTo>
                  <a:pt x="167" y="213"/>
                </a:lnTo>
                <a:lnTo>
                  <a:pt x="167" y="213"/>
                </a:lnTo>
                <a:lnTo>
                  <a:pt x="168" y="213"/>
                </a:lnTo>
                <a:lnTo>
                  <a:pt x="168" y="213"/>
                </a:lnTo>
                <a:lnTo>
                  <a:pt x="168" y="213"/>
                </a:lnTo>
                <a:lnTo>
                  <a:pt x="169" y="213"/>
                </a:lnTo>
                <a:lnTo>
                  <a:pt x="170" y="213"/>
                </a:lnTo>
                <a:lnTo>
                  <a:pt x="170" y="213"/>
                </a:lnTo>
                <a:lnTo>
                  <a:pt x="170" y="213"/>
                </a:lnTo>
                <a:lnTo>
                  <a:pt x="171" y="213"/>
                </a:lnTo>
                <a:lnTo>
                  <a:pt x="171" y="214"/>
                </a:lnTo>
                <a:lnTo>
                  <a:pt x="171" y="214"/>
                </a:lnTo>
                <a:lnTo>
                  <a:pt x="172" y="214"/>
                </a:lnTo>
                <a:lnTo>
                  <a:pt x="172" y="213"/>
                </a:lnTo>
                <a:lnTo>
                  <a:pt x="173" y="213"/>
                </a:lnTo>
                <a:lnTo>
                  <a:pt x="173" y="213"/>
                </a:lnTo>
                <a:lnTo>
                  <a:pt x="174" y="213"/>
                </a:lnTo>
                <a:lnTo>
                  <a:pt x="175" y="213"/>
                </a:lnTo>
                <a:lnTo>
                  <a:pt x="175" y="212"/>
                </a:lnTo>
                <a:lnTo>
                  <a:pt x="175" y="212"/>
                </a:lnTo>
                <a:lnTo>
                  <a:pt x="175" y="211"/>
                </a:lnTo>
                <a:lnTo>
                  <a:pt x="176" y="211"/>
                </a:lnTo>
                <a:lnTo>
                  <a:pt x="176" y="211"/>
                </a:lnTo>
                <a:lnTo>
                  <a:pt x="177" y="211"/>
                </a:lnTo>
                <a:lnTo>
                  <a:pt x="177" y="211"/>
                </a:lnTo>
                <a:lnTo>
                  <a:pt x="177" y="210"/>
                </a:lnTo>
                <a:lnTo>
                  <a:pt x="178" y="210"/>
                </a:lnTo>
                <a:lnTo>
                  <a:pt x="178" y="209"/>
                </a:lnTo>
                <a:lnTo>
                  <a:pt x="178" y="209"/>
                </a:lnTo>
                <a:lnTo>
                  <a:pt x="179" y="209"/>
                </a:lnTo>
                <a:lnTo>
                  <a:pt x="179" y="208"/>
                </a:lnTo>
                <a:lnTo>
                  <a:pt x="179" y="207"/>
                </a:lnTo>
                <a:lnTo>
                  <a:pt x="179" y="206"/>
                </a:lnTo>
                <a:lnTo>
                  <a:pt x="179" y="206"/>
                </a:lnTo>
                <a:lnTo>
                  <a:pt x="180" y="206"/>
                </a:lnTo>
                <a:lnTo>
                  <a:pt x="181" y="206"/>
                </a:lnTo>
                <a:lnTo>
                  <a:pt x="181" y="205"/>
                </a:lnTo>
                <a:lnTo>
                  <a:pt x="181" y="205"/>
                </a:lnTo>
                <a:lnTo>
                  <a:pt x="181" y="205"/>
                </a:lnTo>
                <a:lnTo>
                  <a:pt x="182" y="205"/>
                </a:lnTo>
                <a:lnTo>
                  <a:pt x="182" y="204"/>
                </a:lnTo>
                <a:lnTo>
                  <a:pt x="183" y="203"/>
                </a:lnTo>
                <a:lnTo>
                  <a:pt x="183" y="203"/>
                </a:lnTo>
                <a:lnTo>
                  <a:pt x="184" y="203"/>
                </a:lnTo>
                <a:lnTo>
                  <a:pt x="185" y="203"/>
                </a:lnTo>
                <a:lnTo>
                  <a:pt x="185" y="203"/>
                </a:lnTo>
                <a:lnTo>
                  <a:pt x="186" y="203"/>
                </a:lnTo>
                <a:lnTo>
                  <a:pt x="187" y="203"/>
                </a:lnTo>
                <a:lnTo>
                  <a:pt x="187" y="204"/>
                </a:lnTo>
                <a:lnTo>
                  <a:pt x="187" y="204"/>
                </a:lnTo>
                <a:lnTo>
                  <a:pt x="188" y="204"/>
                </a:lnTo>
                <a:lnTo>
                  <a:pt x="188" y="204"/>
                </a:lnTo>
                <a:lnTo>
                  <a:pt x="189" y="204"/>
                </a:lnTo>
                <a:lnTo>
                  <a:pt x="190" y="204"/>
                </a:lnTo>
                <a:lnTo>
                  <a:pt x="190" y="204"/>
                </a:lnTo>
                <a:lnTo>
                  <a:pt x="191" y="204"/>
                </a:lnTo>
                <a:lnTo>
                  <a:pt x="192" y="204"/>
                </a:lnTo>
                <a:lnTo>
                  <a:pt x="192" y="203"/>
                </a:lnTo>
                <a:lnTo>
                  <a:pt x="192" y="203"/>
                </a:lnTo>
                <a:lnTo>
                  <a:pt x="193" y="203"/>
                </a:lnTo>
                <a:lnTo>
                  <a:pt x="194" y="203"/>
                </a:lnTo>
                <a:lnTo>
                  <a:pt x="194" y="203"/>
                </a:lnTo>
                <a:lnTo>
                  <a:pt x="195" y="203"/>
                </a:lnTo>
                <a:lnTo>
                  <a:pt x="196" y="202"/>
                </a:lnTo>
                <a:lnTo>
                  <a:pt x="196" y="202"/>
                </a:lnTo>
                <a:lnTo>
                  <a:pt x="197" y="202"/>
                </a:lnTo>
                <a:lnTo>
                  <a:pt x="198" y="202"/>
                </a:lnTo>
                <a:lnTo>
                  <a:pt x="198" y="201"/>
                </a:lnTo>
                <a:lnTo>
                  <a:pt x="199" y="201"/>
                </a:lnTo>
                <a:lnTo>
                  <a:pt x="200" y="201"/>
                </a:lnTo>
                <a:lnTo>
                  <a:pt x="200" y="201"/>
                </a:lnTo>
                <a:lnTo>
                  <a:pt x="200" y="201"/>
                </a:lnTo>
                <a:lnTo>
                  <a:pt x="201" y="201"/>
                </a:lnTo>
                <a:lnTo>
                  <a:pt x="202" y="201"/>
                </a:lnTo>
                <a:lnTo>
                  <a:pt x="202" y="201"/>
                </a:lnTo>
                <a:lnTo>
                  <a:pt x="203" y="201"/>
                </a:lnTo>
                <a:lnTo>
                  <a:pt x="204" y="201"/>
                </a:lnTo>
                <a:lnTo>
                  <a:pt x="204" y="201"/>
                </a:lnTo>
                <a:lnTo>
                  <a:pt x="204" y="200"/>
                </a:lnTo>
                <a:lnTo>
                  <a:pt x="205" y="200"/>
                </a:lnTo>
                <a:lnTo>
                  <a:pt x="206" y="200"/>
                </a:lnTo>
                <a:lnTo>
                  <a:pt x="206" y="200"/>
                </a:lnTo>
                <a:lnTo>
                  <a:pt x="206" y="200"/>
                </a:lnTo>
                <a:lnTo>
                  <a:pt x="207" y="200"/>
                </a:lnTo>
                <a:lnTo>
                  <a:pt x="207" y="199"/>
                </a:lnTo>
                <a:lnTo>
                  <a:pt x="208" y="199"/>
                </a:lnTo>
                <a:lnTo>
                  <a:pt x="208" y="198"/>
                </a:lnTo>
                <a:lnTo>
                  <a:pt x="208" y="198"/>
                </a:lnTo>
                <a:lnTo>
                  <a:pt x="209" y="198"/>
                </a:lnTo>
                <a:lnTo>
                  <a:pt x="209" y="197"/>
                </a:lnTo>
                <a:lnTo>
                  <a:pt x="209" y="197"/>
                </a:lnTo>
                <a:lnTo>
                  <a:pt x="210" y="197"/>
                </a:lnTo>
                <a:lnTo>
                  <a:pt x="211" y="197"/>
                </a:lnTo>
                <a:lnTo>
                  <a:pt x="211" y="197"/>
                </a:lnTo>
                <a:lnTo>
                  <a:pt x="212" y="196"/>
                </a:lnTo>
                <a:lnTo>
                  <a:pt x="213" y="196"/>
                </a:lnTo>
                <a:lnTo>
                  <a:pt x="213" y="196"/>
                </a:lnTo>
                <a:lnTo>
                  <a:pt x="214" y="196"/>
                </a:lnTo>
                <a:lnTo>
                  <a:pt x="215" y="196"/>
                </a:lnTo>
                <a:lnTo>
                  <a:pt x="215" y="196"/>
                </a:lnTo>
                <a:lnTo>
                  <a:pt x="216" y="196"/>
                </a:lnTo>
                <a:lnTo>
                  <a:pt x="217" y="196"/>
                </a:lnTo>
                <a:lnTo>
                  <a:pt x="217" y="196"/>
                </a:lnTo>
                <a:lnTo>
                  <a:pt x="217" y="195"/>
                </a:lnTo>
                <a:lnTo>
                  <a:pt x="217" y="195"/>
                </a:lnTo>
                <a:lnTo>
                  <a:pt x="217" y="194"/>
                </a:lnTo>
                <a:lnTo>
                  <a:pt x="217" y="194"/>
                </a:lnTo>
                <a:lnTo>
                  <a:pt x="218" y="194"/>
                </a:lnTo>
                <a:lnTo>
                  <a:pt x="218" y="193"/>
                </a:lnTo>
                <a:lnTo>
                  <a:pt x="218" y="192"/>
                </a:lnTo>
                <a:lnTo>
                  <a:pt x="218" y="192"/>
                </a:lnTo>
                <a:lnTo>
                  <a:pt x="218" y="191"/>
                </a:lnTo>
                <a:lnTo>
                  <a:pt x="219" y="191"/>
                </a:lnTo>
                <a:lnTo>
                  <a:pt x="219" y="190"/>
                </a:lnTo>
                <a:lnTo>
                  <a:pt x="219" y="190"/>
                </a:lnTo>
                <a:lnTo>
                  <a:pt x="219" y="189"/>
                </a:lnTo>
                <a:lnTo>
                  <a:pt x="219" y="188"/>
                </a:lnTo>
                <a:lnTo>
                  <a:pt x="218" y="188"/>
                </a:lnTo>
                <a:lnTo>
                  <a:pt x="218" y="187"/>
                </a:lnTo>
                <a:lnTo>
                  <a:pt x="217" y="187"/>
                </a:lnTo>
                <a:lnTo>
                  <a:pt x="217" y="186"/>
                </a:lnTo>
                <a:lnTo>
                  <a:pt x="217" y="186"/>
                </a:lnTo>
                <a:lnTo>
                  <a:pt x="217" y="185"/>
                </a:lnTo>
                <a:lnTo>
                  <a:pt x="217" y="185"/>
                </a:lnTo>
                <a:lnTo>
                  <a:pt x="217" y="184"/>
                </a:lnTo>
                <a:lnTo>
                  <a:pt x="216" y="184"/>
                </a:lnTo>
                <a:lnTo>
                  <a:pt x="216" y="184"/>
                </a:lnTo>
                <a:lnTo>
                  <a:pt x="215" y="184"/>
                </a:lnTo>
                <a:lnTo>
                  <a:pt x="215" y="183"/>
                </a:lnTo>
                <a:lnTo>
                  <a:pt x="215" y="183"/>
                </a:lnTo>
                <a:lnTo>
                  <a:pt x="215" y="182"/>
                </a:lnTo>
                <a:lnTo>
                  <a:pt x="215" y="181"/>
                </a:lnTo>
                <a:lnTo>
                  <a:pt x="216" y="181"/>
                </a:lnTo>
                <a:lnTo>
                  <a:pt x="216" y="181"/>
                </a:lnTo>
                <a:lnTo>
                  <a:pt x="216" y="180"/>
                </a:lnTo>
                <a:lnTo>
                  <a:pt x="217" y="180"/>
                </a:lnTo>
                <a:lnTo>
                  <a:pt x="217" y="179"/>
                </a:lnTo>
                <a:lnTo>
                  <a:pt x="217" y="179"/>
                </a:lnTo>
                <a:lnTo>
                  <a:pt x="217" y="178"/>
                </a:lnTo>
                <a:lnTo>
                  <a:pt x="217" y="177"/>
                </a:lnTo>
                <a:lnTo>
                  <a:pt x="216" y="177"/>
                </a:lnTo>
                <a:lnTo>
                  <a:pt x="216" y="177"/>
                </a:lnTo>
                <a:lnTo>
                  <a:pt x="216" y="176"/>
                </a:lnTo>
                <a:lnTo>
                  <a:pt x="216" y="175"/>
                </a:lnTo>
                <a:lnTo>
                  <a:pt x="216" y="175"/>
                </a:lnTo>
                <a:lnTo>
                  <a:pt x="216" y="174"/>
                </a:lnTo>
                <a:lnTo>
                  <a:pt x="217" y="174"/>
                </a:lnTo>
                <a:lnTo>
                  <a:pt x="217" y="173"/>
                </a:lnTo>
                <a:lnTo>
                  <a:pt x="218" y="173"/>
                </a:lnTo>
                <a:lnTo>
                  <a:pt x="219" y="173"/>
                </a:lnTo>
                <a:lnTo>
                  <a:pt x="219" y="173"/>
                </a:lnTo>
                <a:lnTo>
                  <a:pt x="220" y="173"/>
                </a:lnTo>
                <a:lnTo>
                  <a:pt x="221" y="173"/>
                </a:lnTo>
                <a:lnTo>
                  <a:pt x="221" y="174"/>
                </a:lnTo>
                <a:lnTo>
                  <a:pt x="221" y="174"/>
                </a:lnTo>
                <a:lnTo>
                  <a:pt x="221" y="175"/>
                </a:lnTo>
                <a:lnTo>
                  <a:pt x="222" y="175"/>
                </a:lnTo>
                <a:lnTo>
                  <a:pt x="223" y="174"/>
                </a:lnTo>
                <a:lnTo>
                  <a:pt x="223" y="174"/>
                </a:lnTo>
                <a:lnTo>
                  <a:pt x="223" y="173"/>
                </a:lnTo>
                <a:lnTo>
                  <a:pt x="223" y="173"/>
                </a:lnTo>
                <a:lnTo>
                  <a:pt x="223" y="172"/>
                </a:lnTo>
                <a:lnTo>
                  <a:pt x="223" y="171"/>
                </a:lnTo>
                <a:lnTo>
                  <a:pt x="224" y="171"/>
                </a:lnTo>
                <a:lnTo>
                  <a:pt x="224" y="171"/>
                </a:lnTo>
                <a:lnTo>
                  <a:pt x="224" y="171"/>
                </a:lnTo>
                <a:lnTo>
                  <a:pt x="224" y="170"/>
                </a:lnTo>
                <a:lnTo>
                  <a:pt x="225" y="170"/>
                </a:lnTo>
                <a:lnTo>
                  <a:pt x="225" y="169"/>
                </a:lnTo>
                <a:lnTo>
                  <a:pt x="225" y="169"/>
                </a:lnTo>
                <a:lnTo>
                  <a:pt x="225" y="168"/>
                </a:lnTo>
                <a:lnTo>
                  <a:pt x="224" y="168"/>
                </a:lnTo>
                <a:lnTo>
                  <a:pt x="224" y="167"/>
                </a:lnTo>
                <a:lnTo>
                  <a:pt x="225" y="167"/>
                </a:lnTo>
                <a:lnTo>
                  <a:pt x="225" y="166"/>
                </a:lnTo>
                <a:lnTo>
                  <a:pt x="224" y="166"/>
                </a:lnTo>
                <a:lnTo>
                  <a:pt x="224" y="165"/>
                </a:lnTo>
                <a:lnTo>
                  <a:pt x="224" y="165"/>
                </a:lnTo>
                <a:lnTo>
                  <a:pt x="224" y="164"/>
                </a:lnTo>
                <a:lnTo>
                  <a:pt x="223" y="164"/>
                </a:lnTo>
                <a:lnTo>
                  <a:pt x="223" y="164"/>
                </a:lnTo>
                <a:lnTo>
                  <a:pt x="223" y="163"/>
                </a:lnTo>
                <a:lnTo>
                  <a:pt x="223" y="162"/>
                </a:lnTo>
                <a:lnTo>
                  <a:pt x="223" y="162"/>
                </a:lnTo>
                <a:lnTo>
                  <a:pt x="223" y="162"/>
                </a:lnTo>
                <a:lnTo>
                  <a:pt x="224" y="162"/>
                </a:lnTo>
                <a:lnTo>
                  <a:pt x="224" y="161"/>
                </a:lnTo>
                <a:lnTo>
                  <a:pt x="224" y="160"/>
                </a:lnTo>
                <a:lnTo>
                  <a:pt x="224" y="160"/>
                </a:lnTo>
                <a:lnTo>
                  <a:pt x="224" y="160"/>
                </a:lnTo>
                <a:lnTo>
                  <a:pt x="225" y="160"/>
                </a:lnTo>
                <a:lnTo>
                  <a:pt x="225" y="159"/>
                </a:lnTo>
                <a:lnTo>
                  <a:pt x="226" y="159"/>
                </a:lnTo>
                <a:lnTo>
                  <a:pt x="226" y="159"/>
                </a:lnTo>
                <a:lnTo>
                  <a:pt x="226" y="158"/>
                </a:lnTo>
                <a:lnTo>
                  <a:pt x="227" y="158"/>
                </a:lnTo>
                <a:lnTo>
                  <a:pt x="228" y="158"/>
                </a:lnTo>
                <a:lnTo>
                  <a:pt x="228" y="158"/>
                </a:lnTo>
                <a:lnTo>
                  <a:pt x="228" y="158"/>
                </a:lnTo>
                <a:lnTo>
                  <a:pt x="228" y="157"/>
                </a:lnTo>
                <a:lnTo>
                  <a:pt x="229" y="157"/>
                </a:lnTo>
                <a:lnTo>
                  <a:pt x="229" y="156"/>
                </a:lnTo>
                <a:lnTo>
                  <a:pt x="230" y="156"/>
                </a:lnTo>
                <a:lnTo>
                  <a:pt x="230" y="156"/>
                </a:lnTo>
                <a:lnTo>
                  <a:pt x="230" y="155"/>
                </a:lnTo>
                <a:lnTo>
                  <a:pt x="231" y="155"/>
                </a:lnTo>
                <a:lnTo>
                  <a:pt x="231" y="154"/>
                </a:lnTo>
                <a:lnTo>
                  <a:pt x="232" y="154"/>
                </a:lnTo>
                <a:lnTo>
                  <a:pt x="232" y="154"/>
                </a:lnTo>
                <a:lnTo>
                  <a:pt x="232" y="153"/>
                </a:lnTo>
                <a:lnTo>
                  <a:pt x="232" y="152"/>
                </a:lnTo>
                <a:lnTo>
                  <a:pt x="233" y="152"/>
                </a:lnTo>
                <a:lnTo>
                  <a:pt x="233" y="152"/>
                </a:lnTo>
                <a:lnTo>
                  <a:pt x="233" y="151"/>
                </a:lnTo>
                <a:lnTo>
                  <a:pt x="234" y="151"/>
                </a:lnTo>
                <a:lnTo>
                  <a:pt x="234" y="151"/>
                </a:lnTo>
                <a:lnTo>
                  <a:pt x="234" y="150"/>
                </a:lnTo>
                <a:lnTo>
                  <a:pt x="235" y="150"/>
                </a:lnTo>
                <a:lnTo>
                  <a:pt x="236" y="150"/>
                </a:lnTo>
                <a:lnTo>
                  <a:pt x="236" y="149"/>
                </a:lnTo>
                <a:lnTo>
                  <a:pt x="237" y="149"/>
                </a:lnTo>
                <a:lnTo>
                  <a:pt x="237" y="148"/>
                </a:lnTo>
                <a:lnTo>
                  <a:pt x="238" y="148"/>
                </a:lnTo>
                <a:lnTo>
                  <a:pt x="238" y="148"/>
                </a:lnTo>
                <a:lnTo>
                  <a:pt x="238" y="147"/>
                </a:lnTo>
                <a:lnTo>
                  <a:pt x="238" y="147"/>
                </a:lnTo>
                <a:lnTo>
                  <a:pt x="239" y="147"/>
                </a:lnTo>
                <a:lnTo>
                  <a:pt x="240" y="147"/>
                </a:lnTo>
                <a:lnTo>
                  <a:pt x="240" y="146"/>
                </a:lnTo>
                <a:lnTo>
                  <a:pt x="240" y="145"/>
                </a:lnTo>
                <a:lnTo>
                  <a:pt x="240" y="145"/>
                </a:lnTo>
                <a:lnTo>
                  <a:pt x="240" y="145"/>
                </a:lnTo>
                <a:lnTo>
                  <a:pt x="241" y="145"/>
                </a:lnTo>
                <a:lnTo>
                  <a:pt x="241" y="144"/>
                </a:lnTo>
                <a:lnTo>
                  <a:pt x="242" y="144"/>
                </a:lnTo>
                <a:lnTo>
                  <a:pt x="242" y="143"/>
                </a:lnTo>
                <a:lnTo>
                  <a:pt x="242" y="143"/>
                </a:lnTo>
                <a:lnTo>
                  <a:pt x="242" y="143"/>
                </a:lnTo>
                <a:lnTo>
                  <a:pt x="243" y="143"/>
                </a:lnTo>
                <a:lnTo>
                  <a:pt x="243" y="142"/>
                </a:lnTo>
                <a:lnTo>
                  <a:pt x="243" y="141"/>
                </a:lnTo>
                <a:lnTo>
                  <a:pt x="243" y="141"/>
                </a:lnTo>
                <a:lnTo>
                  <a:pt x="243" y="141"/>
                </a:lnTo>
                <a:lnTo>
                  <a:pt x="243" y="140"/>
                </a:lnTo>
                <a:lnTo>
                  <a:pt x="243" y="139"/>
                </a:lnTo>
                <a:lnTo>
                  <a:pt x="243" y="139"/>
                </a:lnTo>
                <a:lnTo>
                  <a:pt x="243" y="138"/>
                </a:lnTo>
                <a:lnTo>
                  <a:pt x="244" y="138"/>
                </a:lnTo>
                <a:lnTo>
                  <a:pt x="245" y="138"/>
                </a:lnTo>
                <a:lnTo>
                  <a:pt x="245" y="138"/>
                </a:lnTo>
                <a:lnTo>
                  <a:pt x="246" y="138"/>
                </a:lnTo>
                <a:lnTo>
                  <a:pt x="246" y="139"/>
                </a:lnTo>
                <a:lnTo>
                  <a:pt x="247" y="139"/>
                </a:lnTo>
                <a:lnTo>
                  <a:pt x="247" y="139"/>
                </a:lnTo>
                <a:lnTo>
                  <a:pt x="247" y="138"/>
                </a:lnTo>
                <a:lnTo>
                  <a:pt x="248" y="137"/>
                </a:lnTo>
                <a:lnTo>
                  <a:pt x="249" y="137"/>
                </a:lnTo>
                <a:lnTo>
                  <a:pt x="249" y="136"/>
                </a:lnTo>
                <a:lnTo>
                  <a:pt x="249" y="135"/>
                </a:lnTo>
                <a:lnTo>
                  <a:pt x="249" y="135"/>
                </a:lnTo>
                <a:lnTo>
                  <a:pt x="250" y="135"/>
                </a:lnTo>
                <a:lnTo>
                  <a:pt x="251" y="135"/>
                </a:lnTo>
                <a:lnTo>
                  <a:pt x="251" y="134"/>
                </a:lnTo>
                <a:lnTo>
                  <a:pt x="252" y="133"/>
                </a:lnTo>
                <a:lnTo>
                  <a:pt x="252" y="133"/>
                </a:lnTo>
                <a:lnTo>
                  <a:pt x="252" y="132"/>
                </a:lnTo>
                <a:lnTo>
                  <a:pt x="253" y="132"/>
                </a:lnTo>
                <a:lnTo>
                  <a:pt x="252" y="131"/>
                </a:lnTo>
                <a:lnTo>
                  <a:pt x="252" y="131"/>
                </a:lnTo>
                <a:lnTo>
                  <a:pt x="253" y="131"/>
                </a:lnTo>
                <a:lnTo>
                  <a:pt x="253" y="130"/>
                </a:lnTo>
                <a:lnTo>
                  <a:pt x="253" y="130"/>
                </a:lnTo>
                <a:lnTo>
                  <a:pt x="253" y="129"/>
                </a:lnTo>
                <a:lnTo>
                  <a:pt x="254" y="129"/>
                </a:lnTo>
                <a:lnTo>
                  <a:pt x="254" y="129"/>
                </a:lnTo>
                <a:lnTo>
                  <a:pt x="254" y="128"/>
                </a:lnTo>
                <a:lnTo>
                  <a:pt x="254" y="128"/>
                </a:lnTo>
                <a:lnTo>
                  <a:pt x="254" y="127"/>
                </a:lnTo>
                <a:lnTo>
                  <a:pt x="254" y="126"/>
                </a:lnTo>
                <a:lnTo>
                  <a:pt x="255" y="126"/>
                </a:lnTo>
                <a:lnTo>
                  <a:pt x="255" y="126"/>
                </a:lnTo>
                <a:lnTo>
                  <a:pt x="255" y="125"/>
                </a:lnTo>
                <a:lnTo>
                  <a:pt x="255" y="125"/>
                </a:lnTo>
                <a:lnTo>
                  <a:pt x="255" y="124"/>
                </a:lnTo>
                <a:lnTo>
                  <a:pt x="256" y="124"/>
                </a:lnTo>
                <a:lnTo>
                  <a:pt x="256" y="124"/>
                </a:lnTo>
                <a:lnTo>
                  <a:pt x="257" y="124"/>
                </a:lnTo>
                <a:lnTo>
                  <a:pt x="258" y="124"/>
                </a:lnTo>
                <a:lnTo>
                  <a:pt x="259" y="124"/>
                </a:lnTo>
                <a:lnTo>
                  <a:pt x="259" y="124"/>
                </a:lnTo>
                <a:lnTo>
                  <a:pt x="259" y="124"/>
                </a:lnTo>
                <a:lnTo>
                  <a:pt x="260" y="124"/>
                </a:lnTo>
                <a:lnTo>
                  <a:pt x="260" y="125"/>
                </a:lnTo>
                <a:lnTo>
                  <a:pt x="260" y="126"/>
                </a:lnTo>
                <a:lnTo>
                  <a:pt x="260" y="126"/>
                </a:lnTo>
                <a:lnTo>
                  <a:pt x="261" y="126"/>
                </a:lnTo>
                <a:lnTo>
                  <a:pt x="262" y="126"/>
                </a:lnTo>
                <a:lnTo>
                  <a:pt x="262" y="125"/>
                </a:lnTo>
                <a:lnTo>
                  <a:pt x="262" y="124"/>
                </a:lnTo>
                <a:lnTo>
                  <a:pt x="262" y="124"/>
                </a:lnTo>
                <a:lnTo>
                  <a:pt x="262" y="124"/>
                </a:lnTo>
                <a:lnTo>
                  <a:pt x="263" y="124"/>
                </a:lnTo>
                <a:lnTo>
                  <a:pt x="264" y="123"/>
                </a:lnTo>
                <a:lnTo>
                  <a:pt x="264" y="122"/>
                </a:lnTo>
                <a:lnTo>
                  <a:pt x="264" y="122"/>
                </a:lnTo>
                <a:lnTo>
                  <a:pt x="264" y="121"/>
                </a:lnTo>
                <a:lnTo>
                  <a:pt x="264" y="121"/>
                </a:lnTo>
                <a:lnTo>
                  <a:pt x="264" y="120"/>
                </a:lnTo>
                <a:lnTo>
                  <a:pt x="264" y="120"/>
                </a:lnTo>
                <a:lnTo>
                  <a:pt x="264" y="120"/>
                </a:lnTo>
                <a:lnTo>
                  <a:pt x="264" y="119"/>
                </a:lnTo>
                <a:lnTo>
                  <a:pt x="264" y="118"/>
                </a:lnTo>
                <a:lnTo>
                  <a:pt x="264" y="118"/>
                </a:lnTo>
                <a:lnTo>
                  <a:pt x="264" y="118"/>
                </a:lnTo>
                <a:lnTo>
                  <a:pt x="264" y="117"/>
                </a:lnTo>
                <a:lnTo>
                  <a:pt x="264" y="116"/>
                </a:lnTo>
                <a:lnTo>
                  <a:pt x="264" y="116"/>
                </a:lnTo>
                <a:lnTo>
                  <a:pt x="264" y="115"/>
                </a:lnTo>
                <a:lnTo>
                  <a:pt x="264" y="114"/>
                </a:lnTo>
                <a:lnTo>
                  <a:pt x="263" y="114"/>
                </a:lnTo>
                <a:lnTo>
                  <a:pt x="263" y="114"/>
                </a:lnTo>
                <a:lnTo>
                  <a:pt x="263" y="113"/>
                </a:lnTo>
                <a:lnTo>
                  <a:pt x="263" y="112"/>
                </a:lnTo>
                <a:lnTo>
                  <a:pt x="264" y="112"/>
                </a:lnTo>
                <a:lnTo>
                  <a:pt x="264" y="112"/>
                </a:lnTo>
                <a:lnTo>
                  <a:pt x="264" y="111"/>
                </a:lnTo>
                <a:lnTo>
                  <a:pt x="264" y="111"/>
                </a:lnTo>
                <a:lnTo>
                  <a:pt x="264" y="111"/>
                </a:lnTo>
                <a:lnTo>
                  <a:pt x="264" y="110"/>
                </a:lnTo>
                <a:lnTo>
                  <a:pt x="264" y="109"/>
                </a:lnTo>
                <a:lnTo>
                  <a:pt x="264" y="109"/>
                </a:lnTo>
                <a:lnTo>
                  <a:pt x="264" y="108"/>
                </a:lnTo>
                <a:lnTo>
                  <a:pt x="264" y="107"/>
                </a:lnTo>
                <a:lnTo>
                  <a:pt x="263" y="107"/>
                </a:lnTo>
                <a:lnTo>
                  <a:pt x="263" y="107"/>
                </a:lnTo>
                <a:lnTo>
                  <a:pt x="263" y="106"/>
                </a:lnTo>
                <a:lnTo>
                  <a:pt x="263" y="105"/>
                </a:lnTo>
                <a:lnTo>
                  <a:pt x="264" y="105"/>
                </a:lnTo>
                <a:lnTo>
                  <a:pt x="264" y="104"/>
                </a:lnTo>
                <a:lnTo>
                  <a:pt x="264" y="104"/>
                </a:lnTo>
                <a:lnTo>
                  <a:pt x="264" y="103"/>
                </a:lnTo>
                <a:lnTo>
                  <a:pt x="265" y="103"/>
                </a:lnTo>
                <a:lnTo>
                  <a:pt x="265" y="102"/>
                </a:lnTo>
                <a:lnTo>
                  <a:pt x="265" y="101"/>
                </a:lnTo>
                <a:lnTo>
                  <a:pt x="265" y="101"/>
                </a:lnTo>
                <a:lnTo>
                  <a:pt x="265" y="100"/>
                </a:lnTo>
                <a:lnTo>
                  <a:pt x="265" y="99"/>
                </a:lnTo>
                <a:lnTo>
                  <a:pt x="265" y="99"/>
                </a:lnTo>
                <a:lnTo>
                  <a:pt x="265" y="98"/>
                </a:lnTo>
                <a:lnTo>
                  <a:pt x="266" y="97"/>
                </a:lnTo>
                <a:lnTo>
                  <a:pt x="266" y="97"/>
                </a:lnTo>
                <a:lnTo>
                  <a:pt x="266" y="97"/>
                </a:lnTo>
                <a:lnTo>
                  <a:pt x="266" y="96"/>
                </a:lnTo>
                <a:lnTo>
                  <a:pt x="267" y="96"/>
                </a:lnTo>
                <a:lnTo>
                  <a:pt x="268" y="96"/>
                </a:lnTo>
                <a:lnTo>
                  <a:pt x="268" y="96"/>
                </a:lnTo>
                <a:lnTo>
                  <a:pt x="269" y="96"/>
                </a:lnTo>
                <a:lnTo>
                  <a:pt x="270" y="96"/>
                </a:lnTo>
                <a:lnTo>
                  <a:pt x="270" y="95"/>
                </a:lnTo>
                <a:lnTo>
                  <a:pt x="270" y="95"/>
                </a:lnTo>
                <a:lnTo>
                  <a:pt x="270" y="94"/>
                </a:lnTo>
                <a:lnTo>
                  <a:pt x="270" y="93"/>
                </a:lnTo>
                <a:lnTo>
                  <a:pt x="269" y="93"/>
                </a:lnTo>
                <a:lnTo>
                  <a:pt x="269" y="93"/>
                </a:lnTo>
                <a:lnTo>
                  <a:pt x="269" y="92"/>
                </a:lnTo>
                <a:lnTo>
                  <a:pt x="269" y="92"/>
                </a:lnTo>
                <a:lnTo>
                  <a:pt x="269" y="91"/>
                </a:lnTo>
                <a:lnTo>
                  <a:pt x="270" y="91"/>
                </a:lnTo>
                <a:lnTo>
                  <a:pt x="270" y="90"/>
                </a:lnTo>
                <a:lnTo>
                  <a:pt x="270" y="90"/>
                </a:lnTo>
                <a:lnTo>
                  <a:pt x="270" y="89"/>
                </a:lnTo>
                <a:lnTo>
                  <a:pt x="269" y="89"/>
                </a:lnTo>
                <a:lnTo>
                  <a:pt x="268" y="89"/>
                </a:lnTo>
                <a:lnTo>
                  <a:pt x="268" y="88"/>
                </a:lnTo>
                <a:lnTo>
                  <a:pt x="268" y="88"/>
                </a:lnTo>
                <a:lnTo>
                  <a:pt x="268" y="88"/>
                </a:lnTo>
                <a:lnTo>
                  <a:pt x="267" y="87"/>
                </a:lnTo>
                <a:lnTo>
                  <a:pt x="266" y="86"/>
                </a:lnTo>
                <a:lnTo>
                  <a:pt x="266" y="86"/>
                </a:lnTo>
                <a:lnTo>
                  <a:pt x="265" y="86"/>
                </a:lnTo>
                <a:lnTo>
                  <a:pt x="264" y="86"/>
                </a:lnTo>
                <a:lnTo>
                  <a:pt x="264" y="85"/>
                </a:lnTo>
                <a:lnTo>
                  <a:pt x="264" y="84"/>
                </a:lnTo>
                <a:lnTo>
                  <a:pt x="264" y="84"/>
                </a:lnTo>
                <a:lnTo>
                  <a:pt x="264" y="83"/>
                </a:lnTo>
                <a:lnTo>
                  <a:pt x="264" y="83"/>
                </a:lnTo>
                <a:lnTo>
                  <a:pt x="265" y="83"/>
                </a:lnTo>
                <a:lnTo>
                  <a:pt x="266" y="83"/>
                </a:lnTo>
                <a:lnTo>
                  <a:pt x="266" y="83"/>
                </a:lnTo>
                <a:lnTo>
                  <a:pt x="266" y="82"/>
                </a:lnTo>
                <a:lnTo>
                  <a:pt x="267" y="82"/>
                </a:lnTo>
                <a:lnTo>
                  <a:pt x="267" y="82"/>
                </a:lnTo>
                <a:lnTo>
                  <a:pt x="268" y="82"/>
                </a:lnTo>
                <a:lnTo>
                  <a:pt x="268" y="81"/>
                </a:lnTo>
                <a:lnTo>
                  <a:pt x="268" y="81"/>
                </a:lnTo>
                <a:lnTo>
                  <a:pt x="268" y="80"/>
                </a:lnTo>
                <a:lnTo>
                  <a:pt x="269" y="80"/>
                </a:lnTo>
                <a:lnTo>
                  <a:pt x="269" y="80"/>
                </a:lnTo>
                <a:lnTo>
                  <a:pt x="269" y="80"/>
                </a:lnTo>
                <a:lnTo>
                  <a:pt x="269" y="80"/>
                </a:lnTo>
                <a:lnTo>
                  <a:pt x="270" y="80"/>
                </a:lnTo>
                <a:lnTo>
                  <a:pt x="270" y="80"/>
                </a:lnTo>
                <a:lnTo>
                  <a:pt x="271" y="80"/>
                </a:lnTo>
                <a:lnTo>
                  <a:pt x="272" y="80"/>
                </a:lnTo>
                <a:lnTo>
                  <a:pt x="272" y="80"/>
                </a:lnTo>
                <a:lnTo>
                  <a:pt x="272" y="80"/>
                </a:lnTo>
                <a:lnTo>
                  <a:pt x="273" y="80"/>
                </a:lnTo>
                <a:lnTo>
                  <a:pt x="274" y="80"/>
                </a:lnTo>
                <a:lnTo>
                  <a:pt x="274" y="80"/>
                </a:lnTo>
                <a:lnTo>
                  <a:pt x="274" y="81"/>
                </a:lnTo>
                <a:lnTo>
                  <a:pt x="275" y="81"/>
                </a:lnTo>
                <a:lnTo>
                  <a:pt x="276" y="81"/>
                </a:lnTo>
                <a:lnTo>
                  <a:pt x="276" y="81"/>
                </a:lnTo>
                <a:lnTo>
                  <a:pt x="277" y="81"/>
                </a:lnTo>
                <a:lnTo>
                  <a:pt x="277" y="80"/>
                </a:lnTo>
                <a:lnTo>
                  <a:pt x="277" y="80"/>
                </a:lnTo>
                <a:lnTo>
                  <a:pt x="278" y="80"/>
                </a:lnTo>
                <a:lnTo>
                  <a:pt x="278" y="79"/>
                </a:lnTo>
                <a:lnTo>
                  <a:pt x="277" y="78"/>
                </a:lnTo>
                <a:lnTo>
                  <a:pt x="277" y="78"/>
                </a:lnTo>
                <a:lnTo>
                  <a:pt x="277" y="77"/>
                </a:lnTo>
                <a:lnTo>
                  <a:pt x="277" y="76"/>
                </a:lnTo>
                <a:lnTo>
                  <a:pt x="277" y="76"/>
                </a:lnTo>
                <a:lnTo>
                  <a:pt x="278" y="75"/>
                </a:lnTo>
                <a:lnTo>
                  <a:pt x="278" y="75"/>
                </a:lnTo>
                <a:lnTo>
                  <a:pt x="278" y="75"/>
                </a:lnTo>
                <a:lnTo>
                  <a:pt x="279" y="75"/>
                </a:lnTo>
                <a:lnTo>
                  <a:pt x="279" y="75"/>
                </a:lnTo>
                <a:lnTo>
                  <a:pt x="279" y="74"/>
                </a:lnTo>
                <a:lnTo>
                  <a:pt x="280" y="74"/>
                </a:lnTo>
                <a:lnTo>
                  <a:pt x="281" y="74"/>
                </a:lnTo>
                <a:lnTo>
                  <a:pt x="281" y="74"/>
                </a:lnTo>
                <a:lnTo>
                  <a:pt x="282" y="74"/>
                </a:lnTo>
                <a:lnTo>
                  <a:pt x="283" y="74"/>
                </a:lnTo>
                <a:lnTo>
                  <a:pt x="283" y="74"/>
                </a:lnTo>
                <a:lnTo>
                  <a:pt x="283" y="75"/>
                </a:lnTo>
                <a:lnTo>
                  <a:pt x="284" y="75"/>
                </a:lnTo>
                <a:lnTo>
                  <a:pt x="285" y="75"/>
                </a:lnTo>
                <a:lnTo>
                  <a:pt x="285" y="74"/>
                </a:lnTo>
                <a:lnTo>
                  <a:pt x="285" y="74"/>
                </a:lnTo>
                <a:lnTo>
                  <a:pt x="286" y="74"/>
                </a:lnTo>
                <a:lnTo>
                  <a:pt x="287" y="74"/>
                </a:lnTo>
                <a:lnTo>
                  <a:pt x="287" y="74"/>
                </a:lnTo>
                <a:lnTo>
                  <a:pt x="287" y="74"/>
                </a:lnTo>
                <a:lnTo>
                  <a:pt x="287" y="73"/>
                </a:lnTo>
                <a:lnTo>
                  <a:pt x="287" y="73"/>
                </a:lnTo>
                <a:lnTo>
                  <a:pt x="287" y="72"/>
                </a:lnTo>
                <a:lnTo>
                  <a:pt x="287" y="72"/>
                </a:lnTo>
                <a:lnTo>
                  <a:pt x="287" y="71"/>
                </a:lnTo>
                <a:lnTo>
                  <a:pt x="287" y="71"/>
                </a:lnTo>
                <a:lnTo>
                  <a:pt x="287" y="71"/>
                </a:lnTo>
                <a:lnTo>
                  <a:pt x="286" y="70"/>
                </a:lnTo>
                <a:lnTo>
                  <a:pt x="285" y="70"/>
                </a:lnTo>
                <a:lnTo>
                  <a:pt x="285" y="69"/>
                </a:lnTo>
                <a:lnTo>
                  <a:pt x="285" y="69"/>
                </a:lnTo>
                <a:lnTo>
                  <a:pt x="285" y="68"/>
                </a:lnTo>
                <a:lnTo>
                  <a:pt x="285" y="67"/>
                </a:lnTo>
                <a:lnTo>
                  <a:pt x="285" y="67"/>
                </a:lnTo>
                <a:lnTo>
                  <a:pt x="285" y="66"/>
                </a:lnTo>
                <a:lnTo>
                  <a:pt x="286" y="66"/>
                </a:lnTo>
                <a:lnTo>
                  <a:pt x="286" y="65"/>
                </a:lnTo>
                <a:lnTo>
                  <a:pt x="286" y="65"/>
                </a:lnTo>
                <a:lnTo>
                  <a:pt x="285" y="65"/>
                </a:lnTo>
                <a:lnTo>
                  <a:pt x="285" y="64"/>
                </a:lnTo>
                <a:lnTo>
                  <a:pt x="285" y="64"/>
                </a:lnTo>
                <a:lnTo>
                  <a:pt x="285" y="63"/>
                </a:lnTo>
                <a:lnTo>
                  <a:pt x="284" y="63"/>
                </a:lnTo>
                <a:lnTo>
                  <a:pt x="283" y="63"/>
                </a:lnTo>
                <a:lnTo>
                  <a:pt x="283" y="63"/>
                </a:lnTo>
                <a:lnTo>
                  <a:pt x="283" y="63"/>
                </a:lnTo>
                <a:lnTo>
                  <a:pt x="282" y="63"/>
                </a:lnTo>
                <a:lnTo>
                  <a:pt x="281" y="63"/>
                </a:lnTo>
                <a:lnTo>
                  <a:pt x="281" y="62"/>
                </a:lnTo>
                <a:lnTo>
                  <a:pt x="281" y="62"/>
                </a:lnTo>
                <a:lnTo>
                  <a:pt x="281" y="61"/>
                </a:lnTo>
                <a:lnTo>
                  <a:pt x="281" y="61"/>
                </a:lnTo>
                <a:lnTo>
                  <a:pt x="281" y="60"/>
                </a:lnTo>
                <a:lnTo>
                  <a:pt x="281" y="60"/>
                </a:lnTo>
                <a:lnTo>
                  <a:pt x="281" y="59"/>
                </a:lnTo>
                <a:lnTo>
                  <a:pt x="281" y="59"/>
                </a:lnTo>
                <a:lnTo>
                  <a:pt x="281" y="59"/>
                </a:lnTo>
                <a:lnTo>
                  <a:pt x="281" y="58"/>
                </a:lnTo>
                <a:lnTo>
                  <a:pt x="282" y="58"/>
                </a:lnTo>
                <a:lnTo>
                  <a:pt x="282" y="57"/>
                </a:lnTo>
                <a:lnTo>
                  <a:pt x="282" y="57"/>
                </a:lnTo>
                <a:lnTo>
                  <a:pt x="281" y="57"/>
                </a:lnTo>
                <a:lnTo>
                  <a:pt x="281" y="56"/>
                </a:lnTo>
                <a:lnTo>
                  <a:pt x="281" y="56"/>
                </a:lnTo>
                <a:lnTo>
                  <a:pt x="280" y="56"/>
                </a:lnTo>
                <a:lnTo>
                  <a:pt x="280" y="56"/>
                </a:lnTo>
                <a:lnTo>
                  <a:pt x="279" y="56"/>
                </a:lnTo>
                <a:lnTo>
                  <a:pt x="279" y="56"/>
                </a:lnTo>
                <a:lnTo>
                  <a:pt x="279" y="55"/>
                </a:lnTo>
                <a:lnTo>
                  <a:pt x="280" y="55"/>
                </a:lnTo>
                <a:lnTo>
                  <a:pt x="280" y="54"/>
                </a:lnTo>
                <a:lnTo>
                  <a:pt x="281" y="54"/>
                </a:lnTo>
                <a:lnTo>
                  <a:pt x="281" y="53"/>
                </a:lnTo>
                <a:lnTo>
                  <a:pt x="281" y="53"/>
                </a:lnTo>
                <a:lnTo>
                  <a:pt x="281" y="52"/>
                </a:lnTo>
                <a:lnTo>
                  <a:pt x="281" y="52"/>
                </a:lnTo>
                <a:lnTo>
                  <a:pt x="280" y="52"/>
                </a:lnTo>
                <a:lnTo>
                  <a:pt x="280" y="52"/>
                </a:lnTo>
                <a:lnTo>
                  <a:pt x="279" y="52"/>
                </a:lnTo>
                <a:lnTo>
                  <a:pt x="279" y="51"/>
                </a:lnTo>
                <a:lnTo>
                  <a:pt x="279" y="50"/>
                </a:lnTo>
                <a:lnTo>
                  <a:pt x="279" y="50"/>
                </a:lnTo>
                <a:lnTo>
                  <a:pt x="279" y="49"/>
                </a:lnTo>
                <a:lnTo>
                  <a:pt x="279" y="48"/>
                </a:lnTo>
                <a:lnTo>
                  <a:pt x="279" y="48"/>
                </a:lnTo>
                <a:lnTo>
                  <a:pt x="279" y="47"/>
                </a:lnTo>
                <a:lnTo>
                  <a:pt x="279" y="47"/>
                </a:lnTo>
                <a:lnTo>
                  <a:pt x="279" y="46"/>
                </a:lnTo>
                <a:lnTo>
                  <a:pt x="279" y="46"/>
                </a:lnTo>
                <a:lnTo>
                  <a:pt x="279" y="45"/>
                </a:lnTo>
                <a:lnTo>
                  <a:pt x="279" y="45"/>
                </a:lnTo>
                <a:lnTo>
                  <a:pt x="280" y="45"/>
                </a:lnTo>
                <a:lnTo>
                  <a:pt x="281" y="45"/>
                </a:lnTo>
                <a:lnTo>
                  <a:pt x="281" y="45"/>
                </a:lnTo>
                <a:lnTo>
                  <a:pt x="281" y="44"/>
                </a:lnTo>
                <a:lnTo>
                  <a:pt x="282" y="44"/>
                </a:lnTo>
                <a:lnTo>
                  <a:pt x="283" y="44"/>
                </a:lnTo>
                <a:lnTo>
                  <a:pt x="283" y="44"/>
                </a:lnTo>
                <a:lnTo>
                  <a:pt x="284" y="44"/>
                </a:lnTo>
                <a:lnTo>
                  <a:pt x="285" y="44"/>
                </a:lnTo>
                <a:lnTo>
                  <a:pt x="285" y="44"/>
                </a:lnTo>
                <a:lnTo>
                  <a:pt x="285" y="44"/>
                </a:lnTo>
                <a:lnTo>
                  <a:pt x="286" y="44"/>
                </a:lnTo>
                <a:lnTo>
                  <a:pt x="287" y="43"/>
                </a:lnTo>
                <a:lnTo>
                  <a:pt x="287" y="43"/>
                </a:lnTo>
                <a:lnTo>
                  <a:pt x="287" y="42"/>
                </a:lnTo>
                <a:lnTo>
                  <a:pt x="288" y="42"/>
                </a:lnTo>
                <a:lnTo>
                  <a:pt x="289" y="42"/>
                </a:lnTo>
                <a:lnTo>
                  <a:pt x="289" y="42"/>
                </a:lnTo>
                <a:lnTo>
                  <a:pt x="289" y="42"/>
                </a:lnTo>
                <a:lnTo>
                  <a:pt x="289" y="41"/>
                </a:lnTo>
                <a:lnTo>
                  <a:pt x="290" y="41"/>
                </a:lnTo>
                <a:lnTo>
                  <a:pt x="291" y="40"/>
                </a:lnTo>
                <a:lnTo>
                  <a:pt x="291" y="40"/>
                </a:lnTo>
                <a:lnTo>
                  <a:pt x="291" y="40"/>
                </a:lnTo>
                <a:lnTo>
                  <a:pt x="291" y="39"/>
                </a:lnTo>
                <a:lnTo>
                  <a:pt x="292" y="39"/>
                </a:lnTo>
                <a:lnTo>
                  <a:pt x="292" y="39"/>
                </a:lnTo>
                <a:lnTo>
                  <a:pt x="293" y="38"/>
                </a:lnTo>
                <a:lnTo>
                  <a:pt x="293" y="37"/>
                </a:lnTo>
                <a:lnTo>
                  <a:pt x="293" y="37"/>
                </a:lnTo>
                <a:lnTo>
                  <a:pt x="294" y="37"/>
                </a:lnTo>
                <a:lnTo>
                  <a:pt x="294" y="36"/>
                </a:lnTo>
                <a:lnTo>
                  <a:pt x="294" y="35"/>
                </a:lnTo>
                <a:lnTo>
                  <a:pt x="295" y="35"/>
                </a:lnTo>
                <a:lnTo>
                  <a:pt x="295" y="35"/>
                </a:lnTo>
                <a:lnTo>
                  <a:pt x="295" y="34"/>
                </a:lnTo>
                <a:lnTo>
                  <a:pt x="296" y="34"/>
                </a:lnTo>
                <a:lnTo>
                  <a:pt x="296" y="33"/>
                </a:lnTo>
                <a:lnTo>
                  <a:pt x="296" y="33"/>
                </a:lnTo>
                <a:lnTo>
                  <a:pt x="297" y="33"/>
                </a:lnTo>
                <a:lnTo>
                  <a:pt x="297" y="33"/>
                </a:lnTo>
                <a:lnTo>
                  <a:pt x="298" y="33"/>
                </a:lnTo>
                <a:lnTo>
                  <a:pt x="298" y="32"/>
                </a:lnTo>
                <a:lnTo>
                  <a:pt x="298" y="31"/>
                </a:lnTo>
                <a:lnTo>
                  <a:pt x="298" y="31"/>
                </a:lnTo>
                <a:lnTo>
                  <a:pt x="299" y="31"/>
                </a:lnTo>
                <a:lnTo>
                  <a:pt x="300" y="31"/>
                </a:lnTo>
                <a:lnTo>
                  <a:pt x="300" y="31"/>
                </a:lnTo>
                <a:lnTo>
                  <a:pt x="301" y="31"/>
                </a:lnTo>
                <a:lnTo>
                  <a:pt x="302" y="31"/>
                </a:lnTo>
                <a:lnTo>
                  <a:pt x="302" y="32"/>
                </a:lnTo>
                <a:lnTo>
                  <a:pt x="302" y="32"/>
                </a:lnTo>
                <a:lnTo>
                  <a:pt x="303" y="32"/>
                </a:lnTo>
                <a:lnTo>
                  <a:pt x="303" y="31"/>
                </a:lnTo>
                <a:lnTo>
                  <a:pt x="304" y="31"/>
                </a:lnTo>
                <a:lnTo>
                  <a:pt x="304" y="31"/>
                </a:lnTo>
                <a:lnTo>
                  <a:pt x="304" y="31"/>
                </a:lnTo>
                <a:lnTo>
                  <a:pt x="305" y="31"/>
                </a:lnTo>
                <a:lnTo>
                  <a:pt x="306" y="31"/>
                </a:lnTo>
                <a:lnTo>
                  <a:pt x="306" y="31"/>
                </a:lnTo>
                <a:lnTo>
                  <a:pt x="307" y="31"/>
                </a:lnTo>
                <a:lnTo>
                  <a:pt x="308" y="31"/>
                </a:lnTo>
                <a:lnTo>
                  <a:pt x="308" y="31"/>
                </a:lnTo>
                <a:lnTo>
                  <a:pt x="309" y="31"/>
                </a:lnTo>
                <a:lnTo>
                  <a:pt x="310" y="31"/>
                </a:lnTo>
                <a:lnTo>
                  <a:pt x="311" y="31"/>
                </a:lnTo>
                <a:lnTo>
                  <a:pt x="312" y="31"/>
                </a:lnTo>
                <a:lnTo>
                  <a:pt x="312" y="31"/>
                </a:lnTo>
                <a:lnTo>
                  <a:pt x="312" y="31"/>
                </a:lnTo>
                <a:lnTo>
                  <a:pt x="313" y="31"/>
                </a:lnTo>
                <a:lnTo>
                  <a:pt x="314" y="31"/>
                </a:lnTo>
                <a:lnTo>
                  <a:pt x="314" y="31"/>
                </a:lnTo>
                <a:lnTo>
                  <a:pt x="315" y="31"/>
                </a:lnTo>
                <a:lnTo>
                  <a:pt x="315" y="32"/>
                </a:lnTo>
                <a:lnTo>
                  <a:pt x="316" y="32"/>
                </a:lnTo>
                <a:lnTo>
                  <a:pt x="316" y="33"/>
                </a:lnTo>
                <a:lnTo>
                  <a:pt x="317" y="33"/>
                </a:lnTo>
                <a:lnTo>
                  <a:pt x="317" y="33"/>
                </a:lnTo>
                <a:lnTo>
                  <a:pt x="318" y="32"/>
                </a:lnTo>
                <a:lnTo>
                  <a:pt x="319" y="32"/>
                </a:lnTo>
                <a:lnTo>
                  <a:pt x="319" y="31"/>
                </a:lnTo>
                <a:lnTo>
                  <a:pt x="319" y="31"/>
                </a:lnTo>
                <a:lnTo>
                  <a:pt x="320" y="31"/>
                </a:lnTo>
                <a:lnTo>
                  <a:pt x="320" y="30"/>
                </a:lnTo>
                <a:lnTo>
                  <a:pt x="321" y="30"/>
                </a:lnTo>
                <a:lnTo>
                  <a:pt x="321" y="30"/>
                </a:lnTo>
                <a:lnTo>
                  <a:pt x="322" y="29"/>
                </a:lnTo>
                <a:lnTo>
                  <a:pt x="323" y="30"/>
                </a:lnTo>
                <a:lnTo>
                  <a:pt x="323" y="31"/>
                </a:lnTo>
                <a:lnTo>
                  <a:pt x="323" y="31"/>
                </a:lnTo>
                <a:lnTo>
                  <a:pt x="324" y="31"/>
                </a:lnTo>
                <a:lnTo>
                  <a:pt x="325" y="31"/>
                </a:lnTo>
                <a:lnTo>
                  <a:pt x="325" y="31"/>
                </a:lnTo>
                <a:lnTo>
                  <a:pt x="325" y="30"/>
                </a:lnTo>
                <a:lnTo>
                  <a:pt x="326" y="30"/>
                </a:lnTo>
                <a:lnTo>
                  <a:pt x="327" y="30"/>
                </a:lnTo>
                <a:lnTo>
                  <a:pt x="327" y="29"/>
                </a:lnTo>
                <a:lnTo>
                  <a:pt x="327" y="29"/>
                </a:lnTo>
                <a:lnTo>
                  <a:pt x="327" y="29"/>
                </a:lnTo>
                <a:lnTo>
                  <a:pt x="328" y="29"/>
                </a:lnTo>
                <a:lnTo>
                  <a:pt x="329" y="29"/>
                </a:lnTo>
                <a:lnTo>
                  <a:pt x="329" y="28"/>
                </a:lnTo>
                <a:lnTo>
                  <a:pt x="329" y="27"/>
                </a:lnTo>
                <a:lnTo>
                  <a:pt x="330" y="27"/>
                </a:lnTo>
                <a:lnTo>
                  <a:pt x="331" y="27"/>
                </a:lnTo>
                <a:lnTo>
                  <a:pt x="331" y="27"/>
                </a:lnTo>
                <a:lnTo>
                  <a:pt x="331" y="27"/>
                </a:lnTo>
                <a:lnTo>
                  <a:pt x="331" y="26"/>
                </a:lnTo>
                <a:lnTo>
                  <a:pt x="331" y="26"/>
                </a:lnTo>
                <a:lnTo>
                  <a:pt x="331" y="25"/>
                </a:lnTo>
                <a:lnTo>
                  <a:pt x="330" y="25"/>
                </a:lnTo>
                <a:lnTo>
                  <a:pt x="330" y="25"/>
                </a:lnTo>
                <a:lnTo>
                  <a:pt x="330" y="24"/>
                </a:lnTo>
                <a:lnTo>
                  <a:pt x="330" y="23"/>
                </a:lnTo>
                <a:lnTo>
                  <a:pt x="329" y="23"/>
                </a:lnTo>
                <a:lnTo>
                  <a:pt x="329" y="22"/>
                </a:lnTo>
                <a:lnTo>
                  <a:pt x="329" y="22"/>
                </a:lnTo>
                <a:lnTo>
                  <a:pt x="329" y="21"/>
                </a:lnTo>
                <a:lnTo>
                  <a:pt x="329" y="21"/>
                </a:lnTo>
                <a:lnTo>
                  <a:pt x="328" y="21"/>
                </a:lnTo>
                <a:lnTo>
                  <a:pt x="328" y="20"/>
                </a:lnTo>
                <a:lnTo>
                  <a:pt x="328" y="20"/>
                </a:lnTo>
                <a:lnTo>
                  <a:pt x="328" y="19"/>
                </a:lnTo>
                <a:lnTo>
                  <a:pt x="329" y="19"/>
                </a:lnTo>
                <a:lnTo>
                  <a:pt x="329" y="18"/>
                </a:lnTo>
                <a:lnTo>
                  <a:pt x="329" y="18"/>
                </a:lnTo>
                <a:lnTo>
                  <a:pt x="329" y="18"/>
                </a:lnTo>
                <a:lnTo>
                  <a:pt x="330" y="18"/>
                </a:lnTo>
                <a:lnTo>
                  <a:pt x="331" y="18"/>
                </a:lnTo>
                <a:lnTo>
                  <a:pt x="331" y="18"/>
                </a:lnTo>
                <a:lnTo>
                  <a:pt x="331" y="17"/>
                </a:lnTo>
                <a:lnTo>
                  <a:pt x="332" y="17"/>
                </a:lnTo>
                <a:lnTo>
                  <a:pt x="332" y="16"/>
                </a:lnTo>
                <a:lnTo>
                  <a:pt x="332" y="16"/>
                </a:lnTo>
                <a:lnTo>
                  <a:pt x="333" y="16"/>
                </a:lnTo>
                <a:lnTo>
                  <a:pt x="333" y="16"/>
                </a:lnTo>
                <a:lnTo>
                  <a:pt x="333" y="15"/>
                </a:lnTo>
                <a:lnTo>
                  <a:pt x="334" y="15"/>
                </a:lnTo>
                <a:lnTo>
                  <a:pt x="334" y="14"/>
                </a:lnTo>
                <a:lnTo>
                  <a:pt x="334" y="14"/>
                </a:lnTo>
                <a:lnTo>
                  <a:pt x="333" y="14"/>
                </a:lnTo>
                <a:lnTo>
                  <a:pt x="333" y="13"/>
                </a:lnTo>
                <a:lnTo>
                  <a:pt x="334" y="12"/>
                </a:lnTo>
                <a:lnTo>
                  <a:pt x="334" y="12"/>
                </a:lnTo>
                <a:lnTo>
                  <a:pt x="334" y="11"/>
                </a:lnTo>
                <a:lnTo>
                  <a:pt x="334" y="10"/>
                </a:lnTo>
                <a:lnTo>
                  <a:pt x="335" y="10"/>
                </a:lnTo>
                <a:lnTo>
                  <a:pt x="336" y="10"/>
                </a:lnTo>
                <a:lnTo>
                  <a:pt x="336" y="10"/>
                </a:lnTo>
                <a:lnTo>
                  <a:pt x="336" y="10"/>
                </a:lnTo>
                <a:lnTo>
                  <a:pt x="337" y="10"/>
                </a:lnTo>
                <a:lnTo>
                  <a:pt x="338" y="10"/>
                </a:lnTo>
                <a:lnTo>
                  <a:pt x="338" y="10"/>
                </a:lnTo>
                <a:lnTo>
                  <a:pt x="339" y="10"/>
                </a:lnTo>
                <a:lnTo>
                  <a:pt x="339" y="11"/>
                </a:lnTo>
                <a:lnTo>
                  <a:pt x="340" y="11"/>
                </a:lnTo>
                <a:lnTo>
                  <a:pt x="340" y="11"/>
                </a:lnTo>
                <a:lnTo>
                  <a:pt x="340" y="12"/>
                </a:lnTo>
                <a:lnTo>
                  <a:pt x="341" y="12"/>
                </a:lnTo>
                <a:lnTo>
                  <a:pt x="342" y="12"/>
                </a:lnTo>
                <a:lnTo>
                  <a:pt x="342" y="11"/>
                </a:lnTo>
                <a:lnTo>
                  <a:pt x="342" y="11"/>
                </a:lnTo>
                <a:lnTo>
                  <a:pt x="343" y="10"/>
                </a:lnTo>
                <a:lnTo>
                  <a:pt x="343" y="11"/>
                </a:lnTo>
                <a:lnTo>
                  <a:pt x="344" y="11"/>
                </a:lnTo>
                <a:lnTo>
                  <a:pt x="344" y="12"/>
                </a:lnTo>
                <a:lnTo>
                  <a:pt x="344" y="12"/>
                </a:lnTo>
                <a:lnTo>
                  <a:pt x="345" y="12"/>
                </a:lnTo>
                <a:lnTo>
                  <a:pt x="346" y="11"/>
                </a:lnTo>
                <a:lnTo>
                  <a:pt x="346" y="11"/>
                </a:lnTo>
                <a:lnTo>
                  <a:pt x="346" y="12"/>
                </a:lnTo>
                <a:lnTo>
                  <a:pt x="347" y="12"/>
                </a:lnTo>
                <a:lnTo>
                  <a:pt x="348" y="12"/>
                </a:lnTo>
                <a:lnTo>
                  <a:pt x="348" y="12"/>
                </a:lnTo>
                <a:lnTo>
                  <a:pt x="348" y="11"/>
                </a:lnTo>
                <a:lnTo>
                  <a:pt x="349" y="11"/>
                </a:lnTo>
                <a:lnTo>
                  <a:pt x="349" y="10"/>
                </a:lnTo>
                <a:lnTo>
                  <a:pt x="350" y="10"/>
                </a:lnTo>
                <a:lnTo>
                  <a:pt x="350" y="10"/>
                </a:lnTo>
                <a:lnTo>
                  <a:pt x="350" y="9"/>
                </a:lnTo>
                <a:lnTo>
                  <a:pt x="350" y="8"/>
                </a:lnTo>
                <a:lnTo>
                  <a:pt x="350" y="8"/>
                </a:lnTo>
                <a:lnTo>
                  <a:pt x="350" y="7"/>
                </a:lnTo>
                <a:lnTo>
                  <a:pt x="351" y="7"/>
                </a:lnTo>
                <a:lnTo>
                  <a:pt x="351" y="7"/>
                </a:lnTo>
                <a:lnTo>
                  <a:pt x="352" y="7"/>
                </a:lnTo>
                <a:lnTo>
                  <a:pt x="353" y="7"/>
                </a:lnTo>
                <a:lnTo>
                  <a:pt x="353" y="6"/>
                </a:lnTo>
                <a:lnTo>
                  <a:pt x="353" y="6"/>
                </a:lnTo>
                <a:lnTo>
                  <a:pt x="354" y="6"/>
                </a:lnTo>
                <a:lnTo>
                  <a:pt x="355" y="6"/>
                </a:lnTo>
                <a:lnTo>
                  <a:pt x="355" y="6"/>
                </a:lnTo>
                <a:lnTo>
                  <a:pt x="356" y="6"/>
                </a:lnTo>
                <a:lnTo>
                  <a:pt x="356" y="6"/>
                </a:lnTo>
                <a:lnTo>
                  <a:pt x="357" y="6"/>
                </a:lnTo>
                <a:lnTo>
                  <a:pt x="357" y="6"/>
                </a:lnTo>
                <a:lnTo>
                  <a:pt x="358" y="5"/>
                </a:lnTo>
                <a:lnTo>
                  <a:pt x="359" y="5"/>
                </a:lnTo>
                <a:lnTo>
                  <a:pt x="359" y="5"/>
                </a:lnTo>
                <a:lnTo>
                  <a:pt x="359" y="4"/>
                </a:lnTo>
                <a:lnTo>
                  <a:pt x="360" y="4"/>
                </a:lnTo>
                <a:lnTo>
                  <a:pt x="361" y="4"/>
                </a:lnTo>
                <a:lnTo>
                  <a:pt x="361" y="4"/>
                </a:lnTo>
                <a:lnTo>
                  <a:pt x="362" y="4"/>
                </a:lnTo>
                <a:lnTo>
                  <a:pt x="363" y="4"/>
                </a:lnTo>
                <a:lnTo>
                  <a:pt x="363" y="4"/>
                </a:lnTo>
                <a:lnTo>
                  <a:pt x="364" y="4"/>
                </a:lnTo>
                <a:lnTo>
                  <a:pt x="365" y="4"/>
                </a:lnTo>
                <a:lnTo>
                  <a:pt x="365" y="4"/>
                </a:lnTo>
                <a:lnTo>
                  <a:pt x="365" y="4"/>
                </a:lnTo>
                <a:lnTo>
                  <a:pt x="366" y="4"/>
                </a:lnTo>
                <a:lnTo>
                  <a:pt x="366" y="3"/>
                </a:lnTo>
                <a:lnTo>
                  <a:pt x="366" y="3"/>
                </a:lnTo>
                <a:lnTo>
                  <a:pt x="367" y="3"/>
                </a:lnTo>
                <a:lnTo>
                  <a:pt x="367" y="2"/>
                </a:lnTo>
                <a:lnTo>
                  <a:pt x="367" y="2"/>
                </a:lnTo>
                <a:lnTo>
                  <a:pt x="368" y="2"/>
                </a:lnTo>
                <a:lnTo>
                  <a:pt x="368" y="2"/>
                </a:lnTo>
                <a:lnTo>
                  <a:pt x="369" y="3"/>
                </a:lnTo>
                <a:lnTo>
                  <a:pt x="370" y="3"/>
                </a:lnTo>
                <a:lnTo>
                  <a:pt x="370" y="3"/>
                </a:lnTo>
                <a:lnTo>
                  <a:pt x="371" y="3"/>
                </a:lnTo>
                <a:lnTo>
                  <a:pt x="372" y="3"/>
                </a:lnTo>
                <a:lnTo>
                  <a:pt x="372" y="3"/>
                </a:lnTo>
                <a:lnTo>
                  <a:pt x="373" y="3"/>
                </a:lnTo>
                <a:lnTo>
                  <a:pt x="374" y="3"/>
                </a:lnTo>
                <a:lnTo>
                  <a:pt x="374" y="3"/>
                </a:lnTo>
                <a:lnTo>
                  <a:pt x="374" y="3"/>
                </a:lnTo>
                <a:lnTo>
                  <a:pt x="374" y="4"/>
                </a:lnTo>
                <a:lnTo>
                  <a:pt x="375" y="4"/>
                </a:lnTo>
                <a:lnTo>
                  <a:pt x="376" y="4"/>
                </a:lnTo>
                <a:lnTo>
                  <a:pt x="376" y="4"/>
                </a:lnTo>
                <a:lnTo>
                  <a:pt x="376" y="4"/>
                </a:lnTo>
                <a:lnTo>
                  <a:pt x="376" y="4"/>
                </a:lnTo>
                <a:lnTo>
                  <a:pt x="377" y="4"/>
                </a:lnTo>
                <a:lnTo>
                  <a:pt x="378" y="4"/>
                </a:lnTo>
                <a:lnTo>
                  <a:pt x="378" y="4"/>
                </a:lnTo>
                <a:lnTo>
                  <a:pt x="379" y="4"/>
                </a:lnTo>
                <a:lnTo>
                  <a:pt x="380" y="4"/>
                </a:lnTo>
                <a:lnTo>
                  <a:pt x="380" y="4"/>
                </a:lnTo>
                <a:lnTo>
                  <a:pt x="380" y="5"/>
                </a:lnTo>
                <a:lnTo>
                  <a:pt x="381" y="5"/>
                </a:lnTo>
                <a:lnTo>
                  <a:pt x="382" y="5"/>
                </a:lnTo>
                <a:lnTo>
                  <a:pt x="382" y="5"/>
                </a:lnTo>
                <a:lnTo>
                  <a:pt x="383" y="5"/>
                </a:lnTo>
                <a:lnTo>
                  <a:pt x="384" y="4"/>
                </a:lnTo>
                <a:lnTo>
                  <a:pt x="384" y="4"/>
                </a:lnTo>
                <a:lnTo>
                  <a:pt x="384" y="3"/>
                </a:lnTo>
                <a:lnTo>
                  <a:pt x="385" y="3"/>
                </a:lnTo>
                <a:lnTo>
                  <a:pt x="385" y="3"/>
                </a:lnTo>
                <a:lnTo>
                  <a:pt x="386" y="3"/>
                </a:lnTo>
                <a:lnTo>
                  <a:pt x="386" y="2"/>
                </a:lnTo>
                <a:lnTo>
                  <a:pt x="386" y="2"/>
                </a:lnTo>
                <a:lnTo>
                  <a:pt x="386" y="1"/>
                </a:lnTo>
                <a:lnTo>
                  <a:pt x="387" y="1"/>
                </a:lnTo>
                <a:lnTo>
                  <a:pt x="387" y="1"/>
                </a:lnTo>
                <a:lnTo>
                  <a:pt x="387" y="1"/>
                </a:lnTo>
                <a:lnTo>
                  <a:pt x="387" y="0"/>
                </a:lnTo>
                <a:lnTo>
                  <a:pt x="388" y="0"/>
                </a:lnTo>
                <a:lnTo>
                  <a:pt x="389" y="0"/>
                </a:lnTo>
                <a:close/>
              </a:path>
            </a:pathLst>
          </a:custGeom>
          <a:solidFill>
            <a:schemeClr val="accent2"/>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1237356" y="3618574"/>
            <a:ext cx="3223943" cy="1671112"/>
          </a:xfrm>
          <a:custGeom>
            <a:avLst/>
            <a:gdLst>
              <a:gd name="T0" fmla="*/ 629 w 1063"/>
              <a:gd name="T1" fmla="*/ 14 h 551"/>
              <a:gd name="T2" fmla="*/ 682 w 1063"/>
              <a:gd name="T3" fmla="*/ 18 h 551"/>
              <a:gd name="T4" fmla="*/ 728 w 1063"/>
              <a:gd name="T5" fmla="*/ 36 h 551"/>
              <a:gd name="T6" fmla="*/ 740 w 1063"/>
              <a:gd name="T7" fmla="*/ 70 h 551"/>
              <a:gd name="T8" fmla="*/ 690 w 1063"/>
              <a:gd name="T9" fmla="*/ 86 h 551"/>
              <a:gd name="T10" fmla="*/ 669 w 1063"/>
              <a:gd name="T11" fmla="*/ 108 h 551"/>
              <a:gd name="T12" fmla="*/ 652 w 1063"/>
              <a:gd name="T13" fmla="*/ 142 h 551"/>
              <a:gd name="T14" fmla="*/ 678 w 1063"/>
              <a:gd name="T15" fmla="*/ 182 h 551"/>
              <a:gd name="T16" fmla="*/ 726 w 1063"/>
              <a:gd name="T17" fmla="*/ 210 h 551"/>
              <a:gd name="T18" fmla="*/ 766 w 1063"/>
              <a:gd name="T19" fmla="*/ 219 h 551"/>
              <a:gd name="T20" fmla="*/ 813 w 1063"/>
              <a:gd name="T21" fmla="*/ 243 h 551"/>
              <a:gd name="T22" fmla="*/ 854 w 1063"/>
              <a:gd name="T23" fmla="*/ 267 h 551"/>
              <a:gd name="T24" fmla="*/ 896 w 1063"/>
              <a:gd name="T25" fmla="*/ 277 h 551"/>
              <a:gd name="T26" fmla="*/ 905 w 1063"/>
              <a:gd name="T27" fmla="*/ 315 h 551"/>
              <a:gd name="T28" fmla="*/ 860 w 1063"/>
              <a:gd name="T29" fmla="*/ 328 h 551"/>
              <a:gd name="T30" fmla="*/ 885 w 1063"/>
              <a:gd name="T31" fmla="*/ 335 h 551"/>
              <a:gd name="T32" fmla="*/ 925 w 1063"/>
              <a:gd name="T33" fmla="*/ 346 h 551"/>
              <a:gd name="T34" fmla="*/ 967 w 1063"/>
              <a:gd name="T35" fmla="*/ 343 h 551"/>
              <a:gd name="T36" fmla="*/ 1011 w 1063"/>
              <a:gd name="T37" fmla="*/ 353 h 551"/>
              <a:gd name="T38" fmla="*/ 1059 w 1063"/>
              <a:gd name="T39" fmla="*/ 364 h 551"/>
              <a:gd name="T40" fmla="*/ 1046 w 1063"/>
              <a:gd name="T41" fmla="*/ 401 h 551"/>
              <a:gd name="T42" fmla="*/ 1000 w 1063"/>
              <a:gd name="T43" fmla="*/ 407 h 551"/>
              <a:gd name="T44" fmla="*/ 957 w 1063"/>
              <a:gd name="T45" fmla="*/ 413 h 551"/>
              <a:gd name="T46" fmla="*/ 951 w 1063"/>
              <a:gd name="T47" fmla="*/ 431 h 551"/>
              <a:gd name="T48" fmla="*/ 980 w 1063"/>
              <a:gd name="T49" fmla="*/ 448 h 551"/>
              <a:gd name="T50" fmla="*/ 999 w 1063"/>
              <a:gd name="T51" fmla="*/ 469 h 551"/>
              <a:gd name="T52" fmla="*/ 1013 w 1063"/>
              <a:gd name="T53" fmla="*/ 510 h 551"/>
              <a:gd name="T54" fmla="*/ 969 w 1063"/>
              <a:gd name="T55" fmla="*/ 526 h 551"/>
              <a:gd name="T56" fmla="*/ 887 w 1063"/>
              <a:gd name="T57" fmla="*/ 500 h 551"/>
              <a:gd name="T58" fmla="*/ 838 w 1063"/>
              <a:gd name="T59" fmla="*/ 526 h 551"/>
              <a:gd name="T60" fmla="*/ 798 w 1063"/>
              <a:gd name="T61" fmla="*/ 548 h 551"/>
              <a:gd name="T62" fmla="*/ 724 w 1063"/>
              <a:gd name="T63" fmla="*/ 507 h 551"/>
              <a:gd name="T64" fmla="*/ 649 w 1063"/>
              <a:gd name="T65" fmla="*/ 491 h 551"/>
              <a:gd name="T66" fmla="*/ 603 w 1063"/>
              <a:gd name="T67" fmla="*/ 478 h 551"/>
              <a:gd name="T68" fmla="*/ 600 w 1063"/>
              <a:gd name="T69" fmla="*/ 439 h 551"/>
              <a:gd name="T70" fmla="*/ 551 w 1063"/>
              <a:gd name="T71" fmla="*/ 418 h 551"/>
              <a:gd name="T72" fmla="*/ 472 w 1063"/>
              <a:gd name="T73" fmla="*/ 409 h 551"/>
              <a:gd name="T74" fmla="*/ 399 w 1063"/>
              <a:gd name="T75" fmla="*/ 363 h 551"/>
              <a:gd name="T76" fmla="*/ 307 w 1063"/>
              <a:gd name="T77" fmla="*/ 362 h 551"/>
              <a:gd name="T78" fmla="*/ 244 w 1063"/>
              <a:gd name="T79" fmla="*/ 328 h 551"/>
              <a:gd name="T80" fmla="*/ 158 w 1063"/>
              <a:gd name="T81" fmla="*/ 287 h 551"/>
              <a:gd name="T82" fmla="*/ 114 w 1063"/>
              <a:gd name="T83" fmla="*/ 255 h 551"/>
              <a:gd name="T84" fmla="*/ 72 w 1063"/>
              <a:gd name="T85" fmla="*/ 220 h 551"/>
              <a:gd name="T86" fmla="*/ 10 w 1063"/>
              <a:gd name="T87" fmla="*/ 152 h 551"/>
              <a:gd name="T88" fmla="*/ 63 w 1063"/>
              <a:gd name="T89" fmla="*/ 103 h 551"/>
              <a:gd name="T90" fmla="*/ 91 w 1063"/>
              <a:gd name="T91" fmla="*/ 81 h 551"/>
              <a:gd name="T92" fmla="*/ 134 w 1063"/>
              <a:gd name="T93" fmla="*/ 110 h 551"/>
              <a:gd name="T94" fmla="*/ 183 w 1063"/>
              <a:gd name="T95" fmla="*/ 138 h 551"/>
              <a:gd name="T96" fmla="*/ 227 w 1063"/>
              <a:gd name="T97" fmla="*/ 168 h 551"/>
              <a:gd name="T98" fmla="*/ 252 w 1063"/>
              <a:gd name="T99" fmla="*/ 203 h 551"/>
              <a:gd name="T100" fmla="*/ 293 w 1063"/>
              <a:gd name="T101" fmla="*/ 226 h 551"/>
              <a:gd name="T102" fmla="*/ 336 w 1063"/>
              <a:gd name="T103" fmla="*/ 254 h 551"/>
              <a:gd name="T104" fmla="*/ 370 w 1063"/>
              <a:gd name="T105" fmla="*/ 222 h 551"/>
              <a:gd name="T106" fmla="*/ 417 w 1063"/>
              <a:gd name="T107" fmla="*/ 223 h 551"/>
              <a:gd name="T108" fmla="*/ 464 w 1063"/>
              <a:gd name="T109" fmla="*/ 239 h 551"/>
              <a:gd name="T110" fmla="*/ 491 w 1063"/>
              <a:gd name="T111" fmla="*/ 225 h 551"/>
              <a:gd name="T112" fmla="*/ 468 w 1063"/>
              <a:gd name="T113" fmla="*/ 188 h 551"/>
              <a:gd name="T114" fmla="*/ 473 w 1063"/>
              <a:gd name="T115" fmla="*/ 149 h 551"/>
              <a:gd name="T116" fmla="*/ 510 w 1063"/>
              <a:gd name="T117" fmla="*/ 120 h 551"/>
              <a:gd name="T118" fmla="*/ 542 w 1063"/>
              <a:gd name="T119" fmla="*/ 93 h 551"/>
              <a:gd name="T120" fmla="*/ 525 w 1063"/>
              <a:gd name="T121" fmla="*/ 77 h 551"/>
              <a:gd name="T122" fmla="*/ 552 w 1063"/>
              <a:gd name="T123" fmla="*/ 47 h 551"/>
              <a:gd name="T124" fmla="*/ 559 w 1063"/>
              <a:gd name="T125" fmla="*/ 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3" h="551">
                <a:moveTo>
                  <a:pt x="577" y="6"/>
                </a:moveTo>
                <a:lnTo>
                  <a:pt x="578" y="6"/>
                </a:lnTo>
                <a:lnTo>
                  <a:pt x="578" y="6"/>
                </a:lnTo>
                <a:lnTo>
                  <a:pt x="579" y="6"/>
                </a:lnTo>
                <a:lnTo>
                  <a:pt x="580" y="5"/>
                </a:lnTo>
                <a:lnTo>
                  <a:pt x="580" y="5"/>
                </a:lnTo>
                <a:lnTo>
                  <a:pt x="580" y="4"/>
                </a:lnTo>
                <a:lnTo>
                  <a:pt x="581" y="4"/>
                </a:lnTo>
                <a:lnTo>
                  <a:pt x="581" y="4"/>
                </a:lnTo>
                <a:lnTo>
                  <a:pt x="582" y="3"/>
                </a:lnTo>
                <a:lnTo>
                  <a:pt x="582" y="3"/>
                </a:lnTo>
                <a:lnTo>
                  <a:pt x="583" y="2"/>
                </a:lnTo>
                <a:lnTo>
                  <a:pt x="584" y="2"/>
                </a:lnTo>
                <a:lnTo>
                  <a:pt x="585" y="2"/>
                </a:lnTo>
                <a:lnTo>
                  <a:pt x="586" y="2"/>
                </a:lnTo>
                <a:lnTo>
                  <a:pt x="586" y="2"/>
                </a:lnTo>
                <a:lnTo>
                  <a:pt x="587" y="2"/>
                </a:lnTo>
                <a:lnTo>
                  <a:pt x="587" y="3"/>
                </a:lnTo>
                <a:lnTo>
                  <a:pt x="587" y="3"/>
                </a:lnTo>
                <a:lnTo>
                  <a:pt x="587" y="4"/>
                </a:lnTo>
                <a:lnTo>
                  <a:pt x="588" y="4"/>
                </a:lnTo>
                <a:lnTo>
                  <a:pt x="588" y="4"/>
                </a:lnTo>
                <a:lnTo>
                  <a:pt x="589" y="5"/>
                </a:lnTo>
                <a:lnTo>
                  <a:pt x="589" y="6"/>
                </a:lnTo>
                <a:lnTo>
                  <a:pt x="590" y="6"/>
                </a:lnTo>
                <a:lnTo>
                  <a:pt x="591" y="6"/>
                </a:lnTo>
                <a:lnTo>
                  <a:pt x="591" y="6"/>
                </a:lnTo>
                <a:lnTo>
                  <a:pt x="592" y="6"/>
                </a:lnTo>
                <a:lnTo>
                  <a:pt x="593" y="6"/>
                </a:lnTo>
                <a:lnTo>
                  <a:pt x="593" y="7"/>
                </a:lnTo>
                <a:lnTo>
                  <a:pt x="594" y="7"/>
                </a:lnTo>
                <a:lnTo>
                  <a:pt x="595" y="7"/>
                </a:lnTo>
                <a:lnTo>
                  <a:pt x="595" y="7"/>
                </a:lnTo>
                <a:lnTo>
                  <a:pt x="596" y="7"/>
                </a:lnTo>
                <a:lnTo>
                  <a:pt x="596" y="8"/>
                </a:lnTo>
                <a:lnTo>
                  <a:pt x="597" y="8"/>
                </a:lnTo>
                <a:lnTo>
                  <a:pt x="597" y="8"/>
                </a:lnTo>
                <a:lnTo>
                  <a:pt x="598" y="8"/>
                </a:lnTo>
                <a:lnTo>
                  <a:pt x="599" y="8"/>
                </a:lnTo>
                <a:lnTo>
                  <a:pt x="599" y="8"/>
                </a:lnTo>
                <a:lnTo>
                  <a:pt x="600" y="8"/>
                </a:lnTo>
                <a:lnTo>
                  <a:pt x="601" y="8"/>
                </a:lnTo>
                <a:lnTo>
                  <a:pt x="601" y="8"/>
                </a:lnTo>
                <a:lnTo>
                  <a:pt x="602" y="8"/>
                </a:lnTo>
                <a:lnTo>
                  <a:pt x="603" y="8"/>
                </a:lnTo>
                <a:lnTo>
                  <a:pt x="603" y="9"/>
                </a:lnTo>
                <a:lnTo>
                  <a:pt x="603" y="10"/>
                </a:lnTo>
                <a:lnTo>
                  <a:pt x="603" y="10"/>
                </a:lnTo>
                <a:lnTo>
                  <a:pt x="603" y="11"/>
                </a:lnTo>
                <a:lnTo>
                  <a:pt x="604" y="12"/>
                </a:lnTo>
                <a:lnTo>
                  <a:pt x="604" y="12"/>
                </a:lnTo>
                <a:lnTo>
                  <a:pt x="605" y="12"/>
                </a:lnTo>
                <a:lnTo>
                  <a:pt x="605" y="13"/>
                </a:lnTo>
                <a:lnTo>
                  <a:pt x="605" y="14"/>
                </a:lnTo>
                <a:lnTo>
                  <a:pt x="605" y="14"/>
                </a:lnTo>
                <a:lnTo>
                  <a:pt x="606" y="14"/>
                </a:lnTo>
                <a:lnTo>
                  <a:pt x="606" y="15"/>
                </a:lnTo>
                <a:lnTo>
                  <a:pt x="607" y="16"/>
                </a:lnTo>
                <a:lnTo>
                  <a:pt x="607" y="16"/>
                </a:lnTo>
                <a:lnTo>
                  <a:pt x="607" y="17"/>
                </a:lnTo>
                <a:lnTo>
                  <a:pt x="608" y="18"/>
                </a:lnTo>
                <a:lnTo>
                  <a:pt x="608" y="18"/>
                </a:lnTo>
                <a:lnTo>
                  <a:pt x="608" y="18"/>
                </a:lnTo>
                <a:lnTo>
                  <a:pt x="609" y="19"/>
                </a:lnTo>
                <a:lnTo>
                  <a:pt x="610" y="19"/>
                </a:lnTo>
                <a:lnTo>
                  <a:pt x="610" y="20"/>
                </a:lnTo>
                <a:lnTo>
                  <a:pt x="610" y="21"/>
                </a:lnTo>
                <a:lnTo>
                  <a:pt x="610" y="21"/>
                </a:lnTo>
                <a:lnTo>
                  <a:pt x="611" y="22"/>
                </a:lnTo>
                <a:lnTo>
                  <a:pt x="611" y="21"/>
                </a:lnTo>
                <a:lnTo>
                  <a:pt x="612" y="21"/>
                </a:lnTo>
                <a:lnTo>
                  <a:pt x="612" y="21"/>
                </a:lnTo>
                <a:lnTo>
                  <a:pt x="612" y="20"/>
                </a:lnTo>
                <a:lnTo>
                  <a:pt x="613" y="19"/>
                </a:lnTo>
                <a:lnTo>
                  <a:pt x="614" y="19"/>
                </a:lnTo>
                <a:lnTo>
                  <a:pt x="614" y="19"/>
                </a:lnTo>
                <a:lnTo>
                  <a:pt x="614" y="19"/>
                </a:lnTo>
                <a:lnTo>
                  <a:pt x="614" y="18"/>
                </a:lnTo>
                <a:lnTo>
                  <a:pt x="615" y="18"/>
                </a:lnTo>
                <a:lnTo>
                  <a:pt x="616" y="18"/>
                </a:lnTo>
                <a:lnTo>
                  <a:pt x="616" y="18"/>
                </a:lnTo>
                <a:lnTo>
                  <a:pt x="616" y="17"/>
                </a:lnTo>
                <a:lnTo>
                  <a:pt x="616" y="17"/>
                </a:lnTo>
                <a:lnTo>
                  <a:pt x="616" y="16"/>
                </a:lnTo>
                <a:lnTo>
                  <a:pt x="617" y="16"/>
                </a:lnTo>
                <a:lnTo>
                  <a:pt x="618" y="16"/>
                </a:lnTo>
                <a:lnTo>
                  <a:pt x="618" y="17"/>
                </a:lnTo>
                <a:lnTo>
                  <a:pt x="618" y="17"/>
                </a:lnTo>
                <a:lnTo>
                  <a:pt x="619" y="17"/>
                </a:lnTo>
                <a:lnTo>
                  <a:pt x="620" y="17"/>
                </a:lnTo>
                <a:lnTo>
                  <a:pt x="620" y="18"/>
                </a:lnTo>
                <a:lnTo>
                  <a:pt x="620" y="18"/>
                </a:lnTo>
                <a:lnTo>
                  <a:pt x="621" y="18"/>
                </a:lnTo>
                <a:lnTo>
                  <a:pt x="622" y="18"/>
                </a:lnTo>
                <a:lnTo>
                  <a:pt x="622" y="18"/>
                </a:lnTo>
                <a:lnTo>
                  <a:pt x="623" y="18"/>
                </a:lnTo>
                <a:lnTo>
                  <a:pt x="623" y="18"/>
                </a:lnTo>
                <a:lnTo>
                  <a:pt x="623" y="17"/>
                </a:lnTo>
                <a:lnTo>
                  <a:pt x="624" y="17"/>
                </a:lnTo>
                <a:lnTo>
                  <a:pt x="625" y="17"/>
                </a:lnTo>
                <a:lnTo>
                  <a:pt x="625" y="16"/>
                </a:lnTo>
                <a:lnTo>
                  <a:pt x="625" y="16"/>
                </a:lnTo>
                <a:lnTo>
                  <a:pt x="625" y="16"/>
                </a:lnTo>
                <a:lnTo>
                  <a:pt x="626" y="16"/>
                </a:lnTo>
                <a:lnTo>
                  <a:pt x="627" y="16"/>
                </a:lnTo>
                <a:lnTo>
                  <a:pt x="627" y="15"/>
                </a:lnTo>
                <a:lnTo>
                  <a:pt x="628" y="15"/>
                </a:lnTo>
                <a:lnTo>
                  <a:pt x="628" y="14"/>
                </a:lnTo>
                <a:lnTo>
                  <a:pt x="629" y="14"/>
                </a:lnTo>
                <a:lnTo>
                  <a:pt x="629" y="14"/>
                </a:lnTo>
                <a:lnTo>
                  <a:pt x="629" y="14"/>
                </a:lnTo>
                <a:lnTo>
                  <a:pt x="630" y="14"/>
                </a:lnTo>
                <a:lnTo>
                  <a:pt x="631" y="14"/>
                </a:lnTo>
                <a:lnTo>
                  <a:pt x="631" y="14"/>
                </a:lnTo>
                <a:lnTo>
                  <a:pt x="632" y="14"/>
                </a:lnTo>
                <a:lnTo>
                  <a:pt x="633" y="14"/>
                </a:lnTo>
                <a:lnTo>
                  <a:pt x="633" y="14"/>
                </a:lnTo>
                <a:lnTo>
                  <a:pt x="634" y="14"/>
                </a:lnTo>
                <a:lnTo>
                  <a:pt x="635" y="14"/>
                </a:lnTo>
                <a:lnTo>
                  <a:pt x="635" y="14"/>
                </a:lnTo>
                <a:lnTo>
                  <a:pt x="635" y="14"/>
                </a:lnTo>
                <a:lnTo>
                  <a:pt x="636" y="14"/>
                </a:lnTo>
                <a:lnTo>
                  <a:pt x="637" y="14"/>
                </a:lnTo>
                <a:lnTo>
                  <a:pt x="637" y="14"/>
                </a:lnTo>
                <a:lnTo>
                  <a:pt x="637" y="14"/>
                </a:lnTo>
                <a:lnTo>
                  <a:pt x="637" y="15"/>
                </a:lnTo>
                <a:lnTo>
                  <a:pt x="638" y="15"/>
                </a:lnTo>
                <a:lnTo>
                  <a:pt x="638" y="16"/>
                </a:lnTo>
                <a:lnTo>
                  <a:pt x="639" y="16"/>
                </a:lnTo>
                <a:lnTo>
                  <a:pt x="639" y="16"/>
                </a:lnTo>
                <a:lnTo>
                  <a:pt x="640" y="16"/>
                </a:lnTo>
                <a:lnTo>
                  <a:pt x="640" y="15"/>
                </a:lnTo>
                <a:lnTo>
                  <a:pt x="641" y="15"/>
                </a:lnTo>
                <a:lnTo>
                  <a:pt x="641" y="15"/>
                </a:lnTo>
                <a:lnTo>
                  <a:pt x="641" y="14"/>
                </a:lnTo>
                <a:lnTo>
                  <a:pt x="642" y="14"/>
                </a:lnTo>
                <a:lnTo>
                  <a:pt x="642" y="14"/>
                </a:lnTo>
                <a:lnTo>
                  <a:pt x="642" y="14"/>
                </a:lnTo>
                <a:lnTo>
                  <a:pt x="643" y="14"/>
                </a:lnTo>
                <a:lnTo>
                  <a:pt x="644" y="14"/>
                </a:lnTo>
                <a:lnTo>
                  <a:pt x="644" y="14"/>
                </a:lnTo>
                <a:lnTo>
                  <a:pt x="645" y="14"/>
                </a:lnTo>
                <a:lnTo>
                  <a:pt x="646" y="14"/>
                </a:lnTo>
                <a:lnTo>
                  <a:pt x="646" y="14"/>
                </a:lnTo>
                <a:lnTo>
                  <a:pt x="646" y="13"/>
                </a:lnTo>
                <a:lnTo>
                  <a:pt x="647" y="13"/>
                </a:lnTo>
                <a:lnTo>
                  <a:pt x="648" y="13"/>
                </a:lnTo>
                <a:lnTo>
                  <a:pt x="648" y="13"/>
                </a:lnTo>
                <a:lnTo>
                  <a:pt x="648" y="14"/>
                </a:lnTo>
                <a:lnTo>
                  <a:pt x="649" y="14"/>
                </a:lnTo>
                <a:lnTo>
                  <a:pt x="650" y="14"/>
                </a:lnTo>
                <a:lnTo>
                  <a:pt x="650" y="14"/>
                </a:lnTo>
                <a:lnTo>
                  <a:pt x="651" y="14"/>
                </a:lnTo>
                <a:lnTo>
                  <a:pt x="651" y="14"/>
                </a:lnTo>
                <a:lnTo>
                  <a:pt x="652" y="14"/>
                </a:lnTo>
                <a:lnTo>
                  <a:pt x="652" y="14"/>
                </a:lnTo>
                <a:lnTo>
                  <a:pt x="652" y="15"/>
                </a:lnTo>
                <a:lnTo>
                  <a:pt x="653" y="15"/>
                </a:lnTo>
                <a:lnTo>
                  <a:pt x="653" y="16"/>
                </a:lnTo>
                <a:lnTo>
                  <a:pt x="654" y="16"/>
                </a:lnTo>
                <a:lnTo>
                  <a:pt x="654" y="16"/>
                </a:lnTo>
                <a:lnTo>
                  <a:pt x="655" y="16"/>
                </a:lnTo>
                <a:lnTo>
                  <a:pt x="656" y="16"/>
                </a:lnTo>
                <a:lnTo>
                  <a:pt x="656" y="16"/>
                </a:lnTo>
                <a:lnTo>
                  <a:pt x="657" y="16"/>
                </a:lnTo>
                <a:lnTo>
                  <a:pt x="657" y="16"/>
                </a:lnTo>
                <a:lnTo>
                  <a:pt x="658" y="16"/>
                </a:lnTo>
                <a:lnTo>
                  <a:pt x="658" y="16"/>
                </a:lnTo>
                <a:lnTo>
                  <a:pt x="658" y="16"/>
                </a:lnTo>
                <a:lnTo>
                  <a:pt x="659" y="16"/>
                </a:lnTo>
                <a:lnTo>
                  <a:pt x="659" y="15"/>
                </a:lnTo>
                <a:lnTo>
                  <a:pt x="659" y="14"/>
                </a:lnTo>
                <a:lnTo>
                  <a:pt x="659" y="14"/>
                </a:lnTo>
                <a:lnTo>
                  <a:pt x="660" y="14"/>
                </a:lnTo>
                <a:lnTo>
                  <a:pt x="660" y="14"/>
                </a:lnTo>
                <a:lnTo>
                  <a:pt x="661" y="14"/>
                </a:lnTo>
                <a:lnTo>
                  <a:pt x="661" y="14"/>
                </a:lnTo>
                <a:lnTo>
                  <a:pt x="662" y="14"/>
                </a:lnTo>
                <a:lnTo>
                  <a:pt x="663" y="14"/>
                </a:lnTo>
                <a:lnTo>
                  <a:pt x="663" y="14"/>
                </a:lnTo>
                <a:lnTo>
                  <a:pt x="664" y="14"/>
                </a:lnTo>
                <a:lnTo>
                  <a:pt x="665" y="14"/>
                </a:lnTo>
                <a:lnTo>
                  <a:pt x="665" y="14"/>
                </a:lnTo>
                <a:lnTo>
                  <a:pt x="666" y="14"/>
                </a:lnTo>
                <a:lnTo>
                  <a:pt x="667" y="14"/>
                </a:lnTo>
                <a:lnTo>
                  <a:pt x="667" y="14"/>
                </a:lnTo>
                <a:lnTo>
                  <a:pt x="667" y="15"/>
                </a:lnTo>
                <a:lnTo>
                  <a:pt x="668" y="15"/>
                </a:lnTo>
                <a:lnTo>
                  <a:pt x="669" y="15"/>
                </a:lnTo>
                <a:lnTo>
                  <a:pt x="669" y="15"/>
                </a:lnTo>
                <a:lnTo>
                  <a:pt x="669" y="16"/>
                </a:lnTo>
                <a:lnTo>
                  <a:pt x="670" y="16"/>
                </a:lnTo>
                <a:lnTo>
                  <a:pt x="670" y="15"/>
                </a:lnTo>
                <a:lnTo>
                  <a:pt x="671" y="15"/>
                </a:lnTo>
                <a:lnTo>
                  <a:pt x="671" y="15"/>
                </a:lnTo>
                <a:lnTo>
                  <a:pt x="672" y="15"/>
                </a:lnTo>
                <a:lnTo>
                  <a:pt x="673" y="15"/>
                </a:lnTo>
                <a:lnTo>
                  <a:pt x="673" y="15"/>
                </a:lnTo>
                <a:lnTo>
                  <a:pt x="674" y="15"/>
                </a:lnTo>
                <a:lnTo>
                  <a:pt x="674" y="16"/>
                </a:lnTo>
                <a:lnTo>
                  <a:pt x="674" y="15"/>
                </a:lnTo>
                <a:lnTo>
                  <a:pt x="675" y="15"/>
                </a:lnTo>
                <a:lnTo>
                  <a:pt x="675" y="15"/>
                </a:lnTo>
                <a:lnTo>
                  <a:pt x="676" y="14"/>
                </a:lnTo>
                <a:lnTo>
                  <a:pt x="676" y="15"/>
                </a:lnTo>
                <a:lnTo>
                  <a:pt x="677" y="15"/>
                </a:lnTo>
                <a:lnTo>
                  <a:pt x="677" y="16"/>
                </a:lnTo>
                <a:lnTo>
                  <a:pt x="677" y="16"/>
                </a:lnTo>
                <a:lnTo>
                  <a:pt x="677" y="16"/>
                </a:lnTo>
                <a:lnTo>
                  <a:pt x="678" y="16"/>
                </a:lnTo>
                <a:lnTo>
                  <a:pt x="678" y="17"/>
                </a:lnTo>
                <a:lnTo>
                  <a:pt x="678" y="17"/>
                </a:lnTo>
                <a:lnTo>
                  <a:pt x="678" y="18"/>
                </a:lnTo>
                <a:lnTo>
                  <a:pt x="679" y="18"/>
                </a:lnTo>
                <a:lnTo>
                  <a:pt x="680" y="18"/>
                </a:lnTo>
                <a:lnTo>
                  <a:pt x="680" y="18"/>
                </a:lnTo>
                <a:lnTo>
                  <a:pt x="681" y="18"/>
                </a:lnTo>
                <a:lnTo>
                  <a:pt x="682" y="18"/>
                </a:lnTo>
                <a:lnTo>
                  <a:pt x="682" y="18"/>
                </a:lnTo>
                <a:lnTo>
                  <a:pt x="682" y="18"/>
                </a:lnTo>
                <a:lnTo>
                  <a:pt x="682" y="19"/>
                </a:lnTo>
                <a:lnTo>
                  <a:pt x="683" y="19"/>
                </a:lnTo>
                <a:lnTo>
                  <a:pt x="684" y="19"/>
                </a:lnTo>
                <a:lnTo>
                  <a:pt x="684" y="20"/>
                </a:lnTo>
                <a:lnTo>
                  <a:pt x="684" y="21"/>
                </a:lnTo>
                <a:lnTo>
                  <a:pt x="684" y="21"/>
                </a:lnTo>
                <a:lnTo>
                  <a:pt x="685" y="21"/>
                </a:lnTo>
                <a:lnTo>
                  <a:pt x="686" y="21"/>
                </a:lnTo>
                <a:lnTo>
                  <a:pt x="686" y="22"/>
                </a:lnTo>
                <a:lnTo>
                  <a:pt x="686" y="23"/>
                </a:lnTo>
                <a:lnTo>
                  <a:pt x="686" y="23"/>
                </a:lnTo>
                <a:lnTo>
                  <a:pt x="686" y="23"/>
                </a:lnTo>
                <a:lnTo>
                  <a:pt x="686" y="24"/>
                </a:lnTo>
                <a:lnTo>
                  <a:pt x="687" y="24"/>
                </a:lnTo>
                <a:lnTo>
                  <a:pt x="687" y="25"/>
                </a:lnTo>
                <a:lnTo>
                  <a:pt x="688" y="25"/>
                </a:lnTo>
                <a:lnTo>
                  <a:pt x="688" y="25"/>
                </a:lnTo>
                <a:lnTo>
                  <a:pt x="689" y="25"/>
                </a:lnTo>
                <a:lnTo>
                  <a:pt x="689" y="24"/>
                </a:lnTo>
                <a:lnTo>
                  <a:pt x="690" y="24"/>
                </a:lnTo>
                <a:lnTo>
                  <a:pt x="690" y="24"/>
                </a:lnTo>
                <a:lnTo>
                  <a:pt x="691" y="24"/>
                </a:lnTo>
                <a:lnTo>
                  <a:pt x="692" y="24"/>
                </a:lnTo>
                <a:lnTo>
                  <a:pt x="692" y="24"/>
                </a:lnTo>
                <a:lnTo>
                  <a:pt x="693" y="24"/>
                </a:lnTo>
                <a:lnTo>
                  <a:pt x="693" y="23"/>
                </a:lnTo>
                <a:lnTo>
                  <a:pt x="694" y="23"/>
                </a:lnTo>
                <a:lnTo>
                  <a:pt x="694" y="23"/>
                </a:lnTo>
                <a:lnTo>
                  <a:pt x="695" y="24"/>
                </a:lnTo>
                <a:lnTo>
                  <a:pt x="695" y="24"/>
                </a:lnTo>
                <a:lnTo>
                  <a:pt x="695" y="25"/>
                </a:lnTo>
                <a:lnTo>
                  <a:pt x="696" y="25"/>
                </a:lnTo>
                <a:lnTo>
                  <a:pt x="697" y="25"/>
                </a:lnTo>
                <a:lnTo>
                  <a:pt x="697" y="25"/>
                </a:lnTo>
                <a:lnTo>
                  <a:pt x="697" y="25"/>
                </a:lnTo>
                <a:lnTo>
                  <a:pt x="697" y="25"/>
                </a:lnTo>
                <a:lnTo>
                  <a:pt x="698" y="25"/>
                </a:lnTo>
                <a:lnTo>
                  <a:pt x="698" y="25"/>
                </a:lnTo>
                <a:lnTo>
                  <a:pt x="699" y="25"/>
                </a:lnTo>
                <a:lnTo>
                  <a:pt x="699" y="25"/>
                </a:lnTo>
                <a:lnTo>
                  <a:pt x="699" y="26"/>
                </a:lnTo>
                <a:lnTo>
                  <a:pt x="700" y="26"/>
                </a:lnTo>
                <a:lnTo>
                  <a:pt x="700" y="27"/>
                </a:lnTo>
                <a:lnTo>
                  <a:pt x="701" y="27"/>
                </a:lnTo>
                <a:lnTo>
                  <a:pt x="701" y="27"/>
                </a:lnTo>
                <a:lnTo>
                  <a:pt x="701" y="27"/>
                </a:lnTo>
                <a:lnTo>
                  <a:pt x="702" y="27"/>
                </a:lnTo>
                <a:lnTo>
                  <a:pt x="702" y="28"/>
                </a:lnTo>
                <a:lnTo>
                  <a:pt x="703" y="28"/>
                </a:lnTo>
                <a:lnTo>
                  <a:pt x="703" y="28"/>
                </a:lnTo>
                <a:lnTo>
                  <a:pt x="704" y="28"/>
                </a:lnTo>
                <a:lnTo>
                  <a:pt x="704" y="27"/>
                </a:lnTo>
                <a:lnTo>
                  <a:pt x="705" y="27"/>
                </a:lnTo>
                <a:lnTo>
                  <a:pt x="705" y="27"/>
                </a:lnTo>
                <a:lnTo>
                  <a:pt x="706" y="27"/>
                </a:lnTo>
                <a:lnTo>
                  <a:pt x="707" y="27"/>
                </a:lnTo>
                <a:lnTo>
                  <a:pt x="707" y="27"/>
                </a:lnTo>
                <a:lnTo>
                  <a:pt x="708" y="27"/>
                </a:lnTo>
                <a:lnTo>
                  <a:pt x="708" y="28"/>
                </a:lnTo>
                <a:lnTo>
                  <a:pt x="709" y="28"/>
                </a:lnTo>
                <a:lnTo>
                  <a:pt x="709" y="28"/>
                </a:lnTo>
                <a:lnTo>
                  <a:pt x="709" y="29"/>
                </a:lnTo>
                <a:lnTo>
                  <a:pt x="710" y="29"/>
                </a:lnTo>
                <a:lnTo>
                  <a:pt x="710" y="29"/>
                </a:lnTo>
                <a:lnTo>
                  <a:pt x="711" y="29"/>
                </a:lnTo>
                <a:lnTo>
                  <a:pt x="711" y="30"/>
                </a:lnTo>
                <a:lnTo>
                  <a:pt x="711" y="30"/>
                </a:lnTo>
                <a:lnTo>
                  <a:pt x="711" y="29"/>
                </a:lnTo>
                <a:lnTo>
                  <a:pt x="712" y="30"/>
                </a:lnTo>
                <a:lnTo>
                  <a:pt x="713" y="30"/>
                </a:lnTo>
                <a:lnTo>
                  <a:pt x="713" y="30"/>
                </a:lnTo>
                <a:lnTo>
                  <a:pt x="714" y="30"/>
                </a:lnTo>
                <a:lnTo>
                  <a:pt x="714" y="30"/>
                </a:lnTo>
                <a:lnTo>
                  <a:pt x="715" y="30"/>
                </a:lnTo>
                <a:lnTo>
                  <a:pt x="716" y="30"/>
                </a:lnTo>
                <a:lnTo>
                  <a:pt x="716" y="30"/>
                </a:lnTo>
                <a:lnTo>
                  <a:pt x="716" y="31"/>
                </a:lnTo>
                <a:lnTo>
                  <a:pt x="717" y="31"/>
                </a:lnTo>
                <a:lnTo>
                  <a:pt x="718" y="31"/>
                </a:lnTo>
                <a:lnTo>
                  <a:pt x="718" y="31"/>
                </a:lnTo>
                <a:lnTo>
                  <a:pt x="718" y="31"/>
                </a:lnTo>
                <a:lnTo>
                  <a:pt x="719" y="31"/>
                </a:lnTo>
                <a:lnTo>
                  <a:pt x="719" y="32"/>
                </a:lnTo>
                <a:lnTo>
                  <a:pt x="720" y="32"/>
                </a:lnTo>
                <a:lnTo>
                  <a:pt x="720" y="31"/>
                </a:lnTo>
                <a:lnTo>
                  <a:pt x="720" y="31"/>
                </a:lnTo>
                <a:lnTo>
                  <a:pt x="720" y="31"/>
                </a:lnTo>
                <a:lnTo>
                  <a:pt x="721" y="31"/>
                </a:lnTo>
                <a:lnTo>
                  <a:pt x="722" y="31"/>
                </a:lnTo>
                <a:lnTo>
                  <a:pt x="722" y="30"/>
                </a:lnTo>
                <a:lnTo>
                  <a:pt x="722" y="30"/>
                </a:lnTo>
                <a:lnTo>
                  <a:pt x="723" y="30"/>
                </a:lnTo>
                <a:lnTo>
                  <a:pt x="723" y="31"/>
                </a:lnTo>
                <a:lnTo>
                  <a:pt x="724" y="31"/>
                </a:lnTo>
                <a:lnTo>
                  <a:pt x="724" y="31"/>
                </a:lnTo>
                <a:lnTo>
                  <a:pt x="724" y="32"/>
                </a:lnTo>
                <a:lnTo>
                  <a:pt x="724" y="33"/>
                </a:lnTo>
                <a:lnTo>
                  <a:pt x="724" y="33"/>
                </a:lnTo>
                <a:lnTo>
                  <a:pt x="725" y="33"/>
                </a:lnTo>
                <a:lnTo>
                  <a:pt x="725" y="33"/>
                </a:lnTo>
                <a:lnTo>
                  <a:pt x="726" y="33"/>
                </a:lnTo>
                <a:lnTo>
                  <a:pt x="726" y="34"/>
                </a:lnTo>
                <a:lnTo>
                  <a:pt x="726" y="34"/>
                </a:lnTo>
                <a:lnTo>
                  <a:pt x="727" y="34"/>
                </a:lnTo>
                <a:lnTo>
                  <a:pt x="727" y="35"/>
                </a:lnTo>
                <a:lnTo>
                  <a:pt x="728" y="35"/>
                </a:lnTo>
                <a:lnTo>
                  <a:pt x="728" y="35"/>
                </a:lnTo>
                <a:lnTo>
                  <a:pt x="728" y="35"/>
                </a:lnTo>
                <a:lnTo>
                  <a:pt x="728" y="36"/>
                </a:lnTo>
                <a:lnTo>
                  <a:pt x="728" y="36"/>
                </a:lnTo>
                <a:lnTo>
                  <a:pt x="729" y="36"/>
                </a:lnTo>
                <a:lnTo>
                  <a:pt x="730" y="36"/>
                </a:lnTo>
                <a:lnTo>
                  <a:pt x="730" y="37"/>
                </a:lnTo>
                <a:lnTo>
                  <a:pt x="730" y="37"/>
                </a:lnTo>
                <a:lnTo>
                  <a:pt x="730" y="38"/>
                </a:lnTo>
                <a:lnTo>
                  <a:pt x="731" y="38"/>
                </a:lnTo>
                <a:lnTo>
                  <a:pt x="731" y="38"/>
                </a:lnTo>
                <a:lnTo>
                  <a:pt x="731" y="39"/>
                </a:lnTo>
                <a:lnTo>
                  <a:pt x="731" y="39"/>
                </a:lnTo>
                <a:lnTo>
                  <a:pt x="731" y="40"/>
                </a:lnTo>
                <a:lnTo>
                  <a:pt x="731" y="40"/>
                </a:lnTo>
                <a:lnTo>
                  <a:pt x="731" y="41"/>
                </a:lnTo>
                <a:lnTo>
                  <a:pt x="731" y="42"/>
                </a:lnTo>
                <a:lnTo>
                  <a:pt x="732" y="42"/>
                </a:lnTo>
                <a:lnTo>
                  <a:pt x="732" y="42"/>
                </a:lnTo>
                <a:lnTo>
                  <a:pt x="733" y="42"/>
                </a:lnTo>
                <a:lnTo>
                  <a:pt x="733" y="43"/>
                </a:lnTo>
                <a:lnTo>
                  <a:pt x="733" y="43"/>
                </a:lnTo>
                <a:lnTo>
                  <a:pt x="734" y="43"/>
                </a:lnTo>
                <a:lnTo>
                  <a:pt x="734" y="44"/>
                </a:lnTo>
                <a:lnTo>
                  <a:pt x="735" y="44"/>
                </a:lnTo>
                <a:lnTo>
                  <a:pt x="735" y="44"/>
                </a:lnTo>
                <a:lnTo>
                  <a:pt x="735" y="44"/>
                </a:lnTo>
                <a:lnTo>
                  <a:pt x="735" y="45"/>
                </a:lnTo>
                <a:lnTo>
                  <a:pt x="736" y="45"/>
                </a:lnTo>
                <a:lnTo>
                  <a:pt x="737" y="45"/>
                </a:lnTo>
                <a:lnTo>
                  <a:pt x="737" y="45"/>
                </a:lnTo>
                <a:lnTo>
                  <a:pt x="738" y="45"/>
                </a:lnTo>
                <a:lnTo>
                  <a:pt x="738" y="44"/>
                </a:lnTo>
                <a:lnTo>
                  <a:pt x="739" y="44"/>
                </a:lnTo>
                <a:lnTo>
                  <a:pt x="739" y="44"/>
                </a:lnTo>
                <a:lnTo>
                  <a:pt x="740" y="44"/>
                </a:lnTo>
                <a:lnTo>
                  <a:pt x="741" y="44"/>
                </a:lnTo>
                <a:lnTo>
                  <a:pt x="741" y="44"/>
                </a:lnTo>
                <a:lnTo>
                  <a:pt x="741" y="44"/>
                </a:lnTo>
                <a:lnTo>
                  <a:pt x="742" y="44"/>
                </a:lnTo>
                <a:lnTo>
                  <a:pt x="743" y="44"/>
                </a:lnTo>
                <a:lnTo>
                  <a:pt x="743" y="44"/>
                </a:lnTo>
                <a:lnTo>
                  <a:pt x="744" y="44"/>
                </a:lnTo>
                <a:lnTo>
                  <a:pt x="745" y="44"/>
                </a:lnTo>
                <a:lnTo>
                  <a:pt x="745" y="44"/>
                </a:lnTo>
                <a:lnTo>
                  <a:pt x="745" y="44"/>
                </a:lnTo>
                <a:lnTo>
                  <a:pt x="746" y="44"/>
                </a:lnTo>
                <a:lnTo>
                  <a:pt x="746" y="44"/>
                </a:lnTo>
                <a:lnTo>
                  <a:pt x="747" y="44"/>
                </a:lnTo>
                <a:lnTo>
                  <a:pt x="747" y="44"/>
                </a:lnTo>
                <a:lnTo>
                  <a:pt x="746" y="44"/>
                </a:lnTo>
                <a:lnTo>
                  <a:pt x="746" y="45"/>
                </a:lnTo>
                <a:lnTo>
                  <a:pt x="746" y="46"/>
                </a:lnTo>
                <a:lnTo>
                  <a:pt x="746" y="46"/>
                </a:lnTo>
                <a:lnTo>
                  <a:pt x="746" y="47"/>
                </a:lnTo>
                <a:lnTo>
                  <a:pt x="746" y="48"/>
                </a:lnTo>
                <a:lnTo>
                  <a:pt x="746" y="48"/>
                </a:lnTo>
                <a:lnTo>
                  <a:pt x="746" y="49"/>
                </a:lnTo>
                <a:lnTo>
                  <a:pt x="747" y="49"/>
                </a:lnTo>
                <a:lnTo>
                  <a:pt x="747" y="50"/>
                </a:lnTo>
                <a:lnTo>
                  <a:pt x="747" y="50"/>
                </a:lnTo>
                <a:lnTo>
                  <a:pt x="747" y="50"/>
                </a:lnTo>
                <a:lnTo>
                  <a:pt x="747" y="50"/>
                </a:lnTo>
                <a:lnTo>
                  <a:pt x="747" y="51"/>
                </a:lnTo>
                <a:lnTo>
                  <a:pt x="747" y="52"/>
                </a:lnTo>
                <a:lnTo>
                  <a:pt x="747" y="52"/>
                </a:lnTo>
                <a:lnTo>
                  <a:pt x="747" y="52"/>
                </a:lnTo>
                <a:lnTo>
                  <a:pt x="747" y="53"/>
                </a:lnTo>
                <a:lnTo>
                  <a:pt x="747" y="53"/>
                </a:lnTo>
                <a:lnTo>
                  <a:pt x="747" y="54"/>
                </a:lnTo>
                <a:lnTo>
                  <a:pt x="747" y="54"/>
                </a:lnTo>
                <a:lnTo>
                  <a:pt x="747" y="55"/>
                </a:lnTo>
                <a:lnTo>
                  <a:pt x="748" y="55"/>
                </a:lnTo>
                <a:lnTo>
                  <a:pt x="748" y="55"/>
                </a:lnTo>
                <a:lnTo>
                  <a:pt x="749" y="55"/>
                </a:lnTo>
                <a:lnTo>
                  <a:pt x="749" y="56"/>
                </a:lnTo>
                <a:lnTo>
                  <a:pt x="749" y="57"/>
                </a:lnTo>
                <a:lnTo>
                  <a:pt x="749" y="57"/>
                </a:lnTo>
                <a:lnTo>
                  <a:pt x="749" y="58"/>
                </a:lnTo>
                <a:lnTo>
                  <a:pt x="749" y="59"/>
                </a:lnTo>
                <a:lnTo>
                  <a:pt x="749" y="59"/>
                </a:lnTo>
                <a:lnTo>
                  <a:pt x="749" y="59"/>
                </a:lnTo>
                <a:lnTo>
                  <a:pt x="749" y="60"/>
                </a:lnTo>
                <a:lnTo>
                  <a:pt x="749" y="61"/>
                </a:lnTo>
                <a:lnTo>
                  <a:pt x="749" y="61"/>
                </a:lnTo>
                <a:lnTo>
                  <a:pt x="749" y="61"/>
                </a:lnTo>
                <a:lnTo>
                  <a:pt x="749" y="62"/>
                </a:lnTo>
                <a:lnTo>
                  <a:pt x="749" y="63"/>
                </a:lnTo>
                <a:lnTo>
                  <a:pt x="748" y="63"/>
                </a:lnTo>
                <a:lnTo>
                  <a:pt x="747" y="63"/>
                </a:lnTo>
                <a:lnTo>
                  <a:pt x="747" y="63"/>
                </a:lnTo>
                <a:lnTo>
                  <a:pt x="746" y="63"/>
                </a:lnTo>
                <a:lnTo>
                  <a:pt x="746" y="63"/>
                </a:lnTo>
                <a:lnTo>
                  <a:pt x="746" y="64"/>
                </a:lnTo>
                <a:lnTo>
                  <a:pt x="746" y="65"/>
                </a:lnTo>
                <a:lnTo>
                  <a:pt x="747" y="65"/>
                </a:lnTo>
                <a:lnTo>
                  <a:pt x="747" y="66"/>
                </a:lnTo>
                <a:lnTo>
                  <a:pt x="747" y="67"/>
                </a:lnTo>
                <a:lnTo>
                  <a:pt x="747" y="67"/>
                </a:lnTo>
                <a:lnTo>
                  <a:pt x="747" y="67"/>
                </a:lnTo>
                <a:lnTo>
                  <a:pt x="747" y="68"/>
                </a:lnTo>
                <a:lnTo>
                  <a:pt x="746" y="68"/>
                </a:lnTo>
                <a:lnTo>
                  <a:pt x="746" y="69"/>
                </a:lnTo>
                <a:lnTo>
                  <a:pt x="745" y="69"/>
                </a:lnTo>
                <a:lnTo>
                  <a:pt x="745" y="69"/>
                </a:lnTo>
                <a:lnTo>
                  <a:pt x="745" y="69"/>
                </a:lnTo>
                <a:lnTo>
                  <a:pt x="745" y="70"/>
                </a:lnTo>
                <a:lnTo>
                  <a:pt x="744" y="70"/>
                </a:lnTo>
                <a:lnTo>
                  <a:pt x="743" y="70"/>
                </a:lnTo>
                <a:lnTo>
                  <a:pt x="743" y="70"/>
                </a:lnTo>
                <a:lnTo>
                  <a:pt x="742" y="70"/>
                </a:lnTo>
                <a:lnTo>
                  <a:pt x="741" y="70"/>
                </a:lnTo>
                <a:lnTo>
                  <a:pt x="741" y="70"/>
                </a:lnTo>
                <a:lnTo>
                  <a:pt x="740" y="70"/>
                </a:lnTo>
                <a:lnTo>
                  <a:pt x="739" y="70"/>
                </a:lnTo>
                <a:lnTo>
                  <a:pt x="739" y="69"/>
                </a:lnTo>
                <a:lnTo>
                  <a:pt x="739" y="69"/>
                </a:lnTo>
                <a:lnTo>
                  <a:pt x="738" y="69"/>
                </a:lnTo>
                <a:lnTo>
                  <a:pt x="737" y="70"/>
                </a:lnTo>
                <a:lnTo>
                  <a:pt x="737" y="71"/>
                </a:lnTo>
                <a:lnTo>
                  <a:pt x="737" y="71"/>
                </a:lnTo>
                <a:lnTo>
                  <a:pt x="737" y="72"/>
                </a:lnTo>
                <a:lnTo>
                  <a:pt x="738" y="72"/>
                </a:lnTo>
                <a:lnTo>
                  <a:pt x="738" y="72"/>
                </a:lnTo>
                <a:lnTo>
                  <a:pt x="739" y="72"/>
                </a:lnTo>
                <a:lnTo>
                  <a:pt x="739" y="73"/>
                </a:lnTo>
                <a:lnTo>
                  <a:pt x="739" y="73"/>
                </a:lnTo>
                <a:lnTo>
                  <a:pt x="739" y="74"/>
                </a:lnTo>
                <a:lnTo>
                  <a:pt x="739" y="74"/>
                </a:lnTo>
                <a:lnTo>
                  <a:pt x="739" y="75"/>
                </a:lnTo>
                <a:lnTo>
                  <a:pt x="739" y="76"/>
                </a:lnTo>
                <a:lnTo>
                  <a:pt x="739" y="76"/>
                </a:lnTo>
                <a:lnTo>
                  <a:pt x="739" y="76"/>
                </a:lnTo>
                <a:lnTo>
                  <a:pt x="739" y="76"/>
                </a:lnTo>
                <a:lnTo>
                  <a:pt x="739" y="77"/>
                </a:lnTo>
                <a:lnTo>
                  <a:pt x="739" y="78"/>
                </a:lnTo>
                <a:lnTo>
                  <a:pt x="738" y="78"/>
                </a:lnTo>
                <a:lnTo>
                  <a:pt x="738" y="78"/>
                </a:lnTo>
                <a:lnTo>
                  <a:pt x="737" y="78"/>
                </a:lnTo>
                <a:lnTo>
                  <a:pt x="737" y="79"/>
                </a:lnTo>
                <a:lnTo>
                  <a:pt x="737" y="80"/>
                </a:lnTo>
                <a:lnTo>
                  <a:pt x="737" y="80"/>
                </a:lnTo>
                <a:lnTo>
                  <a:pt x="737" y="80"/>
                </a:lnTo>
                <a:lnTo>
                  <a:pt x="736" y="80"/>
                </a:lnTo>
                <a:lnTo>
                  <a:pt x="736" y="81"/>
                </a:lnTo>
                <a:lnTo>
                  <a:pt x="736" y="82"/>
                </a:lnTo>
                <a:lnTo>
                  <a:pt x="736" y="82"/>
                </a:lnTo>
                <a:lnTo>
                  <a:pt x="736" y="83"/>
                </a:lnTo>
                <a:lnTo>
                  <a:pt x="736" y="84"/>
                </a:lnTo>
                <a:lnTo>
                  <a:pt x="736" y="84"/>
                </a:lnTo>
                <a:lnTo>
                  <a:pt x="736" y="85"/>
                </a:lnTo>
                <a:lnTo>
                  <a:pt x="736" y="86"/>
                </a:lnTo>
                <a:lnTo>
                  <a:pt x="735" y="86"/>
                </a:lnTo>
                <a:lnTo>
                  <a:pt x="735" y="86"/>
                </a:lnTo>
                <a:lnTo>
                  <a:pt x="735" y="85"/>
                </a:lnTo>
                <a:lnTo>
                  <a:pt x="733" y="85"/>
                </a:lnTo>
                <a:lnTo>
                  <a:pt x="733" y="85"/>
                </a:lnTo>
                <a:lnTo>
                  <a:pt x="732" y="85"/>
                </a:lnTo>
                <a:lnTo>
                  <a:pt x="731" y="84"/>
                </a:lnTo>
                <a:lnTo>
                  <a:pt x="731" y="84"/>
                </a:lnTo>
                <a:lnTo>
                  <a:pt x="730" y="84"/>
                </a:lnTo>
                <a:lnTo>
                  <a:pt x="730" y="84"/>
                </a:lnTo>
                <a:lnTo>
                  <a:pt x="729" y="84"/>
                </a:lnTo>
                <a:lnTo>
                  <a:pt x="728" y="84"/>
                </a:lnTo>
                <a:lnTo>
                  <a:pt x="728" y="84"/>
                </a:lnTo>
                <a:lnTo>
                  <a:pt x="727" y="84"/>
                </a:lnTo>
                <a:lnTo>
                  <a:pt x="726" y="85"/>
                </a:lnTo>
                <a:lnTo>
                  <a:pt x="726" y="85"/>
                </a:lnTo>
                <a:lnTo>
                  <a:pt x="726" y="86"/>
                </a:lnTo>
                <a:lnTo>
                  <a:pt x="725" y="86"/>
                </a:lnTo>
                <a:lnTo>
                  <a:pt x="724" y="86"/>
                </a:lnTo>
                <a:lnTo>
                  <a:pt x="724" y="87"/>
                </a:lnTo>
                <a:lnTo>
                  <a:pt x="724" y="88"/>
                </a:lnTo>
                <a:lnTo>
                  <a:pt x="723" y="88"/>
                </a:lnTo>
                <a:lnTo>
                  <a:pt x="722" y="88"/>
                </a:lnTo>
                <a:lnTo>
                  <a:pt x="720" y="88"/>
                </a:lnTo>
                <a:lnTo>
                  <a:pt x="720" y="88"/>
                </a:lnTo>
                <a:lnTo>
                  <a:pt x="719" y="88"/>
                </a:lnTo>
                <a:lnTo>
                  <a:pt x="718" y="89"/>
                </a:lnTo>
                <a:lnTo>
                  <a:pt x="716" y="89"/>
                </a:lnTo>
                <a:lnTo>
                  <a:pt x="716" y="89"/>
                </a:lnTo>
                <a:lnTo>
                  <a:pt x="716" y="89"/>
                </a:lnTo>
                <a:lnTo>
                  <a:pt x="715" y="89"/>
                </a:lnTo>
                <a:lnTo>
                  <a:pt x="714" y="89"/>
                </a:lnTo>
                <a:lnTo>
                  <a:pt x="714" y="88"/>
                </a:lnTo>
                <a:lnTo>
                  <a:pt x="713" y="88"/>
                </a:lnTo>
                <a:lnTo>
                  <a:pt x="712" y="87"/>
                </a:lnTo>
                <a:lnTo>
                  <a:pt x="711" y="86"/>
                </a:lnTo>
                <a:lnTo>
                  <a:pt x="710" y="86"/>
                </a:lnTo>
                <a:lnTo>
                  <a:pt x="709" y="86"/>
                </a:lnTo>
                <a:lnTo>
                  <a:pt x="709" y="87"/>
                </a:lnTo>
                <a:lnTo>
                  <a:pt x="708" y="87"/>
                </a:lnTo>
                <a:lnTo>
                  <a:pt x="707" y="88"/>
                </a:lnTo>
                <a:lnTo>
                  <a:pt x="707" y="88"/>
                </a:lnTo>
                <a:lnTo>
                  <a:pt x="706" y="88"/>
                </a:lnTo>
                <a:lnTo>
                  <a:pt x="705" y="88"/>
                </a:lnTo>
                <a:lnTo>
                  <a:pt x="705" y="87"/>
                </a:lnTo>
                <a:lnTo>
                  <a:pt x="703" y="87"/>
                </a:lnTo>
                <a:lnTo>
                  <a:pt x="703" y="88"/>
                </a:lnTo>
                <a:lnTo>
                  <a:pt x="703" y="88"/>
                </a:lnTo>
                <a:lnTo>
                  <a:pt x="703" y="88"/>
                </a:lnTo>
                <a:lnTo>
                  <a:pt x="702" y="89"/>
                </a:lnTo>
                <a:lnTo>
                  <a:pt x="701" y="89"/>
                </a:lnTo>
                <a:lnTo>
                  <a:pt x="701" y="89"/>
                </a:lnTo>
                <a:lnTo>
                  <a:pt x="700" y="89"/>
                </a:lnTo>
                <a:lnTo>
                  <a:pt x="699" y="89"/>
                </a:lnTo>
                <a:lnTo>
                  <a:pt x="699" y="88"/>
                </a:lnTo>
                <a:lnTo>
                  <a:pt x="698" y="88"/>
                </a:lnTo>
                <a:lnTo>
                  <a:pt x="697" y="88"/>
                </a:lnTo>
                <a:lnTo>
                  <a:pt x="697" y="88"/>
                </a:lnTo>
                <a:lnTo>
                  <a:pt x="696" y="88"/>
                </a:lnTo>
                <a:lnTo>
                  <a:pt x="695" y="88"/>
                </a:lnTo>
                <a:lnTo>
                  <a:pt x="695" y="88"/>
                </a:lnTo>
                <a:lnTo>
                  <a:pt x="694" y="88"/>
                </a:lnTo>
                <a:lnTo>
                  <a:pt x="694" y="88"/>
                </a:lnTo>
                <a:lnTo>
                  <a:pt x="693" y="88"/>
                </a:lnTo>
                <a:lnTo>
                  <a:pt x="693" y="87"/>
                </a:lnTo>
                <a:lnTo>
                  <a:pt x="692" y="87"/>
                </a:lnTo>
                <a:lnTo>
                  <a:pt x="692" y="87"/>
                </a:lnTo>
                <a:lnTo>
                  <a:pt x="692" y="88"/>
                </a:lnTo>
                <a:lnTo>
                  <a:pt x="691" y="87"/>
                </a:lnTo>
                <a:lnTo>
                  <a:pt x="690" y="87"/>
                </a:lnTo>
                <a:lnTo>
                  <a:pt x="690" y="86"/>
                </a:lnTo>
                <a:lnTo>
                  <a:pt x="690" y="86"/>
                </a:lnTo>
                <a:lnTo>
                  <a:pt x="690" y="86"/>
                </a:lnTo>
                <a:lnTo>
                  <a:pt x="689" y="86"/>
                </a:lnTo>
                <a:lnTo>
                  <a:pt x="688" y="86"/>
                </a:lnTo>
                <a:lnTo>
                  <a:pt x="688" y="86"/>
                </a:lnTo>
                <a:lnTo>
                  <a:pt x="688" y="86"/>
                </a:lnTo>
                <a:lnTo>
                  <a:pt x="687" y="86"/>
                </a:lnTo>
                <a:lnTo>
                  <a:pt x="686" y="86"/>
                </a:lnTo>
                <a:lnTo>
                  <a:pt x="686" y="87"/>
                </a:lnTo>
                <a:lnTo>
                  <a:pt x="686" y="88"/>
                </a:lnTo>
                <a:lnTo>
                  <a:pt x="685" y="88"/>
                </a:lnTo>
                <a:lnTo>
                  <a:pt x="685" y="89"/>
                </a:lnTo>
                <a:lnTo>
                  <a:pt x="685" y="89"/>
                </a:lnTo>
                <a:lnTo>
                  <a:pt x="684" y="89"/>
                </a:lnTo>
                <a:lnTo>
                  <a:pt x="684" y="90"/>
                </a:lnTo>
                <a:lnTo>
                  <a:pt x="683" y="91"/>
                </a:lnTo>
                <a:lnTo>
                  <a:pt x="682" y="91"/>
                </a:lnTo>
                <a:lnTo>
                  <a:pt x="682" y="91"/>
                </a:lnTo>
                <a:lnTo>
                  <a:pt x="681" y="92"/>
                </a:lnTo>
                <a:lnTo>
                  <a:pt x="680" y="92"/>
                </a:lnTo>
                <a:lnTo>
                  <a:pt x="680" y="92"/>
                </a:lnTo>
                <a:lnTo>
                  <a:pt x="679" y="92"/>
                </a:lnTo>
                <a:lnTo>
                  <a:pt x="679" y="93"/>
                </a:lnTo>
                <a:lnTo>
                  <a:pt x="679" y="93"/>
                </a:lnTo>
                <a:lnTo>
                  <a:pt x="679" y="94"/>
                </a:lnTo>
                <a:lnTo>
                  <a:pt x="679" y="95"/>
                </a:lnTo>
                <a:lnTo>
                  <a:pt x="678" y="95"/>
                </a:lnTo>
                <a:lnTo>
                  <a:pt x="678" y="96"/>
                </a:lnTo>
                <a:lnTo>
                  <a:pt x="678" y="96"/>
                </a:lnTo>
                <a:lnTo>
                  <a:pt x="678" y="97"/>
                </a:lnTo>
                <a:lnTo>
                  <a:pt x="678" y="97"/>
                </a:lnTo>
                <a:lnTo>
                  <a:pt x="678" y="98"/>
                </a:lnTo>
                <a:lnTo>
                  <a:pt x="678" y="99"/>
                </a:lnTo>
                <a:lnTo>
                  <a:pt x="678" y="99"/>
                </a:lnTo>
                <a:lnTo>
                  <a:pt x="679" y="99"/>
                </a:lnTo>
                <a:lnTo>
                  <a:pt x="679" y="100"/>
                </a:lnTo>
                <a:lnTo>
                  <a:pt x="680" y="101"/>
                </a:lnTo>
                <a:lnTo>
                  <a:pt x="680" y="101"/>
                </a:lnTo>
                <a:lnTo>
                  <a:pt x="680" y="102"/>
                </a:lnTo>
                <a:lnTo>
                  <a:pt x="681" y="103"/>
                </a:lnTo>
                <a:lnTo>
                  <a:pt x="681" y="103"/>
                </a:lnTo>
                <a:lnTo>
                  <a:pt x="682" y="103"/>
                </a:lnTo>
                <a:lnTo>
                  <a:pt x="682" y="103"/>
                </a:lnTo>
                <a:lnTo>
                  <a:pt x="682" y="104"/>
                </a:lnTo>
                <a:lnTo>
                  <a:pt x="683" y="104"/>
                </a:lnTo>
                <a:lnTo>
                  <a:pt x="684" y="105"/>
                </a:lnTo>
                <a:lnTo>
                  <a:pt x="684" y="105"/>
                </a:lnTo>
                <a:lnTo>
                  <a:pt x="684" y="105"/>
                </a:lnTo>
                <a:lnTo>
                  <a:pt x="685" y="105"/>
                </a:lnTo>
                <a:lnTo>
                  <a:pt x="686" y="106"/>
                </a:lnTo>
                <a:lnTo>
                  <a:pt x="686" y="106"/>
                </a:lnTo>
                <a:lnTo>
                  <a:pt x="686" y="105"/>
                </a:lnTo>
                <a:lnTo>
                  <a:pt x="687" y="105"/>
                </a:lnTo>
                <a:lnTo>
                  <a:pt x="688" y="105"/>
                </a:lnTo>
                <a:lnTo>
                  <a:pt x="688" y="106"/>
                </a:lnTo>
                <a:lnTo>
                  <a:pt x="688" y="107"/>
                </a:lnTo>
                <a:lnTo>
                  <a:pt x="689" y="107"/>
                </a:lnTo>
                <a:lnTo>
                  <a:pt x="690" y="107"/>
                </a:lnTo>
                <a:lnTo>
                  <a:pt x="690" y="107"/>
                </a:lnTo>
                <a:lnTo>
                  <a:pt x="690" y="108"/>
                </a:lnTo>
                <a:lnTo>
                  <a:pt x="690" y="108"/>
                </a:lnTo>
                <a:lnTo>
                  <a:pt x="690" y="109"/>
                </a:lnTo>
                <a:lnTo>
                  <a:pt x="690" y="110"/>
                </a:lnTo>
                <a:lnTo>
                  <a:pt x="689" y="110"/>
                </a:lnTo>
                <a:lnTo>
                  <a:pt x="689" y="110"/>
                </a:lnTo>
                <a:lnTo>
                  <a:pt x="688" y="111"/>
                </a:lnTo>
                <a:lnTo>
                  <a:pt x="688" y="112"/>
                </a:lnTo>
                <a:lnTo>
                  <a:pt x="688" y="112"/>
                </a:lnTo>
                <a:lnTo>
                  <a:pt x="688" y="113"/>
                </a:lnTo>
                <a:lnTo>
                  <a:pt x="688" y="114"/>
                </a:lnTo>
                <a:lnTo>
                  <a:pt x="688" y="114"/>
                </a:lnTo>
                <a:lnTo>
                  <a:pt x="687" y="114"/>
                </a:lnTo>
                <a:lnTo>
                  <a:pt x="687" y="115"/>
                </a:lnTo>
                <a:lnTo>
                  <a:pt x="686" y="115"/>
                </a:lnTo>
                <a:lnTo>
                  <a:pt x="686" y="116"/>
                </a:lnTo>
                <a:lnTo>
                  <a:pt x="686" y="116"/>
                </a:lnTo>
                <a:lnTo>
                  <a:pt x="686" y="116"/>
                </a:lnTo>
                <a:lnTo>
                  <a:pt x="686" y="117"/>
                </a:lnTo>
                <a:lnTo>
                  <a:pt x="685" y="117"/>
                </a:lnTo>
                <a:lnTo>
                  <a:pt x="684" y="116"/>
                </a:lnTo>
                <a:lnTo>
                  <a:pt x="684" y="116"/>
                </a:lnTo>
                <a:lnTo>
                  <a:pt x="684" y="116"/>
                </a:lnTo>
                <a:lnTo>
                  <a:pt x="683" y="116"/>
                </a:lnTo>
                <a:lnTo>
                  <a:pt x="682" y="115"/>
                </a:lnTo>
                <a:lnTo>
                  <a:pt x="682" y="114"/>
                </a:lnTo>
                <a:lnTo>
                  <a:pt x="681" y="114"/>
                </a:lnTo>
                <a:lnTo>
                  <a:pt x="680" y="114"/>
                </a:lnTo>
                <a:lnTo>
                  <a:pt x="680" y="114"/>
                </a:lnTo>
                <a:lnTo>
                  <a:pt x="680" y="114"/>
                </a:lnTo>
                <a:lnTo>
                  <a:pt x="679" y="114"/>
                </a:lnTo>
                <a:lnTo>
                  <a:pt x="678" y="114"/>
                </a:lnTo>
                <a:lnTo>
                  <a:pt x="678" y="113"/>
                </a:lnTo>
                <a:lnTo>
                  <a:pt x="678" y="113"/>
                </a:lnTo>
                <a:lnTo>
                  <a:pt x="678" y="112"/>
                </a:lnTo>
                <a:lnTo>
                  <a:pt x="677" y="112"/>
                </a:lnTo>
                <a:lnTo>
                  <a:pt x="677" y="112"/>
                </a:lnTo>
                <a:lnTo>
                  <a:pt x="676" y="112"/>
                </a:lnTo>
                <a:lnTo>
                  <a:pt x="676" y="112"/>
                </a:lnTo>
                <a:lnTo>
                  <a:pt x="675" y="112"/>
                </a:lnTo>
                <a:lnTo>
                  <a:pt x="675" y="112"/>
                </a:lnTo>
                <a:lnTo>
                  <a:pt x="674" y="111"/>
                </a:lnTo>
                <a:lnTo>
                  <a:pt x="673" y="110"/>
                </a:lnTo>
                <a:lnTo>
                  <a:pt x="673" y="110"/>
                </a:lnTo>
                <a:lnTo>
                  <a:pt x="673" y="110"/>
                </a:lnTo>
                <a:lnTo>
                  <a:pt x="672" y="110"/>
                </a:lnTo>
                <a:lnTo>
                  <a:pt x="671" y="110"/>
                </a:lnTo>
                <a:lnTo>
                  <a:pt x="671" y="109"/>
                </a:lnTo>
                <a:lnTo>
                  <a:pt x="671" y="109"/>
                </a:lnTo>
                <a:lnTo>
                  <a:pt x="671" y="108"/>
                </a:lnTo>
                <a:lnTo>
                  <a:pt x="670" y="108"/>
                </a:lnTo>
                <a:lnTo>
                  <a:pt x="669" y="108"/>
                </a:lnTo>
                <a:lnTo>
                  <a:pt x="669" y="108"/>
                </a:lnTo>
                <a:lnTo>
                  <a:pt x="668" y="108"/>
                </a:lnTo>
                <a:lnTo>
                  <a:pt x="667" y="108"/>
                </a:lnTo>
                <a:lnTo>
                  <a:pt x="667" y="108"/>
                </a:lnTo>
                <a:lnTo>
                  <a:pt x="667" y="108"/>
                </a:lnTo>
                <a:lnTo>
                  <a:pt x="666" y="108"/>
                </a:lnTo>
                <a:lnTo>
                  <a:pt x="665" y="108"/>
                </a:lnTo>
                <a:lnTo>
                  <a:pt x="665" y="109"/>
                </a:lnTo>
                <a:lnTo>
                  <a:pt x="665" y="109"/>
                </a:lnTo>
                <a:lnTo>
                  <a:pt x="665" y="110"/>
                </a:lnTo>
                <a:lnTo>
                  <a:pt x="665" y="110"/>
                </a:lnTo>
                <a:lnTo>
                  <a:pt x="665" y="111"/>
                </a:lnTo>
                <a:lnTo>
                  <a:pt x="665" y="112"/>
                </a:lnTo>
                <a:lnTo>
                  <a:pt x="664" y="112"/>
                </a:lnTo>
                <a:lnTo>
                  <a:pt x="664" y="112"/>
                </a:lnTo>
                <a:lnTo>
                  <a:pt x="664" y="113"/>
                </a:lnTo>
                <a:lnTo>
                  <a:pt x="664" y="114"/>
                </a:lnTo>
                <a:lnTo>
                  <a:pt x="664" y="114"/>
                </a:lnTo>
                <a:lnTo>
                  <a:pt x="663" y="115"/>
                </a:lnTo>
                <a:lnTo>
                  <a:pt x="663" y="116"/>
                </a:lnTo>
                <a:lnTo>
                  <a:pt x="663" y="116"/>
                </a:lnTo>
                <a:lnTo>
                  <a:pt x="663" y="117"/>
                </a:lnTo>
                <a:lnTo>
                  <a:pt x="663" y="118"/>
                </a:lnTo>
                <a:lnTo>
                  <a:pt x="663" y="118"/>
                </a:lnTo>
                <a:lnTo>
                  <a:pt x="663" y="119"/>
                </a:lnTo>
                <a:lnTo>
                  <a:pt x="663" y="120"/>
                </a:lnTo>
                <a:lnTo>
                  <a:pt x="663" y="120"/>
                </a:lnTo>
                <a:lnTo>
                  <a:pt x="663" y="121"/>
                </a:lnTo>
                <a:lnTo>
                  <a:pt x="663" y="122"/>
                </a:lnTo>
                <a:lnTo>
                  <a:pt x="663" y="122"/>
                </a:lnTo>
                <a:lnTo>
                  <a:pt x="664" y="122"/>
                </a:lnTo>
                <a:lnTo>
                  <a:pt x="664" y="123"/>
                </a:lnTo>
                <a:lnTo>
                  <a:pt x="663" y="123"/>
                </a:lnTo>
                <a:lnTo>
                  <a:pt x="663" y="124"/>
                </a:lnTo>
                <a:lnTo>
                  <a:pt x="662" y="124"/>
                </a:lnTo>
                <a:lnTo>
                  <a:pt x="661" y="124"/>
                </a:lnTo>
                <a:lnTo>
                  <a:pt x="661" y="124"/>
                </a:lnTo>
                <a:lnTo>
                  <a:pt x="661" y="125"/>
                </a:lnTo>
                <a:lnTo>
                  <a:pt x="660" y="125"/>
                </a:lnTo>
                <a:lnTo>
                  <a:pt x="659" y="125"/>
                </a:lnTo>
                <a:lnTo>
                  <a:pt x="659" y="125"/>
                </a:lnTo>
                <a:lnTo>
                  <a:pt x="659" y="126"/>
                </a:lnTo>
                <a:lnTo>
                  <a:pt x="658" y="126"/>
                </a:lnTo>
                <a:lnTo>
                  <a:pt x="658" y="126"/>
                </a:lnTo>
                <a:lnTo>
                  <a:pt x="658" y="127"/>
                </a:lnTo>
                <a:lnTo>
                  <a:pt x="657" y="127"/>
                </a:lnTo>
                <a:lnTo>
                  <a:pt x="656" y="127"/>
                </a:lnTo>
                <a:lnTo>
                  <a:pt x="656" y="127"/>
                </a:lnTo>
                <a:lnTo>
                  <a:pt x="655" y="127"/>
                </a:lnTo>
                <a:lnTo>
                  <a:pt x="654" y="127"/>
                </a:lnTo>
                <a:lnTo>
                  <a:pt x="654" y="127"/>
                </a:lnTo>
                <a:lnTo>
                  <a:pt x="653" y="127"/>
                </a:lnTo>
                <a:lnTo>
                  <a:pt x="652" y="127"/>
                </a:lnTo>
                <a:lnTo>
                  <a:pt x="652" y="127"/>
                </a:lnTo>
                <a:lnTo>
                  <a:pt x="651" y="127"/>
                </a:lnTo>
                <a:lnTo>
                  <a:pt x="652" y="127"/>
                </a:lnTo>
                <a:lnTo>
                  <a:pt x="652" y="128"/>
                </a:lnTo>
                <a:lnTo>
                  <a:pt x="652" y="128"/>
                </a:lnTo>
                <a:lnTo>
                  <a:pt x="653" y="129"/>
                </a:lnTo>
                <a:lnTo>
                  <a:pt x="654" y="129"/>
                </a:lnTo>
                <a:lnTo>
                  <a:pt x="654" y="129"/>
                </a:lnTo>
                <a:lnTo>
                  <a:pt x="655" y="130"/>
                </a:lnTo>
                <a:lnTo>
                  <a:pt x="655" y="131"/>
                </a:lnTo>
                <a:lnTo>
                  <a:pt x="655" y="131"/>
                </a:lnTo>
                <a:lnTo>
                  <a:pt x="656" y="132"/>
                </a:lnTo>
                <a:lnTo>
                  <a:pt x="656" y="133"/>
                </a:lnTo>
                <a:lnTo>
                  <a:pt x="656" y="133"/>
                </a:lnTo>
                <a:lnTo>
                  <a:pt x="656" y="134"/>
                </a:lnTo>
                <a:lnTo>
                  <a:pt x="657" y="135"/>
                </a:lnTo>
                <a:lnTo>
                  <a:pt x="658" y="135"/>
                </a:lnTo>
                <a:lnTo>
                  <a:pt x="658" y="135"/>
                </a:lnTo>
                <a:lnTo>
                  <a:pt x="658" y="136"/>
                </a:lnTo>
                <a:lnTo>
                  <a:pt x="659" y="136"/>
                </a:lnTo>
                <a:lnTo>
                  <a:pt x="659" y="136"/>
                </a:lnTo>
                <a:lnTo>
                  <a:pt x="659" y="137"/>
                </a:lnTo>
                <a:lnTo>
                  <a:pt x="659" y="137"/>
                </a:lnTo>
                <a:lnTo>
                  <a:pt x="660" y="137"/>
                </a:lnTo>
                <a:lnTo>
                  <a:pt x="661" y="138"/>
                </a:lnTo>
                <a:lnTo>
                  <a:pt x="661" y="139"/>
                </a:lnTo>
                <a:lnTo>
                  <a:pt x="661" y="139"/>
                </a:lnTo>
                <a:lnTo>
                  <a:pt x="662" y="139"/>
                </a:lnTo>
                <a:lnTo>
                  <a:pt x="663" y="139"/>
                </a:lnTo>
                <a:lnTo>
                  <a:pt x="663" y="139"/>
                </a:lnTo>
                <a:lnTo>
                  <a:pt x="663" y="139"/>
                </a:lnTo>
                <a:lnTo>
                  <a:pt x="663" y="140"/>
                </a:lnTo>
                <a:lnTo>
                  <a:pt x="663" y="140"/>
                </a:lnTo>
                <a:lnTo>
                  <a:pt x="663" y="141"/>
                </a:lnTo>
                <a:lnTo>
                  <a:pt x="662" y="141"/>
                </a:lnTo>
                <a:lnTo>
                  <a:pt x="661" y="141"/>
                </a:lnTo>
                <a:lnTo>
                  <a:pt x="661" y="141"/>
                </a:lnTo>
                <a:lnTo>
                  <a:pt x="660" y="141"/>
                </a:lnTo>
                <a:lnTo>
                  <a:pt x="659" y="141"/>
                </a:lnTo>
                <a:lnTo>
                  <a:pt x="659" y="141"/>
                </a:lnTo>
                <a:lnTo>
                  <a:pt x="659" y="141"/>
                </a:lnTo>
                <a:lnTo>
                  <a:pt x="658" y="141"/>
                </a:lnTo>
                <a:lnTo>
                  <a:pt x="658" y="141"/>
                </a:lnTo>
                <a:lnTo>
                  <a:pt x="657" y="141"/>
                </a:lnTo>
                <a:lnTo>
                  <a:pt x="657" y="140"/>
                </a:lnTo>
                <a:lnTo>
                  <a:pt x="656" y="140"/>
                </a:lnTo>
                <a:lnTo>
                  <a:pt x="656" y="140"/>
                </a:lnTo>
                <a:lnTo>
                  <a:pt x="655" y="140"/>
                </a:lnTo>
                <a:lnTo>
                  <a:pt x="654" y="140"/>
                </a:lnTo>
                <a:lnTo>
                  <a:pt x="654" y="140"/>
                </a:lnTo>
                <a:lnTo>
                  <a:pt x="653" y="140"/>
                </a:lnTo>
                <a:lnTo>
                  <a:pt x="652" y="141"/>
                </a:lnTo>
                <a:lnTo>
                  <a:pt x="652" y="141"/>
                </a:lnTo>
                <a:lnTo>
                  <a:pt x="652" y="141"/>
                </a:lnTo>
                <a:lnTo>
                  <a:pt x="651" y="141"/>
                </a:lnTo>
                <a:lnTo>
                  <a:pt x="651" y="142"/>
                </a:lnTo>
                <a:lnTo>
                  <a:pt x="652" y="142"/>
                </a:lnTo>
                <a:lnTo>
                  <a:pt x="652" y="143"/>
                </a:lnTo>
                <a:lnTo>
                  <a:pt x="652" y="143"/>
                </a:lnTo>
                <a:lnTo>
                  <a:pt x="652" y="144"/>
                </a:lnTo>
                <a:lnTo>
                  <a:pt x="652" y="144"/>
                </a:lnTo>
                <a:lnTo>
                  <a:pt x="652" y="144"/>
                </a:lnTo>
                <a:lnTo>
                  <a:pt x="653" y="144"/>
                </a:lnTo>
                <a:lnTo>
                  <a:pt x="653" y="145"/>
                </a:lnTo>
                <a:lnTo>
                  <a:pt x="653" y="146"/>
                </a:lnTo>
                <a:lnTo>
                  <a:pt x="653" y="146"/>
                </a:lnTo>
                <a:lnTo>
                  <a:pt x="653" y="147"/>
                </a:lnTo>
                <a:lnTo>
                  <a:pt x="654" y="147"/>
                </a:lnTo>
                <a:lnTo>
                  <a:pt x="654" y="148"/>
                </a:lnTo>
                <a:lnTo>
                  <a:pt x="654" y="148"/>
                </a:lnTo>
                <a:lnTo>
                  <a:pt x="654" y="148"/>
                </a:lnTo>
                <a:lnTo>
                  <a:pt x="654" y="149"/>
                </a:lnTo>
                <a:lnTo>
                  <a:pt x="654" y="149"/>
                </a:lnTo>
                <a:lnTo>
                  <a:pt x="654" y="149"/>
                </a:lnTo>
                <a:lnTo>
                  <a:pt x="654" y="150"/>
                </a:lnTo>
                <a:lnTo>
                  <a:pt x="655" y="150"/>
                </a:lnTo>
                <a:lnTo>
                  <a:pt x="655" y="150"/>
                </a:lnTo>
                <a:lnTo>
                  <a:pt x="656" y="150"/>
                </a:lnTo>
                <a:lnTo>
                  <a:pt x="656" y="150"/>
                </a:lnTo>
                <a:lnTo>
                  <a:pt x="656" y="151"/>
                </a:lnTo>
                <a:lnTo>
                  <a:pt x="657" y="151"/>
                </a:lnTo>
                <a:lnTo>
                  <a:pt x="658" y="151"/>
                </a:lnTo>
                <a:lnTo>
                  <a:pt x="658" y="151"/>
                </a:lnTo>
                <a:lnTo>
                  <a:pt x="659" y="151"/>
                </a:lnTo>
                <a:lnTo>
                  <a:pt x="659" y="152"/>
                </a:lnTo>
                <a:lnTo>
                  <a:pt x="660" y="152"/>
                </a:lnTo>
                <a:lnTo>
                  <a:pt x="660" y="152"/>
                </a:lnTo>
                <a:lnTo>
                  <a:pt x="661" y="152"/>
                </a:lnTo>
                <a:lnTo>
                  <a:pt x="661" y="153"/>
                </a:lnTo>
                <a:lnTo>
                  <a:pt x="661" y="153"/>
                </a:lnTo>
                <a:lnTo>
                  <a:pt x="661" y="154"/>
                </a:lnTo>
                <a:lnTo>
                  <a:pt x="661" y="154"/>
                </a:lnTo>
                <a:lnTo>
                  <a:pt x="662" y="154"/>
                </a:lnTo>
                <a:lnTo>
                  <a:pt x="662" y="155"/>
                </a:lnTo>
                <a:lnTo>
                  <a:pt x="663" y="155"/>
                </a:lnTo>
                <a:lnTo>
                  <a:pt x="663" y="156"/>
                </a:lnTo>
                <a:lnTo>
                  <a:pt x="663" y="156"/>
                </a:lnTo>
                <a:lnTo>
                  <a:pt x="664" y="156"/>
                </a:lnTo>
                <a:lnTo>
                  <a:pt x="664" y="156"/>
                </a:lnTo>
                <a:lnTo>
                  <a:pt x="663" y="157"/>
                </a:lnTo>
                <a:lnTo>
                  <a:pt x="663" y="158"/>
                </a:lnTo>
                <a:lnTo>
                  <a:pt x="663" y="158"/>
                </a:lnTo>
                <a:lnTo>
                  <a:pt x="663" y="159"/>
                </a:lnTo>
                <a:lnTo>
                  <a:pt x="664" y="160"/>
                </a:lnTo>
                <a:lnTo>
                  <a:pt x="664" y="160"/>
                </a:lnTo>
                <a:lnTo>
                  <a:pt x="665" y="160"/>
                </a:lnTo>
                <a:lnTo>
                  <a:pt x="665" y="161"/>
                </a:lnTo>
                <a:lnTo>
                  <a:pt x="665" y="161"/>
                </a:lnTo>
                <a:lnTo>
                  <a:pt x="665" y="162"/>
                </a:lnTo>
                <a:lnTo>
                  <a:pt x="665" y="163"/>
                </a:lnTo>
                <a:lnTo>
                  <a:pt x="665" y="163"/>
                </a:lnTo>
                <a:lnTo>
                  <a:pt x="665" y="164"/>
                </a:lnTo>
                <a:lnTo>
                  <a:pt x="665" y="165"/>
                </a:lnTo>
                <a:lnTo>
                  <a:pt x="666" y="165"/>
                </a:lnTo>
                <a:lnTo>
                  <a:pt x="666" y="165"/>
                </a:lnTo>
                <a:lnTo>
                  <a:pt x="665" y="165"/>
                </a:lnTo>
                <a:lnTo>
                  <a:pt x="665" y="166"/>
                </a:lnTo>
                <a:lnTo>
                  <a:pt x="665" y="167"/>
                </a:lnTo>
                <a:lnTo>
                  <a:pt x="665" y="167"/>
                </a:lnTo>
                <a:lnTo>
                  <a:pt x="665" y="167"/>
                </a:lnTo>
                <a:lnTo>
                  <a:pt x="666" y="167"/>
                </a:lnTo>
                <a:lnTo>
                  <a:pt x="667" y="167"/>
                </a:lnTo>
                <a:lnTo>
                  <a:pt x="667" y="167"/>
                </a:lnTo>
                <a:lnTo>
                  <a:pt x="668" y="167"/>
                </a:lnTo>
                <a:lnTo>
                  <a:pt x="669" y="167"/>
                </a:lnTo>
                <a:lnTo>
                  <a:pt x="669" y="167"/>
                </a:lnTo>
                <a:lnTo>
                  <a:pt x="670" y="167"/>
                </a:lnTo>
                <a:lnTo>
                  <a:pt x="671" y="167"/>
                </a:lnTo>
                <a:lnTo>
                  <a:pt x="671" y="167"/>
                </a:lnTo>
                <a:lnTo>
                  <a:pt x="672" y="167"/>
                </a:lnTo>
                <a:lnTo>
                  <a:pt x="673" y="167"/>
                </a:lnTo>
                <a:lnTo>
                  <a:pt x="673" y="168"/>
                </a:lnTo>
                <a:lnTo>
                  <a:pt x="673" y="169"/>
                </a:lnTo>
                <a:lnTo>
                  <a:pt x="673" y="169"/>
                </a:lnTo>
                <a:lnTo>
                  <a:pt x="674" y="169"/>
                </a:lnTo>
                <a:lnTo>
                  <a:pt x="675" y="169"/>
                </a:lnTo>
                <a:lnTo>
                  <a:pt x="675" y="169"/>
                </a:lnTo>
                <a:lnTo>
                  <a:pt x="674" y="169"/>
                </a:lnTo>
                <a:lnTo>
                  <a:pt x="674" y="170"/>
                </a:lnTo>
                <a:lnTo>
                  <a:pt x="674" y="171"/>
                </a:lnTo>
                <a:lnTo>
                  <a:pt x="675" y="171"/>
                </a:lnTo>
                <a:lnTo>
                  <a:pt x="675" y="171"/>
                </a:lnTo>
                <a:lnTo>
                  <a:pt x="676" y="171"/>
                </a:lnTo>
                <a:lnTo>
                  <a:pt x="676" y="172"/>
                </a:lnTo>
                <a:lnTo>
                  <a:pt x="676" y="173"/>
                </a:lnTo>
                <a:lnTo>
                  <a:pt x="676" y="173"/>
                </a:lnTo>
                <a:lnTo>
                  <a:pt x="677" y="173"/>
                </a:lnTo>
                <a:lnTo>
                  <a:pt x="677" y="174"/>
                </a:lnTo>
                <a:lnTo>
                  <a:pt x="677" y="174"/>
                </a:lnTo>
                <a:lnTo>
                  <a:pt x="677" y="175"/>
                </a:lnTo>
                <a:lnTo>
                  <a:pt x="677" y="175"/>
                </a:lnTo>
                <a:lnTo>
                  <a:pt x="676" y="175"/>
                </a:lnTo>
                <a:lnTo>
                  <a:pt x="676" y="176"/>
                </a:lnTo>
                <a:lnTo>
                  <a:pt x="677" y="176"/>
                </a:lnTo>
                <a:lnTo>
                  <a:pt x="677" y="177"/>
                </a:lnTo>
                <a:lnTo>
                  <a:pt x="677" y="177"/>
                </a:lnTo>
                <a:lnTo>
                  <a:pt x="677" y="177"/>
                </a:lnTo>
                <a:lnTo>
                  <a:pt x="678" y="178"/>
                </a:lnTo>
                <a:lnTo>
                  <a:pt x="678" y="178"/>
                </a:lnTo>
                <a:lnTo>
                  <a:pt x="678" y="179"/>
                </a:lnTo>
                <a:lnTo>
                  <a:pt x="678" y="179"/>
                </a:lnTo>
                <a:lnTo>
                  <a:pt x="679" y="179"/>
                </a:lnTo>
                <a:lnTo>
                  <a:pt x="679" y="180"/>
                </a:lnTo>
                <a:lnTo>
                  <a:pt x="679" y="180"/>
                </a:lnTo>
                <a:lnTo>
                  <a:pt x="679" y="181"/>
                </a:lnTo>
                <a:lnTo>
                  <a:pt x="679" y="182"/>
                </a:lnTo>
                <a:lnTo>
                  <a:pt x="678" y="182"/>
                </a:lnTo>
                <a:lnTo>
                  <a:pt x="679" y="182"/>
                </a:lnTo>
                <a:lnTo>
                  <a:pt x="680" y="182"/>
                </a:lnTo>
                <a:lnTo>
                  <a:pt x="680" y="182"/>
                </a:lnTo>
                <a:lnTo>
                  <a:pt x="681" y="182"/>
                </a:lnTo>
                <a:lnTo>
                  <a:pt x="682" y="183"/>
                </a:lnTo>
                <a:lnTo>
                  <a:pt x="682" y="183"/>
                </a:lnTo>
                <a:lnTo>
                  <a:pt x="683" y="183"/>
                </a:lnTo>
                <a:lnTo>
                  <a:pt x="684" y="183"/>
                </a:lnTo>
                <a:lnTo>
                  <a:pt x="684" y="183"/>
                </a:lnTo>
                <a:lnTo>
                  <a:pt x="685" y="183"/>
                </a:lnTo>
                <a:lnTo>
                  <a:pt x="686" y="182"/>
                </a:lnTo>
                <a:lnTo>
                  <a:pt x="686" y="182"/>
                </a:lnTo>
                <a:lnTo>
                  <a:pt x="687" y="182"/>
                </a:lnTo>
                <a:lnTo>
                  <a:pt x="688" y="182"/>
                </a:lnTo>
                <a:lnTo>
                  <a:pt x="688" y="183"/>
                </a:lnTo>
                <a:lnTo>
                  <a:pt x="688" y="183"/>
                </a:lnTo>
                <a:lnTo>
                  <a:pt x="688" y="184"/>
                </a:lnTo>
                <a:lnTo>
                  <a:pt x="689" y="184"/>
                </a:lnTo>
                <a:lnTo>
                  <a:pt x="690" y="184"/>
                </a:lnTo>
                <a:lnTo>
                  <a:pt x="690" y="184"/>
                </a:lnTo>
                <a:lnTo>
                  <a:pt x="691" y="185"/>
                </a:lnTo>
                <a:lnTo>
                  <a:pt x="692" y="185"/>
                </a:lnTo>
                <a:lnTo>
                  <a:pt x="692" y="185"/>
                </a:lnTo>
                <a:lnTo>
                  <a:pt x="692" y="186"/>
                </a:lnTo>
                <a:lnTo>
                  <a:pt x="693" y="186"/>
                </a:lnTo>
                <a:lnTo>
                  <a:pt x="693" y="186"/>
                </a:lnTo>
                <a:lnTo>
                  <a:pt x="694" y="187"/>
                </a:lnTo>
                <a:lnTo>
                  <a:pt x="694" y="188"/>
                </a:lnTo>
                <a:lnTo>
                  <a:pt x="694" y="188"/>
                </a:lnTo>
                <a:lnTo>
                  <a:pt x="694" y="189"/>
                </a:lnTo>
                <a:lnTo>
                  <a:pt x="694" y="190"/>
                </a:lnTo>
                <a:lnTo>
                  <a:pt x="695" y="190"/>
                </a:lnTo>
                <a:lnTo>
                  <a:pt x="695" y="190"/>
                </a:lnTo>
                <a:lnTo>
                  <a:pt x="695" y="191"/>
                </a:lnTo>
                <a:lnTo>
                  <a:pt x="695" y="191"/>
                </a:lnTo>
                <a:lnTo>
                  <a:pt x="695" y="192"/>
                </a:lnTo>
                <a:lnTo>
                  <a:pt x="695" y="192"/>
                </a:lnTo>
                <a:lnTo>
                  <a:pt x="696" y="192"/>
                </a:lnTo>
                <a:lnTo>
                  <a:pt x="697" y="192"/>
                </a:lnTo>
                <a:lnTo>
                  <a:pt x="697" y="192"/>
                </a:lnTo>
                <a:lnTo>
                  <a:pt x="698" y="192"/>
                </a:lnTo>
                <a:lnTo>
                  <a:pt x="698" y="192"/>
                </a:lnTo>
                <a:lnTo>
                  <a:pt x="699" y="192"/>
                </a:lnTo>
                <a:lnTo>
                  <a:pt x="699" y="192"/>
                </a:lnTo>
                <a:lnTo>
                  <a:pt x="699" y="192"/>
                </a:lnTo>
                <a:lnTo>
                  <a:pt x="700" y="192"/>
                </a:lnTo>
                <a:lnTo>
                  <a:pt x="700" y="193"/>
                </a:lnTo>
                <a:lnTo>
                  <a:pt x="700" y="194"/>
                </a:lnTo>
                <a:lnTo>
                  <a:pt x="701" y="194"/>
                </a:lnTo>
                <a:lnTo>
                  <a:pt x="701" y="194"/>
                </a:lnTo>
                <a:lnTo>
                  <a:pt x="701" y="195"/>
                </a:lnTo>
                <a:lnTo>
                  <a:pt x="702" y="195"/>
                </a:lnTo>
                <a:lnTo>
                  <a:pt x="703" y="195"/>
                </a:lnTo>
                <a:lnTo>
                  <a:pt x="703" y="195"/>
                </a:lnTo>
                <a:lnTo>
                  <a:pt x="704" y="195"/>
                </a:lnTo>
                <a:lnTo>
                  <a:pt x="705" y="196"/>
                </a:lnTo>
                <a:lnTo>
                  <a:pt x="705" y="196"/>
                </a:lnTo>
                <a:lnTo>
                  <a:pt x="706" y="196"/>
                </a:lnTo>
                <a:lnTo>
                  <a:pt x="706" y="196"/>
                </a:lnTo>
                <a:lnTo>
                  <a:pt x="707" y="196"/>
                </a:lnTo>
                <a:lnTo>
                  <a:pt x="707" y="196"/>
                </a:lnTo>
                <a:lnTo>
                  <a:pt x="708" y="196"/>
                </a:lnTo>
                <a:lnTo>
                  <a:pt x="709" y="196"/>
                </a:lnTo>
                <a:lnTo>
                  <a:pt x="709" y="196"/>
                </a:lnTo>
                <a:lnTo>
                  <a:pt x="709" y="196"/>
                </a:lnTo>
                <a:lnTo>
                  <a:pt x="710" y="196"/>
                </a:lnTo>
                <a:lnTo>
                  <a:pt x="711" y="195"/>
                </a:lnTo>
                <a:lnTo>
                  <a:pt x="711" y="196"/>
                </a:lnTo>
                <a:lnTo>
                  <a:pt x="712" y="196"/>
                </a:lnTo>
                <a:lnTo>
                  <a:pt x="712" y="196"/>
                </a:lnTo>
                <a:lnTo>
                  <a:pt x="713" y="196"/>
                </a:lnTo>
                <a:lnTo>
                  <a:pt x="713" y="197"/>
                </a:lnTo>
                <a:lnTo>
                  <a:pt x="713" y="197"/>
                </a:lnTo>
                <a:lnTo>
                  <a:pt x="713" y="197"/>
                </a:lnTo>
                <a:lnTo>
                  <a:pt x="714" y="197"/>
                </a:lnTo>
                <a:lnTo>
                  <a:pt x="715" y="197"/>
                </a:lnTo>
                <a:lnTo>
                  <a:pt x="716" y="197"/>
                </a:lnTo>
                <a:lnTo>
                  <a:pt x="716" y="197"/>
                </a:lnTo>
                <a:lnTo>
                  <a:pt x="717" y="197"/>
                </a:lnTo>
                <a:lnTo>
                  <a:pt x="717" y="198"/>
                </a:lnTo>
                <a:lnTo>
                  <a:pt x="718" y="198"/>
                </a:lnTo>
                <a:lnTo>
                  <a:pt x="718" y="199"/>
                </a:lnTo>
                <a:lnTo>
                  <a:pt x="718" y="199"/>
                </a:lnTo>
                <a:lnTo>
                  <a:pt x="718" y="199"/>
                </a:lnTo>
                <a:lnTo>
                  <a:pt x="719" y="199"/>
                </a:lnTo>
                <a:lnTo>
                  <a:pt x="719" y="200"/>
                </a:lnTo>
                <a:lnTo>
                  <a:pt x="720" y="200"/>
                </a:lnTo>
                <a:lnTo>
                  <a:pt x="720" y="201"/>
                </a:lnTo>
                <a:lnTo>
                  <a:pt x="720" y="201"/>
                </a:lnTo>
                <a:lnTo>
                  <a:pt x="719" y="201"/>
                </a:lnTo>
                <a:lnTo>
                  <a:pt x="719" y="202"/>
                </a:lnTo>
                <a:lnTo>
                  <a:pt x="719" y="203"/>
                </a:lnTo>
                <a:lnTo>
                  <a:pt x="720" y="203"/>
                </a:lnTo>
                <a:lnTo>
                  <a:pt x="720" y="203"/>
                </a:lnTo>
                <a:lnTo>
                  <a:pt x="720" y="204"/>
                </a:lnTo>
                <a:lnTo>
                  <a:pt x="721" y="204"/>
                </a:lnTo>
                <a:lnTo>
                  <a:pt x="722" y="205"/>
                </a:lnTo>
                <a:lnTo>
                  <a:pt x="722" y="205"/>
                </a:lnTo>
                <a:lnTo>
                  <a:pt x="722" y="206"/>
                </a:lnTo>
                <a:lnTo>
                  <a:pt x="723" y="206"/>
                </a:lnTo>
                <a:lnTo>
                  <a:pt x="723" y="207"/>
                </a:lnTo>
                <a:lnTo>
                  <a:pt x="723" y="207"/>
                </a:lnTo>
                <a:lnTo>
                  <a:pt x="724" y="207"/>
                </a:lnTo>
                <a:lnTo>
                  <a:pt x="724" y="207"/>
                </a:lnTo>
                <a:lnTo>
                  <a:pt x="725" y="207"/>
                </a:lnTo>
                <a:lnTo>
                  <a:pt x="725" y="208"/>
                </a:lnTo>
                <a:lnTo>
                  <a:pt x="726" y="208"/>
                </a:lnTo>
                <a:lnTo>
                  <a:pt x="726" y="209"/>
                </a:lnTo>
                <a:lnTo>
                  <a:pt x="726" y="209"/>
                </a:lnTo>
                <a:lnTo>
                  <a:pt x="726" y="210"/>
                </a:lnTo>
                <a:lnTo>
                  <a:pt x="727" y="211"/>
                </a:lnTo>
                <a:lnTo>
                  <a:pt x="727" y="211"/>
                </a:lnTo>
                <a:lnTo>
                  <a:pt x="728" y="211"/>
                </a:lnTo>
                <a:lnTo>
                  <a:pt x="728" y="212"/>
                </a:lnTo>
                <a:lnTo>
                  <a:pt x="728" y="212"/>
                </a:lnTo>
                <a:lnTo>
                  <a:pt x="729" y="212"/>
                </a:lnTo>
                <a:lnTo>
                  <a:pt x="730" y="212"/>
                </a:lnTo>
                <a:lnTo>
                  <a:pt x="730" y="213"/>
                </a:lnTo>
                <a:lnTo>
                  <a:pt x="730" y="213"/>
                </a:lnTo>
                <a:lnTo>
                  <a:pt x="730" y="214"/>
                </a:lnTo>
                <a:lnTo>
                  <a:pt x="730" y="215"/>
                </a:lnTo>
                <a:lnTo>
                  <a:pt x="729" y="215"/>
                </a:lnTo>
                <a:lnTo>
                  <a:pt x="729" y="215"/>
                </a:lnTo>
                <a:lnTo>
                  <a:pt x="729" y="216"/>
                </a:lnTo>
                <a:lnTo>
                  <a:pt x="729" y="216"/>
                </a:lnTo>
                <a:lnTo>
                  <a:pt x="729" y="217"/>
                </a:lnTo>
                <a:lnTo>
                  <a:pt x="729" y="218"/>
                </a:lnTo>
                <a:lnTo>
                  <a:pt x="729" y="218"/>
                </a:lnTo>
                <a:lnTo>
                  <a:pt x="728" y="219"/>
                </a:lnTo>
                <a:lnTo>
                  <a:pt x="729" y="220"/>
                </a:lnTo>
                <a:lnTo>
                  <a:pt x="730" y="220"/>
                </a:lnTo>
                <a:lnTo>
                  <a:pt x="730" y="220"/>
                </a:lnTo>
                <a:lnTo>
                  <a:pt x="731" y="220"/>
                </a:lnTo>
                <a:lnTo>
                  <a:pt x="731" y="220"/>
                </a:lnTo>
                <a:lnTo>
                  <a:pt x="732" y="220"/>
                </a:lnTo>
                <a:lnTo>
                  <a:pt x="732" y="221"/>
                </a:lnTo>
                <a:lnTo>
                  <a:pt x="733" y="221"/>
                </a:lnTo>
                <a:lnTo>
                  <a:pt x="733" y="221"/>
                </a:lnTo>
                <a:lnTo>
                  <a:pt x="734" y="221"/>
                </a:lnTo>
                <a:lnTo>
                  <a:pt x="735" y="221"/>
                </a:lnTo>
                <a:lnTo>
                  <a:pt x="735" y="221"/>
                </a:lnTo>
                <a:lnTo>
                  <a:pt x="735" y="220"/>
                </a:lnTo>
                <a:lnTo>
                  <a:pt x="736" y="220"/>
                </a:lnTo>
                <a:lnTo>
                  <a:pt x="737" y="220"/>
                </a:lnTo>
                <a:lnTo>
                  <a:pt x="737" y="220"/>
                </a:lnTo>
                <a:lnTo>
                  <a:pt x="737" y="220"/>
                </a:lnTo>
                <a:lnTo>
                  <a:pt x="737" y="219"/>
                </a:lnTo>
                <a:lnTo>
                  <a:pt x="738" y="219"/>
                </a:lnTo>
                <a:lnTo>
                  <a:pt x="738" y="220"/>
                </a:lnTo>
                <a:lnTo>
                  <a:pt x="739" y="220"/>
                </a:lnTo>
                <a:lnTo>
                  <a:pt x="739" y="219"/>
                </a:lnTo>
                <a:lnTo>
                  <a:pt x="739" y="219"/>
                </a:lnTo>
                <a:lnTo>
                  <a:pt x="740" y="219"/>
                </a:lnTo>
                <a:lnTo>
                  <a:pt x="740" y="220"/>
                </a:lnTo>
                <a:lnTo>
                  <a:pt x="740" y="220"/>
                </a:lnTo>
                <a:lnTo>
                  <a:pt x="740" y="221"/>
                </a:lnTo>
                <a:lnTo>
                  <a:pt x="741" y="221"/>
                </a:lnTo>
                <a:lnTo>
                  <a:pt x="741" y="222"/>
                </a:lnTo>
                <a:lnTo>
                  <a:pt x="741" y="222"/>
                </a:lnTo>
                <a:lnTo>
                  <a:pt x="742" y="222"/>
                </a:lnTo>
                <a:lnTo>
                  <a:pt x="743" y="222"/>
                </a:lnTo>
                <a:lnTo>
                  <a:pt x="743" y="221"/>
                </a:lnTo>
                <a:lnTo>
                  <a:pt x="744" y="220"/>
                </a:lnTo>
                <a:lnTo>
                  <a:pt x="745" y="220"/>
                </a:lnTo>
                <a:lnTo>
                  <a:pt x="745" y="220"/>
                </a:lnTo>
                <a:lnTo>
                  <a:pt x="745" y="219"/>
                </a:lnTo>
                <a:lnTo>
                  <a:pt x="745" y="219"/>
                </a:lnTo>
                <a:lnTo>
                  <a:pt x="745" y="218"/>
                </a:lnTo>
                <a:lnTo>
                  <a:pt x="746" y="218"/>
                </a:lnTo>
                <a:lnTo>
                  <a:pt x="746" y="218"/>
                </a:lnTo>
                <a:lnTo>
                  <a:pt x="747" y="218"/>
                </a:lnTo>
                <a:lnTo>
                  <a:pt x="747" y="217"/>
                </a:lnTo>
                <a:lnTo>
                  <a:pt x="747" y="217"/>
                </a:lnTo>
                <a:lnTo>
                  <a:pt x="748" y="216"/>
                </a:lnTo>
                <a:lnTo>
                  <a:pt x="748" y="216"/>
                </a:lnTo>
                <a:lnTo>
                  <a:pt x="749" y="216"/>
                </a:lnTo>
                <a:lnTo>
                  <a:pt x="749" y="216"/>
                </a:lnTo>
                <a:lnTo>
                  <a:pt x="749" y="215"/>
                </a:lnTo>
                <a:lnTo>
                  <a:pt x="750" y="215"/>
                </a:lnTo>
                <a:lnTo>
                  <a:pt x="750" y="215"/>
                </a:lnTo>
                <a:lnTo>
                  <a:pt x="750" y="215"/>
                </a:lnTo>
                <a:lnTo>
                  <a:pt x="751" y="215"/>
                </a:lnTo>
                <a:lnTo>
                  <a:pt x="751" y="215"/>
                </a:lnTo>
                <a:lnTo>
                  <a:pt x="752" y="215"/>
                </a:lnTo>
                <a:lnTo>
                  <a:pt x="752" y="216"/>
                </a:lnTo>
                <a:lnTo>
                  <a:pt x="752" y="216"/>
                </a:lnTo>
                <a:lnTo>
                  <a:pt x="752" y="216"/>
                </a:lnTo>
                <a:lnTo>
                  <a:pt x="753" y="216"/>
                </a:lnTo>
                <a:lnTo>
                  <a:pt x="753" y="217"/>
                </a:lnTo>
                <a:lnTo>
                  <a:pt x="754" y="217"/>
                </a:lnTo>
                <a:lnTo>
                  <a:pt x="754" y="218"/>
                </a:lnTo>
                <a:lnTo>
                  <a:pt x="754" y="218"/>
                </a:lnTo>
                <a:lnTo>
                  <a:pt x="754" y="218"/>
                </a:lnTo>
                <a:lnTo>
                  <a:pt x="754" y="219"/>
                </a:lnTo>
                <a:lnTo>
                  <a:pt x="755" y="219"/>
                </a:lnTo>
                <a:lnTo>
                  <a:pt x="755" y="218"/>
                </a:lnTo>
                <a:lnTo>
                  <a:pt x="756" y="218"/>
                </a:lnTo>
                <a:lnTo>
                  <a:pt x="756" y="218"/>
                </a:lnTo>
                <a:lnTo>
                  <a:pt x="757" y="218"/>
                </a:lnTo>
                <a:lnTo>
                  <a:pt x="757" y="217"/>
                </a:lnTo>
                <a:lnTo>
                  <a:pt x="758" y="217"/>
                </a:lnTo>
                <a:lnTo>
                  <a:pt x="758" y="216"/>
                </a:lnTo>
                <a:lnTo>
                  <a:pt x="758" y="216"/>
                </a:lnTo>
                <a:lnTo>
                  <a:pt x="759" y="216"/>
                </a:lnTo>
                <a:lnTo>
                  <a:pt x="760" y="215"/>
                </a:lnTo>
                <a:lnTo>
                  <a:pt x="760" y="215"/>
                </a:lnTo>
                <a:lnTo>
                  <a:pt x="760" y="215"/>
                </a:lnTo>
                <a:lnTo>
                  <a:pt x="761" y="215"/>
                </a:lnTo>
                <a:lnTo>
                  <a:pt x="761" y="215"/>
                </a:lnTo>
                <a:lnTo>
                  <a:pt x="762" y="215"/>
                </a:lnTo>
                <a:lnTo>
                  <a:pt x="762" y="216"/>
                </a:lnTo>
                <a:lnTo>
                  <a:pt x="762" y="216"/>
                </a:lnTo>
                <a:lnTo>
                  <a:pt x="762" y="216"/>
                </a:lnTo>
                <a:lnTo>
                  <a:pt x="763" y="216"/>
                </a:lnTo>
                <a:lnTo>
                  <a:pt x="764" y="217"/>
                </a:lnTo>
                <a:lnTo>
                  <a:pt x="764" y="217"/>
                </a:lnTo>
                <a:lnTo>
                  <a:pt x="765" y="218"/>
                </a:lnTo>
                <a:lnTo>
                  <a:pt x="766" y="218"/>
                </a:lnTo>
                <a:lnTo>
                  <a:pt x="766" y="219"/>
                </a:lnTo>
                <a:lnTo>
                  <a:pt x="766" y="219"/>
                </a:lnTo>
                <a:lnTo>
                  <a:pt x="767" y="219"/>
                </a:lnTo>
                <a:lnTo>
                  <a:pt x="767" y="220"/>
                </a:lnTo>
                <a:lnTo>
                  <a:pt x="768" y="220"/>
                </a:lnTo>
                <a:lnTo>
                  <a:pt x="768" y="220"/>
                </a:lnTo>
                <a:lnTo>
                  <a:pt x="768" y="221"/>
                </a:lnTo>
                <a:lnTo>
                  <a:pt x="769" y="221"/>
                </a:lnTo>
                <a:lnTo>
                  <a:pt x="769" y="222"/>
                </a:lnTo>
                <a:lnTo>
                  <a:pt x="770" y="222"/>
                </a:lnTo>
                <a:lnTo>
                  <a:pt x="771" y="222"/>
                </a:lnTo>
                <a:lnTo>
                  <a:pt x="771" y="222"/>
                </a:lnTo>
                <a:lnTo>
                  <a:pt x="772" y="222"/>
                </a:lnTo>
                <a:lnTo>
                  <a:pt x="772" y="223"/>
                </a:lnTo>
                <a:lnTo>
                  <a:pt x="772" y="224"/>
                </a:lnTo>
                <a:lnTo>
                  <a:pt x="772" y="224"/>
                </a:lnTo>
                <a:lnTo>
                  <a:pt x="773" y="224"/>
                </a:lnTo>
                <a:lnTo>
                  <a:pt x="773" y="225"/>
                </a:lnTo>
                <a:lnTo>
                  <a:pt x="773" y="226"/>
                </a:lnTo>
                <a:lnTo>
                  <a:pt x="774" y="226"/>
                </a:lnTo>
                <a:lnTo>
                  <a:pt x="774" y="226"/>
                </a:lnTo>
                <a:lnTo>
                  <a:pt x="775" y="227"/>
                </a:lnTo>
                <a:lnTo>
                  <a:pt x="775" y="227"/>
                </a:lnTo>
                <a:lnTo>
                  <a:pt x="776" y="228"/>
                </a:lnTo>
                <a:lnTo>
                  <a:pt x="775" y="228"/>
                </a:lnTo>
                <a:lnTo>
                  <a:pt x="775" y="228"/>
                </a:lnTo>
                <a:lnTo>
                  <a:pt x="776" y="228"/>
                </a:lnTo>
                <a:lnTo>
                  <a:pt x="777" y="229"/>
                </a:lnTo>
                <a:lnTo>
                  <a:pt x="777" y="230"/>
                </a:lnTo>
                <a:lnTo>
                  <a:pt x="777" y="230"/>
                </a:lnTo>
                <a:lnTo>
                  <a:pt x="778" y="230"/>
                </a:lnTo>
                <a:lnTo>
                  <a:pt x="778" y="231"/>
                </a:lnTo>
                <a:lnTo>
                  <a:pt x="779" y="232"/>
                </a:lnTo>
                <a:lnTo>
                  <a:pt x="779" y="232"/>
                </a:lnTo>
                <a:lnTo>
                  <a:pt x="779" y="232"/>
                </a:lnTo>
                <a:lnTo>
                  <a:pt x="780" y="232"/>
                </a:lnTo>
                <a:lnTo>
                  <a:pt x="781" y="233"/>
                </a:lnTo>
                <a:lnTo>
                  <a:pt x="781" y="233"/>
                </a:lnTo>
                <a:lnTo>
                  <a:pt x="782" y="233"/>
                </a:lnTo>
                <a:lnTo>
                  <a:pt x="782" y="233"/>
                </a:lnTo>
                <a:lnTo>
                  <a:pt x="783" y="233"/>
                </a:lnTo>
                <a:lnTo>
                  <a:pt x="783" y="233"/>
                </a:lnTo>
                <a:lnTo>
                  <a:pt x="783" y="234"/>
                </a:lnTo>
                <a:lnTo>
                  <a:pt x="784" y="234"/>
                </a:lnTo>
                <a:lnTo>
                  <a:pt x="785" y="234"/>
                </a:lnTo>
                <a:lnTo>
                  <a:pt x="785" y="235"/>
                </a:lnTo>
                <a:lnTo>
                  <a:pt x="785" y="235"/>
                </a:lnTo>
                <a:lnTo>
                  <a:pt x="785" y="235"/>
                </a:lnTo>
                <a:lnTo>
                  <a:pt x="786" y="235"/>
                </a:lnTo>
                <a:lnTo>
                  <a:pt x="786" y="236"/>
                </a:lnTo>
                <a:lnTo>
                  <a:pt x="786" y="237"/>
                </a:lnTo>
                <a:lnTo>
                  <a:pt x="786" y="237"/>
                </a:lnTo>
                <a:lnTo>
                  <a:pt x="786" y="237"/>
                </a:lnTo>
                <a:lnTo>
                  <a:pt x="786" y="238"/>
                </a:lnTo>
                <a:lnTo>
                  <a:pt x="787" y="238"/>
                </a:lnTo>
                <a:lnTo>
                  <a:pt x="787" y="239"/>
                </a:lnTo>
                <a:lnTo>
                  <a:pt x="787" y="239"/>
                </a:lnTo>
                <a:lnTo>
                  <a:pt x="788" y="240"/>
                </a:lnTo>
                <a:lnTo>
                  <a:pt x="788" y="240"/>
                </a:lnTo>
                <a:lnTo>
                  <a:pt x="789" y="240"/>
                </a:lnTo>
                <a:lnTo>
                  <a:pt x="790" y="240"/>
                </a:lnTo>
                <a:lnTo>
                  <a:pt x="790" y="240"/>
                </a:lnTo>
                <a:lnTo>
                  <a:pt x="790" y="241"/>
                </a:lnTo>
                <a:lnTo>
                  <a:pt x="791" y="241"/>
                </a:lnTo>
                <a:lnTo>
                  <a:pt x="791" y="241"/>
                </a:lnTo>
                <a:lnTo>
                  <a:pt x="792" y="241"/>
                </a:lnTo>
                <a:lnTo>
                  <a:pt x="792" y="242"/>
                </a:lnTo>
                <a:lnTo>
                  <a:pt x="792" y="243"/>
                </a:lnTo>
                <a:lnTo>
                  <a:pt x="792" y="243"/>
                </a:lnTo>
                <a:lnTo>
                  <a:pt x="792" y="244"/>
                </a:lnTo>
                <a:lnTo>
                  <a:pt x="793" y="244"/>
                </a:lnTo>
                <a:lnTo>
                  <a:pt x="794" y="244"/>
                </a:lnTo>
                <a:lnTo>
                  <a:pt x="794" y="243"/>
                </a:lnTo>
                <a:lnTo>
                  <a:pt x="794" y="243"/>
                </a:lnTo>
                <a:lnTo>
                  <a:pt x="794" y="243"/>
                </a:lnTo>
                <a:lnTo>
                  <a:pt x="794" y="243"/>
                </a:lnTo>
                <a:lnTo>
                  <a:pt x="795" y="243"/>
                </a:lnTo>
                <a:lnTo>
                  <a:pt x="796" y="243"/>
                </a:lnTo>
                <a:lnTo>
                  <a:pt x="796" y="243"/>
                </a:lnTo>
                <a:lnTo>
                  <a:pt x="797" y="243"/>
                </a:lnTo>
                <a:lnTo>
                  <a:pt x="797" y="243"/>
                </a:lnTo>
                <a:lnTo>
                  <a:pt x="798" y="243"/>
                </a:lnTo>
                <a:lnTo>
                  <a:pt x="798" y="242"/>
                </a:lnTo>
                <a:lnTo>
                  <a:pt x="799" y="242"/>
                </a:lnTo>
                <a:lnTo>
                  <a:pt x="800" y="242"/>
                </a:lnTo>
                <a:lnTo>
                  <a:pt x="800" y="242"/>
                </a:lnTo>
                <a:lnTo>
                  <a:pt x="801" y="242"/>
                </a:lnTo>
                <a:lnTo>
                  <a:pt x="802" y="242"/>
                </a:lnTo>
                <a:lnTo>
                  <a:pt x="802" y="242"/>
                </a:lnTo>
                <a:lnTo>
                  <a:pt x="802" y="241"/>
                </a:lnTo>
                <a:lnTo>
                  <a:pt x="803" y="241"/>
                </a:lnTo>
                <a:lnTo>
                  <a:pt x="803" y="241"/>
                </a:lnTo>
                <a:lnTo>
                  <a:pt x="804" y="241"/>
                </a:lnTo>
                <a:lnTo>
                  <a:pt x="805" y="241"/>
                </a:lnTo>
                <a:lnTo>
                  <a:pt x="805" y="241"/>
                </a:lnTo>
                <a:lnTo>
                  <a:pt x="805" y="241"/>
                </a:lnTo>
                <a:lnTo>
                  <a:pt x="806" y="242"/>
                </a:lnTo>
                <a:lnTo>
                  <a:pt x="807" y="242"/>
                </a:lnTo>
                <a:lnTo>
                  <a:pt x="807" y="242"/>
                </a:lnTo>
                <a:lnTo>
                  <a:pt x="807" y="243"/>
                </a:lnTo>
                <a:lnTo>
                  <a:pt x="808" y="243"/>
                </a:lnTo>
                <a:lnTo>
                  <a:pt x="809" y="243"/>
                </a:lnTo>
                <a:lnTo>
                  <a:pt x="809" y="243"/>
                </a:lnTo>
                <a:lnTo>
                  <a:pt x="810" y="243"/>
                </a:lnTo>
                <a:lnTo>
                  <a:pt x="811" y="243"/>
                </a:lnTo>
                <a:lnTo>
                  <a:pt x="811" y="243"/>
                </a:lnTo>
                <a:lnTo>
                  <a:pt x="812" y="243"/>
                </a:lnTo>
                <a:lnTo>
                  <a:pt x="813" y="243"/>
                </a:lnTo>
                <a:lnTo>
                  <a:pt x="813" y="244"/>
                </a:lnTo>
                <a:lnTo>
                  <a:pt x="813" y="243"/>
                </a:lnTo>
                <a:lnTo>
                  <a:pt x="813" y="244"/>
                </a:lnTo>
                <a:lnTo>
                  <a:pt x="813" y="243"/>
                </a:lnTo>
                <a:lnTo>
                  <a:pt x="814" y="243"/>
                </a:lnTo>
                <a:lnTo>
                  <a:pt x="815" y="243"/>
                </a:lnTo>
                <a:lnTo>
                  <a:pt x="815" y="243"/>
                </a:lnTo>
                <a:lnTo>
                  <a:pt x="816" y="243"/>
                </a:lnTo>
                <a:lnTo>
                  <a:pt x="817" y="243"/>
                </a:lnTo>
                <a:lnTo>
                  <a:pt x="817" y="243"/>
                </a:lnTo>
                <a:lnTo>
                  <a:pt x="817" y="243"/>
                </a:lnTo>
                <a:lnTo>
                  <a:pt x="818" y="243"/>
                </a:lnTo>
                <a:lnTo>
                  <a:pt x="818" y="242"/>
                </a:lnTo>
                <a:lnTo>
                  <a:pt x="819" y="242"/>
                </a:lnTo>
                <a:lnTo>
                  <a:pt x="819" y="242"/>
                </a:lnTo>
                <a:lnTo>
                  <a:pt x="820" y="242"/>
                </a:lnTo>
                <a:lnTo>
                  <a:pt x="821" y="241"/>
                </a:lnTo>
                <a:lnTo>
                  <a:pt x="821" y="241"/>
                </a:lnTo>
                <a:lnTo>
                  <a:pt x="821" y="241"/>
                </a:lnTo>
                <a:lnTo>
                  <a:pt x="822" y="241"/>
                </a:lnTo>
                <a:lnTo>
                  <a:pt x="822" y="241"/>
                </a:lnTo>
                <a:lnTo>
                  <a:pt x="822" y="241"/>
                </a:lnTo>
                <a:lnTo>
                  <a:pt x="823" y="241"/>
                </a:lnTo>
                <a:lnTo>
                  <a:pt x="823" y="242"/>
                </a:lnTo>
                <a:lnTo>
                  <a:pt x="824" y="242"/>
                </a:lnTo>
                <a:lnTo>
                  <a:pt x="824" y="242"/>
                </a:lnTo>
                <a:lnTo>
                  <a:pt x="824" y="243"/>
                </a:lnTo>
                <a:lnTo>
                  <a:pt x="824" y="243"/>
                </a:lnTo>
                <a:lnTo>
                  <a:pt x="825" y="243"/>
                </a:lnTo>
                <a:lnTo>
                  <a:pt x="825" y="244"/>
                </a:lnTo>
                <a:lnTo>
                  <a:pt x="825" y="245"/>
                </a:lnTo>
                <a:lnTo>
                  <a:pt x="826" y="245"/>
                </a:lnTo>
                <a:lnTo>
                  <a:pt x="826" y="245"/>
                </a:lnTo>
                <a:lnTo>
                  <a:pt x="827" y="245"/>
                </a:lnTo>
                <a:lnTo>
                  <a:pt x="827" y="246"/>
                </a:lnTo>
                <a:lnTo>
                  <a:pt x="827" y="247"/>
                </a:lnTo>
                <a:lnTo>
                  <a:pt x="827" y="247"/>
                </a:lnTo>
                <a:lnTo>
                  <a:pt x="827" y="248"/>
                </a:lnTo>
                <a:lnTo>
                  <a:pt x="828" y="248"/>
                </a:lnTo>
                <a:lnTo>
                  <a:pt x="828" y="249"/>
                </a:lnTo>
                <a:lnTo>
                  <a:pt x="828" y="249"/>
                </a:lnTo>
                <a:lnTo>
                  <a:pt x="829" y="249"/>
                </a:lnTo>
                <a:lnTo>
                  <a:pt x="829" y="249"/>
                </a:lnTo>
                <a:lnTo>
                  <a:pt x="830" y="249"/>
                </a:lnTo>
                <a:lnTo>
                  <a:pt x="830" y="250"/>
                </a:lnTo>
                <a:lnTo>
                  <a:pt x="830" y="250"/>
                </a:lnTo>
                <a:lnTo>
                  <a:pt x="830" y="251"/>
                </a:lnTo>
                <a:lnTo>
                  <a:pt x="831" y="251"/>
                </a:lnTo>
                <a:lnTo>
                  <a:pt x="831" y="252"/>
                </a:lnTo>
                <a:lnTo>
                  <a:pt x="832" y="252"/>
                </a:lnTo>
                <a:lnTo>
                  <a:pt x="832" y="252"/>
                </a:lnTo>
                <a:lnTo>
                  <a:pt x="832" y="252"/>
                </a:lnTo>
                <a:lnTo>
                  <a:pt x="833" y="252"/>
                </a:lnTo>
                <a:lnTo>
                  <a:pt x="833" y="252"/>
                </a:lnTo>
                <a:lnTo>
                  <a:pt x="834" y="252"/>
                </a:lnTo>
                <a:lnTo>
                  <a:pt x="834" y="252"/>
                </a:lnTo>
                <a:lnTo>
                  <a:pt x="834" y="251"/>
                </a:lnTo>
                <a:lnTo>
                  <a:pt x="834" y="252"/>
                </a:lnTo>
                <a:lnTo>
                  <a:pt x="835" y="252"/>
                </a:lnTo>
                <a:lnTo>
                  <a:pt x="835" y="252"/>
                </a:lnTo>
                <a:lnTo>
                  <a:pt x="835" y="253"/>
                </a:lnTo>
                <a:lnTo>
                  <a:pt x="836" y="253"/>
                </a:lnTo>
                <a:lnTo>
                  <a:pt x="836" y="254"/>
                </a:lnTo>
                <a:lnTo>
                  <a:pt x="836" y="254"/>
                </a:lnTo>
                <a:lnTo>
                  <a:pt x="836" y="254"/>
                </a:lnTo>
                <a:lnTo>
                  <a:pt x="836" y="254"/>
                </a:lnTo>
                <a:lnTo>
                  <a:pt x="836" y="255"/>
                </a:lnTo>
                <a:lnTo>
                  <a:pt x="836" y="256"/>
                </a:lnTo>
                <a:lnTo>
                  <a:pt x="837" y="256"/>
                </a:lnTo>
                <a:lnTo>
                  <a:pt x="837" y="256"/>
                </a:lnTo>
                <a:lnTo>
                  <a:pt x="838" y="256"/>
                </a:lnTo>
                <a:lnTo>
                  <a:pt x="838" y="257"/>
                </a:lnTo>
                <a:lnTo>
                  <a:pt x="838" y="258"/>
                </a:lnTo>
                <a:lnTo>
                  <a:pt x="839" y="258"/>
                </a:lnTo>
                <a:lnTo>
                  <a:pt x="839" y="258"/>
                </a:lnTo>
                <a:lnTo>
                  <a:pt x="839" y="258"/>
                </a:lnTo>
                <a:lnTo>
                  <a:pt x="840" y="258"/>
                </a:lnTo>
                <a:lnTo>
                  <a:pt x="840" y="259"/>
                </a:lnTo>
                <a:lnTo>
                  <a:pt x="841" y="259"/>
                </a:lnTo>
                <a:lnTo>
                  <a:pt x="841" y="260"/>
                </a:lnTo>
                <a:lnTo>
                  <a:pt x="842" y="260"/>
                </a:lnTo>
                <a:lnTo>
                  <a:pt x="842" y="260"/>
                </a:lnTo>
                <a:lnTo>
                  <a:pt x="842" y="261"/>
                </a:lnTo>
                <a:lnTo>
                  <a:pt x="842" y="262"/>
                </a:lnTo>
                <a:lnTo>
                  <a:pt x="843" y="262"/>
                </a:lnTo>
                <a:lnTo>
                  <a:pt x="843" y="262"/>
                </a:lnTo>
                <a:lnTo>
                  <a:pt x="843" y="262"/>
                </a:lnTo>
                <a:lnTo>
                  <a:pt x="844" y="262"/>
                </a:lnTo>
                <a:lnTo>
                  <a:pt x="845" y="262"/>
                </a:lnTo>
                <a:lnTo>
                  <a:pt x="845" y="263"/>
                </a:lnTo>
                <a:lnTo>
                  <a:pt x="845" y="264"/>
                </a:lnTo>
                <a:lnTo>
                  <a:pt x="845" y="264"/>
                </a:lnTo>
                <a:lnTo>
                  <a:pt x="845" y="265"/>
                </a:lnTo>
                <a:lnTo>
                  <a:pt x="845" y="265"/>
                </a:lnTo>
                <a:lnTo>
                  <a:pt x="845" y="266"/>
                </a:lnTo>
                <a:lnTo>
                  <a:pt x="846" y="266"/>
                </a:lnTo>
                <a:lnTo>
                  <a:pt x="847" y="266"/>
                </a:lnTo>
                <a:lnTo>
                  <a:pt x="847" y="266"/>
                </a:lnTo>
                <a:lnTo>
                  <a:pt x="848" y="266"/>
                </a:lnTo>
                <a:lnTo>
                  <a:pt x="848" y="266"/>
                </a:lnTo>
                <a:lnTo>
                  <a:pt x="849" y="266"/>
                </a:lnTo>
                <a:lnTo>
                  <a:pt x="849" y="265"/>
                </a:lnTo>
                <a:lnTo>
                  <a:pt x="850" y="265"/>
                </a:lnTo>
                <a:lnTo>
                  <a:pt x="851" y="265"/>
                </a:lnTo>
                <a:lnTo>
                  <a:pt x="851" y="265"/>
                </a:lnTo>
                <a:lnTo>
                  <a:pt x="851" y="264"/>
                </a:lnTo>
                <a:lnTo>
                  <a:pt x="852" y="264"/>
                </a:lnTo>
                <a:lnTo>
                  <a:pt x="852" y="265"/>
                </a:lnTo>
                <a:lnTo>
                  <a:pt x="853" y="265"/>
                </a:lnTo>
                <a:lnTo>
                  <a:pt x="853" y="266"/>
                </a:lnTo>
                <a:lnTo>
                  <a:pt x="853" y="266"/>
                </a:lnTo>
                <a:lnTo>
                  <a:pt x="853" y="266"/>
                </a:lnTo>
                <a:lnTo>
                  <a:pt x="854" y="266"/>
                </a:lnTo>
                <a:lnTo>
                  <a:pt x="854" y="267"/>
                </a:lnTo>
                <a:lnTo>
                  <a:pt x="855" y="267"/>
                </a:lnTo>
                <a:lnTo>
                  <a:pt x="855" y="266"/>
                </a:lnTo>
                <a:lnTo>
                  <a:pt x="855" y="266"/>
                </a:lnTo>
                <a:lnTo>
                  <a:pt x="856" y="266"/>
                </a:lnTo>
                <a:lnTo>
                  <a:pt x="857" y="266"/>
                </a:lnTo>
                <a:lnTo>
                  <a:pt x="857" y="266"/>
                </a:lnTo>
                <a:lnTo>
                  <a:pt x="857" y="266"/>
                </a:lnTo>
                <a:lnTo>
                  <a:pt x="857" y="265"/>
                </a:lnTo>
                <a:lnTo>
                  <a:pt x="858" y="265"/>
                </a:lnTo>
                <a:lnTo>
                  <a:pt x="858" y="264"/>
                </a:lnTo>
                <a:lnTo>
                  <a:pt x="858" y="264"/>
                </a:lnTo>
                <a:lnTo>
                  <a:pt x="858" y="264"/>
                </a:lnTo>
                <a:lnTo>
                  <a:pt x="859" y="264"/>
                </a:lnTo>
                <a:lnTo>
                  <a:pt x="859" y="264"/>
                </a:lnTo>
                <a:lnTo>
                  <a:pt x="860" y="264"/>
                </a:lnTo>
                <a:lnTo>
                  <a:pt x="860" y="265"/>
                </a:lnTo>
                <a:lnTo>
                  <a:pt x="860" y="265"/>
                </a:lnTo>
                <a:lnTo>
                  <a:pt x="861" y="265"/>
                </a:lnTo>
                <a:lnTo>
                  <a:pt x="861" y="264"/>
                </a:lnTo>
                <a:lnTo>
                  <a:pt x="862" y="264"/>
                </a:lnTo>
                <a:lnTo>
                  <a:pt x="862" y="264"/>
                </a:lnTo>
                <a:lnTo>
                  <a:pt x="863" y="264"/>
                </a:lnTo>
                <a:lnTo>
                  <a:pt x="864" y="264"/>
                </a:lnTo>
                <a:lnTo>
                  <a:pt x="864" y="264"/>
                </a:lnTo>
                <a:lnTo>
                  <a:pt x="865" y="264"/>
                </a:lnTo>
                <a:lnTo>
                  <a:pt x="866" y="264"/>
                </a:lnTo>
                <a:lnTo>
                  <a:pt x="866" y="265"/>
                </a:lnTo>
                <a:lnTo>
                  <a:pt x="866" y="266"/>
                </a:lnTo>
                <a:lnTo>
                  <a:pt x="866" y="266"/>
                </a:lnTo>
                <a:lnTo>
                  <a:pt x="866" y="267"/>
                </a:lnTo>
                <a:lnTo>
                  <a:pt x="866" y="268"/>
                </a:lnTo>
                <a:lnTo>
                  <a:pt x="865" y="268"/>
                </a:lnTo>
                <a:lnTo>
                  <a:pt x="865" y="268"/>
                </a:lnTo>
                <a:lnTo>
                  <a:pt x="864" y="268"/>
                </a:lnTo>
                <a:lnTo>
                  <a:pt x="864" y="269"/>
                </a:lnTo>
                <a:lnTo>
                  <a:pt x="865" y="269"/>
                </a:lnTo>
                <a:lnTo>
                  <a:pt x="866" y="269"/>
                </a:lnTo>
                <a:lnTo>
                  <a:pt x="866" y="269"/>
                </a:lnTo>
                <a:lnTo>
                  <a:pt x="867" y="269"/>
                </a:lnTo>
                <a:lnTo>
                  <a:pt x="868" y="269"/>
                </a:lnTo>
                <a:lnTo>
                  <a:pt x="868" y="270"/>
                </a:lnTo>
                <a:lnTo>
                  <a:pt x="868" y="271"/>
                </a:lnTo>
                <a:lnTo>
                  <a:pt x="869" y="271"/>
                </a:lnTo>
                <a:lnTo>
                  <a:pt x="870" y="271"/>
                </a:lnTo>
                <a:lnTo>
                  <a:pt x="870" y="271"/>
                </a:lnTo>
                <a:lnTo>
                  <a:pt x="871" y="270"/>
                </a:lnTo>
                <a:lnTo>
                  <a:pt x="872" y="270"/>
                </a:lnTo>
                <a:lnTo>
                  <a:pt x="872" y="269"/>
                </a:lnTo>
                <a:lnTo>
                  <a:pt x="872" y="269"/>
                </a:lnTo>
                <a:lnTo>
                  <a:pt x="873" y="269"/>
                </a:lnTo>
                <a:lnTo>
                  <a:pt x="874" y="269"/>
                </a:lnTo>
                <a:lnTo>
                  <a:pt x="874" y="269"/>
                </a:lnTo>
                <a:lnTo>
                  <a:pt x="874" y="268"/>
                </a:lnTo>
                <a:lnTo>
                  <a:pt x="875" y="268"/>
                </a:lnTo>
                <a:lnTo>
                  <a:pt x="875" y="267"/>
                </a:lnTo>
                <a:lnTo>
                  <a:pt x="875" y="266"/>
                </a:lnTo>
                <a:lnTo>
                  <a:pt x="876" y="266"/>
                </a:lnTo>
                <a:lnTo>
                  <a:pt x="877" y="266"/>
                </a:lnTo>
                <a:lnTo>
                  <a:pt x="877" y="266"/>
                </a:lnTo>
                <a:lnTo>
                  <a:pt x="877" y="266"/>
                </a:lnTo>
                <a:lnTo>
                  <a:pt x="877" y="266"/>
                </a:lnTo>
                <a:lnTo>
                  <a:pt x="878" y="266"/>
                </a:lnTo>
                <a:lnTo>
                  <a:pt x="878" y="267"/>
                </a:lnTo>
                <a:lnTo>
                  <a:pt x="879" y="267"/>
                </a:lnTo>
                <a:lnTo>
                  <a:pt x="879" y="268"/>
                </a:lnTo>
                <a:lnTo>
                  <a:pt x="880" y="268"/>
                </a:lnTo>
                <a:lnTo>
                  <a:pt x="881" y="268"/>
                </a:lnTo>
                <a:lnTo>
                  <a:pt x="881" y="268"/>
                </a:lnTo>
                <a:lnTo>
                  <a:pt x="882" y="268"/>
                </a:lnTo>
                <a:lnTo>
                  <a:pt x="883" y="268"/>
                </a:lnTo>
                <a:lnTo>
                  <a:pt x="883" y="268"/>
                </a:lnTo>
                <a:lnTo>
                  <a:pt x="883" y="269"/>
                </a:lnTo>
                <a:lnTo>
                  <a:pt x="884" y="269"/>
                </a:lnTo>
                <a:lnTo>
                  <a:pt x="885" y="269"/>
                </a:lnTo>
                <a:lnTo>
                  <a:pt x="885" y="269"/>
                </a:lnTo>
                <a:lnTo>
                  <a:pt x="885" y="269"/>
                </a:lnTo>
                <a:lnTo>
                  <a:pt x="886" y="269"/>
                </a:lnTo>
                <a:lnTo>
                  <a:pt x="886" y="269"/>
                </a:lnTo>
                <a:lnTo>
                  <a:pt x="887" y="269"/>
                </a:lnTo>
                <a:lnTo>
                  <a:pt x="887" y="268"/>
                </a:lnTo>
                <a:lnTo>
                  <a:pt x="888" y="268"/>
                </a:lnTo>
                <a:lnTo>
                  <a:pt x="889" y="268"/>
                </a:lnTo>
                <a:lnTo>
                  <a:pt x="889" y="268"/>
                </a:lnTo>
                <a:lnTo>
                  <a:pt x="890" y="268"/>
                </a:lnTo>
                <a:lnTo>
                  <a:pt x="891" y="268"/>
                </a:lnTo>
                <a:lnTo>
                  <a:pt x="891" y="268"/>
                </a:lnTo>
                <a:lnTo>
                  <a:pt x="891" y="269"/>
                </a:lnTo>
                <a:lnTo>
                  <a:pt x="892" y="269"/>
                </a:lnTo>
                <a:lnTo>
                  <a:pt x="893" y="269"/>
                </a:lnTo>
                <a:lnTo>
                  <a:pt x="893" y="269"/>
                </a:lnTo>
                <a:lnTo>
                  <a:pt x="893" y="269"/>
                </a:lnTo>
                <a:lnTo>
                  <a:pt x="893" y="270"/>
                </a:lnTo>
                <a:lnTo>
                  <a:pt x="893" y="271"/>
                </a:lnTo>
                <a:lnTo>
                  <a:pt x="893" y="271"/>
                </a:lnTo>
                <a:lnTo>
                  <a:pt x="893" y="272"/>
                </a:lnTo>
                <a:lnTo>
                  <a:pt x="893" y="273"/>
                </a:lnTo>
                <a:lnTo>
                  <a:pt x="893" y="273"/>
                </a:lnTo>
                <a:lnTo>
                  <a:pt x="894" y="273"/>
                </a:lnTo>
                <a:lnTo>
                  <a:pt x="894" y="273"/>
                </a:lnTo>
                <a:lnTo>
                  <a:pt x="894" y="274"/>
                </a:lnTo>
                <a:lnTo>
                  <a:pt x="895" y="274"/>
                </a:lnTo>
                <a:lnTo>
                  <a:pt x="896" y="274"/>
                </a:lnTo>
                <a:lnTo>
                  <a:pt x="896" y="275"/>
                </a:lnTo>
                <a:lnTo>
                  <a:pt x="896" y="275"/>
                </a:lnTo>
                <a:lnTo>
                  <a:pt x="897" y="275"/>
                </a:lnTo>
                <a:lnTo>
                  <a:pt x="897" y="276"/>
                </a:lnTo>
                <a:lnTo>
                  <a:pt x="896" y="276"/>
                </a:lnTo>
                <a:lnTo>
                  <a:pt x="896" y="277"/>
                </a:lnTo>
                <a:lnTo>
                  <a:pt x="896" y="277"/>
                </a:lnTo>
                <a:lnTo>
                  <a:pt x="896" y="277"/>
                </a:lnTo>
                <a:lnTo>
                  <a:pt x="896" y="278"/>
                </a:lnTo>
                <a:lnTo>
                  <a:pt x="896" y="278"/>
                </a:lnTo>
                <a:lnTo>
                  <a:pt x="896" y="279"/>
                </a:lnTo>
                <a:lnTo>
                  <a:pt x="897" y="279"/>
                </a:lnTo>
                <a:lnTo>
                  <a:pt x="898" y="279"/>
                </a:lnTo>
                <a:lnTo>
                  <a:pt x="898" y="279"/>
                </a:lnTo>
                <a:lnTo>
                  <a:pt x="899" y="279"/>
                </a:lnTo>
                <a:lnTo>
                  <a:pt x="900" y="279"/>
                </a:lnTo>
                <a:lnTo>
                  <a:pt x="900" y="280"/>
                </a:lnTo>
                <a:lnTo>
                  <a:pt x="901" y="280"/>
                </a:lnTo>
                <a:lnTo>
                  <a:pt x="901" y="281"/>
                </a:lnTo>
                <a:lnTo>
                  <a:pt x="901" y="281"/>
                </a:lnTo>
                <a:lnTo>
                  <a:pt x="901" y="282"/>
                </a:lnTo>
                <a:lnTo>
                  <a:pt x="902" y="283"/>
                </a:lnTo>
                <a:lnTo>
                  <a:pt x="902" y="283"/>
                </a:lnTo>
                <a:lnTo>
                  <a:pt x="902" y="283"/>
                </a:lnTo>
                <a:lnTo>
                  <a:pt x="902" y="284"/>
                </a:lnTo>
                <a:lnTo>
                  <a:pt x="902" y="284"/>
                </a:lnTo>
                <a:lnTo>
                  <a:pt x="901" y="285"/>
                </a:lnTo>
                <a:lnTo>
                  <a:pt x="900" y="285"/>
                </a:lnTo>
                <a:lnTo>
                  <a:pt x="900" y="285"/>
                </a:lnTo>
                <a:lnTo>
                  <a:pt x="900" y="285"/>
                </a:lnTo>
                <a:lnTo>
                  <a:pt x="899" y="285"/>
                </a:lnTo>
                <a:lnTo>
                  <a:pt x="899" y="286"/>
                </a:lnTo>
                <a:lnTo>
                  <a:pt x="899" y="287"/>
                </a:lnTo>
                <a:lnTo>
                  <a:pt x="898" y="287"/>
                </a:lnTo>
                <a:lnTo>
                  <a:pt x="898" y="287"/>
                </a:lnTo>
                <a:lnTo>
                  <a:pt x="898" y="288"/>
                </a:lnTo>
                <a:lnTo>
                  <a:pt x="898" y="288"/>
                </a:lnTo>
                <a:lnTo>
                  <a:pt x="898" y="288"/>
                </a:lnTo>
                <a:lnTo>
                  <a:pt x="897" y="288"/>
                </a:lnTo>
                <a:lnTo>
                  <a:pt x="896" y="288"/>
                </a:lnTo>
                <a:lnTo>
                  <a:pt x="896" y="288"/>
                </a:lnTo>
                <a:lnTo>
                  <a:pt x="896" y="288"/>
                </a:lnTo>
                <a:lnTo>
                  <a:pt x="896" y="288"/>
                </a:lnTo>
                <a:lnTo>
                  <a:pt x="896" y="289"/>
                </a:lnTo>
                <a:lnTo>
                  <a:pt x="896" y="290"/>
                </a:lnTo>
                <a:lnTo>
                  <a:pt x="896" y="290"/>
                </a:lnTo>
                <a:lnTo>
                  <a:pt x="896" y="290"/>
                </a:lnTo>
                <a:lnTo>
                  <a:pt x="896" y="291"/>
                </a:lnTo>
                <a:lnTo>
                  <a:pt x="896" y="292"/>
                </a:lnTo>
                <a:lnTo>
                  <a:pt x="896" y="292"/>
                </a:lnTo>
                <a:lnTo>
                  <a:pt x="896" y="293"/>
                </a:lnTo>
                <a:lnTo>
                  <a:pt x="896" y="294"/>
                </a:lnTo>
                <a:lnTo>
                  <a:pt x="896" y="294"/>
                </a:lnTo>
                <a:lnTo>
                  <a:pt x="895" y="294"/>
                </a:lnTo>
                <a:lnTo>
                  <a:pt x="895" y="295"/>
                </a:lnTo>
                <a:lnTo>
                  <a:pt x="895" y="296"/>
                </a:lnTo>
                <a:lnTo>
                  <a:pt x="895" y="296"/>
                </a:lnTo>
                <a:lnTo>
                  <a:pt x="896" y="296"/>
                </a:lnTo>
                <a:lnTo>
                  <a:pt x="896" y="296"/>
                </a:lnTo>
                <a:lnTo>
                  <a:pt x="896" y="297"/>
                </a:lnTo>
                <a:lnTo>
                  <a:pt x="896" y="298"/>
                </a:lnTo>
                <a:lnTo>
                  <a:pt x="896" y="298"/>
                </a:lnTo>
                <a:lnTo>
                  <a:pt x="896" y="299"/>
                </a:lnTo>
                <a:lnTo>
                  <a:pt x="896" y="299"/>
                </a:lnTo>
                <a:lnTo>
                  <a:pt x="897" y="299"/>
                </a:lnTo>
                <a:lnTo>
                  <a:pt x="898" y="300"/>
                </a:lnTo>
                <a:lnTo>
                  <a:pt x="898" y="300"/>
                </a:lnTo>
                <a:lnTo>
                  <a:pt x="899" y="300"/>
                </a:lnTo>
                <a:lnTo>
                  <a:pt x="900" y="300"/>
                </a:lnTo>
                <a:lnTo>
                  <a:pt x="900" y="300"/>
                </a:lnTo>
                <a:lnTo>
                  <a:pt x="901" y="300"/>
                </a:lnTo>
                <a:lnTo>
                  <a:pt x="902" y="299"/>
                </a:lnTo>
                <a:lnTo>
                  <a:pt x="902" y="300"/>
                </a:lnTo>
                <a:lnTo>
                  <a:pt x="902" y="300"/>
                </a:lnTo>
                <a:lnTo>
                  <a:pt x="902" y="300"/>
                </a:lnTo>
                <a:lnTo>
                  <a:pt x="902" y="301"/>
                </a:lnTo>
                <a:lnTo>
                  <a:pt x="903" y="301"/>
                </a:lnTo>
                <a:lnTo>
                  <a:pt x="904" y="302"/>
                </a:lnTo>
                <a:lnTo>
                  <a:pt x="904" y="302"/>
                </a:lnTo>
                <a:lnTo>
                  <a:pt x="904" y="302"/>
                </a:lnTo>
                <a:lnTo>
                  <a:pt x="905" y="302"/>
                </a:lnTo>
                <a:lnTo>
                  <a:pt x="906" y="302"/>
                </a:lnTo>
                <a:lnTo>
                  <a:pt x="906" y="302"/>
                </a:lnTo>
                <a:lnTo>
                  <a:pt x="906" y="303"/>
                </a:lnTo>
                <a:lnTo>
                  <a:pt x="906" y="304"/>
                </a:lnTo>
                <a:lnTo>
                  <a:pt x="907" y="304"/>
                </a:lnTo>
                <a:lnTo>
                  <a:pt x="908" y="304"/>
                </a:lnTo>
                <a:lnTo>
                  <a:pt x="908" y="304"/>
                </a:lnTo>
                <a:lnTo>
                  <a:pt x="908" y="304"/>
                </a:lnTo>
                <a:lnTo>
                  <a:pt x="909" y="304"/>
                </a:lnTo>
                <a:lnTo>
                  <a:pt x="909" y="305"/>
                </a:lnTo>
                <a:lnTo>
                  <a:pt x="909" y="305"/>
                </a:lnTo>
                <a:lnTo>
                  <a:pt x="909" y="306"/>
                </a:lnTo>
                <a:lnTo>
                  <a:pt x="910" y="306"/>
                </a:lnTo>
                <a:lnTo>
                  <a:pt x="910" y="306"/>
                </a:lnTo>
                <a:lnTo>
                  <a:pt x="911" y="306"/>
                </a:lnTo>
                <a:lnTo>
                  <a:pt x="911" y="307"/>
                </a:lnTo>
                <a:lnTo>
                  <a:pt x="911" y="307"/>
                </a:lnTo>
                <a:lnTo>
                  <a:pt x="911" y="307"/>
                </a:lnTo>
                <a:lnTo>
                  <a:pt x="911" y="308"/>
                </a:lnTo>
                <a:lnTo>
                  <a:pt x="911" y="309"/>
                </a:lnTo>
                <a:lnTo>
                  <a:pt x="911" y="309"/>
                </a:lnTo>
                <a:lnTo>
                  <a:pt x="911" y="309"/>
                </a:lnTo>
                <a:lnTo>
                  <a:pt x="911" y="310"/>
                </a:lnTo>
                <a:lnTo>
                  <a:pt x="911" y="311"/>
                </a:lnTo>
                <a:lnTo>
                  <a:pt x="911" y="311"/>
                </a:lnTo>
                <a:lnTo>
                  <a:pt x="911" y="312"/>
                </a:lnTo>
                <a:lnTo>
                  <a:pt x="911" y="313"/>
                </a:lnTo>
                <a:lnTo>
                  <a:pt x="910" y="313"/>
                </a:lnTo>
                <a:lnTo>
                  <a:pt x="910" y="313"/>
                </a:lnTo>
                <a:lnTo>
                  <a:pt x="910" y="313"/>
                </a:lnTo>
                <a:lnTo>
                  <a:pt x="909" y="314"/>
                </a:lnTo>
                <a:lnTo>
                  <a:pt x="908" y="315"/>
                </a:lnTo>
                <a:lnTo>
                  <a:pt x="908" y="315"/>
                </a:lnTo>
                <a:lnTo>
                  <a:pt x="907" y="315"/>
                </a:lnTo>
                <a:lnTo>
                  <a:pt x="906" y="315"/>
                </a:lnTo>
                <a:lnTo>
                  <a:pt x="906" y="315"/>
                </a:lnTo>
                <a:lnTo>
                  <a:pt x="905" y="315"/>
                </a:lnTo>
                <a:lnTo>
                  <a:pt x="904" y="315"/>
                </a:lnTo>
                <a:lnTo>
                  <a:pt x="904" y="316"/>
                </a:lnTo>
                <a:lnTo>
                  <a:pt x="904" y="316"/>
                </a:lnTo>
                <a:lnTo>
                  <a:pt x="904" y="317"/>
                </a:lnTo>
                <a:lnTo>
                  <a:pt x="904" y="317"/>
                </a:lnTo>
                <a:lnTo>
                  <a:pt x="904" y="317"/>
                </a:lnTo>
                <a:lnTo>
                  <a:pt x="904" y="318"/>
                </a:lnTo>
                <a:lnTo>
                  <a:pt x="904" y="319"/>
                </a:lnTo>
                <a:lnTo>
                  <a:pt x="904" y="319"/>
                </a:lnTo>
                <a:lnTo>
                  <a:pt x="903" y="319"/>
                </a:lnTo>
                <a:lnTo>
                  <a:pt x="902" y="319"/>
                </a:lnTo>
                <a:lnTo>
                  <a:pt x="902" y="319"/>
                </a:lnTo>
                <a:lnTo>
                  <a:pt x="902" y="320"/>
                </a:lnTo>
                <a:lnTo>
                  <a:pt x="902" y="320"/>
                </a:lnTo>
                <a:lnTo>
                  <a:pt x="902" y="321"/>
                </a:lnTo>
                <a:lnTo>
                  <a:pt x="901" y="321"/>
                </a:lnTo>
                <a:lnTo>
                  <a:pt x="900" y="321"/>
                </a:lnTo>
                <a:lnTo>
                  <a:pt x="900" y="320"/>
                </a:lnTo>
                <a:lnTo>
                  <a:pt x="900" y="320"/>
                </a:lnTo>
                <a:lnTo>
                  <a:pt x="899" y="320"/>
                </a:lnTo>
                <a:lnTo>
                  <a:pt x="898" y="320"/>
                </a:lnTo>
                <a:lnTo>
                  <a:pt x="897" y="320"/>
                </a:lnTo>
                <a:lnTo>
                  <a:pt x="897" y="321"/>
                </a:lnTo>
                <a:lnTo>
                  <a:pt x="896" y="321"/>
                </a:lnTo>
                <a:lnTo>
                  <a:pt x="895" y="321"/>
                </a:lnTo>
                <a:lnTo>
                  <a:pt x="894" y="321"/>
                </a:lnTo>
                <a:lnTo>
                  <a:pt x="894" y="321"/>
                </a:lnTo>
                <a:lnTo>
                  <a:pt x="894" y="320"/>
                </a:lnTo>
                <a:lnTo>
                  <a:pt x="893" y="320"/>
                </a:lnTo>
                <a:lnTo>
                  <a:pt x="892" y="320"/>
                </a:lnTo>
                <a:lnTo>
                  <a:pt x="891" y="321"/>
                </a:lnTo>
                <a:lnTo>
                  <a:pt x="891" y="321"/>
                </a:lnTo>
                <a:lnTo>
                  <a:pt x="891" y="321"/>
                </a:lnTo>
                <a:lnTo>
                  <a:pt x="891" y="322"/>
                </a:lnTo>
                <a:lnTo>
                  <a:pt x="890" y="322"/>
                </a:lnTo>
                <a:lnTo>
                  <a:pt x="889" y="322"/>
                </a:lnTo>
                <a:lnTo>
                  <a:pt x="889" y="322"/>
                </a:lnTo>
                <a:lnTo>
                  <a:pt x="888" y="322"/>
                </a:lnTo>
                <a:lnTo>
                  <a:pt x="888" y="323"/>
                </a:lnTo>
                <a:lnTo>
                  <a:pt x="887" y="323"/>
                </a:lnTo>
                <a:lnTo>
                  <a:pt x="887" y="323"/>
                </a:lnTo>
                <a:lnTo>
                  <a:pt x="886" y="323"/>
                </a:lnTo>
                <a:lnTo>
                  <a:pt x="886" y="323"/>
                </a:lnTo>
                <a:lnTo>
                  <a:pt x="885" y="323"/>
                </a:lnTo>
                <a:lnTo>
                  <a:pt x="885" y="324"/>
                </a:lnTo>
                <a:lnTo>
                  <a:pt x="885" y="324"/>
                </a:lnTo>
                <a:lnTo>
                  <a:pt x="884" y="324"/>
                </a:lnTo>
                <a:lnTo>
                  <a:pt x="884" y="323"/>
                </a:lnTo>
                <a:lnTo>
                  <a:pt x="883" y="323"/>
                </a:lnTo>
                <a:lnTo>
                  <a:pt x="883" y="324"/>
                </a:lnTo>
                <a:lnTo>
                  <a:pt x="882" y="324"/>
                </a:lnTo>
                <a:lnTo>
                  <a:pt x="882" y="324"/>
                </a:lnTo>
                <a:lnTo>
                  <a:pt x="881" y="324"/>
                </a:lnTo>
                <a:lnTo>
                  <a:pt x="881" y="324"/>
                </a:lnTo>
                <a:lnTo>
                  <a:pt x="881" y="324"/>
                </a:lnTo>
                <a:lnTo>
                  <a:pt x="880" y="324"/>
                </a:lnTo>
                <a:lnTo>
                  <a:pt x="880" y="323"/>
                </a:lnTo>
                <a:lnTo>
                  <a:pt x="879" y="323"/>
                </a:lnTo>
                <a:lnTo>
                  <a:pt x="879" y="323"/>
                </a:lnTo>
                <a:lnTo>
                  <a:pt x="878" y="323"/>
                </a:lnTo>
                <a:lnTo>
                  <a:pt x="877" y="323"/>
                </a:lnTo>
                <a:lnTo>
                  <a:pt x="877" y="323"/>
                </a:lnTo>
                <a:lnTo>
                  <a:pt x="877" y="323"/>
                </a:lnTo>
                <a:lnTo>
                  <a:pt x="877" y="322"/>
                </a:lnTo>
                <a:lnTo>
                  <a:pt x="876" y="322"/>
                </a:lnTo>
                <a:lnTo>
                  <a:pt x="876" y="321"/>
                </a:lnTo>
                <a:lnTo>
                  <a:pt x="875" y="321"/>
                </a:lnTo>
                <a:lnTo>
                  <a:pt x="875" y="321"/>
                </a:lnTo>
                <a:lnTo>
                  <a:pt x="875" y="321"/>
                </a:lnTo>
                <a:lnTo>
                  <a:pt x="875" y="320"/>
                </a:lnTo>
                <a:lnTo>
                  <a:pt x="874" y="320"/>
                </a:lnTo>
                <a:lnTo>
                  <a:pt x="874" y="320"/>
                </a:lnTo>
                <a:lnTo>
                  <a:pt x="874" y="319"/>
                </a:lnTo>
                <a:lnTo>
                  <a:pt x="873" y="319"/>
                </a:lnTo>
                <a:lnTo>
                  <a:pt x="872" y="319"/>
                </a:lnTo>
                <a:lnTo>
                  <a:pt x="872" y="319"/>
                </a:lnTo>
                <a:lnTo>
                  <a:pt x="871" y="319"/>
                </a:lnTo>
                <a:lnTo>
                  <a:pt x="870" y="319"/>
                </a:lnTo>
                <a:lnTo>
                  <a:pt x="870" y="319"/>
                </a:lnTo>
                <a:lnTo>
                  <a:pt x="870" y="318"/>
                </a:lnTo>
                <a:lnTo>
                  <a:pt x="869" y="318"/>
                </a:lnTo>
                <a:lnTo>
                  <a:pt x="868" y="318"/>
                </a:lnTo>
                <a:lnTo>
                  <a:pt x="868" y="318"/>
                </a:lnTo>
                <a:lnTo>
                  <a:pt x="867" y="318"/>
                </a:lnTo>
                <a:lnTo>
                  <a:pt x="867" y="319"/>
                </a:lnTo>
                <a:lnTo>
                  <a:pt x="866" y="319"/>
                </a:lnTo>
                <a:lnTo>
                  <a:pt x="866" y="319"/>
                </a:lnTo>
                <a:lnTo>
                  <a:pt x="866" y="320"/>
                </a:lnTo>
                <a:lnTo>
                  <a:pt x="866" y="320"/>
                </a:lnTo>
                <a:lnTo>
                  <a:pt x="866" y="321"/>
                </a:lnTo>
                <a:lnTo>
                  <a:pt x="865" y="321"/>
                </a:lnTo>
                <a:lnTo>
                  <a:pt x="864" y="321"/>
                </a:lnTo>
                <a:lnTo>
                  <a:pt x="864" y="321"/>
                </a:lnTo>
                <a:lnTo>
                  <a:pt x="864" y="322"/>
                </a:lnTo>
                <a:lnTo>
                  <a:pt x="864" y="322"/>
                </a:lnTo>
                <a:lnTo>
                  <a:pt x="864" y="323"/>
                </a:lnTo>
                <a:lnTo>
                  <a:pt x="863" y="323"/>
                </a:lnTo>
                <a:lnTo>
                  <a:pt x="863" y="323"/>
                </a:lnTo>
                <a:lnTo>
                  <a:pt x="862" y="323"/>
                </a:lnTo>
                <a:lnTo>
                  <a:pt x="862" y="324"/>
                </a:lnTo>
                <a:lnTo>
                  <a:pt x="862" y="324"/>
                </a:lnTo>
                <a:lnTo>
                  <a:pt x="862" y="324"/>
                </a:lnTo>
                <a:lnTo>
                  <a:pt x="861" y="324"/>
                </a:lnTo>
                <a:lnTo>
                  <a:pt x="861" y="325"/>
                </a:lnTo>
                <a:lnTo>
                  <a:pt x="861" y="326"/>
                </a:lnTo>
                <a:lnTo>
                  <a:pt x="860" y="326"/>
                </a:lnTo>
                <a:lnTo>
                  <a:pt x="860" y="327"/>
                </a:lnTo>
                <a:lnTo>
                  <a:pt x="860" y="328"/>
                </a:lnTo>
                <a:lnTo>
                  <a:pt x="860" y="328"/>
                </a:lnTo>
                <a:lnTo>
                  <a:pt x="860" y="328"/>
                </a:lnTo>
                <a:lnTo>
                  <a:pt x="859" y="328"/>
                </a:lnTo>
                <a:lnTo>
                  <a:pt x="858" y="328"/>
                </a:lnTo>
                <a:lnTo>
                  <a:pt x="858" y="329"/>
                </a:lnTo>
                <a:lnTo>
                  <a:pt x="858" y="329"/>
                </a:lnTo>
                <a:lnTo>
                  <a:pt x="858" y="330"/>
                </a:lnTo>
                <a:lnTo>
                  <a:pt x="857" y="330"/>
                </a:lnTo>
                <a:lnTo>
                  <a:pt x="857" y="330"/>
                </a:lnTo>
                <a:lnTo>
                  <a:pt x="856" y="330"/>
                </a:lnTo>
                <a:lnTo>
                  <a:pt x="855" y="330"/>
                </a:lnTo>
                <a:lnTo>
                  <a:pt x="855" y="330"/>
                </a:lnTo>
                <a:lnTo>
                  <a:pt x="854" y="331"/>
                </a:lnTo>
                <a:lnTo>
                  <a:pt x="853" y="331"/>
                </a:lnTo>
                <a:lnTo>
                  <a:pt x="853" y="332"/>
                </a:lnTo>
                <a:lnTo>
                  <a:pt x="854" y="332"/>
                </a:lnTo>
                <a:lnTo>
                  <a:pt x="854" y="333"/>
                </a:lnTo>
                <a:lnTo>
                  <a:pt x="854" y="334"/>
                </a:lnTo>
                <a:lnTo>
                  <a:pt x="853" y="334"/>
                </a:lnTo>
                <a:lnTo>
                  <a:pt x="853" y="334"/>
                </a:lnTo>
                <a:lnTo>
                  <a:pt x="853" y="335"/>
                </a:lnTo>
                <a:lnTo>
                  <a:pt x="852" y="335"/>
                </a:lnTo>
                <a:lnTo>
                  <a:pt x="852" y="336"/>
                </a:lnTo>
                <a:lnTo>
                  <a:pt x="853" y="336"/>
                </a:lnTo>
                <a:lnTo>
                  <a:pt x="853" y="336"/>
                </a:lnTo>
                <a:lnTo>
                  <a:pt x="854" y="336"/>
                </a:lnTo>
                <a:lnTo>
                  <a:pt x="854" y="336"/>
                </a:lnTo>
                <a:lnTo>
                  <a:pt x="855" y="336"/>
                </a:lnTo>
                <a:lnTo>
                  <a:pt x="855" y="337"/>
                </a:lnTo>
                <a:lnTo>
                  <a:pt x="855" y="337"/>
                </a:lnTo>
                <a:lnTo>
                  <a:pt x="856" y="337"/>
                </a:lnTo>
                <a:lnTo>
                  <a:pt x="856" y="336"/>
                </a:lnTo>
                <a:lnTo>
                  <a:pt x="857" y="336"/>
                </a:lnTo>
                <a:lnTo>
                  <a:pt x="857" y="336"/>
                </a:lnTo>
                <a:lnTo>
                  <a:pt x="857" y="336"/>
                </a:lnTo>
                <a:lnTo>
                  <a:pt x="858" y="335"/>
                </a:lnTo>
                <a:lnTo>
                  <a:pt x="858" y="335"/>
                </a:lnTo>
                <a:lnTo>
                  <a:pt x="859" y="335"/>
                </a:lnTo>
                <a:lnTo>
                  <a:pt x="860" y="335"/>
                </a:lnTo>
                <a:lnTo>
                  <a:pt x="860" y="335"/>
                </a:lnTo>
                <a:lnTo>
                  <a:pt x="860" y="336"/>
                </a:lnTo>
                <a:lnTo>
                  <a:pt x="861" y="336"/>
                </a:lnTo>
                <a:lnTo>
                  <a:pt x="861" y="336"/>
                </a:lnTo>
                <a:lnTo>
                  <a:pt x="862" y="336"/>
                </a:lnTo>
                <a:lnTo>
                  <a:pt x="862" y="337"/>
                </a:lnTo>
                <a:lnTo>
                  <a:pt x="862" y="337"/>
                </a:lnTo>
                <a:lnTo>
                  <a:pt x="863" y="338"/>
                </a:lnTo>
                <a:lnTo>
                  <a:pt x="864" y="338"/>
                </a:lnTo>
                <a:lnTo>
                  <a:pt x="864" y="338"/>
                </a:lnTo>
                <a:lnTo>
                  <a:pt x="865" y="338"/>
                </a:lnTo>
                <a:lnTo>
                  <a:pt x="865" y="338"/>
                </a:lnTo>
                <a:lnTo>
                  <a:pt x="866" y="338"/>
                </a:lnTo>
                <a:lnTo>
                  <a:pt x="866" y="338"/>
                </a:lnTo>
                <a:lnTo>
                  <a:pt x="867" y="339"/>
                </a:lnTo>
                <a:lnTo>
                  <a:pt x="868" y="339"/>
                </a:lnTo>
                <a:lnTo>
                  <a:pt x="868" y="339"/>
                </a:lnTo>
                <a:lnTo>
                  <a:pt x="869" y="339"/>
                </a:lnTo>
                <a:lnTo>
                  <a:pt x="869" y="338"/>
                </a:lnTo>
                <a:lnTo>
                  <a:pt x="869" y="338"/>
                </a:lnTo>
                <a:lnTo>
                  <a:pt x="870" y="338"/>
                </a:lnTo>
                <a:lnTo>
                  <a:pt x="870" y="337"/>
                </a:lnTo>
                <a:lnTo>
                  <a:pt x="870" y="337"/>
                </a:lnTo>
                <a:lnTo>
                  <a:pt x="871" y="337"/>
                </a:lnTo>
                <a:lnTo>
                  <a:pt x="872" y="337"/>
                </a:lnTo>
                <a:lnTo>
                  <a:pt x="872" y="337"/>
                </a:lnTo>
                <a:lnTo>
                  <a:pt x="872" y="338"/>
                </a:lnTo>
                <a:lnTo>
                  <a:pt x="873" y="338"/>
                </a:lnTo>
                <a:lnTo>
                  <a:pt x="874" y="338"/>
                </a:lnTo>
                <a:lnTo>
                  <a:pt x="874" y="338"/>
                </a:lnTo>
                <a:lnTo>
                  <a:pt x="875" y="337"/>
                </a:lnTo>
                <a:lnTo>
                  <a:pt x="876" y="337"/>
                </a:lnTo>
                <a:lnTo>
                  <a:pt x="876" y="336"/>
                </a:lnTo>
                <a:lnTo>
                  <a:pt x="877" y="336"/>
                </a:lnTo>
                <a:lnTo>
                  <a:pt x="877" y="336"/>
                </a:lnTo>
                <a:lnTo>
                  <a:pt x="877" y="336"/>
                </a:lnTo>
                <a:lnTo>
                  <a:pt x="877" y="335"/>
                </a:lnTo>
                <a:lnTo>
                  <a:pt x="877" y="335"/>
                </a:lnTo>
                <a:lnTo>
                  <a:pt x="876" y="335"/>
                </a:lnTo>
                <a:lnTo>
                  <a:pt x="875" y="335"/>
                </a:lnTo>
                <a:lnTo>
                  <a:pt x="875" y="334"/>
                </a:lnTo>
                <a:lnTo>
                  <a:pt x="875" y="334"/>
                </a:lnTo>
                <a:lnTo>
                  <a:pt x="875" y="334"/>
                </a:lnTo>
                <a:lnTo>
                  <a:pt x="875" y="333"/>
                </a:lnTo>
                <a:lnTo>
                  <a:pt x="876" y="333"/>
                </a:lnTo>
                <a:lnTo>
                  <a:pt x="876" y="332"/>
                </a:lnTo>
                <a:lnTo>
                  <a:pt x="877" y="332"/>
                </a:lnTo>
                <a:lnTo>
                  <a:pt x="877" y="333"/>
                </a:lnTo>
                <a:lnTo>
                  <a:pt x="878" y="333"/>
                </a:lnTo>
                <a:lnTo>
                  <a:pt x="879" y="333"/>
                </a:lnTo>
                <a:lnTo>
                  <a:pt x="879" y="334"/>
                </a:lnTo>
                <a:lnTo>
                  <a:pt x="879" y="334"/>
                </a:lnTo>
                <a:lnTo>
                  <a:pt x="879" y="334"/>
                </a:lnTo>
                <a:lnTo>
                  <a:pt x="880" y="334"/>
                </a:lnTo>
                <a:lnTo>
                  <a:pt x="880" y="335"/>
                </a:lnTo>
                <a:lnTo>
                  <a:pt x="881" y="335"/>
                </a:lnTo>
                <a:lnTo>
                  <a:pt x="881" y="336"/>
                </a:lnTo>
                <a:lnTo>
                  <a:pt x="881" y="336"/>
                </a:lnTo>
                <a:lnTo>
                  <a:pt x="881" y="336"/>
                </a:lnTo>
                <a:lnTo>
                  <a:pt x="882" y="336"/>
                </a:lnTo>
                <a:lnTo>
                  <a:pt x="882" y="337"/>
                </a:lnTo>
                <a:lnTo>
                  <a:pt x="882" y="338"/>
                </a:lnTo>
                <a:lnTo>
                  <a:pt x="881" y="338"/>
                </a:lnTo>
                <a:lnTo>
                  <a:pt x="881" y="338"/>
                </a:lnTo>
                <a:lnTo>
                  <a:pt x="882" y="338"/>
                </a:lnTo>
                <a:lnTo>
                  <a:pt x="883" y="338"/>
                </a:lnTo>
                <a:lnTo>
                  <a:pt x="883" y="338"/>
                </a:lnTo>
                <a:lnTo>
                  <a:pt x="883" y="337"/>
                </a:lnTo>
                <a:lnTo>
                  <a:pt x="884" y="337"/>
                </a:lnTo>
                <a:lnTo>
                  <a:pt x="884" y="336"/>
                </a:lnTo>
                <a:lnTo>
                  <a:pt x="885" y="336"/>
                </a:lnTo>
                <a:lnTo>
                  <a:pt x="885" y="336"/>
                </a:lnTo>
                <a:lnTo>
                  <a:pt x="885" y="335"/>
                </a:lnTo>
                <a:lnTo>
                  <a:pt x="885" y="334"/>
                </a:lnTo>
                <a:lnTo>
                  <a:pt x="885" y="334"/>
                </a:lnTo>
                <a:lnTo>
                  <a:pt x="885" y="333"/>
                </a:lnTo>
                <a:lnTo>
                  <a:pt x="885" y="333"/>
                </a:lnTo>
                <a:lnTo>
                  <a:pt x="886" y="333"/>
                </a:lnTo>
                <a:lnTo>
                  <a:pt x="886" y="334"/>
                </a:lnTo>
                <a:lnTo>
                  <a:pt x="887" y="334"/>
                </a:lnTo>
                <a:lnTo>
                  <a:pt x="887" y="334"/>
                </a:lnTo>
                <a:lnTo>
                  <a:pt x="887" y="335"/>
                </a:lnTo>
                <a:lnTo>
                  <a:pt x="887" y="335"/>
                </a:lnTo>
                <a:lnTo>
                  <a:pt x="887" y="336"/>
                </a:lnTo>
                <a:lnTo>
                  <a:pt x="887" y="336"/>
                </a:lnTo>
                <a:lnTo>
                  <a:pt x="887" y="337"/>
                </a:lnTo>
                <a:lnTo>
                  <a:pt x="888" y="337"/>
                </a:lnTo>
                <a:lnTo>
                  <a:pt x="889" y="337"/>
                </a:lnTo>
                <a:lnTo>
                  <a:pt x="889" y="337"/>
                </a:lnTo>
                <a:lnTo>
                  <a:pt x="890" y="337"/>
                </a:lnTo>
                <a:lnTo>
                  <a:pt x="891" y="337"/>
                </a:lnTo>
                <a:lnTo>
                  <a:pt x="891" y="337"/>
                </a:lnTo>
                <a:lnTo>
                  <a:pt x="893" y="336"/>
                </a:lnTo>
                <a:lnTo>
                  <a:pt x="893" y="336"/>
                </a:lnTo>
                <a:lnTo>
                  <a:pt x="894" y="336"/>
                </a:lnTo>
                <a:lnTo>
                  <a:pt x="894" y="336"/>
                </a:lnTo>
                <a:lnTo>
                  <a:pt x="894" y="335"/>
                </a:lnTo>
                <a:lnTo>
                  <a:pt x="895" y="335"/>
                </a:lnTo>
                <a:lnTo>
                  <a:pt x="896" y="335"/>
                </a:lnTo>
                <a:lnTo>
                  <a:pt x="896" y="335"/>
                </a:lnTo>
                <a:lnTo>
                  <a:pt x="897" y="335"/>
                </a:lnTo>
                <a:lnTo>
                  <a:pt x="898" y="334"/>
                </a:lnTo>
                <a:lnTo>
                  <a:pt x="898" y="334"/>
                </a:lnTo>
                <a:lnTo>
                  <a:pt x="898" y="333"/>
                </a:lnTo>
                <a:lnTo>
                  <a:pt x="898" y="332"/>
                </a:lnTo>
                <a:lnTo>
                  <a:pt x="898" y="332"/>
                </a:lnTo>
                <a:lnTo>
                  <a:pt x="899" y="332"/>
                </a:lnTo>
                <a:lnTo>
                  <a:pt x="900" y="332"/>
                </a:lnTo>
                <a:lnTo>
                  <a:pt x="900" y="332"/>
                </a:lnTo>
                <a:lnTo>
                  <a:pt x="900" y="332"/>
                </a:lnTo>
                <a:lnTo>
                  <a:pt x="900" y="333"/>
                </a:lnTo>
                <a:lnTo>
                  <a:pt x="901" y="333"/>
                </a:lnTo>
                <a:lnTo>
                  <a:pt x="901" y="334"/>
                </a:lnTo>
                <a:lnTo>
                  <a:pt x="901" y="334"/>
                </a:lnTo>
                <a:lnTo>
                  <a:pt x="901" y="335"/>
                </a:lnTo>
                <a:lnTo>
                  <a:pt x="900" y="335"/>
                </a:lnTo>
                <a:lnTo>
                  <a:pt x="900" y="336"/>
                </a:lnTo>
                <a:lnTo>
                  <a:pt x="900" y="336"/>
                </a:lnTo>
                <a:lnTo>
                  <a:pt x="900" y="336"/>
                </a:lnTo>
                <a:lnTo>
                  <a:pt x="900" y="336"/>
                </a:lnTo>
                <a:lnTo>
                  <a:pt x="901" y="336"/>
                </a:lnTo>
                <a:lnTo>
                  <a:pt x="902" y="336"/>
                </a:lnTo>
                <a:lnTo>
                  <a:pt x="902" y="336"/>
                </a:lnTo>
                <a:lnTo>
                  <a:pt x="903" y="336"/>
                </a:lnTo>
                <a:lnTo>
                  <a:pt x="904" y="336"/>
                </a:lnTo>
                <a:lnTo>
                  <a:pt x="904" y="336"/>
                </a:lnTo>
                <a:lnTo>
                  <a:pt x="905" y="336"/>
                </a:lnTo>
                <a:lnTo>
                  <a:pt x="906" y="336"/>
                </a:lnTo>
                <a:lnTo>
                  <a:pt x="906" y="336"/>
                </a:lnTo>
                <a:lnTo>
                  <a:pt x="907" y="336"/>
                </a:lnTo>
                <a:lnTo>
                  <a:pt x="908" y="336"/>
                </a:lnTo>
                <a:lnTo>
                  <a:pt x="908" y="337"/>
                </a:lnTo>
                <a:lnTo>
                  <a:pt x="909" y="338"/>
                </a:lnTo>
                <a:lnTo>
                  <a:pt x="909" y="338"/>
                </a:lnTo>
                <a:lnTo>
                  <a:pt x="910" y="339"/>
                </a:lnTo>
                <a:lnTo>
                  <a:pt x="910" y="339"/>
                </a:lnTo>
                <a:lnTo>
                  <a:pt x="911" y="339"/>
                </a:lnTo>
                <a:lnTo>
                  <a:pt x="911" y="339"/>
                </a:lnTo>
                <a:lnTo>
                  <a:pt x="911" y="338"/>
                </a:lnTo>
                <a:lnTo>
                  <a:pt x="912" y="338"/>
                </a:lnTo>
                <a:lnTo>
                  <a:pt x="913" y="338"/>
                </a:lnTo>
                <a:lnTo>
                  <a:pt x="913" y="338"/>
                </a:lnTo>
                <a:lnTo>
                  <a:pt x="914" y="338"/>
                </a:lnTo>
                <a:lnTo>
                  <a:pt x="915" y="337"/>
                </a:lnTo>
                <a:lnTo>
                  <a:pt x="915" y="336"/>
                </a:lnTo>
                <a:lnTo>
                  <a:pt x="915" y="336"/>
                </a:lnTo>
                <a:lnTo>
                  <a:pt x="916" y="336"/>
                </a:lnTo>
                <a:lnTo>
                  <a:pt x="916" y="337"/>
                </a:lnTo>
                <a:lnTo>
                  <a:pt x="917" y="337"/>
                </a:lnTo>
                <a:lnTo>
                  <a:pt x="917" y="338"/>
                </a:lnTo>
                <a:lnTo>
                  <a:pt x="917" y="338"/>
                </a:lnTo>
                <a:lnTo>
                  <a:pt x="918" y="338"/>
                </a:lnTo>
                <a:lnTo>
                  <a:pt x="919" y="338"/>
                </a:lnTo>
                <a:lnTo>
                  <a:pt x="919" y="338"/>
                </a:lnTo>
                <a:lnTo>
                  <a:pt x="919" y="338"/>
                </a:lnTo>
                <a:lnTo>
                  <a:pt x="919" y="338"/>
                </a:lnTo>
                <a:lnTo>
                  <a:pt x="919" y="339"/>
                </a:lnTo>
                <a:lnTo>
                  <a:pt x="918" y="340"/>
                </a:lnTo>
                <a:lnTo>
                  <a:pt x="917" y="340"/>
                </a:lnTo>
                <a:lnTo>
                  <a:pt x="917" y="341"/>
                </a:lnTo>
                <a:lnTo>
                  <a:pt x="917" y="341"/>
                </a:lnTo>
                <a:lnTo>
                  <a:pt x="917" y="341"/>
                </a:lnTo>
                <a:lnTo>
                  <a:pt x="917" y="341"/>
                </a:lnTo>
                <a:lnTo>
                  <a:pt x="918" y="341"/>
                </a:lnTo>
                <a:lnTo>
                  <a:pt x="919" y="342"/>
                </a:lnTo>
                <a:lnTo>
                  <a:pt x="919" y="342"/>
                </a:lnTo>
                <a:lnTo>
                  <a:pt x="920" y="342"/>
                </a:lnTo>
                <a:lnTo>
                  <a:pt x="921" y="342"/>
                </a:lnTo>
                <a:lnTo>
                  <a:pt x="921" y="342"/>
                </a:lnTo>
                <a:lnTo>
                  <a:pt x="921" y="343"/>
                </a:lnTo>
                <a:lnTo>
                  <a:pt x="921" y="343"/>
                </a:lnTo>
                <a:lnTo>
                  <a:pt x="921" y="343"/>
                </a:lnTo>
                <a:lnTo>
                  <a:pt x="921" y="344"/>
                </a:lnTo>
                <a:lnTo>
                  <a:pt x="921" y="345"/>
                </a:lnTo>
                <a:lnTo>
                  <a:pt x="921" y="345"/>
                </a:lnTo>
                <a:lnTo>
                  <a:pt x="921" y="345"/>
                </a:lnTo>
                <a:lnTo>
                  <a:pt x="921" y="346"/>
                </a:lnTo>
                <a:lnTo>
                  <a:pt x="921" y="347"/>
                </a:lnTo>
                <a:lnTo>
                  <a:pt x="921" y="347"/>
                </a:lnTo>
                <a:lnTo>
                  <a:pt x="922" y="347"/>
                </a:lnTo>
                <a:lnTo>
                  <a:pt x="923" y="347"/>
                </a:lnTo>
                <a:lnTo>
                  <a:pt x="924" y="346"/>
                </a:lnTo>
                <a:lnTo>
                  <a:pt x="925" y="346"/>
                </a:lnTo>
                <a:lnTo>
                  <a:pt x="925" y="347"/>
                </a:lnTo>
                <a:lnTo>
                  <a:pt x="925" y="347"/>
                </a:lnTo>
                <a:lnTo>
                  <a:pt x="925" y="347"/>
                </a:lnTo>
                <a:lnTo>
                  <a:pt x="926" y="347"/>
                </a:lnTo>
                <a:lnTo>
                  <a:pt x="926" y="347"/>
                </a:lnTo>
                <a:lnTo>
                  <a:pt x="927" y="347"/>
                </a:lnTo>
                <a:lnTo>
                  <a:pt x="927" y="346"/>
                </a:lnTo>
                <a:lnTo>
                  <a:pt x="928" y="346"/>
                </a:lnTo>
                <a:lnTo>
                  <a:pt x="929" y="346"/>
                </a:lnTo>
                <a:lnTo>
                  <a:pt x="929" y="346"/>
                </a:lnTo>
                <a:lnTo>
                  <a:pt x="930" y="345"/>
                </a:lnTo>
                <a:lnTo>
                  <a:pt x="930" y="345"/>
                </a:lnTo>
                <a:lnTo>
                  <a:pt x="930" y="344"/>
                </a:lnTo>
                <a:lnTo>
                  <a:pt x="930" y="343"/>
                </a:lnTo>
                <a:lnTo>
                  <a:pt x="931" y="343"/>
                </a:lnTo>
                <a:lnTo>
                  <a:pt x="931" y="343"/>
                </a:lnTo>
                <a:lnTo>
                  <a:pt x="932" y="342"/>
                </a:lnTo>
                <a:lnTo>
                  <a:pt x="932" y="341"/>
                </a:lnTo>
                <a:lnTo>
                  <a:pt x="932" y="341"/>
                </a:lnTo>
                <a:lnTo>
                  <a:pt x="932" y="341"/>
                </a:lnTo>
                <a:lnTo>
                  <a:pt x="933" y="341"/>
                </a:lnTo>
                <a:lnTo>
                  <a:pt x="933" y="340"/>
                </a:lnTo>
                <a:lnTo>
                  <a:pt x="934" y="340"/>
                </a:lnTo>
                <a:lnTo>
                  <a:pt x="934" y="339"/>
                </a:lnTo>
                <a:lnTo>
                  <a:pt x="934" y="339"/>
                </a:lnTo>
                <a:lnTo>
                  <a:pt x="934" y="338"/>
                </a:lnTo>
                <a:lnTo>
                  <a:pt x="935" y="338"/>
                </a:lnTo>
                <a:lnTo>
                  <a:pt x="936" y="338"/>
                </a:lnTo>
                <a:lnTo>
                  <a:pt x="936" y="338"/>
                </a:lnTo>
                <a:lnTo>
                  <a:pt x="937" y="338"/>
                </a:lnTo>
                <a:lnTo>
                  <a:pt x="938" y="338"/>
                </a:lnTo>
                <a:lnTo>
                  <a:pt x="938" y="338"/>
                </a:lnTo>
                <a:lnTo>
                  <a:pt x="939" y="338"/>
                </a:lnTo>
                <a:lnTo>
                  <a:pt x="939" y="339"/>
                </a:lnTo>
                <a:lnTo>
                  <a:pt x="938" y="340"/>
                </a:lnTo>
                <a:lnTo>
                  <a:pt x="938" y="340"/>
                </a:lnTo>
                <a:lnTo>
                  <a:pt x="938" y="341"/>
                </a:lnTo>
                <a:lnTo>
                  <a:pt x="939" y="341"/>
                </a:lnTo>
                <a:lnTo>
                  <a:pt x="939" y="341"/>
                </a:lnTo>
                <a:lnTo>
                  <a:pt x="940" y="341"/>
                </a:lnTo>
                <a:lnTo>
                  <a:pt x="940" y="341"/>
                </a:lnTo>
                <a:lnTo>
                  <a:pt x="940" y="341"/>
                </a:lnTo>
                <a:lnTo>
                  <a:pt x="941" y="340"/>
                </a:lnTo>
                <a:lnTo>
                  <a:pt x="941" y="340"/>
                </a:lnTo>
                <a:lnTo>
                  <a:pt x="941" y="339"/>
                </a:lnTo>
                <a:lnTo>
                  <a:pt x="942" y="339"/>
                </a:lnTo>
                <a:lnTo>
                  <a:pt x="942" y="339"/>
                </a:lnTo>
                <a:lnTo>
                  <a:pt x="943" y="340"/>
                </a:lnTo>
                <a:lnTo>
                  <a:pt x="944" y="340"/>
                </a:lnTo>
                <a:lnTo>
                  <a:pt x="944" y="341"/>
                </a:lnTo>
                <a:lnTo>
                  <a:pt x="944" y="341"/>
                </a:lnTo>
                <a:lnTo>
                  <a:pt x="945" y="341"/>
                </a:lnTo>
                <a:lnTo>
                  <a:pt x="946" y="341"/>
                </a:lnTo>
                <a:lnTo>
                  <a:pt x="946" y="341"/>
                </a:lnTo>
                <a:lnTo>
                  <a:pt x="947" y="341"/>
                </a:lnTo>
                <a:lnTo>
                  <a:pt x="947" y="341"/>
                </a:lnTo>
                <a:lnTo>
                  <a:pt x="948" y="341"/>
                </a:lnTo>
                <a:lnTo>
                  <a:pt x="949" y="341"/>
                </a:lnTo>
                <a:lnTo>
                  <a:pt x="949" y="341"/>
                </a:lnTo>
                <a:lnTo>
                  <a:pt x="949" y="341"/>
                </a:lnTo>
                <a:lnTo>
                  <a:pt x="950" y="341"/>
                </a:lnTo>
                <a:lnTo>
                  <a:pt x="951" y="341"/>
                </a:lnTo>
                <a:lnTo>
                  <a:pt x="951" y="340"/>
                </a:lnTo>
                <a:lnTo>
                  <a:pt x="951" y="340"/>
                </a:lnTo>
                <a:lnTo>
                  <a:pt x="952" y="340"/>
                </a:lnTo>
                <a:lnTo>
                  <a:pt x="953" y="340"/>
                </a:lnTo>
                <a:lnTo>
                  <a:pt x="953" y="341"/>
                </a:lnTo>
                <a:lnTo>
                  <a:pt x="953" y="341"/>
                </a:lnTo>
                <a:lnTo>
                  <a:pt x="953" y="342"/>
                </a:lnTo>
                <a:lnTo>
                  <a:pt x="954" y="342"/>
                </a:lnTo>
                <a:lnTo>
                  <a:pt x="954" y="343"/>
                </a:lnTo>
                <a:lnTo>
                  <a:pt x="955" y="343"/>
                </a:lnTo>
                <a:lnTo>
                  <a:pt x="955" y="343"/>
                </a:lnTo>
                <a:lnTo>
                  <a:pt x="956" y="343"/>
                </a:lnTo>
                <a:lnTo>
                  <a:pt x="957" y="344"/>
                </a:lnTo>
                <a:lnTo>
                  <a:pt x="957" y="344"/>
                </a:lnTo>
                <a:lnTo>
                  <a:pt x="958" y="344"/>
                </a:lnTo>
                <a:lnTo>
                  <a:pt x="958" y="345"/>
                </a:lnTo>
                <a:lnTo>
                  <a:pt x="958" y="345"/>
                </a:lnTo>
                <a:lnTo>
                  <a:pt x="959" y="346"/>
                </a:lnTo>
                <a:lnTo>
                  <a:pt x="959" y="346"/>
                </a:lnTo>
                <a:lnTo>
                  <a:pt x="959" y="347"/>
                </a:lnTo>
                <a:lnTo>
                  <a:pt x="960" y="347"/>
                </a:lnTo>
                <a:lnTo>
                  <a:pt x="961" y="347"/>
                </a:lnTo>
                <a:lnTo>
                  <a:pt x="961" y="347"/>
                </a:lnTo>
                <a:lnTo>
                  <a:pt x="961" y="347"/>
                </a:lnTo>
                <a:lnTo>
                  <a:pt x="962" y="347"/>
                </a:lnTo>
                <a:lnTo>
                  <a:pt x="962" y="347"/>
                </a:lnTo>
                <a:lnTo>
                  <a:pt x="963" y="347"/>
                </a:lnTo>
                <a:lnTo>
                  <a:pt x="962" y="346"/>
                </a:lnTo>
                <a:lnTo>
                  <a:pt x="961" y="346"/>
                </a:lnTo>
                <a:lnTo>
                  <a:pt x="961" y="345"/>
                </a:lnTo>
                <a:lnTo>
                  <a:pt x="961" y="345"/>
                </a:lnTo>
                <a:lnTo>
                  <a:pt x="961" y="345"/>
                </a:lnTo>
                <a:lnTo>
                  <a:pt x="961" y="344"/>
                </a:lnTo>
                <a:lnTo>
                  <a:pt x="963" y="345"/>
                </a:lnTo>
                <a:lnTo>
                  <a:pt x="963" y="345"/>
                </a:lnTo>
                <a:lnTo>
                  <a:pt x="964" y="345"/>
                </a:lnTo>
                <a:lnTo>
                  <a:pt x="964" y="345"/>
                </a:lnTo>
                <a:lnTo>
                  <a:pt x="965" y="345"/>
                </a:lnTo>
                <a:lnTo>
                  <a:pt x="965" y="346"/>
                </a:lnTo>
                <a:lnTo>
                  <a:pt x="966" y="346"/>
                </a:lnTo>
                <a:lnTo>
                  <a:pt x="966" y="345"/>
                </a:lnTo>
                <a:lnTo>
                  <a:pt x="966" y="345"/>
                </a:lnTo>
                <a:lnTo>
                  <a:pt x="966" y="345"/>
                </a:lnTo>
                <a:lnTo>
                  <a:pt x="965" y="344"/>
                </a:lnTo>
                <a:lnTo>
                  <a:pt x="966" y="344"/>
                </a:lnTo>
                <a:lnTo>
                  <a:pt x="966" y="343"/>
                </a:lnTo>
                <a:lnTo>
                  <a:pt x="966" y="343"/>
                </a:lnTo>
                <a:lnTo>
                  <a:pt x="967" y="343"/>
                </a:lnTo>
                <a:lnTo>
                  <a:pt x="968" y="343"/>
                </a:lnTo>
                <a:lnTo>
                  <a:pt x="968" y="344"/>
                </a:lnTo>
                <a:lnTo>
                  <a:pt x="969" y="345"/>
                </a:lnTo>
                <a:lnTo>
                  <a:pt x="970" y="345"/>
                </a:lnTo>
                <a:lnTo>
                  <a:pt x="970" y="345"/>
                </a:lnTo>
                <a:lnTo>
                  <a:pt x="971" y="345"/>
                </a:lnTo>
                <a:lnTo>
                  <a:pt x="972" y="345"/>
                </a:lnTo>
                <a:lnTo>
                  <a:pt x="972" y="346"/>
                </a:lnTo>
                <a:lnTo>
                  <a:pt x="973" y="346"/>
                </a:lnTo>
                <a:lnTo>
                  <a:pt x="973" y="347"/>
                </a:lnTo>
                <a:lnTo>
                  <a:pt x="974" y="347"/>
                </a:lnTo>
                <a:lnTo>
                  <a:pt x="974" y="348"/>
                </a:lnTo>
                <a:lnTo>
                  <a:pt x="974" y="348"/>
                </a:lnTo>
                <a:lnTo>
                  <a:pt x="974" y="349"/>
                </a:lnTo>
                <a:lnTo>
                  <a:pt x="975" y="349"/>
                </a:lnTo>
                <a:lnTo>
                  <a:pt x="975" y="349"/>
                </a:lnTo>
                <a:lnTo>
                  <a:pt x="975" y="350"/>
                </a:lnTo>
                <a:lnTo>
                  <a:pt x="976" y="350"/>
                </a:lnTo>
                <a:lnTo>
                  <a:pt x="976" y="351"/>
                </a:lnTo>
                <a:lnTo>
                  <a:pt x="976" y="351"/>
                </a:lnTo>
                <a:lnTo>
                  <a:pt x="976" y="352"/>
                </a:lnTo>
                <a:lnTo>
                  <a:pt x="977" y="352"/>
                </a:lnTo>
                <a:lnTo>
                  <a:pt x="977" y="353"/>
                </a:lnTo>
                <a:lnTo>
                  <a:pt x="978" y="353"/>
                </a:lnTo>
                <a:lnTo>
                  <a:pt x="978" y="353"/>
                </a:lnTo>
                <a:lnTo>
                  <a:pt x="978" y="353"/>
                </a:lnTo>
                <a:lnTo>
                  <a:pt x="979" y="353"/>
                </a:lnTo>
                <a:lnTo>
                  <a:pt x="980" y="353"/>
                </a:lnTo>
                <a:lnTo>
                  <a:pt x="980" y="353"/>
                </a:lnTo>
                <a:lnTo>
                  <a:pt x="981" y="354"/>
                </a:lnTo>
                <a:lnTo>
                  <a:pt x="981" y="355"/>
                </a:lnTo>
                <a:lnTo>
                  <a:pt x="982" y="355"/>
                </a:lnTo>
                <a:lnTo>
                  <a:pt x="982" y="355"/>
                </a:lnTo>
                <a:lnTo>
                  <a:pt x="982" y="355"/>
                </a:lnTo>
                <a:lnTo>
                  <a:pt x="982" y="356"/>
                </a:lnTo>
                <a:lnTo>
                  <a:pt x="983" y="356"/>
                </a:lnTo>
                <a:lnTo>
                  <a:pt x="983" y="357"/>
                </a:lnTo>
                <a:lnTo>
                  <a:pt x="983" y="357"/>
                </a:lnTo>
                <a:lnTo>
                  <a:pt x="984" y="357"/>
                </a:lnTo>
                <a:lnTo>
                  <a:pt x="985" y="357"/>
                </a:lnTo>
                <a:lnTo>
                  <a:pt x="985" y="357"/>
                </a:lnTo>
                <a:lnTo>
                  <a:pt x="986" y="357"/>
                </a:lnTo>
                <a:lnTo>
                  <a:pt x="987" y="357"/>
                </a:lnTo>
                <a:lnTo>
                  <a:pt x="987" y="357"/>
                </a:lnTo>
                <a:lnTo>
                  <a:pt x="987" y="356"/>
                </a:lnTo>
                <a:lnTo>
                  <a:pt x="988" y="355"/>
                </a:lnTo>
                <a:lnTo>
                  <a:pt x="989" y="355"/>
                </a:lnTo>
                <a:lnTo>
                  <a:pt x="989" y="355"/>
                </a:lnTo>
                <a:lnTo>
                  <a:pt x="989" y="356"/>
                </a:lnTo>
                <a:lnTo>
                  <a:pt x="990" y="356"/>
                </a:lnTo>
                <a:lnTo>
                  <a:pt x="991" y="357"/>
                </a:lnTo>
                <a:lnTo>
                  <a:pt x="991" y="357"/>
                </a:lnTo>
                <a:lnTo>
                  <a:pt x="992" y="357"/>
                </a:lnTo>
                <a:lnTo>
                  <a:pt x="993" y="357"/>
                </a:lnTo>
                <a:lnTo>
                  <a:pt x="993" y="357"/>
                </a:lnTo>
                <a:lnTo>
                  <a:pt x="993" y="358"/>
                </a:lnTo>
                <a:lnTo>
                  <a:pt x="994" y="358"/>
                </a:lnTo>
                <a:lnTo>
                  <a:pt x="995" y="358"/>
                </a:lnTo>
                <a:lnTo>
                  <a:pt x="995" y="359"/>
                </a:lnTo>
                <a:lnTo>
                  <a:pt x="996" y="359"/>
                </a:lnTo>
                <a:lnTo>
                  <a:pt x="997" y="359"/>
                </a:lnTo>
                <a:lnTo>
                  <a:pt x="997" y="359"/>
                </a:lnTo>
                <a:lnTo>
                  <a:pt x="998" y="359"/>
                </a:lnTo>
                <a:lnTo>
                  <a:pt x="998" y="358"/>
                </a:lnTo>
                <a:lnTo>
                  <a:pt x="998" y="357"/>
                </a:lnTo>
                <a:lnTo>
                  <a:pt x="998" y="357"/>
                </a:lnTo>
                <a:lnTo>
                  <a:pt x="998" y="356"/>
                </a:lnTo>
                <a:lnTo>
                  <a:pt x="997" y="355"/>
                </a:lnTo>
                <a:lnTo>
                  <a:pt x="997" y="355"/>
                </a:lnTo>
                <a:lnTo>
                  <a:pt x="997" y="354"/>
                </a:lnTo>
                <a:lnTo>
                  <a:pt x="997" y="354"/>
                </a:lnTo>
                <a:lnTo>
                  <a:pt x="998" y="354"/>
                </a:lnTo>
                <a:lnTo>
                  <a:pt x="999" y="354"/>
                </a:lnTo>
                <a:lnTo>
                  <a:pt x="999" y="354"/>
                </a:lnTo>
                <a:lnTo>
                  <a:pt x="1000" y="354"/>
                </a:lnTo>
                <a:lnTo>
                  <a:pt x="1000" y="355"/>
                </a:lnTo>
                <a:lnTo>
                  <a:pt x="1000" y="355"/>
                </a:lnTo>
                <a:lnTo>
                  <a:pt x="999" y="355"/>
                </a:lnTo>
                <a:lnTo>
                  <a:pt x="999" y="356"/>
                </a:lnTo>
                <a:lnTo>
                  <a:pt x="1000" y="357"/>
                </a:lnTo>
                <a:lnTo>
                  <a:pt x="1001" y="357"/>
                </a:lnTo>
                <a:lnTo>
                  <a:pt x="1001" y="357"/>
                </a:lnTo>
                <a:lnTo>
                  <a:pt x="1002" y="357"/>
                </a:lnTo>
                <a:lnTo>
                  <a:pt x="1002" y="357"/>
                </a:lnTo>
                <a:lnTo>
                  <a:pt x="1003" y="356"/>
                </a:lnTo>
                <a:lnTo>
                  <a:pt x="1003" y="355"/>
                </a:lnTo>
                <a:lnTo>
                  <a:pt x="1002" y="355"/>
                </a:lnTo>
                <a:lnTo>
                  <a:pt x="1002" y="354"/>
                </a:lnTo>
                <a:lnTo>
                  <a:pt x="1003" y="354"/>
                </a:lnTo>
                <a:lnTo>
                  <a:pt x="1003" y="353"/>
                </a:lnTo>
                <a:lnTo>
                  <a:pt x="1004" y="353"/>
                </a:lnTo>
                <a:lnTo>
                  <a:pt x="1004" y="353"/>
                </a:lnTo>
                <a:lnTo>
                  <a:pt x="1004" y="353"/>
                </a:lnTo>
                <a:lnTo>
                  <a:pt x="1005" y="353"/>
                </a:lnTo>
                <a:lnTo>
                  <a:pt x="1006" y="353"/>
                </a:lnTo>
                <a:lnTo>
                  <a:pt x="1006" y="353"/>
                </a:lnTo>
                <a:lnTo>
                  <a:pt x="1007" y="353"/>
                </a:lnTo>
                <a:lnTo>
                  <a:pt x="1008" y="353"/>
                </a:lnTo>
                <a:lnTo>
                  <a:pt x="1008" y="352"/>
                </a:lnTo>
                <a:lnTo>
                  <a:pt x="1008" y="352"/>
                </a:lnTo>
                <a:lnTo>
                  <a:pt x="1008" y="351"/>
                </a:lnTo>
                <a:lnTo>
                  <a:pt x="1009" y="351"/>
                </a:lnTo>
                <a:lnTo>
                  <a:pt x="1010" y="351"/>
                </a:lnTo>
                <a:lnTo>
                  <a:pt x="1010" y="352"/>
                </a:lnTo>
                <a:lnTo>
                  <a:pt x="1010" y="352"/>
                </a:lnTo>
                <a:lnTo>
                  <a:pt x="1010" y="352"/>
                </a:lnTo>
                <a:lnTo>
                  <a:pt x="1010" y="353"/>
                </a:lnTo>
                <a:lnTo>
                  <a:pt x="1010" y="353"/>
                </a:lnTo>
                <a:lnTo>
                  <a:pt x="1010" y="353"/>
                </a:lnTo>
                <a:lnTo>
                  <a:pt x="1011" y="353"/>
                </a:lnTo>
                <a:lnTo>
                  <a:pt x="1012" y="353"/>
                </a:lnTo>
                <a:lnTo>
                  <a:pt x="1012" y="353"/>
                </a:lnTo>
                <a:lnTo>
                  <a:pt x="1013" y="353"/>
                </a:lnTo>
                <a:lnTo>
                  <a:pt x="1013" y="352"/>
                </a:lnTo>
                <a:lnTo>
                  <a:pt x="1014" y="352"/>
                </a:lnTo>
                <a:lnTo>
                  <a:pt x="1014" y="352"/>
                </a:lnTo>
                <a:lnTo>
                  <a:pt x="1015" y="353"/>
                </a:lnTo>
                <a:lnTo>
                  <a:pt x="1016" y="353"/>
                </a:lnTo>
                <a:lnTo>
                  <a:pt x="1016" y="353"/>
                </a:lnTo>
                <a:lnTo>
                  <a:pt x="1017" y="353"/>
                </a:lnTo>
                <a:lnTo>
                  <a:pt x="1018" y="353"/>
                </a:lnTo>
                <a:lnTo>
                  <a:pt x="1018" y="353"/>
                </a:lnTo>
                <a:lnTo>
                  <a:pt x="1018" y="354"/>
                </a:lnTo>
                <a:lnTo>
                  <a:pt x="1019" y="354"/>
                </a:lnTo>
                <a:lnTo>
                  <a:pt x="1019" y="354"/>
                </a:lnTo>
                <a:lnTo>
                  <a:pt x="1020" y="354"/>
                </a:lnTo>
                <a:lnTo>
                  <a:pt x="1021" y="354"/>
                </a:lnTo>
                <a:lnTo>
                  <a:pt x="1021" y="355"/>
                </a:lnTo>
                <a:lnTo>
                  <a:pt x="1021" y="355"/>
                </a:lnTo>
                <a:lnTo>
                  <a:pt x="1021" y="355"/>
                </a:lnTo>
                <a:lnTo>
                  <a:pt x="1022" y="355"/>
                </a:lnTo>
                <a:lnTo>
                  <a:pt x="1021" y="355"/>
                </a:lnTo>
                <a:lnTo>
                  <a:pt x="1021" y="356"/>
                </a:lnTo>
                <a:lnTo>
                  <a:pt x="1021" y="356"/>
                </a:lnTo>
                <a:lnTo>
                  <a:pt x="1021" y="357"/>
                </a:lnTo>
                <a:lnTo>
                  <a:pt x="1021" y="357"/>
                </a:lnTo>
                <a:lnTo>
                  <a:pt x="1021" y="357"/>
                </a:lnTo>
                <a:lnTo>
                  <a:pt x="1022" y="357"/>
                </a:lnTo>
                <a:lnTo>
                  <a:pt x="1023" y="357"/>
                </a:lnTo>
                <a:lnTo>
                  <a:pt x="1023" y="357"/>
                </a:lnTo>
                <a:lnTo>
                  <a:pt x="1024" y="357"/>
                </a:lnTo>
                <a:lnTo>
                  <a:pt x="1025" y="357"/>
                </a:lnTo>
                <a:lnTo>
                  <a:pt x="1025" y="358"/>
                </a:lnTo>
                <a:lnTo>
                  <a:pt x="1025" y="358"/>
                </a:lnTo>
                <a:lnTo>
                  <a:pt x="1025" y="359"/>
                </a:lnTo>
                <a:lnTo>
                  <a:pt x="1026" y="359"/>
                </a:lnTo>
                <a:lnTo>
                  <a:pt x="1027" y="359"/>
                </a:lnTo>
                <a:lnTo>
                  <a:pt x="1027" y="358"/>
                </a:lnTo>
                <a:lnTo>
                  <a:pt x="1027" y="358"/>
                </a:lnTo>
                <a:lnTo>
                  <a:pt x="1027" y="357"/>
                </a:lnTo>
                <a:lnTo>
                  <a:pt x="1028" y="357"/>
                </a:lnTo>
                <a:lnTo>
                  <a:pt x="1029" y="357"/>
                </a:lnTo>
                <a:lnTo>
                  <a:pt x="1029" y="357"/>
                </a:lnTo>
                <a:lnTo>
                  <a:pt x="1029" y="357"/>
                </a:lnTo>
                <a:lnTo>
                  <a:pt x="1029" y="356"/>
                </a:lnTo>
                <a:lnTo>
                  <a:pt x="1030" y="356"/>
                </a:lnTo>
                <a:lnTo>
                  <a:pt x="1030" y="355"/>
                </a:lnTo>
                <a:lnTo>
                  <a:pt x="1031" y="355"/>
                </a:lnTo>
                <a:lnTo>
                  <a:pt x="1031" y="355"/>
                </a:lnTo>
                <a:lnTo>
                  <a:pt x="1032" y="355"/>
                </a:lnTo>
                <a:lnTo>
                  <a:pt x="1032" y="356"/>
                </a:lnTo>
                <a:lnTo>
                  <a:pt x="1033" y="356"/>
                </a:lnTo>
                <a:lnTo>
                  <a:pt x="1033" y="357"/>
                </a:lnTo>
                <a:lnTo>
                  <a:pt x="1033" y="357"/>
                </a:lnTo>
                <a:lnTo>
                  <a:pt x="1033" y="357"/>
                </a:lnTo>
                <a:lnTo>
                  <a:pt x="1033" y="358"/>
                </a:lnTo>
                <a:lnTo>
                  <a:pt x="1034" y="358"/>
                </a:lnTo>
                <a:lnTo>
                  <a:pt x="1035" y="358"/>
                </a:lnTo>
                <a:lnTo>
                  <a:pt x="1035" y="358"/>
                </a:lnTo>
                <a:lnTo>
                  <a:pt x="1036" y="358"/>
                </a:lnTo>
                <a:lnTo>
                  <a:pt x="1037" y="358"/>
                </a:lnTo>
                <a:lnTo>
                  <a:pt x="1037" y="357"/>
                </a:lnTo>
                <a:lnTo>
                  <a:pt x="1037" y="357"/>
                </a:lnTo>
                <a:lnTo>
                  <a:pt x="1038" y="357"/>
                </a:lnTo>
                <a:lnTo>
                  <a:pt x="1038" y="357"/>
                </a:lnTo>
                <a:lnTo>
                  <a:pt x="1038" y="357"/>
                </a:lnTo>
                <a:lnTo>
                  <a:pt x="1038" y="357"/>
                </a:lnTo>
                <a:lnTo>
                  <a:pt x="1039" y="357"/>
                </a:lnTo>
                <a:lnTo>
                  <a:pt x="1040" y="357"/>
                </a:lnTo>
                <a:lnTo>
                  <a:pt x="1040" y="357"/>
                </a:lnTo>
                <a:lnTo>
                  <a:pt x="1040" y="358"/>
                </a:lnTo>
                <a:lnTo>
                  <a:pt x="1041" y="358"/>
                </a:lnTo>
                <a:lnTo>
                  <a:pt x="1042" y="358"/>
                </a:lnTo>
                <a:lnTo>
                  <a:pt x="1042" y="357"/>
                </a:lnTo>
                <a:lnTo>
                  <a:pt x="1042" y="357"/>
                </a:lnTo>
                <a:lnTo>
                  <a:pt x="1043" y="357"/>
                </a:lnTo>
                <a:lnTo>
                  <a:pt x="1043" y="358"/>
                </a:lnTo>
                <a:lnTo>
                  <a:pt x="1043" y="359"/>
                </a:lnTo>
                <a:lnTo>
                  <a:pt x="1044" y="359"/>
                </a:lnTo>
                <a:lnTo>
                  <a:pt x="1044" y="359"/>
                </a:lnTo>
                <a:lnTo>
                  <a:pt x="1044" y="359"/>
                </a:lnTo>
                <a:lnTo>
                  <a:pt x="1045" y="359"/>
                </a:lnTo>
                <a:lnTo>
                  <a:pt x="1046" y="359"/>
                </a:lnTo>
                <a:lnTo>
                  <a:pt x="1046" y="359"/>
                </a:lnTo>
                <a:lnTo>
                  <a:pt x="1047" y="359"/>
                </a:lnTo>
                <a:lnTo>
                  <a:pt x="1048" y="359"/>
                </a:lnTo>
                <a:lnTo>
                  <a:pt x="1048" y="359"/>
                </a:lnTo>
                <a:lnTo>
                  <a:pt x="1049" y="359"/>
                </a:lnTo>
                <a:lnTo>
                  <a:pt x="1050" y="359"/>
                </a:lnTo>
                <a:lnTo>
                  <a:pt x="1050" y="359"/>
                </a:lnTo>
                <a:lnTo>
                  <a:pt x="1051" y="359"/>
                </a:lnTo>
                <a:lnTo>
                  <a:pt x="1051" y="360"/>
                </a:lnTo>
                <a:lnTo>
                  <a:pt x="1052" y="360"/>
                </a:lnTo>
                <a:lnTo>
                  <a:pt x="1052" y="360"/>
                </a:lnTo>
                <a:lnTo>
                  <a:pt x="1052" y="361"/>
                </a:lnTo>
                <a:lnTo>
                  <a:pt x="1052" y="361"/>
                </a:lnTo>
                <a:lnTo>
                  <a:pt x="1052" y="362"/>
                </a:lnTo>
                <a:lnTo>
                  <a:pt x="1052" y="362"/>
                </a:lnTo>
                <a:lnTo>
                  <a:pt x="1052" y="362"/>
                </a:lnTo>
                <a:lnTo>
                  <a:pt x="1052" y="363"/>
                </a:lnTo>
                <a:lnTo>
                  <a:pt x="1053" y="363"/>
                </a:lnTo>
                <a:lnTo>
                  <a:pt x="1054" y="363"/>
                </a:lnTo>
                <a:lnTo>
                  <a:pt x="1054" y="363"/>
                </a:lnTo>
                <a:lnTo>
                  <a:pt x="1055" y="363"/>
                </a:lnTo>
                <a:lnTo>
                  <a:pt x="1055" y="363"/>
                </a:lnTo>
                <a:lnTo>
                  <a:pt x="1055" y="364"/>
                </a:lnTo>
                <a:lnTo>
                  <a:pt x="1056" y="364"/>
                </a:lnTo>
                <a:lnTo>
                  <a:pt x="1057" y="364"/>
                </a:lnTo>
                <a:lnTo>
                  <a:pt x="1058" y="364"/>
                </a:lnTo>
                <a:lnTo>
                  <a:pt x="1059" y="364"/>
                </a:lnTo>
                <a:lnTo>
                  <a:pt x="1059" y="364"/>
                </a:lnTo>
                <a:lnTo>
                  <a:pt x="1060" y="365"/>
                </a:lnTo>
                <a:lnTo>
                  <a:pt x="1060" y="364"/>
                </a:lnTo>
                <a:lnTo>
                  <a:pt x="1061" y="364"/>
                </a:lnTo>
                <a:lnTo>
                  <a:pt x="1061" y="364"/>
                </a:lnTo>
                <a:lnTo>
                  <a:pt x="1061" y="363"/>
                </a:lnTo>
                <a:lnTo>
                  <a:pt x="1060" y="363"/>
                </a:lnTo>
                <a:lnTo>
                  <a:pt x="1059" y="363"/>
                </a:lnTo>
                <a:lnTo>
                  <a:pt x="1059" y="362"/>
                </a:lnTo>
                <a:lnTo>
                  <a:pt x="1059" y="362"/>
                </a:lnTo>
                <a:lnTo>
                  <a:pt x="1058" y="362"/>
                </a:lnTo>
                <a:lnTo>
                  <a:pt x="1058" y="362"/>
                </a:lnTo>
                <a:lnTo>
                  <a:pt x="1059" y="361"/>
                </a:lnTo>
                <a:lnTo>
                  <a:pt x="1059" y="361"/>
                </a:lnTo>
                <a:lnTo>
                  <a:pt x="1060" y="360"/>
                </a:lnTo>
                <a:lnTo>
                  <a:pt x="1061" y="361"/>
                </a:lnTo>
                <a:lnTo>
                  <a:pt x="1061" y="361"/>
                </a:lnTo>
                <a:lnTo>
                  <a:pt x="1061" y="362"/>
                </a:lnTo>
                <a:lnTo>
                  <a:pt x="1062" y="362"/>
                </a:lnTo>
                <a:lnTo>
                  <a:pt x="1062" y="362"/>
                </a:lnTo>
                <a:lnTo>
                  <a:pt x="1063" y="362"/>
                </a:lnTo>
                <a:lnTo>
                  <a:pt x="1063" y="363"/>
                </a:lnTo>
                <a:lnTo>
                  <a:pt x="1063" y="364"/>
                </a:lnTo>
                <a:lnTo>
                  <a:pt x="1062" y="364"/>
                </a:lnTo>
                <a:lnTo>
                  <a:pt x="1062" y="364"/>
                </a:lnTo>
                <a:lnTo>
                  <a:pt x="1061" y="365"/>
                </a:lnTo>
                <a:lnTo>
                  <a:pt x="1061" y="366"/>
                </a:lnTo>
                <a:lnTo>
                  <a:pt x="1061" y="366"/>
                </a:lnTo>
                <a:lnTo>
                  <a:pt x="1061" y="367"/>
                </a:lnTo>
                <a:lnTo>
                  <a:pt x="1061" y="368"/>
                </a:lnTo>
                <a:lnTo>
                  <a:pt x="1060" y="368"/>
                </a:lnTo>
                <a:lnTo>
                  <a:pt x="1060" y="368"/>
                </a:lnTo>
                <a:lnTo>
                  <a:pt x="1060" y="369"/>
                </a:lnTo>
                <a:lnTo>
                  <a:pt x="1061" y="369"/>
                </a:lnTo>
                <a:lnTo>
                  <a:pt x="1061" y="370"/>
                </a:lnTo>
                <a:lnTo>
                  <a:pt x="1061" y="370"/>
                </a:lnTo>
                <a:lnTo>
                  <a:pt x="1061" y="370"/>
                </a:lnTo>
                <a:lnTo>
                  <a:pt x="1062" y="370"/>
                </a:lnTo>
                <a:lnTo>
                  <a:pt x="1062" y="371"/>
                </a:lnTo>
                <a:lnTo>
                  <a:pt x="1062" y="372"/>
                </a:lnTo>
                <a:lnTo>
                  <a:pt x="1062" y="372"/>
                </a:lnTo>
                <a:lnTo>
                  <a:pt x="1062" y="373"/>
                </a:lnTo>
                <a:lnTo>
                  <a:pt x="1062" y="374"/>
                </a:lnTo>
                <a:lnTo>
                  <a:pt x="1062" y="374"/>
                </a:lnTo>
                <a:lnTo>
                  <a:pt x="1062" y="375"/>
                </a:lnTo>
                <a:lnTo>
                  <a:pt x="1062" y="376"/>
                </a:lnTo>
                <a:lnTo>
                  <a:pt x="1062" y="376"/>
                </a:lnTo>
                <a:lnTo>
                  <a:pt x="1061" y="376"/>
                </a:lnTo>
                <a:lnTo>
                  <a:pt x="1061" y="376"/>
                </a:lnTo>
                <a:lnTo>
                  <a:pt x="1060" y="376"/>
                </a:lnTo>
                <a:lnTo>
                  <a:pt x="1060" y="377"/>
                </a:lnTo>
                <a:lnTo>
                  <a:pt x="1060" y="377"/>
                </a:lnTo>
                <a:lnTo>
                  <a:pt x="1059" y="377"/>
                </a:lnTo>
                <a:lnTo>
                  <a:pt x="1059" y="378"/>
                </a:lnTo>
                <a:lnTo>
                  <a:pt x="1059" y="378"/>
                </a:lnTo>
                <a:lnTo>
                  <a:pt x="1058" y="379"/>
                </a:lnTo>
                <a:lnTo>
                  <a:pt x="1058" y="379"/>
                </a:lnTo>
                <a:lnTo>
                  <a:pt x="1058" y="380"/>
                </a:lnTo>
                <a:lnTo>
                  <a:pt x="1057" y="381"/>
                </a:lnTo>
                <a:lnTo>
                  <a:pt x="1057" y="381"/>
                </a:lnTo>
                <a:lnTo>
                  <a:pt x="1057" y="382"/>
                </a:lnTo>
                <a:lnTo>
                  <a:pt x="1057" y="383"/>
                </a:lnTo>
                <a:lnTo>
                  <a:pt x="1057" y="383"/>
                </a:lnTo>
                <a:lnTo>
                  <a:pt x="1057" y="383"/>
                </a:lnTo>
                <a:lnTo>
                  <a:pt x="1056" y="383"/>
                </a:lnTo>
                <a:lnTo>
                  <a:pt x="1055" y="383"/>
                </a:lnTo>
                <a:lnTo>
                  <a:pt x="1055" y="384"/>
                </a:lnTo>
                <a:lnTo>
                  <a:pt x="1055" y="384"/>
                </a:lnTo>
                <a:lnTo>
                  <a:pt x="1055" y="385"/>
                </a:lnTo>
                <a:lnTo>
                  <a:pt x="1054" y="385"/>
                </a:lnTo>
                <a:lnTo>
                  <a:pt x="1054" y="385"/>
                </a:lnTo>
                <a:lnTo>
                  <a:pt x="1054" y="386"/>
                </a:lnTo>
                <a:lnTo>
                  <a:pt x="1054" y="387"/>
                </a:lnTo>
                <a:lnTo>
                  <a:pt x="1053" y="387"/>
                </a:lnTo>
                <a:lnTo>
                  <a:pt x="1053" y="387"/>
                </a:lnTo>
                <a:lnTo>
                  <a:pt x="1053" y="388"/>
                </a:lnTo>
                <a:lnTo>
                  <a:pt x="1052" y="389"/>
                </a:lnTo>
                <a:lnTo>
                  <a:pt x="1053" y="389"/>
                </a:lnTo>
                <a:lnTo>
                  <a:pt x="1053" y="389"/>
                </a:lnTo>
                <a:lnTo>
                  <a:pt x="1053" y="390"/>
                </a:lnTo>
                <a:lnTo>
                  <a:pt x="1053" y="391"/>
                </a:lnTo>
                <a:lnTo>
                  <a:pt x="1053" y="391"/>
                </a:lnTo>
                <a:lnTo>
                  <a:pt x="1053" y="392"/>
                </a:lnTo>
                <a:lnTo>
                  <a:pt x="1052" y="392"/>
                </a:lnTo>
                <a:lnTo>
                  <a:pt x="1052" y="393"/>
                </a:lnTo>
                <a:lnTo>
                  <a:pt x="1052" y="393"/>
                </a:lnTo>
                <a:lnTo>
                  <a:pt x="1052" y="393"/>
                </a:lnTo>
                <a:lnTo>
                  <a:pt x="1052" y="394"/>
                </a:lnTo>
                <a:lnTo>
                  <a:pt x="1051" y="394"/>
                </a:lnTo>
                <a:lnTo>
                  <a:pt x="1051" y="394"/>
                </a:lnTo>
                <a:lnTo>
                  <a:pt x="1051" y="395"/>
                </a:lnTo>
                <a:lnTo>
                  <a:pt x="1051" y="396"/>
                </a:lnTo>
                <a:lnTo>
                  <a:pt x="1050" y="396"/>
                </a:lnTo>
                <a:lnTo>
                  <a:pt x="1050" y="396"/>
                </a:lnTo>
                <a:lnTo>
                  <a:pt x="1050" y="397"/>
                </a:lnTo>
                <a:lnTo>
                  <a:pt x="1050" y="398"/>
                </a:lnTo>
                <a:lnTo>
                  <a:pt x="1050" y="398"/>
                </a:lnTo>
                <a:lnTo>
                  <a:pt x="1050" y="399"/>
                </a:lnTo>
                <a:lnTo>
                  <a:pt x="1050" y="400"/>
                </a:lnTo>
                <a:lnTo>
                  <a:pt x="1050" y="400"/>
                </a:lnTo>
                <a:lnTo>
                  <a:pt x="1051" y="400"/>
                </a:lnTo>
                <a:lnTo>
                  <a:pt x="1050" y="400"/>
                </a:lnTo>
                <a:lnTo>
                  <a:pt x="1050" y="401"/>
                </a:lnTo>
                <a:lnTo>
                  <a:pt x="1049" y="401"/>
                </a:lnTo>
                <a:lnTo>
                  <a:pt x="1048" y="401"/>
                </a:lnTo>
                <a:lnTo>
                  <a:pt x="1048" y="402"/>
                </a:lnTo>
                <a:lnTo>
                  <a:pt x="1048" y="402"/>
                </a:lnTo>
                <a:lnTo>
                  <a:pt x="1047" y="401"/>
                </a:lnTo>
                <a:lnTo>
                  <a:pt x="1046" y="402"/>
                </a:lnTo>
                <a:lnTo>
                  <a:pt x="1046" y="401"/>
                </a:lnTo>
                <a:lnTo>
                  <a:pt x="1046" y="401"/>
                </a:lnTo>
                <a:lnTo>
                  <a:pt x="1045" y="401"/>
                </a:lnTo>
                <a:lnTo>
                  <a:pt x="1045" y="402"/>
                </a:lnTo>
                <a:lnTo>
                  <a:pt x="1044" y="402"/>
                </a:lnTo>
                <a:lnTo>
                  <a:pt x="1044" y="402"/>
                </a:lnTo>
                <a:lnTo>
                  <a:pt x="1043" y="402"/>
                </a:lnTo>
                <a:lnTo>
                  <a:pt x="1042" y="402"/>
                </a:lnTo>
                <a:lnTo>
                  <a:pt x="1042" y="401"/>
                </a:lnTo>
                <a:lnTo>
                  <a:pt x="1042" y="401"/>
                </a:lnTo>
                <a:lnTo>
                  <a:pt x="1041" y="401"/>
                </a:lnTo>
                <a:lnTo>
                  <a:pt x="1041" y="402"/>
                </a:lnTo>
                <a:lnTo>
                  <a:pt x="1040" y="402"/>
                </a:lnTo>
                <a:lnTo>
                  <a:pt x="1040" y="402"/>
                </a:lnTo>
                <a:lnTo>
                  <a:pt x="1039" y="402"/>
                </a:lnTo>
                <a:lnTo>
                  <a:pt x="1038" y="402"/>
                </a:lnTo>
                <a:lnTo>
                  <a:pt x="1038" y="402"/>
                </a:lnTo>
                <a:lnTo>
                  <a:pt x="1038" y="402"/>
                </a:lnTo>
                <a:lnTo>
                  <a:pt x="1038" y="402"/>
                </a:lnTo>
                <a:lnTo>
                  <a:pt x="1037" y="402"/>
                </a:lnTo>
                <a:lnTo>
                  <a:pt x="1037" y="402"/>
                </a:lnTo>
                <a:lnTo>
                  <a:pt x="1037" y="402"/>
                </a:lnTo>
                <a:lnTo>
                  <a:pt x="1036" y="402"/>
                </a:lnTo>
                <a:lnTo>
                  <a:pt x="1036" y="402"/>
                </a:lnTo>
                <a:lnTo>
                  <a:pt x="1035" y="402"/>
                </a:lnTo>
                <a:lnTo>
                  <a:pt x="1035" y="402"/>
                </a:lnTo>
                <a:lnTo>
                  <a:pt x="1035" y="402"/>
                </a:lnTo>
                <a:lnTo>
                  <a:pt x="1034" y="402"/>
                </a:lnTo>
                <a:lnTo>
                  <a:pt x="1034" y="403"/>
                </a:lnTo>
                <a:lnTo>
                  <a:pt x="1033" y="403"/>
                </a:lnTo>
                <a:lnTo>
                  <a:pt x="1033" y="403"/>
                </a:lnTo>
                <a:lnTo>
                  <a:pt x="1032" y="404"/>
                </a:lnTo>
                <a:lnTo>
                  <a:pt x="1031" y="404"/>
                </a:lnTo>
                <a:lnTo>
                  <a:pt x="1031" y="404"/>
                </a:lnTo>
                <a:lnTo>
                  <a:pt x="1031" y="404"/>
                </a:lnTo>
                <a:lnTo>
                  <a:pt x="1030" y="404"/>
                </a:lnTo>
                <a:lnTo>
                  <a:pt x="1030" y="405"/>
                </a:lnTo>
                <a:lnTo>
                  <a:pt x="1029" y="405"/>
                </a:lnTo>
                <a:lnTo>
                  <a:pt x="1029" y="406"/>
                </a:lnTo>
                <a:lnTo>
                  <a:pt x="1028" y="406"/>
                </a:lnTo>
                <a:lnTo>
                  <a:pt x="1028" y="406"/>
                </a:lnTo>
                <a:lnTo>
                  <a:pt x="1027" y="406"/>
                </a:lnTo>
                <a:lnTo>
                  <a:pt x="1027" y="407"/>
                </a:lnTo>
                <a:lnTo>
                  <a:pt x="1026" y="408"/>
                </a:lnTo>
                <a:lnTo>
                  <a:pt x="1026" y="408"/>
                </a:lnTo>
                <a:lnTo>
                  <a:pt x="1025" y="409"/>
                </a:lnTo>
                <a:lnTo>
                  <a:pt x="1026" y="409"/>
                </a:lnTo>
                <a:lnTo>
                  <a:pt x="1025" y="409"/>
                </a:lnTo>
                <a:lnTo>
                  <a:pt x="1025" y="409"/>
                </a:lnTo>
                <a:lnTo>
                  <a:pt x="1024" y="409"/>
                </a:lnTo>
                <a:lnTo>
                  <a:pt x="1024" y="408"/>
                </a:lnTo>
                <a:lnTo>
                  <a:pt x="1023" y="408"/>
                </a:lnTo>
                <a:lnTo>
                  <a:pt x="1023" y="408"/>
                </a:lnTo>
                <a:lnTo>
                  <a:pt x="1022" y="408"/>
                </a:lnTo>
                <a:lnTo>
                  <a:pt x="1022" y="408"/>
                </a:lnTo>
                <a:lnTo>
                  <a:pt x="1021" y="408"/>
                </a:lnTo>
                <a:lnTo>
                  <a:pt x="1021" y="408"/>
                </a:lnTo>
                <a:lnTo>
                  <a:pt x="1020" y="408"/>
                </a:lnTo>
                <a:lnTo>
                  <a:pt x="1019" y="408"/>
                </a:lnTo>
                <a:lnTo>
                  <a:pt x="1019" y="408"/>
                </a:lnTo>
                <a:lnTo>
                  <a:pt x="1019" y="407"/>
                </a:lnTo>
                <a:lnTo>
                  <a:pt x="1019" y="407"/>
                </a:lnTo>
                <a:lnTo>
                  <a:pt x="1020" y="407"/>
                </a:lnTo>
                <a:lnTo>
                  <a:pt x="1020" y="406"/>
                </a:lnTo>
                <a:lnTo>
                  <a:pt x="1019" y="406"/>
                </a:lnTo>
                <a:lnTo>
                  <a:pt x="1019" y="406"/>
                </a:lnTo>
                <a:lnTo>
                  <a:pt x="1018" y="406"/>
                </a:lnTo>
                <a:lnTo>
                  <a:pt x="1018" y="407"/>
                </a:lnTo>
                <a:lnTo>
                  <a:pt x="1018" y="408"/>
                </a:lnTo>
                <a:lnTo>
                  <a:pt x="1018" y="408"/>
                </a:lnTo>
                <a:lnTo>
                  <a:pt x="1017" y="408"/>
                </a:lnTo>
                <a:lnTo>
                  <a:pt x="1016" y="408"/>
                </a:lnTo>
                <a:lnTo>
                  <a:pt x="1016" y="408"/>
                </a:lnTo>
                <a:lnTo>
                  <a:pt x="1016" y="408"/>
                </a:lnTo>
                <a:lnTo>
                  <a:pt x="1015" y="408"/>
                </a:lnTo>
                <a:lnTo>
                  <a:pt x="1014" y="408"/>
                </a:lnTo>
                <a:lnTo>
                  <a:pt x="1014" y="408"/>
                </a:lnTo>
                <a:lnTo>
                  <a:pt x="1013" y="408"/>
                </a:lnTo>
                <a:lnTo>
                  <a:pt x="1013" y="408"/>
                </a:lnTo>
                <a:lnTo>
                  <a:pt x="1013" y="408"/>
                </a:lnTo>
                <a:lnTo>
                  <a:pt x="1012" y="408"/>
                </a:lnTo>
                <a:lnTo>
                  <a:pt x="1012" y="407"/>
                </a:lnTo>
                <a:lnTo>
                  <a:pt x="1012" y="407"/>
                </a:lnTo>
                <a:lnTo>
                  <a:pt x="1011" y="407"/>
                </a:lnTo>
                <a:lnTo>
                  <a:pt x="1011" y="406"/>
                </a:lnTo>
                <a:lnTo>
                  <a:pt x="1010" y="406"/>
                </a:lnTo>
                <a:lnTo>
                  <a:pt x="1010" y="407"/>
                </a:lnTo>
                <a:lnTo>
                  <a:pt x="1010" y="407"/>
                </a:lnTo>
                <a:lnTo>
                  <a:pt x="1010" y="406"/>
                </a:lnTo>
                <a:lnTo>
                  <a:pt x="1009" y="406"/>
                </a:lnTo>
                <a:lnTo>
                  <a:pt x="1009" y="406"/>
                </a:lnTo>
                <a:lnTo>
                  <a:pt x="1008" y="406"/>
                </a:lnTo>
                <a:lnTo>
                  <a:pt x="1008" y="406"/>
                </a:lnTo>
                <a:lnTo>
                  <a:pt x="1008" y="407"/>
                </a:lnTo>
                <a:lnTo>
                  <a:pt x="1008" y="407"/>
                </a:lnTo>
                <a:lnTo>
                  <a:pt x="1007" y="407"/>
                </a:lnTo>
                <a:lnTo>
                  <a:pt x="1007" y="406"/>
                </a:lnTo>
                <a:lnTo>
                  <a:pt x="1006" y="406"/>
                </a:lnTo>
                <a:lnTo>
                  <a:pt x="1006" y="406"/>
                </a:lnTo>
                <a:lnTo>
                  <a:pt x="1005" y="406"/>
                </a:lnTo>
                <a:lnTo>
                  <a:pt x="1005" y="407"/>
                </a:lnTo>
                <a:lnTo>
                  <a:pt x="1004" y="407"/>
                </a:lnTo>
                <a:lnTo>
                  <a:pt x="1004" y="406"/>
                </a:lnTo>
                <a:lnTo>
                  <a:pt x="1004" y="406"/>
                </a:lnTo>
                <a:lnTo>
                  <a:pt x="1003" y="406"/>
                </a:lnTo>
                <a:lnTo>
                  <a:pt x="1002" y="406"/>
                </a:lnTo>
                <a:lnTo>
                  <a:pt x="1002" y="406"/>
                </a:lnTo>
                <a:lnTo>
                  <a:pt x="1001" y="406"/>
                </a:lnTo>
                <a:lnTo>
                  <a:pt x="1001" y="407"/>
                </a:lnTo>
                <a:lnTo>
                  <a:pt x="1001" y="407"/>
                </a:lnTo>
                <a:lnTo>
                  <a:pt x="1000" y="407"/>
                </a:lnTo>
                <a:lnTo>
                  <a:pt x="999" y="407"/>
                </a:lnTo>
                <a:lnTo>
                  <a:pt x="999" y="406"/>
                </a:lnTo>
                <a:lnTo>
                  <a:pt x="998" y="406"/>
                </a:lnTo>
                <a:lnTo>
                  <a:pt x="997" y="406"/>
                </a:lnTo>
                <a:lnTo>
                  <a:pt x="997" y="406"/>
                </a:lnTo>
                <a:lnTo>
                  <a:pt x="997" y="407"/>
                </a:lnTo>
                <a:lnTo>
                  <a:pt x="997" y="408"/>
                </a:lnTo>
                <a:lnTo>
                  <a:pt x="996" y="408"/>
                </a:lnTo>
                <a:lnTo>
                  <a:pt x="996" y="408"/>
                </a:lnTo>
                <a:lnTo>
                  <a:pt x="997" y="408"/>
                </a:lnTo>
                <a:lnTo>
                  <a:pt x="997" y="409"/>
                </a:lnTo>
                <a:lnTo>
                  <a:pt x="997" y="409"/>
                </a:lnTo>
                <a:lnTo>
                  <a:pt x="997" y="410"/>
                </a:lnTo>
                <a:lnTo>
                  <a:pt x="997" y="410"/>
                </a:lnTo>
                <a:lnTo>
                  <a:pt x="997" y="410"/>
                </a:lnTo>
                <a:lnTo>
                  <a:pt x="997" y="410"/>
                </a:lnTo>
                <a:lnTo>
                  <a:pt x="997" y="411"/>
                </a:lnTo>
                <a:lnTo>
                  <a:pt x="997" y="412"/>
                </a:lnTo>
                <a:lnTo>
                  <a:pt x="997" y="412"/>
                </a:lnTo>
                <a:lnTo>
                  <a:pt x="997" y="413"/>
                </a:lnTo>
                <a:lnTo>
                  <a:pt x="997" y="413"/>
                </a:lnTo>
                <a:lnTo>
                  <a:pt x="998" y="413"/>
                </a:lnTo>
                <a:lnTo>
                  <a:pt x="998" y="414"/>
                </a:lnTo>
                <a:lnTo>
                  <a:pt x="999" y="414"/>
                </a:lnTo>
                <a:lnTo>
                  <a:pt x="999" y="415"/>
                </a:lnTo>
                <a:lnTo>
                  <a:pt x="998" y="415"/>
                </a:lnTo>
                <a:lnTo>
                  <a:pt x="998" y="415"/>
                </a:lnTo>
                <a:lnTo>
                  <a:pt x="997" y="415"/>
                </a:lnTo>
                <a:lnTo>
                  <a:pt x="997" y="415"/>
                </a:lnTo>
                <a:lnTo>
                  <a:pt x="996" y="415"/>
                </a:lnTo>
                <a:lnTo>
                  <a:pt x="995" y="415"/>
                </a:lnTo>
                <a:lnTo>
                  <a:pt x="995" y="415"/>
                </a:lnTo>
                <a:lnTo>
                  <a:pt x="995" y="414"/>
                </a:lnTo>
                <a:lnTo>
                  <a:pt x="994" y="414"/>
                </a:lnTo>
                <a:lnTo>
                  <a:pt x="993" y="414"/>
                </a:lnTo>
                <a:lnTo>
                  <a:pt x="993" y="413"/>
                </a:lnTo>
                <a:lnTo>
                  <a:pt x="993" y="413"/>
                </a:lnTo>
                <a:lnTo>
                  <a:pt x="993" y="414"/>
                </a:lnTo>
                <a:lnTo>
                  <a:pt x="992" y="414"/>
                </a:lnTo>
                <a:lnTo>
                  <a:pt x="992" y="413"/>
                </a:lnTo>
                <a:lnTo>
                  <a:pt x="991" y="413"/>
                </a:lnTo>
                <a:lnTo>
                  <a:pt x="991" y="413"/>
                </a:lnTo>
                <a:lnTo>
                  <a:pt x="990" y="413"/>
                </a:lnTo>
                <a:lnTo>
                  <a:pt x="990" y="414"/>
                </a:lnTo>
                <a:lnTo>
                  <a:pt x="989" y="414"/>
                </a:lnTo>
                <a:lnTo>
                  <a:pt x="989" y="415"/>
                </a:lnTo>
                <a:lnTo>
                  <a:pt x="989" y="415"/>
                </a:lnTo>
                <a:lnTo>
                  <a:pt x="988" y="415"/>
                </a:lnTo>
                <a:lnTo>
                  <a:pt x="988" y="414"/>
                </a:lnTo>
                <a:lnTo>
                  <a:pt x="987" y="414"/>
                </a:lnTo>
                <a:lnTo>
                  <a:pt x="987" y="414"/>
                </a:lnTo>
                <a:lnTo>
                  <a:pt x="986" y="414"/>
                </a:lnTo>
                <a:lnTo>
                  <a:pt x="986" y="413"/>
                </a:lnTo>
                <a:lnTo>
                  <a:pt x="985" y="413"/>
                </a:lnTo>
                <a:lnTo>
                  <a:pt x="985" y="413"/>
                </a:lnTo>
                <a:lnTo>
                  <a:pt x="985" y="413"/>
                </a:lnTo>
                <a:lnTo>
                  <a:pt x="984" y="413"/>
                </a:lnTo>
                <a:lnTo>
                  <a:pt x="983" y="413"/>
                </a:lnTo>
                <a:lnTo>
                  <a:pt x="983" y="412"/>
                </a:lnTo>
                <a:lnTo>
                  <a:pt x="983" y="412"/>
                </a:lnTo>
                <a:lnTo>
                  <a:pt x="982" y="412"/>
                </a:lnTo>
                <a:lnTo>
                  <a:pt x="982" y="412"/>
                </a:lnTo>
                <a:lnTo>
                  <a:pt x="982" y="411"/>
                </a:lnTo>
                <a:lnTo>
                  <a:pt x="981" y="411"/>
                </a:lnTo>
                <a:lnTo>
                  <a:pt x="980" y="411"/>
                </a:lnTo>
                <a:lnTo>
                  <a:pt x="980" y="411"/>
                </a:lnTo>
                <a:lnTo>
                  <a:pt x="979" y="411"/>
                </a:lnTo>
                <a:lnTo>
                  <a:pt x="978" y="411"/>
                </a:lnTo>
                <a:lnTo>
                  <a:pt x="978" y="411"/>
                </a:lnTo>
                <a:lnTo>
                  <a:pt x="977" y="410"/>
                </a:lnTo>
                <a:lnTo>
                  <a:pt x="977" y="411"/>
                </a:lnTo>
                <a:lnTo>
                  <a:pt x="977" y="410"/>
                </a:lnTo>
                <a:lnTo>
                  <a:pt x="976" y="410"/>
                </a:lnTo>
                <a:lnTo>
                  <a:pt x="976" y="410"/>
                </a:lnTo>
                <a:lnTo>
                  <a:pt x="975" y="410"/>
                </a:lnTo>
                <a:lnTo>
                  <a:pt x="975" y="410"/>
                </a:lnTo>
                <a:lnTo>
                  <a:pt x="974" y="410"/>
                </a:lnTo>
                <a:lnTo>
                  <a:pt x="974" y="410"/>
                </a:lnTo>
                <a:lnTo>
                  <a:pt x="974" y="410"/>
                </a:lnTo>
                <a:lnTo>
                  <a:pt x="973" y="410"/>
                </a:lnTo>
                <a:lnTo>
                  <a:pt x="972" y="410"/>
                </a:lnTo>
                <a:lnTo>
                  <a:pt x="972" y="410"/>
                </a:lnTo>
                <a:lnTo>
                  <a:pt x="971" y="410"/>
                </a:lnTo>
                <a:lnTo>
                  <a:pt x="970" y="410"/>
                </a:lnTo>
                <a:lnTo>
                  <a:pt x="970" y="411"/>
                </a:lnTo>
                <a:lnTo>
                  <a:pt x="970" y="411"/>
                </a:lnTo>
                <a:lnTo>
                  <a:pt x="969" y="411"/>
                </a:lnTo>
                <a:lnTo>
                  <a:pt x="968" y="411"/>
                </a:lnTo>
                <a:lnTo>
                  <a:pt x="968" y="411"/>
                </a:lnTo>
                <a:lnTo>
                  <a:pt x="967" y="411"/>
                </a:lnTo>
                <a:lnTo>
                  <a:pt x="966" y="411"/>
                </a:lnTo>
                <a:lnTo>
                  <a:pt x="966" y="412"/>
                </a:lnTo>
                <a:lnTo>
                  <a:pt x="965" y="412"/>
                </a:lnTo>
                <a:lnTo>
                  <a:pt x="965" y="412"/>
                </a:lnTo>
                <a:lnTo>
                  <a:pt x="964" y="412"/>
                </a:lnTo>
                <a:lnTo>
                  <a:pt x="963" y="412"/>
                </a:lnTo>
                <a:lnTo>
                  <a:pt x="963" y="412"/>
                </a:lnTo>
                <a:lnTo>
                  <a:pt x="962" y="412"/>
                </a:lnTo>
                <a:lnTo>
                  <a:pt x="961" y="412"/>
                </a:lnTo>
                <a:lnTo>
                  <a:pt x="961" y="413"/>
                </a:lnTo>
                <a:lnTo>
                  <a:pt x="961" y="412"/>
                </a:lnTo>
                <a:lnTo>
                  <a:pt x="961" y="412"/>
                </a:lnTo>
                <a:lnTo>
                  <a:pt x="961" y="413"/>
                </a:lnTo>
                <a:lnTo>
                  <a:pt x="960" y="413"/>
                </a:lnTo>
                <a:lnTo>
                  <a:pt x="960" y="413"/>
                </a:lnTo>
                <a:lnTo>
                  <a:pt x="959" y="413"/>
                </a:lnTo>
                <a:lnTo>
                  <a:pt x="959" y="413"/>
                </a:lnTo>
                <a:lnTo>
                  <a:pt x="958" y="413"/>
                </a:lnTo>
                <a:lnTo>
                  <a:pt x="957" y="413"/>
                </a:lnTo>
                <a:lnTo>
                  <a:pt x="957" y="413"/>
                </a:lnTo>
                <a:lnTo>
                  <a:pt x="957" y="414"/>
                </a:lnTo>
                <a:lnTo>
                  <a:pt x="957" y="415"/>
                </a:lnTo>
                <a:lnTo>
                  <a:pt x="956" y="415"/>
                </a:lnTo>
                <a:lnTo>
                  <a:pt x="956" y="415"/>
                </a:lnTo>
                <a:lnTo>
                  <a:pt x="955" y="415"/>
                </a:lnTo>
                <a:lnTo>
                  <a:pt x="955" y="415"/>
                </a:lnTo>
                <a:lnTo>
                  <a:pt x="955" y="415"/>
                </a:lnTo>
                <a:lnTo>
                  <a:pt x="954" y="415"/>
                </a:lnTo>
                <a:lnTo>
                  <a:pt x="953" y="415"/>
                </a:lnTo>
                <a:lnTo>
                  <a:pt x="953" y="415"/>
                </a:lnTo>
                <a:lnTo>
                  <a:pt x="953" y="415"/>
                </a:lnTo>
                <a:lnTo>
                  <a:pt x="953" y="414"/>
                </a:lnTo>
                <a:lnTo>
                  <a:pt x="952" y="415"/>
                </a:lnTo>
                <a:lnTo>
                  <a:pt x="952" y="414"/>
                </a:lnTo>
                <a:lnTo>
                  <a:pt x="951" y="414"/>
                </a:lnTo>
                <a:lnTo>
                  <a:pt x="951" y="413"/>
                </a:lnTo>
                <a:lnTo>
                  <a:pt x="951" y="413"/>
                </a:lnTo>
                <a:lnTo>
                  <a:pt x="951" y="413"/>
                </a:lnTo>
                <a:lnTo>
                  <a:pt x="950" y="413"/>
                </a:lnTo>
                <a:lnTo>
                  <a:pt x="950" y="413"/>
                </a:lnTo>
                <a:lnTo>
                  <a:pt x="949" y="413"/>
                </a:lnTo>
                <a:lnTo>
                  <a:pt x="949" y="413"/>
                </a:lnTo>
                <a:lnTo>
                  <a:pt x="949" y="413"/>
                </a:lnTo>
                <a:lnTo>
                  <a:pt x="948" y="413"/>
                </a:lnTo>
                <a:lnTo>
                  <a:pt x="948" y="413"/>
                </a:lnTo>
                <a:lnTo>
                  <a:pt x="947" y="413"/>
                </a:lnTo>
                <a:lnTo>
                  <a:pt x="947" y="413"/>
                </a:lnTo>
                <a:lnTo>
                  <a:pt x="947" y="413"/>
                </a:lnTo>
                <a:lnTo>
                  <a:pt x="946" y="413"/>
                </a:lnTo>
                <a:lnTo>
                  <a:pt x="946" y="413"/>
                </a:lnTo>
                <a:lnTo>
                  <a:pt x="945" y="413"/>
                </a:lnTo>
                <a:lnTo>
                  <a:pt x="944" y="413"/>
                </a:lnTo>
                <a:lnTo>
                  <a:pt x="944" y="413"/>
                </a:lnTo>
                <a:lnTo>
                  <a:pt x="943" y="413"/>
                </a:lnTo>
                <a:lnTo>
                  <a:pt x="943" y="412"/>
                </a:lnTo>
                <a:lnTo>
                  <a:pt x="942" y="412"/>
                </a:lnTo>
                <a:lnTo>
                  <a:pt x="942" y="412"/>
                </a:lnTo>
                <a:lnTo>
                  <a:pt x="941" y="412"/>
                </a:lnTo>
                <a:lnTo>
                  <a:pt x="940" y="412"/>
                </a:lnTo>
                <a:lnTo>
                  <a:pt x="940" y="412"/>
                </a:lnTo>
                <a:lnTo>
                  <a:pt x="939" y="412"/>
                </a:lnTo>
                <a:lnTo>
                  <a:pt x="938" y="412"/>
                </a:lnTo>
                <a:lnTo>
                  <a:pt x="938" y="412"/>
                </a:lnTo>
                <a:lnTo>
                  <a:pt x="938" y="412"/>
                </a:lnTo>
                <a:lnTo>
                  <a:pt x="937" y="412"/>
                </a:lnTo>
                <a:lnTo>
                  <a:pt x="938" y="412"/>
                </a:lnTo>
                <a:lnTo>
                  <a:pt x="939" y="412"/>
                </a:lnTo>
                <a:lnTo>
                  <a:pt x="940" y="413"/>
                </a:lnTo>
                <a:lnTo>
                  <a:pt x="940" y="413"/>
                </a:lnTo>
                <a:lnTo>
                  <a:pt x="940" y="413"/>
                </a:lnTo>
                <a:lnTo>
                  <a:pt x="940" y="414"/>
                </a:lnTo>
                <a:lnTo>
                  <a:pt x="940" y="415"/>
                </a:lnTo>
                <a:lnTo>
                  <a:pt x="941" y="415"/>
                </a:lnTo>
                <a:lnTo>
                  <a:pt x="941" y="415"/>
                </a:lnTo>
                <a:lnTo>
                  <a:pt x="942" y="415"/>
                </a:lnTo>
                <a:lnTo>
                  <a:pt x="942" y="416"/>
                </a:lnTo>
                <a:lnTo>
                  <a:pt x="942" y="417"/>
                </a:lnTo>
                <a:lnTo>
                  <a:pt x="942" y="417"/>
                </a:lnTo>
                <a:lnTo>
                  <a:pt x="942" y="418"/>
                </a:lnTo>
                <a:lnTo>
                  <a:pt x="942" y="419"/>
                </a:lnTo>
                <a:lnTo>
                  <a:pt x="942" y="419"/>
                </a:lnTo>
                <a:lnTo>
                  <a:pt x="942" y="419"/>
                </a:lnTo>
                <a:lnTo>
                  <a:pt x="942" y="420"/>
                </a:lnTo>
                <a:lnTo>
                  <a:pt x="942" y="421"/>
                </a:lnTo>
                <a:lnTo>
                  <a:pt x="943" y="421"/>
                </a:lnTo>
                <a:lnTo>
                  <a:pt x="944" y="421"/>
                </a:lnTo>
                <a:lnTo>
                  <a:pt x="944" y="421"/>
                </a:lnTo>
                <a:lnTo>
                  <a:pt x="944" y="421"/>
                </a:lnTo>
                <a:lnTo>
                  <a:pt x="944" y="422"/>
                </a:lnTo>
                <a:lnTo>
                  <a:pt x="945" y="422"/>
                </a:lnTo>
                <a:lnTo>
                  <a:pt x="945" y="423"/>
                </a:lnTo>
                <a:lnTo>
                  <a:pt x="946" y="423"/>
                </a:lnTo>
                <a:lnTo>
                  <a:pt x="946" y="423"/>
                </a:lnTo>
                <a:lnTo>
                  <a:pt x="946" y="423"/>
                </a:lnTo>
                <a:lnTo>
                  <a:pt x="946" y="424"/>
                </a:lnTo>
                <a:lnTo>
                  <a:pt x="947" y="425"/>
                </a:lnTo>
                <a:lnTo>
                  <a:pt x="947" y="425"/>
                </a:lnTo>
                <a:lnTo>
                  <a:pt x="946" y="425"/>
                </a:lnTo>
                <a:lnTo>
                  <a:pt x="946" y="426"/>
                </a:lnTo>
                <a:lnTo>
                  <a:pt x="946" y="427"/>
                </a:lnTo>
                <a:lnTo>
                  <a:pt x="946" y="427"/>
                </a:lnTo>
                <a:lnTo>
                  <a:pt x="946" y="427"/>
                </a:lnTo>
                <a:lnTo>
                  <a:pt x="945" y="427"/>
                </a:lnTo>
                <a:lnTo>
                  <a:pt x="945" y="428"/>
                </a:lnTo>
                <a:lnTo>
                  <a:pt x="946" y="428"/>
                </a:lnTo>
                <a:lnTo>
                  <a:pt x="945" y="429"/>
                </a:lnTo>
                <a:lnTo>
                  <a:pt x="945" y="429"/>
                </a:lnTo>
                <a:lnTo>
                  <a:pt x="945" y="430"/>
                </a:lnTo>
                <a:lnTo>
                  <a:pt x="944" y="430"/>
                </a:lnTo>
                <a:lnTo>
                  <a:pt x="944" y="430"/>
                </a:lnTo>
                <a:lnTo>
                  <a:pt x="944" y="431"/>
                </a:lnTo>
                <a:lnTo>
                  <a:pt x="944" y="432"/>
                </a:lnTo>
                <a:lnTo>
                  <a:pt x="944" y="432"/>
                </a:lnTo>
                <a:lnTo>
                  <a:pt x="944" y="432"/>
                </a:lnTo>
                <a:lnTo>
                  <a:pt x="945" y="432"/>
                </a:lnTo>
                <a:lnTo>
                  <a:pt x="946" y="432"/>
                </a:lnTo>
                <a:lnTo>
                  <a:pt x="946" y="432"/>
                </a:lnTo>
                <a:lnTo>
                  <a:pt x="947" y="432"/>
                </a:lnTo>
                <a:lnTo>
                  <a:pt x="947" y="433"/>
                </a:lnTo>
                <a:lnTo>
                  <a:pt x="947" y="433"/>
                </a:lnTo>
                <a:lnTo>
                  <a:pt x="947" y="434"/>
                </a:lnTo>
                <a:lnTo>
                  <a:pt x="948" y="433"/>
                </a:lnTo>
                <a:lnTo>
                  <a:pt x="949" y="433"/>
                </a:lnTo>
                <a:lnTo>
                  <a:pt x="949" y="432"/>
                </a:lnTo>
                <a:lnTo>
                  <a:pt x="949" y="432"/>
                </a:lnTo>
                <a:lnTo>
                  <a:pt x="950" y="432"/>
                </a:lnTo>
                <a:lnTo>
                  <a:pt x="951" y="432"/>
                </a:lnTo>
                <a:lnTo>
                  <a:pt x="951" y="432"/>
                </a:lnTo>
                <a:lnTo>
                  <a:pt x="951" y="432"/>
                </a:lnTo>
                <a:lnTo>
                  <a:pt x="951" y="431"/>
                </a:lnTo>
                <a:lnTo>
                  <a:pt x="951" y="430"/>
                </a:lnTo>
                <a:lnTo>
                  <a:pt x="952" y="430"/>
                </a:lnTo>
                <a:lnTo>
                  <a:pt x="952" y="430"/>
                </a:lnTo>
                <a:lnTo>
                  <a:pt x="953" y="430"/>
                </a:lnTo>
                <a:lnTo>
                  <a:pt x="953" y="429"/>
                </a:lnTo>
                <a:lnTo>
                  <a:pt x="953" y="430"/>
                </a:lnTo>
                <a:lnTo>
                  <a:pt x="953" y="429"/>
                </a:lnTo>
                <a:lnTo>
                  <a:pt x="953" y="429"/>
                </a:lnTo>
                <a:lnTo>
                  <a:pt x="954" y="429"/>
                </a:lnTo>
                <a:lnTo>
                  <a:pt x="954" y="429"/>
                </a:lnTo>
                <a:lnTo>
                  <a:pt x="955" y="429"/>
                </a:lnTo>
                <a:lnTo>
                  <a:pt x="955" y="429"/>
                </a:lnTo>
                <a:lnTo>
                  <a:pt x="955" y="429"/>
                </a:lnTo>
                <a:lnTo>
                  <a:pt x="956" y="429"/>
                </a:lnTo>
                <a:lnTo>
                  <a:pt x="957" y="429"/>
                </a:lnTo>
                <a:lnTo>
                  <a:pt x="957" y="430"/>
                </a:lnTo>
                <a:lnTo>
                  <a:pt x="957" y="430"/>
                </a:lnTo>
                <a:lnTo>
                  <a:pt x="958" y="430"/>
                </a:lnTo>
                <a:lnTo>
                  <a:pt x="959" y="430"/>
                </a:lnTo>
                <a:lnTo>
                  <a:pt x="959" y="430"/>
                </a:lnTo>
                <a:lnTo>
                  <a:pt x="960" y="430"/>
                </a:lnTo>
                <a:lnTo>
                  <a:pt x="961" y="430"/>
                </a:lnTo>
                <a:lnTo>
                  <a:pt x="961" y="430"/>
                </a:lnTo>
                <a:lnTo>
                  <a:pt x="961" y="430"/>
                </a:lnTo>
                <a:lnTo>
                  <a:pt x="962" y="430"/>
                </a:lnTo>
                <a:lnTo>
                  <a:pt x="963" y="430"/>
                </a:lnTo>
                <a:lnTo>
                  <a:pt x="963" y="430"/>
                </a:lnTo>
                <a:lnTo>
                  <a:pt x="964" y="430"/>
                </a:lnTo>
                <a:lnTo>
                  <a:pt x="965" y="430"/>
                </a:lnTo>
                <a:lnTo>
                  <a:pt x="965" y="430"/>
                </a:lnTo>
                <a:lnTo>
                  <a:pt x="966" y="430"/>
                </a:lnTo>
                <a:lnTo>
                  <a:pt x="966" y="430"/>
                </a:lnTo>
                <a:lnTo>
                  <a:pt x="966" y="431"/>
                </a:lnTo>
                <a:lnTo>
                  <a:pt x="966" y="432"/>
                </a:lnTo>
                <a:lnTo>
                  <a:pt x="967" y="432"/>
                </a:lnTo>
                <a:lnTo>
                  <a:pt x="968" y="432"/>
                </a:lnTo>
                <a:lnTo>
                  <a:pt x="968" y="432"/>
                </a:lnTo>
                <a:lnTo>
                  <a:pt x="968" y="432"/>
                </a:lnTo>
                <a:lnTo>
                  <a:pt x="969" y="431"/>
                </a:lnTo>
                <a:lnTo>
                  <a:pt x="970" y="431"/>
                </a:lnTo>
                <a:lnTo>
                  <a:pt x="970" y="430"/>
                </a:lnTo>
                <a:lnTo>
                  <a:pt x="970" y="430"/>
                </a:lnTo>
                <a:lnTo>
                  <a:pt x="971" y="430"/>
                </a:lnTo>
                <a:lnTo>
                  <a:pt x="971" y="431"/>
                </a:lnTo>
                <a:lnTo>
                  <a:pt x="972" y="431"/>
                </a:lnTo>
                <a:lnTo>
                  <a:pt x="972" y="431"/>
                </a:lnTo>
                <a:lnTo>
                  <a:pt x="972" y="430"/>
                </a:lnTo>
                <a:lnTo>
                  <a:pt x="973" y="430"/>
                </a:lnTo>
                <a:lnTo>
                  <a:pt x="974" y="430"/>
                </a:lnTo>
                <a:lnTo>
                  <a:pt x="974" y="430"/>
                </a:lnTo>
                <a:lnTo>
                  <a:pt x="975" y="430"/>
                </a:lnTo>
                <a:lnTo>
                  <a:pt x="976" y="430"/>
                </a:lnTo>
                <a:lnTo>
                  <a:pt x="976" y="430"/>
                </a:lnTo>
                <a:lnTo>
                  <a:pt x="977" y="430"/>
                </a:lnTo>
                <a:lnTo>
                  <a:pt x="978" y="430"/>
                </a:lnTo>
                <a:lnTo>
                  <a:pt x="978" y="430"/>
                </a:lnTo>
                <a:lnTo>
                  <a:pt x="979" y="430"/>
                </a:lnTo>
                <a:lnTo>
                  <a:pt x="980" y="431"/>
                </a:lnTo>
                <a:lnTo>
                  <a:pt x="980" y="431"/>
                </a:lnTo>
                <a:lnTo>
                  <a:pt x="981" y="431"/>
                </a:lnTo>
                <a:lnTo>
                  <a:pt x="982" y="431"/>
                </a:lnTo>
                <a:lnTo>
                  <a:pt x="982" y="431"/>
                </a:lnTo>
                <a:lnTo>
                  <a:pt x="982" y="432"/>
                </a:lnTo>
                <a:lnTo>
                  <a:pt x="983" y="432"/>
                </a:lnTo>
                <a:lnTo>
                  <a:pt x="983" y="432"/>
                </a:lnTo>
                <a:lnTo>
                  <a:pt x="983" y="432"/>
                </a:lnTo>
                <a:lnTo>
                  <a:pt x="984" y="432"/>
                </a:lnTo>
                <a:lnTo>
                  <a:pt x="985" y="432"/>
                </a:lnTo>
                <a:lnTo>
                  <a:pt x="985" y="432"/>
                </a:lnTo>
                <a:lnTo>
                  <a:pt x="985" y="433"/>
                </a:lnTo>
                <a:lnTo>
                  <a:pt x="985" y="433"/>
                </a:lnTo>
                <a:lnTo>
                  <a:pt x="985" y="434"/>
                </a:lnTo>
                <a:lnTo>
                  <a:pt x="985" y="434"/>
                </a:lnTo>
                <a:lnTo>
                  <a:pt x="985" y="435"/>
                </a:lnTo>
                <a:lnTo>
                  <a:pt x="985" y="435"/>
                </a:lnTo>
                <a:lnTo>
                  <a:pt x="985" y="436"/>
                </a:lnTo>
                <a:lnTo>
                  <a:pt x="985" y="436"/>
                </a:lnTo>
                <a:lnTo>
                  <a:pt x="985" y="437"/>
                </a:lnTo>
                <a:lnTo>
                  <a:pt x="984" y="437"/>
                </a:lnTo>
                <a:lnTo>
                  <a:pt x="984" y="438"/>
                </a:lnTo>
                <a:lnTo>
                  <a:pt x="983" y="438"/>
                </a:lnTo>
                <a:lnTo>
                  <a:pt x="983" y="438"/>
                </a:lnTo>
                <a:lnTo>
                  <a:pt x="984" y="438"/>
                </a:lnTo>
                <a:lnTo>
                  <a:pt x="984" y="439"/>
                </a:lnTo>
                <a:lnTo>
                  <a:pt x="984" y="440"/>
                </a:lnTo>
                <a:lnTo>
                  <a:pt x="985" y="440"/>
                </a:lnTo>
                <a:lnTo>
                  <a:pt x="985" y="441"/>
                </a:lnTo>
                <a:lnTo>
                  <a:pt x="985" y="442"/>
                </a:lnTo>
                <a:lnTo>
                  <a:pt x="985" y="442"/>
                </a:lnTo>
                <a:lnTo>
                  <a:pt x="984" y="442"/>
                </a:lnTo>
                <a:lnTo>
                  <a:pt x="983" y="442"/>
                </a:lnTo>
                <a:lnTo>
                  <a:pt x="983" y="443"/>
                </a:lnTo>
                <a:lnTo>
                  <a:pt x="983" y="443"/>
                </a:lnTo>
                <a:lnTo>
                  <a:pt x="982" y="443"/>
                </a:lnTo>
                <a:lnTo>
                  <a:pt x="982" y="443"/>
                </a:lnTo>
                <a:lnTo>
                  <a:pt x="982" y="444"/>
                </a:lnTo>
                <a:lnTo>
                  <a:pt x="982" y="444"/>
                </a:lnTo>
                <a:lnTo>
                  <a:pt x="982" y="444"/>
                </a:lnTo>
                <a:lnTo>
                  <a:pt x="982" y="445"/>
                </a:lnTo>
                <a:lnTo>
                  <a:pt x="982" y="446"/>
                </a:lnTo>
                <a:lnTo>
                  <a:pt x="983" y="446"/>
                </a:lnTo>
                <a:lnTo>
                  <a:pt x="983" y="446"/>
                </a:lnTo>
                <a:lnTo>
                  <a:pt x="983" y="447"/>
                </a:lnTo>
                <a:lnTo>
                  <a:pt x="982" y="447"/>
                </a:lnTo>
                <a:lnTo>
                  <a:pt x="982" y="448"/>
                </a:lnTo>
                <a:lnTo>
                  <a:pt x="982" y="447"/>
                </a:lnTo>
                <a:lnTo>
                  <a:pt x="981" y="447"/>
                </a:lnTo>
                <a:lnTo>
                  <a:pt x="980" y="447"/>
                </a:lnTo>
                <a:lnTo>
                  <a:pt x="980" y="448"/>
                </a:lnTo>
                <a:lnTo>
                  <a:pt x="980" y="448"/>
                </a:lnTo>
                <a:lnTo>
                  <a:pt x="980" y="449"/>
                </a:lnTo>
                <a:lnTo>
                  <a:pt x="981" y="449"/>
                </a:lnTo>
                <a:lnTo>
                  <a:pt x="981" y="449"/>
                </a:lnTo>
                <a:lnTo>
                  <a:pt x="981" y="450"/>
                </a:lnTo>
                <a:lnTo>
                  <a:pt x="981" y="451"/>
                </a:lnTo>
                <a:lnTo>
                  <a:pt x="980" y="451"/>
                </a:lnTo>
                <a:lnTo>
                  <a:pt x="980" y="451"/>
                </a:lnTo>
                <a:lnTo>
                  <a:pt x="980" y="451"/>
                </a:lnTo>
                <a:lnTo>
                  <a:pt x="979" y="451"/>
                </a:lnTo>
                <a:lnTo>
                  <a:pt x="979" y="451"/>
                </a:lnTo>
                <a:lnTo>
                  <a:pt x="978" y="451"/>
                </a:lnTo>
                <a:lnTo>
                  <a:pt x="978" y="452"/>
                </a:lnTo>
                <a:lnTo>
                  <a:pt x="978" y="452"/>
                </a:lnTo>
                <a:lnTo>
                  <a:pt x="978" y="453"/>
                </a:lnTo>
                <a:lnTo>
                  <a:pt x="978" y="453"/>
                </a:lnTo>
                <a:lnTo>
                  <a:pt x="978" y="453"/>
                </a:lnTo>
                <a:lnTo>
                  <a:pt x="979" y="454"/>
                </a:lnTo>
                <a:lnTo>
                  <a:pt x="980" y="454"/>
                </a:lnTo>
                <a:lnTo>
                  <a:pt x="980" y="455"/>
                </a:lnTo>
                <a:lnTo>
                  <a:pt x="980" y="455"/>
                </a:lnTo>
                <a:lnTo>
                  <a:pt x="981" y="455"/>
                </a:lnTo>
                <a:lnTo>
                  <a:pt x="981" y="455"/>
                </a:lnTo>
                <a:lnTo>
                  <a:pt x="982" y="455"/>
                </a:lnTo>
                <a:lnTo>
                  <a:pt x="982" y="456"/>
                </a:lnTo>
                <a:lnTo>
                  <a:pt x="982" y="456"/>
                </a:lnTo>
                <a:lnTo>
                  <a:pt x="982" y="455"/>
                </a:lnTo>
                <a:lnTo>
                  <a:pt x="983" y="456"/>
                </a:lnTo>
                <a:lnTo>
                  <a:pt x="983" y="455"/>
                </a:lnTo>
                <a:lnTo>
                  <a:pt x="983" y="455"/>
                </a:lnTo>
                <a:lnTo>
                  <a:pt x="983" y="456"/>
                </a:lnTo>
                <a:lnTo>
                  <a:pt x="984" y="456"/>
                </a:lnTo>
                <a:lnTo>
                  <a:pt x="985" y="456"/>
                </a:lnTo>
                <a:lnTo>
                  <a:pt x="985" y="457"/>
                </a:lnTo>
                <a:lnTo>
                  <a:pt x="985" y="457"/>
                </a:lnTo>
                <a:lnTo>
                  <a:pt x="984" y="457"/>
                </a:lnTo>
                <a:lnTo>
                  <a:pt x="984" y="458"/>
                </a:lnTo>
                <a:lnTo>
                  <a:pt x="984" y="459"/>
                </a:lnTo>
                <a:lnTo>
                  <a:pt x="985" y="459"/>
                </a:lnTo>
                <a:lnTo>
                  <a:pt x="985" y="459"/>
                </a:lnTo>
                <a:lnTo>
                  <a:pt x="986" y="459"/>
                </a:lnTo>
                <a:lnTo>
                  <a:pt x="987" y="458"/>
                </a:lnTo>
                <a:lnTo>
                  <a:pt x="987" y="458"/>
                </a:lnTo>
                <a:lnTo>
                  <a:pt x="988" y="457"/>
                </a:lnTo>
                <a:lnTo>
                  <a:pt x="989" y="457"/>
                </a:lnTo>
                <a:lnTo>
                  <a:pt x="989" y="457"/>
                </a:lnTo>
                <a:lnTo>
                  <a:pt x="990" y="457"/>
                </a:lnTo>
                <a:lnTo>
                  <a:pt x="990" y="458"/>
                </a:lnTo>
                <a:lnTo>
                  <a:pt x="991" y="458"/>
                </a:lnTo>
                <a:lnTo>
                  <a:pt x="991" y="458"/>
                </a:lnTo>
                <a:lnTo>
                  <a:pt x="991" y="459"/>
                </a:lnTo>
                <a:lnTo>
                  <a:pt x="992" y="459"/>
                </a:lnTo>
                <a:lnTo>
                  <a:pt x="992" y="459"/>
                </a:lnTo>
                <a:lnTo>
                  <a:pt x="993" y="459"/>
                </a:lnTo>
                <a:lnTo>
                  <a:pt x="993" y="459"/>
                </a:lnTo>
                <a:lnTo>
                  <a:pt x="993" y="459"/>
                </a:lnTo>
                <a:lnTo>
                  <a:pt x="993" y="459"/>
                </a:lnTo>
                <a:lnTo>
                  <a:pt x="994" y="459"/>
                </a:lnTo>
                <a:lnTo>
                  <a:pt x="994" y="460"/>
                </a:lnTo>
                <a:lnTo>
                  <a:pt x="995" y="460"/>
                </a:lnTo>
                <a:lnTo>
                  <a:pt x="995" y="461"/>
                </a:lnTo>
                <a:lnTo>
                  <a:pt x="995" y="461"/>
                </a:lnTo>
                <a:lnTo>
                  <a:pt x="995" y="462"/>
                </a:lnTo>
                <a:lnTo>
                  <a:pt x="995" y="463"/>
                </a:lnTo>
                <a:lnTo>
                  <a:pt x="995" y="463"/>
                </a:lnTo>
                <a:lnTo>
                  <a:pt x="996" y="463"/>
                </a:lnTo>
                <a:lnTo>
                  <a:pt x="996" y="464"/>
                </a:lnTo>
                <a:lnTo>
                  <a:pt x="996" y="465"/>
                </a:lnTo>
                <a:lnTo>
                  <a:pt x="995" y="465"/>
                </a:lnTo>
                <a:lnTo>
                  <a:pt x="995" y="465"/>
                </a:lnTo>
                <a:lnTo>
                  <a:pt x="995" y="465"/>
                </a:lnTo>
                <a:lnTo>
                  <a:pt x="994" y="465"/>
                </a:lnTo>
                <a:lnTo>
                  <a:pt x="994" y="466"/>
                </a:lnTo>
                <a:lnTo>
                  <a:pt x="993" y="466"/>
                </a:lnTo>
                <a:lnTo>
                  <a:pt x="993" y="466"/>
                </a:lnTo>
                <a:lnTo>
                  <a:pt x="993" y="466"/>
                </a:lnTo>
                <a:lnTo>
                  <a:pt x="993" y="467"/>
                </a:lnTo>
                <a:lnTo>
                  <a:pt x="993" y="468"/>
                </a:lnTo>
                <a:lnTo>
                  <a:pt x="993" y="468"/>
                </a:lnTo>
                <a:lnTo>
                  <a:pt x="993" y="468"/>
                </a:lnTo>
                <a:lnTo>
                  <a:pt x="993" y="469"/>
                </a:lnTo>
                <a:lnTo>
                  <a:pt x="993" y="470"/>
                </a:lnTo>
                <a:lnTo>
                  <a:pt x="993" y="470"/>
                </a:lnTo>
                <a:lnTo>
                  <a:pt x="994" y="470"/>
                </a:lnTo>
                <a:lnTo>
                  <a:pt x="994" y="471"/>
                </a:lnTo>
                <a:lnTo>
                  <a:pt x="994" y="472"/>
                </a:lnTo>
                <a:lnTo>
                  <a:pt x="995" y="472"/>
                </a:lnTo>
                <a:lnTo>
                  <a:pt x="995" y="472"/>
                </a:lnTo>
                <a:lnTo>
                  <a:pt x="995" y="473"/>
                </a:lnTo>
                <a:lnTo>
                  <a:pt x="995" y="474"/>
                </a:lnTo>
                <a:lnTo>
                  <a:pt x="994" y="474"/>
                </a:lnTo>
                <a:lnTo>
                  <a:pt x="994" y="474"/>
                </a:lnTo>
                <a:lnTo>
                  <a:pt x="995" y="474"/>
                </a:lnTo>
                <a:lnTo>
                  <a:pt x="995" y="474"/>
                </a:lnTo>
                <a:lnTo>
                  <a:pt x="995" y="474"/>
                </a:lnTo>
                <a:lnTo>
                  <a:pt x="995" y="473"/>
                </a:lnTo>
                <a:lnTo>
                  <a:pt x="996" y="473"/>
                </a:lnTo>
                <a:lnTo>
                  <a:pt x="996" y="472"/>
                </a:lnTo>
                <a:lnTo>
                  <a:pt x="997" y="472"/>
                </a:lnTo>
                <a:lnTo>
                  <a:pt x="997" y="472"/>
                </a:lnTo>
                <a:lnTo>
                  <a:pt x="996" y="472"/>
                </a:lnTo>
                <a:lnTo>
                  <a:pt x="996" y="471"/>
                </a:lnTo>
                <a:lnTo>
                  <a:pt x="996" y="470"/>
                </a:lnTo>
                <a:lnTo>
                  <a:pt x="996" y="470"/>
                </a:lnTo>
                <a:lnTo>
                  <a:pt x="997" y="470"/>
                </a:lnTo>
                <a:lnTo>
                  <a:pt x="997" y="469"/>
                </a:lnTo>
                <a:lnTo>
                  <a:pt x="997" y="469"/>
                </a:lnTo>
                <a:lnTo>
                  <a:pt x="998" y="469"/>
                </a:lnTo>
                <a:lnTo>
                  <a:pt x="998" y="468"/>
                </a:lnTo>
                <a:lnTo>
                  <a:pt x="998" y="469"/>
                </a:lnTo>
                <a:lnTo>
                  <a:pt x="999" y="469"/>
                </a:lnTo>
                <a:lnTo>
                  <a:pt x="999" y="469"/>
                </a:lnTo>
                <a:lnTo>
                  <a:pt x="999" y="470"/>
                </a:lnTo>
                <a:lnTo>
                  <a:pt x="1000" y="470"/>
                </a:lnTo>
                <a:lnTo>
                  <a:pt x="1000" y="470"/>
                </a:lnTo>
                <a:lnTo>
                  <a:pt x="1000" y="471"/>
                </a:lnTo>
                <a:lnTo>
                  <a:pt x="1001" y="471"/>
                </a:lnTo>
                <a:lnTo>
                  <a:pt x="1001" y="472"/>
                </a:lnTo>
                <a:lnTo>
                  <a:pt x="1001" y="472"/>
                </a:lnTo>
                <a:lnTo>
                  <a:pt x="1001" y="473"/>
                </a:lnTo>
                <a:lnTo>
                  <a:pt x="1002" y="474"/>
                </a:lnTo>
                <a:lnTo>
                  <a:pt x="1002" y="474"/>
                </a:lnTo>
                <a:lnTo>
                  <a:pt x="1003" y="474"/>
                </a:lnTo>
                <a:lnTo>
                  <a:pt x="1004" y="474"/>
                </a:lnTo>
                <a:lnTo>
                  <a:pt x="1004" y="474"/>
                </a:lnTo>
                <a:lnTo>
                  <a:pt x="1004" y="475"/>
                </a:lnTo>
                <a:lnTo>
                  <a:pt x="1005" y="475"/>
                </a:lnTo>
                <a:lnTo>
                  <a:pt x="1006" y="475"/>
                </a:lnTo>
                <a:lnTo>
                  <a:pt x="1006" y="476"/>
                </a:lnTo>
                <a:lnTo>
                  <a:pt x="1007" y="476"/>
                </a:lnTo>
                <a:lnTo>
                  <a:pt x="1007" y="477"/>
                </a:lnTo>
                <a:lnTo>
                  <a:pt x="1008" y="477"/>
                </a:lnTo>
                <a:lnTo>
                  <a:pt x="1008" y="478"/>
                </a:lnTo>
                <a:lnTo>
                  <a:pt x="1008" y="478"/>
                </a:lnTo>
                <a:lnTo>
                  <a:pt x="1008" y="478"/>
                </a:lnTo>
                <a:lnTo>
                  <a:pt x="1009" y="478"/>
                </a:lnTo>
                <a:lnTo>
                  <a:pt x="1009" y="479"/>
                </a:lnTo>
                <a:lnTo>
                  <a:pt x="1010" y="479"/>
                </a:lnTo>
                <a:lnTo>
                  <a:pt x="1010" y="480"/>
                </a:lnTo>
                <a:lnTo>
                  <a:pt x="1010" y="480"/>
                </a:lnTo>
                <a:lnTo>
                  <a:pt x="1010" y="480"/>
                </a:lnTo>
                <a:lnTo>
                  <a:pt x="1010" y="481"/>
                </a:lnTo>
                <a:lnTo>
                  <a:pt x="1011" y="481"/>
                </a:lnTo>
                <a:lnTo>
                  <a:pt x="1011" y="482"/>
                </a:lnTo>
                <a:lnTo>
                  <a:pt x="1011" y="482"/>
                </a:lnTo>
                <a:lnTo>
                  <a:pt x="1010" y="482"/>
                </a:lnTo>
                <a:lnTo>
                  <a:pt x="1010" y="483"/>
                </a:lnTo>
                <a:lnTo>
                  <a:pt x="1010" y="483"/>
                </a:lnTo>
                <a:lnTo>
                  <a:pt x="1009" y="483"/>
                </a:lnTo>
                <a:lnTo>
                  <a:pt x="1009" y="484"/>
                </a:lnTo>
                <a:lnTo>
                  <a:pt x="1009" y="484"/>
                </a:lnTo>
                <a:lnTo>
                  <a:pt x="1008" y="484"/>
                </a:lnTo>
                <a:lnTo>
                  <a:pt x="1008" y="485"/>
                </a:lnTo>
                <a:lnTo>
                  <a:pt x="1008" y="485"/>
                </a:lnTo>
                <a:lnTo>
                  <a:pt x="1008" y="486"/>
                </a:lnTo>
                <a:lnTo>
                  <a:pt x="1008" y="487"/>
                </a:lnTo>
                <a:lnTo>
                  <a:pt x="1009" y="487"/>
                </a:lnTo>
                <a:lnTo>
                  <a:pt x="1009" y="487"/>
                </a:lnTo>
                <a:lnTo>
                  <a:pt x="1010" y="487"/>
                </a:lnTo>
                <a:lnTo>
                  <a:pt x="1011" y="487"/>
                </a:lnTo>
                <a:lnTo>
                  <a:pt x="1012" y="487"/>
                </a:lnTo>
                <a:lnTo>
                  <a:pt x="1012" y="487"/>
                </a:lnTo>
                <a:lnTo>
                  <a:pt x="1013" y="487"/>
                </a:lnTo>
                <a:lnTo>
                  <a:pt x="1014" y="488"/>
                </a:lnTo>
                <a:lnTo>
                  <a:pt x="1014" y="488"/>
                </a:lnTo>
                <a:lnTo>
                  <a:pt x="1014" y="489"/>
                </a:lnTo>
                <a:lnTo>
                  <a:pt x="1015" y="489"/>
                </a:lnTo>
                <a:lnTo>
                  <a:pt x="1015" y="489"/>
                </a:lnTo>
                <a:lnTo>
                  <a:pt x="1016" y="489"/>
                </a:lnTo>
                <a:lnTo>
                  <a:pt x="1016" y="490"/>
                </a:lnTo>
                <a:lnTo>
                  <a:pt x="1016" y="490"/>
                </a:lnTo>
                <a:lnTo>
                  <a:pt x="1016" y="491"/>
                </a:lnTo>
                <a:lnTo>
                  <a:pt x="1016" y="491"/>
                </a:lnTo>
                <a:lnTo>
                  <a:pt x="1015" y="491"/>
                </a:lnTo>
                <a:lnTo>
                  <a:pt x="1014" y="491"/>
                </a:lnTo>
                <a:lnTo>
                  <a:pt x="1014" y="491"/>
                </a:lnTo>
                <a:lnTo>
                  <a:pt x="1013" y="491"/>
                </a:lnTo>
                <a:lnTo>
                  <a:pt x="1012" y="492"/>
                </a:lnTo>
                <a:lnTo>
                  <a:pt x="1012" y="492"/>
                </a:lnTo>
                <a:lnTo>
                  <a:pt x="1011" y="492"/>
                </a:lnTo>
                <a:lnTo>
                  <a:pt x="1010" y="493"/>
                </a:lnTo>
                <a:lnTo>
                  <a:pt x="1010" y="493"/>
                </a:lnTo>
                <a:lnTo>
                  <a:pt x="1009" y="493"/>
                </a:lnTo>
                <a:lnTo>
                  <a:pt x="1008" y="494"/>
                </a:lnTo>
                <a:lnTo>
                  <a:pt x="1008" y="494"/>
                </a:lnTo>
                <a:lnTo>
                  <a:pt x="1008" y="495"/>
                </a:lnTo>
                <a:lnTo>
                  <a:pt x="1008" y="495"/>
                </a:lnTo>
                <a:lnTo>
                  <a:pt x="1008" y="495"/>
                </a:lnTo>
                <a:lnTo>
                  <a:pt x="1009" y="495"/>
                </a:lnTo>
                <a:lnTo>
                  <a:pt x="1009" y="496"/>
                </a:lnTo>
                <a:lnTo>
                  <a:pt x="1010" y="496"/>
                </a:lnTo>
                <a:lnTo>
                  <a:pt x="1010" y="497"/>
                </a:lnTo>
                <a:lnTo>
                  <a:pt x="1011" y="497"/>
                </a:lnTo>
                <a:lnTo>
                  <a:pt x="1012" y="497"/>
                </a:lnTo>
                <a:lnTo>
                  <a:pt x="1012" y="498"/>
                </a:lnTo>
                <a:lnTo>
                  <a:pt x="1012" y="499"/>
                </a:lnTo>
                <a:lnTo>
                  <a:pt x="1012" y="499"/>
                </a:lnTo>
                <a:lnTo>
                  <a:pt x="1012" y="499"/>
                </a:lnTo>
                <a:lnTo>
                  <a:pt x="1012" y="500"/>
                </a:lnTo>
                <a:lnTo>
                  <a:pt x="1012" y="500"/>
                </a:lnTo>
                <a:lnTo>
                  <a:pt x="1012" y="500"/>
                </a:lnTo>
                <a:lnTo>
                  <a:pt x="1012" y="501"/>
                </a:lnTo>
                <a:lnTo>
                  <a:pt x="1012" y="501"/>
                </a:lnTo>
                <a:lnTo>
                  <a:pt x="1012" y="501"/>
                </a:lnTo>
                <a:lnTo>
                  <a:pt x="1012" y="502"/>
                </a:lnTo>
                <a:lnTo>
                  <a:pt x="1012" y="502"/>
                </a:lnTo>
                <a:lnTo>
                  <a:pt x="1011" y="502"/>
                </a:lnTo>
                <a:lnTo>
                  <a:pt x="1011" y="503"/>
                </a:lnTo>
                <a:lnTo>
                  <a:pt x="1012" y="503"/>
                </a:lnTo>
                <a:lnTo>
                  <a:pt x="1012" y="504"/>
                </a:lnTo>
                <a:lnTo>
                  <a:pt x="1013" y="504"/>
                </a:lnTo>
                <a:lnTo>
                  <a:pt x="1014" y="504"/>
                </a:lnTo>
                <a:lnTo>
                  <a:pt x="1013" y="504"/>
                </a:lnTo>
                <a:lnTo>
                  <a:pt x="1013" y="505"/>
                </a:lnTo>
                <a:lnTo>
                  <a:pt x="1012" y="506"/>
                </a:lnTo>
                <a:lnTo>
                  <a:pt x="1012" y="506"/>
                </a:lnTo>
                <a:lnTo>
                  <a:pt x="1012" y="507"/>
                </a:lnTo>
                <a:lnTo>
                  <a:pt x="1012" y="508"/>
                </a:lnTo>
                <a:lnTo>
                  <a:pt x="1012" y="508"/>
                </a:lnTo>
                <a:lnTo>
                  <a:pt x="1012" y="510"/>
                </a:lnTo>
                <a:lnTo>
                  <a:pt x="1013" y="510"/>
                </a:lnTo>
                <a:lnTo>
                  <a:pt x="1013" y="510"/>
                </a:lnTo>
                <a:lnTo>
                  <a:pt x="1013" y="511"/>
                </a:lnTo>
                <a:lnTo>
                  <a:pt x="1014" y="511"/>
                </a:lnTo>
                <a:lnTo>
                  <a:pt x="1014" y="511"/>
                </a:lnTo>
                <a:lnTo>
                  <a:pt x="1014" y="512"/>
                </a:lnTo>
                <a:lnTo>
                  <a:pt x="1015" y="512"/>
                </a:lnTo>
                <a:lnTo>
                  <a:pt x="1016" y="512"/>
                </a:lnTo>
                <a:lnTo>
                  <a:pt x="1016" y="513"/>
                </a:lnTo>
                <a:lnTo>
                  <a:pt x="1014" y="513"/>
                </a:lnTo>
                <a:lnTo>
                  <a:pt x="1014" y="513"/>
                </a:lnTo>
                <a:lnTo>
                  <a:pt x="1012" y="514"/>
                </a:lnTo>
                <a:lnTo>
                  <a:pt x="1012" y="514"/>
                </a:lnTo>
                <a:lnTo>
                  <a:pt x="1010" y="514"/>
                </a:lnTo>
                <a:lnTo>
                  <a:pt x="1010" y="514"/>
                </a:lnTo>
                <a:lnTo>
                  <a:pt x="1009" y="514"/>
                </a:lnTo>
                <a:lnTo>
                  <a:pt x="1008" y="514"/>
                </a:lnTo>
                <a:lnTo>
                  <a:pt x="1008" y="515"/>
                </a:lnTo>
                <a:lnTo>
                  <a:pt x="1007" y="515"/>
                </a:lnTo>
                <a:lnTo>
                  <a:pt x="1006" y="515"/>
                </a:lnTo>
                <a:lnTo>
                  <a:pt x="1006" y="516"/>
                </a:lnTo>
                <a:lnTo>
                  <a:pt x="1005" y="516"/>
                </a:lnTo>
                <a:lnTo>
                  <a:pt x="1005" y="517"/>
                </a:lnTo>
                <a:lnTo>
                  <a:pt x="1005" y="518"/>
                </a:lnTo>
                <a:lnTo>
                  <a:pt x="1006" y="518"/>
                </a:lnTo>
                <a:lnTo>
                  <a:pt x="1006" y="518"/>
                </a:lnTo>
                <a:lnTo>
                  <a:pt x="1006" y="519"/>
                </a:lnTo>
                <a:lnTo>
                  <a:pt x="1006" y="520"/>
                </a:lnTo>
                <a:lnTo>
                  <a:pt x="1006" y="520"/>
                </a:lnTo>
                <a:lnTo>
                  <a:pt x="1006" y="521"/>
                </a:lnTo>
                <a:lnTo>
                  <a:pt x="1006" y="521"/>
                </a:lnTo>
                <a:lnTo>
                  <a:pt x="1007" y="521"/>
                </a:lnTo>
                <a:lnTo>
                  <a:pt x="1007" y="522"/>
                </a:lnTo>
                <a:lnTo>
                  <a:pt x="1007" y="523"/>
                </a:lnTo>
                <a:lnTo>
                  <a:pt x="1008" y="523"/>
                </a:lnTo>
                <a:lnTo>
                  <a:pt x="1008" y="524"/>
                </a:lnTo>
                <a:lnTo>
                  <a:pt x="1008" y="525"/>
                </a:lnTo>
                <a:lnTo>
                  <a:pt x="1008" y="525"/>
                </a:lnTo>
                <a:lnTo>
                  <a:pt x="1008" y="525"/>
                </a:lnTo>
                <a:lnTo>
                  <a:pt x="1008" y="526"/>
                </a:lnTo>
                <a:lnTo>
                  <a:pt x="1008" y="527"/>
                </a:lnTo>
                <a:lnTo>
                  <a:pt x="1007" y="528"/>
                </a:lnTo>
                <a:lnTo>
                  <a:pt x="1007" y="529"/>
                </a:lnTo>
                <a:lnTo>
                  <a:pt x="1010" y="529"/>
                </a:lnTo>
                <a:lnTo>
                  <a:pt x="1010" y="529"/>
                </a:lnTo>
                <a:lnTo>
                  <a:pt x="1012" y="529"/>
                </a:lnTo>
                <a:lnTo>
                  <a:pt x="1012" y="529"/>
                </a:lnTo>
                <a:lnTo>
                  <a:pt x="1013" y="529"/>
                </a:lnTo>
                <a:lnTo>
                  <a:pt x="1014" y="530"/>
                </a:lnTo>
                <a:lnTo>
                  <a:pt x="1015" y="530"/>
                </a:lnTo>
                <a:lnTo>
                  <a:pt x="1016" y="530"/>
                </a:lnTo>
                <a:lnTo>
                  <a:pt x="1016" y="530"/>
                </a:lnTo>
                <a:lnTo>
                  <a:pt x="1017" y="530"/>
                </a:lnTo>
                <a:lnTo>
                  <a:pt x="1018" y="530"/>
                </a:lnTo>
                <a:lnTo>
                  <a:pt x="1019" y="530"/>
                </a:lnTo>
                <a:lnTo>
                  <a:pt x="1019" y="531"/>
                </a:lnTo>
                <a:lnTo>
                  <a:pt x="1019" y="531"/>
                </a:lnTo>
                <a:lnTo>
                  <a:pt x="1019" y="532"/>
                </a:lnTo>
                <a:lnTo>
                  <a:pt x="1019" y="533"/>
                </a:lnTo>
                <a:lnTo>
                  <a:pt x="1019" y="533"/>
                </a:lnTo>
                <a:lnTo>
                  <a:pt x="1019" y="533"/>
                </a:lnTo>
                <a:lnTo>
                  <a:pt x="1019" y="534"/>
                </a:lnTo>
                <a:lnTo>
                  <a:pt x="1018" y="534"/>
                </a:lnTo>
                <a:lnTo>
                  <a:pt x="1018" y="535"/>
                </a:lnTo>
                <a:lnTo>
                  <a:pt x="1018" y="535"/>
                </a:lnTo>
                <a:lnTo>
                  <a:pt x="1017" y="536"/>
                </a:lnTo>
                <a:lnTo>
                  <a:pt x="1016" y="537"/>
                </a:lnTo>
                <a:lnTo>
                  <a:pt x="1016" y="537"/>
                </a:lnTo>
                <a:lnTo>
                  <a:pt x="1016" y="537"/>
                </a:lnTo>
                <a:lnTo>
                  <a:pt x="1015" y="537"/>
                </a:lnTo>
                <a:lnTo>
                  <a:pt x="1014" y="538"/>
                </a:lnTo>
                <a:lnTo>
                  <a:pt x="1014" y="538"/>
                </a:lnTo>
                <a:lnTo>
                  <a:pt x="1014" y="538"/>
                </a:lnTo>
                <a:lnTo>
                  <a:pt x="1014" y="539"/>
                </a:lnTo>
                <a:lnTo>
                  <a:pt x="1014" y="540"/>
                </a:lnTo>
                <a:lnTo>
                  <a:pt x="1013" y="540"/>
                </a:lnTo>
                <a:lnTo>
                  <a:pt x="1012" y="540"/>
                </a:lnTo>
                <a:lnTo>
                  <a:pt x="1013" y="541"/>
                </a:lnTo>
                <a:lnTo>
                  <a:pt x="1012" y="541"/>
                </a:lnTo>
                <a:lnTo>
                  <a:pt x="1012" y="541"/>
                </a:lnTo>
                <a:lnTo>
                  <a:pt x="1011" y="541"/>
                </a:lnTo>
                <a:lnTo>
                  <a:pt x="1011" y="542"/>
                </a:lnTo>
                <a:lnTo>
                  <a:pt x="1010" y="542"/>
                </a:lnTo>
                <a:lnTo>
                  <a:pt x="1010" y="542"/>
                </a:lnTo>
                <a:lnTo>
                  <a:pt x="1009" y="542"/>
                </a:lnTo>
                <a:lnTo>
                  <a:pt x="1008" y="543"/>
                </a:lnTo>
                <a:lnTo>
                  <a:pt x="1007" y="543"/>
                </a:lnTo>
                <a:lnTo>
                  <a:pt x="1006" y="544"/>
                </a:lnTo>
                <a:lnTo>
                  <a:pt x="1006" y="544"/>
                </a:lnTo>
                <a:lnTo>
                  <a:pt x="1006" y="544"/>
                </a:lnTo>
                <a:lnTo>
                  <a:pt x="1005" y="544"/>
                </a:lnTo>
                <a:lnTo>
                  <a:pt x="1005" y="545"/>
                </a:lnTo>
                <a:lnTo>
                  <a:pt x="1004" y="545"/>
                </a:lnTo>
                <a:lnTo>
                  <a:pt x="1004" y="545"/>
                </a:lnTo>
                <a:lnTo>
                  <a:pt x="1003" y="545"/>
                </a:lnTo>
                <a:lnTo>
                  <a:pt x="1002" y="544"/>
                </a:lnTo>
                <a:lnTo>
                  <a:pt x="1001" y="543"/>
                </a:lnTo>
                <a:lnTo>
                  <a:pt x="1000" y="542"/>
                </a:lnTo>
                <a:lnTo>
                  <a:pt x="996" y="540"/>
                </a:lnTo>
                <a:lnTo>
                  <a:pt x="993" y="538"/>
                </a:lnTo>
                <a:lnTo>
                  <a:pt x="993" y="537"/>
                </a:lnTo>
                <a:lnTo>
                  <a:pt x="992" y="537"/>
                </a:lnTo>
                <a:lnTo>
                  <a:pt x="992" y="537"/>
                </a:lnTo>
                <a:lnTo>
                  <a:pt x="988" y="535"/>
                </a:lnTo>
                <a:lnTo>
                  <a:pt x="985" y="534"/>
                </a:lnTo>
                <a:lnTo>
                  <a:pt x="982" y="533"/>
                </a:lnTo>
                <a:lnTo>
                  <a:pt x="980" y="531"/>
                </a:lnTo>
                <a:lnTo>
                  <a:pt x="978" y="531"/>
                </a:lnTo>
                <a:lnTo>
                  <a:pt x="978" y="530"/>
                </a:lnTo>
                <a:lnTo>
                  <a:pt x="972" y="527"/>
                </a:lnTo>
                <a:lnTo>
                  <a:pt x="969" y="526"/>
                </a:lnTo>
                <a:lnTo>
                  <a:pt x="968" y="525"/>
                </a:lnTo>
                <a:lnTo>
                  <a:pt x="967" y="525"/>
                </a:lnTo>
                <a:lnTo>
                  <a:pt x="966" y="525"/>
                </a:lnTo>
                <a:lnTo>
                  <a:pt x="966" y="525"/>
                </a:lnTo>
                <a:lnTo>
                  <a:pt x="963" y="523"/>
                </a:lnTo>
                <a:lnTo>
                  <a:pt x="962" y="523"/>
                </a:lnTo>
                <a:lnTo>
                  <a:pt x="961" y="522"/>
                </a:lnTo>
                <a:lnTo>
                  <a:pt x="960" y="522"/>
                </a:lnTo>
                <a:lnTo>
                  <a:pt x="959" y="521"/>
                </a:lnTo>
                <a:lnTo>
                  <a:pt x="959" y="521"/>
                </a:lnTo>
                <a:lnTo>
                  <a:pt x="958" y="521"/>
                </a:lnTo>
                <a:lnTo>
                  <a:pt x="957" y="521"/>
                </a:lnTo>
                <a:lnTo>
                  <a:pt x="957" y="521"/>
                </a:lnTo>
                <a:lnTo>
                  <a:pt x="956" y="520"/>
                </a:lnTo>
                <a:lnTo>
                  <a:pt x="955" y="520"/>
                </a:lnTo>
                <a:lnTo>
                  <a:pt x="955" y="520"/>
                </a:lnTo>
                <a:lnTo>
                  <a:pt x="954" y="520"/>
                </a:lnTo>
                <a:lnTo>
                  <a:pt x="953" y="519"/>
                </a:lnTo>
                <a:lnTo>
                  <a:pt x="953" y="519"/>
                </a:lnTo>
                <a:lnTo>
                  <a:pt x="952" y="518"/>
                </a:lnTo>
                <a:lnTo>
                  <a:pt x="951" y="518"/>
                </a:lnTo>
                <a:lnTo>
                  <a:pt x="951" y="518"/>
                </a:lnTo>
                <a:lnTo>
                  <a:pt x="950" y="518"/>
                </a:lnTo>
                <a:lnTo>
                  <a:pt x="949" y="518"/>
                </a:lnTo>
                <a:lnTo>
                  <a:pt x="949" y="517"/>
                </a:lnTo>
                <a:lnTo>
                  <a:pt x="949" y="517"/>
                </a:lnTo>
                <a:lnTo>
                  <a:pt x="948" y="517"/>
                </a:lnTo>
                <a:lnTo>
                  <a:pt x="947" y="516"/>
                </a:lnTo>
                <a:lnTo>
                  <a:pt x="947" y="516"/>
                </a:lnTo>
                <a:lnTo>
                  <a:pt x="947" y="516"/>
                </a:lnTo>
                <a:lnTo>
                  <a:pt x="946" y="516"/>
                </a:lnTo>
                <a:lnTo>
                  <a:pt x="946" y="516"/>
                </a:lnTo>
                <a:lnTo>
                  <a:pt x="945" y="515"/>
                </a:lnTo>
                <a:lnTo>
                  <a:pt x="944" y="515"/>
                </a:lnTo>
                <a:lnTo>
                  <a:pt x="944" y="514"/>
                </a:lnTo>
                <a:lnTo>
                  <a:pt x="944" y="514"/>
                </a:lnTo>
                <a:lnTo>
                  <a:pt x="943" y="514"/>
                </a:lnTo>
                <a:lnTo>
                  <a:pt x="942" y="514"/>
                </a:lnTo>
                <a:lnTo>
                  <a:pt x="942" y="514"/>
                </a:lnTo>
                <a:lnTo>
                  <a:pt x="941" y="514"/>
                </a:lnTo>
                <a:lnTo>
                  <a:pt x="940" y="513"/>
                </a:lnTo>
                <a:lnTo>
                  <a:pt x="940" y="513"/>
                </a:lnTo>
                <a:lnTo>
                  <a:pt x="939" y="512"/>
                </a:lnTo>
                <a:lnTo>
                  <a:pt x="938" y="512"/>
                </a:lnTo>
                <a:lnTo>
                  <a:pt x="938" y="512"/>
                </a:lnTo>
                <a:lnTo>
                  <a:pt x="938" y="512"/>
                </a:lnTo>
                <a:lnTo>
                  <a:pt x="937" y="512"/>
                </a:lnTo>
                <a:lnTo>
                  <a:pt x="936" y="511"/>
                </a:lnTo>
                <a:lnTo>
                  <a:pt x="936" y="511"/>
                </a:lnTo>
                <a:lnTo>
                  <a:pt x="935" y="510"/>
                </a:lnTo>
                <a:lnTo>
                  <a:pt x="934" y="510"/>
                </a:lnTo>
                <a:lnTo>
                  <a:pt x="934" y="510"/>
                </a:lnTo>
                <a:lnTo>
                  <a:pt x="934" y="510"/>
                </a:lnTo>
                <a:lnTo>
                  <a:pt x="933" y="510"/>
                </a:lnTo>
                <a:lnTo>
                  <a:pt x="932" y="510"/>
                </a:lnTo>
                <a:lnTo>
                  <a:pt x="932" y="509"/>
                </a:lnTo>
                <a:lnTo>
                  <a:pt x="932" y="509"/>
                </a:lnTo>
                <a:lnTo>
                  <a:pt x="931" y="508"/>
                </a:lnTo>
                <a:lnTo>
                  <a:pt x="930" y="508"/>
                </a:lnTo>
                <a:lnTo>
                  <a:pt x="930" y="508"/>
                </a:lnTo>
                <a:lnTo>
                  <a:pt x="930" y="508"/>
                </a:lnTo>
                <a:lnTo>
                  <a:pt x="929" y="508"/>
                </a:lnTo>
                <a:lnTo>
                  <a:pt x="929" y="508"/>
                </a:lnTo>
                <a:lnTo>
                  <a:pt x="929" y="507"/>
                </a:lnTo>
                <a:lnTo>
                  <a:pt x="928" y="507"/>
                </a:lnTo>
                <a:lnTo>
                  <a:pt x="927" y="507"/>
                </a:lnTo>
                <a:lnTo>
                  <a:pt x="927" y="506"/>
                </a:lnTo>
                <a:lnTo>
                  <a:pt x="927" y="506"/>
                </a:lnTo>
                <a:lnTo>
                  <a:pt x="926" y="506"/>
                </a:lnTo>
                <a:lnTo>
                  <a:pt x="925" y="506"/>
                </a:lnTo>
                <a:lnTo>
                  <a:pt x="925" y="506"/>
                </a:lnTo>
                <a:lnTo>
                  <a:pt x="924" y="506"/>
                </a:lnTo>
                <a:lnTo>
                  <a:pt x="924" y="505"/>
                </a:lnTo>
                <a:lnTo>
                  <a:pt x="923" y="505"/>
                </a:lnTo>
                <a:lnTo>
                  <a:pt x="923" y="505"/>
                </a:lnTo>
                <a:lnTo>
                  <a:pt x="922" y="504"/>
                </a:lnTo>
                <a:lnTo>
                  <a:pt x="921" y="504"/>
                </a:lnTo>
                <a:lnTo>
                  <a:pt x="921" y="504"/>
                </a:lnTo>
                <a:lnTo>
                  <a:pt x="921" y="504"/>
                </a:lnTo>
                <a:lnTo>
                  <a:pt x="920" y="503"/>
                </a:lnTo>
                <a:lnTo>
                  <a:pt x="919" y="503"/>
                </a:lnTo>
                <a:lnTo>
                  <a:pt x="919" y="503"/>
                </a:lnTo>
                <a:lnTo>
                  <a:pt x="919" y="502"/>
                </a:lnTo>
                <a:lnTo>
                  <a:pt x="918" y="502"/>
                </a:lnTo>
                <a:lnTo>
                  <a:pt x="917" y="502"/>
                </a:lnTo>
                <a:lnTo>
                  <a:pt x="917" y="502"/>
                </a:lnTo>
                <a:lnTo>
                  <a:pt x="917" y="502"/>
                </a:lnTo>
                <a:lnTo>
                  <a:pt x="916" y="502"/>
                </a:lnTo>
                <a:lnTo>
                  <a:pt x="915" y="501"/>
                </a:lnTo>
                <a:lnTo>
                  <a:pt x="913" y="501"/>
                </a:lnTo>
                <a:lnTo>
                  <a:pt x="911" y="501"/>
                </a:lnTo>
                <a:lnTo>
                  <a:pt x="911" y="501"/>
                </a:lnTo>
                <a:lnTo>
                  <a:pt x="910" y="501"/>
                </a:lnTo>
                <a:lnTo>
                  <a:pt x="910" y="501"/>
                </a:lnTo>
                <a:lnTo>
                  <a:pt x="909" y="501"/>
                </a:lnTo>
                <a:lnTo>
                  <a:pt x="903" y="501"/>
                </a:lnTo>
                <a:lnTo>
                  <a:pt x="902" y="501"/>
                </a:lnTo>
                <a:lnTo>
                  <a:pt x="902" y="501"/>
                </a:lnTo>
                <a:lnTo>
                  <a:pt x="901" y="501"/>
                </a:lnTo>
                <a:lnTo>
                  <a:pt x="900" y="501"/>
                </a:lnTo>
                <a:lnTo>
                  <a:pt x="900" y="501"/>
                </a:lnTo>
                <a:lnTo>
                  <a:pt x="893" y="501"/>
                </a:lnTo>
                <a:lnTo>
                  <a:pt x="893" y="501"/>
                </a:lnTo>
                <a:lnTo>
                  <a:pt x="892" y="501"/>
                </a:lnTo>
                <a:lnTo>
                  <a:pt x="891" y="500"/>
                </a:lnTo>
                <a:lnTo>
                  <a:pt x="889" y="500"/>
                </a:lnTo>
                <a:lnTo>
                  <a:pt x="889" y="500"/>
                </a:lnTo>
                <a:lnTo>
                  <a:pt x="888" y="500"/>
                </a:lnTo>
                <a:lnTo>
                  <a:pt x="887" y="500"/>
                </a:lnTo>
                <a:lnTo>
                  <a:pt x="887" y="500"/>
                </a:lnTo>
                <a:lnTo>
                  <a:pt x="882" y="500"/>
                </a:lnTo>
                <a:lnTo>
                  <a:pt x="881" y="500"/>
                </a:lnTo>
                <a:lnTo>
                  <a:pt x="880" y="500"/>
                </a:lnTo>
                <a:lnTo>
                  <a:pt x="879" y="500"/>
                </a:lnTo>
                <a:lnTo>
                  <a:pt x="879" y="500"/>
                </a:lnTo>
                <a:lnTo>
                  <a:pt x="876" y="499"/>
                </a:lnTo>
                <a:lnTo>
                  <a:pt x="875" y="499"/>
                </a:lnTo>
                <a:lnTo>
                  <a:pt x="873" y="499"/>
                </a:lnTo>
                <a:lnTo>
                  <a:pt x="871" y="499"/>
                </a:lnTo>
                <a:lnTo>
                  <a:pt x="870" y="499"/>
                </a:lnTo>
                <a:lnTo>
                  <a:pt x="868" y="499"/>
                </a:lnTo>
                <a:lnTo>
                  <a:pt x="866" y="499"/>
                </a:lnTo>
                <a:lnTo>
                  <a:pt x="862" y="499"/>
                </a:lnTo>
                <a:lnTo>
                  <a:pt x="859" y="499"/>
                </a:lnTo>
                <a:lnTo>
                  <a:pt x="858" y="499"/>
                </a:lnTo>
                <a:lnTo>
                  <a:pt x="855" y="499"/>
                </a:lnTo>
                <a:lnTo>
                  <a:pt x="849" y="499"/>
                </a:lnTo>
                <a:lnTo>
                  <a:pt x="848" y="498"/>
                </a:lnTo>
                <a:lnTo>
                  <a:pt x="845" y="498"/>
                </a:lnTo>
                <a:lnTo>
                  <a:pt x="843" y="498"/>
                </a:lnTo>
                <a:lnTo>
                  <a:pt x="841" y="498"/>
                </a:lnTo>
                <a:lnTo>
                  <a:pt x="840" y="498"/>
                </a:lnTo>
                <a:lnTo>
                  <a:pt x="839" y="498"/>
                </a:lnTo>
                <a:lnTo>
                  <a:pt x="834" y="498"/>
                </a:lnTo>
                <a:lnTo>
                  <a:pt x="834" y="498"/>
                </a:lnTo>
                <a:lnTo>
                  <a:pt x="834" y="498"/>
                </a:lnTo>
                <a:lnTo>
                  <a:pt x="835" y="498"/>
                </a:lnTo>
                <a:lnTo>
                  <a:pt x="835" y="499"/>
                </a:lnTo>
                <a:lnTo>
                  <a:pt x="835" y="499"/>
                </a:lnTo>
                <a:lnTo>
                  <a:pt x="834" y="499"/>
                </a:lnTo>
                <a:lnTo>
                  <a:pt x="834" y="500"/>
                </a:lnTo>
                <a:lnTo>
                  <a:pt x="834" y="501"/>
                </a:lnTo>
                <a:lnTo>
                  <a:pt x="834" y="501"/>
                </a:lnTo>
                <a:lnTo>
                  <a:pt x="834" y="501"/>
                </a:lnTo>
                <a:lnTo>
                  <a:pt x="835" y="501"/>
                </a:lnTo>
                <a:lnTo>
                  <a:pt x="835" y="501"/>
                </a:lnTo>
                <a:lnTo>
                  <a:pt x="836" y="501"/>
                </a:lnTo>
                <a:lnTo>
                  <a:pt x="836" y="501"/>
                </a:lnTo>
                <a:lnTo>
                  <a:pt x="836" y="502"/>
                </a:lnTo>
                <a:lnTo>
                  <a:pt x="836" y="502"/>
                </a:lnTo>
                <a:lnTo>
                  <a:pt x="837" y="502"/>
                </a:lnTo>
                <a:lnTo>
                  <a:pt x="838" y="502"/>
                </a:lnTo>
                <a:lnTo>
                  <a:pt x="838" y="502"/>
                </a:lnTo>
                <a:lnTo>
                  <a:pt x="838" y="502"/>
                </a:lnTo>
                <a:lnTo>
                  <a:pt x="839" y="502"/>
                </a:lnTo>
                <a:lnTo>
                  <a:pt x="839" y="502"/>
                </a:lnTo>
                <a:lnTo>
                  <a:pt x="838" y="503"/>
                </a:lnTo>
                <a:lnTo>
                  <a:pt x="838" y="504"/>
                </a:lnTo>
                <a:lnTo>
                  <a:pt x="838" y="504"/>
                </a:lnTo>
                <a:lnTo>
                  <a:pt x="838" y="504"/>
                </a:lnTo>
                <a:lnTo>
                  <a:pt x="838" y="505"/>
                </a:lnTo>
                <a:lnTo>
                  <a:pt x="839" y="505"/>
                </a:lnTo>
                <a:lnTo>
                  <a:pt x="839" y="506"/>
                </a:lnTo>
                <a:lnTo>
                  <a:pt x="838" y="506"/>
                </a:lnTo>
                <a:lnTo>
                  <a:pt x="838" y="507"/>
                </a:lnTo>
                <a:lnTo>
                  <a:pt x="838" y="508"/>
                </a:lnTo>
                <a:lnTo>
                  <a:pt x="838" y="508"/>
                </a:lnTo>
                <a:lnTo>
                  <a:pt x="838" y="509"/>
                </a:lnTo>
                <a:lnTo>
                  <a:pt x="837" y="509"/>
                </a:lnTo>
                <a:lnTo>
                  <a:pt x="836" y="510"/>
                </a:lnTo>
                <a:lnTo>
                  <a:pt x="836" y="510"/>
                </a:lnTo>
                <a:lnTo>
                  <a:pt x="835" y="510"/>
                </a:lnTo>
                <a:lnTo>
                  <a:pt x="834" y="510"/>
                </a:lnTo>
                <a:lnTo>
                  <a:pt x="834" y="510"/>
                </a:lnTo>
                <a:lnTo>
                  <a:pt x="834" y="510"/>
                </a:lnTo>
                <a:lnTo>
                  <a:pt x="833" y="510"/>
                </a:lnTo>
                <a:lnTo>
                  <a:pt x="832" y="511"/>
                </a:lnTo>
                <a:lnTo>
                  <a:pt x="832" y="512"/>
                </a:lnTo>
                <a:lnTo>
                  <a:pt x="833" y="512"/>
                </a:lnTo>
                <a:lnTo>
                  <a:pt x="833" y="512"/>
                </a:lnTo>
                <a:lnTo>
                  <a:pt x="832" y="513"/>
                </a:lnTo>
                <a:lnTo>
                  <a:pt x="832" y="514"/>
                </a:lnTo>
                <a:lnTo>
                  <a:pt x="833" y="514"/>
                </a:lnTo>
                <a:lnTo>
                  <a:pt x="834" y="514"/>
                </a:lnTo>
                <a:lnTo>
                  <a:pt x="834" y="515"/>
                </a:lnTo>
                <a:lnTo>
                  <a:pt x="834" y="515"/>
                </a:lnTo>
                <a:lnTo>
                  <a:pt x="834" y="516"/>
                </a:lnTo>
                <a:lnTo>
                  <a:pt x="835" y="516"/>
                </a:lnTo>
                <a:lnTo>
                  <a:pt x="835" y="516"/>
                </a:lnTo>
                <a:lnTo>
                  <a:pt x="835" y="517"/>
                </a:lnTo>
                <a:lnTo>
                  <a:pt x="836" y="517"/>
                </a:lnTo>
                <a:lnTo>
                  <a:pt x="836" y="518"/>
                </a:lnTo>
                <a:lnTo>
                  <a:pt x="836" y="518"/>
                </a:lnTo>
                <a:lnTo>
                  <a:pt x="836" y="518"/>
                </a:lnTo>
                <a:lnTo>
                  <a:pt x="837" y="518"/>
                </a:lnTo>
                <a:lnTo>
                  <a:pt x="838" y="518"/>
                </a:lnTo>
                <a:lnTo>
                  <a:pt x="838" y="518"/>
                </a:lnTo>
                <a:lnTo>
                  <a:pt x="838" y="519"/>
                </a:lnTo>
                <a:lnTo>
                  <a:pt x="838" y="519"/>
                </a:lnTo>
                <a:lnTo>
                  <a:pt x="838" y="520"/>
                </a:lnTo>
                <a:lnTo>
                  <a:pt x="838" y="520"/>
                </a:lnTo>
                <a:lnTo>
                  <a:pt x="839" y="519"/>
                </a:lnTo>
                <a:lnTo>
                  <a:pt x="839" y="520"/>
                </a:lnTo>
                <a:lnTo>
                  <a:pt x="840" y="520"/>
                </a:lnTo>
                <a:lnTo>
                  <a:pt x="840" y="520"/>
                </a:lnTo>
                <a:lnTo>
                  <a:pt x="840" y="521"/>
                </a:lnTo>
                <a:lnTo>
                  <a:pt x="841" y="521"/>
                </a:lnTo>
                <a:lnTo>
                  <a:pt x="841" y="521"/>
                </a:lnTo>
                <a:lnTo>
                  <a:pt x="841" y="521"/>
                </a:lnTo>
                <a:lnTo>
                  <a:pt x="841" y="521"/>
                </a:lnTo>
                <a:lnTo>
                  <a:pt x="840" y="521"/>
                </a:lnTo>
                <a:lnTo>
                  <a:pt x="840" y="522"/>
                </a:lnTo>
                <a:lnTo>
                  <a:pt x="840" y="523"/>
                </a:lnTo>
                <a:lnTo>
                  <a:pt x="840" y="523"/>
                </a:lnTo>
                <a:lnTo>
                  <a:pt x="840" y="524"/>
                </a:lnTo>
                <a:lnTo>
                  <a:pt x="839" y="525"/>
                </a:lnTo>
                <a:lnTo>
                  <a:pt x="839" y="525"/>
                </a:lnTo>
                <a:lnTo>
                  <a:pt x="839" y="525"/>
                </a:lnTo>
                <a:lnTo>
                  <a:pt x="839" y="526"/>
                </a:lnTo>
                <a:lnTo>
                  <a:pt x="838" y="526"/>
                </a:lnTo>
                <a:lnTo>
                  <a:pt x="838" y="527"/>
                </a:lnTo>
                <a:lnTo>
                  <a:pt x="838" y="527"/>
                </a:lnTo>
                <a:lnTo>
                  <a:pt x="837" y="527"/>
                </a:lnTo>
                <a:lnTo>
                  <a:pt x="837" y="527"/>
                </a:lnTo>
                <a:lnTo>
                  <a:pt x="836" y="527"/>
                </a:lnTo>
                <a:lnTo>
                  <a:pt x="836" y="527"/>
                </a:lnTo>
                <a:lnTo>
                  <a:pt x="835" y="528"/>
                </a:lnTo>
                <a:lnTo>
                  <a:pt x="834" y="529"/>
                </a:lnTo>
                <a:lnTo>
                  <a:pt x="834" y="529"/>
                </a:lnTo>
                <a:lnTo>
                  <a:pt x="833" y="529"/>
                </a:lnTo>
                <a:lnTo>
                  <a:pt x="832" y="529"/>
                </a:lnTo>
                <a:lnTo>
                  <a:pt x="832" y="530"/>
                </a:lnTo>
                <a:lnTo>
                  <a:pt x="832" y="531"/>
                </a:lnTo>
                <a:lnTo>
                  <a:pt x="832" y="531"/>
                </a:lnTo>
                <a:lnTo>
                  <a:pt x="833" y="531"/>
                </a:lnTo>
                <a:lnTo>
                  <a:pt x="834" y="532"/>
                </a:lnTo>
                <a:lnTo>
                  <a:pt x="834" y="533"/>
                </a:lnTo>
                <a:lnTo>
                  <a:pt x="833" y="533"/>
                </a:lnTo>
                <a:lnTo>
                  <a:pt x="833" y="533"/>
                </a:lnTo>
                <a:lnTo>
                  <a:pt x="834" y="534"/>
                </a:lnTo>
                <a:lnTo>
                  <a:pt x="834" y="535"/>
                </a:lnTo>
                <a:lnTo>
                  <a:pt x="834" y="535"/>
                </a:lnTo>
                <a:lnTo>
                  <a:pt x="833" y="535"/>
                </a:lnTo>
                <a:lnTo>
                  <a:pt x="833" y="536"/>
                </a:lnTo>
                <a:lnTo>
                  <a:pt x="832" y="536"/>
                </a:lnTo>
                <a:lnTo>
                  <a:pt x="832" y="537"/>
                </a:lnTo>
                <a:lnTo>
                  <a:pt x="831" y="537"/>
                </a:lnTo>
                <a:lnTo>
                  <a:pt x="830" y="537"/>
                </a:lnTo>
                <a:lnTo>
                  <a:pt x="830" y="537"/>
                </a:lnTo>
                <a:lnTo>
                  <a:pt x="829" y="537"/>
                </a:lnTo>
                <a:lnTo>
                  <a:pt x="828" y="537"/>
                </a:lnTo>
                <a:lnTo>
                  <a:pt x="828" y="538"/>
                </a:lnTo>
                <a:lnTo>
                  <a:pt x="828" y="538"/>
                </a:lnTo>
                <a:lnTo>
                  <a:pt x="828" y="539"/>
                </a:lnTo>
                <a:lnTo>
                  <a:pt x="828" y="540"/>
                </a:lnTo>
                <a:lnTo>
                  <a:pt x="828" y="540"/>
                </a:lnTo>
                <a:lnTo>
                  <a:pt x="828" y="541"/>
                </a:lnTo>
                <a:lnTo>
                  <a:pt x="828" y="542"/>
                </a:lnTo>
                <a:lnTo>
                  <a:pt x="828" y="541"/>
                </a:lnTo>
                <a:lnTo>
                  <a:pt x="828" y="541"/>
                </a:lnTo>
                <a:lnTo>
                  <a:pt x="827" y="541"/>
                </a:lnTo>
                <a:lnTo>
                  <a:pt x="826" y="542"/>
                </a:lnTo>
                <a:lnTo>
                  <a:pt x="826" y="542"/>
                </a:lnTo>
                <a:lnTo>
                  <a:pt x="825" y="542"/>
                </a:lnTo>
                <a:lnTo>
                  <a:pt x="825" y="542"/>
                </a:lnTo>
                <a:lnTo>
                  <a:pt x="824" y="543"/>
                </a:lnTo>
                <a:lnTo>
                  <a:pt x="824" y="544"/>
                </a:lnTo>
                <a:lnTo>
                  <a:pt x="823" y="544"/>
                </a:lnTo>
                <a:lnTo>
                  <a:pt x="823" y="544"/>
                </a:lnTo>
                <a:lnTo>
                  <a:pt x="823" y="545"/>
                </a:lnTo>
                <a:lnTo>
                  <a:pt x="823" y="546"/>
                </a:lnTo>
                <a:lnTo>
                  <a:pt x="823" y="546"/>
                </a:lnTo>
                <a:lnTo>
                  <a:pt x="822" y="546"/>
                </a:lnTo>
                <a:lnTo>
                  <a:pt x="822" y="546"/>
                </a:lnTo>
                <a:lnTo>
                  <a:pt x="822" y="546"/>
                </a:lnTo>
                <a:lnTo>
                  <a:pt x="822" y="546"/>
                </a:lnTo>
                <a:lnTo>
                  <a:pt x="821" y="546"/>
                </a:lnTo>
                <a:lnTo>
                  <a:pt x="821" y="546"/>
                </a:lnTo>
                <a:lnTo>
                  <a:pt x="821" y="547"/>
                </a:lnTo>
                <a:lnTo>
                  <a:pt x="821" y="548"/>
                </a:lnTo>
                <a:lnTo>
                  <a:pt x="821" y="548"/>
                </a:lnTo>
                <a:lnTo>
                  <a:pt x="820" y="548"/>
                </a:lnTo>
                <a:lnTo>
                  <a:pt x="819" y="548"/>
                </a:lnTo>
                <a:lnTo>
                  <a:pt x="818" y="548"/>
                </a:lnTo>
                <a:lnTo>
                  <a:pt x="818" y="549"/>
                </a:lnTo>
                <a:lnTo>
                  <a:pt x="818" y="550"/>
                </a:lnTo>
                <a:lnTo>
                  <a:pt x="817" y="550"/>
                </a:lnTo>
                <a:lnTo>
                  <a:pt x="817" y="550"/>
                </a:lnTo>
                <a:lnTo>
                  <a:pt x="816" y="550"/>
                </a:lnTo>
                <a:lnTo>
                  <a:pt x="816" y="550"/>
                </a:lnTo>
                <a:lnTo>
                  <a:pt x="815" y="550"/>
                </a:lnTo>
                <a:lnTo>
                  <a:pt x="815" y="550"/>
                </a:lnTo>
                <a:lnTo>
                  <a:pt x="814" y="550"/>
                </a:lnTo>
                <a:lnTo>
                  <a:pt x="813" y="550"/>
                </a:lnTo>
                <a:lnTo>
                  <a:pt x="813" y="550"/>
                </a:lnTo>
                <a:lnTo>
                  <a:pt x="813" y="550"/>
                </a:lnTo>
                <a:lnTo>
                  <a:pt x="812" y="550"/>
                </a:lnTo>
                <a:lnTo>
                  <a:pt x="811" y="550"/>
                </a:lnTo>
                <a:lnTo>
                  <a:pt x="811" y="549"/>
                </a:lnTo>
                <a:lnTo>
                  <a:pt x="811" y="549"/>
                </a:lnTo>
                <a:lnTo>
                  <a:pt x="810" y="549"/>
                </a:lnTo>
                <a:lnTo>
                  <a:pt x="809" y="549"/>
                </a:lnTo>
                <a:lnTo>
                  <a:pt x="809" y="548"/>
                </a:lnTo>
                <a:lnTo>
                  <a:pt x="809" y="548"/>
                </a:lnTo>
                <a:lnTo>
                  <a:pt x="809" y="549"/>
                </a:lnTo>
                <a:lnTo>
                  <a:pt x="808" y="550"/>
                </a:lnTo>
                <a:lnTo>
                  <a:pt x="807" y="550"/>
                </a:lnTo>
                <a:lnTo>
                  <a:pt x="808" y="550"/>
                </a:lnTo>
                <a:lnTo>
                  <a:pt x="808" y="551"/>
                </a:lnTo>
                <a:lnTo>
                  <a:pt x="809" y="551"/>
                </a:lnTo>
                <a:lnTo>
                  <a:pt x="808" y="551"/>
                </a:lnTo>
                <a:lnTo>
                  <a:pt x="807" y="551"/>
                </a:lnTo>
                <a:lnTo>
                  <a:pt x="807" y="550"/>
                </a:lnTo>
                <a:lnTo>
                  <a:pt x="806" y="550"/>
                </a:lnTo>
                <a:lnTo>
                  <a:pt x="805" y="550"/>
                </a:lnTo>
                <a:lnTo>
                  <a:pt x="805" y="550"/>
                </a:lnTo>
                <a:lnTo>
                  <a:pt x="805" y="550"/>
                </a:lnTo>
                <a:lnTo>
                  <a:pt x="804" y="551"/>
                </a:lnTo>
                <a:lnTo>
                  <a:pt x="803" y="550"/>
                </a:lnTo>
                <a:lnTo>
                  <a:pt x="803" y="550"/>
                </a:lnTo>
                <a:lnTo>
                  <a:pt x="803" y="550"/>
                </a:lnTo>
                <a:lnTo>
                  <a:pt x="802" y="550"/>
                </a:lnTo>
                <a:lnTo>
                  <a:pt x="801" y="550"/>
                </a:lnTo>
                <a:lnTo>
                  <a:pt x="801" y="550"/>
                </a:lnTo>
                <a:lnTo>
                  <a:pt x="800" y="550"/>
                </a:lnTo>
                <a:lnTo>
                  <a:pt x="800" y="550"/>
                </a:lnTo>
                <a:lnTo>
                  <a:pt x="800" y="550"/>
                </a:lnTo>
                <a:lnTo>
                  <a:pt x="799" y="550"/>
                </a:lnTo>
                <a:lnTo>
                  <a:pt x="800" y="549"/>
                </a:lnTo>
                <a:lnTo>
                  <a:pt x="798" y="548"/>
                </a:lnTo>
                <a:lnTo>
                  <a:pt x="795" y="545"/>
                </a:lnTo>
                <a:lnTo>
                  <a:pt x="794" y="544"/>
                </a:lnTo>
                <a:lnTo>
                  <a:pt x="792" y="543"/>
                </a:lnTo>
                <a:lnTo>
                  <a:pt x="792" y="542"/>
                </a:lnTo>
                <a:lnTo>
                  <a:pt x="792" y="542"/>
                </a:lnTo>
                <a:lnTo>
                  <a:pt x="790" y="538"/>
                </a:lnTo>
                <a:lnTo>
                  <a:pt x="790" y="537"/>
                </a:lnTo>
                <a:lnTo>
                  <a:pt x="791" y="536"/>
                </a:lnTo>
                <a:lnTo>
                  <a:pt x="791" y="535"/>
                </a:lnTo>
                <a:lnTo>
                  <a:pt x="791" y="535"/>
                </a:lnTo>
                <a:lnTo>
                  <a:pt x="792" y="532"/>
                </a:lnTo>
                <a:lnTo>
                  <a:pt x="791" y="531"/>
                </a:lnTo>
                <a:lnTo>
                  <a:pt x="786" y="528"/>
                </a:lnTo>
                <a:lnTo>
                  <a:pt x="783" y="526"/>
                </a:lnTo>
                <a:lnTo>
                  <a:pt x="783" y="525"/>
                </a:lnTo>
                <a:lnTo>
                  <a:pt x="782" y="525"/>
                </a:lnTo>
                <a:lnTo>
                  <a:pt x="781" y="524"/>
                </a:lnTo>
                <a:lnTo>
                  <a:pt x="781" y="523"/>
                </a:lnTo>
                <a:lnTo>
                  <a:pt x="780" y="523"/>
                </a:lnTo>
                <a:lnTo>
                  <a:pt x="779" y="523"/>
                </a:lnTo>
                <a:lnTo>
                  <a:pt x="778" y="523"/>
                </a:lnTo>
                <a:lnTo>
                  <a:pt x="777" y="523"/>
                </a:lnTo>
                <a:lnTo>
                  <a:pt x="777" y="522"/>
                </a:lnTo>
                <a:lnTo>
                  <a:pt x="776" y="522"/>
                </a:lnTo>
                <a:lnTo>
                  <a:pt x="775" y="522"/>
                </a:lnTo>
                <a:lnTo>
                  <a:pt x="775" y="521"/>
                </a:lnTo>
                <a:lnTo>
                  <a:pt x="775" y="521"/>
                </a:lnTo>
                <a:lnTo>
                  <a:pt x="774" y="521"/>
                </a:lnTo>
                <a:lnTo>
                  <a:pt x="773" y="521"/>
                </a:lnTo>
                <a:lnTo>
                  <a:pt x="773" y="520"/>
                </a:lnTo>
                <a:lnTo>
                  <a:pt x="773" y="520"/>
                </a:lnTo>
                <a:lnTo>
                  <a:pt x="772" y="520"/>
                </a:lnTo>
                <a:lnTo>
                  <a:pt x="771" y="519"/>
                </a:lnTo>
                <a:lnTo>
                  <a:pt x="770" y="518"/>
                </a:lnTo>
                <a:lnTo>
                  <a:pt x="770" y="517"/>
                </a:lnTo>
                <a:lnTo>
                  <a:pt x="769" y="517"/>
                </a:lnTo>
                <a:lnTo>
                  <a:pt x="769" y="515"/>
                </a:lnTo>
                <a:lnTo>
                  <a:pt x="768" y="515"/>
                </a:lnTo>
                <a:lnTo>
                  <a:pt x="768" y="514"/>
                </a:lnTo>
                <a:lnTo>
                  <a:pt x="767" y="514"/>
                </a:lnTo>
                <a:lnTo>
                  <a:pt x="767" y="513"/>
                </a:lnTo>
                <a:lnTo>
                  <a:pt x="767" y="513"/>
                </a:lnTo>
                <a:lnTo>
                  <a:pt x="767" y="512"/>
                </a:lnTo>
                <a:lnTo>
                  <a:pt x="766" y="512"/>
                </a:lnTo>
                <a:lnTo>
                  <a:pt x="766" y="511"/>
                </a:lnTo>
                <a:lnTo>
                  <a:pt x="765" y="510"/>
                </a:lnTo>
                <a:lnTo>
                  <a:pt x="764" y="509"/>
                </a:lnTo>
                <a:lnTo>
                  <a:pt x="764" y="508"/>
                </a:lnTo>
                <a:lnTo>
                  <a:pt x="764" y="508"/>
                </a:lnTo>
                <a:lnTo>
                  <a:pt x="763" y="508"/>
                </a:lnTo>
                <a:lnTo>
                  <a:pt x="763" y="507"/>
                </a:lnTo>
                <a:lnTo>
                  <a:pt x="762" y="507"/>
                </a:lnTo>
                <a:lnTo>
                  <a:pt x="762" y="506"/>
                </a:lnTo>
                <a:lnTo>
                  <a:pt x="762" y="506"/>
                </a:lnTo>
                <a:lnTo>
                  <a:pt x="761" y="506"/>
                </a:lnTo>
                <a:lnTo>
                  <a:pt x="760" y="506"/>
                </a:lnTo>
                <a:lnTo>
                  <a:pt x="759" y="506"/>
                </a:lnTo>
                <a:lnTo>
                  <a:pt x="758" y="506"/>
                </a:lnTo>
                <a:lnTo>
                  <a:pt x="758" y="506"/>
                </a:lnTo>
                <a:lnTo>
                  <a:pt x="757" y="506"/>
                </a:lnTo>
                <a:lnTo>
                  <a:pt x="756" y="506"/>
                </a:lnTo>
                <a:lnTo>
                  <a:pt x="756" y="506"/>
                </a:lnTo>
                <a:lnTo>
                  <a:pt x="756" y="506"/>
                </a:lnTo>
                <a:lnTo>
                  <a:pt x="755" y="506"/>
                </a:lnTo>
                <a:lnTo>
                  <a:pt x="754" y="506"/>
                </a:lnTo>
                <a:lnTo>
                  <a:pt x="754" y="506"/>
                </a:lnTo>
                <a:lnTo>
                  <a:pt x="753" y="506"/>
                </a:lnTo>
                <a:lnTo>
                  <a:pt x="752" y="506"/>
                </a:lnTo>
                <a:lnTo>
                  <a:pt x="751" y="506"/>
                </a:lnTo>
                <a:lnTo>
                  <a:pt x="750" y="506"/>
                </a:lnTo>
                <a:lnTo>
                  <a:pt x="750" y="506"/>
                </a:lnTo>
                <a:lnTo>
                  <a:pt x="749" y="506"/>
                </a:lnTo>
                <a:lnTo>
                  <a:pt x="749" y="506"/>
                </a:lnTo>
                <a:lnTo>
                  <a:pt x="748" y="506"/>
                </a:lnTo>
                <a:lnTo>
                  <a:pt x="747" y="506"/>
                </a:lnTo>
                <a:lnTo>
                  <a:pt x="747" y="506"/>
                </a:lnTo>
                <a:lnTo>
                  <a:pt x="746" y="506"/>
                </a:lnTo>
                <a:lnTo>
                  <a:pt x="745" y="506"/>
                </a:lnTo>
                <a:lnTo>
                  <a:pt x="745" y="506"/>
                </a:lnTo>
                <a:lnTo>
                  <a:pt x="744" y="506"/>
                </a:lnTo>
                <a:lnTo>
                  <a:pt x="743" y="506"/>
                </a:lnTo>
                <a:lnTo>
                  <a:pt x="743" y="506"/>
                </a:lnTo>
                <a:lnTo>
                  <a:pt x="742" y="506"/>
                </a:lnTo>
                <a:lnTo>
                  <a:pt x="741" y="506"/>
                </a:lnTo>
                <a:lnTo>
                  <a:pt x="741" y="506"/>
                </a:lnTo>
                <a:lnTo>
                  <a:pt x="740" y="506"/>
                </a:lnTo>
                <a:lnTo>
                  <a:pt x="739" y="506"/>
                </a:lnTo>
                <a:lnTo>
                  <a:pt x="739" y="506"/>
                </a:lnTo>
                <a:lnTo>
                  <a:pt x="738" y="506"/>
                </a:lnTo>
                <a:lnTo>
                  <a:pt x="737" y="506"/>
                </a:lnTo>
                <a:lnTo>
                  <a:pt x="737" y="506"/>
                </a:lnTo>
                <a:lnTo>
                  <a:pt x="736" y="506"/>
                </a:lnTo>
                <a:lnTo>
                  <a:pt x="735" y="506"/>
                </a:lnTo>
                <a:lnTo>
                  <a:pt x="735" y="506"/>
                </a:lnTo>
                <a:lnTo>
                  <a:pt x="734" y="506"/>
                </a:lnTo>
                <a:lnTo>
                  <a:pt x="733" y="506"/>
                </a:lnTo>
                <a:lnTo>
                  <a:pt x="733" y="506"/>
                </a:lnTo>
                <a:lnTo>
                  <a:pt x="731" y="507"/>
                </a:lnTo>
                <a:lnTo>
                  <a:pt x="731" y="507"/>
                </a:lnTo>
                <a:lnTo>
                  <a:pt x="730" y="507"/>
                </a:lnTo>
                <a:lnTo>
                  <a:pt x="730" y="507"/>
                </a:lnTo>
                <a:lnTo>
                  <a:pt x="729" y="507"/>
                </a:lnTo>
                <a:lnTo>
                  <a:pt x="728" y="507"/>
                </a:lnTo>
                <a:lnTo>
                  <a:pt x="728" y="507"/>
                </a:lnTo>
                <a:lnTo>
                  <a:pt x="727" y="507"/>
                </a:lnTo>
                <a:lnTo>
                  <a:pt x="726" y="507"/>
                </a:lnTo>
                <a:lnTo>
                  <a:pt x="726" y="507"/>
                </a:lnTo>
                <a:lnTo>
                  <a:pt x="725" y="507"/>
                </a:lnTo>
                <a:lnTo>
                  <a:pt x="724" y="507"/>
                </a:lnTo>
                <a:lnTo>
                  <a:pt x="724" y="507"/>
                </a:lnTo>
                <a:lnTo>
                  <a:pt x="723" y="507"/>
                </a:lnTo>
                <a:lnTo>
                  <a:pt x="722" y="507"/>
                </a:lnTo>
                <a:lnTo>
                  <a:pt x="722" y="507"/>
                </a:lnTo>
                <a:lnTo>
                  <a:pt x="720" y="508"/>
                </a:lnTo>
                <a:lnTo>
                  <a:pt x="719" y="508"/>
                </a:lnTo>
                <a:lnTo>
                  <a:pt x="717" y="508"/>
                </a:lnTo>
                <a:lnTo>
                  <a:pt x="716" y="508"/>
                </a:lnTo>
                <a:lnTo>
                  <a:pt x="716" y="508"/>
                </a:lnTo>
                <a:lnTo>
                  <a:pt x="715" y="508"/>
                </a:lnTo>
                <a:lnTo>
                  <a:pt x="714" y="508"/>
                </a:lnTo>
                <a:lnTo>
                  <a:pt x="714" y="508"/>
                </a:lnTo>
                <a:lnTo>
                  <a:pt x="713" y="508"/>
                </a:lnTo>
                <a:lnTo>
                  <a:pt x="713" y="508"/>
                </a:lnTo>
                <a:lnTo>
                  <a:pt x="712" y="508"/>
                </a:lnTo>
                <a:lnTo>
                  <a:pt x="711" y="508"/>
                </a:lnTo>
                <a:lnTo>
                  <a:pt x="710" y="508"/>
                </a:lnTo>
                <a:lnTo>
                  <a:pt x="709" y="508"/>
                </a:lnTo>
                <a:lnTo>
                  <a:pt x="708" y="508"/>
                </a:lnTo>
                <a:lnTo>
                  <a:pt x="707" y="508"/>
                </a:lnTo>
                <a:lnTo>
                  <a:pt x="707" y="508"/>
                </a:lnTo>
                <a:lnTo>
                  <a:pt x="706" y="508"/>
                </a:lnTo>
                <a:lnTo>
                  <a:pt x="705" y="508"/>
                </a:lnTo>
                <a:lnTo>
                  <a:pt x="705" y="508"/>
                </a:lnTo>
                <a:lnTo>
                  <a:pt x="703" y="508"/>
                </a:lnTo>
                <a:lnTo>
                  <a:pt x="703" y="507"/>
                </a:lnTo>
                <a:lnTo>
                  <a:pt x="702" y="507"/>
                </a:lnTo>
                <a:lnTo>
                  <a:pt x="701" y="507"/>
                </a:lnTo>
                <a:lnTo>
                  <a:pt x="701" y="506"/>
                </a:lnTo>
                <a:lnTo>
                  <a:pt x="701" y="506"/>
                </a:lnTo>
                <a:lnTo>
                  <a:pt x="700" y="506"/>
                </a:lnTo>
                <a:lnTo>
                  <a:pt x="699" y="506"/>
                </a:lnTo>
                <a:lnTo>
                  <a:pt x="699" y="506"/>
                </a:lnTo>
                <a:lnTo>
                  <a:pt x="698" y="506"/>
                </a:lnTo>
                <a:lnTo>
                  <a:pt x="697" y="506"/>
                </a:lnTo>
                <a:lnTo>
                  <a:pt x="697" y="506"/>
                </a:lnTo>
                <a:lnTo>
                  <a:pt x="696" y="506"/>
                </a:lnTo>
                <a:lnTo>
                  <a:pt x="695" y="506"/>
                </a:lnTo>
                <a:lnTo>
                  <a:pt x="694" y="505"/>
                </a:lnTo>
                <a:lnTo>
                  <a:pt x="694" y="505"/>
                </a:lnTo>
                <a:lnTo>
                  <a:pt x="693" y="505"/>
                </a:lnTo>
                <a:lnTo>
                  <a:pt x="692" y="505"/>
                </a:lnTo>
                <a:lnTo>
                  <a:pt x="692" y="504"/>
                </a:lnTo>
                <a:lnTo>
                  <a:pt x="691" y="504"/>
                </a:lnTo>
                <a:lnTo>
                  <a:pt x="690" y="504"/>
                </a:lnTo>
                <a:lnTo>
                  <a:pt x="690" y="504"/>
                </a:lnTo>
                <a:lnTo>
                  <a:pt x="689" y="504"/>
                </a:lnTo>
                <a:lnTo>
                  <a:pt x="688" y="504"/>
                </a:lnTo>
                <a:lnTo>
                  <a:pt x="687" y="504"/>
                </a:lnTo>
                <a:lnTo>
                  <a:pt x="686" y="504"/>
                </a:lnTo>
                <a:lnTo>
                  <a:pt x="685" y="504"/>
                </a:lnTo>
                <a:lnTo>
                  <a:pt x="684" y="503"/>
                </a:lnTo>
                <a:lnTo>
                  <a:pt x="684" y="503"/>
                </a:lnTo>
                <a:lnTo>
                  <a:pt x="683" y="503"/>
                </a:lnTo>
                <a:lnTo>
                  <a:pt x="682" y="503"/>
                </a:lnTo>
                <a:lnTo>
                  <a:pt x="682" y="502"/>
                </a:lnTo>
                <a:lnTo>
                  <a:pt x="681" y="502"/>
                </a:lnTo>
                <a:lnTo>
                  <a:pt x="680" y="502"/>
                </a:lnTo>
                <a:lnTo>
                  <a:pt x="680" y="502"/>
                </a:lnTo>
                <a:lnTo>
                  <a:pt x="679" y="502"/>
                </a:lnTo>
                <a:lnTo>
                  <a:pt x="678" y="502"/>
                </a:lnTo>
                <a:lnTo>
                  <a:pt x="678" y="502"/>
                </a:lnTo>
                <a:lnTo>
                  <a:pt x="678" y="501"/>
                </a:lnTo>
                <a:lnTo>
                  <a:pt x="677" y="501"/>
                </a:lnTo>
                <a:lnTo>
                  <a:pt x="677" y="501"/>
                </a:lnTo>
                <a:lnTo>
                  <a:pt x="677" y="500"/>
                </a:lnTo>
                <a:lnTo>
                  <a:pt x="676" y="499"/>
                </a:lnTo>
                <a:lnTo>
                  <a:pt x="675" y="499"/>
                </a:lnTo>
                <a:lnTo>
                  <a:pt x="675" y="499"/>
                </a:lnTo>
                <a:lnTo>
                  <a:pt x="675" y="499"/>
                </a:lnTo>
                <a:lnTo>
                  <a:pt x="675" y="498"/>
                </a:lnTo>
                <a:lnTo>
                  <a:pt x="675" y="497"/>
                </a:lnTo>
                <a:lnTo>
                  <a:pt x="675" y="497"/>
                </a:lnTo>
                <a:lnTo>
                  <a:pt x="674" y="496"/>
                </a:lnTo>
                <a:lnTo>
                  <a:pt x="674" y="495"/>
                </a:lnTo>
                <a:lnTo>
                  <a:pt x="674" y="495"/>
                </a:lnTo>
                <a:lnTo>
                  <a:pt x="673" y="495"/>
                </a:lnTo>
                <a:lnTo>
                  <a:pt x="673" y="494"/>
                </a:lnTo>
                <a:lnTo>
                  <a:pt x="673" y="493"/>
                </a:lnTo>
                <a:lnTo>
                  <a:pt x="673" y="493"/>
                </a:lnTo>
                <a:lnTo>
                  <a:pt x="672" y="493"/>
                </a:lnTo>
                <a:lnTo>
                  <a:pt x="671" y="492"/>
                </a:lnTo>
                <a:lnTo>
                  <a:pt x="671" y="491"/>
                </a:lnTo>
                <a:lnTo>
                  <a:pt x="671" y="491"/>
                </a:lnTo>
                <a:lnTo>
                  <a:pt x="670" y="491"/>
                </a:lnTo>
                <a:lnTo>
                  <a:pt x="670" y="490"/>
                </a:lnTo>
                <a:lnTo>
                  <a:pt x="669" y="490"/>
                </a:lnTo>
                <a:lnTo>
                  <a:pt x="669" y="490"/>
                </a:lnTo>
                <a:lnTo>
                  <a:pt x="668" y="490"/>
                </a:lnTo>
                <a:lnTo>
                  <a:pt x="667" y="490"/>
                </a:lnTo>
                <a:lnTo>
                  <a:pt x="665" y="490"/>
                </a:lnTo>
                <a:lnTo>
                  <a:pt x="665" y="490"/>
                </a:lnTo>
                <a:lnTo>
                  <a:pt x="664" y="490"/>
                </a:lnTo>
                <a:lnTo>
                  <a:pt x="663" y="490"/>
                </a:lnTo>
                <a:lnTo>
                  <a:pt x="663" y="490"/>
                </a:lnTo>
                <a:lnTo>
                  <a:pt x="662" y="490"/>
                </a:lnTo>
                <a:lnTo>
                  <a:pt x="661" y="490"/>
                </a:lnTo>
                <a:lnTo>
                  <a:pt x="661" y="490"/>
                </a:lnTo>
                <a:lnTo>
                  <a:pt x="660" y="490"/>
                </a:lnTo>
                <a:lnTo>
                  <a:pt x="659" y="490"/>
                </a:lnTo>
                <a:lnTo>
                  <a:pt x="659" y="490"/>
                </a:lnTo>
                <a:lnTo>
                  <a:pt x="658" y="490"/>
                </a:lnTo>
                <a:lnTo>
                  <a:pt x="657" y="491"/>
                </a:lnTo>
                <a:lnTo>
                  <a:pt x="656" y="491"/>
                </a:lnTo>
                <a:lnTo>
                  <a:pt x="655" y="491"/>
                </a:lnTo>
                <a:lnTo>
                  <a:pt x="654" y="491"/>
                </a:lnTo>
                <a:lnTo>
                  <a:pt x="653" y="491"/>
                </a:lnTo>
                <a:lnTo>
                  <a:pt x="652" y="491"/>
                </a:lnTo>
                <a:lnTo>
                  <a:pt x="650" y="491"/>
                </a:lnTo>
                <a:lnTo>
                  <a:pt x="650" y="491"/>
                </a:lnTo>
                <a:lnTo>
                  <a:pt x="649" y="491"/>
                </a:lnTo>
                <a:lnTo>
                  <a:pt x="648" y="491"/>
                </a:lnTo>
                <a:lnTo>
                  <a:pt x="647" y="491"/>
                </a:lnTo>
                <a:lnTo>
                  <a:pt x="646" y="491"/>
                </a:lnTo>
                <a:lnTo>
                  <a:pt x="645" y="491"/>
                </a:lnTo>
                <a:lnTo>
                  <a:pt x="644" y="491"/>
                </a:lnTo>
                <a:lnTo>
                  <a:pt x="644" y="491"/>
                </a:lnTo>
                <a:lnTo>
                  <a:pt x="642" y="491"/>
                </a:lnTo>
                <a:lnTo>
                  <a:pt x="642" y="491"/>
                </a:lnTo>
                <a:lnTo>
                  <a:pt x="641" y="491"/>
                </a:lnTo>
                <a:lnTo>
                  <a:pt x="641" y="491"/>
                </a:lnTo>
                <a:lnTo>
                  <a:pt x="640" y="491"/>
                </a:lnTo>
                <a:lnTo>
                  <a:pt x="639" y="490"/>
                </a:lnTo>
                <a:lnTo>
                  <a:pt x="639" y="490"/>
                </a:lnTo>
                <a:lnTo>
                  <a:pt x="638" y="490"/>
                </a:lnTo>
                <a:lnTo>
                  <a:pt x="637" y="490"/>
                </a:lnTo>
                <a:lnTo>
                  <a:pt x="636" y="490"/>
                </a:lnTo>
                <a:lnTo>
                  <a:pt x="636" y="489"/>
                </a:lnTo>
                <a:lnTo>
                  <a:pt x="635" y="489"/>
                </a:lnTo>
                <a:lnTo>
                  <a:pt x="635" y="489"/>
                </a:lnTo>
                <a:lnTo>
                  <a:pt x="634" y="490"/>
                </a:lnTo>
                <a:lnTo>
                  <a:pt x="633" y="490"/>
                </a:lnTo>
                <a:lnTo>
                  <a:pt x="633" y="490"/>
                </a:lnTo>
                <a:lnTo>
                  <a:pt x="632" y="490"/>
                </a:lnTo>
                <a:lnTo>
                  <a:pt x="631" y="490"/>
                </a:lnTo>
                <a:lnTo>
                  <a:pt x="631" y="490"/>
                </a:lnTo>
                <a:lnTo>
                  <a:pt x="631" y="491"/>
                </a:lnTo>
                <a:lnTo>
                  <a:pt x="630" y="491"/>
                </a:lnTo>
                <a:lnTo>
                  <a:pt x="629" y="491"/>
                </a:lnTo>
                <a:lnTo>
                  <a:pt x="629" y="491"/>
                </a:lnTo>
                <a:lnTo>
                  <a:pt x="627" y="491"/>
                </a:lnTo>
                <a:lnTo>
                  <a:pt x="627" y="491"/>
                </a:lnTo>
                <a:lnTo>
                  <a:pt x="626" y="491"/>
                </a:lnTo>
                <a:lnTo>
                  <a:pt x="625" y="491"/>
                </a:lnTo>
                <a:lnTo>
                  <a:pt x="625" y="491"/>
                </a:lnTo>
                <a:lnTo>
                  <a:pt x="624" y="491"/>
                </a:lnTo>
                <a:lnTo>
                  <a:pt x="623" y="491"/>
                </a:lnTo>
                <a:lnTo>
                  <a:pt x="623" y="491"/>
                </a:lnTo>
                <a:lnTo>
                  <a:pt x="622" y="491"/>
                </a:lnTo>
                <a:lnTo>
                  <a:pt x="622" y="491"/>
                </a:lnTo>
                <a:lnTo>
                  <a:pt x="621" y="491"/>
                </a:lnTo>
                <a:lnTo>
                  <a:pt x="620" y="491"/>
                </a:lnTo>
                <a:lnTo>
                  <a:pt x="620" y="491"/>
                </a:lnTo>
                <a:lnTo>
                  <a:pt x="618" y="490"/>
                </a:lnTo>
                <a:lnTo>
                  <a:pt x="618" y="490"/>
                </a:lnTo>
                <a:lnTo>
                  <a:pt x="617" y="490"/>
                </a:lnTo>
                <a:lnTo>
                  <a:pt x="616" y="490"/>
                </a:lnTo>
                <a:lnTo>
                  <a:pt x="615" y="490"/>
                </a:lnTo>
                <a:lnTo>
                  <a:pt x="614" y="490"/>
                </a:lnTo>
                <a:lnTo>
                  <a:pt x="614" y="490"/>
                </a:lnTo>
                <a:lnTo>
                  <a:pt x="613" y="490"/>
                </a:lnTo>
                <a:lnTo>
                  <a:pt x="612" y="490"/>
                </a:lnTo>
                <a:lnTo>
                  <a:pt x="611" y="490"/>
                </a:lnTo>
                <a:lnTo>
                  <a:pt x="610" y="490"/>
                </a:lnTo>
                <a:lnTo>
                  <a:pt x="608" y="490"/>
                </a:lnTo>
                <a:lnTo>
                  <a:pt x="608" y="490"/>
                </a:lnTo>
                <a:lnTo>
                  <a:pt x="606" y="490"/>
                </a:lnTo>
                <a:lnTo>
                  <a:pt x="605" y="489"/>
                </a:lnTo>
                <a:lnTo>
                  <a:pt x="602" y="489"/>
                </a:lnTo>
                <a:lnTo>
                  <a:pt x="601" y="489"/>
                </a:lnTo>
                <a:lnTo>
                  <a:pt x="600" y="489"/>
                </a:lnTo>
                <a:lnTo>
                  <a:pt x="600" y="489"/>
                </a:lnTo>
                <a:lnTo>
                  <a:pt x="600" y="488"/>
                </a:lnTo>
                <a:lnTo>
                  <a:pt x="600" y="487"/>
                </a:lnTo>
                <a:lnTo>
                  <a:pt x="601" y="487"/>
                </a:lnTo>
                <a:lnTo>
                  <a:pt x="601" y="487"/>
                </a:lnTo>
                <a:lnTo>
                  <a:pt x="601" y="486"/>
                </a:lnTo>
                <a:lnTo>
                  <a:pt x="601" y="485"/>
                </a:lnTo>
                <a:lnTo>
                  <a:pt x="601" y="485"/>
                </a:lnTo>
                <a:lnTo>
                  <a:pt x="600" y="485"/>
                </a:lnTo>
                <a:lnTo>
                  <a:pt x="601" y="485"/>
                </a:lnTo>
                <a:lnTo>
                  <a:pt x="601" y="484"/>
                </a:lnTo>
                <a:lnTo>
                  <a:pt x="601" y="484"/>
                </a:lnTo>
                <a:lnTo>
                  <a:pt x="601" y="484"/>
                </a:lnTo>
                <a:lnTo>
                  <a:pt x="602" y="484"/>
                </a:lnTo>
                <a:lnTo>
                  <a:pt x="602" y="484"/>
                </a:lnTo>
                <a:lnTo>
                  <a:pt x="603" y="484"/>
                </a:lnTo>
                <a:lnTo>
                  <a:pt x="603" y="484"/>
                </a:lnTo>
                <a:lnTo>
                  <a:pt x="603" y="483"/>
                </a:lnTo>
                <a:lnTo>
                  <a:pt x="603" y="483"/>
                </a:lnTo>
                <a:lnTo>
                  <a:pt x="604" y="483"/>
                </a:lnTo>
                <a:lnTo>
                  <a:pt x="604" y="484"/>
                </a:lnTo>
                <a:lnTo>
                  <a:pt x="605" y="484"/>
                </a:lnTo>
                <a:lnTo>
                  <a:pt x="605" y="483"/>
                </a:lnTo>
                <a:lnTo>
                  <a:pt x="605" y="482"/>
                </a:lnTo>
                <a:lnTo>
                  <a:pt x="605" y="482"/>
                </a:lnTo>
                <a:lnTo>
                  <a:pt x="605" y="482"/>
                </a:lnTo>
                <a:lnTo>
                  <a:pt x="605" y="482"/>
                </a:lnTo>
                <a:lnTo>
                  <a:pt x="605" y="482"/>
                </a:lnTo>
                <a:lnTo>
                  <a:pt x="605" y="482"/>
                </a:lnTo>
                <a:lnTo>
                  <a:pt x="605" y="481"/>
                </a:lnTo>
                <a:lnTo>
                  <a:pt x="604" y="481"/>
                </a:lnTo>
                <a:lnTo>
                  <a:pt x="604" y="480"/>
                </a:lnTo>
                <a:lnTo>
                  <a:pt x="603" y="480"/>
                </a:lnTo>
                <a:lnTo>
                  <a:pt x="603" y="480"/>
                </a:lnTo>
                <a:lnTo>
                  <a:pt x="604" y="480"/>
                </a:lnTo>
                <a:lnTo>
                  <a:pt x="605" y="480"/>
                </a:lnTo>
                <a:lnTo>
                  <a:pt x="605" y="479"/>
                </a:lnTo>
                <a:lnTo>
                  <a:pt x="604" y="479"/>
                </a:lnTo>
                <a:lnTo>
                  <a:pt x="604" y="480"/>
                </a:lnTo>
                <a:lnTo>
                  <a:pt x="603" y="480"/>
                </a:lnTo>
                <a:lnTo>
                  <a:pt x="603" y="479"/>
                </a:lnTo>
                <a:lnTo>
                  <a:pt x="604" y="479"/>
                </a:lnTo>
                <a:lnTo>
                  <a:pt x="603" y="479"/>
                </a:lnTo>
                <a:lnTo>
                  <a:pt x="603" y="479"/>
                </a:lnTo>
                <a:lnTo>
                  <a:pt x="603" y="478"/>
                </a:lnTo>
                <a:lnTo>
                  <a:pt x="603" y="478"/>
                </a:lnTo>
                <a:lnTo>
                  <a:pt x="603" y="478"/>
                </a:lnTo>
                <a:lnTo>
                  <a:pt x="603" y="478"/>
                </a:lnTo>
                <a:lnTo>
                  <a:pt x="603" y="477"/>
                </a:lnTo>
                <a:lnTo>
                  <a:pt x="603" y="478"/>
                </a:lnTo>
                <a:lnTo>
                  <a:pt x="602" y="478"/>
                </a:lnTo>
                <a:lnTo>
                  <a:pt x="602" y="477"/>
                </a:lnTo>
                <a:lnTo>
                  <a:pt x="603" y="477"/>
                </a:lnTo>
                <a:lnTo>
                  <a:pt x="603" y="476"/>
                </a:lnTo>
                <a:lnTo>
                  <a:pt x="602" y="476"/>
                </a:lnTo>
                <a:lnTo>
                  <a:pt x="602" y="476"/>
                </a:lnTo>
                <a:lnTo>
                  <a:pt x="603" y="476"/>
                </a:lnTo>
                <a:lnTo>
                  <a:pt x="602" y="476"/>
                </a:lnTo>
                <a:lnTo>
                  <a:pt x="602" y="475"/>
                </a:lnTo>
                <a:lnTo>
                  <a:pt x="603" y="475"/>
                </a:lnTo>
                <a:lnTo>
                  <a:pt x="602" y="475"/>
                </a:lnTo>
                <a:lnTo>
                  <a:pt x="602" y="474"/>
                </a:lnTo>
                <a:lnTo>
                  <a:pt x="603" y="474"/>
                </a:lnTo>
                <a:lnTo>
                  <a:pt x="602" y="474"/>
                </a:lnTo>
                <a:lnTo>
                  <a:pt x="601" y="474"/>
                </a:lnTo>
                <a:lnTo>
                  <a:pt x="601" y="474"/>
                </a:lnTo>
                <a:lnTo>
                  <a:pt x="601" y="474"/>
                </a:lnTo>
                <a:lnTo>
                  <a:pt x="601" y="474"/>
                </a:lnTo>
                <a:lnTo>
                  <a:pt x="601" y="473"/>
                </a:lnTo>
                <a:lnTo>
                  <a:pt x="602" y="473"/>
                </a:lnTo>
                <a:lnTo>
                  <a:pt x="602" y="472"/>
                </a:lnTo>
                <a:lnTo>
                  <a:pt x="601" y="472"/>
                </a:lnTo>
                <a:lnTo>
                  <a:pt x="601" y="472"/>
                </a:lnTo>
                <a:lnTo>
                  <a:pt x="602" y="472"/>
                </a:lnTo>
                <a:lnTo>
                  <a:pt x="602" y="471"/>
                </a:lnTo>
                <a:lnTo>
                  <a:pt x="603" y="471"/>
                </a:lnTo>
                <a:lnTo>
                  <a:pt x="603" y="471"/>
                </a:lnTo>
                <a:lnTo>
                  <a:pt x="604" y="471"/>
                </a:lnTo>
                <a:lnTo>
                  <a:pt x="604" y="470"/>
                </a:lnTo>
                <a:lnTo>
                  <a:pt x="604" y="470"/>
                </a:lnTo>
                <a:lnTo>
                  <a:pt x="603" y="470"/>
                </a:lnTo>
                <a:lnTo>
                  <a:pt x="603" y="469"/>
                </a:lnTo>
                <a:lnTo>
                  <a:pt x="603" y="468"/>
                </a:lnTo>
                <a:lnTo>
                  <a:pt x="603" y="468"/>
                </a:lnTo>
                <a:lnTo>
                  <a:pt x="604" y="468"/>
                </a:lnTo>
                <a:lnTo>
                  <a:pt x="605" y="468"/>
                </a:lnTo>
                <a:lnTo>
                  <a:pt x="605" y="468"/>
                </a:lnTo>
                <a:lnTo>
                  <a:pt x="605" y="467"/>
                </a:lnTo>
                <a:lnTo>
                  <a:pt x="606" y="467"/>
                </a:lnTo>
                <a:lnTo>
                  <a:pt x="606" y="466"/>
                </a:lnTo>
                <a:lnTo>
                  <a:pt x="605" y="466"/>
                </a:lnTo>
                <a:lnTo>
                  <a:pt x="605" y="465"/>
                </a:lnTo>
                <a:lnTo>
                  <a:pt x="605" y="465"/>
                </a:lnTo>
                <a:lnTo>
                  <a:pt x="605" y="464"/>
                </a:lnTo>
                <a:lnTo>
                  <a:pt x="605" y="464"/>
                </a:lnTo>
                <a:lnTo>
                  <a:pt x="605" y="463"/>
                </a:lnTo>
                <a:lnTo>
                  <a:pt x="605" y="463"/>
                </a:lnTo>
                <a:lnTo>
                  <a:pt x="606" y="463"/>
                </a:lnTo>
                <a:lnTo>
                  <a:pt x="606" y="462"/>
                </a:lnTo>
                <a:lnTo>
                  <a:pt x="606" y="461"/>
                </a:lnTo>
                <a:lnTo>
                  <a:pt x="606" y="461"/>
                </a:lnTo>
                <a:lnTo>
                  <a:pt x="606" y="460"/>
                </a:lnTo>
                <a:lnTo>
                  <a:pt x="606" y="460"/>
                </a:lnTo>
                <a:lnTo>
                  <a:pt x="606" y="459"/>
                </a:lnTo>
                <a:lnTo>
                  <a:pt x="607" y="459"/>
                </a:lnTo>
                <a:lnTo>
                  <a:pt x="607" y="459"/>
                </a:lnTo>
                <a:lnTo>
                  <a:pt x="606" y="458"/>
                </a:lnTo>
                <a:lnTo>
                  <a:pt x="606" y="457"/>
                </a:lnTo>
                <a:lnTo>
                  <a:pt x="605" y="457"/>
                </a:lnTo>
                <a:lnTo>
                  <a:pt x="605" y="457"/>
                </a:lnTo>
                <a:lnTo>
                  <a:pt x="604" y="457"/>
                </a:lnTo>
                <a:lnTo>
                  <a:pt x="604" y="456"/>
                </a:lnTo>
                <a:lnTo>
                  <a:pt x="603" y="456"/>
                </a:lnTo>
                <a:lnTo>
                  <a:pt x="603" y="455"/>
                </a:lnTo>
                <a:lnTo>
                  <a:pt x="604" y="455"/>
                </a:lnTo>
                <a:lnTo>
                  <a:pt x="603" y="454"/>
                </a:lnTo>
                <a:lnTo>
                  <a:pt x="603" y="453"/>
                </a:lnTo>
                <a:lnTo>
                  <a:pt x="603" y="453"/>
                </a:lnTo>
                <a:lnTo>
                  <a:pt x="602" y="453"/>
                </a:lnTo>
                <a:lnTo>
                  <a:pt x="601" y="453"/>
                </a:lnTo>
                <a:lnTo>
                  <a:pt x="601" y="452"/>
                </a:lnTo>
                <a:lnTo>
                  <a:pt x="601" y="452"/>
                </a:lnTo>
                <a:lnTo>
                  <a:pt x="600" y="451"/>
                </a:lnTo>
                <a:lnTo>
                  <a:pt x="600" y="451"/>
                </a:lnTo>
                <a:lnTo>
                  <a:pt x="601" y="451"/>
                </a:lnTo>
                <a:lnTo>
                  <a:pt x="601" y="450"/>
                </a:lnTo>
                <a:lnTo>
                  <a:pt x="600" y="450"/>
                </a:lnTo>
                <a:lnTo>
                  <a:pt x="600" y="449"/>
                </a:lnTo>
                <a:lnTo>
                  <a:pt x="600" y="449"/>
                </a:lnTo>
                <a:lnTo>
                  <a:pt x="600" y="448"/>
                </a:lnTo>
                <a:lnTo>
                  <a:pt x="599" y="448"/>
                </a:lnTo>
                <a:lnTo>
                  <a:pt x="599" y="448"/>
                </a:lnTo>
                <a:lnTo>
                  <a:pt x="600" y="447"/>
                </a:lnTo>
                <a:lnTo>
                  <a:pt x="601" y="447"/>
                </a:lnTo>
                <a:lnTo>
                  <a:pt x="601" y="446"/>
                </a:lnTo>
                <a:lnTo>
                  <a:pt x="600" y="446"/>
                </a:lnTo>
                <a:lnTo>
                  <a:pt x="599" y="446"/>
                </a:lnTo>
                <a:lnTo>
                  <a:pt x="599" y="446"/>
                </a:lnTo>
                <a:lnTo>
                  <a:pt x="599" y="446"/>
                </a:lnTo>
                <a:lnTo>
                  <a:pt x="599" y="446"/>
                </a:lnTo>
                <a:lnTo>
                  <a:pt x="600" y="446"/>
                </a:lnTo>
                <a:lnTo>
                  <a:pt x="601" y="446"/>
                </a:lnTo>
                <a:lnTo>
                  <a:pt x="601" y="445"/>
                </a:lnTo>
                <a:lnTo>
                  <a:pt x="600" y="445"/>
                </a:lnTo>
                <a:lnTo>
                  <a:pt x="599" y="444"/>
                </a:lnTo>
                <a:lnTo>
                  <a:pt x="600" y="444"/>
                </a:lnTo>
                <a:lnTo>
                  <a:pt x="600" y="444"/>
                </a:lnTo>
                <a:lnTo>
                  <a:pt x="601" y="444"/>
                </a:lnTo>
                <a:lnTo>
                  <a:pt x="601" y="443"/>
                </a:lnTo>
                <a:lnTo>
                  <a:pt x="601" y="443"/>
                </a:lnTo>
                <a:lnTo>
                  <a:pt x="601" y="443"/>
                </a:lnTo>
                <a:lnTo>
                  <a:pt x="601" y="442"/>
                </a:lnTo>
                <a:lnTo>
                  <a:pt x="600" y="442"/>
                </a:lnTo>
                <a:lnTo>
                  <a:pt x="600" y="442"/>
                </a:lnTo>
                <a:lnTo>
                  <a:pt x="601" y="442"/>
                </a:lnTo>
                <a:lnTo>
                  <a:pt x="601" y="441"/>
                </a:lnTo>
                <a:lnTo>
                  <a:pt x="601" y="440"/>
                </a:lnTo>
                <a:lnTo>
                  <a:pt x="601" y="440"/>
                </a:lnTo>
                <a:lnTo>
                  <a:pt x="601" y="439"/>
                </a:lnTo>
                <a:lnTo>
                  <a:pt x="600" y="439"/>
                </a:lnTo>
                <a:lnTo>
                  <a:pt x="599" y="439"/>
                </a:lnTo>
                <a:lnTo>
                  <a:pt x="599" y="438"/>
                </a:lnTo>
                <a:lnTo>
                  <a:pt x="599" y="438"/>
                </a:lnTo>
                <a:lnTo>
                  <a:pt x="599" y="438"/>
                </a:lnTo>
                <a:lnTo>
                  <a:pt x="598" y="438"/>
                </a:lnTo>
                <a:lnTo>
                  <a:pt x="597" y="438"/>
                </a:lnTo>
                <a:lnTo>
                  <a:pt x="597" y="438"/>
                </a:lnTo>
                <a:lnTo>
                  <a:pt x="598" y="437"/>
                </a:lnTo>
                <a:lnTo>
                  <a:pt x="598" y="438"/>
                </a:lnTo>
                <a:lnTo>
                  <a:pt x="599" y="438"/>
                </a:lnTo>
                <a:lnTo>
                  <a:pt x="599" y="437"/>
                </a:lnTo>
                <a:lnTo>
                  <a:pt x="598" y="436"/>
                </a:lnTo>
                <a:lnTo>
                  <a:pt x="598" y="436"/>
                </a:lnTo>
                <a:lnTo>
                  <a:pt x="598" y="435"/>
                </a:lnTo>
                <a:lnTo>
                  <a:pt x="597" y="435"/>
                </a:lnTo>
                <a:lnTo>
                  <a:pt x="597" y="434"/>
                </a:lnTo>
                <a:lnTo>
                  <a:pt x="597" y="434"/>
                </a:lnTo>
                <a:lnTo>
                  <a:pt x="597" y="434"/>
                </a:lnTo>
                <a:lnTo>
                  <a:pt x="596" y="433"/>
                </a:lnTo>
                <a:lnTo>
                  <a:pt x="595" y="433"/>
                </a:lnTo>
                <a:lnTo>
                  <a:pt x="595" y="434"/>
                </a:lnTo>
                <a:lnTo>
                  <a:pt x="595" y="434"/>
                </a:lnTo>
                <a:lnTo>
                  <a:pt x="594" y="434"/>
                </a:lnTo>
                <a:lnTo>
                  <a:pt x="594" y="433"/>
                </a:lnTo>
                <a:lnTo>
                  <a:pt x="595" y="432"/>
                </a:lnTo>
                <a:lnTo>
                  <a:pt x="594" y="432"/>
                </a:lnTo>
                <a:lnTo>
                  <a:pt x="593" y="432"/>
                </a:lnTo>
                <a:lnTo>
                  <a:pt x="593" y="432"/>
                </a:lnTo>
                <a:lnTo>
                  <a:pt x="592" y="432"/>
                </a:lnTo>
                <a:lnTo>
                  <a:pt x="591" y="432"/>
                </a:lnTo>
                <a:lnTo>
                  <a:pt x="591" y="431"/>
                </a:lnTo>
                <a:lnTo>
                  <a:pt x="592" y="431"/>
                </a:lnTo>
                <a:lnTo>
                  <a:pt x="593" y="430"/>
                </a:lnTo>
                <a:lnTo>
                  <a:pt x="593" y="430"/>
                </a:lnTo>
                <a:lnTo>
                  <a:pt x="592" y="430"/>
                </a:lnTo>
                <a:lnTo>
                  <a:pt x="592" y="429"/>
                </a:lnTo>
                <a:lnTo>
                  <a:pt x="593" y="429"/>
                </a:lnTo>
                <a:lnTo>
                  <a:pt x="593" y="428"/>
                </a:lnTo>
                <a:lnTo>
                  <a:pt x="593" y="427"/>
                </a:lnTo>
                <a:lnTo>
                  <a:pt x="593" y="427"/>
                </a:lnTo>
                <a:lnTo>
                  <a:pt x="593" y="427"/>
                </a:lnTo>
                <a:lnTo>
                  <a:pt x="593" y="426"/>
                </a:lnTo>
                <a:lnTo>
                  <a:pt x="593" y="425"/>
                </a:lnTo>
                <a:lnTo>
                  <a:pt x="593" y="425"/>
                </a:lnTo>
                <a:lnTo>
                  <a:pt x="593" y="425"/>
                </a:lnTo>
                <a:lnTo>
                  <a:pt x="593" y="424"/>
                </a:lnTo>
                <a:lnTo>
                  <a:pt x="594" y="424"/>
                </a:lnTo>
                <a:lnTo>
                  <a:pt x="594" y="423"/>
                </a:lnTo>
                <a:lnTo>
                  <a:pt x="593" y="423"/>
                </a:lnTo>
                <a:lnTo>
                  <a:pt x="593" y="422"/>
                </a:lnTo>
                <a:lnTo>
                  <a:pt x="593" y="422"/>
                </a:lnTo>
                <a:lnTo>
                  <a:pt x="593" y="421"/>
                </a:lnTo>
                <a:lnTo>
                  <a:pt x="592" y="421"/>
                </a:lnTo>
                <a:lnTo>
                  <a:pt x="591" y="421"/>
                </a:lnTo>
                <a:lnTo>
                  <a:pt x="591" y="421"/>
                </a:lnTo>
                <a:lnTo>
                  <a:pt x="591" y="420"/>
                </a:lnTo>
                <a:lnTo>
                  <a:pt x="590" y="420"/>
                </a:lnTo>
                <a:lnTo>
                  <a:pt x="590" y="419"/>
                </a:lnTo>
                <a:lnTo>
                  <a:pt x="590" y="419"/>
                </a:lnTo>
                <a:lnTo>
                  <a:pt x="589" y="419"/>
                </a:lnTo>
                <a:lnTo>
                  <a:pt x="589" y="418"/>
                </a:lnTo>
                <a:lnTo>
                  <a:pt x="589" y="417"/>
                </a:lnTo>
                <a:lnTo>
                  <a:pt x="589" y="417"/>
                </a:lnTo>
                <a:lnTo>
                  <a:pt x="589" y="416"/>
                </a:lnTo>
                <a:lnTo>
                  <a:pt x="589" y="415"/>
                </a:lnTo>
                <a:lnTo>
                  <a:pt x="589" y="415"/>
                </a:lnTo>
                <a:lnTo>
                  <a:pt x="589" y="414"/>
                </a:lnTo>
                <a:lnTo>
                  <a:pt x="589" y="413"/>
                </a:lnTo>
                <a:lnTo>
                  <a:pt x="590" y="413"/>
                </a:lnTo>
                <a:lnTo>
                  <a:pt x="590" y="412"/>
                </a:lnTo>
                <a:lnTo>
                  <a:pt x="590" y="412"/>
                </a:lnTo>
                <a:lnTo>
                  <a:pt x="590" y="411"/>
                </a:lnTo>
                <a:lnTo>
                  <a:pt x="589" y="412"/>
                </a:lnTo>
                <a:lnTo>
                  <a:pt x="589" y="413"/>
                </a:lnTo>
                <a:lnTo>
                  <a:pt x="588" y="413"/>
                </a:lnTo>
                <a:lnTo>
                  <a:pt x="587" y="411"/>
                </a:lnTo>
                <a:lnTo>
                  <a:pt x="587" y="412"/>
                </a:lnTo>
                <a:lnTo>
                  <a:pt x="586" y="412"/>
                </a:lnTo>
                <a:lnTo>
                  <a:pt x="584" y="413"/>
                </a:lnTo>
                <a:lnTo>
                  <a:pt x="580" y="414"/>
                </a:lnTo>
                <a:lnTo>
                  <a:pt x="579" y="413"/>
                </a:lnTo>
                <a:lnTo>
                  <a:pt x="578" y="413"/>
                </a:lnTo>
                <a:lnTo>
                  <a:pt x="577" y="413"/>
                </a:lnTo>
                <a:lnTo>
                  <a:pt x="576" y="413"/>
                </a:lnTo>
                <a:lnTo>
                  <a:pt x="575" y="413"/>
                </a:lnTo>
                <a:lnTo>
                  <a:pt x="574" y="412"/>
                </a:lnTo>
                <a:lnTo>
                  <a:pt x="574" y="411"/>
                </a:lnTo>
                <a:lnTo>
                  <a:pt x="572" y="413"/>
                </a:lnTo>
                <a:lnTo>
                  <a:pt x="571" y="414"/>
                </a:lnTo>
                <a:lnTo>
                  <a:pt x="568" y="415"/>
                </a:lnTo>
                <a:lnTo>
                  <a:pt x="567" y="415"/>
                </a:lnTo>
                <a:lnTo>
                  <a:pt x="566" y="415"/>
                </a:lnTo>
                <a:lnTo>
                  <a:pt x="565" y="415"/>
                </a:lnTo>
                <a:lnTo>
                  <a:pt x="565" y="415"/>
                </a:lnTo>
                <a:lnTo>
                  <a:pt x="564" y="415"/>
                </a:lnTo>
                <a:lnTo>
                  <a:pt x="563" y="415"/>
                </a:lnTo>
                <a:lnTo>
                  <a:pt x="562" y="415"/>
                </a:lnTo>
                <a:lnTo>
                  <a:pt x="561" y="415"/>
                </a:lnTo>
                <a:lnTo>
                  <a:pt x="561" y="415"/>
                </a:lnTo>
                <a:lnTo>
                  <a:pt x="561" y="416"/>
                </a:lnTo>
                <a:lnTo>
                  <a:pt x="560" y="417"/>
                </a:lnTo>
                <a:lnTo>
                  <a:pt x="558" y="418"/>
                </a:lnTo>
                <a:lnTo>
                  <a:pt x="558" y="417"/>
                </a:lnTo>
                <a:lnTo>
                  <a:pt x="557" y="417"/>
                </a:lnTo>
                <a:lnTo>
                  <a:pt x="555" y="417"/>
                </a:lnTo>
                <a:lnTo>
                  <a:pt x="555" y="417"/>
                </a:lnTo>
                <a:lnTo>
                  <a:pt x="553" y="417"/>
                </a:lnTo>
                <a:lnTo>
                  <a:pt x="553" y="417"/>
                </a:lnTo>
                <a:lnTo>
                  <a:pt x="551" y="417"/>
                </a:lnTo>
                <a:lnTo>
                  <a:pt x="551" y="418"/>
                </a:lnTo>
                <a:lnTo>
                  <a:pt x="551" y="419"/>
                </a:lnTo>
                <a:lnTo>
                  <a:pt x="550" y="420"/>
                </a:lnTo>
                <a:lnTo>
                  <a:pt x="549" y="420"/>
                </a:lnTo>
                <a:lnTo>
                  <a:pt x="548" y="420"/>
                </a:lnTo>
                <a:lnTo>
                  <a:pt x="546" y="419"/>
                </a:lnTo>
                <a:lnTo>
                  <a:pt x="546" y="419"/>
                </a:lnTo>
                <a:lnTo>
                  <a:pt x="545" y="419"/>
                </a:lnTo>
                <a:lnTo>
                  <a:pt x="543" y="420"/>
                </a:lnTo>
                <a:lnTo>
                  <a:pt x="542" y="421"/>
                </a:lnTo>
                <a:lnTo>
                  <a:pt x="542" y="421"/>
                </a:lnTo>
                <a:lnTo>
                  <a:pt x="541" y="421"/>
                </a:lnTo>
                <a:lnTo>
                  <a:pt x="540" y="421"/>
                </a:lnTo>
                <a:lnTo>
                  <a:pt x="538" y="421"/>
                </a:lnTo>
                <a:lnTo>
                  <a:pt x="538" y="422"/>
                </a:lnTo>
                <a:lnTo>
                  <a:pt x="537" y="422"/>
                </a:lnTo>
                <a:lnTo>
                  <a:pt x="536" y="422"/>
                </a:lnTo>
                <a:lnTo>
                  <a:pt x="536" y="423"/>
                </a:lnTo>
                <a:lnTo>
                  <a:pt x="535" y="423"/>
                </a:lnTo>
                <a:lnTo>
                  <a:pt x="534" y="423"/>
                </a:lnTo>
                <a:lnTo>
                  <a:pt x="534" y="423"/>
                </a:lnTo>
                <a:lnTo>
                  <a:pt x="533" y="423"/>
                </a:lnTo>
                <a:lnTo>
                  <a:pt x="531" y="423"/>
                </a:lnTo>
                <a:lnTo>
                  <a:pt x="531" y="424"/>
                </a:lnTo>
                <a:lnTo>
                  <a:pt x="530" y="423"/>
                </a:lnTo>
                <a:lnTo>
                  <a:pt x="529" y="423"/>
                </a:lnTo>
                <a:lnTo>
                  <a:pt x="529" y="423"/>
                </a:lnTo>
                <a:lnTo>
                  <a:pt x="528" y="423"/>
                </a:lnTo>
                <a:lnTo>
                  <a:pt x="527" y="423"/>
                </a:lnTo>
                <a:lnTo>
                  <a:pt x="527" y="423"/>
                </a:lnTo>
                <a:lnTo>
                  <a:pt x="526" y="423"/>
                </a:lnTo>
                <a:lnTo>
                  <a:pt x="525" y="423"/>
                </a:lnTo>
                <a:lnTo>
                  <a:pt x="525" y="423"/>
                </a:lnTo>
                <a:lnTo>
                  <a:pt x="524" y="423"/>
                </a:lnTo>
                <a:lnTo>
                  <a:pt x="523" y="423"/>
                </a:lnTo>
                <a:lnTo>
                  <a:pt x="522" y="423"/>
                </a:lnTo>
                <a:lnTo>
                  <a:pt x="521" y="422"/>
                </a:lnTo>
                <a:lnTo>
                  <a:pt x="521" y="423"/>
                </a:lnTo>
                <a:lnTo>
                  <a:pt x="520" y="423"/>
                </a:lnTo>
                <a:lnTo>
                  <a:pt x="519" y="423"/>
                </a:lnTo>
                <a:lnTo>
                  <a:pt x="518" y="423"/>
                </a:lnTo>
                <a:lnTo>
                  <a:pt x="517" y="423"/>
                </a:lnTo>
                <a:lnTo>
                  <a:pt x="517" y="424"/>
                </a:lnTo>
                <a:lnTo>
                  <a:pt x="516" y="424"/>
                </a:lnTo>
                <a:lnTo>
                  <a:pt x="515" y="424"/>
                </a:lnTo>
                <a:lnTo>
                  <a:pt x="515" y="424"/>
                </a:lnTo>
                <a:lnTo>
                  <a:pt x="514" y="425"/>
                </a:lnTo>
                <a:lnTo>
                  <a:pt x="513" y="425"/>
                </a:lnTo>
                <a:lnTo>
                  <a:pt x="513" y="425"/>
                </a:lnTo>
                <a:lnTo>
                  <a:pt x="512" y="425"/>
                </a:lnTo>
                <a:lnTo>
                  <a:pt x="512" y="425"/>
                </a:lnTo>
                <a:lnTo>
                  <a:pt x="511" y="426"/>
                </a:lnTo>
                <a:lnTo>
                  <a:pt x="510" y="426"/>
                </a:lnTo>
                <a:lnTo>
                  <a:pt x="510" y="425"/>
                </a:lnTo>
                <a:lnTo>
                  <a:pt x="510" y="425"/>
                </a:lnTo>
                <a:lnTo>
                  <a:pt x="509" y="425"/>
                </a:lnTo>
                <a:lnTo>
                  <a:pt x="509" y="425"/>
                </a:lnTo>
                <a:lnTo>
                  <a:pt x="508" y="426"/>
                </a:lnTo>
                <a:lnTo>
                  <a:pt x="506" y="427"/>
                </a:lnTo>
                <a:lnTo>
                  <a:pt x="506" y="427"/>
                </a:lnTo>
                <a:lnTo>
                  <a:pt x="505" y="427"/>
                </a:lnTo>
                <a:lnTo>
                  <a:pt x="504" y="427"/>
                </a:lnTo>
                <a:lnTo>
                  <a:pt x="503" y="427"/>
                </a:lnTo>
                <a:lnTo>
                  <a:pt x="502" y="427"/>
                </a:lnTo>
                <a:lnTo>
                  <a:pt x="501" y="427"/>
                </a:lnTo>
                <a:lnTo>
                  <a:pt x="500" y="427"/>
                </a:lnTo>
                <a:lnTo>
                  <a:pt x="499" y="427"/>
                </a:lnTo>
                <a:lnTo>
                  <a:pt x="498" y="427"/>
                </a:lnTo>
                <a:lnTo>
                  <a:pt x="497" y="427"/>
                </a:lnTo>
                <a:lnTo>
                  <a:pt x="497" y="426"/>
                </a:lnTo>
                <a:lnTo>
                  <a:pt x="493" y="424"/>
                </a:lnTo>
                <a:lnTo>
                  <a:pt x="493" y="424"/>
                </a:lnTo>
                <a:lnTo>
                  <a:pt x="492" y="424"/>
                </a:lnTo>
                <a:lnTo>
                  <a:pt x="492" y="423"/>
                </a:lnTo>
                <a:lnTo>
                  <a:pt x="491" y="423"/>
                </a:lnTo>
                <a:lnTo>
                  <a:pt x="491" y="423"/>
                </a:lnTo>
                <a:lnTo>
                  <a:pt x="490" y="423"/>
                </a:lnTo>
                <a:lnTo>
                  <a:pt x="489" y="423"/>
                </a:lnTo>
                <a:lnTo>
                  <a:pt x="489" y="422"/>
                </a:lnTo>
                <a:lnTo>
                  <a:pt x="487" y="421"/>
                </a:lnTo>
                <a:lnTo>
                  <a:pt x="487" y="421"/>
                </a:lnTo>
                <a:lnTo>
                  <a:pt x="487" y="421"/>
                </a:lnTo>
                <a:lnTo>
                  <a:pt x="486" y="421"/>
                </a:lnTo>
                <a:lnTo>
                  <a:pt x="485" y="420"/>
                </a:lnTo>
                <a:lnTo>
                  <a:pt x="485" y="420"/>
                </a:lnTo>
                <a:lnTo>
                  <a:pt x="485" y="419"/>
                </a:lnTo>
                <a:lnTo>
                  <a:pt x="484" y="419"/>
                </a:lnTo>
                <a:lnTo>
                  <a:pt x="483" y="419"/>
                </a:lnTo>
                <a:lnTo>
                  <a:pt x="483" y="419"/>
                </a:lnTo>
                <a:lnTo>
                  <a:pt x="482" y="419"/>
                </a:lnTo>
                <a:lnTo>
                  <a:pt x="482" y="418"/>
                </a:lnTo>
                <a:lnTo>
                  <a:pt x="481" y="418"/>
                </a:lnTo>
                <a:lnTo>
                  <a:pt x="480" y="417"/>
                </a:lnTo>
                <a:lnTo>
                  <a:pt x="479" y="417"/>
                </a:lnTo>
                <a:lnTo>
                  <a:pt x="479" y="417"/>
                </a:lnTo>
                <a:lnTo>
                  <a:pt x="478" y="416"/>
                </a:lnTo>
                <a:lnTo>
                  <a:pt x="478" y="415"/>
                </a:lnTo>
                <a:lnTo>
                  <a:pt x="478" y="415"/>
                </a:lnTo>
                <a:lnTo>
                  <a:pt x="477" y="415"/>
                </a:lnTo>
                <a:lnTo>
                  <a:pt x="476" y="414"/>
                </a:lnTo>
                <a:lnTo>
                  <a:pt x="476" y="413"/>
                </a:lnTo>
                <a:lnTo>
                  <a:pt x="476" y="413"/>
                </a:lnTo>
                <a:lnTo>
                  <a:pt x="475" y="413"/>
                </a:lnTo>
                <a:lnTo>
                  <a:pt x="475" y="412"/>
                </a:lnTo>
                <a:lnTo>
                  <a:pt x="474" y="412"/>
                </a:lnTo>
                <a:lnTo>
                  <a:pt x="474" y="412"/>
                </a:lnTo>
                <a:lnTo>
                  <a:pt x="474" y="411"/>
                </a:lnTo>
                <a:lnTo>
                  <a:pt x="473" y="410"/>
                </a:lnTo>
                <a:lnTo>
                  <a:pt x="472" y="410"/>
                </a:lnTo>
                <a:lnTo>
                  <a:pt x="472" y="410"/>
                </a:lnTo>
                <a:lnTo>
                  <a:pt x="472" y="409"/>
                </a:lnTo>
                <a:lnTo>
                  <a:pt x="472" y="409"/>
                </a:lnTo>
                <a:lnTo>
                  <a:pt x="472" y="408"/>
                </a:lnTo>
                <a:lnTo>
                  <a:pt x="470" y="407"/>
                </a:lnTo>
                <a:lnTo>
                  <a:pt x="470" y="406"/>
                </a:lnTo>
                <a:lnTo>
                  <a:pt x="470" y="406"/>
                </a:lnTo>
                <a:lnTo>
                  <a:pt x="469" y="405"/>
                </a:lnTo>
                <a:lnTo>
                  <a:pt x="469" y="404"/>
                </a:lnTo>
                <a:lnTo>
                  <a:pt x="468" y="404"/>
                </a:lnTo>
                <a:lnTo>
                  <a:pt x="468" y="404"/>
                </a:lnTo>
                <a:lnTo>
                  <a:pt x="468" y="403"/>
                </a:lnTo>
                <a:lnTo>
                  <a:pt x="467" y="403"/>
                </a:lnTo>
                <a:lnTo>
                  <a:pt x="466" y="402"/>
                </a:lnTo>
                <a:lnTo>
                  <a:pt x="465" y="402"/>
                </a:lnTo>
                <a:lnTo>
                  <a:pt x="464" y="402"/>
                </a:lnTo>
                <a:lnTo>
                  <a:pt x="464" y="402"/>
                </a:lnTo>
                <a:lnTo>
                  <a:pt x="462" y="401"/>
                </a:lnTo>
                <a:lnTo>
                  <a:pt x="461" y="401"/>
                </a:lnTo>
                <a:lnTo>
                  <a:pt x="461" y="400"/>
                </a:lnTo>
                <a:lnTo>
                  <a:pt x="460" y="400"/>
                </a:lnTo>
                <a:lnTo>
                  <a:pt x="459" y="400"/>
                </a:lnTo>
                <a:lnTo>
                  <a:pt x="458" y="400"/>
                </a:lnTo>
                <a:lnTo>
                  <a:pt x="457" y="399"/>
                </a:lnTo>
                <a:lnTo>
                  <a:pt x="457" y="399"/>
                </a:lnTo>
                <a:lnTo>
                  <a:pt x="456" y="398"/>
                </a:lnTo>
                <a:lnTo>
                  <a:pt x="455" y="398"/>
                </a:lnTo>
                <a:lnTo>
                  <a:pt x="455" y="398"/>
                </a:lnTo>
                <a:lnTo>
                  <a:pt x="455" y="398"/>
                </a:lnTo>
                <a:lnTo>
                  <a:pt x="454" y="398"/>
                </a:lnTo>
                <a:lnTo>
                  <a:pt x="454" y="397"/>
                </a:lnTo>
                <a:lnTo>
                  <a:pt x="453" y="396"/>
                </a:lnTo>
                <a:lnTo>
                  <a:pt x="452" y="396"/>
                </a:lnTo>
                <a:lnTo>
                  <a:pt x="451" y="396"/>
                </a:lnTo>
                <a:lnTo>
                  <a:pt x="451" y="396"/>
                </a:lnTo>
                <a:lnTo>
                  <a:pt x="450" y="395"/>
                </a:lnTo>
                <a:lnTo>
                  <a:pt x="449" y="395"/>
                </a:lnTo>
                <a:lnTo>
                  <a:pt x="449" y="394"/>
                </a:lnTo>
                <a:lnTo>
                  <a:pt x="448" y="394"/>
                </a:lnTo>
                <a:lnTo>
                  <a:pt x="448" y="394"/>
                </a:lnTo>
                <a:lnTo>
                  <a:pt x="447" y="394"/>
                </a:lnTo>
                <a:lnTo>
                  <a:pt x="445" y="393"/>
                </a:lnTo>
                <a:lnTo>
                  <a:pt x="445" y="393"/>
                </a:lnTo>
                <a:lnTo>
                  <a:pt x="445" y="392"/>
                </a:lnTo>
                <a:lnTo>
                  <a:pt x="444" y="392"/>
                </a:lnTo>
                <a:lnTo>
                  <a:pt x="443" y="391"/>
                </a:lnTo>
                <a:lnTo>
                  <a:pt x="443" y="391"/>
                </a:lnTo>
                <a:lnTo>
                  <a:pt x="443" y="391"/>
                </a:lnTo>
                <a:lnTo>
                  <a:pt x="442" y="391"/>
                </a:lnTo>
                <a:lnTo>
                  <a:pt x="442" y="390"/>
                </a:lnTo>
                <a:lnTo>
                  <a:pt x="441" y="389"/>
                </a:lnTo>
                <a:lnTo>
                  <a:pt x="440" y="389"/>
                </a:lnTo>
                <a:lnTo>
                  <a:pt x="440" y="389"/>
                </a:lnTo>
                <a:lnTo>
                  <a:pt x="439" y="388"/>
                </a:lnTo>
                <a:lnTo>
                  <a:pt x="438" y="388"/>
                </a:lnTo>
                <a:lnTo>
                  <a:pt x="437" y="387"/>
                </a:lnTo>
                <a:lnTo>
                  <a:pt x="436" y="386"/>
                </a:lnTo>
                <a:lnTo>
                  <a:pt x="436" y="385"/>
                </a:lnTo>
                <a:lnTo>
                  <a:pt x="435" y="385"/>
                </a:lnTo>
                <a:lnTo>
                  <a:pt x="435" y="385"/>
                </a:lnTo>
                <a:lnTo>
                  <a:pt x="434" y="385"/>
                </a:lnTo>
                <a:lnTo>
                  <a:pt x="434" y="384"/>
                </a:lnTo>
                <a:lnTo>
                  <a:pt x="433" y="384"/>
                </a:lnTo>
                <a:lnTo>
                  <a:pt x="433" y="383"/>
                </a:lnTo>
                <a:lnTo>
                  <a:pt x="432" y="383"/>
                </a:lnTo>
                <a:lnTo>
                  <a:pt x="430" y="382"/>
                </a:lnTo>
                <a:lnTo>
                  <a:pt x="430" y="381"/>
                </a:lnTo>
                <a:lnTo>
                  <a:pt x="430" y="381"/>
                </a:lnTo>
                <a:lnTo>
                  <a:pt x="430" y="381"/>
                </a:lnTo>
                <a:lnTo>
                  <a:pt x="429" y="381"/>
                </a:lnTo>
                <a:lnTo>
                  <a:pt x="428" y="380"/>
                </a:lnTo>
                <a:lnTo>
                  <a:pt x="428" y="379"/>
                </a:lnTo>
                <a:lnTo>
                  <a:pt x="427" y="379"/>
                </a:lnTo>
                <a:lnTo>
                  <a:pt x="426" y="379"/>
                </a:lnTo>
                <a:lnTo>
                  <a:pt x="426" y="379"/>
                </a:lnTo>
                <a:lnTo>
                  <a:pt x="425" y="378"/>
                </a:lnTo>
                <a:lnTo>
                  <a:pt x="424" y="377"/>
                </a:lnTo>
                <a:lnTo>
                  <a:pt x="423" y="377"/>
                </a:lnTo>
                <a:lnTo>
                  <a:pt x="422" y="377"/>
                </a:lnTo>
                <a:lnTo>
                  <a:pt x="421" y="377"/>
                </a:lnTo>
                <a:lnTo>
                  <a:pt x="421" y="376"/>
                </a:lnTo>
                <a:lnTo>
                  <a:pt x="421" y="376"/>
                </a:lnTo>
                <a:lnTo>
                  <a:pt x="419" y="376"/>
                </a:lnTo>
                <a:lnTo>
                  <a:pt x="419" y="375"/>
                </a:lnTo>
                <a:lnTo>
                  <a:pt x="418" y="374"/>
                </a:lnTo>
                <a:lnTo>
                  <a:pt x="416" y="372"/>
                </a:lnTo>
                <a:lnTo>
                  <a:pt x="415" y="372"/>
                </a:lnTo>
                <a:lnTo>
                  <a:pt x="415" y="371"/>
                </a:lnTo>
                <a:lnTo>
                  <a:pt x="414" y="370"/>
                </a:lnTo>
                <a:lnTo>
                  <a:pt x="413" y="370"/>
                </a:lnTo>
                <a:lnTo>
                  <a:pt x="413" y="369"/>
                </a:lnTo>
                <a:lnTo>
                  <a:pt x="412" y="368"/>
                </a:lnTo>
                <a:lnTo>
                  <a:pt x="411" y="368"/>
                </a:lnTo>
                <a:lnTo>
                  <a:pt x="411" y="367"/>
                </a:lnTo>
                <a:lnTo>
                  <a:pt x="409" y="367"/>
                </a:lnTo>
                <a:lnTo>
                  <a:pt x="409" y="366"/>
                </a:lnTo>
                <a:lnTo>
                  <a:pt x="408" y="366"/>
                </a:lnTo>
                <a:lnTo>
                  <a:pt x="407" y="366"/>
                </a:lnTo>
                <a:lnTo>
                  <a:pt x="407" y="366"/>
                </a:lnTo>
                <a:lnTo>
                  <a:pt x="406" y="366"/>
                </a:lnTo>
                <a:lnTo>
                  <a:pt x="406" y="366"/>
                </a:lnTo>
                <a:lnTo>
                  <a:pt x="405" y="365"/>
                </a:lnTo>
                <a:lnTo>
                  <a:pt x="404" y="365"/>
                </a:lnTo>
                <a:lnTo>
                  <a:pt x="404" y="365"/>
                </a:lnTo>
                <a:lnTo>
                  <a:pt x="404" y="364"/>
                </a:lnTo>
                <a:lnTo>
                  <a:pt x="403" y="364"/>
                </a:lnTo>
                <a:lnTo>
                  <a:pt x="402" y="364"/>
                </a:lnTo>
                <a:lnTo>
                  <a:pt x="401" y="364"/>
                </a:lnTo>
                <a:lnTo>
                  <a:pt x="400" y="364"/>
                </a:lnTo>
                <a:lnTo>
                  <a:pt x="400" y="363"/>
                </a:lnTo>
                <a:lnTo>
                  <a:pt x="400" y="363"/>
                </a:lnTo>
                <a:lnTo>
                  <a:pt x="399" y="363"/>
                </a:lnTo>
                <a:lnTo>
                  <a:pt x="398" y="362"/>
                </a:lnTo>
                <a:lnTo>
                  <a:pt x="398" y="362"/>
                </a:lnTo>
                <a:lnTo>
                  <a:pt x="397" y="362"/>
                </a:lnTo>
                <a:lnTo>
                  <a:pt x="396" y="362"/>
                </a:lnTo>
                <a:lnTo>
                  <a:pt x="396" y="361"/>
                </a:lnTo>
                <a:lnTo>
                  <a:pt x="395" y="361"/>
                </a:lnTo>
                <a:lnTo>
                  <a:pt x="395" y="360"/>
                </a:lnTo>
                <a:lnTo>
                  <a:pt x="394" y="360"/>
                </a:lnTo>
                <a:lnTo>
                  <a:pt x="394" y="360"/>
                </a:lnTo>
                <a:lnTo>
                  <a:pt x="394" y="360"/>
                </a:lnTo>
                <a:lnTo>
                  <a:pt x="393" y="360"/>
                </a:lnTo>
                <a:lnTo>
                  <a:pt x="392" y="359"/>
                </a:lnTo>
                <a:lnTo>
                  <a:pt x="392" y="360"/>
                </a:lnTo>
                <a:lnTo>
                  <a:pt x="391" y="360"/>
                </a:lnTo>
                <a:lnTo>
                  <a:pt x="391" y="360"/>
                </a:lnTo>
                <a:lnTo>
                  <a:pt x="391" y="361"/>
                </a:lnTo>
                <a:lnTo>
                  <a:pt x="390" y="362"/>
                </a:lnTo>
                <a:lnTo>
                  <a:pt x="390" y="362"/>
                </a:lnTo>
                <a:lnTo>
                  <a:pt x="390" y="362"/>
                </a:lnTo>
                <a:lnTo>
                  <a:pt x="388" y="362"/>
                </a:lnTo>
                <a:lnTo>
                  <a:pt x="387" y="362"/>
                </a:lnTo>
                <a:lnTo>
                  <a:pt x="387" y="361"/>
                </a:lnTo>
                <a:lnTo>
                  <a:pt x="386" y="361"/>
                </a:lnTo>
                <a:lnTo>
                  <a:pt x="385" y="361"/>
                </a:lnTo>
                <a:lnTo>
                  <a:pt x="384" y="360"/>
                </a:lnTo>
                <a:lnTo>
                  <a:pt x="383" y="360"/>
                </a:lnTo>
                <a:lnTo>
                  <a:pt x="383" y="360"/>
                </a:lnTo>
                <a:lnTo>
                  <a:pt x="382" y="360"/>
                </a:lnTo>
                <a:lnTo>
                  <a:pt x="381" y="360"/>
                </a:lnTo>
                <a:lnTo>
                  <a:pt x="381" y="359"/>
                </a:lnTo>
                <a:lnTo>
                  <a:pt x="378" y="356"/>
                </a:lnTo>
                <a:lnTo>
                  <a:pt x="377" y="355"/>
                </a:lnTo>
                <a:lnTo>
                  <a:pt x="375" y="353"/>
                </a:lnTo>
                <a:lnTo>
                  <a:pt x="374" y="353"/>
                </a:lnTo>
                <a:lnTo>
                  <a:pt x="373" y="352"/>
                </a:lnTo>
                <a:lnTo>
                  <a:pt x="370" y="350"/>
                </a:lnTo>
                <a:lnTo>
                  <a:pt x="370" y="349"/>
                </a:lnTo>
                <a:lnTo>
                  <a:pt x="369" y="347"/>
                </a:lnTo>
                <a:lnTo>
                  <a:pt x="368" y="347"/>
                </a:lnTo>
                <a:lnTo>
                  <a:pt x="366" y="344"/>
                </a:lnTo>
                <a:lnTo>
                  <a:pt x="364" y="341"/>
                </a:lnTo>
                <a:lnTo>
                  <a:pt x="363" y="341"/>
                </a:lnTo>
                <a:lnTo>
                  <a:pt x="363" y="340"/>
                </a:lnTo>
                <a:lnTo>
                  <a:pt x="362" y="339"/>
                </a:lnTo>
                <a:lnTo>
                  <a:pt x="361" y="339"/>
                </a:lnTo>
                <a:lnTo>
                  <a:pt x="360" y="339"/>
                </a:lnTo>
                <a:lnTo>
                  <a:pt x="359" y="340"/>
                </a:lnTo>
                <a:lnTo>
                  <a:pt x="358" y="340"/>
                </a:lnTo>
                <a:lnTo>
                  <a:pt x="352" y="338"/>
                </a:lnTo>
                <a:lnTo>
                  <a:pt x="351" y="338"/>
                </a:lnTo>
                <a:lnTo>
                  <a:pt x="346" y="338"/>
                </a:lnTo>
                <a:lnTo>
                  <a:pt x="337" y="337"/>
                </a:lnTo>
                <a:lnTo>
                  <a:pt x="336" y="337"/>
                </a:lnTo>
                <a:lnTo>
                  <a:pt x="335" y="337"/>
                </a:lnTo>
                <a:lnTo>
                  <a:pt x="334" y="337"/>
                </a:lnTo>
                <a:lnTo>
                  <a:pt x="333" y="337"/>
                </a:lnTo>
                <a:lnTo>
                  <a:pt x="332" y="337"/>
                </a:lnTo>
                <a:lnTo>
                  <a:pt x="331" y="337"/>
                </a:lnTo>
                <a:lnTo>
                  <a:pt x="330" y="337"/>
                </a:lnTo>
                <a:lnTo>
                  <a:pt x="329" y="337"/>
                </a:lnTo>
                <a:lnTo>
                  <a:pt x="328" y="337"/>
                </a:lnTo>
                <a:lnTo>
                  <a:pt x="328" y="337"/>
                </a:lnTo>
                <a:lnTo>
                  <a:pt x="327" y="337"/>
                </a:lnTo>
                <a:lnTo>
                  <a:pt x="326" y="337"/>
                </a:lnTo>
                <a:lnTo>
                  <a:pt x="325" y="337"/>
                </a:lnTo>
                <a:lnTo>
                  <a:pt x="324" y="338"/>
                </a:lnTo>
                <a:lnTo>
                  <a:pt x="324" y="338"/>
                </a:lnTo>
                <a:lnTo>
                  <a:pt x="323" y="339"/>
                </a:lnTo>
                <a:lnTo>
                  <a:pt x="323" y="340"/>
                </a:lnTo>
                <a:lnTo>
                  <a:pt x="322" y="340"/>
                </a:lnTo>
                <a:lnTo>
                  <a:pt x="322" y="341"/>
                </a:lnTo>
                <a:lnTo>
                  <a:pt x="322" y="341"/>
                </a:lnTo>
                <a:lnTo>
                  <a:pt x="322" y="341"/>
                </a:lnTo>
                <a:lnTo>
                  <a:pt x="321" y="342"/>
                </a:lnTo>
                <a:lnTo>
                  <a:pt x="320" y="342"/>
                </a:lnTo>
                <a:lnTo>
                  <a:pt x="320" y="343"/>
                </a:lnTo>
                <a:lnTo>
                  <a:pt x="320" y="343"/>
                </a:lnTo>
                <a:lnTo>
                  <a:pt x="319" y="343"/>
                </a:lnTo>
                <a:lnTo>
                  <a:pt x="319" y="344"/>
                </a:lnTo>
                <a:lnTo>
                  <a:pt x="318" y="345"/>
                </a:lnTo>
                <a:lnTo>
                  <a:pt x="318" y="346"/>
                </a:lnTo>
                <a:lnTo>
                  <a:pt x="317" y="347"/>
                </a:lnTo>
                <a:lnTo>
                  <a:pt x="316" y="347"/>
                </a:lnTo>
                <a:lnTo>
                  <a:pt x="316" y="348"/>
                </a:lnTo>
                <a:lnTo>
                  <a:pt x="315" y="349"/>
                </a:lnTo>
                <a:lnTo>
                  <a:pt x="315" y="350"/>
                </a:lnTo>
                <a:lnTo>
                  <a:pt x="315" y="351"/>
                </a:lnTo>
                <a:lnTo>
                  <a:pt x="313" y="352"/>
                </a:lnTo>
                <a:lnTo>
                  <a:pt x="313" y="353"/>
                </a:lnTo>
                <a:lnTo>
                  <a:pt x="312" y="353"/>
                </a:lnTo>
                <a:lnTo>
                  <a:pt x="311" y="353"/>
                </a:lnTo>
                <a:lnTo>
                  <a:pt x="311" y="354"/>
                </a:lnTo>
                <a:lnTo>
                  <a:pt x="311" y="355"/>
                </a:lnTo>
                <a:lnTo>
                  <a:pt x="311" y="355"/>
                </a:lnTo>
                <a:lnTo>
                  <a:pt x="310" y="355"/>
                </a:lnTo>
                <a:lnTo>
                  <a:pt x="310" y="356"/>
                </a:lnTo>
                <a:lnTo>
                  <a:pt x="310" y="357"/>
                </a:lnTo>
                <a:lnTo>
                  <a:pt x="310" y="357"/>
                </a:lnTo>
                <a:lnTo>
                  <a:pt x="310" y="358"/>
                </a:lnTo>
                <a:lnTo>
                  <a:pt x="310" y="359"/>
                </a:lnTo>
                <a:lnTo>
                  <a:pt x="310" y="359"/>
                </a:lnTo>
                <a:lnTo>
                  <a:pt x="310" y="360"/>
                </a:lnTo>
                <a:lnTo>
                  <a:pt x="310" y="360"/>
                </a:lnTo>
                <a:lnTo>
                  <a:pt x="310" y="361"/>
                </a:lnTo>
                <a:lnTo>
                  <a:pt x="310" y="362"/>
                </a:lnTo>
                <a:lnTo>
                  <a:pt x="309" y="362"/>
                </a:lnTo>
                <a:lnTo>
                  <a:pt x="309" y="362"/>
                </a:lnTo>
                <a:lnTo>
                  <a:pt x="308" y="362"/>
                </a:lnTo>
                <a:lnTo>
                  <a:pt x="308" y="362"/>
                </a:lnTo>
                <a:lnTo>
                  <a:pt x="307" y="362"/>
                </a:lnTo>
                <a:lnTo>
                  <a:pt x="307" y="362"/>
                </a:lnTo>
                <a:lnTo>
                  <a:pt x="306" y="362"/>
                </a:lnTo>
                <a:lnTo>
                  <a:pt x="305" y="362"/>
                </a:lnTo>
                <a:lnTo>
                  <a:pt x="305" y="363"/>
                </a:lnTo>
                <a:lnTo>
                  <a:pt x="305" y="363"/>
                </a:lnTo>
                <a:lnTo>
                  <a:pt x="304" y="363"/>
                </a:lnTo>
                <a:lnTo>
                  <a:pt x="303" y="363"/>
                </a:lnTo>
                <a:lnTo>
                  <a:pt x="303" y="363"/>
                </a:lnTo>
                <a:lnTo>
                  <a:pt x="302" y="363"/>
                </a:lnTo>
                <a:lnTo>
                  <a:pt x="301" y="364"/>
                </a:lnTo>
                <a:lnTo>
                  <a:pt x="301" y="364"/>
                </a:lnTo>
                <a:lnTo>
                  <a:pt x="300" y="364"/>
                </a:lnTo>
                <a:lnTo>
                  <a:pt x="300" y="363"/>
                </a:lnTo>
                <a:lnTo>
                  <a:pt x="299" y="363"/>
                </a:lnTo>
                <a:lnTo>
                  <a:pt x="299" y="363"/>
                </a:lnTo>
                <a:lnTo>
                  <a:pt x="298" y="363"/>
                </a:lnTo>
                <a:lnTo>
                  <a:pt x="298" y="363"/>
                </a:lnTo>
                <a:lnTo>
                  <a:pt x="298" y="362"/>
                </a:lnTo>
                <a:lnTo>
                  <a:pt x="297" y="362"/>
                </a:lnTo>
                <a:lnTo>
                  <a:pt x="296" y="362"/>
                </a:lnTo>
                <a:lnTo>
                  <a:pt x="296" y="362"/>
                </a:lnTo>
                <a:lnTo>
                  <a:pt x="295" y="362"/>
                </a:lnTo>
                <a:lnTo>
                  <a:pt x="295" y="362"/>
                </a:lnTo>
                <a:lnTo>
                  <a:pt x="294" y="362"/>
                </a:lnTo>
                <a:lnTo>
                  <a:pt x="294" y="361"/>
                </a:lnTo>
                <a:lnTo>
                  <a:pt x="294" y="360"/>
                </a:lnTo>
                <a:lnTo>
                  <a:pt x="294" y="360"/>
                </a:lnTo>
                <a:lnTo>
                  <a:pt x="293" y="360"/>
                </a:lnTo>
                <a:lnTo>
                  <a:pt x="293" y="359"/>
                </a:lnTo>
                <a:lnTo>
                  <a:pt x="292" y="359"/>
                </a:lnTo>
                <a:lnTo>
                  <a:pt x="292" y="359"/>
                </a:lnTo>
                <a:lnTo>
                  <a:pt x="292" y="359"/>
                </a:lnTo>
                <a:lnTo>
                  <a:pt x="292" y="358"/>
                </a:lnTo>
                <a:lnTo>
                  <a:pt x="291" y="358"/>
                </a:lnTo>
                <a:lnTo>
                  <a:pt x="290" y="358"/>
                </a:lnTo>
                <a:lnTo>
                  <a:pt x="290" y="357"/>
                </a:lnTo>
                <a:lnTo>
                  <a:pt x="290" y="357"/>
                </a:lnTo>
                <a:lnTo>
                  <a:pt x="289" y="357"/>
                </a:lnTo>
                <a:lnTo>
                  <a:pt x="288" y="356"/>
                </a:lnTo>
                <a:lnTo>
                  <a:pt x="288" y="356"/>
                </a:lnTo>
                <a:lnTo>
                  <a:pt x="288" y="355"/>
                </a:lnTo>
                <a:lnTo>
                  <a:pt x="287" y="355"/>
                </a:lnTo>
                <a:lnTo>
                  <a:pt x="286" y="355"/>
                </a:lnTo>
                <a:lnTo>
                  <a:pt x="286" y="355"/>
                </a:lnTo>
                <a:lnTo>
                  <a:pt x="286" y="355"/>
                </a:lnTo>
                <a:lnTo>
                  <a:pt x="286" y="354"/>
                </a:lnTo>
                <a:lnTo>
                  <a:pt x="285" y="354"/>
                </a:lnTo>
                <a:lnTo>
                  <a:pt x="284" y="353"/>
                </a:lnTo>
                <a:lnTo>
                  <a:pt x="284" y="353"/>
                </a:lnTo>
                <a:lnTo>
                  <a:pt x="283" y="353"/>
                </a:lnTo>
                <a:lnTo>
                  <a:pt x="282" y="352"/>
                </a:lnTo>
                <a:lnTo>
                  <a:pt x="282" y="352"/>
                </a:lnTo>
                <a:lnTo>
                  <a:pt x="281" y="351"/>
                </a:lnTo>
                <a:lnTo>
                  <a:pt x="280" y="351"/>
                </a:lnTo>
                <a:lnTo>
                  <a:pt x="280" y="351"/>
                </a:lnTo>
                <a:lnTo>
                  <a:pt x="280" y="351"/>
                </a:lnTo>
                <a:lnTo>
                  <a:pt x="279" y="350"/>
                </a:lnTo>
                <a:lnTo>
                  <a:pt x="279" y="350"/>
                </a:lnTo>
                <a:lnTo>
                  <a:pt x="279" y="349"/>
                </a:lnTo>
                <a:lnTo>
                  <a:pt x="278" y="349"/>
                </a:lnTo>
                <a:lnTo>
                  <a:pt x="278" y="349"/>
                </a:lnTo>
                <a:lnTo>
                  <a:pt x="277" y="349"/>
                </a:lnTo>
                <a:lnTo>
                  <a:pt x="277" y="348"/>
                </a:lnTo>
                <a:lnTo>
                  <a:pt x="277" y="348"/>
                </a:lnTo>
                <a:lnTo>
                  <a:pt x="277" y="347"/>
                </a:lnTo>
                <a:lnTo>
                  <a:pt x="276" y="347"/>
                </a:lnTo>
                <a:lnTo>
                  <a:pt x="275" y="347"/>
                </a:lnTo>
                <a:lnTo>
                  <a:pt x="275" y="347"/>
                </a:lnTo>
                <a:lnTo>
                  <a:pt x="274" y="347"/>
                </a:lnTo>
                <a:lnTo>
                  <a:pt x="273" y="346"/>
                </a:lnTo>
                <a:lnTo>
                  <a:pt x="273" y="346"/>
                </a:lnTo>
                <a:lnTo>
                  <a:pt x="272" y="346"/>
                </a:lnTo>
                <a:lnTo>
                  <a:pt x="271" y="346"/>
                </a:lnTo>
                <a:lnTo>
                  <a:pt x="271" y="345"/>
                </a:lnTo>
                <a:lnTo>
                  <a:pt x="270" y="345"/>
                </a:lnTo>
                <a:lnTo>
                  <a:pt x="269" y="345"/>
                </a:lnTo>
                <a:lnTo>
                  <a:pt x="268" y="346"/>
                </a:lnTo>
                <a:lnTo>
                  <a:pt x="267" y="346"/>
                </a:lnTo>
                <a:lnTo>
                  <a:pt x="267" y="346"/>
                </a:lnTo>
                <a:lnTo>
                  <a:pt x="267" y="345"/>
                </a:lnTo>
                <a:lnTo>
                  <a:pt x="266" y="345"/>
                </a:lnTo>
                <a:lnTo>
                  <a:pt x="265" y="344"/>
                </a:lnTo>
                <a:lnTo>
                  <a:pt x="264" y="343"/>
                </a:lnTo>
                <a:lnTo>
                  <a:pt x="263" y="343"/>
                </a:lnTo>
                <a:lnTo>
                  <a:pt x="263" y="343"/>
                </a:lnTo>
                <a:lnTo>
                  <a:pt x="262" y="341"/>
                </a:lnTo>
                <a:lnTo>
                  <a:pt x="261" y="341"/>
                </a:lnTo>
                <a:lnTo>
                  <a:pt x="261" y="341"/>
                </a:lnTo>
                <a:lnTo>
                  <a:pt x="260" y="341"/>
                </a:lnTo>
                <a:lnTo>
                  <a:pt x="260" y="340"/>
                </a:lnTo>
                <a:lnTo>
                  <a:pt x="259" y="340"/>
                </a:lnTo>
                <a:lnTo>
                  <a:pt x="258" y="339"/>
                </a:lnTo>
                <a:lnTo>
                  <a:pt x="258" y="338"/>
                </a:lnTo>
                <a:lnTo>
                  <a:pt x="257" y="338"/>
                </a:lnTo>
                <a:lnTo>
                  <a:pt x="256" y="338"/>
                </a:lnTo>
                <a:lnTo>
                  <a:pt x="256" y="337"/>
                </a:lnTo>
                <a:lnTo>
                  <a:pt x="255" y="336"/>
                </a:lnTo>
                <a:lnTo>
                  <a:pt x="254" y="336"/>
                </a:lnTo>
                <a:lnTo>
                  <a:pt x="254" y="336"/>
                </a:lnTo>
                <a:lnTo>
                  <a:pt x="252" y="334"/>
                </a:lnTo>
                <a:lnTo>
                  <a:pt x="252" y="334"/>
                </a:lnTo>
                <a:lnTo>
                  <a:pt x="251" y="334"/>
                </a:lnTo>
                <a:lnTo>
                  <a:pt x="250" y="332"/>
                </a:lnTo>
                <a:lnTo>
                  <a:pt x="250" y="332"/>
                </a:lnTo>
                <a:lnTo>
                  <a:pt x="249" y="332"/>
                </a:lnTo>
                <a:lnTo>
                  <a:pt x="248" y="331"/>
                </a:lnTo>
                <a:lnTo>
                  <a:pt x="248" y="331"/>
                </a:lnTo>
                <a:lnTo>
                  <a:pt x="246" y="330"/>
                </a:lnTo>
                <a:lnTo>
                  <a:pt x="246" y="329"/>
                </a:lnTo>
                <a:lnTo>
                  <a:pt x="244" y="328"/>
                </a:lnTo>
                <a:lnTo>
                  <a:pt x="243" y="327"/>
                </a:lnTo>
                <a:lnTo>
                  <a:pt x="243" y="326"/>
                </a:lnTo>
                <a:lnTo>
                  <a:pt x="242" y="326"/>
                </a:lnTo>
                <a:lnTo>
                  <a:pt x="241" y="326"/>
                </a:lnTo>
                <a:lnTo>
                  <a:pt x="240" y="324"/>
                </a:lnTo>
                <a:lnTo>
                  <a:pt x="239" y="324"/>
                </a:lnTo>
                <a:lnTo>
                  <a:pt x="238" y="323"/>
                </a:lnTo>
                <a:lnTo>
                  <a:pt x="237" y="323"/>
                </a:lnTo>
                <a:lnTo>
                  <a:pt x="236" y="322"/>
                </a:lnTo>
                <a:lnTo>
                  <a:pt x="235" y="321"/>
                </a:lnTo>
                <a:lnTo>
                  <a:pt x="235" y="320"/>
                </a:lnTo>
                <a:lnTo>
                  <a:pt x="233" y="319"/>
                </a:lnTo>
                <a:lnTo>
                  <a:pt x="232" y="318"/>
                </a:lnTo>
                <a:lnTo>
                  <a:pt x="231" y="318"/>
                </a:lnTo>
                <a:lnTo>
                  <a:pt x="230" y="317"/>
                </a:lnTo>
                <a:lnTo>
                  <a:pt x="229" y="316"/>
                </a:lnTo>
                <a:lnTo>
                  <a:pt x="229" y="315"/>
                </a:lnTo>
                <a:lnTo>
                  <a:pt x="227" y="315"/>
                </a:lnTo>
                <a:lnTo>
                  <a:pt x="227" y="315"/>
                </a:lnTo>
                <a:lnTo>
                  <a:pt x="226" y="315"/>
                </a:lnTo>
                <a:lnTo>
                  <a:pt x="226" y="315"/>
                </a:lnTo>
                <a:lnTo>
                  <a:pt x="224" y="315"/>
                </a:lnTo>
                <a:lnTo>
                  <a:pt x="222" y="315"/>
                </a:lnTo>
                <a:lnTo>
                  <a:pt x="221" y="315"/>
                </a:lnTo>
                <a:lnTo>
                  <a:pt x="220" y="315"/>
                </a:lnTo>
                <a:lnTo>
                  <a:pt x="219" y="315"/>
                </a:lnTo>
                <a:lnTo>
                  <a:pt x="217" y="314"/>
                </a:lnTo>
                <a:lnTo>
                  <a:pt x="216" y="314"/>
                </a:lnTo>
                <a:lnTo>
                  <a:pt x="216" y="314"/>
                </a:lnTo>
                <a:lnTo>
                  <a:pt x="214" y="314"/>
                </a:lnTo>
                <a:lnTo>
                  <a:pt x="212" y="314"/>
                </a:lnTo>
                <a:lnTo>
                  <a:pt x="212" y="314"/>
                </a:lnTo>
                <a:lnTo>
                  <a:pt x="210" y="314"/>
                </a:lnTo>
                <a:lnTo>
                  <a:pt x="210" y="313"/>
                </a:lnTo>
                <a:lnTo>
                  <a:pt x="209" y="313"/>
                </a:lnTo>
                <a:lnTo>
                  <a:pt x="208" y="313"/>
                </a:lnTo>
                <a:lnTo>
                  <a:pt x="208" y="313"/>
                </a:lnTo>
                <a:lnTo>
                  <a:pt x="207" y="312"/>
                </a:lnTo>
                <a:lnTo>
                  <a:pt x="207" y="312"/>
                </a:lnTo>
                <a:lnTo>
                  <a:pt x="206" y="312"/>
                </a:lnTo>
                <a:lnTo>
                  <a:pt x="205" y="311"/>
                </a:lnTo>
                <a:lnTo>
                  <a:pt x="204" y="311"/>
                </a:lnTo>
                <a:lnTo>
                  <a:pt x="203" y="311"/>
                </a:lnTo>
                <a:lnTo>
                  <a:pt x="203" y="311"/>
                </a:lnTo>
                <a:lnTo>
                  <a:pt x="202" y="311"/>
                </a:lnTo>
                <a:lnTo>
                  <a:pt x="202" y="310"/>
                </a:lnTo>
                <a:lnTo>
                  <a:pt x="201" y="310"/>
                </a:lnTo>
                <a:lnTo>
                  <a:pt x="201" y="309"/>
                </a:lnTo>
                <a:lnTo>
                  <a:pt x="201" y="309"/>
                </a:lnTo>
                <a:lnTo>
                  <a:pt x="200" y="308"/>
                </a:lnTo>
                <a:lnTo>
                  <a:pt x="199" y="307"/>
                </a:lnTo>
                <a:lnTo>
                  <a:pt x="199" y="307"/>
                </a:lnTo>
                <a:lnTo>
                  <a:pt x="198" y="307"/>
                </a:lnTo>
                <a:lnTo>
                  <a:pt x="198" y="307"/>
                </a:lnTo>
                <a:lnTo>
                  <a:pt x="197" y="307"/>
                </a:lnTo>
                <a:lnTo>
                  <a:pt x="197" y="306"/>
                </a:lnTo>
                <a:lnTo>
                  <a:pt x="196" y="306"/>
                </a:lnTo>
                <a:lnTo>
                  <a:pt x="195" y="305"/>
                </a:lnTo>
                <a:lnTo>
                  <a:pt x="195" y="305"/>
                </a:lnTo>
                <a:lnTo>
                  <a:pt x="194" y="305"/>
                </a:lnTo>
                <a:lnTo>
                  <a:pt x="193" y="305"/>
                </a:lnTo>
                <a:lnTo>
                  <a:pt x="193" y="304"/>
                </a:lnTo>
                <a:lnTo>
                  <a:pt x="193" y="304"/>
                </a:lnTo>
                <a:lnTo>
                  <a:pt x="192" y="304"/>
                </a:lnTo>
                <a:lnTo>
                  <a:pt x="191" y="304"/>
                </a:lnTo>
                <a:lnTo>
                  <a:pt x="191" y="304"/>
                </a:lnTo>
                <a:lnTo>
                  <a:pt x="190" y="303"/>
                </a:lnTo>
                <a:lnTo>
                  <a:pt x="190" y="303"/>
                </a:lnTo>
                <a:lnTo>
                  <a:pt x="189" y="302"/>
                </a:lnTo>
                <a:lnTo>
                  <a:pt x="188" y="302"/>
                </a:lnTo>
                <a:lnTo>
                  <a:pt x="187" y="302"/>
                </a:lnTo>
                <a:lnTo>
                  <a:pt x="186" y="302"/>
                </a:lnTo>
                <a:lnTo>
                  <a:pt x="186" y="301"/>
                </a:lnTo>
                <a:lnTo>
                  <a:pt x="185" y="300"/>
                </a:lnTo>
                <a:lnTo>
                  <a:pt x="184" y="300"/>
                </a:lnTo>
                <a:lnTo>
                  <a:pt x="184" y="300"/>
                </a:lnTo>
                <a:lnTo>
                  <a:pt x="183" y="299"/>
                </a:lnTo>
                <a:lnTo>
                  <a:pt x="182" y="299"/>
                </a:lnTo>
                <a:lnTo>
                  <a:pt x="181" y="298"/>
                </a:lnTo>
                <a:lnTo>
                  <a:pt x="180" y="298"/>
                </a:lnTo>
                <a:lnTo>
                  <a:pt x="179" y="296"/>
                </a:lnTo>
                <a:lnTo>
                  <a:pt x="178" y="296"/>
                </a:lnTo>
                <a:lnTo>
                  <a:pt x="177" y="295"/>
                </a:lnTo>
                <a:lnTo>
                  <a:pt x="176" y="295"/>
                </a:lnTo>
                <a:lnTo>
                  <a:pt x="176" y="294"/>
                </a:lnTo>
                <a:lnTo>
                  <a:pt x="175" y="294"/>
                </a:lnTo>
                <a:lnTo>
                  <a:pt x="174" y="294"/>
                </a:lnTo>
                <a:lnTo>
                  <a:pt x="174" y="294"/>
                </a:lnTo>
                <a:lnTo>
                  <a:pt x="172" y="293"/>
                </a:lnTo>
                <a:lnTo>
                  <a:pt x="172" y="292"/>
                </a:lnTo>
                <a:lnTo>
                  <a:pt x="171" y="292"/>
                </a:lnTo>
                <a:lnTo>
                  <a:pt x="171" y="292"/>
                </a:lnTo>
                <a:lnTo>
                  <a:pt x="170" y="292"/>
                </a:lnTo>
                <a:lnTo>
                  <a:pt x="169" y="291"/>
                </a:lnTo>
                <a:lnTo>
                  <a:pt x="169" y="291"/>
                </a:lnTo>
                <a:lnTo>
                  <a:pt x="168" y="290"/>
                </a:lnTo>
                <a:lnTo>
                  <a:pt x="167" y="290"/>
                </a:lnTo>
                <a:lnTo>
                  <a:pt x="167" y="290"/>
                </a:lnTo>
                <a:lnTo>
                  <a:pt x="166" y="290"/>
                </a:lnTo>
                <a:lnTo>
                  <a:pt x="165" y="289"/>
                </a:lnTo>
                <a:lnTo>
                  <a:pt x="164" y="289"/>
                </a:lnTo>
                <a:lnTo>
                  <a:pt x="164" y="288"/>
                </a:lnTo>
                <a:lnTo>
                  <a:pt x="163" y="288"/>
                </a:lnTo>
                <a:lnTo>
                  <a:pt x="163" y="288"/>
                </a:lnTo>
                <a:lnTo>
                  <a:pt x="161" y="288"/>
                </a:lnTo>
                <a:lnTo>
                  <a:pt x="161" y="287"/>
                </a:lnTo>
                <a:lnTo>
                  <a:pt x="160" y="287"/>
                </a:lnTo>
                <a:lnTo>
                  <a:pt x="159" y="287"/>
                </a:lnTo>
                <a:lnTo>
                  <a:pt x="159" y="287"/>
                </a:lnTo>
                <a:lnTo>
                  <a:pt x="158" y="287"/>
                </a:lnTo>
                <a:lnTo>
                  <a:pt x="158" y="286"/>
                </a:lnTo>
                <a:lnTo>
                  <a:pt x="157" y="286"/>
                </a:lnTo>
                <a:lnTo>
                  <a:pt x="156" y="285"/>
                </a:lnTo>
                <a:lnTo>
                  <a:pt x="154" y="284"/>
                </a:lnTo>
                <a:lnTo>
                  <a:pt x="152" y="283"/>
                </a:lnTo>
                <a:lnTo>
                  <a:pt x="152" y="283"/>
                </a:lnTo>
                <a:lnTo>
                  <a:pt x="150" y="282"/>
                </a:lnTo>
                <a:lnTo>
                  <a:pt x="150" y="281"/>
                </a:lnTo>
                <a:lnTo>
                  <a:pt x="150" y="279"/>
                </a:lnTo>
                <a:lnTo>
                  <a:pt x="150" y="279"/>
                </a:lnTo>
                <a:lnTo>
                  <a:pt x="150" y="276"/>
                </a:lnTo>
                <a:lnTo>
                  <a:pt x="150" y="275"/>
                </a:lnTo>
                <a:lnTo>
                  <a:pt x="150" y="275"/>
                </a:lnTo>
                <a:lnTo>
                  <a:pt x="150" y="274"/>
                </a:lnTo>
                <a:lnTo>
                  <a:pt x="150" y="273"/>
                </a:lnTo>
                <a:lnTo>
                  <a:pt x="150" y="272"/>
                </a:lnTo>
                <a:lnTo>
                  <a:pt x="151" y="271"/>
                </a:lnTo>
                <a:lnTo>
                  <a:pt x="152" y="270"/>
                </a:lnTo>
                <a:lnTo>
                  <a:pt x="152" y="269"/>
                </a:lnTo>
                <a:lnTo>
                  <a:pt x="152" y="269"/>
                </a:lnTo>
                <a:lnTo>
                  <a:pt x="152" y="269"/>
                </a:lnTo>
                <a:lnTo>
                  <a:pt x="151" y="268"/>
                </a:lnTo>
                <a:lnTo>
                  <a:pt x="148" y="266"/>
                </a:lnTo>
                <a:lnTo>
                  <a:pt x="148" y="266"/>
                </a:lnTo>
                <a:lnTo>
                  <a:pt x="147" y="266"/>
                </a:lnTo>
                <a:lnTo>
                  <a:pt x="146" y="266"/>
                </a:lnTo>
                <a:lnTo>
                  <a:pt x="146" y="266"/>
                </a:lnTo>
                <a:lnTo>
                  <a:pt x="146" y="266"/>
                </a:lnTo>
                <a:lnTo>
                  <a:pt x="145" y="265"/>
                </a:lnTo>
                <a:lnTo>
                  <a:pt x="144" y="265"/>
                </a:lnTo>
                <a:lnTo>
                  <a:pt x="144" y="264"/>
                </a:lnTo>
                <a:lnTo>
                  <a:pt x="143" y="264"/>
                </a:lnTo>
                <a:lnTo>
                  <a:pt x="142" y="263"/>
                </a:lnTo>
                <a:lnTo>
                  <a:pt x="142" y="263"/>
                </a:lnTo>
                <a:lnTo>
                  <a:pt x="142" y="262"/>
                </a:lnTo>
                <a:lnTo>
                  <a:pt x="141" y="262"/>
                </a:lnTo>
                <a:lnTo>
                  <a:pt x="140" y="262"/>
                </a:lnTo>
                <a:lnTo>
                  <a:pt x="140" y="261"/>
                </a:lnTo>
                <a:lnTo>
                  <a:pt x="140" y="260"/>
                </a:lnTo>
                <a:lnTo>
                  <a:pt x="140" y="260"/>
                </a:lnTo>
                <a:lnTo>
                  <a:pt x="140" y="259"/>
                </a:lnTo>
                <a:lnTo>
                  <a:pt x="140" y="258"/>
                </a:lnTo>
                <a:lnTo>
                  <a:pt x="140" y="258"/>
                </a:lnTo>
                <a:lnTo>
                  <a:pt x="140" y="257"/>
                </a:lnTo>
                <a:lnTo>
                  <a:pt x="139" y="257"/>
                </a:lnTo>
                <a:lnTo>
                  <a:pt x="138" y="256"/>
                </a:lnTo>
                <a:lnTo>
                  <a:pt x="138" y="255"/>
                </a:lnTo>
                <a:lnTo>
                  <a:pt x="138" y="254"/>
                </a:lnTo>
                <a:lnTo>
                  <a:pt x="138" y="254"/>
                </a:lnTo>
                <a:lnTo>
                  <a:pt x="138" y="253"/>
                </a:lnTo>
                <a:lnTo>
                  <a:pt x="137" y="253"/>
                </a:lnTo>
                <a:lnTo>
                  <a:pt x="136" y="253"/>
                </a:lnTo>
                <a:lnTo>
                  <a:pt x="136" y="252"/>
                </a:lnTo>
                <a:lnTo>
                  <a:pt x="136" y="252"/>
                </a:lnTo>
                <a:lnTo>
                  <a:pt x="135" y="252"/>
                </a:lnTo>
                <a:lnTo>
                  <a:pt x="135" y="252"/>
                </a:lnTo>
                <a:lnTo>
                  <a:pt x="135" y="252"/>
                </a:lnTo>
                <a:lnTo>
                  <a:pt x="134" y="252"/>
                </a:lnTo>
                <a:lnTo>
                  <a:pt x="134" y="251"/>
                </a:lnTo>
                <a:lnTo>
                  <a:pt x="133" y="251"/>
                </a:lnTo>
                <a:lnTo>
                  <a:pt x="133" y="251"/>
                </a:lnTo>
                <a:lnTo>
                  <a:pt x="132" y="251"/>
                </a:lnTo>
                <a:lnTo>
                  <a:pt x="131" y="251"/>
                </a:lnTo>
                <a:lnTo>
                  <a:pt x="131" y="250"/>
                </a:lnTo>
                <a:lnTo>
                  <a:pt x="131" y="250"/>
                </a:lnTo>
                <a:lnTo>
                  <a:pt x="130" y="250"/>
                </a:lnTo>
                <a:lnTo>
                  <a:pt x="129" y="250"/>
                </a:lnTo>
                <a:lnTo>
                  <a:pt x="129" y="249"/>
                </a:lnTo>
                <a:lnTo>
                  <a:pt x="128" y="249"/>
                </a:lnTo>
                <a:lnTo>
                  <a:pt x="127" y="249"/>
                </a:lnTo>
                <a:lnTo>
                  <a:pt x="127" y="249"/>
                </a:lnTo>
                <a:lnTo>
                  <a:pt x="126" y="249"/>
                </a:lnTo>
                <a:lnTo>
                  <a:pt x="125" y="249"/>
                </a:lnTo>
                <a:lnTo>
                  <a:pt x="125" y="249"/>
                </a:lnTo>
                <a:lnTo>
                  <a:pt x="124" y="249"/>
                </a:lnTo>
                <a:lnTo>
                  <a:pt x="123" y="249"/>
                </a:lnTo>
                <a:lnTo>
                  <a:pt x="123" y="249"/>
                </a:lnTo>
                <a:lnTo>
                  <a:pt x="122" y="249"/>
                </a:lnTo>
                <a:lnTo>
                  <a:pt x="121" y="249"/>
                </a:lnTo>
                <a:lnTo>
                  <a:pt x="120" y="249"/>
                </a:lnTo>
                <a:lnTo>
                  <a:pt x="119" y="249"/>
                </a:lnTo>
                <a:lnTo>
                  <a:pt x="118" y="249"/>
                </a:lnTo>
                <a:lnTo>
                  <a:pt x="118" y="249"/>
                </a:lnTo>
                <a:lnTo>
                  <a:pt x="117" y="249"/>
                </a:lnTo>
                <a:lnTo>
                  <a:pt x="116" y="249"/>
                </a:lnTo>
                <a:lnTo>
                  <a:pt x="116" y="249"/>
                </a:lnTo>
                <a:lnTo>
                  <a:pt x="115" y="249"/>
                </a:lnTo>
                <a:lnTo>
                  <a:pt x="114" y="249"/>
                </a:lnTo>
                <a:lnTo>
                  <a:pt x="114" y="248"/>
                </a:lnTo>
                <a:lnTo>
                  <a:pt x="113" y="248"/>
                </a:lnTo>
                <a:lnTo>
                  <a:pt x="112" y="249"/>
                </a:lnTo>
                <a:lnTo>
                  <a:pt x="112" y="249"/>
                </a:lnTo>
                <a:lnTo>
                  <a:pt x="112" y="249"/>
                </a:lnTo>
                <a:lnTo>
                  <a:pt x="112" y="250"/>
                </a:lnTo>
                <a:lnTo>
                  <a:pt x="111" y="250"/>
                </a:lnTo>
                <a:lnTo>
                  <a:pt x="111" y="251"/>
                </a:lnTo>
                <a:lnTo>
                  <a:pt x="110" y="251"/>
                </a:lnTo>
                <a:lnTo>
                  <a:pt x="110" y="252"/>
                </a:lnTo>
                <a:lnTo>
                  <a:pt x="110" y="252"/>
                </a:lnTo>
                <a:lnTo>
                  <a:pt x="110" y="252"/>
                </a:lnTo>
                <a:lnTo>
                  <a:pt x="110" y="253"/>
                </a:lnTo>
                <a:lnTo>
                  <a:pt x="110" y="253"/>
                </a:lnTo>
                <a:lnTo>
                  <a:pt x="110" y="253"/>
                </a:lnTo>
                <a:lnTo>
                  <a:pt x="110" y="254"/>
                </a:lnTo>
                <a:lnTo>
                  <a:pt x="111" y="254"/>
                </a:lnTo>
                <a:lnTo>
                  <a:pt x="112" y="254"/>
                </a:lnTo>
                <a:lnTo>
                  <a:pt x="112" y="254"/>
                </a:lnTo>
                <a:lnTo>
                  <a:pt x="113" y="254"/>
                </a:lnTo>
                <a:lnTo>
                  <a:pt x="114" y="254"/>
                </a:lnTo>
                <a:lnTo>
                  <a:pt x="114" y="255"/>
                </a:lnTo>
                <a:lnTo>
                  <a:pt x="114" y="256"/>
                </a:lnTo>
                <a:lnTo>
                  <a:pt x="114" y="256"/>
                </a:lnTo>
                <a:lnTo>
                  <a:pt x="114" y="256"/>
                </a:lnTo>
                <a:lnTo>
                  <a:pt x="114" y="257"/>
                </a:lnTo>
                <a:lnTo>
                  <a:pt x="114" y="258"/>
                </a:lnTo>
                <a:lnTo>
                  <a:pt x="113" y="258"/>
                </a:lnTo>
                <a:lnTo>
                  <a:pt x="113" y="258"/>
                </a:lnTo>
                <a:lnTo>
                  <a:pt x="112" y="259"/>
                </a:lnTo>
                <a:lnTo>
                  <a:pt x="112" y="260"/>
                </a:lnTo>
                <a:lnTo>
                  <a:pt x="112" y="260"/>
                </a:lnTo>
                <a:lnTo>
                  <a:pt x="112" y="260"/>
                </a:lnTo>
                <a:lnTo>
                  <a:pt x="111" y="260"/>
                </a:lnTo>
                <a:lnTo>
                  <a:pt x="110" y="260"/>
                </a:lnTo>
                <a:lnTo>
                  <a:pt x="110" y="261"/>
                </a:lnTo>
                <a:lnTo>
                  <a:pt x="110" y="261"/>
                </a:lnTo>
                <a:lnTo>
                  <a:pt x="110" y="260"/>
                </a:lnTo>
                <a:lnTo>
                  <a:pt x="109" y="260"/>
                </a:lnTo>
                <a:lnTo>
                  <a:pt x="108" y="261"/>
                </a:lnTo>
                <a:lnTo>
                  <a:pt x="106" y="261"/>
                </a:lnTo>
                <a:lnTo>
                  <a:pt x="104" y="261"/>
                </a:lnTo>
                <a:lnTo>
                  <a:pt x="102" y="261"/>
                </a:lnTo>
                <a:lnTo>
                  <a:pt x="102" y="261"/>
                </a:lnTo>
                <a:lnTo>
                  <a:pt x="101" y="262"/>
                </a:lnTo>
                <a:lnTo>
                  <a:pt x="100" y="262"/>
                </a:lnTo>
                <a:lnTo>
                  <a:pt x="100" y="261"/>
                </a:lnTo>
                <a:lnTo>
                  <a:pt x="99" y="261"/>
                </a:lnTo>
                <a:lnTo>
                  <a:pt x="98" y="261"/>
                </a:lnTo>
                <a:lnTo>
                  <a:pt x="98" y="262"/>
                </a:lnTo>
                <a:lnTo>
                  <a:pt x="97" y="262"/>
                </a:lnTo>
                <a:lnTo>
                  <a:pt x="97" y="262"/>
                </a:lnTo>
                <a:lnTo>
                  <a:pt x="95" y="263"/>
                </a:lnTo>
                <a:lnTo>
                  <a:pt x="93" y="264"/>
                </a:lnTo>
                <a:lnTo>
                  <a:pt x="93" y="264"/>
                </a:lnTo>
                <a:lnTo>
                  <a:pt x="92" y="263"/>
                </a:lnTo>
                <a:lnTo>
                  <a:pt x="92" y="262"/>
                </a:lnTo>
                <a:lnTo>
                  <a:pt x="91" y="262"/>
                </a:lnTo>
                <a:lnTo>
                  <a:pt x="92" y="261"/>
                </a:lnTo>
                <a:lnTo>
                  <a:pt x="93" y="259"/>
                </a:lnTo>
                <a:lnTo>
                  <a:pt x="93" y="259"/>
                </a:lnTo>
                <a:lnTo>
                  <a:pt x="94" y="259"/>
                </a:lnTo>
                <a:lnTo>
                  <a:pt x="95" y="258"/>
                </a:lnTo>
                <a:lnTo>
                  <a:pt x="96" y="258"/>
                </a:lnTo>
                <a:lnTo>
                  <a:pt x="95" y="258"/>
                </a:lnTo>
                <a:lnTo>
                  <a:pt x="95" y="256"/>
                </a:lnTo>
                <a:lnTo>
                  <a:pt x="93" y="254"/>
                </a:lnTo>
                <a:lnTo>
                  <a:pt x="92" y="254"/>
                </a:lnTo>
                <a:lnTo>
                  <a:pt x="91" y="255"/>
                </a:lnTo>
                <a:lnTo>
                  <a:pt x="90" y="256"/>
                </a:lnTo>
                <a:lnTo>
                  <a:pt x="90" y="255"/>
                </a:lnTo>
                <a:lnTo>
                  <a:pt x="89" y="255"/>
                </a:lnTo>
                <a:lnTo>
                  <a:pt x="89" y="254"/>
                </a:lnTo>
                <a:lnTo>
                  <a:pt x="89" y="254"/>
                </a:lnTo>
                <a:lnTo>
                  <a:pt x="89" y="254"/>
                </a:lnTo>
                <a:lnTo>
                  <a:pt x="89" y="253"/>
                </a:lnTo>
                <a:lnTo>
                  <a:pt x="88" y="253"/>
                </a:lnTo>
                <a:lnTo>
                  <a:pt x="87" y="253"/>
                </a:lnTo>
                <a:lnTo>
                  <a:pt x="87" y="253"/>
                </a:lnTo>
                <a:lnTo>
                  <a:pt x="87" y="252"/>
                </a:lnTo>
                <a:lnTo>
                  <a:pt x="87" y="252"/>
                </a:lnTo>
                <a:lnTo>
                  <a:pt x="87" y="251"/>
                </a:lnTo>
                <a:lnTo>
                  <a:pt x="87" y="251"/>
                </a:lnTo>
                <a:lnTo>
                  <a:pt x="88" y="251"/>
                </a:lnTo>
                <a:lnTo>
                  <a:pt x="89" y="251"/>
                </a:lnTo>
                <a:lnTo>
                  <a:pt x="89" y="251"/>
                </a:lnTo>
                <a:lnTo>
                  <a:pt x="90" y="251"/>
                </a:lnTo>
                <a:lnTo>
                  <a:pt x="91" y="251"/>
                </a:lnTo>
                <a:lnTo>
                  <a:pt x="91" y="251"/>
                </a:lnTo>
                <a:lnTo>
                  <a:pt x="93" y="251"/>
                </a:lnTo>
                <a:lnTo>
                  <a:pt x="93" y="251"/>
                </a:lnTo>
                <a:lnTo>
                  <a:pt x="94" y="251"/>
                </a:lnTo>
                <a:lnTo>
                  <a:pt x="95" y="249"/>
                </a:lnTo>
                <a:lnTo>
                  <a:pt x="94" y="248"/>
                </a:lnTo>
                <a:lnTo>
                  <a:pt x="93" y="246"/>
                </a:lnTo>
                <a:lnTo>
                  <a:pt x="93" y="245"/>
                </a:lnTo>
                <a:lnTo>
                  <a:pt x="93" y="243"/>
                </a:lnTo>
                <a:lnTo>
                  <a:pt x="93" y="243"/>
                </a:lnTo>
                <a:lnTo>
                  <a:pt x="93" y="242"/>
                </a:lnTo>
                <a:lnTo>
                  <a:pt x="93" y="241"/>
                </a:lnTo>
                <a:lnTo>
                  <a:pt x="93" y="241"/>
                </a:lnTo>
                <a:lnTo>
                  <a:pt x="92" y="239"/>
                </a:lnTo>
                <a:lnTo>
                  <a:pt x="91" y="239"/>
                </a:lnTo>
                <a:lnTo>
                  <a:pt x="91" y="238"/>
                </a:lnTo>
                <a:lnTo>
                  <a:pt x="91" y="238"/>
                </a:lnTo>
                <a:lnTo>
                  <a:pt x="91" y="237"/>
                </a:lnTo>
                <a:lnTo>
                  <a:pt x="90" y="237"/>
                </a:lnTo>
                <a:lnTo>
                  <a:pt x="89" y="235"/>
                </a:lnTo>
                <a:lnTo>
                  <a:pt x="87" y="234"/>
                </a:lnTo>
                <a:lnTo>
                  <a:pt x="87" y="233"/>
                </a:lnTo>
                <a:lnTo>
                  <a:pt x="86" y="233"/>
                </a:lnTo>
                <a:lnTo>
                  <a:pt x="85" y="232"/>
                </a:lnTo>
                <a:lnTo>
                  <a:pt x="83" y="232"/>
                </a:lnTo>
                <a:lnTo>
                  <a:pt x="82" y="231"/>
                </a:lnTo>
                <a:lnTo>
                  <a:pt x="82" y="230"/>
                </a:lnTo>
                <a:lnTo>
                  <a:pt x="81" y="230"/>
                </a:lnTo>
                <a:lnTo>
                  <a:pt x="80" y="229"/>
                </a:lnTo>
                <a:lnTo>
                  <a:pt x="80" y="228"/>
                </a:lnTo>
                <a:lnTo>
                  <a:pt x="79" y="227"/>
                </a:lnTo>
                <a:lnTo>
                  <a:pt x="78" y="226"/>
                </a:lnTo>
                <a:lnTo>
                  <a:pt x="78" y="226"/>
                </a:lnTo>
                <a:lnTo>
                  <a:pt x="78" y="226"/>
                </a:lnTo>
                <a:lnTo>
                  <a:pt x="77" y="225"/>
                </a:lnTo>
                <a:lnTo>
                  <a:pt x="76" y="224"/>
                </a:lnTo>
                <a:lnTo>
                  <a:pt x="76" y="224"/>
                </a:lnTo>
                <a:lnTo>
                  <a:pt x="76" y="223"/>
                </a:lnTo>
                <a:lnTo>
                  <a:pt x="75" y="223"/>
                </a:lnTo>
                <a:lnTo>
                  <a:pt x="74" y="222"/>
                </a:lnTo>
                <a:lnTo>
                  <a:pt x="74" y="222"/>
                </a:lnTo>
                <a:lnTo>
                  <a:pt x="74" y="222"/>
                </a:lnTo>
                <a:lnTo>
                  <a:pt x="73" y="220"/>
                </a:lnTo>
                <a:lnTo>
                  <a:pt x="72" y="220"/>
                </a:lnTo>
                <a:lnTo>
                  <a:pt x="71" y="218"/>
                </a:lnTo>
                <a:lnTo>
                  <a:pt x="70" y="218"/>
                </a:lnTo>
                <a:lnTo>
                  <a:pt x="69" y="216"/>
                </a:lnTo>
                <a:lnTo>
                  <a:pt x="68" y="215"/>
                </a:lnTo>
                <a:lnTo>
                  <a:pt x="66" y="213"/>
                </a:lnTo>
                <a:lnTo>
                  <a:pt x="66" y="213"/>
                </a:lnTo>
                <a:lnTo>
                  <a:pt x="65" y="212"/>
                </a:lnTo>
                <a:lnTo>
                  <a:pt x="64" y="211"/>
                </a:lnTo>
                <a:lnTo>
                  <a:pt x="63" y="209"/>
                </a:lnTo>
                <a:lnTo>
                  <a:pt x="63" y="208"/>
                </a:lnTo>
                <a:lnTo>
                  <a:pt x="62" y="208"/>
                </a:lnTo>
                <a:lnTo>
                  <a:pt x="62" y="207"/>
                </a:lnTo>
                <a:lnTo>
                  <a:pt x="62" y="205"/>
                </a:lnTo>
                <a:lnTo>
                  <a:pt x="63" y="203"/>
                </a:lnTo>
                <a:lnTo>
                  <a:pt x="63" y="201"/>
                </a:lnTo>
                <a:lnTo>
                  <a:pt x="63" y="201"/>
                </a:lnTo>
                <a:lnTo>
                  <a:pt x="63" y="200"/>
                </a:lnTo>
                <a:lnTo>
                  <a:pt x="63" y="199"/>
                </a:lnTo>
                <a:lnTo>
                  <a:pt x="63" y="198"/>
                </a:lnTo>
                <a:lnTo>
                  <a:pt x="63" y="196"/>
                </a:lnTo>
                <a:lnTo>
                  <a:pt x="63" y="195"/>
                </a:lnTo>
                <a:lnTo>
                  <a:pt x="62" y="194"/>
                </a:lnTo>
                <a:lnTo>
                  <a:pt x="61" y="192"/>
                </a:lnTo>
                <a:lnTo>
                  <a:pt x="59" y="190"/>
                </a:lnTo>
                <a:lnTo>
                  <a:pt x="57" y="188"/>
                </a:lnTo>
                <a:lnTo>
                  <a:pt x="57" y="188"/>
                </a:lnTo>
                <a:lnTo>
                  <a:pt x="57" y="186"/>
                </a:lnTo>
                <a:lnTo>
                  <a:pt x="55" y="184"/>
                </a:lnTo>
                <a:lnTo>
                  <a:pt x="55" y="183"/>
                </a:lnTo>
                <a:lnTo>
                  <a:pt x="54" y="182"/>
                </a:lnTo>
                <a:lnTo>
                  <a:pt x="53" y="182"/>
                </a:lnTo>
                <a:lnTo>
                  <a:pt x="51" y="182"/>
                </a:lnTo>
                <a:lnTo>
                  <a:pt x="51" y="182"/>
                </a:lnTo>
                <a:lnTo>
                  <a:pt x="48" y="181"/>
                </a:lnTo>
                <a:lnTo>
                  <a:pt x="47" y="181"/>
                </a:lnTo>
                <a:lnTo>
                  <a:pt x="44" y="180"/>
                </a:lnTo>
                <a:lnTo>
                  <a:pt x="44" y="180"/>
                </a:lnTo>
                <a:lnTo>
                  <a:pt x="42" y="180"/>
                </a:lnTo>
                <a:lnTo>
                  <a:pt x="38" y="179"/>
                </a:lnTo>
                <a:lnTo>
                  <a:pt x="38" y="179"/>
                </a:lnTo>
                <a:lnTo>
                  <a:pt x="36" y="179"/>
                </a:lnTo>
                <a:lnTo>
                  <a:pt x="35" y="179"/>
                </a:lnTo>
                <a:lnTo>
                  <a:pt x="32" y="179"/>
                </a:lnTo>
                <a:lnTo>
                  <a:pt x="32" y="179"/>
                </a:lnTo>
                <a:lnTo>
                  <a:pt x="31" y="179"/>
                </a:lnTo>
                <a:lnTo>
                  <a:pt x="29" y="178"/>
                </a:lnTo>
                <a:lnTo>
                  <a:pt x="28" y="178"/>
                </a:lnTo>
                <a:lnTo>
                  <a:pt x="27" y="178"/>
                </a:lnTo>
                <a:lnTo>
                  <a:pt x="27" y="177"/>
                </a:lnTo>
                <a:lnTo>
                  <a:pt x="25" y="177"/>
                </a:lnTo>
                <a:lnTo>
                  <a:pt x="24" y="177"/>
                </a:lnTo>
                <a:lnTo>
                  <a:pt x="23" y="177"/>
                </a:lnTo>
                <a:lnTo>
                  <a:pt x="21" y="177"/>
                </a:lnTo>
                <a:lnTo>
                  <a:pt x="21" y="177"/>
                </a:lnTo>
                <a:lnTo>
                  <a:pt x="19" y="176"/>
                </a:lnTo>
                <a:lnTo>
                  <a:pt x="18" y="176"/>
                </a:lnTo>
                <a:lnTo>
                  <a:pt x="17" y="176"/>
                </a:lnTo>
                <a:lnTo>
                  <a:pt x="16" y="176"/>
                </a:lnTo>
                <a:lnTo>
                  <a:pt x="16" y="175"/>
                </a:lnTo>
                <a:lnTo>
                  <a:pt x="15" y="175"/>
                </a:lnTo>
                <a:lnTo>
                  <a:pt x="15" y="175"/>
                </a:lnTo>
                <a:lnTo>
                  <a:pt x="14" y="175"/>
                </a:lnTo>
                <a:lnTo>
                  <a:pt x="13" y="175"/>
                </a:lnTo>
                <a:lnTo>
                  <a:pt x="12" y="175"/>
                </a:lnTo>
                <a:lnTo>
                  <a:pt x="11" y="175"/>
                </a:lnTo>
                <a:lnTo>
                  <a:pt x="10" y="175"/>
                </a:lnTo>
                <a:lnTo>
                  <a:pt x="10" y="174"/>
                </a:lnTo>
                <a:lnTo>
                  <a:pt x="9" y="174"/>
                </a:lnTo>
                <a:lnTo>
                  <a:pt x="8" y="174"/>
                </a:lnTo>
                <a:lnTo>
                  <a:pt x="8" y="174"/>
                </a:lnTo>
                <a:lnTo>
                  <a:pt x="7" y="173"/>
                </a:lnTo>
                <a:lnTo>
                  <a:pt x="6" y="173"/>
                </a:lnTo>
                <a:lnTo>
                  <a:pt x="6" y="172"/>
                </a:lnTo>
                <a:lnTo>
                  <a:pt x="4" y="171"/>
                </a:lnTo>
                <a:lnTo>
                  <a:pt x="4" y="171"/>
                </a:lnTo>
                <a:lnTo>
                  <a:pt x="3" y="170"/>
                </a:lnTo>
                <a:lnTo>
                  <a:pt x="3" y="169"/>
                </a:lnTo>
                <a:lnTo>
                  <a:pt x="2" y="169"/>
                </a:lnTo>
                <a:lnTo>
                  <a:pt x="2" y="168"/>
                </a:lnTo>
                <a:lnTo>
                  <a:pt x="2" y="167"/>
                </a:lnTo>
                <a:lnTo>
                  <a:pt x="2" y="167"/>
                </a:lnTo>
                <a:lnTo>
                  <a:pt x="1" y="167"/>
                </a:lnTo>
                <a:lnTo>
                  <a:pt x="0" y="166"/>
                </a:lnTo>
                <a:lnTo>
                  <a:pt x="0" y="165"/>
                </a:lnTo>
                <a:lnTo>
                  <a:pt x="0" y="165"/>
                </a:lnTo>
                <a:lnTo>
                  <a:pt x="0" y="164"/>
                </a:lnTo>
                <a:lnTo>
                  <a:pt x="0" y="163"/>
                </a:lnTo>
                <a:lnTo>
                  <a:pt x="0" y="163"/>
                </a:lnTo>
                <a:lnTo>
                  <a:pt x="1" y="162"/>
                </a:lnTo>
                <a:lnTo>
                  <a:pt x="1" y="161"/>
                </a:lnTo>
                <a:lnTo>
                  <a:pt x="2" y="161"/>
                </a:lnTo>
                <a:lnTo>
                  <a:pt x="2" y="160"/>
                </a:lnTo>
                <a:lnTo>
                  <a:pt x="2" y="160"/>
                </a:lnTo>
                <a:lnTo>
                  <a:pt x="3" y="160"/>
                </a:lnTo>
                <a:lnTo>
                  <a:pt x="3" y="159"/>
                </a:lnTo>
                <a:lnTo>
                  <a:pt x="4" y="158"/>
                </a:lnTo>
                <a:lnTo>
                  <a:pt x="4" y="158"/>
                </a:lnTo>
                <a:lnTo>
                  <a:pt x="5" y="157"/>
                </a:lnTo>
                <a:lnTo>
                  <a:pt x="6" y="156"/>
                </a:lnTo>
                <a:lnTo>
                  <a:pt x="6" y="156"/>
                </a:lnTo>
                <a:lnTo>
                  <a:pt x="7" y="156"/>
                </a:lnTo>
                <a:lnTo>
                  <a:pt x="7" y="156"/>
                </a:lnTo>
                <a:lnTo>
                  <a:pt x="8" y="156"/>
                </a:lnTo>
                <a:lnTo>
                  <a:pt x="8" y="155"/>
                </a:lnTo>
                <a:lnTo>
                  <a:pt x="9" y="155"/>
                </a:lnTo>
                <a:lnTo>
                  <a:pt x="10" y="154"/>
                </a:lnTo>
                <a:lnTo>
                  <a:pt x="10" y="154"/>
                </a:lnTo>
                <a:lnTo>
                  <a:pt x="10" y="153"/>
                </a:lnTo>
                <a:lnTo>
                  <a:pt x="10" y="152"/>
                </a:lnTo>
                <a:lnTo>
                  <a:pt x="10" y="152"/>
                </a:lnTo>
                <a:lnTo>
                  <a:pt x="10" y="151"/>
                </a:lnTo>
                <a:lnTo>
                  <a:pt x="10" y="150"/>
                </a:lnTo>
                <a:lnTo>
                  <a:pt x="11" y="150"/>
                </a:lnTo>
                <a:lnTo>
                  <a:pt x="11" y="150"/>
                </a:lnTo>
                <a:lnTo>
                  <a:pt x="10" y="150"/>
                </a:lnTo>
                <a:lnTo>
                  <a:pt x="10" y="149"/>
                </a:lnTo>
                <a:lnTo>
                  <a:pt x="11" y="148"/>
                </a:lnTo>
                <a:lnTo>
                  <a:pt x="11" y="148"/>
                </a:lnTo>
                <a:lnTo>
                  <a:pt x="11" y="148"/>
                </a:lnTo>
                <a:lnTo>
                  <a:pt x="11" y="147"/>
                </a:lnTo>
                <a:lnTo>
                  <a:pt x="12" y="147"/>
                </a:lnTo>
                <a:lnTo>
                  <a:pt x="12" y="146"/>
                </a:lnTo>
                <a:lnTo>
                  <a:pt x="13" y="146"/>
                </a:lnTo>
                <a:lnTo>
                  <a:pt x="13" y="147"/>
                </a:lnTo>
                <a:lnTo>
                  <a:pt x="14" y="147"/>
                </a:lnTo>
                <a:lnTo>
                  <a:pt x="15" y="146"/>
                </a:lnTo>
                <a:lnTo>
                  <a:pt x="17" y="146"/>
                </a:lnTo>
                <a:lnTo>
                  <a:pt x="17" y="146"/>
                </a:lnTo>
                <a:lnTo>
                  <a:pt x="18" y="146"/>
                </a:lnTo>
                <a:lnTo>
                  <a:pt x="18" y="145"/>
                </a:lnTo>
                <a:lnTo>
                  <a:pt x="19" y="145"/>
                </a:lnTo>
                <a:lnTo>
                  <a:pt x="19" y="144"/>
                </a:lnTo>
                <a:lnTo>
                  <a:pt x="19" y="144"/>
                </a:lnTo>
                <a:lnTo>
                  <a:pt x="19" y="143"/>
                </a:lnTo>
                <a:lnTo>
                  <a:pt x="19" y="143"/>
                </a:lnTo>
                <a:lnTo>
                  <a:pt x="19" y="143"/>
                </a:lnTo>
                <a:lnTo>
                  <a:pt x="20" y="142"/>
                </a:lnTo>
                <a:lnTo>
                  <a:pt x="21" y="142"/>
                </a:lnTo>
                <a:lnTo>
                  <a:pt x="21" y="141"/>
                </a:lnTo>
                <a:lnTo>
                  <a:pt x="22" y="141"/>
                </a:lnTo>
                <a:lnTo>
                  <a:pt x="22" y="141"/>
                </a:lnTo>
                <a:lnTo>
                  <a:pt x="23" y="141"/>
                </a:lnTo>
                <a:lnTo>
                  <a:pt x="23" y="140"/>
                </a:lnTo>
                <a:lnTo>
                  <a:pt x="24" y="139"/>
                </a:lnTo>
                <a:lnTo>
                  <a:pt x="25" y="139"/>
                </a:lnTo>
                <a:lnTo>
                  <a:pt x="25" y="139"/>
                </a:lnTo>
                <a:lnTo>
                  <a:pt x="26" y="138"/>
                </a:lnTo>
                <a:lnTo>
                  <a:pt x="27" y="137"/>
                </a:lnTo>
                <a:lnTo>
                  <a:pt x="27" y="137"/>
                </a:lnTo>
                <a:lnTo>
                  <a:pt x="27" y="137"/>
                </a:lnTo>
                <a:lnTo>
                  <a:pt x="28" y="136"/>
                </a:lnTo>
                <a:lnTo>
                  <a:pt x="28" y="135"/>
                </a:lnTo>
                <a:lnTo>
                  <a:pt x="28" y="135"/>
                </a:lnTo>
                <a:lnTo>
                  <a:pt x="29" y="135"/>
                </a:lnTo>
                <a:lnTo>
                  <a:pt x="30" y="135"/>
                </a:lnTo>
                <a:lnTo>
                  <a:pt x="30" y="134"/>
                </a:lnTo>
                <a:lnTo>
                  <a:pt x="30" y="134"/>
                </a:lnTo>
                <a:lnTo>
                  <a:pt x="31" y="134"/>
                </a:lnTo>
                <a:lnTo>
                  <a:pt x="32" y="133"/>
                </a:lnTo>
                <a:lnTo>
                  <a:pt x="31" y="133"/>
                </a:lnTo>
                <a:lnTo>
                  <a:pt x="30" y="134"/>
                </a:lnTo>
                <a:lnTo>
                  <a:pt x="30" y="133"/>
                </a:lnTo>
                <a:lnTo>
                  <a:pt x="31" y="133"/>
                </a:lnTo>
                <a:lnTo>
                  <a:pt x="31" y="133"/>
                </a:lnTo>
                <a:lnTo>
                  <a:pt x="32" y="133"/>
                </a:lnTo>
                <a:lnTo>
                  <a:pt x="32" y="132"/>
                </a:lnTo>
                <a:lnTo>
                  <a:pt x="33" y="132"/>
                </a:lnTo>
                <a:lnTo>
                  <a:pt x="33" y="131"/>
                </a:lnTo>
                <a:lnTo>
                  <a:pt x="34" y="131"/>
                </a:lnTo>
                <a:lnTo>
                  <a:pt x="34" y="131"/>
                </a:lnTo>
                <a:lnTo>
                  <a:pt x="34" y="132"/>
                </a:lnTo>
                <a:lnTo>
                  <a:pt x="35" y="132"/>
                </a:lnTo>
                <a:lnTo>
                  <a:pt x="36" y="132"/>
                </a:lnTo>
                <a:lnTo>
                  <a:pt x="36" y="131"/>
                </a:lnTo>
                <a:lnTo>
                  <a:pt x="36" y="131"/>
                </a:lnTo>
                <a:lnTo>
                  <a:pt x="36" y="130"/>
                </a:lnTo>
                <a:lnTo>
                  <a:pt x="36" y="129"/>
                </a:lnTo>
                <a:lnTo>
                  <a:pt x="36" y="129"/>
                </a:lnTo>
                <a:lnTo>
                  <a:pt x="37" y="128"/>
                </a:lnTo>
                <a:lnTo>
                  <a:pt x="37" y="127"/>
                </a:lnTo>
                <a:lnTo>
                  <a:pt x="37" y="127"/>
                </a:lnTo>
                <a:lnTo>
                  <a:pt x="38" y="126"/>
                </a:lnTo>
                <a:lnTo>
                  <a:pt x="38" y="125"/>
                </a:lnTo>
                <a:lnTo>
                  <a:pt x="38" y="125"/>
                </a:lnTo>
                <a:lnTo>
                  <a:pt x="39" y="125"/>
                </a:lnTo>
                <a:lnTo>
                  <a:pt x="39" y="124"/>
                </a:lnTo>
                <a:lnTo>
                  <a:pt x="38" y="124"/>
                </a:lnTo>
                <a:lnTo>
                  <a:pt x="39" y="124"/>
                </a:lnTo>
                <a:lnTo>
                  <a:pt x="40" y="123"/>
                </a:lnTo>
                <a:lnTo>
                  <a:pt x="41" y="122"/>
                </a:lnTo>
                <a:lnTo>
                  <a:pt x="41" y="122"/>
                </a:lnTo>
                <a:lnTo>
                  <a:pt x="42" y="121"/>
                </a:lnTo>
                <a:lnTo>
                  <a:pt x="42" y="120"/>
                </a:lnTo>
                <a:lnTo>
                  <a:pt x="43" y="119"/>
                </a:lnTo>
                <a:lnTo>
                  <a:pt x="45" y="118"/>
                </a:lnTo>
                <a:lnTo>
                  <a:pt x="46" y="117"/>
                </a:lnTo>
                <a:lnTo>
                  <a:pt x="46" y="116"/>
                </a:lnTo>
                <a:lnTo>
                  <a:pt x="47" y="115"/>
                </a:lnTo>
                <a:lnTo>
                  <a:pt x="48" y="114"/>
                </a:lnTo>
                <a:lnTo>
                  <a:pt x="49" y="114"/>
                </a:lnTo>
                <a:lnTo>
                  <a:pt x="49" y="113"/>
                </a:lnTo>
                <a:lnTo>
                  <a:pt x="50" y="113"/>
                </a:lnTo>
                <a:lnTo>
                  <a:pt x="50" y="112"/>
                </a:lnTo>
                <a:lnTo>
                  <a:pt x="51" y="112"/>
                </a:lnTo>
                <a:lnTo>
                  <a:pt x="52" y="111"/>
                </a:lnTo>
                <a:lnTo>
                  <a:pt x="53" y="111"/>
                </a:lnTo>
                <a:lnTo>
                  <a:pt x="53" y="110"/>
                </a:lnTo>
                <a:lnTo>
                  <a:pt x="54" y="110"/>
                </a:lnTo>
                <a:lnTo>
                  <a:pt x="55" y="109"/>
                </a:lnTo>
                <a:lnTo>
                  <a:pt x="57" y="108"/>
                </a:lnTo>
                <a:lnTo>
                  <a:pt x="58" y="108"/>
                </a:lnTo>
                <a:lnTo>
                  <a:pt x="59" y="107"/>
                </a:lnTo>
                <a:lnTo>
                  <a:pt x="59" y="107"/>
                </a:lnTo>
                <a:lnTo>
                  <a:pt x="61" y="106"/>
                </a:lnTo>
                <a:lnTo>
                  <a:pt x="61" y="105"/>
                </a:lnTo>
                <a:lnTo>
                  <a:pt x="61" y="105"/>
                </a:lnTo>
                <a:lnTo>
                  <a:pt x="61" y="105"/>
                </a:lnTo>
                <a:lnTo>
                  <a:pt x="62" y="105"/>
                </a:lnTo>
                <a:lnTo>
                  <a:pt x="63" y="104"/>
                </a:lnTo>
                <a:lnTo>
                  <a:pt x="63" y="103"/>
                </a:lnTo>
                <a:lnTo>
                  <a:pt x="64" y="103"/>
                </a:lnTo>
                <a:lnTo>
                  <a:pt x="64" y="102"/>
                </a:lnTo>
                <a:lnTo>
                  <a:pt x="64" y="102"/>
                </a:lnTo>
                <a:lnTo>
                  <a:pt x="65" y="101"/>
                </a:lnTo>
                <a:lnTo>
                  <a:pt x="65" y="101"/>
                </a:lnTo>
                <a:lnTo>
                  <a:pt x="66" y="101"/>
                </a:lnTo>
                <a:lnTo>
                  <a:pt x="66" y="100"/>
                </a:lnTo>
                <a:lnTo>
                  <a:pt x="66" y="99"/>
                </a:lnTo>
                <a:lnTo>
                  <a:pt x="67" y="99"/>
                </a:lnTo>
                <a:lnTo>
                  <a:pt x="67" y="99"/>
                </a:lnTo>
                <a:lnTo>
                  <a:pt x="68" y="99"/>
                </a:lnTo>
                <a:lnTo>
                  <a:pt x="68" y="98"/>
                </a:lnTo>
                <a:lnTo>
                  <a:pt x="68" y="97"/>
                </a:lnTo>
                <a:lnTo>
                  <a:pt x="69" y="96"/>
                </a:lnTo>
                <a:lnTo>
                  <a:pt x="70" y="95"/>
                </a:lnTo>
                <a:lnTo>
                  <a:pt x="70" y="95"/>
                </a:lnTo>
                <a:lnTo>
                  <a:pt x="70" y="94"/>
                </a:lnTo>
                <a:lnTo>
                  <a:pt x="70" y="93"/>
                </a:lnTo>
                <a:lnTo>
                  <a:pt x="71" y="93"/>
                </a:lnTo>
                <a:lnTo>
                  <a:pt x="72" y="92"/>
                </a:lnTo>
                <a:lnTo>
                  <a:pt x="72" y="91"/>
                </a:lnTo>
                <a:lnTo>
                  <a:pt x="73" y="91"/>
                </a:lnTo>
                <a:lnTo>
                  <a:pt x="73" y="91"/>
                </a:lnTo>
                <a:lnTo>
                  <a:pt x="74" y="91"/>
                </a:lnTo>
                <a:lnTo>
                  <a:pt x="74" y="91"/>
                </a:lnTo>
                <a:lnTo>
                  <a:pt x="74" y="90"/>
                </a:lnTo>
                <a:lnTo>
                  <a:pt x="75" y="90"/>
                </a:lnTo>
                <a:lnTo>
                  <a:pt x="75" y="89"/>
                </a:lnTo>
                <a:lnTo>
                  <a:pt x="75" y="89"/>
                </a:lnTo>
                <a:lnTo>
                  <a:pt x="75" y="88"/>
                </a:lnTo>
                <a:lnTo>
                  <a:pt x="76" y="88"/>
                </a:lnTo>
                <a:lnTo>
                  <a:pt x="76" y="87"/>
                </a:lnTo>
                <a:lnTo>
                  <a:pt x="76" y="86"/>
                </a:lnTo>
                <a:lnTo>
                  <a:pt x="76" y="86"/>
                </a:lnTo>
                <a:lnTo>
                  <a:pt x="76" y="86"/>
                </a:lnTo>
                <a:lnTo>
                  <a:pt x="76" y="85"/>
                </a:lnTo>
                <a:lnTo>
                  <a:pt x="77" y="85"/>
                </a:lnTo>
                <a:lnTo>
                  <a:pt x="77" y="84"/>
                </a:lnTo>
                <a:lnTo>
                  <a:pt x="78" y="84"/>
                </a:lnTo>
                <a:lnTo>
                  <a:pt x="78" y="84"/>
                </a:lnTo>
                <a:lnTo>
                  <a:pt x="78" y="84"/>
                </a:lnTo>
                <a:lnTo>
                  <a:pt x="79" y="83"/>
                </a:lnTo>
                <a:lnTo>
                  <a:pt x="80" y="82"/>
                </a:lnTo>
                <a:lnTo>
                  <a:pt x="80" y="82"/>
                </a:lnTo>
                <a:lnTo>
                  <a:pt x="80" y="81"/>
                </a:lnTo>
                <a:lnTo>
                  <a:pt x="81" y="81"/>
                </a:lnTo>
                <a:lnTo>
                  <a:pt x="81" y="80"/>
                </a:lnTo>
                <a:lnTo>
                  <a:pt x="82" y="80"/>
                </a:lnTo>
                <a:lnTo>
                  <a:pt x="82" y="79"/>
                </a:lnTo>
                <a:lnTo>
                  <a:pt x="82" y="78"/>
                </a:lnTo>
                <a:lnTo>
                  <a:pt x="82" y="78"/>
                </a:lnTo>
                <a:lnTo>
                  <a:pt x="82" y="77"/>
                </a:lnTo>
                <a:lnTo>
                  <a:pt x="82" y="76"/>
                </a:lnTo>
                <a:lnTo>
                  <a:pt x="82" y="76"/>
                </a:lnTo>
                <a:lnTo>
                  <a:pt x="82" y="75"/>
                </a:lnTo>
                <a:lnTo>
                  <a:pt x="82" y="74"/>
                </a:lnTo>
                <a:lnTo>
                  <a:pt x="82" y="74"/>
                </a:lnTo>
                <a:lnTo>
                  <a:pt x="82" y="73"/>
                </a:lnTo>
                <a:lnTo>
                  <a:pt x="81" y="73"/>
                </a:lnTo>
                <a:lnTo>
                  <a:pt x="81" y="72"/>
                </a:lnTo>
                <a:lnTo>
                  <a:pt x="81" y="72"/>
                </a:lnTo>
                <a:lnTo>
                  <a:pt x="81" y="71"/>
                </a:lnTo>
                <a:lnTo>
                  <a:pt x="81" y="71"/>
                </a:lnTo>
                <a:lnTo>
                  <a:pt x="82" y="71"/>
                </a:lnTo>
                <a:lnTo>
                  <a:pt x="82" y="70"/>
                </a:lnTo>
                <a:lnTo>
                  <a:pt x="82" y="70"/>
                </a:lnTo>
                <a:lnTo>
                  <a:pt x="83" y="70"/>
                </a:lnTo>
                <a:lnTo>
                  <a:pt x="83" y="70"/>
                </a:lnTo>
                <a:lnTo>
                  <a:pt x="84" y="71"/>
                </a:lnTo>
                <a:lnTo>
                  <a:pt x="85" y="70"/>
                </a:lnTo>
                <a:lnTo>
                  <a:pt x="85" y="71"/>
                </a:lnTo>
                <a:lnTo>
                  <a:pt x="85" y="71"/>
                </a:lnTo>
                <a:lnTo>
                  <a:pt x="85" y="70"/>
                </a:lnTo>
                <a:lnTo>
                  <a:pt x="86" y="70"/>
                </a:lnTo>
                <a:lnTo>
                  <a:pt x="87" y="71"/>
                </a:lnTo>
                <a:lnTo>
                  <a:pt x="87" y="71"/>
                </a:lnTo>
                <a:lnTo>
                  <a:pt x="87" y="71"/>
                </a:lnTo>
                <a:lnTo>
                  <a:pt x="87" y="71"/>
                </a:lnTo>
                <a:lnTo>
                  <a:pt x="88" y="71"/>
                </a:lnTo>
                <a:lnTo>
                  <a:pt x="89" y="71"/>
                </a:lnTo>
                <a:lnTo>
                  <a:pt x="89" y="71"/>
                </a:lnTo>
                <a:lnTo>
                  <a:pt x="89" y="71"/>
                </a:lnTo>
                <a:lnTo>
                  <a:pt x="90" y="71"/>
                </a:lnTo>
                <a:lnTo>
                  <a:pt x="91" y="71"/>
                </a:lnTo>
                <a:lnTo>
                  <a:pt x="91" y="71"/>
                </a:lnTo>
                <a:lnTo>
                  <a:pt x="92" y="71"/>
                </a:lnTo>
                <a:lnTo>
                  <a:pt x="93" y="71"/>
                </a:lnTo>
                <a:lnTo>
                  <a:pt x="93" y="72"/>
                </a:lnTo>
                <a:lnTo>
                  <a:pt x="93" y="72"/>
                </a:lnTo>
                <a:lnTo>
                  <a:pt x="93" y="72"/>
                </a:lnTo>
                <a:lnTo>
                  <a:pt x="93" y="73"/>
                </a:lnTo>
                <a:lnTo>
                  <a:pt x="94" y="73"/>
                </a:lnTo>
                <a:lnTo>
                  <a:pt x="94" y="74"/>
                </a:lnTo>
                <a:lnTo>
                  <a:pt x="93" y="74"/>
                </a:lnTo>
                <a:lnTo>
                  <a:pt x="93" y="75"/>
                </a:lnTo>
                <a:lnTo>
                  <a:pt x="93" y="76"/>
                </a:lnTo>
                <a:lnTo>
                  <a:pt x="93" y="76"/>
                </a:lnTo>
                <a:lnTo>
                  <a:pt x="92" y="76"/>
                </a:lnTo>
                <a:lnTo>
                  <a:pt x="92" y="77"/>
                </a:lnTo>
                <a:lnTo>
                  <a:pt x="92" y="78"/>
                </a:lnTo>
                <a:lnTo>
                  <a:pt x="91" y="78"/>
                </a:lnTo>
                <a:lnTo>
                  <a:pt x="91" y="78"/>
                </a:lnTo>
                <a:lnTo>
                  <a:pt x="90" y="78"/>
                </a:lnTo>
                <a:lnTo>
                  <a:pt x="89" y="78"/>
                </a:lnTo>
                <a:lnTo>
                  <a:pt x="90" y="78"/>
                </a:lnTo>
                <a:lnTo>
                  <a:pt x="90" y="79"/>
                </a:lnTo>
                <a:lnTo>
                  <a:pt x="90" y="80"/>
                </a:lnTo>
                <a:lnTo>
                  <a:pt x="91" y="80"/>
                </a:lnTo>
                <a:lnTo>
                  <a:pt x="91" y="80"/>
                </a:lnTo>
                <a:lnTo>
                  <a:pt x="91" y="81"/>
                </a:lnTo>
                <a:lnTo>
                  <a:pt x="91" y="82"/>
                </a:lnTo>
                <a:lnTo>
                  <a:pt x="92" y="82"/>
                </a:lnTo>
                <a:lnTo>
                  <a:pt x="92" y="82"/>
                </a:lnTo>
                <a:lnTo>
                  <a:pt x="91" y="82"/>
                </a:lnTo>
                <a:lnTo>
                  <a:pt x="91" y="83"/>
                </a:lnTo>
                <a:lnTo>
                  <a:pt x="92" y="83"/>
                </a:lnTo>
                <a:lnTo>
                  <a:pt x="92" y="84"/>
                </a:lnTo>
                <a:lnTo>
                  <a:pt x="93" y="84"/>
                </a:lnTo>
                <a:lnTo>
                  <a:pt x="93" y="84"/>
                </a:lnTo>
                <a:lnTo>
                  <a:pt x="94" y="84"/>
                </a:lnTo>
                <a:lnTo>
                  <a:pt x="95" y="84"/>
                </a:lnTo>
                <a:lnTo>
                  <a:pt x="95" y="84"/>
                </a:lnTo>
                <a:lnTo>
                  <a:pt x="95" y="84"/>
                </a:lnTo>
                <a:lnTo>
                  <a:pt x="96" y="84"/>
                </a:lnTo>
                <a:lnTo>
                  <a:pt x="96" y="85"/>
                </a:lnTo>
                <a:lnTo>
                  <a:pt x="97" y="85"/>
                </a:lnTo>
                <a:lnTo>
                  <a:pt x="97" y="86"/>
                </a:lnTo>
                <a:lnTo>
                  <a:pt x="97" y="86"/>
                </a:lnTo>
                <a:lnTo>
                  <a:pt x="98" y="86"/>
                </a:lnTo>
                <a:lnTo>
                  <a:pt x="99" y="86"/>
                </a:lnTo>
                <a:lnTo>
                  <a:pt x="99" y="86"/>
                </a:lnTo>
                <a:lnTo>
                  <a:pt x="99" y="86"/>
                </a:lnTo>
                <a:lnTo>
                  <a:pt x="100" y="86"/>
                </a:lnTo>
                <a:lnTo>
                  <a:pt x="100" y="86"/>
                </a:lnTo>
                <a:lnTo>
                  <a:pt x="100" y="87"/>
                </a:lnTo>
                <a:lnTo>
                  <a:pt x="101" y="87"/>
                </a:lnTo>
                <a:lnTo>
                  <a:pt x="102" y="87"/>
                </a:lnTo>
                <a:lnTo>
                  <a:pt x="102" y="88"/>
                </a:lnTo>
                <a:lnTo>
                  <a:pt x="102" y="88"/>
                </a:lnTo>
                <a:lnTo>
                  <a:pt x="103" y="88"/>
                </a:lnTo>
                <a:lnTo>
                  <a:pt x="104" y="88"/>
                </a:lnTo>
                <a:lnTo>
                  <a:pt x="104" y="88"/>
                </a:lnTo>
                <a:lnTo>
                  <a:pt x="105" y="88"/>
                </a:lnTo>
                <a:lnTo>
                  <a:pt x="106" y="88"/>
                </a:lnTo>
                <a:lnTo>
                  <a:pt x="106" y="88"/>
                </a:lnTo>
                <a:lnTo>
                  <a:pt x="107" y="88"/>
                </a:lnTo>
                <a:lnTo>
                  <a:pt x="108" y="88"/>
                </a:lnTo>
                <a:lnTo>
                  <a:pt x="109" y="88"/>
                </a:lnTo>
                <a:lnTo>
                  <a:pt x="110" y="88"/>
                </a:lnTo>
                <a:lnTo>
                  <a:pt x="110" y="89"/>
                </a:lnTo>
                <a:lnTo>
                  <a:pt x="110" y="89"/>
                </a:lnTo>
                <a:lnTo>
                  <a:pt x="111" y="89"/>
                </a:lnTo>
                <a:lnTo>
                  <a:pt x="111" y="90"/>
                </a:lnTo>
                <a:lnTo>
                  <a:pt x="112" y="90"/>
                </a:lnTo>
                <a:lnTo>
                  <a:pt x="112" y="91"/>
                </a:lnTo>
                <a:lnTo>
                  <a:pt x="112" y="91"/>
                </a:lnTo>
                <a:lnTo>
                  <a:pt x="113" y="91"/>
                </a:lnTo>
                <a:lnTo>
                  <a:pt x="114" y="91"/>
                </a:lnTo>
                <a:lnTo>
                  <a:pt x="114" y="92"/>
                </a:lnTo>
                <a:lnTo>
                  <a:pt x="114" y="92"/>
                </a:lnTo>
                <a:lnTo>
                  <a:pt x="115" y="92"/>
                </a:lnTo>
                <a:lnTo>
                  <a:pt x="116" y="92"/>
                </a:lnTo>
                <a:lnTo>
                  <a:pt x="116" y="93"/>
                </a:lnTo>
                <a:lnTo>
                  <a:pt x="117" y="93"/>
                </a:lnTo>
                <a:lnTo>
                  <a:pt x="118" y="93"/>
                </a:lnTo>
                <a:lnTo>
                  <a:pt x="118" y="93"/>
                </a:lnTo>
                <a:lnTo>
                  <a:pt x="119" y="93"/>
                </a:lnTo>
                <a:lnTo>
                  <a:pt x="119" y="93"/>
                </a:lnTo>
                <a:lnTo>
                  <a:pt x="120" y="94"/>
                </a:lnTo>
                <a:lnTo>
                  <a:pt x="121" y="93"/>
                </a:lnTo>
                <a:lnTo>
                  <a:pt x="121" y="94"/>
                </a:lnTo>
                <a:lnTo>
                  <a:pt x="121" y="94"/>
                </a:lnTo>
                <a:lnTo>
                  <a:pt x="122" y="94"/>
                </a:lnTo>
                <a:lnTo>
                  <a:pt x="122" y="95"/>
                </a:lnTo>
                <a:lnTo>
                  <a:pt x="122" y="95"/>
                </a:lnTo>
                <a:lnTo>
                  <a:pt x="122" y="96"/>
                </a:lnTo>
                <a:lnTo>
                  <a:pt x="123" y="96"/>
                </a:lnTo>
                <a:lnTo>
                  <a:pt x="123" y="97"/>
                </a:lnTo>
                <a:lnTo>
                  <a:pt x="124" y="97"/>
                </a:lnTo>
                <a:lnTo>
                  <a:pt x="124" y="97"/>
                </a:lnTo>
                <a:lnTo>
                  <a:pt x="125" y="97"/>
                </a:lnTo>
                <a:lnTo>
                  <a:pt x="125" y="98"/>
                </a:lnTo>
                <a:lnTo>
                  <a:pt x="125" y="98"/>
                </a:lnTo>
                <a:lnTo>
                  <a:pt x="126" y="98"/>
                </a:lnTo>
                <a:lnTo>
                  <a:pt x="127" y="98"/>
                </a:lnTo>
                <a:lnTo>
                  <a:pt x="127" y="98"/>
                </a:lnTo>
                <a:lnTo>
                  <a:pt x="128" y="98"/>
                </a:lnTo>
                <a:lnTo>
                  <a:pt x="128" y="99"/>
                </a:lnTo>
                <a:lnTo>
                  <a:pt x="129" y="99"/>
                </a:lnTo>
                <a:lnTo>
                  <a:pt x="129" y="99"/>
                </a:lnTo>
                <a:lnTo>
                  <a:pt x="129" y="99"/>
                </a:lnTo>
                <a:lnTo>
                  <a:pt x="129" y="100"/>
                </a:lnTo>
                <a:lnTo>
                  <a:pt x="129" y="100"/>
                </a:lnTo>
                <a:lnTo>
                  <a:pt x="129" y="101"/>
                </a:lnTo>
                <a:lnTo>
                  <a:pt x="130" y="101"/>
                </a:lnTo>
                <a:lnTo>
                  <a:pt x="131" y="101"/>
                </a:lnTo>
                <a:lnTo>
                  <a:pt x="131" y="101"/>
                </a:lnTo>
                <a:lnTo>
                  <a:pt x="130" y="102"/>
                </a:lnTo>
                <a:lnTo>
                  <a:pt x="130" y="103"/>
                </a:lnTo>
                <a:lnTo>
                  <a:pt x="130" y="103"/>
                </a:lnTo>
                <a:lnTo>
                  <a:pt x="129" y="103"/>
                </a:lnTo>
                <a:lnTo>
                  <a:pt x="130" y="103"/>
                </a:lnTo>
                <a:lnTo>
                  <a:pt x="130" y="104"/>
                </a:lnTo>
                <a:lnTo>
                  <a:pt x="131" y="104"/>
                </a:lnTo>
                <a:lnTo>
                  <a:pt x="131" y="105"/>
                </a:lnTo>
                <a:lnTo>
                  <a:pt x="131" y="105"/>
                </a:lnTo>
                <a:lnTo>
                  <a:pt x="132" y="105"/>
                </a:lnTo>
                <a:lnTo>
                  <a:pt x="133" y="105"/>
                </a:lnTo>
                <a:lnTo>
                  <a:pt x="133" y="105"/>
                </a:lnTo>
                <a:lnTo>
                  <a:pt x="133" y="105"/>
                </a:lnTo>
                <a:lnTo>
                  <a:pt x="133" y="106"/>
                </a:lnTo>
                <a:lnTo>
                  <a:pt x="133" y="107"/>
                </a:lnTo>
                <a:lnTo>
                  <a:pt x="134" y="107"/>
                </a:lnTo>
                <a:lnTo>
                  <a:pt x="134" y="107"/>
                </a:lnTo>
                <a:lnTo>
                  <a:pt x="133" y="107"/>
                </a:lnTo>
                <a:lnTo>
                  <a:pt x="134" y="108"/>
                </a:lnTo>
                <a:lnTo>
                  <a:pt x="134" y="108"/>
                </a:lnTo>
                <a:lnTo>
                  <a:pt x="133" y="108"/>
                </a:lnTo>
                <a:lnTo>
                  <a:pt x="134" y="109"/>
                </a:lnTo>
                <a:lnTo>
                  <a:pt x="134" y="110"/>
                </a:lnTo>
                <a:lnTo>
                  <a:pt x="135" y="110"/>
                </a:lnTo>
                <a:lnTo>
                  <a:pt x="135" y="110"/>
                </a:lnTo>
                <a:lnTo>
                  <a:pt x="135" y="111"/>
                </a:lnTo>
                <a:lnTo>
                  <a:pt x="136" y="111"/>
                </a:lnTo>
                <a:lnTo>
                  <a:pt x="136" y="111"/>
                </a:lnTo>
                <a:lnTo>
                  <a:pt x="137" y="112"/>
                </a:lnTo>
                <a:lnTo>
                  <a:pt x="137" y="112"/>
                </a:lnTo>
                <a:lnTo>
                  <a:pt x="138" y="113"/>
                </a:lnTo>
                <a:lnTo>
                  <a:pt x="138" y="113"/>
                </a:lnTo>
                <a:lnTo>
                  <a:pt x="139" y="113"/>
                </a:lnTo>
                <a:lnTo>
                  <a:pt x="140" y="113"/>
                </a:lnTo>
                <a:lnTo>
                  <a:pt x="140" y="113"/>
                </a:lnTo>
                <a:lnTo>
                  <a:pt x="140" y="114"/>
                </a:lnTo>
                <a:lnTo>
                  <a:pt x="141" y="114"/>
                </a:lnTo>
                <a:lnTo>
                  <a:pt x="142" y="113"/>
                </a:lnTo>
                <a:lnTo>
                  <a:pt x="142" y="113"/>
                </a:lnTo>
                <a:lnTo>
                  <a:pt x="143" y="113"/>
                </a:lnTo>
                <a:lnTo>
                  <a:pt x="144" y="113"/>
                </a:lnTo>
                <a:lnTo>
                  <a:pt x="144" y="113"/>
                </a:lnTo>
                <a:lnTo>
                  <a:pt x="145" y="113"/>
                </a:lnTo>
                <a:lnTo>
                  <a:pt x="146" y="113"/>
                </a:lnTo>
                <a:lnTo>
                  <a:pt x="146" y="114"/>
                </a:lnTo>
                <a:lnTo>
                  <a:pt x="146" y="114"/>
                </a:lnTo>
                <a:lnTo>
                  <a:pt x="146" y="114"/>
                </a:lnTo>
                <a:lnTo>
                  <a:pt x="146" y="115"/>
                </a:lnTo>
                <a:lnTo>
                  <a:pt x="147" y="115"/>
                </a:lnTo>
                <a:lnTo>
                  <a:pt x="148" y="115"/>
                </a:lnTo>
                <a:lnTo>
                  <a:pt x="148" y="116"/>
                </a:lnTo>
                <a:lnTo>
                  <a:pt x="148" y="116"/>
                </a:lnTo>
                <a:lnTo>
                  <a:pt x="148" y="117"/>
                </a:lnTo>
                <a:lnTo>
                  <a:pt x="148" y="118"/>
                </a:lnTo>
                <a:lnTo>
                  <a:pt x="149" y="118"/>
                </a:lnTo>
                <a:lnTo>
                  <a:pt x="149" y="118"/>
                </a:lnTo>
                <a:lnTo>
                  <a:pt x="150" y="118"/>
                </a:lnTo>
                <a:lnTo>
                  <a:pt x="150" y="118"/>
                </a:lnTo>
                <a:lnTo>
                  <a:pt x="151" y="118"/>
                </a:lnTo>
                <a:lnTo>
                  <a:pt x="152" y="118"/>
                </a:lnTo>
                <a:lnTo>
                  <a:pt x="152" y="118"/>
                </a:lnTo>
                <a:lnTo>
                  <a:pt x="153" y="118"/>
                </a:lnTo>
                <a:lnTo>
                  <a:pt x="154" y="119"/>
                </a:lnTo>
                <a:lnTo>
                  <a:pt x="154" y="120"/>
                </a:lnTo>
                <a:lnTo>
                  <a:pt x="154" y="120"/>
                </a:lnTo>
                <a:lnTo>
                  <a:pt x="154" y="121"/>
                </a:lnTo>
                <a:lnTo>
                  <a:pt x="155" y="121"/>
                </a:lnTo>
                <a:lnTo>
                  <a:pt x="155" y="120"/>
                </a:lnTo>
                <a:lnTo>
                  <a:pt x="156" y="120"/>
                </a:lnTo>
                <a:lnTo>
                  <a:pt x="157" y="120"/>
                </a:lnTo>
                <a:lnTo>
                  <a:pt x="157" y="121"/>
                </a:lnTo>
                <a:lnTo>
                  <a:pt x="157" y="121"/>
                </a:lnTo>
                <a:lnTo>
                  <a:pt x="158" y="122"/>
                </a:lnTo>
                <a:lnTo>
                  <a:pt x="159" y="122"/>
                </a:lnTo>
                <a:lnTo>
                  <a:pt x="159" y="122"/>
                </a:lnTo>
                <a:lnTo>
                  <a:pt x="159" y="122"/>
                </a:lnTo>
                <a:lnTo>
                  <a:pt x="160" y="122"/>
                </a:lnTo>
                <a:lnTo>
                  <a:pt x="160" y="123"/>
                </a:lnTo>
                <a:lnTo>
                  <a:pt x="161" y="123"/>
                </a:lnTo>
                <a:lnTo>
                  <a:pt x="161" y="124"/>
                </a:lnTo>
                <a:lnTo>
                  <a:pt x="161" y="124"/>
                </a:lnTo>
                <a:lnTo>
                  <a:pt x="162" y="124"/>
                </a:lnTo>
                <a:lnTo>
                  <a:pt x="162" y="124"/>
                </a:lnTo>
                <a:lnTo>
                  <a:pt x="162" y="125"/>
                </a:lnTo>
                <a:lnTo>
                  <a:pt x="162" y="125"/>
                </a:lnTo>
                <a:lnTo>
                  <a:pt x="163" y="126"/>
                </a:lnTo>
                <a:lnTo>
                  <a:pt x="163" y="127"/>
                </a:lnTo>
                <a:lnTo>
                  <a:pt x="163" y="127"/>
                </a:lnTo>
                <a:lnTo>
                  <a:pt x="164" y="127"/>
                </a:lnTo>
                <a:lnTo>
                  <a:pt x="164" y="128"/>
                </a:lnTo>
                <a:lnTo>
                  <a:pt x="165" y="128"/>
                </a:lnTo>
                <a:lnTo>
                  <a:pt x="165" y="128"/>
                </a:lnTo>
                <a:lnTo>
                  <a:pt x="166" y="128"/>
                </a:lnTo>
                <a:lnTo>
                  <a:pt x="167" y="128"/>
                </a:lnTo>
                <a:lnTo>
                  <a:pt x="167" y="129"/>
                </a:lnTo>
                <a:lnTo>
                  <a:pt x="167" y="129"/>
                </a:lnTo>
                <a:lnTo>
                  <a:pt x="168" y="129"/>
                </a:lnTo>
                <a:lnTo>
                  <a:pt x="169" y="129"/>
                </a:lnTo>
                <a:lnTo>
                  <a:pt x="169" y="129"/>
                </a:lnTo>
                <a:lnTo>
                  <a:pt x="169" y="129"/>
                </a:lnTo>
                <a:lnTo>
                  <a:pt x="169" y="130"/>
                </a:lnTo>
                <a:lnTo>
                  <a:pt x="170" y="130"/>
                </a:lnTo>
                <a:lnTo>
                  <a:pt x="170" y="131"/>
                </a:lnTo>
                <a:lnTo>
                  <a:pt x="171" y="131"/>
                </a:lnTo>
                <a:lnTo>
                  <a:pt x="171" y="131"/>
                </a:lnTo>
                <a:lnTo>
                  <a:pt x="171" y="131"/>
                </a:lnTo>
                <a:lnTo>
                  <a:pt x="171" y="132"/>
                </a:lnTo>
                <a:lnTo>
                  <a:pt x="172" y="132"/>
                </a:lnTo>
                <a:lnTo>
                  <a:pt x="172" y="133"/>
                </a:lnTo>
                <a:lnTo>
                  <a:pt x="172" y="133"/>
                </a:lnTo>
                <a:lnTo>
                  <a:pt x="171" y="134"/>
                </a:lnTo>
                <a:lnTo>
                  <a:pt x="172" y="134"/>
                </a:lnTo>
                <a:lnTo>
                  <a:pt x="172" y="134"/>
                </a:lnTo>
                <a:lnTo>
                  <a:pt x="173" y="134"/>
                </a:lnTo>
                <a:lnTo>
                  <a:pt x="174" y="134"/>
                </a:lnTo>
                <a:lnTo>
                  <a:pt x="174" y="134"/>
                </a:lnTo>
                <a:lnTo>
                  <a:pt x="174" y="135"/>
                </a:lnTo>
                <a:lnTo>
                  <a:pt x="175" y="135"/>
                </a:lnTo>
                <a:lnTo>
                  <a:pt x="176" y="135"/>
                </a:lnTo>
                <a:lnTo>
                  <a:pt x="176" y="135"/>
                </a:lnTo>
                <a:lnTo>
                  <a:pt x="177" y="135"/>
                </a:lnTo>
                <a:lnTo>
                  <a:pt x="177" y="134"/>
                </a:lnTo>
                <a:lnTo>
                  <a:pt x="178" y="134"/>
                </a:lnTo>
                <a:lnTo>
                  <a:pt x="178" y="134"/>
                </a:lnTo>
                <a:lnTo>
                  <a:pt x="178" y="135"/>
                </a:lnTo>
                <a:lnTo>
                  <a:pt x="179" y="135"/>
                </a:lnTo>
                <a:lnTo>
                  <a:pt x="180" y="135"/>
                </a:lnTo>
                <a:lnTo>
                  <a:pt x="180" y="136"/>
                </a:lnTo>
                <a:lnTo>
                  <a:pt x="181" y="136"/>
                </a:lnTo>
                <a:lnTo>
                  <a:pt x="181" y="137"/>
                </a:lnTo>
                <a:lnTo>
                  <a:pt x="182" y="137"/>
                </a:lnTo>
                <a:lnTo>
                  <a:pt x="182" y="138"/>
                </a:lnTo>
                <a:lnTo>
                  <a:pt x="183" y="138"/>
                </a:lnTo>
                <a:lnTo>
                  <a:pt x="184" y="138"/>
                </a:lnTo>
                <a:lnTo>
                  <a:pt x="184" y="139"/>
                </a:lnTo>
                <a:lnTo>
                  <a:pt x="184" y="139"/>
                </a:lnTo>
                <a:lnTo>
                  <a:pt x="184" y="139"/>
                </a:lnTo>
                <a:lnTo>
                  <a:pt x="184" y="140"/>
                </a:lnTo>
                <a:lnTo>
                  <a:pt x="185" y="140"/>
                </a:lnTo>
                <a:lnTo>
                  <a:pt x="185" y="141"/>
                </a:lnTo>
                <a:lnTo>
                  <a:pt x="186" y="141"/>
                </a:lnTo>
                <a:lnTo>
                  <a:pt x="186" y="141"/>
                </a:lnTo>
                <a:lnTo>
                  <a:pt x="186" y="141"/>
                </a:lnTo>
                <a:lnTo>
                  <a:pt x="187" y="141"/>
                </a:lnTo>
                <a:lnTo>
                  <a:pt x="187" y="142"/>
                </a:lnTo>
                <a:lnTo>
                  <a:pt x="188" y="142"/>
                </a:lnTo>
                <a:lnTo>
                  <a:pt x="188" y="143"/>
                </a:lnTo>
                <a:lnTo>
                  <a:pt x="189" y="143"/>
                </a:lnTo>
                <a:lnTo>
                  <a:pt x="190" y="143"/>
                </a:lnTo>
                <a:lnTo>
                  <a:pt x="190" y="143"/>
                </a:lnTo>
                <a:lnTo>
                  <a:pt x="191" y="143"/>
                </a:lnTo>
                <a:lnTo>
                  <a:pt x="191" y="144"/>
                </a:lnTo>
                <a:lnTo>
                  <a:pt x="191" y="144"/>
                </a:lnTo>
                <a:lnTo>
                  <a:pt x="191" y="144"/>
                </a:lnTo>
                <a:lnTo>
                  <a:pt x="192" y="144"/>
                </a:lnTo>
                <a:lnTo>
                  <a:pt x="192" y="145"/>
                </a:lnTo>
                <a:lnTo>
                  <a:pt x="193" y="145"/>
                </a:lnTo>
                <a:lnTo>
                  <a:pt x="193" y="145"/>
                </a:lnTo>
                <a:lnTo>
                  <a:pt x="193" y="146"/>
                </a:lnTo>
                <a:lnTo>
                  <a:pt x="193" y="146"/>
                </a:lnTo>
                <a:lnTo>
                  <a:pt x="194" y="146"/>
                </a:lnTo>
                <a:lnTo>
                  <a:pt x="194" y="147"/>
                </a:lnTo>
                <a:lnTo>
                  <a:pt x="195" y="148"/>
                </a:lnTo>
                <a:lnTo>
                  <a:pt x="195" y="148"/>
                </a:lnTo>
                <a:lnTo>
                  <a:pt x="195" y="148"/>
                </a:lnTo>
                <a:lnTo>
                  <a:pt x="196" y="148"/>
                </a:lnTo>
                <a:lnTo>
                  <a:pt x="196" y="149"/>
                </a:lnTo>
                <a:lnTo>
                  <a:pt x="197" y="149"/>
                </a:lnTo>
                <a:lnTo>
                  <a:pt x="197" y="148"/>
                </a:lnTo>
                <a:lnTo>
                  <a:pt x="197" y="148"/>
                </a:lnTo>
                <a:lnTo>
                  <a:pt x="198" y="148"/>
                </a:lnTo>
                <a:lnTo>
                  <a:pt x="198" y="149"/>
                </a:lnTo>
                <a:lnTo>
                  <a:pt x="199" y="149"/>
                </a:lnTo>
                <a:lnTo>
                  <a:pt x="199" y="150"/>
                </a:lnTo>
                <a:lnTo>
                  <a:pt x="199" y="150"/>
                </a:lnTo>
                <a:lnTo>
                  <a:pt x="199" y="150"/>
                </a:lnTo>
                <a:lnTo>
                  <a:pt x="200" y="150"/>
                </a:lnTo>
                <a:lnTo>
                  <a:pt x="200" y="151"/>
                </a:lnTo>
                <a:lnTo>
                  <a:pt x="201" y="152"/>
                </a:lnTo>
                <a:lnTo>
                  <a:pt x="201" y="152"/>
                </a:lnTo>
                <a:lnTo>
                  <a:pt x="202" y="152"/>
                </a:lnTo>
                <a:lnTo>
                  <a:pt x="203" y="152"/>
                </a:lnTo>
                <a:lnTo>
                  <a:pt x="203" y="152"/>
                </a:lnTo>
                <a:lnTo>
                  <a:pt x="203" y="153"/>
                </a:lnTo>
                <a:lnTo>
                  <a:pt x="203" y="154"/>
                </a:lnTo>
                <a:lnTo>
                  <a:pt x="204" y="154"/>
                </a:lnTo>
                <a:lnTo>
                  <a:pt x="204" y="154"/>
                </a:lnTo>
                <a:lnTo>
                  <a:pt x="205" y="154"/>
                </a:lnTo>
                <a:lnTo>
                  <a:pt x="205" y="155"/>
                </a:lnTo>
                <a:lnTo>
                  <a:pt x="205" y="156"/>
                </a:lnTo>
                <a:lnTo>
                  <a:pt x="206" y="156"/>
                </a:lnTo>
                <a:lnTo>
                  <a:pt x="206" y="156"/>
                </a:lnTo>
                <a:lnTo>
                  <a:pt x="207" y="156"/>
                </a:lnTo>
                <a:lnTo>
                  <a:pt x="207" y="156"/>
                </a:lnTo>
                <a:lnTo>
                  <a:pt x="208" y="156"/>
                </a:lnTo>
                <a:lnTo>
                  <a:pt x="208" y="157"/>
                </a:lnTo>
                <a:lnTo>
                  <a:pt x="208" y="157"/>
                </a:lnTo>
                <a:lnTo>
                  <a:pt x="208" y="158"/>
                </a:lnTo>
                <a:lnTo>
                  <a:pt x="209" y="158"/>
                </a:lnTo>
                <a:lnTo>
                  <a:pt x="210" y="158"/>
                </a:lnTo>
                <a:lnTo>
                  <a:pt x="210" y="159"/>
                </a:lnTo>
                <a:lnTo>
                  <a:pt x="210" y="160"/>
                </a:lnTo>
                <a:lnTo>
                  <a:pt x="210" y="160"/>
                </a:lnTo>
                <a:lnTo>
                  <a:pt x="211" y="160"/>
                </a:lnTo>
                <a:lnTo>
                  <a:pt x="212" y="161"/>
                </a:lnTo>
                <a:lnTo>
                  <a:pt x="212" y="161"/>
                </a:lnTo>
                <a:lnTo>
                  <a:pt x="213" y="161"/>
                </a:lnTo>
                <a:lnTo>
                  <a:pt x="213" y="161"/>
                </a:lnTo>
                <a:lnTo>
                  <a:pt x="214" y="161"/>
                </a:lnTo>
                <a:lnTo>
                  <a:pt x="214" y="162"/>
                </a:lnTo>
                <a:lnTo>
                  <a:pt x="214" y="162"/>
                </a:lnTo>
                <a:lnTo>
                  <a:pt x="214" y="163"/>
                </a:lnTo>
                <a:lnTo>
                  <a:pt x="215" y="163"/>
                </a:lnTo>
                <a:lnTo>
                  <a:pt x="216" y="163"/>
                </a:lnTo>
                <a:lnTo>
                  <a:pt x="216" y="163"/>
                </a:lnTo>
                <a:lnTo>
                  <a:pt x="217" y="163"/>
                </a:lnTo>
                <a:lnTo>
                  <a:pt x="218" y="163"/>
                </a:lnTo>
                <a:lnTo>
                  <a:pt x="218" y="163"/>
                </a:lnTo>
                <a:lnTo>
                  <a:pt x="219" y="163"/>
                </a:lnTo>
                <a:lnTo>
                  <a:pt x="219" y="163"/>
                </a:lnTo>
                <a:lnTo>
                  <a:pt x="219" y="162"/>
                </a:lnTo>
                <a:lnTo>
                  <a:pt x="220" y="162"/>
                </a:lnTo>
                <a:lnTo>
                  <a:pt x="220" y="161"/>
                </a:lnTo>
                <a:lnTo>
                  <a:pt x="220" y="161"/>
                </a:lnTo>
                <a:lnTo>
                  <a:pt x="220" y="162"/>
                </a:lnTo>
                <a:lnTo>
                  <a:pt x="221" y="162"/>
                </a:lnTo>
                <a:lnTo>
                  <a:pt x="221" y="163"/>
                </a:lnTo>
                <a:lnTo>
                  <a:pt x="222" y="163"/>
                </a:lnTo>
                <a:lnTo>
                  <a:pt x="222" y="163"/>
                </a:lnTo>
                <a:lnTo>
                  <a:pt x="223" y="163"/>
                </a:lnTo>
                <a:lnTo>
                  <a:pt x="223" y="164"/>
                </a:lnTo>
                <a:lnTo>
                  <a:pt x="224" y="164"/>
                </a:lnTo>
                <a:lnTo>
                  <a:pt x="224" y="164"/>
                </a:lnTo>
                <a:lnTo>
                  <a:pt x="225" y="164"/>
                </a:lnTo>
                <a:lnTo>
                  <a:pt x="225" y="165"/>
                </a:lnTo>
                <a:lnTo>
                  <a:pt x="226" y="165"/>
                </a:lnTo>
                <a:lnTo>
                  <a:pt x="226" y="165"/>
                </a:lnTo>
                <a:lnTo>
                  <a:pt x="226" y="165"/>
                </a:lnTo>
                <a:lnTo>
                  <a:pt x="226" y="166"/>
                </a:lnTo>
                <a:lnTo>
                  <a:pt x="226" y="167"/>
                </a:lnTo>
                <a:lnTo>
                  <a:pt x="226" y="167"/>
                </a:lnTo>
                <a:lnTo>
                  <a:pt x="227" y="167"/>
                </a:lnTo>
                <a:lnTo>
                  <a:pt x="227" y="168"/>
                </a:lnTo>
                <a:lnTo>
                  <a:pt x="227" y="169"/>
                </a:lnTo>
                <a:lnTo>
                  <a:pt x="228" y="169"/>
                </a:lnTo>
                <a:lnTo>
                  <a:pt x="229" y="169"/>
                </a:lnTo>
                <a:lnTo>
                  <a:pt x="229" y="169"/>
                </a:lnTo>
                <a:lnTo>
                  <a:pt x="229" y="170"/>
                </a:lnTo>
                <a:lnTo>
                  <a:pt x="230" y="170"/>
                </a:lnTo>
                <a:lnTo>
                  <a:pt x="230" y="171"/>
                </a:lnTo>
                <a:lnTo>
                  <a:pt x="231" y="171"/>
                </a:lnTo>
                <a:lnTo>
                  <a:pt x="231" y="171"/>
                </a:lnTo>
                <a:lnTo>
                  <a:pt x="231" y="171"/>
                </a:lnTo>
                <a:lnTo>
                  <a:pt x="232" y="171"/>
                </a:lnTo>
                <a:lnTo>
                  <a:pt x="233" y="171"/>
                </a:lnTo>
                <a:lnTo>
                  <a:pt x="233" y="172"/>
                </a:lnTo>
                <a:lnTo>
                  <a:pt x="233" y="172"/>
                </a:lnTo>
                <a:lnTo>
                  <a:pt x="233" y="173"/>
                </a:lnTo>
                <a:lnTo>
                  <a:pt x="234" y="173"/>
                </a:lnTo>
                <a:lnTo>
                  <a:pt x="234" y="173"/>
                </a:lnTo>
                <a:lnTo>
                  <a:pt x="235" y="173"/>
                </a:lnTo>
                <a:lnTo>
                  <a:pt x="235" y="174"/>
                </a:lnTo>
                <a:lnTo>
                  <a:pt x="235" y="174"/>
                </a:lnTo>
                <a:lnTo>
                  <a:pt x="236" y="174"/>
                </a:lnTo>
                <a:lnTo>
                  <a:pt x="237" y="175"/>
                </a:lnTo>
                <a:lnTo>
                  <a:pt x="237" y="175"/>
                </a:lnTo>
                <a:lnTo>
                  <a:pt x="237" y="174"/>
                </a:lnTo>
                <a:lnTo>
                  <a:pt x="238" y="174"/>
                </a:lnTo>
                <a:lnTo>
                  <a:pt x="238" y="175"/>
                </a:lnTo>
                <a:lnTo>
                  <a:pt x="239" y="175"/>
                </a:lnTo>
                <a:lnTo>
                  <a:pt x="239" y="175"/>
                </a:lnTo>
                <a:lnTo>
                  <a:pt x="240" y="176"/>
                </a:lnTo>
                <a:lnTo>
                  <a:pt x="241" y="176"/>
                </a:lnTo>
                <a:lnTo>
                  <a:pt x="241" y="176"/>
                </a:lnTo>
                <a:lnTo>
                  <a:pt x="242" y="176"/>
                </a:lnTo>
                <a:lnTo>
                  <a:pt x="242" y="177"/>
                </a:lnTo>
                <a:lnTo>
                  <a:pt x="243" y="177"/>
                </a:lnTo>
                <a:lnTo>
                  <a:pt x="243" y="177"/>
                </a:lnTo>
                <a:lnTo>
                  <a:pt x="244" y="177"/>
                </a:lnTo>
                <a:lnTo>
                  <a:pt x="244" y="177"/>
                </a:lnTo>
                <a:lnTo>
                  <a:pt x="245" y="177"/>
                </a:lnTo>
                <a:lnTo>
                  <a:pt x="246" y="177"/>
                </a:lnTo>
                <a:lnTo>
                  <a:pt x="246" y="177"/>
                </a:lnTo>
                <a:lnTo>
                  <a:pt x="246" y="177"/>
                </a:lnTo>
                <a:lnTo>
                  <a:pt x="247" y="177"/>
                </a:lnTo>
                <a:lnTo>
                  <a:pt x="248" y="177"/>
                </a:lnTo>
                <a:lnTo>
                  <a:pt x="248" y="177"/>
                </a:lnTo>
                <a:lnTo>
                  <a:pt x="248" y="178"/>
                </a:lnTo>
                <a:lnTo>
                  <a:pt x="248" y="179"/>
                </a:lnTo>
                <a:lnTo>
                  <a:pt x="249" y="179"/>
                </a:lnTo>
                <a:lnTo>
                  <a:pt x="250" y="179"/>
                </a:lnTo>
                <a:lnTo>
                  <a:pt x="250" y="179"/>
                </a:lnTo>
                <a:lnTo>
                  <a:pt x="250" y="179"/>
                </a:lnTo>
                <a:lnTo>
                  <a:pt x="251" y="179"/>
                </a:lnTo>
                <a:lnTo>
                  <a:pt x="252" y="179"/>
                </a:lnTo>
                <a:lnTo>
                  <a:pt x="252" y="179"/>
                </a:lnTo>
                <a:lnTo>
                  <a:pt x="253" y="179"/>
                </a:lnTo>
                <a:lnTo>
                  <a:pt x="253" y="179"/>
                </a:lnTo>
                <a:lnTo>
                  <a:pt x="253" y="180"/>
                </a:lnTo>
                <a:lnTo>
                  <a:pt x="253" y="180"/>
                </a:lnTo>
                <a:lnTo>
                  <a:pt x="252" y="180"/>
                </a:lnTo>
                <a:lnTo>
                  <a:pt x="252" y="181"/>
                </a:lnTo>
                <a:lnTo>
                  <a:pt x="252" y="181"/>
                </a:lnTo>
                <a:lnTo>
                  <a:pt x="252" y="182"/>
                </a:lnTo>
                <a:lnTo>
                  <a:pt x="251" y="182"/>
                </a:lnTo>
                <a:lnTo>
                  <a:pt x="251" y="182"/>
                </a:lnTo>
                <a:lnTo>
                  <a:pt x="250" y="183"/>
                </a:lnTo>
                <a:lnTo>
                  <a:pt x="250" y="184"/>
                </a:lnTo>
                <a:lnTo>
                  <a:pt x="250" y="184"/>
                </a:lnTo>
                <a:lnTo>
                  <a:pt x="250" y="185"/>
                </a:lnTo>
                <a:lnTo>
                  <a:pt x="250" y="186"/>
                </a:lnTo>
                <a:lnTo>
                  <a:pt x="249" y="186"/>
                </a:lnTo>
                <a:lnTo>
                  <a:pt x="248" y="186"/>
                </a:lnTo>
                <a:lnTo>
                  <a:pt x="248" y="187"/>
                </a:lnTo>
                <a:lnTo>
                  <a:pt x="248" y="188"/>
                </a:lnTo>
                <a:lnTo>
                  <a:pt x="248" y="188"/>
                </a:lnTo>
                <a:lnTo>
                  <a:pt x="248" y="188"/>
                </a:lnTo>
                <a:lnTo>
                  <a:pt x="248" y="189"/>
                </a:lnTo>
                <a:lnTo>
                  <a:pt x="248" y="190"/>
                </a:lnTo>
                <a:lnTo>
                  <a:pt x="248" y="190"/>
                </a:lnTo>
                <a:lnTo>
                  <a:pt x="248" y="191"/>
                </a:lnTo>
                <a:lnTo>
                  <a:pt x="248" y="192"/>
                </a:lnTo>
                <a:lnTo>
                  <a:pt x="248" y="192"/>
                </a:lnTo>
                <a:lnTo>
                  <a:pt x="248" y="193"/>
                </a:lnTo>
                <a:lnTo>
                  <a:pt x="247" y="193"/>
                </a:lnTo>
                <a:lnTo>
                  <a:pt x="247" y="194"/>
                </a:lnTo>
                <a:lnTo>
                  <a:pt x="246" y="194"/>
                </a:lnTo>
                <a:lnTo>
                  <a:pt x="246" y="194"/>
                </a:lnTo>
                <a:lnTo>
                  <a:pt x="246" y="194"/>
                </a:lnTo>
                <a:lnTo>
                  <a:pt x="246" y="195"/>
                </a:lnTo>
                <a:lnTo>
                  <a:pt x="246" y="196"/>
                </a:lnTo>
                <a:lnTo>
                  <a:pt x="245" y="196"/>
                </a:lnTo>
                <a:lnTo>
                  <a:pt x="245" y="197"/>
                </a:lnTo>
                <a:lnTo>
                  <a:pt x="244" y="197"/>
                </a:lnTo>
                <a:lnTo>
                  <a:pt x="244" y="197"/>
                </a:lnTo>
                <a:lnTo>
                  <a:pt x="245" y="198"/>
                </a:lnTo>
                <a:lnTo>
                  <a:pt x="245" y="199"/>
                </a:lnTo>
                <a:lnTo>
                  <a:pt x="245" y="199"/>
                </a:lnTo>
                <a:lnTo>
                  <a:pt x="246" y="199"/>
                </a:lnTo>
                <a:lnTo>
                  <a:pt x="246" y="199"/>
                </a:lnTo>
                <a:lnTo>
                  <a:pt x="246" y="200"/>
                </a:lnTo>
                <a:lnTo>
                  <a:pt x="247" y="200"/>
                </a:lnTo>
                <a:lnTo>
                  <a:pt x="247" y="201"/>
                </a:lnTo>
                <a:lnTo>
                  <a:pt x="248" y="201"/>
                </a:lnTo>
                <a:lnTo>
                  <a:pt x="248" y="201"/>
                </a:lnTo>
                <a:lnTo>
                  <a:pt x="249" y="201"/>
                </a:lnTo>
                <a:lnTo>
                  <a:pt x="250" y="201"/>
                </a:lnTo>
                <a:lnTo>
                  <a:pt x="250" y="201"/>
                </a:lnTo>
                <a:lnTo>
                  <a:pt x="251" y="201"/>
                </a:lnTo>
                <a:lnTo>
                  <a:pt x="252" y="201"/>
                </a:lnTo>
                <a:lnTo>
                  <a:pt x="252" y="201"/>
                </a:lnTo>
                <a:lnTo>
                  <a:pt x="252" y="202"/>
                </a:lnTo>
                <a:lnTo>
                  <a:pt x="252" y="203"/>
                </a:lnTo>
                <a:lnTo>
                  <a:pt x="253" y="203"/>
                </a:lnTo>
                <a:lnTo>
                  <a:pt x="253" y="203"/>
                </a:lnTo>
                <a:lnTo>
                  <a:pt x="254" y="203"/>
                </a:lnTo>
                <a:lnTo>
                  <a:pt x="254" y="204"/>
                </a:lnTo>
                <a:lnTo>
                  <a:pt x="254" y="204"/>
                </a:lnTo>
                <a:lnTo>
                  <a:pt x="255" y="204"/>
                </a:lnTo>
                <a:lnTo>
                  <a:pt x="255" y="205"/>
                </a:lnTo>
                <a:lnTo>
                  <a:pt x="256" y="205"/>
                </a:lnTo>
                <a:lnTo>
                  <a:pt x="256" y="205"/>
                </a:lnTo>
                <a:lnTo>
                  <a:pt x="257" y="205"/>
                </a:lnTo>
                <a:lnTo>
                  <a:pt x="258" y="205"/>
                </a:lnTo>
                <a:lnTo>
                  <a:pt x="258" y="205"/>
                </a:lnTo>
                <a:lnTo>
                  <a:pt x="258" y="206"/>
                </a:lnTo>
                <a:lnTo>
                  <a:pt x="258" y="205"/>
                </a:lnTo>
                <a:lnTo>
                  <a:pt x="259" y="205"/>
                </a:lnTo>
                <a:lnTo>
                  <a:pt x="260" y="205"/>
                </a:lnTo>
                <a:lnTo>
                  <a:pt x="260" y="205"/>
                </a:lnTo>
                <a:lnTo>
                  <a:pt x="260" y="206"/>
                </a:lnTo>
                <a:lnTo>
                  <a:pt x="261" y="206"/>
                </a:lnTo>
                <a:lnTo>
                  <a:pt x="261" y="207"/>
                </a:lnTo>
                <a:lnTo>
                  <a:pt x="261" y="207"/>
                </a:lnTo>
                <a:lnTo>
                  <a:pt x="261" y="208"/>
                </a:lnTo>
                <a:lnTo>
                  <a:pt x="262" y="208"/>
                </a:lnTo>
                <a:lnTo>
                  <a:pt x="262" y="209"/>
                </a:lnTo>
                <a:lnTo>
                  <a:pt x="262" y="209"/>
                </a:lnTo>
                <a:lnTo>
                  <a:pt x="262" y="210"/>
                </a:lnTo>
                <a:lnTo>
                  <a:pt x="262" y="210"/>
                </a:lnTo>
                <a:lnTo>
                  <a:pt x="262" y="211"/>
                </a:lnTo>
                <a:lnTo>
                  <a:pt x="262" y="211"/>
                </a:lnTo>
                <a:lnTo>
                  <a:pt x="262" y="212"/>
                </a:lnTo>
                <a:lnTo>
                  <a:pt x="262" y="213"/>
                </a:lnTo>
                <a:lnTo>
                  <a:pt x="262" y="213"/>
                </a:lnTo>
                <a:lnTo>
                  <a:pt x="263" y="213"/>
                </a:lnTo>
                <a:lnTo>
                  <a:pt x="263" y="213"/>
                </a:lnTo>
                <a:lnTo>
                  <a:pt x="264" y="213"/>
                </a:lnTo>
                <a:lnTo>
                  <a:pt x="265" y="213"/>
                </a:lnTo>
                <a:lnTo>
                  <a:pt x="265" y="213"/>
                </a:lnTo>
                <a:lnTo>
                  <a:pt x="265" y="213"/>
                </a:lnTo>
                <a:lnTo>
                  <a:pt x="265" y="212"/>
                </a:lnTo>
                <a:lnTo>
                  <a:pt x="266" y="212"/>
                </a:lnTo>
                <a:lnTo>
                  <a:pt x="266" y="211"/>
                </a:lnTo>
                <a:lnTo>
                  <a:pt x="267" y="211"/>
                </a:lnTo>
                <a:lnTo>
                  <a:pt x="267" y="211"/>
                </a:lnTo>
                <a:lnTo>
                  <a:pt x="267" y="210"/>
                </a:lnTo>
                <a:lnTo>
                  <a:pt x="268" y="210"/>
                </a:lnTo>
                <a:lnTo>
                  <a:pt x="269" y="210"/>
                </a:lnTo>
                <a:lnTo>
                  <a:pt x="269" y="211"/>
                </a:lnTo>
                <a:lnTo>
                  <a:pt x="269" y="211"/>
                </a:lnTo>
                <a:lnTo>
                  <a:pt x="269" y="211"/>
                </a:lnTo>
                <a:lnTo>
                  <a:pt x="270" y="211"/>
                </a:lnTo>
                <a:lnTo>
                  <a:pt x="271" y="212"/>
                </a:lnTo>
                <a:lnTo>
                  <a:pt x="271" y="211"/>
                </a:lnTo>
                <a:lnTo>
                  <a:pt x="271" y="212"/>
                </a:lnTo>
                <a:lnTo>
                  <a:pt x="272" y="212"/>
                </a:lnTo>
                <a:lnTo>
                  <a:pt x="273" y="212"/>
                </a:lnTo>
                <a:lnTo>
                  <a:pt x="273" y="213"/>
                </a:lnTo>
                <a:lnTo>
                  <a:pt x="273" y="213"/>
                </a:lnTo>
                <a:lnTo>
                  <a:pt x="273" y="212"/>
                </a:lnTo>
                <a:lnTo>
                  <a:pt x="274" y="212"/>
                </a:lnTo>
                <a:lnTo>
                  <a:pt x="275" y="212"/>
                </a:lnTo>
                <a:lnTo>
                  <a:pt x="275" y="213"/>
                </a:lnTo>
                <a:lnTo>
                  <a:pt x="275" y="213"/>
                </a:lnTo>
                <a:lnTo>
                  <a:pt x="276" y="213"/>
                </a:lnTo>
                <a:lnTo>
                  <a:pt x="277" y="213"/>
                </a:lnTo>
                <a:lnTo>
                  <a:pt x="277" y="213"/>
                </a:lnTo>
                <a:lnTo>
                  <a:pt x="278" y="213"/>
                </a:lnTo>
                <a:lnTo>
                  <a:pt x="278" y="214"/>
                </a:lnTo>
                <a:lnTo>
                  <a:pt x="279" y="214"/>
                </a:lnTo>
                <a:lnTo>
                  <a:pt x="279" y="214"/>
                </a:lnTo>
                <a:lnTo>
                  <a:pt x="280" y="214"/>
                </a:lnTo>
                <a:lnTo>
                  <a:pt x="280" y="214"/>
                </a:lnTo>
                <a:lnTo>
                  <a:pt x="280" y="215"/>
                </a:lnTo>
                <a:lnTo>
                  <a:pt x="281" y="215"/>
                </a:lnTo>
                <a:lnTo>
                  <a:pt x="281" y="215"/>
                </a:lnTo>
                <a:lnTo>
                  <a:pt x="282" y="215"/>
                </a:lnTo>
                <a:lnTo>
                  <a:pt x="282" y="216"/>
                </a:lnTo>
                <a:lnTo>
                  <a:pt x="283" y="216"/>
                </a:lnTo>
                <a:lnTo>
                  <a:pt x="283" y="216"/>
                </a:lnTo>
                <a:lnTo>
                  <a:pt x="284" y="217"/>
                </a:lnTo>
                <a:lnTo>
                  <a:pt x="284" y="218"/>
                </a:lnTo>
                <a:lnTo>
                  <a:pt x="284" y="218"/>
                </a:lnTo>
                <a:lnTo>
                  <a:pt x="284" y="218"/>
                </a:lnTo>
                <a:lnTo>
                  <a:pt x="285" y="218"/>
                </a:lnTo>
                <a:lnTo>
                  <a:pt x="285" y="219"/>
                </a:lnTo>
                <a:lnTo>
                  <a:pt x="286" y="219"/>
                </a:lnTo>
                <a:lnTo>
                  <a:pt x="286" y="220"/>
                </a:lnTo>
                <a:lnTo>
                  <a:pt x="286" y="220"/>
                </a:lnTo>
                <a:lnTo>
                  <a:pt x="287" y="220"/>
                </a:lnTo>
                <a:lnTo>
                  <a:pt x="287" y="220"/>
                </a:lnTo>
                <a:lnTo>
                  <a:pt x="288" y="221"/>
                </a:lnTo>
                <a:lnTo>
                  <a:pt x="288" y="222"/>
                </a:lnTo>
                <a:lnTo>
                  <a:pt x="288" y="222"/>
                </a:lnTo>
                <a:lnTo>
                  <a:pt x="288" y="222"/>
                </a:lnTo>
                <a:lnTo>
                  <a:pt x="288" y="223"/>
                </a:lnTo>
                <a:lnTo>
                  <a:pt x="288" y="224"/>
                </a:lnTo>
                <a:lnTo>
                  <a:pt x="288" y="224"/>
                </a:lnTo>
                <a:lnTo>
                  <a:pt x="288" y="224"/>
                </a:lnTo>
                <a:lnTo>
                  <a:pt x="287" y="225"/>
                </a:lnTo>
                <a:lnTo>
                  <a:pt x="287" y="226"/>
                </a:lnTo>
                <a:lnTo>
                  <a:pt x="286" y="226"/>
                </a:lnTo>
                <a:lnTo>
                  <a:pt x="287" y="226"/>
                </a:lnTo>
                <a:lnTo>
                  <a:pt x="288" y="226"/>
                </a:lnTo>
                <a:lnTo>
                  <a:pt x="288" y="226"/>
                </a:lnTo>
                <a:lnTo>
                  <a:pt x="289" y="226"/>
                </a:lnTo>
                <a:lnTo>
                  <a:pt x="290" y="226"/>
                </a:lnTo>
                <a:lnTo>
                  <a:pt x="290" y="226"/>
                </a:lnTo>
                <a:lnTo>
                  <a:pt x="291" y="226"/>
                </a:lnTo>
                <a:lnTo>
                  <a:pt x="292" y="226"/>
                </a:lnTo>
                <a:lnTo>
                  <a:pt x="292" y="226"/>
                </a:lnTo>
                <a:lnTo>
                  <a:pt x="293" y="226"/>
                </a:lnTo>
                <a:lnTo>
                  <a:pt x="293" y="225"/>
                </a:lnTo>
                <a:lnTo>
                  <a:pt x="294" y="225"/>
                </a:lnTo>
                <a:lnTo>
                  <a:pt x="294" y="224"/>
                </a:lnTo>
                <a:lnTo>
                  <a:pt x="294" y="224"/>
                </a:lnTo>
                <a:lnTo>
                  <a:pt x="295" y="224"/>
                </a:lnTo>
                <a:lnTo>
                  <a:pt x="296" y="225"/>
                </a:lnTo>
                <a:lnTo>
                  <a:pt x="296" y="225"/>
                </a:lnTo>
                <a:lnTo>
                  <a:pt x="296" y="226"/>
                </a:lnTo>
                <a:lnTo>
                  <a:pt x="297" y="226"/>
                </a:lnTo>
                <a:lnTo>
                  <a:pt x="297" y="227"/>
                </a:lnTo>
                <a:lnTo>
                  <a:pt x="298" y="227"/>
                </a:lnTo>
                <a:lnTo>
                  <a:pt x="298" y="227"/>
                </a:lnTo>
                <a:lnTo>
                  <a:pt x="299" y="227"/>
                </a:lnTo>
                <a:lnTo>
                  <a:pt x="299" y="228"/>
                </a:lnTo>
                <a:lnTo>
                  <a:pt x="299" y="228"/>
                </a:lnTo>
                <a:lnTo>
                  <a:pt x="300" y="228"/>
                </a:lnTo>
                <a:lnTo>
                  <a:pt x="301" y="228"/>
                </a:lnTo>
                <a:lnTo>
                  <a:pt x="301" y="228"/>
                </a:lnTo>
                <a:lnTo>
                  <a:pt x="301" y="228"/>
                </a:lnTo>
                <a:lnTo>
                  <a:pt x="302" y="228"/>
                </a:lnTo>
                <a:lnTo>
                  <a:pt x="303" y="228"/>
                </a:lnTo>
                <a:lnTo>
                  <a:pt x="303" y="228"/>
                </a:lnTo>
                <a:lnTo>
                  <a:pt x="304" y="228"/>
                </a:lnTo>
                <a:lnTo>
                  <a:pt x="305" y="229"/>
                </a:lnTo>
                <a:lnTo>
                  <a:pt x="305" y="229"/>
                </a:lnTo>
                <a:lnTo>
                  <a:pt x="305" y="230"/>
                </a:lnTo>
                <a:lnTo>
                  <a:pt x="306" y="230"/>
                </a:lnTo>
                <a:lnTo>
                  <a:pt x="307" y="230"/>
                </a:lnTo>
                <a:lnTo>
                  <a:pt x="307" y="230"/>
                </a:lnTo>
                <a:lnTo>
                  <a:pt x="308" y="230"/>
                </a:lnTo>
                <a:lnTo>
                  <a:pt x="309" y="230"/>
                </a:lnTo>
                <a:lnTo>
                  <a:pt x="309" y="231"/>
                </a:lnTo>
                <a:lnTo>
                  <a:pt x="309" y="232"/>
                </a:lnTo>
                <a:lnTo>
                  <a:pt x="309" y="232"/>
                </a:lnTo>
                <a:lnTo>
                  <a:pt x="309" y="233"/>
                </a:lnTo>
                <a:lnTo>
                  <a:pt x="309" y="233"/>
                </a:lnTo>
                <a:lnTo>
                  <a:pt x="309" y="233"/>
                </a:lnTo>
                <a:lnTo>
                  <a:pt x="310" y="233"/>
                </a:lnTo>
                <a:lnTo>
                  <a:pt x="311" y="234"/>
                </a:lnTo>
                <a:lnTo>
                  <a:pt x="311" y="235"/>
                </a:lnTo>
                <a:lnTo>
                  <a:pt x="311" y="235"/>
                </a:lnTo>
                <a:lnTo>
                  <a:pt x="311" y="236"/>
                </a:lnTo>
                <a:lnTo>
                  <a:pt x="311" y="237"/>
                </a:lnTo>
                <a:lnTo>
                  <a:pt x="311" y="237"/>
                </a:lnTo>
                <a:lnTo>
                  <a:pt x="312" y="237"/>
                </a:lnTo>
                <a:lnTo>
                  <a:pt x="313" y="237"/>
                </a:lnTo>
                <a:lnTo>
                  <a:pt x="313" y="237"/>
                </a:lnTo>
                <a:lnTo>
                  <a:pt x="314" y="237"/>
                </a:lnTo>
                <a:lnTo>
                  <a:pt x="314" y="237"/>
                </a:lnTo>
                <a:lnTo>
                  <a:pt x="315" y="237"/>
                </a:lnTo>
                <a:lnTo>
                  <a:pt x="315" y="238"/>
                </a:lnTo>
                <a:lnTo>
                  <a:pt x="315" y="239"/>
                </a:lnTo>
                <a:lnTo>
                  <a:pt x="315" y="239"/>
                </a:lnTo>
                <a:lnTo>
                  <a:pt x="315" y="239"/>
                </a:lnTo>
                <a:lnTo>
                  <a:pt x="316" y="239"/>
                </a:lnTo>
                <a:lnTo>
                  <a:pt x="316" y="240"/>
                </a:lnTo>
                <a:lnTo>
                  <a:pt x="316" y="240"/>
                </a:lnTo>
                <a:lnTo>
                  <a:pt x="317" y="240"/>
                </a:lnTo>
                <a:lnTo>
                  <a:pt x="318" y="240"/>
                </a:lnTo>
                <a:lnTo>
                  <a:pt x="318" y="241"/>
                </a:lnTo>
                <a:lnTo>
                  <a:pt x="318" y="241"/>
                </a:lnTo>
                <a:lnTo>
                  <a:pt x="319" y="241"/>
                </a:lnTo>
                <a:lnTo>
                  <a:pt x="319" y="242"/>
                </a:lnTo>
                <a:lnTo>
                  <a:pt x="320" y="242"/>
                </a:lnTo>
                <a:lnTo>
                  <a:pt x="320" y="242"/>
                </a:lnTo>
                <a:lnTo>
                  <a:pt x="321" y="242"/>
                </a:lnTo>
                <a:lnTo>
                  <a:pt x="322" y="242"/>
                </a:lnTo>
                <a:lnTo>
                  <a:pt x="322" y="242"/>
                </a:lnTo>
                <a:lnTo>
                  <a:pt x="322" y="241"/>
                </a:lnTo>
                <a:lnTo>
                  <a:pt x="323" y="241"/>
                </a:lnTo>
                <a:lnTo>
                  <a:pt x="323" y="242"/>
                </a:lnTo>
                <a:lnTo>
                  <a:pt x="324" y="242"/>
                </a:lnTo>
                <a:lnTo>
                  <a:pt x="324" y="243"/>
                </a:lnTo>
                <a:lnTo>
                  <a:pt x="324" y="243"/>
                </a:lnTo>
                <a:lnTo>
                  <a:pt x="324" y="244"/>
                </a:lnTo>
                <a:lnTo>
                  <a:pt x="324" y="245"/>
                </a:lnTo>
                <a:lnTo>
                  <a:pt x="324" y="245"/>
                </a:lnTo>
                <a:lnTo>
                  <a:pt x="324" y="245"/>
                </a:lnTo>
                <a:lnTo>
                  <a:pt x="325" y="246"/>
                </a:lnTo>
                <a:lnTo>
                  <a:pt x="326" y="246"/>
                </a:lnTo>
                <a:lnTo>
                  <a:pt x="326" y="246"/>
                </a:lnTo>
                <a:lnTo>
                  <a:pt x="326" y="245"/>
                </a:lnTo>
                <a:lnTo>
                  <a:pt x="327" y="245"/>
                </a:lnTo>
                <a:lnTo>
                  <a:pt x="328" y="245"/>
                </a:lnTo>
                <a:lnTo>
                  <a:pt x="328" y="245"/>
                </a:lnTo>
                <a:lnTo>
                  <a:pt x="328" y="246"/>
                </a:lnTo>
                <a:lnTo>
                  <a:pt x="329" y="246"/>
                </a:lnTo>
                <a:lnTo>
                  <a:pt x="329" y="247"/>
                </a:lnTo>
                <a:lnTo>
                  <a:pt x="329" y="247"/>
                </a:lnTo>
                <a:lnTo>
                  <a:pt x="330" y="247"/>
                </a:lnTo>
                <a:lnTo>
                  <a:pt x="330" y="248"/>
                </a:lnTo>
                <a:lnTo>
                  <a:pt x="330" y="248"/>
                </a:lnTo>
                <a:lnTo>
                  <a:pt x="331" y="248"/>
                </a:lnTo>
                <a:lnTo>
                  <a:pt x="332" y="248"/>
                </a:lnTo>
                <a:lnTo>
                  <a:pt x="332" y="249"/>
                </a:lnTo>
                <a:lnTo>
                  <a:pt x="332" y="249"/>
                </a:lnTo>
                <a:lnTo>
                  <a:pt x="332" y="249"/>
                </a:lnTo>
                <a:lnTo>
                  <a:pt x="332" y="250"/>
                </a:lnTo>
                <a:lnTo>
                  <a:pt x="333" y="250"/>
                </a:lnTo>
                <a:lnTo>
                  <a:pt x="333" y="251"/>
                </a:lnTo>
                <a:lnTo>
                  <a:pt x="334" y="251"/>
                </a:lnTo>
                <a:lnTo>
                  <a:pt x="334" y="251"/>
                </a:lnTo>
                <a:lnTo>
                  <a:pt x="334" y="251"/>
                </a:lnTo>
                <a:lnTo>
                  <a:pt x="334" y="252"/>
                </a:lnTo>
                <a:lnTo>
                  <a:pt x="335" y="252"/>
                </a:lnTo>
                <a:lnTo>
                  <a:pt x="335" y="252"/>
                </a:lnTo>
                <a:lnTo>
                  <a:pt x="335" y="252"/>
                </a:lnTo>
                <a:lnTo>
                  <a:pt x="336" y="252"/>
                </a:lnTo>
                <a:lnTo>
                  <a:pt x="336" y="253"/>
                </a:lnTo>
                <a:lnTo>
                  <a:pt x="336" y="254"/>
                </a:lnTo>
                <a:lnTo>
                  <a:pt x="337" y="254"/>
                </a:lnTo>
                <a:lnTo>
                  <a:pt x="337" y="254"/>
                </a:lnTo>
                <a:lnTo>
                  <a:pt x="337" y="254"/>
                </a:lnTo>
                <a:lnTo>
                  <a:pt x="337" y="255"/>
                </a:lnTo>
                <a:lnTo>
                  <a:pt x="338" y="255"/>
                </a:lnTo>
                <a:lnTo>
                  <a:pt x="338" y="256"/>
                </a:lnTo>
                <a:lnTo>
                  <a:pt x="339" y="256"/>
                </a:lnTo>
                <a:lnTo>
                  <a:pt x="339" y="257"/>
                </a:lnTo>
                <a:lnTo>
                  <a:pt x="339" y="257"/>
                </a:lnTo>
                <a:lnTo>
                  <a:pt x="339" y="258"/>
                </a:lnTo>
                <a:lnTo>
                  <a:pt x="339" y="257"/>
                </a:lnTo>
                <a:lnTo>
                  <a:pt x="340" y="257"/>
                </a:lnTo>
                <a:lnTo>
                  <a:pt x="341" y="256"/>
                </a:lnTo>
                <a:lnTo>
                  <a:pt x="341" y="256"/>
                </a:lnTo>
                <a:lnTo>
                  <a:pt x="341" y="255"/>
                </a:lnTo>
                <a:lnTo>
                  <a:pt x="341" y="254"/>
                </a:lnTo>
                <a:lnTo>
                  <a:pt x="341" y="254"/>
                </a:lnTo>
                <a:lnTo>
                  <a:pt x="341" y="253"/>
                </a:lnTo>
                <a:lnTo>
                  <a:pt x="342" y="252"/>
                </a:lnTo>
                <a:lnTo>
                  <a:pt x="342" y="252"/>
                </a:lnTo>
                <a:lnTo>
                  <a:pt x="341" y="251"/>
                </a:lnTo>
                <a:lnTo>
                  <a:pt x="341" y="251"/>
                </a:lnTo>
                <a:lnTo>
                  <a:pt x="341" y="250"/>
                </a:lnTo>
                <a:lnTo>
                  <a:pt x="342" y="249"/>
                </a:lnTo>
                <a:lnTo>
                  <a:pt x="343" y="249"/>
                </a:lnTo>
                <a:lnTo>
                  <a:pt x="343" y="247"/>
                </a:lnTo>
                <a:lnTo>
                  <a:pt x="343" y="246"/>
                </a:lnTo>
                <a:lnTo>
                  <a:pt x="344" y="246"/>
                </a:lnTo>
                <a:lnTo>
                  <a:pt x="344" y="245"/>
                </a:lnTo>
                <a:lnTo>
                  <a:pt x="345" y="245"/>
                </a:lnTo>
                <a:lnTo>
                  <a:pt x="345" y="245"/>
                </a:lnTo>
                <a:lnTo>
                  <a:pt x="346" y="245"/>
                </a:lnTo>
                <a:lnTo>
                  <a:pt x="347" y="245"/>
                </a:lnTo>
                <a:lnTo>
                  <a:pt x="347" y="245"/>
                </a:lnTo>
                <a:lnTo>
                  <a:pt x="347" y="245"/>
                </a:lnTo>
                <a:lnTo>
                  <a:pt x="347" y="244"/>
                </a:lnTo>
                <a:lnTo>
                  <a:pt x="347" y="243"/>
                </a:lnTo>
                <a:lnTo>
                  <a:pt x="347" y="243"/>
                </a:lnTo>
                <a:lnTo>
                  <a:pt x="347" y="242"/>
                </a:lnTo>
                <a:lnTo>
                  <a:pt x="347" y="241"/>
                </a:lnTo>
                <a:lnTo>
                  <a:pt x="346" y="241"/>
                </a:lnTo>
                <a:lnTo>
                  <a:pt x="346" y="240"/>
                </a:lnTo>
                <a:lnTo>
                  <a:pt x="345" y="240"/>
                </a:lnTo>
                <a:lnTo>
                  <a:pt x="345" y="239"/>
                </a:lnTo>
                <a:lnTo>
                  <a:pt x="345" y="239"/>
                </a:lnTo>
                <a:lnTo>
                  <a:pt x="346" y="239"/>
                </a:lnTo>
                <a:lnTo>
                  <a:pt x="346" y="238"/>
                </a:lnTo>
                <a:lnTo>
                  <a:pt x="346" y="237"/>
                </a:lnTo>
                <a:lnTo>
                  <a:pt x="346" y="237"/>
                </a:lnTo>
                <a:lnTo>
                  <a:pt x="347" y="237"/>
                </a:lnTo>
                <a:lnTo>
                  <a:pt x="347" y="236"/>
                </a:lnTo>
                <a:lnTo>
                  <a:pt x="347" y="235"/>
                </a:lnTo>
                <a:lnTo>
                  <a:pt x="347" y="235"/>
                </a:lnTo>
                <a:lnTo>
                  <a:pt x="348" y="235"/>
                </a:lnTo>
                <a:lnTo>
                  <a:pt x="348" y="234"/>
                </a:lnTo>
                <a:lnTo>
                  <a:pt x="349" y="234"/>
                </a:lnTo>
                <a:lnTo>
                  <a:pt x="349" y="234"/>
                </a:lnTo>
                <a:lnTo>
                  <a:pt x="350" y="234"/>
                </a:lnTo>
                <a:lnTo>
                  <a:pt x="350" y="233"/>
                </a:lnTo>
                <a:lnTo>
                  <a:pt x="349" y="233"/>
                </a:lnTo>
                <a:lnTo>
                  <a:pt x="350" y="233"/>
                </a:lnTo>
                <a:lnTo>
                  <a:pt x="350" y="233"/>
                </a:lnTo>
                <a:lnTo>
                  <a:pt x="351" y="233"/>
                </a:lnTo>
                <a:lnTo>
                  <a:pt x="351" y="232"/>
                </a:lnTo>
                <a:lnTo>
                  <a:pt x="351" y="232"/>
                </a:lnTo>
                <a:lnTo>
                  <a:pt x="351" y="231"/>
                </a:lnTo>
                <a:lnTo>
                  <a:pt x="351" y="230"/>
                </a:lnTo>
                <a:lnTo>
                  <a:pt x="352" y="230"/>
                </a:lnTo>
                <a:lnTo>
                  <a:pt x="352" y="229"/>
                </a:lnTo>
                <a:lnTo>
                  <a:pt x="352" y="229"/>
                </a:lnTo>
                <a:lnTo>
                  <a:pt x="352" y="228"/>
                </a:lnTo>
                <a:lnTo>
                  <a:pt x="353" y="228"/>
                </a:lnTo>
                <a:lnTo>
                  <a:pt x="353" y="228"/>
                </a:lnTo>
                <a:lnTo>
                  <a:pt x="354" y="228"/>
                </a:lnTo>
                <a:lnTo>
                  <a:pt x="354" y="227"/>
                </a:lnTo>
                <a:lnTo>
                  <a:pt x="354" y="227"/>
                </a:lnTo>
                <a:lnTo>
                  <a:pt x="354" y="226"/>
                </a:lnTo>
                <a:lnTo>
                  <a:pt x="354" y="226"/>
                </a:lnTo>
                <a:lnTo>
                  <a:pt x="355" y="226"/>
                </a:lnTo>
                <a:lnTo>
                  <a:pt x="355" y="225"/>
                </a:lnTo>
                <a:lnTo>
                  <a:pt x="356" y="225"/>
                </a:lnTo>
                <a:lnTo>
                  <a:pt x="356" y="224"/>
                </a:lnTo>
                <a:lnTo>
                  <a:pt x="356" y="224"/>
                </a:lnTo>
                <a:lnTo>
                  <a:pt x="356" y="225"/>
                </a:lnTo>
                <a:lnTo>
                  <a:pt x="357" y="225"/>
                </a:lnTo>
                <a:lnTo>
                  <a:pt x="358" y="225"/>
                </a:lnTo>
                <a:lnTo>
                  <a:pt x="358" y="225"/>
                </a:lnTo>
                <a:lnTo>
                  <a:pt x="359" y="225"/>
                </a:lnTo>
                <a:lnTo>
                  <a:pt x="359" y="226"/>
                </a:lnTo>
                <a:lnTo>
                  <a:pt x="360" y="226"/>
                </a:lnTo>
                <a:lnTo>
                  <a:pt x="360" y="226"/>
                </a:lnTo>
                <a:lnTo>
                  <a:pt x="360" y="226"/>
                </a:lnTo>
                <a:lnTo>
                  <a:pt x="361" y="226"/>
                </a:lnTo>
                <a:lnTo>
                  <a:pt x="362" y="226"/>
                </a:lnTo>
                <a:lnTo>
                  <a:pt x="362" y="226"/>
                </a:lnTo>
                <a:lnTo>
                  <a:pt x="362" y="226"/>
                </a:lnTo>
                <a:lnTo>
                  <a:pt x="362" y="225"/>
                </a:lnTo>
                <a:lnTo>
                  <a:pt x="363" y="225"/>
                </a:lnTo>
                <a:lnTo>
                  <a:pt x="363" y="224"/>
                </a:lnTo>
                <a:lnTo>
                  <a:pt x="364" y="224"/>
                </a:lnTo>
                <a:lnTo>
                  <a:pt x="364" y="224"/>
                </a:lnTo>
                <a:lnTo>
                  <a:pt x="364" y="224"/>
                </a:lnTo>
                <a:lnTo>
                  <a:pt x="365" y="223"/>
                </a:lnTo>
                <a:lnTo>
                  <a:pt x="366" y="222"/>
                </a:lnTo>
                <a:lnTo>
                  <a:pt x="366" y="222"/>
                </a:lnTo>
                <a:lnTo>
                  <a:pt x="367" y="222"/>
                </a:lnTo>
                <a:lnTo>
                  <a:pt x="368" y="222"/>
                </a:lnTo>
                <a:lnTo>
                  <a:pt x="368" y="222"/>
                </a:lnTo>
                <a:lnTo>
                  <a:pt x="369" y="222"/>
                </a:lnTo>
                <a:lnTo>
                  <a:pt x="370" y="222"/>
                </a:lnTo>
                <a:lnTo>
                  <a:pt x="370" y="222"/>
                </a:lnTo>
                <a:lnTo>
                  <a:pt x="370" y="221"/>
                </a:lnTo>
                <a:lnTo>
                  <a:pt x="370" y="221"/>
                </a:lnTo>
                <a:lnTo>
                  <a:pt x="370" y="220"/>
                </a:lnTo>
                <a:lnTo>
                  <a:pt x="370" y="220"/>
                </a:lnTo>
                <a:lnTo>
                  <a:pt x="371" y="220"/>
                </a:lnTo>
                <a:lnTo>
                  <a:pt x="371" y="220"/>
                </a:lnTo>
                <a:lnTo>
                  <a:pt x="371" y="219"/>
                </a:lnTo>
                <a:lnTo>
                  <a:pt x="372" y="219"/>
                </a:lnTo>
                <a:lnTo>
                  <a:pt x="373" y="218"/>
                </a:lnTo>
                <a:lnTo>
                  <a:pt x="373" y="218"/>
                </a:lnTo>
                <a:lnTo>
                  <a:pt x="373" y="219"/>
                </a:lnTo>
                <a:lnTo>
                  <a:pt x="374" y="219"/>
                </a:lnTo>
                <a:lnTo>
                  <a:pt x="374" y="218"/>
                </a:lnTo>
                <a:lnTo>
                  <a:pt x="375" y="218"/>
                </a:lnTo>
                <a:lnTo>
                  <a:pt x="375" y="219"/>
                </a:lnTo>
                <a:lnTo>
                  <a:pt x="375" y="219"/>
                </a:lnTo>
                <a:lnTo>
                  <a:pt x="376" y="220"/>
                </a:lnTo>
                <a:lnTo>
                  <a:pt x="377" y="220"/>
                </a:lnTo>
                <a:lnTo>
                  <a:pt x="377" y="220"/>
                </a:lnTo>
                <a:lnTo>
                  <a:pt x="377" y="221"/>
                </a:lnTo>
                <a:lnTo>
                  <a:pt x="378" y="221"/>
                </a:lnTo>
                <a:lnTo>
                  <a:pt x="379" y="221"/>
                </a:lnTo>
                <a:lnTo>
                  <a:pt x="379" y="221"/>
                </a:lnTo>
                <a:lnTo>
                  <a:pt x="380" y="220"/>
                </a:lnTo>
                <a:lnTo>
                  <a:pt x="381" y="220"/>
                </a:lnTo>
                <a:lnTo>
                  <a:pt x="381" y="220"/>
                </a:lnTo>
                <a:lnTo>
                  <a:pt x="382" y="220"/>
                </a:lnTo>
                <a:lnTo>
                  <a:pt x="383" y="220"/>
                </a:lnTo>
                <a:lnTo>
                  <a:pt x="383" y="221"/>
                </a:lnTo>
                <a:lnTo>
                  <a:pt x="384" y="221"/>
                </a:lnTo>
                <a:lnTo>
                  <a:pt x="385" y="222"/>
                </a:lnTo>
                <a:lnTo>
                  <a:pt x="385" y="222"/>
                </a:lnTo>
                <a:lnTo>
                  <a:pt x="385" y="222"/>
                </a:lnTo>
                <a:lnTo>
                  <a:pt x="385" y="223"/>
                </a:lnTo>
                <a:lnTo>
                  <a:pt x="386" y="224"/>
                </a:lnTo>
                <a:lnTo>
                  <a:pt x="387" y="224"/>
                </a:lnTo>
                <a:lnTo>
                  <a:pt x="387" y="224"/>
                </a:lnTo>
                <a:lnTo>
                  <a:pt x="387" y="224"/>
                </a:lnTo>
                <a:lnTo>
                  <a:pt x="388" y="224"/>
                </a:lnTo>
                <a:lnTo>
                  <a:pt x="388" y="225"/>
                </a:lnTo>
                <a:lnTo>
                  <a:pt x="388" y="226"/>
                </a:lnTo>
                <a:lnTo>
                  <a:pt x="388" y="226"/>
                </a:lnTo>
                <a:lnTo>
                  <a:pt x="388" y="226"/>
                </a:lnTo>
                <a:lnTo>
                  <a:pt x="389" y="226"/>
                </a:lnTo>
                <a:lnTo>
                  <a:pt x="390" y="226"/>
                </a:lnTo>
                <a:lnTo>
                  <a:pt x="390" y="226"/>
                </a:lnTo>
                <a:lnTo>
                  <a:pt x="391" y="226"/>
                </a:lnTo>
                <a:lnTo>
                  <a:pt x="391" y="226"/>
                </a:lnTo>
                <a:lnTo>
                  <a:pt x="392" y="226"/>
                </a:lnTo>
                <a:lnTo>
                  <a:pt x="392" y="226"/>
                </a:lnTo>
                <a:lnTo>
                  <a:pt x="391" y="226"/>
                </a:lnTo>
                <a:lnTo>
                  <a:pt x="391" y="225"/>
                </a:lnTo>
                <a:lnTo>
                  <a:pt x="392" y="225"/>
                </a:lnTo>
                <a:lnTo>
                  <a:pt x="392" y="225"/>
                </a:lnTo>
                <a:lnTo>
                  <a:pt x="393" y="225"/>
                </a:lnTo>
                <a:lnTo>
                  <a:pt x="394" y="225"/>
                </a:lnTo>
                <a:lnTo>
                  <a:pt x="394" y="225"/>
                </a:lnTo>
                <a:lnTo>
                  <a:pt x="394" y="224"/>
                </a:lnTo>
                <a:lnTo>
                  <a:pt x="395" y="224"/>
                </a:lnTo>
                <a:lnTo>
                  <a:pt x="395" y="224"/>
                </a:lnTo>
                <a:lnTo>
                  <a:pt x="395" y="223"/>
                </a:lnTo>
                <a:lnTo>
                  <a:pt x="396" y="223"/>
                </a:lnTo>
                <a:lnTo>
                  <a:pt x="396" y="222"/>
                </a:lnTo>
                <a:lnTo>
                  <a:pt x="396" y="222"/>
                </a:lnTo>
                <a:lnTo>
                  <a:pt x="396" y="222"/>
                </a:lnTo>
                <a:lnTo>
                  <a:pt x="397" y="222"/>
                </a:lnTo>
                <a:lnTo>
                  <a:pt x="397" y="221"/>
                </a:lnTo>
                <a:lnTo>
                  <a:pt x="398" y="221"/>
                </a:lnTo>
                <a:lnTo>
                  <a:pt x="398" y="221"/>
                </a:lnTo>
                <a:lnTo>
                  <a:pt x="398" y="222"/>
                </a:lnTo>
                <a:lnTo>
                  <a:pt x="399" y="222"/>
                </a:lnTo>
                <a:lnTo>
                  <a:pt x="399" y="222"/>
                </a:lnTo>
                <a:lnTo>
                  <a:pt x="400" y="222"/>
                </a:lnTo>
                <a:lnTo>
                  <a:pt x="400" y="222"/>
                </a:lnTo>
                <a:lnTo>
                  <a:pt x="400" y="222"/>
                </a:lnTo>
                <a:lnTo>
                  <a:pt x="400" y="222"/>
                </a:lnTo>
                <a:lnTo>
                  <a:pt x="401" y="222"/>
                </a:lnTo>
                <a:lnTo>
                  <a:pt x="402" y="222"/>
                </a:lnTo>
                <a:lnTo>
                  <a:pt x="402" y="222"/>
                </a:lnTo>
                <a:lnTo>
                  <a:pt x="403" y="222"/>
                </a:lnTo>
                <a:lnTo>
                  <a:pt x="404" y="222"/>
                </a:lnTo>
                <a:lnTo>
                  <a:pt x="404" y="222"/>
                </a:lnTo>
                <a:lnTo>
                  <a:pt x="405" y="222"/>
                </a:lnTo>
                <a:lnTo>
                  <a:pt x="406" y="223"/>
                </a:lnTo>
                <a:lnTo>
                  <a:pt x="406" y="223"/>
                </a:lnTo>
                <a:lnTo>
                  <a:pt x="407" y="224"/>
                </a:lnTo>
                <a:lnTo>
                  <a:pt x="407" y="224"/>
                </a:lnTo>
                <a:lnTo>
                  <a:pt x="407" y="224"/>
                </a:lnTo>
                <a:lnTo>
                  <a:pt x="408" y="224"/>
                </a:lnTo>
                <a:lnTo>
                  <a:pt x="409" y="224"/>
                </a:lnTo>
                <a:lnTo>
                  <a:pt x="409" y="224"/>
                </a:lnTo>
                <a:lnTo>
                  <a:pt x="409" y="224"/>
                </a:lnTo>
                <a:lnTo>
                  <a:pt x="410" y="224"/>
                </a:lnTo>
                <a:lnTo>
                  <a:pt x="411" y="224"/>
                </a:lnTo>
                <a:lnTo>
                  <a:pt x="411" y="223"/>
                </a:lnTo>
                <a:lnTo>
                  <a:pt x="411" y="223"/>
                </a:lnTo>
                <a:lnTo>
                  <a:pt x="412" y="223"/>
                </a:lnTo>
                <a:lnTo>
                  <a:pt x="413" y="223"/>
                </a:lnTo>
                <a:lnTo>
                  <a:pt x="413" y="223"/>
                </a:lnTo>
                <a:lnTo>
                  <a:pt x="413" y="222"/>
                </a:lnTo>
                <a:lnTo>
                  <a:pt x="414" y="222"/>
                </a:lnTo>
                <a:lnTo>
                  <a:pt x="414" y="222"/>
                </a:lnTo>
                <a:lnTo>
                  <a:pt x="415" y="222"/>
                </a:lnTo>
                <a:lnTo>
                  <a:pt x="415" y="222"/>
                </a:lnTo>
                <a:lnTo>
                  <a:pt x="415" y="222"/>
                </a:lnTo>
                <a:lnTo>
                  <a:pt x="416" y="222"/>
                </a:lnTo>
                <a:lnTo>
                  <a:pt x="417" y="222"/>
                </a:lnTo>
                <a:lnTo>
                  <a:pt x="417" y="223"/>
                </a:lnTo>
                <a:lnTo>
                  <a:pt x="417" y="223"/>
                </a:lnTo>
                <a:lnTo>
                  <a:pt x="417" y="224"/>
                </a:lnTo>
                <a:lnTo>
                  <a:pt x="418" y="224"/>
                </a:lnTo>
                <a:lnTo>
                  <a:pt x="418" y="224"/>
                </a:lnTo>
                <a:lnTo>
                  <a:pt x="419" y="224"/>
                </a:lnTo>
                <a:lnTo>
                  <a:pt x="419" y="225"/>
                </a:lnTo>
                <a:lnTo>
                  <a:pt x="420" y="225"/>
                </a:lnTo>
                <a:lnTo>
                  <a:pt x="420" y="226"/>
                </a:lnTo>
                <a:lnTo>
                  <a:pt x="421" y="226"/>
                </a:lnTo>
                <a:lnTo>
                  <a:pt x="421" y="226"/>
                </a:lnTo>
                <a:lnTo>
                  <a:pt x="422" y="226"/>
                </a:lnTo>
                <a:lnTo>
                  <a:pt x="423" y="226"/>
                </a:lnTo>
                <a:lnTo>
                  <a:pt x="423" y="226"/>
                </a:lnTo>
                <a:lnTo>
                  <a:pt x="423" y="226"/>
                </a:lnTo>
                <a:lnTo>
                  <a:pt x="424" y="226"/>
                </a:lnTo>
                <a:lnTo>
                  <a:pt x="424" y="226"/>
                </a:lnTo>
                <a:lnTo>
                  <a:pt x="424" y="226"/>
                </a:lnTo>
                <a:lnTo>
                  <a:pt x="425" y="226"/>
                </a:lnTo>
                <a:lnTo>
                  <a:pt x="426" y="226"/>
                </a:lnTo>
                <a:lnTo>
                  <a:pt x="426" y="226"/>
                </a:lnTo>
                <a:lnTo>
                  <a:pt x="427" y="226"/>
                </a:lnTo>
                <a:lnTo>
                  <a:pt x="428" y="226"/>
                </a:lnTo>
                <a:lnTo>
                  <a:pt x="428" y="226"/>
                </a:lnTo>
                <a:lnTo>
                  <a:pt x="428" y="225"/>
                </a:lnTo>
                <a:lnTo>
                  <a:pt x="429" y="224"/>
                </a:lnTo>
                <a:lnTo>
                  <a:pt x="430" y="224"/>
                </a:lnTo>
                <a:lnTo>
                  <a:pt x="430" y="224"/>
                </a:lnTo>
                <a:lnTo>
                  <a:pt x="431" y="224"/>
                </a:lnTo>
                <a:lnTo>
                  <a:pt x="432" y="224"/>
                </a:lnTo>
                <a:lnTo>
                  <a:pt x="432" y="224"/>
                </a:lnTo>
                <a:lnTo>
                  <a:pt x="432" y="224"/>
                </a:lnTo>
                <a:lnTo>
                  <a:pt x="433" y="224"/>
                </a:lnTo>
                <a:lnTo>
                  <a:pt x="434" y="224"/>
                </a:lnTo>
                <a:lnTo>
                  <a:pt x="434" y="223"/>
                </a:lnTo>
                <a:lnTo>
                  <a:pt x="435" y="223"/>
                </a:lnTo>
                <a:lnTo>
                  <a:pt x="435" y="222"/>
                </a:lnTo>
                <a:lnTo>
                  <a:pt x="436" y="222"/>
                </a:lnTo>
                <a:lnTo>
                  <a:pt x="436" y="222"/>
                </a:lnTo>
                <a:lnTo>
                  <a:pt x="437" y="222"/>
                </a:lnTo>
                <a:lnTo>
                  <a:pt x="438" y="222"/>
                </a:lnTo>
                <a:lnTo>
                  <a:pt x="438" y="222"/>
                </a:lnTo>
                <a:lnTo>
                  <a:pt x="438" y="223"/>
                </a:lnTo>
                <a:lnTo>
                  <a:pt x="439" y="223"/>
                </a:lnTo>
                <a:lnTo>
                  <a:pt x="440" y="223"/>
                </a:lnTo>
                <a:lnTo>
                  <a:pt x="440" y="224"/>
                </a:lnTo>
                <a:lnTo>
                  <a:pt x="440" y="224"/>
                </a:lnTo>
                <a:lnTo>
                  <a:pt x="440" y="223"/>
                </a:lnTo>
                <a:lnTo>
                  <a:pt x="441" y="223"/>
                </a:lnTo>
                <a:lnTo>
                  <a:pt x="442" y="223"/>
                </a:lnTo>
                <a:lnTo>
                  <a:pt x="442" y="223"/>
                </a:lnTo>
                <a:lnTo>
                  <a:pt x="442" y="224"/>
                </a:lnTo>
                <a:lnTo>
                  <a:pt x="443" y="224"/>
                </a:lnTo>
                <a:lnTo>
                  <a:pt x="443" y="224"/>
                </a:lnTo>
                <a:lnTo>
                  <a:pt x="444" y="223"/>
                </a:lnTo>
                <a:lnTo>
                  <a:pt x="444" y="224"/>
                </a:lnTo>
                <a:lnTo>
                  <a:pt x="445" y="224"/>
                </a:lnTo>
                <a:lnTo>
                  <a:pt x="445" y="224"/>
                </a:lnTo>
                <a:lnTo>
                  <a:pt x="445" y="225"/>
                </a:lnTo>
                <a:lnTo>
                  <a:pt x="445" y="226"/>
                </a:lnTo>
                <a:lnTo>
                  <a:pt x="445" y="226"/>
                </a:lnTo>
                <a:lnTo>
                  <a:pt x="444" y="226"/>
                </a:lnTo>
                <a:lnTo>
                  <a:pt x="445" y="227"/>
                </a:lnTo>
                <a:lnTo>
                  <a:pt x="445" y="228"/>
                </a:lnTo>
                <a:lnTo>
                  <a:pt x="445" y="228"/>
                </a:lnTo>
                <a:lnTo>
                  <a:pt x="445" y="228"/>
                </a:lnTo>
                <a:lnTo>
                  <a:pt x="446" y="228"/>
                </a:lnTo>
                <a:lnTo>
                  <a:pt x="447" y="228"/>
                </a:lnTo>
                <a:lnTo>
                  <a:pt x="447" y="228"/>
                </a:lnTo>
                <a:lnTo>
                  <a:pt x="447" y="229"/>
                </a:lnTo>
                <a:lnTo>
                  <a:pt x="448" y="229"/>
                </a:lnTo>
                <a:lnTo>
                  <a:pt x="448" y="230"/>
                </a:lnTo>
                <a:lnTo>
                  <a:pt x="448" y="230"/>
                </a:lnTo>
                <a:lnTo>
                  <a:pt x="449" y="230"/>
                </a:lnTo>
                <a:lnTo>
                  <a:pt x="449" y="231"/>
                </a:lnTo>
                <a:lnTo>
                  <a:pt x="448" y="231"/>
                </a:lnTo>
                <a:lnTo>
                  <a:pt x="449" y="231"/>
                </a:lnTo>
                <a:lnTo>
                  <a:pt x="449" y="232"/>
                </a:lnTo>
                <a:lnTo>
                  <a:pt x="449" y="232"/>
                </a:lnTo>
                <a:lnTo>
                  <a:pt x="450" y="232"/>
                </a:lnTo>
                <a:lnTo>
                  <a:pt x="450" y="231"/>
                </a:lnTo>
                <a:lnTo>
                  <a:pt x="451" y="231"/>
                </a:lnTo>
                <a:lnTo>
                  <a:pt x="451" y="231"/>
                </a:lnTo>
                <a:lnTo>
                  <a:pt x="452" y="231"/>
                </a:lnTo>
                <a:lnTo>
                  <a:pt x="453" y="231"/>
                </a:lnTo>
                <a:lnTo>
                  <a:pt x="453" y="231"/>
                </a:lnTo>
                <a:lnTo>
                  <a:pt x="454" y="231"/>
                </a:lnTo>
                <a:lnTo>
                  <a:pt x="455" y="231"/>
                </a:lnTo>
                <a:lnTo>
                  <a:pt x="455" y="231"/>
                </a:lnTo>
                <a:lnTo>
                  <a:pt x="456" y="231"/>
                </a:lnTo>
                <a:lnTo>
                  <a:pt x="457" y="231"/>
                </a:lnTo>
                <a:lnTo>
                  <a:pt x="457" y="232"/>
                </a:lnTo>
                <a:lnTo>
                  <a:pt x="457" y="232"/>
                </a:lnTo>
                <a:lnTo>
                  <a:pt x="458" y="232"/>
                </a:lnTo>
                <a:lnTo>
                  <a:pt x="459" y="232"/>
                </a:lnTo>
                <a:lnTo>
                  <a:pt x="459" y="232"/>
                </a:lnTo>
                <a:lnTo>
                  <a:pt x="459" y="233"/>
                </a:lnTo>
                <a:lnTo>
                  <a:pt x="459" y="233"/>
                </a:lnTo>
                <a:lnTo>
                  <a:pt x="460" y="233"/>
                </a:lnTo>
                <a:lnTo>
                  <a:pt x="460" y="233"/>
                </a:lnTo>
                <a:lnTo>
                  <a:pt x="461" y="233"/>
                </a:lnTo>
                <a:lnTo>
                  <a:pt x="461" y="234"/>
                </a:lnTo>
                <a:lnTo>
                  <a:pt x="461" y="235"/>
                </a:lnTo>
                <a:lnTo>
                  <a:pt x="461" y="235"/>
                </a:lnTo>
                <a:lnTo>
                  <a:pt x="461" y="236"/>
                </a:lnTo>
                <a:lnTo>
                  <a:pt x="461" y="237"/>
                </a:lnTo>
                <a:lnTo>
                  <a:pt x="462" y="237"/>
                </a:lnTo>
                <a:lnTo>
                  <a:pt x="462" y="237"/>
                </a:lnTo>
                <a:lnTo>
                  <a:pt x="463" y="237"/>
                </a:lnTo>
                <a:lnTo>
                  <a:pt x="464" y="237"/>
                </a:lnTo>
                <a:lnTo>
                  <a:pt x="464" y="238"/>
                </a:lnTo>
                <a:lnTo>
                  <a:pt x="464" y="239"/>
                </a:lnTo>
                <a:lnTo>
                  <a:pt x="464" y="239"/>
                </a:lnTo>
                <a:lnTo>
                  <a:pt x="464" y="239"/>
                </a:lnTo>
                <a:lnTo>
                  <a:pt x="465" y="239"/>
                </a:lnTo>
                <a:lnTo>
                  <a:pt x="465" y="240"/>
                </a:lnTo>
                <a:lnTo>
                  <a:pt x="466" y="240"/>
                </a:lnTo>
                <a:lnTo>
                  <a:pt x="466" y="241"/>
                </a:lnTo>
                <a:lnTo>
                  <a:pt x="466" y="241"/>
                </a:lnTo>
                <a:lnTo>
                  <a:pt x="467" y="241"/>
                </a:lnTo>
                <a:lnTo>
                  <a:pt x="467" y="242"/>
                </a:lnTo>
                <a:lnTo>
                  <a:pt x="468" y="242"/>
                </a:lnTo>
                <a:lnTo>
                  <a:pt x="468" y="243"/>
                </a:lnTo>
                <a:lnTo>
                  <a:pt x="468" y="243"/>
                </a:lnTo>
                <a:lnTo>
                  <a:pt x="468" y="243"/>
                </a:lnTo>
                <a:lnTo>
                  <a:pt x="469" y="243"/>
                </a:lnTo>
                <a:lnTo>
                  <a:pt x="470" y="244"/>
                </a:lnTo>
                <a:lnTo>
                  <a:pt x="470" y="244"/>
                </a:lnTo>
                <a:lnTo>
                  <a:pt x="471" y="245"/>
                </a:lnTo>
                <a:lnTo>
                  <a:pt x="472" y="245"/>
                </a:lnTo>
                <a:lnTo>
                  <a:pt x="472" y="245"/>
                </a:lnTo>
                <a:lnTo>
                  <a:pt x="472" y="245"/>
                </a:lnTo>
                <a:lnTo>
                  <a:pt x="473" y="245"/>
                </a:lnTo>
                <a:lnTo>
                  <a:pt x="473" y="245"/>
                </a:lnTo>
                <a:lnTo>
                  <a:pt x="474" y="245"/>
                </a:lnTo>
                <a:lnTo>
                  <a:pt x="474" y="245"/>
                </a:lnTo>
                <a:lnTo>
                  <a:pt x="474" y="244"/>
                </a:lnTo>
                <a:lnTo>
                  <a:pt x="475" y="244"/>
                </a:lnTo>
                <a:lnTo>
                  <a:pt x="476" y="244"/>
                </a:lnTo>
                <a:lnTo>
                  <a:pt x="476" y="244"/>
                </a:lnTo>
                <a:lnTo>
                  <a:pt x="477" y="244"/>
                </a:lnTo>
                <a:lnTo>
                  <a:pt x="477" y="243"/>
                </a:lnTo>
                <a:lnTo>
                  <a:pt x="478" y="243"/>
                </a:lnTo>
                <a:lnTo>
                  <a:pt x="478" y="244"/>
                </a:lnTo>
                <a:lnTo>
                  <a:pt x="478" y="245"/>
                </a:lnTo>
                <a:lnTo>
                  <a:pt x="478" y="245"/>
                </a:lnTo>
                <a:lnTo>
                  <a:pt x="478" y="245"/>
                </a:lnTo>
                <a:lnTo>
                  <a:pt x="479" y="246"/>
                </a:lnTo>
                <a:lnTo>
                  <a:pt x="479" y="247"/>
                </a:lnTo>
                <a:lnTo>
                  <a:pt x="478" y="247"/>
                </a:lnTo>
                <a:lnTo>
                  <a:pt x="478" y="247"/>
                </a:lnTo>
                <a:lnTo>
                  <a:pt x="478" y="248"/>
                </a:lnTo>
                <a:lnTo>
                  <a:pt x="478" y="248"/>
                </a:lnTo>
                <a:lnTo>
                  <a:pt x="478" y="249"/>
                </a:lnTo>
                <a:lnTo>
                  <a:pt x="478" y="249"/>
                </a:lnTo>
                <a:lnTo>
                  <a:pt x="478" y="250"/>
                </a:lnTo>
                <a:lnTo>
                  <a:pt x="478" y="250"/>
                </a:lnTo>
                <a:lnTo>
                  <a:pt x="478" y="251"/>
                </a:lnTo>
                <a:lnTo>
                  <a:pt x="479" y="251"/>
                </a:lnTo>
                <a:lnTo>
                  <a:pt x="479" y="251"/>
                </a:lnTo>
                <a:lnTo>
                  <a:pt x="479" y="251"/>
                </a:lnTo>
                <a:lnTo>
                  <a:pt x="479" y="251"/>
                </a:lnTo>
                <a:lnTo>
                  <a:pt x="479" y="250"/>
                </a:lnTo>
                <a:lnTo>
                  <a:pt x="479" y="249"/>
                </a:lnTo>
                <a:lnTo>
                  <a:pt x="480" y="249"/>
                </a:lnTo>
                <a:lnTo>
                  <a:pt x="480" y="249"/>
                </a:lnTo>
                <a:lnTo>
                  <a:pt x="480" y="248"/>
                </a:lnTo>
                <a:lnTo>
                  <a:pt x="479" y="247"/>
                </a:lnTo>
                <a:lnTo>
                  <a:pt x="479" y="247"/>
                </a:lnTo>
                <a:lnTo>
                  <a:pt x="480" y="247"/>
                </a:lnTo>
                <a:lnTo>
                  <a:pt x="480" y="246"/>
                </a:lnTo>
                <a:lnTo>
                  <a:pt x="481" y="246"/>
                </a:lnTo>
                <a:lnTo>
                  <a:pt x="481" y="245"/>
                </a:lnTo>
                <a:lnTo>
                  <a:pt x="481" y="245"/>
                </a:lnTo>
                <a:lnTo>
                  <a:pt x="480" y="244"/>
                </a:lnTo>
                <a:lnTo>
                  <a:pt x="480" y="243"/>
                </a:lnTo>
                <a:lnTo>
                  <a:pt x="480" y="243"/>
                </a:lnTo>
                <a:lnTo>
                  <a:pt x="480" y="242"/>
                </a:lnTo>
                <a:lnTo>
                  <a:pt x="480" y="241"/>
                </a:lnTo>
                <a:lnTo>
                  <a:pt x="480" y="241"/>
                </a:lnTo>
                <a:lnTo>
                  <a:pt x="481" y="241"/>
                </a:lnTo>
                <a:lnTo>
                  <a:pt x="481" y="240"/>
                </a:lnTo>
                <a:lnTo>
                  <a:pt x="481" y="239"/>
                </a:lnTo>
                <a:lnTo>
                  <a:pt x="481" y="239"/>
                </a:lnTo>
                <a:lnTo>
                  <a:pt x="481" y="238"/>
                </a:lnTo>
                <a:lnTo>
                  <a:pt x="481" y="237"/>
                </a:lnTo>
                <a:lnTo>
                  <a:pt x="481" y="237"/>
                </a:lnTo>
                <a:lnTo>
                  <a:pt x="481" y="237"/>
                </a:lnTo>
                <a:lnTo>
                  <a:pt x="481" y="236"/>
                </a:lnTo>
                <a:lnTo>
                  <a:pt x="481" y="235"/>
                </a:lnTo>
                <a:lnTo>
                  <a:pt x="481" y="235"/>
                </a:lnTo>
                <a:lnTo>
                  <a:pt x="481" y="234"/>
                </a:lnTo>
                <a:lnTo>
                  <a:pt x="482" y="234"/>
                </a:lnTo>
                <a:lnTo>
                  <a:pt x="482" y="233"/>
                </a:lnTo>
                <a:lnTo>
                  <a:pt x="482" y="233"/>
                </a:lnTo>
                <a:lnTo>
                  <a:pt x="482" y="232"/>
                </a:lnTo>
                <a:lnTo>
                  <a:pt x="483" y="232"/>
                </a:lnTo>
                <a:lnTo>
                  <a:pt x="483" y="232"/>
                </a:lnTo>
                <a:lnTo>
                  <a:pt x="484" y="232"/>
                </a:lnTo>
                <a:lnTo>
                  <a:pt x="485" y="232"/>
                </a:lnTo>
                <a:lnTo>
                  <a:pt x="485" y="231"/>
                </a:lnTo>
                <a:lnTo>
                  <a:pt x="485" y="231"/>
                </a:lnTo>
                <a:lnTo>
                  <a:pt x="485" y="230"/>
                </a:lnTo>
                <a:lnTo>
                  <a:pt x="486" y="230"/>
                </a:lnTo>
                <a:lnTo>
                  <a:pt x="486" y="230"/>
                </a:lnTo>
                <a:lnTo>
                  <a:pt x="487" y="229"/>
                </a:lnTo>
                <a:lnTo>
                  <a:pt x="487" y="229"/>
                </a:lnTo>
                <a:lnTo>
                  <a:pt x="488" y="229"/>
                </a:lnTo>
                <a:lnTo>
                  <a:pt x="488" y="230"/>
                </a:lnTo>
                <a:lnTo>
                  <a:pt x="489" y="230"/>
                </a:lnTo>
                <a:lnTo>
                  <a:pt x="489" y="229"/>
                </a:lnTo>
                <a:lnTo>
                  <a:pt x="489" y="229"/>
                </a:lnTo>
                <a:lnTo>
                  <a:pt x="490" y="229"/>
                </a:lnTo>
                <a:lnTo>
                  <a:pt x="490" y="228"/>
                </a:lnTo>
                <a:lnTo>
                  <a:pt x="490" y="228"/>
                </a:lnTo>
                <a:lnTo>
                  <a:pt x="490" y="227"/>
                </a:lnTo>
                <a:lnTo>
                  <a:pt x="489" y="227"/>
                </a:lnTo>
                <a:lnTo>
                  <a:pt x="489" y="226"/>
                </a:lnTo>
                <a:lnTo>
                  <a:pt x="489" y="226"/>
                </a:lnTo>
                <a:lnTo>
                  <a:pt x="490" y="226"/>
                </a:lnTo>
                <a:lnTo>
                  <a:pt x="491" y="225"/>
                </a:lnTo>
                <a:lnTo>
                  <a:pt x="491" y="225"/>
                </a:lnTo>
                <a:lnTo>
                  <a:pt x="491" y="224"/>
                </a:lnTo>
                <a:lnTo>
                  <a:pt x="492" y="224"/>
                </a:lnTo>
                <a:lnTo>
                  <a:pt x="493" y="224"/>
                </a:lnTo>
                <a:lnTo>
                  <a:pt x="493" y="224"/>
                </a:lnTo>
                <a:lnTo>
                  <a:pt x="493" y="223"/>
                </a:lnTo>
                <a:lnTo>
                  <a:pt x="493" y="223"/>
                </a:lnTo>
                <a:lnTo>
                  <a:pt x="493" y="222"/>
                </a:lnTo>
                <a:lnTo>
                  <a:pt x="493" y="222"/>
                </a:lnTo>
                <a:lnTo>
                  <a:pt x="492" y="222"/>
                </a:lnTo>
                <a:lnTo>
                  <a:pt x="491" y="222"/>
                </a:lnTo>
                <a:lnTo>
                  <a:pt x="491" y="222"/>
                </a:lnTo>
                <a:lnTo>
                  <a:pt x="491" y="222"/>
                </a:lnTo>
                <a:lnTo>
                  <a:pt x="490" y="222"/>
                </a:lnTo>
                <a:lnTo>
                  <a:pt x="490" y="221"/>
                </a:lnTo>
                <a:lnTo>
                  <a:pt x="489" y="221"/>
                </a:lnTo>
                <a:lnTo>
                  <a:pt x="489" y="221"/>
                </a:lnTo>
                <a:lnTo>
                  <a:pt x="489" y="222"/>
                </a:lnTo>
                <a:lnTo>
                  <a:pt x="489" y="221"/>
                </a:lnTo>
                <a:lnTo>
                  <a:pt x="488" y="221"/>
                </a:lnTo>
                <a:lnTo>
                  <a:pt x="487" y="221"/>
                </a:lnTo>
                <a:lnTo>
                  <a:pt x="487" y="220"/>
                </a:lnTo>
                <a:lnTo>
                  <a:pt x="487" y="220"/>
                </a:lnTo>
                <a:lnTo>
                  <a:pt x="486" y="220"/>
                </a:lnTo>
                <a:lnTo>
                  <a:pt x="485" y="220"/>
                </a:lnTo>
                <a:lnTo>
                  <a:pt x="485" y="220"/>
                </a:lnTo>
                <a:lnTo>
                  <a:pt x="484" y="220"/>
                </a:lnTo>
                <a:lnTo>
                  <a:pt x="484" y="219"/>
                </a:lnTo>
                <a:lnTo>
                  <a:pt x="483" y="219"/>
                </a:lnTo>
                <a:lnTo>
                  <a:pt x="483" y="218"/>
                </a:lnTo>
                <a:lnTo>
                  <a:pt x="483" y="218"/>
                </a:lnTo>
                <a:lnTo>
                  <a:pt x="482" y="218"/>
                </a:lnTo>
                <a:lnTo>
                  <a:pt x="482" y="218"/>
                </a:lnTo>
                <a:lnTo>
                  <a:pt x="481" y="218"/>
                </a:lnTo>
                <a:lnTo>
                  <a:pt x="481" y="217"/>
                </a:lnTo>
                <a:lnTo>
                  <a:pt x="481" y="216"/>
                </a:lnTo>
                <a:lnTo>
                  <a:pt x="481" y="216"/>
                </a:lnTo>
                <a:lnTo>
                  <a:pt x="481" y="216"/>
                </a:lnTo>
                <a:lnTo>
                  <a:pt x="480" y="216"/>
                </a:lnTo>
                <a:lnTo>
                  <a:pt x="480" y="215"/>
                </a:lnTo>
                <a:lnTo>
                  <a:pt x="479" y="215"/>
                </a:lnTo>
                <a:lnTo>
                  <a:pt x="480" y="215"/>
                </a:lnTo>
                <a:lnTo>
                  <a:pt x="480" y="214"/>
                </a:lnTo>
                <a:lnTo>
                  <a:pt x="479" y="214"/>
                </a:lnTo>
                <a:lnTo>
                  <a:pt x="479" y="213"/>
                </a:lnTo>
                <a:lnTo>
                  <a:pt x="479" y="213"/>
                </a:lnTo>
                <a:lnTo>
                  <a:pt x="478" y="212"/>
                </a:lnTo>
                <a:lnTo>
                  <a:pt x="478" y="211"/>
                </a:lnTo>
                <a:lnTo>
                  <a:pt x="478" y="211"/>
                </a:lnTo>
                <a:lnTo>
                  <a:pt x="478" y="210"/>
                </a:lnTo>
                <a:lnTo>
                  <a:pt x="478" y="210"/>
                </a:lnTo>
                <a:lnTo>
                  <a:pt x="478" y="209"/>
                </a:lnTo>
                <a:lnTo>
                  <a:pt x="477" y="209"/>
                </a:lnTo>
                <a:lnTo>
                  <a:pt x="477" y="209"/>
                </a:lnTo>
                <a:lnTo>
                  <a:pt x="476" y="209"/>
                </a:lnTo>
                <a:lnTo>
                  <a:pt x="476" y="208"/>
                </a:lnTo>
                <a:lnTo>
                  <a:pt x="476" y="207"/>
                </a:lnTo>
                <a:lnTo>
                  <a:pt x="475" y="207"/>
                </a:lnTo>
                <a:lnTo>
                  <a:pt x="474" y="207"/>
                </a:lnTo>
                <a:lnTo>
                  <a:pt x="474" y="207"/>
                </a:lnTo>
                <a:lnTo>
                  <a:pt x="474" y="207"/>
                </a:lnTo>
                <a:lnTo>
                  <a:pt x="474" y="206"/>
                </a:lnTo>
                <a:lnTo>
                  <a:pt x="474" y="205"/>
                </a:lnTo>
                <a:lnTo>
                  <a:pt x="473" y="205"/>
                </a:lnTo>
                <a:lnTo>
                  <a:pt x="474" y="205"/>
                </a:lnTo>
                <a:lnTo>
                  <a:pt x="474" y="205"/>
                </a:lnTo>
                <a:lnTo>
                  <a:pt x="473" y="205"/>
                </a:lnTo>
                <a:lnTo>
                  <a:pt x="473" y="204"/>
                </a:lnTo>
                <a:lnTo>
                  <a:pt x="472" y="204"/>
                </a:lnTo>
                <a:lnTo>
                  <a:pt x="472" y="203"/>
                </a:lnTo>
                <a:lnTo>
                  <a:pt x="472" y="203"/>
                </a:lnTo>
                <a:lnTo>
                  <a:pt x="472" y="202"/>
                </a:lnTo>
                <a:lnTo>
                  <a:pt x="471" y="202"/>
                </a:lnTo>
                <a:lnTo>
                  <a:pt x="471" y="201"/>
                </a:lnTo>
                <a:lnTo>
                  <a:pt x="472" y="201"/>
                </a:lnTo>
                <a:lnTo>
                  <a:pt x="472" y="201"/>
                </a:lnTo>
                <a:lnTo>
                  <a:pt x="472" y="200"/>
                </a:lnTo>
                <a:lnTo>
                  <a:pt x="472" y="199"/>
                </a:lnTo>
                <a:lnTo>
                  <a:pt x="472" y="199"/>
                </a:lnTo>
                <a:lnTo>
                  <a:pt x="471" y="199"/>
                </a:lnTo>
                <a:lnTo>
                  <a:pt x="471" y="198"/>
                </a:lnTo>
                <a:lnTo>
                  <a:pt x="470" y="197"/>
                </a:lnTo>
                <a:lnTo>
                  <a:pt x="470" y="197"/>
                </a:lnTo>
                <a:lnTo>
                  <a:pt x="469" y="197"/>
                </a:lnTo>
                <a:lnTo>
                  <a:pt x="468" y="197"/>
                </a:lnTo>
                <a:lnTo>
                  <a:pt x="468" y="197"/>
                </a:lnTo>
                <a:lnTo>
                  <a:pt x="468" y="197"/>
                </a:lnTo>
                <a:lnTo>
                  <a:pt x="467" y="197"/>
                </a:lnTo>
                <a:lnTo>
                  <a:pt x="467" y="196"/>
                </a:lnTo>
                <a:lnTo>
                  <a:pt x="468" y="196"/>
                </a:lnTo>
                <a:lnTo>
                  <a:pt x="468" y="196"/>
                </a:lnTo>
                <a:lnTo>
                  <a:pt x="468" y="195"/>
                </a:lnTo>
                <a:lnTo>
                  <a:pt x="468" y="195"/>
                </a:lnTo>
                <a:lnTo>
                  <a:pt x="468" y="194"/>
                </a:lnTo>
                <a:lnTo>
                  <a:pt x="468" y="194"/>
                </a:lnTo>
                <a:lnTo>
                  <a:pt x="468" y="194"/>
                </a:lnTo>
                <a:lnTo>
                  <a:pt x="468" y="193"/>
                </a:lnTo>
                <a:lnTo>
                  <a:pt x="468" y="193"/>
                </a:lnTo>
                <a:lnTo>
                  <a:pt x="467" y="193"/>
                </a:lnTo>
                <a:lnTo>
                  <a:pt x="467" y="194"/>
                </a:lnTo>
                <a:lnTo>
                  <a:pt x="467" y="193"/>
                </a:lnTo>
                <a:lnTo>
                  <a:pt x="467" y="192"/>
                </a:lnTo>
                <a:lnTo>
                  <a:pt x="467" y="192"/>
                </a:lnTo>
                <a:lnTo>
                  <a:pt x="467" y="191"/>
                </a:lnTo>
                <a:lnTo>
                  <a:pt x="467" y="190"/>
                </a:lnTo>
                <a:lnTo>
                  <a:pt x="466" y="190"/>
                </a:lnTo>
                <a:lnTo>
                  <a:pt x="466" y="190"/>
                </a:lnTo>
                <a:lnTo>
                  <a:pt x="466" y="189"/>
                </a:lnTo>
                <a:lnTo>
                  <a:pt x="467" y="189"/>
                </a:lnTo>
                <a:lnTo>
                  <a:pt x="467" y="188"/>
                </a:lnTo>
                <a:lnTo>
                  <a:pt x="468" y="188"/>
                </a:lnTo>
                <a:lnTo>
                  <a:pt x="468" y="188"/>
                </a:lnTo>
                <a:lnTo>
                  <a:pt x="469" y="188"/>
                </a:lnTo>
                <a:lnTo>
                  <a:pt x="470" y="188"/>
                </a:lnTo>
                <a:lnTo>
                  <a:pt x="470" y="187"/>
                </a:lnTo>
                <a:lnTo>
                  <a:pt x="470" y="186"/>
                </a:lnTo>
                <a:lnTo>
                  <a:pt x="471" y="186"/>
                </a:lnTo>
                <a:lnTo>
                  <a:pt x="472" y="186"/>
                </a:lnTo>
                <a:lnTo>
                  <a:pt x="472" y="186"/>
                </a:lnTo>
                <a:lnTo>
                  <a:pt x="472" y="186"/>
                </a:lnTo>
                <a:lnTo>
                  <a:pt x="472" y="185"/>
                </a:lnTo>
                <a:lnTo>
                  <a:pt x="472" y="184"/>
                </a:lnTo>
                <a:lnTo>
                  <a:pt x="472" y="184"/>
                </a:lnTo>
                <a:lnTo>
                  <a:pt x="472" y="184"/>
                </a:lnTo>
                <a:lnTo>
                  <a:pt x="472" y="183"/>
                </a:lnTo>
                <a:lnTo>
                  <a:pt x="471" y="183"/>
                </a:lnTo>
                <a:lnTo>
                  <a:pt x="472" y="183"/>
                </a:lnTo>
                <a:lnTo>
                  <a:pt x="472" y="182"/>
                </a:lnTo>
                <a:lnTo>
                  <a:pt x="472" y="182"/>
                </a:lnTo>
                <a:lnTo>
                  <a:pt x="472" y="182"/>
                </a:lnTo>
                <a:lnTo>
                  <a:pt x="473" y="182"/>
                </a:lnTo>
                <a:lnTo>
                  <a:pt x="473" y="181"/>
                </a:lnTo>
                <a:lnTo>
                  <a:pt x="474" y="181"/>
                </a:lnTo>
                <a:lnTo>
                  <a:pt x="474" y="180"/>
                </a:lnTo>
                <a:lnTo>
                  <a:pt x="474" y="180"/>
                </a:lnTo>
                <a:lnTo>
                  <a:pt x="474" y="179"/>
                </a:lnTo>
                <a:lnTo>
                  <a:pt x="474" y="179"/>
                </a:lnTo>
                <a:lnTo>
                  <a:pt x="474" y="178"/>
                </a:lnTo>
                <a:lnTo>
                  <a:pt x="474" y="178"/>
                </a:lnTo>
                <a:lnTo>
                  <a:pt x="474" y="177"/>
                </a:lnTo>
                <a:lnTo>
                  <a:pt x="473" y="177"/>
                </a:lnTo>
                <a:lnTo>
                  <a:pt x="472" y="177"/>
                </a:lnTo>
                <a:lnTo>
                  <a:pt x="472" y="177"/>
                </a:lnTo>
                <a:lnTo>
                  <a:pt x="471" y="177"/>
                </a:lnTo>
                <a:lnTo>
                  <a:pt x="471" y="176"/>
                </a:lnTo>
                <a:lnTo>
                  <a:pt x="470" y="176"/>
                </a:lnTo>
                <a:lnTo>
                  <a:pt x="470" y="175"/>
                </a:lnTo>
                <a:lnTo>
                  <a:pt x="470" y="175"/>
                </a:lnTo>
                <a:lnTo>
                  <a:pt x="470" y="175"/>
                </a:lnTo>
                <a:lnTo>
                  <a:pt x="469" y="175"/>
                </a:lnTo>
                <a:lnTo>
                  <a:pt x="469" y="174"/>
                </a:lnTo>
                <a:lnTo>
                  <a:pt x="468" y="174"/>
                </a:lnTo>
                <a:lnTo>
                  <a:pt x="468" y="173"/>
                </a:lnTo>
                <a:lnTo>
                  <a:pt x="468" y="173"/>
                </a:lnTo>
                <a:lnTo>
                  <a:pt x="467" y="173"/>
                </a:lnTo>
                <a:lnTo>
                  <a:pt x="467" y="172"/>
                </a:lnTo>
                <a:lnTo>
                  <a:pt x="466" y="172"/>
                </a:lnTo>
                <a:lnTo>
                  <a:pt x="466" y="171"/>
                </a:lnTo>
                <a:lnTo>
                  <a:pt x="466" y="171"/>
                </a:lnTo>
                <a:lnTo>
                  <a:pt x="466" y="170"/>
                </a:lnTo>
                <a:lnTo>
                  <a:pt x="466" y="169"/>
                </a:lnTo>
                <a:lnTo>
                  <a:pt x="467" y="169"/>
                </a:lnTo>
                <a:lnTo>
                  <a:pt x="467" y="169"/>
                </a:lnTo>
                <a:lnTo>
                  <a:pt x="467" y="168"/>
                </a:lnTo>
                <a:lnTo>
                  <a:pt x="468" y="167"/>
                </a:lnTo>
                <a:lnTo>
                  <a:pt x="468" y="167"/>
                </a:lnTo>
                <a:lnTo>
                  <a:pt x="467" y="167"/>
                </a:lnTo>
                <a:lnTo>
                  <a:pt x="466" y="167"/>
                </a:lnTo>
                <a:lnTo>
                  <a:pt x="466" y="166"/>
                </a:lnTo>
                <a:lnTo>
                  <a:pt x="466" y="165"/>
                </a:lnTo>
                <a:lnTo>
                  <a:pt x="466" y="165"/>
                </a:lnTo>
                <a:lnTo>
                  <a:pt x="466" y="165"/>
                </a:lnTo>
                <a:lnTo>
                  <a:pt x="465" y="165"/>
                </a:lnTo>
                <a:lnTo>
                  <a:pt x="464" y="165"/>
                </a:lnTo>
                <a:lnTo>
                  <a:pt x="464" y="165"/>
                </a:lnTo>
                <a:lnTo>
                  <a:pt x="463" y="165"/>
                </a:lnTo>
                <a:lnTo>
                  <a:pt x="463" y="164"/>
                </a:lnTo>
                <a:lnTo>
                  <a:pt x="463" y="163"/>
                </a:lnTo>
                <a:lnTo>
                  <a:pt x="463" y="163"/>
                </a:lnTo>
                <a:lnTo>
                  <a:pt x="463" y="162"/>
                </a:lnTo>
                <a:lnTo>
                  <a:pt x="462" y="162"/>
                </a:lnTo>
                <a:lnTo>
                  <a:pt x="462" y="161"/>
                </a:lnTo>
                <a:lnTo>
                  <a:pt x="462" y="161"/>
                </a:lnTo>
                <a:lnTo>
                  <a:pt x="462" y="160"/>
                </a:lnTo>
                <a:lnTo>
                  <a:pt x="462" y="160"/>
                </a:lnTo>
                <a:lnTo>
                  <a:pt x="462" y="160"/>
                </a:lnTo>
                <a:lnTo>
                  <a:pt x="463" y="160"/>
                </a:lnTo>
                <a:lnTo>
                  <a:pt x="464" y="160"/>
                </a:lnTo>
                <a:lnTo>
                  <a:pt x="464" y="160"/>
                </a:lnTo>
                <a:lnTo>
                  <a:pt x="465" y="160"/>
                </a:lnTo>
                <a:lnTo>
                  <a:pt x="466" y="159"/>
                </a:lnTo>
                <a:lnTo>
                  <a:pt x="466" y="159"/>
                </a:lnTo>
                <a:lnTo>
                  <a:pt x="467" y="159"/>
                </a:lnTo>
                <a:lnTo>
                  <a:pt x="468" y="159"/>
                </a:lnTo>
                <a:lnTo>
                  <a:pt x="468" y="159"/>
                </a:lnTo>
                <a:lnTo>
                  <a:pt x="469" y="159"/>
                </a:lnTo>
                <a:lnTo>
                  <a:pt x="469" y="158"/>
                </a:lnTo>
                <a:lnTo>
                  <a:pt x="470" y="158"/>
                </a:lnTo>
                <a:lnTo>
                  <a:pt x="470" y="158"/>
                </a:lnTo>
                <a:lnTo>
                  <a:pt x="470" y="158"/>
                </a:lnTo>
                <a:lnTo>
                  <a:pt x="471" y="158"/>
                </a:lnTo>
                <a:lnTo>
                  <a:pt x="472" y="158"/>
                </a:lnTo>
                <a:lnTo>
                  <a:pt x="472" y="157"/>
                </a:lnTo>
                <a:lnTo>
                  <a:pt x="472" y="156"/>
                </a:lnTo>
                <a:lnTo>
                  <a:pt x="472" y="156"/>
                </a:lnTo>
                <a:lnTo>
                  <a:pt x="472" y="155"/>
                </a:lnTo>
                <a:lnTo>
                  <a:pt x="472" y="154"/>
                </a:lnTo>
                <a:lnTo>
                  <a:pt x="471" y="154"/>
                </a:lnTo>
                <a:lnTo>
                  <a:pt x="471" y="154"/>
                </a:lnTo>
                <a:lnTo>
                  <a:pt x="471" y="153"/>
                </a:lnTo>
                <a:lnTo>
                  <a:pt x="471" y="152"/>
                </a:lnTo>
                <a:lnTo>
                  <a:pt x="470" y="152"/>
                </a:lnTo>
                <a:lnTo>
                  <a:pt x="470" y="152"/>
                </a:lnTo>
                <a:lnTo>
                  <a:pt x="470" y="151"/>
                </a:lnTo>
                <a:lnTo>
                  <a:pt x="470" y="150"/>
                </a:lnTo>
                <a:lnTo>
                  <a:pt x="471" y="150"/>
                </a:lnTo>
                <a:lnTo>
                  <a:pt x="472" y="150"/>
                </a:lnTo>
                <a:lnTo>
                  <a:pt x="472" y="150"/>
                </a:lnTo>
                <a:lnTo>
                  <a:pt x="472" y="150"/>
                </a:lnTo>
                <a:lnTo>
                  <a:pt x="472" y="149"/>
                </a:lnTo>
                <a:lnTo>
                  <a:pt x="473" y="149"/>
                </a:lnTo>
                <a:lnTo>
                  <a:pt x="474" y="148"/>
                </a:lnTo>
                <a:lnTo>
                  <a:pt x="474" y="148"/>
                </a:lnTo>
                <a:lnTo>
                  <a:pt x="475" y="148"/>
                </a:lnTo>
                <a:lnTo>
                  <a:pt x="476" y="147"/>
                </a:lnTo>
                <a:lnTo>
                  <a:pt x="476" y="147"/>
                </a:lnTo>
                <a:lnTo>
                  <a:pt x="477" y="147"/>
                </a:lnTo>
                <a:lnTo>
                  <a:pt x="478" y="147"/>
                </a:lnTo>
                <a:lnTo>
                  <a:pt x="478" y="146"/>
                </a:lnTo>
                <a:lnTo>
                  <a:pt x="478" y="146"/>
                </a:lnTo>
                <a:lnTo>
                  <a:pt x="479" y="146"/>
                </a:lnTo>
                <a:lnTo>
                  <a:pt x="478" y="145"/>
                </a:lnTo>
                <a:lnTo>
                  <a:pt x="479" y="144"/>
                </a:lnTo>
                <a:lnTo>
                  <a:pt x="478" y="144"/>
                </a:lnTo>
                <a:lnTo>
                  <a:pt x="478" y="144"/>
                </a:lnTo>
                <a:lnTo>
                  <a:pt x="479" y="144"/>
                </a:lnTo>
                <a:lnTo>
                  <a:pt x="479" y="143"/>
                </a:lnTo>
                <a:lnTo>
                  <a:pt x="479" y="143"/>
                </a:lnTo>
                <a:lnTo>
                  <a:pt x="480" y="143"/>
                </a:lnTo>
                <a:lnTo>
                  <a:pt x="480" y="143"/>
                </a:lnTo>
                <a:lnTo>
                  <a:pt x="480" y="142"/>
                </a:lnTo>
                <a:lnTo>
                  <a:pt x="481" y="142"/>
                </a:lnTo>
                <a:lnTo>
                  <a:pt x="481" y="141"/>
                </a:lnTo>
                <a:lnTo>
                  <a:pt x="481" y="141"/>
                </a:lnTo>
                <a:lnTo>
                  <a:pt x="481" y="141"/>
                </a:lnTo>
                <a:lnTo>
                  <a:pt x="482" y="140"/>
                </a:lnTo>
                <a:lnTo>
                  <a:pt x="482" y="139"/>
                </a:lnTo>
                <a:lnTo>
                  <a:pt x="482" y="139"/>
                </a:lnTo>
                <a:lnTo>
                  <a:pt x="482" y="138"/>
                </a:lnTo>
                <a:lnTo>
                  <a:pt x="481" y="138"/>
                </a:lnTo>
                <a:lnTo>
                  <a:pt x="482" y="137"/>
                </a:lnTo>
                <a:lnTo>
                  <a:pt x="482" y="137"/>
                </a:lnTo>
                <a:lnTo>
                  <a:pt x="483" y="137"/>
                </a:lnTo>
                <a:lnTo>
                  <a:pt x="483" y="137"/>
                </a:lnTo>
                <a:lnTo>
                  <a:pt x="483" y="136"/>
                </a:lnTo>
                <a:lnTo>
                  <a:pt x="483" y="135"/>
                </a:lnTo>
                <a:lnTo>
                  <a:pt x="484" y="135"/>
                </a:lnTo>
                <a:lnTo>
                  <a:pt x="484" y="135"/>
                </a:lnTo>
                <a:lnTo>
                  <a:pt x="484" y="134"/>
                </a:lnTo>
                <a:lnTo>
                  <a:pt x="484" y="133"/>
                </a:lnTo>
                <a:lnTo>
                  <a:pt x="483" y="133"/>
                </a:lnTo>
                <a:lnTo>
                  <a:pt x="483" y="132"/>
                </a:lnTo>
                <a:lnTo>
                  <a:pt x="483" y="132"/>
                </a:lnTo>
                <a:lnTo>
                  <a:pt x="483" y="131"/>
                </a:lnTo>
                <a:lnTo>
                  <a:pt x="483" y="131"/>
                </a:lnTo>
                <a:lnTo>
                  <a:pt x="483" y="130"/>
                </a:lnTo>
                <a:lnTo>
                  <a:pt x="483" y="129"/>
                </a:lnTo>
                <a:lnTo>
                  <a:pt x="483" y="129"/>
                </a:lnTo>
                <a:lnTo>
                  <a:pt x="483" y="129"/>
                </a:lnTo>
                <a:lnTo>
                  <a:pt x="484" y="129"/>
                </a:lnTo>
                <a:lnTo>
                  <a:pt x="484" y="128"/>
                </a:lnTo>
                <a:lnTo>
                  <a:pt x="484" y="127"/>
                </a:lnTo>
                <a:lnTo>
                  <a:pt x="485" y="127"/>
                </a:lnTo>
                <a:lnTo>
                  <a:pt x="485" y="127"/>
                </a:lnTo>
                <a:lnTo>
                  <a:pt x="485" y="127"/>
                </a:lnTo>
                <a:lnTo>
                  <a:pt x="485" y="126"/>
                </a:lnTo>
                <a:lnTo>
                  <a:pt x="486" y="126"/>
                </a:lnTo>
                <a:lnTo>
                  <a:pt x="486" y="125"/>
                </a:lnTo>
                <a:lnTo>
                  <a:pt x="486" y="125"/>
                </a:lnTo>
                <a:lnTo>
                  <a:pt x="486" y="124"/>
                </a:lnTo>
                <a:lnTo>
                  <a:pt x="486" y="124"/>
                </a:lnTo>
                <a:lnTo>
                  <a:pt x="486" y="123"/>
                </a:lnTo>
                <a:lnTo>
                  <a:pt x="486" y="122"/>
                </a:lnTo>
                <a:lnTo>
                  <a:pt x="487" y="122"/>
                </a:lnTo>
                <a:lnTo>
                  <a:pt x="487" y="122"/>
                </a:lnTo>
                <a:lnTo>
                  <a:pt x="487" y="123"/>
                </a:lnTo>
                <a:lnTo>
                  <a:pt x="488" y="123"/>
                </a:lnTo>
                <a:lnTo>
                  <a:pt x="489" y="123"/>
                </a:lnTo>
                <a:lnTo>
                  <a:pt x="489" y="123"/>
                </a:lnTo>
                <a:lnTo>
                  <a:pt x="490" y="123"/>
                </a:lnTo>
                <a:lnTo>
                  <a:pt x="490" y="124"/>
                </a:lnTo>
                <a:lnTo>
                  <a:pt x="491" y="124"/>
                </a:lnTo>
                <a:lnTo>
                  <a:pt x="491" y="124"/>
                </a:lnTo>
                <a:lnTo>
                  <a:pt x="491" y="123"/>
                </a:lnTo>
                <a:lnTo>
                  <a:pt x="492" y="123"/>
                </a:lnTo>
                <a:lnTo>
                  <a:pt x="493" y="123"/>
                </a:lnTo>
                <a:lnTo>
                  <a:pt x="493" y="123"/>
                </a:lnTo>
                <a:lnTo>
                  <a:pt x="494" y="123"/>
                </a:lnTo>
                <a:lnTo>
                  <a:pt x="494" y="124"/>
                </a:lnTo>
                <a:lnTo>
                  <a:pt x="495" y="124"/>
                </a:lnTo>
                <a:lnTo>
                  <a:pt x="495" y="124"/>
                </a:lnTo>
                <a:lnTo>
                  <a:pt x="496" y="124"/>
                </a:lnTo>
                <a:lnTo>
                  <a:pt x="497" y="124"/>
                </a:lnTo>
                <a:lnTo>
                  <a:pt x="497" y="124"/>
                </a:lnTo>
                <a:lnTo>
                  <a:pt x="498" y="124"/>
                </a:lnTo>
                <a:lnTo>
                  <a:pt x="498" y="124"/>
                </a:lnTo>
                <a:lnTo>
                  <a:pt x="499" y="124"/>
                </a:lnTo>
                <a:lnTo>
                  <a:pt x="500" y="124"/>
                </a:lnTo>
                <a:lnTo>
                  <a:pt x="500" y="125"/>
                </a:lnTo>
                <a:lnTo>
                  <a:pt x="500" y="125"/>
                </a:lnTo>
                <a:lnTo>
                  <a:pt x="501" y="125"/>
                </a:lnTo>
                <a:lnTo>
                  <a:pt x="502" y="125"/>
                </a:lnTo>
                <a:lnTo>
                  <a:pt x="502" y="125"/>
                </a:lnTo>
                <a:lnTo>
                  <a:pt x="503" y="124"/>
                </a:lnTo>
                <a:lnTo>
                  <a:pt x="503" y="124"/>
                </a:lnTo>
                <a:lnTo>
                  <a:pt x="504" y="124"/>
                </a:lnTo>
                <a:lnTo>
                  <a:pt x="504" y="123"/>
                </a:lnTo>
                <a:lnTo>
                  <a:pt x="504" y="123"/>
                </a:lnTo>
                <a:lnTo>
                  <a:pt x="505" y="123"/>
                </a:lnTo>
                <a:lnTo>
                  <a:pt x="505" y="122"/>
                </a:lnTo>
                <a:lnTo>
                  <a:pt x="506" y="122"/>
                </a:lnTo>
                <a:lnTo>
                  <a:pt x="506" y="122"/>
                </a:lnTo>
                <a:lnTo>
                  <a:pt x="506" y="122"/>
                </a:lnTo>
                <a:lnTo>
                  <a:pt x="506" y="122"/>
                </a:lnTo>
                <a:lnTo>
                  <a:pt x="507" y="122"/>
                </a:lnTo>
                <a:lnTo>
                  <a:pt x="507" y="122"/>
                </a:lnTo>
                <a:lnTo>
                  <a:pt x="508" y="122"/>
                </a:lnTo>
                <a:lnTo>
                  <a:pt x="508" y="122"/>
                </a:lnTo>
                <a:lnTo>
                  <a:pt x="509" y="121"/>
                </a:lnTo>
                <a:lnTo>
                  <a:pt x="510" y="121"/>
                </a:lnTo>
                <a:lnTo>
                  <a:pt x="510" y="120"/>
                </a:lnTo>
                <a:lnTo>
                  <a:pt x="510" y="120"/>
                </a:lnTo>
                <a:lnTo>
                  <a:pt x="510" y="120"/>
                </a:lnTo>
                <a:lnTo>
                  <a:pt x="511" y="120"/>
                </a:lnTo>
                <a:lnTo>
                  <a:pt x="511" y="119"/>
                </a:lnTo>
                <a:lnTo>
                  <a:pt x="512" y="119"/>
                </a:lnTo>
                <a:lnTo>
                  <a:pt x="512" y="119"/>
                </a:lnTo>
                <a:lnTo>
                  <a:pt x="512" y="118"/>
                </a:lnTo>
                <a:lnTo>
                  <a:pt x="513" y="118"/>
                </a:lnTo>
                <a:lnTo>
                  <a:pt x="514" y="118"/>
                </a:lnTo>
                <a:lnTo>
                  <a:pt x="514" y="117"/>
                </a:lnTo>
                <a:lnTo>
                  <a:pt x="514" y="116"/>
                </a:lnTo>
                <a:lnTo>
                  <a:pt x="513" y="116"/>
                </a:lnTo>
                <a:lnTo>
                  <a:pt x="513" y="115"/>
                </a:lnTo>
                <a:lnTo>
                  <a:pt x="513" y="114"/>
                </a:lnTo>
                <a:lnTo>
                  <a:pt x="513" y="114"/>
                </a:lnTo>
                <a:lnTo>
                  <a:pt x="513" y="113"/>
                </a:lnTo>
                <a:lnTo>
                  <a:pt x="514" y="113"/>
                </a:lnTo>
                <a:lnTo>
                  <a:pt x="514" y="113"/>
                </a:lnTo>
                <a:lnTo>
                  <a:pt x="515" y="113"/>
                </a:lnTo>
                <a:lnTo>
                  <a:pt x="515" y="113"/>
                </a:lnTo>
                <a:lnTo>
                  <a:pt x="516" y="113"/>
                </a:lnTo>
                <a:lnTo>
                  <a:pt x="517" y="113"/>
                </a:lnTo>
                <a:lnTo>
                  <a:pt x="517" y="114"/>
                </a:lnTo>
                <a:lnTo>
                  <a:pt x="518" y="114"/>
                </a:lnTo>
                <a:lnTo>
                  <a:pt x="519" y="114"/>
                </a:lnTo>
                <a:lnTo>
                  <a:pt x="519" y="114"/>
                </a:lnTo>
                <a:lnTo>
                  <a:pt x="520" y="114"/>
                </a:lnTo>
                <a:lnTo>
                  <a:pt x="521" y="114"/>
                </a:lnTo>
                <a:lnTo>
                  <a:pt x="521" y="113"/>
                </a:lnTo>
                <a:lnTo>
                  <a:pt x="521" y="113"/>
                </a:lnTo>
                <a:lnTo>
                  <a:pt x="522" y="113"/>
                </a:lnTo>
                <a:lnTo>
                  <a:pt x="523" y="113"/>
                </a:lnTo>
                <a:lnTo>
                  <a:pt x="523" y="113"/>
                </a:lnTo>
                <a:lnTo>
                  <a:pt x="523" y="112"/>
                </a:lnTo>
                <a:lnTo>
                  <a:pt x="524" y="112"/>
                </a:lnTo>
                <a:lnTo>
                  <a:pt x="524" y="112"/>
                </a:lnTo>
                <a:lnTo>
                  <a:pt x="525" y="112"/>
                </a:lnTo>
                <a:lnTo>
                  <a:pt x="525" y="112"/>
                </a:lnTo>
                <a:lnTo>
                  <a:pt x="526" y="111"/>
                </a:lnTo>
                <a:lnTo>
                  <a:pt x="526" y="112"/>
                </a:lnTo>
                <a:lnTo>
                  <a:pt x="526" y="111"/>
                </a:lnTo>
                <a:lnTo>
                  <a:pt x="527" y="110"/>
                </a:lnTo>
                <a:lnTo>
                  <a:pt x="527" y="110"/>
                </a:lnTo>
                <a:lnTo>
                  <a:pt x="527" y="109"/>
                </a:lnTo>
                <a:lnTo>
                  <a:pt x="527" y="109"/>
                </a:lnTo>
                <a:lnTo>
                  <a:pt x="527" y="108"/>
                </a:lnTo>
                <a:lnTo>
                  <a:pt x="528" y="108"/>
                </a:lnTo>
                <a:lnTo>
                  <a:pt x="528" y="108"/>
                </a:lnTo>
                <a:lnTo>
                  <a:pt x="528" y="107"/>
                </a:lnTo>
                <a:lnTo>
                  <a:pt x="529" y="107"/>
                </a:lnTo>
                <a:lnTo>
                  <a:pt x="529" y="107"/>
                </a:lnTo>
                <a:lnTo>
                  <a:pt x="530" y="107"/>
                </a:lnTo>
                <a:lnTo>
                  <a:pt x="531" y="107"/>
                </a:lnTo>
                <a:lnTo>
                  <a:pt x="531" y="107"/>
                </a:lnTo>
                <a:lnTo>
                  <a:pt x="531" y="106"/>
                </a:lnTo>
                <a:lnTo>
                  <a:pt x="532" y="106"/>
                </a:lnTo>
                <a:lnTo>
                  <a:pt x="532" y="105"/>
                </a:lnTo>
                <a:lnTo>
                  <a:pt x="533" y="105"/>
                </a:lnTo>
                <a:lnTo>
                  <a:pt x="533" y="105"/>
                </a:lnTo>
                <a:lnTo>
                  <a:pt x="533" y="105"/>
                </a:lnTo>
                <a:lnTo>
                  <a:pt x="534" y="104"/>
                </a:lnTo>
                <a:lnTo>
                  <a:pt x="534" y="104"/>
                </a:lnTo>
                <a:lnTo>
                  <a:pt x="534" y="103"/>
                </a:lnTo>
                <a:lnTo>
                  <a:pt x="535" y="103"/>
                </a:lnTo>
                <a:lnTo>
                  <a:pt x="536" y="104"/>
                </a:lnTo>
                <a:lnTo>
                  <a:pt x="536" y="104"/>
                </a:lnTo>
                <a:lnTo>
                  <a:pt x="537" y="104"/>
                </a:lnTo>
                <a:lnTo>
                  <a:pt x="538" y="104"/>
                </a:lnTo>
                <a:lnTo>
                  <a:pt x="538" y="104"/>
                </a:lnTo>
                <a:lnTo>
                  <a:pt x="539" y="105"/>
                </a:lnTo>
                <a:lnTo>
                  <a:pt x="540" y="105"/>
                </a:lnTo>
                <a:lnTo>
                  <a:pt x="540" y="105"/>
                </a:lnTo>
                <a:lnTo>
                  <a:pt x="541" y="105"/>
                </a:lnTo>
                <a:lnTo>
                  <a:pt x="541" y="104"/>
                </a:lnTo>
                <a:lnTo>
                  <a:pt x="542" y="104"/>
                </a:lnTo>
                <a:lnTo>
                  <a:pt x="542" y="104"/>
                </a:lnTo>
                <a:lnTo>
                  <a:pt x="543" y="103"/>
                </a:lnTo>
                <a:lnTo>
                  <a:pt x="543" y="103"/>
                </a:lnTo>
                <a:lnTo>
                  <a:pt x="544" y="102"/>
                </a:lnTo>
                <a:lnTo>
                  <a:pt x="544" y="102"/>
                </a:lnTo>
                <a:lnTo>
                  <a:pt x="544" y="101"/>
                </a:lnTo>
                <a:lnTo>
                  <a:pt x="545" y="101"/>
                </a:lnTo>
                <a:lnTo>
                  <a:pt x="545" y="101"/>
                </a:lnTo>
                <a:lnTo>
                  <a:pt x="544" y="101"/>
                </a:lnTo>
                <a:lnTo>
                  <a:pt x="544" y="100"/>
                </a:lnTo>
                <a:lnTo>
                  <a:pt x="545" y="99"/>
                </a:lnTo>
                <a:lnTo>
                  <a:pt x="545" y="99"/>
                </a:lnTo>
                <a:lnTo>
                  <a:pt x="544" y="99"/>
                </a:lnTo>
                <a:lnTo>
                  <a:pt x="544" y="98"/>
                </a:lnTo>
                <a:lnTo>
                  <a:pt x="545" y="98"/>
                </a:lnTo>
                <a:lnTo>
                  <a:pt x="545" y="97"/>
                </a:lnTo>
                <a:lnTo>
                  <a:pt x="544" y="97"/>
                </a:lnTo>
                <a:lnTo>
                  <a:pt x="544" y="97"/>
                </a:lnTo>
                <a:lnTo>
                  <a:pt x="545" y="97"/>
                </a:lnTo>
                <a:lnTo>
                  <a:pt x="544" y="97"/>
                </a:lnTo>
                <a:lnTo>
                  <a:pt x="544" y="96"/>
                </a:lnTo>
                <a:lnTo>
                  <a:pt x="544" y="96"/>
                </a:lnTo>
                <a:lnTo>
                  <a:pt x="544" y="95"/>
                </a:lnTo>
                <a:lnTo>
                  <a:pt x="544" y="95"/>
                </a:lnTo>
                <a:lnTo>
                  <a:pt x="544" y="95"/>
                </a:lnTo>
                <a:lnTo>
                  <a:pt x="544" y="94"/>
                </a:lnTo>
                <a:lnTo>
                  <a:pt x="544" y="93"/>
                </a:lnTo>
                <a:lnTo>
                  <a:pt x="544" y="93"/>
                </a:lnTo>
                <a:lnTo>
                  <a:pt x="544" y="92"/>
                </a:lnTo>
                <a:lnTo>
                  <a:pt x="544" y="91"/>
                </a:lnTo>
                <a:lnTo>
                  <a:pt x="544" y="91"/>
                </a:lnTo>
                <a:lnTo>
                  <a:pt x="543" y="91"/>
                </a:lnTo>
                <a:lnTo>
                  <a:pt x="542" y="92"/>
                </a:lnTo>
                <a:lnTo>
                  <a:pt x="542" y="92"/>
                </a:lnTo>
                <a:lnTo>
                  <a:pt x="542" y="93"/>
                </a:lnTo>
                <a:lnTo>
                  <a:pt x="541" y="93"/>
                </a:lnTo>
                <a:lnTo>
                  <a:pt x="540" y="93"/>
                </a:lnTo>
                <a:lnTo>
                  <a:pt x="540" y="93"/>
                </a:lnTo>
                <a:lnTo>
                  <a:pt x="539" y="93"/>
                </a:lnTo>
                <a:lnTo>
                  <a:pt x="538" y="93"/>
                </a:lnTo>
                <a:lnTo>
                  <a:pt x="538" y="93"/>
                </a:lnTo>
                <a:lnTo>
                  <a:pt x="537" y="93"/>
                </a:lnTo>
                <a:lnTo>
                  <a:pt x="536" y="92"/>
                </a:lnTo>
                <a:lnTo>
                  <a:pt x="536" y="92"/>
                </a:lnTo>
                <a:lnTo>
                  <a:pt x="536" y="91"/>
                </a:lnTo>
                <a:lnTo>
                  <a:pt x="535" y="91"/>
                </a:lnTo>
                <a:lnTo>
                  <a:pt x="535" y="91"/>
                </a:lnTo>
                <a:lnTo>
                  <a:pt x="534" y="91"/>
                </a:lnTo>
                <a:lnTo>
                  <a:pt x="534" y="91"/>
                </a:lnTo>
                <a:lnTo>
                  <a:pt x="533" y="90"/>
                </a:lnTo>
                <a:lnTo>
                  <a:pt x="533" y="90"/>
                </a:lnTo>
                <a:lnTo>
                  <a:pt x="532" y="90"/>
                </a:lnTo>
                <a:lnTo>
                  <a:pt x="532" y="89"/>
                </a:lnTo>
                <a:lnTo>
                  <a:pt x="533" y="89"/>
                </a:lnTo>
                <a:lnTo>
                  <a:pt x="533" y="88"/>
                </a:lnTo>
                <a:lnTo>
                  <a:pt x="533" y="88"/>
                </a:lnTo>
                <a:lnTo>
                  <a:pt x="534" y="88"/>
                </a:lnTo>
                <a:lnTo>
                  <a:pt x="533" y="88"/>
                </a:lnTo>
                <a:lnTo>
                  <a:pt x="533" y="87"/>
                </a:lnTo>
                <a:lnTo>
                  <a:pt x="533" y="87"/>
                </a:lnTo>
                <a:lnTo>
                  <a:pt x="532" y="87"/>
                </a:lnTo>
                <a:lnTo>
                  <a:pt x="531" y="87"/>
                </a:lnTo>
                <a:lnTo>
                  <a:pt x="531" y="88"/>
                </a:lnTo>
                <a:lnTo>
                  <a:pt x="531" y="88"/>
                </a:lnTo>
                <a:lnTo>
                  <a:pt x="531" y="89"/>
                </a:lnTo>
                <a:lnTo>
                  <a:pt x="531" y="89"/>
                </a:lnTo>
                <a:lnTo>
                  <a:pt x="530" y="89"/>
                </a:lnTo>
                <a:lnTo>
                  <a:pt x="529" y="89"/>
                </a:lnTo>
                <a:lnTo>
                  <a:pt x="529" y="88"/>
                </a:lnTo>
                <a:lnTo>
                  <a:pt x="528" y="88"/>
                </a:lnTo>
                <a:lnTo>
                  <a:pt x="527" y="88"/>
                </a:lnTo>
                <a:lnTo>
                  <a:pt x="527" y="88"/>
                </a:lnTo>
                <a:lnTo>
                  <a:pt x="527" y="88"/>
                </a:lnTo>
                <a:lnTo>
                  <a:pt x="526" y="88"/>
                </a:lnTo>
                <a:lnTo>
                  <a:pt x="525" y="88"/>
                </a:lnTo>
                <a:lnTo>
                  <a:pt x="525" y="88"/>
                </a:lnTo>
                <a:lnTo>
                  <a:pt x="524" y="88"/>
                </a:lnTo>
                <a:lnTo>
                  <a:pt x="523" y="88"/>
                </a:lnTo>
                <a:lnTo>
                  <a:pt x="523" y="88"/>
                </a:lnTo>
                <a:lnTo>
                  <a:pt x="522" y="88"/>
                </a:lnTo>
                <a:lnTo>
                  <a:pt x="521" y="88"/>
                </a:lnTo>
                <a:lnTo>
                  <a:pt x="521" y="88"/>
                </a:lnTo>
                <a:lnTo>
                  <a:pt x="521" y="87"/>
                </a:lnTo>
                <a:lnTo>
                  <a:pt x="520" y="87"/>
                </a:lnTo>
                <a:lnTo>
                  <a:pt x="519" y="87"/>
                </a:lnTo>
                <a:lnTo>
                  <a:pt x="519" y="87"/>
                </a:lnTo>
                <a:lnTo>
                  <a:pt x="519" y="86"/>
                </a:lnTo>
                <a:lnTo>
                  <a:pt x="518" y="86"/>
                </a:lnTo>
                <a:lnTo>
                  <a:pt x="518" y="86"/>
                </a:lnTo>
                <a:lnTo>
                  <a:pt x="517" y="86"/>
                </a:lnTo>
                <a:lnTo>
                  <a:pt x="517" y="85"/>
                </a:lnTo>
                <a:lnTo>
                  <a:pt x="517" y="85"/>
                </a:lnTo>
                <a:lnTo>
                  <a:pt x="516" y="85"/>
                </a:lnTo>
                <a:lnTo>
                  <a:pt x="515" y="84"/>
                </a:lnTo>
                <a:lnTo>
                  <a:pt x="515" y="84"/>
                </a:lnTo>
                <a:lnTo>
                  <a:pt x="514" y="84"/>
                </a:lnTo>
                <a:lnTo>
                  <a:pt x="514" y="84"/>
                </a:lnTo>
                <a:lnTo>
                  <a:pt x="514" y="83"/>
                </a:lnTo>
                <a:lnTo>
                  <a:pt x="513" y="83"/>
                </a:lnTo>
                <a:lnTo>
                  <a:pt x="512" y="83"/>
                </a:lnTo>
                <a:lnTo>
                  <a:pt x="512" y="82"/>
                </a:lnTo>
                <a:lnTo>
                  <a:pt x="512" y="82"/>
                </a:lnTo>
                <a:lnTo>
                  <a:pt x="511" y="82"/>
                </a:lnTo>
                <a:lnTo>
                  <a:pt x="511" y="82"/>
                </a:lnTo>
                <a:lnTo>
                  <a:pt x="511" y="81"/>
                </a:lnTo>
                <a:lnTo>
                  <a:pt x="512" y="80"/>
                </a:lnTo>
                <a:lnTo>
                  <a:pt x="512" y="80"/>
                </a:lnTo>
                <a:lnTo>
                  <a:pt x="512" y="78"/>
                </a:lnTo>
                <a:lnTo>
                  <a:pt x="512" y="78"/>
                </a:lnTo>
                <a:lnTo>
                  <a:pt x="512" y="77"/>
                </a:lnTo>
                <a:lnTo>
                  <a:pt x="512" y="76"/>
                </a:lnTo>
                <a:lnTo>
                  <a:pt x="512" y="76"/>
                </a:lnTo>
                <a:lnTo>
                  <a:pt x="512" y="75"/>
                </a:lnTo>
                <a:lnTo>
                  <a:pt x="513" y="75"/>
                </a:lnTo>
                <a:lnTo>
                  <a:pt x="513" y="74"/>
                </a:lnTo>
                <a:lnTo>
                  <a:pt x="514" y="74"/>
                </a:lnTo>
                <a:lnTo>
                  <a:pt x="514" y="74"/>
                </a:lnTo>
                <a:lnTo>
                  <a:pt x="514" y="74"/>
                </a:lnTo>
                <a:lnTo>
                  <a:pt x="514" y="74"/>
                </a:lnTo>
                <a:lnTo>
                  <a:pt x="515" y="74"/>
                </a:lnTo>
                <a:lnTo>
                  <a:pt x="515" y="74"/>
                </a:lnTo>
                <a:lnTo>
                  <a:pt x="515" y="74"/>
                </a:lnTo>
                <a:lnTo>
                  <a:pt x="516" y="74"/>
                </a:lnTo>
                <a:lnTo>
                  <a:pt x="516" y="73"/>
                </a:lnTo>
                <a:lnTo>
                  <a:pt x="516" y="72"/>
                </a:lnTo>
                <a:lnTo>
                  <a:pt x="517" y="73"/>
                </a:lnTo>
                <a:lnTo>
                  <a:pt x="517" y="74"/>
                </a:lnTo>
                <a:lnTo>
                  <a:pt x="517" y="74"/>
                </a:lnTo>
                <a:lnTo>
                  <a:pt x="517" y="74"/>
                </a:lnTo>
                <a:lnTo>
                  <a:pt x="518" y="74"/>
                </a:lnTo>
                <a:lnTo>
                  <a:pt x="519" y="74"/>
                </a:lnTo>
                <a:lnTo>
                  <a:pt x="519" y="75"/>
                </a:lnTo>
                <a:lnTo>
                  <a:pt x="520" y="75"/>
                </a:lnTo>
                <a:lnTo>
                  <a:pt x="521" y="75"/>
                </a:lnTo>
                <a:lnTo>
                  <a:pt x="521" y="75"/>
                </a:lnTo>
                <a:lnTo>
                  <a:pt x="521" y="74"/>
                </a:lnTo>
                <a:lnTo>
                  <a:pt x="522" y="74"/>
                </a:lnTo>
                <a:lnTo>
                  <a:pt x="523" y="75"/>
                </a:lnTo>
                <a:lnTo>
                  <a:pt x="523" y="75"/>
                </a:lnTo>
                <a:lnTo>
                  <a:pt x="523" y="76"/>
                </a:lnTo>
                <a:lnTo>
                  <a:pt x="524" y="76"/>
                </a:lnTo>
                <a:lnTo>
                  <a:pt x="524" y="76"/>
                </a:lnTo>
                <a:lnTo>
                  <a:pt x="525" y="76"/>
                </a:lnTo>
                <a:lnTo>
                  <a:pt x="525" y="77"/>
                </a:lnTo>
                <a:lnTo>
                  <a:pt x="525" y="77"/>
                </a:lnTo>
                <a:lnTo>
                  <a:pt x="526" y="77"/>
                </a:lnTo>
                <a:lnTo>
                  <a:pt x="527" y="78"/>
                </a:lnTo>
                <a:lnTo>
                  <a:pt x="527" y="78"/>
                </a:lnTo>
                <a:lnTo>
                  <a:pt x="528" y="78"/>
                </a:lnTo>
                <a:lnTo>
                  <a:pt x="529" y="78"/>
                </a:lnTo>
                <a:lnTo>
                  <a:pt x="529" y="79"/>
                </a:lnTo>
                <a:lnTo>
                  <a:pt x="529" y="80"/>
                </a:lnTo>
                <a:lnTo>
                  <a:pt x="530" y="80"/>
                </a:lnTo>
                <a:lnTo>
                  <a:pt x="531" y="80"/>
                </a:lnTo>
                <a:lnTo>
                  <a:pt x="531" y="80"/>
                </a:lnTo>
                <a:lnTo>
                  <a:pt x="532" y="80"/>
                </a:lnTo>
                <a:lnTo>
                  <a:pt x="533" y="80"/>
                </a:lnTo>
                <a:lnTo>
                  <a:pt x="533" y="80"/>
                </a:lnTo>
                <a:lnTo>
                  <a:pt x="534" y="80"/>
                </a:lnTo>
                <a:lnTo>
                  <a:pt x="534" y="80"/>
                </a:lnTo>
                <a:lnTo>
                  <a:pt x="535" y="80"/>
                </a:lnTo>
                <a:lnTo>
                  <a:pt x="535" y="81"/>
                </a:lnTo>
                <a:lnTo>
                  <a:pt x="535" y="80"/>
                </a:lnTo>
                <a:lnTo>
                  <a:pt x="536" y="80"/>
                </a:lnTo>
                <a:lnTo>
                  <a:pt x="536" y="80"/>
                </a:lnTo>
                <a:lnTo>
                  <a:pt x="537" y="80"/>
                </a:lnTo>
                <a:lnTo>
                  <a:pt x="537" y="80"/>
                </a:lnTo>
                <a:lnTo>
                  <a:pt x="538" y="80"/>
                </a:lnTo>
                <a:lnTo>
                  <a:pt x="538" y="79"/>
                </a:lnTo>
                <a:lnTo>
                  <a:pt x="538" y="79"/>
                </a:lnTo>
                <a:lnTo>
                  <a:pt x="538" y="78"/>
                </a:lnTo>
                <a:lnTo>
                  <a:pt x="539" y="78"/>
                </a:lnTo>
                <a:lnTo>
                  <a:pt x="539" y="78"/>
                </a:lnTo>
                <a:lnTo>
                  <a:pt x="540" y="78"/>
                </a:lnTo>
                <a:lnTo>
                  <a:pt x="540" y="77"/>
                </a:lnTo>
                <a:lnTo>
                  <a:pt x="540" y="77"/>
                </a:lnTo>
                <a:lnTo>
                  <a:pt x="541" y="77"/>
                </a:lnTo>
                <a:lnTo>
                  <a:pt x="541" y="76"/>
                </a:lnTo>
                <a:lnTo>
                  <a:pt x="542" y="76"/>
                </a:lnTo>
                <a:lnTo>
                  <a:pt x="542" y="76"/>
                </a:lnTo>
                <a:lnTo>
                  <a:pt x="542" y="76"/>
                </a:lnTo>
                <a:lnTo>
                  <a:pt x="542" y="75"/>
                </a:lnTo>
                <a:lnTo>
                  <a:pt x="543" y="75"/>
                </a:lnTo>
                <a:lnTo>
                  <a:pt x="543" y="74"/>
                </a:lnTo>
                <a:lnTo>
                  <a:pt x="544" y="74"/>
                </a:lnTo>
                <a:lnTo>
                  <a:pt x="544" y="73"/>
                </a:lnTo>
                <a:lnTo>
                  <a:pt x="544" y="73"/>
                </a:lnTo>
                <a:lnTo>
                  <a:pt x="545" y="73"/>
                </a:lnTo>
                <a:lnTo>
                  <a:pt x="546" y="73"/>
                </a:lnTo>
                <a:lnTo>
                  <a:pt x="546" y="74"/>
                </a:lnTo>
                <a:lnTo>
                  <a:pt x="547" y="74"/>
                </a:lnTo>
                <a:lnTo>
                  <a:pt x="548" y="73"/>
                </a:lnTo>
                <a:lnTo>
                  <a:pt x="548" y="73"/>
                </a:lnTo>
                <a:lnTo>
                  <a:pt x="548" y="72"/>
                </a:lnTo>
                <a:lnTo>
                  <a:pt x="549" y="72"/>
                </a:lnTo>
                <a:lnTo>
                  <a:pt x="550" y="72"/>
                </a:lnTo>
                <a:lnTo>
                  <a:pt x="550" y="72"/>
                </a:lnTo>
                <a:lnTo>
                  <a:pt x="550" y="72"/>
                </a:lnTo>
                <a:lnTo>
                  <a:pt x="551" y="72"/>
                </a:lnTo>
                <a:lnTo>
                  <a:pt x="551" y="72"/>
                </a:lnTo>
                <a:lnTo>
                  <a:pt x="551" y="71"/>
                </a:lnTo>
                <a:lnTo>
                  <a:pt x="551" y="71"/>
                </a:lnTo>
                <a:lnTo>
                  <a:pt x="551" y="70"/>
                </a:lnTo>
                <a:lnTo>
                  <a:pt x="551" y="69"/>
                </a:lnTo>
                <a:lnTo>
                  <a:pt x="552" y="69"/>
                </a:lnTo>
                <a:lnTo>
                  <a:pt x="551" y="69"/>
                </a:lnTo>
                <a:lnTo>
                  <a:pt x="551" y="68"/>
                </a:lnTo>
                <a:lnTo>
                  <a:pt x="551" y="67"/>
                </a:lnTo>
                <a:lnTo>
                  <a:pt x="551" y="67"/>
                </a:lnTo>
                <a:lnTo>
                  <a:pt x="551" y="66"/>
                </a:lnTo>
                <a:lnTo>
                  <a:pt x="552" y="66"/>
                </a:lnTo>
                <a:lnTo>
                  <a:pt x="552" y="65"/>
                </a:lnTo>
                <a:lnTo>
                  <a:pt x="553" y="65"/>
                </a:lnTo>
                <a:lnTo>
                  <a:pt x="553" y="65"/>
                </a:lnTo>
                <a:lnTo>
                  <a:pt x="554" y="65"/>
                </a:lnTo>
                <a:lnTo>
                  <a:pt x="555" y="65"/>
                </a:lnTo>
                <a:lnTo>
                  <a:pt x="555" y="65"/>
                </a:lnTo>
                <a:lnTo>
                  <a:pt x="555" y="65"/>
                </a:lnTo>
                <a:lnTo>
                  <a:pt x="556" y="65"/>
                </a:lnTo>
                <a:lnTo>
                  <a:pt x="557" y="65"/>
                </a:lnTo>
                <a:lnTo>
                  <a:pt x="557" y="65"/>
                </a:lnTo>
                <a:lnTo>
                  <a:pt x="557" y="64"/>
                </a:lnTo>
                <a:lnTo>
                  <a:pt x="557" y="63"/>
                </a:lnTo>
                <a:lnTo>
                  <a:pt x="557" y="63"/>
                </a:lnTo>
                <a:lnTo>
                  <a:pt x="557" y="63"/>
                </a:lnTo>
                <a:lnTo>
                  <a:pt x="556" y="63"/>
                </a:lnTo>
                <a:lnTo>
                  <a:pt x="556" y="62"/>
                </a:lnTo>
                <a:lnTo>
                  <a:pt x="556" y="61"/>
                </a:lnTo>
                <a:lnTo>
                  <a:pt x="556" y="61"/>
                </a:lnTo>
                <a:lnTo>
                  <a:pt x="556" y="60"/>
                </a:lnTo>
                <a:lnTo>
                  <a:pt x="556" y="59"/>
                </a:lnTo>
                <a:lnTo>
                  <a:pt x="557" y="59"/>
                </a:lnTo>
                <a:lnTo>
                  <a:pt x="557" y="59"/>
                </a:lnTo>
                <a:lnTo>
                  <a:pt x="557" y="58"/>
                </a:lnTo>
                <a:lnTo>
                  <a:pt x="557" y="57"/>
                </a:lnTo>
                <a:lnTo>
                  <a:pt x="557" y="57"/>
                </a:lnTo>
                <a:lnTo>
                  <a:pt x="556" y="56"/>
                </a:lnTo>
                <a:lnTo>
                  <a:pt x="555" y="56"/>
                </a:lnTo>
                <a:lnTo>
                  <a:pt x="555" y="56"/>
                </a:lnTo>
                <a:lnTo>
                  <a:pt x="554" y="55"/>
                </a:lnTo>
                <a:lnTo>
                  <a:pt x="553" y="55"/>
                </a:lnTo>
                <a:lnTo>
                  <a:pt x="553" y="55"/>
                </a:lnTo>
                <a:lnTo>
                  <a:pt x="553" y="54"/>
                </a:lnTo>
                <a:lnTo>
                  <a:pt x="553" y="54"/>
                </a:lnTo>
                <a:lnTo>
                  <a:pt x="553" y="54"/>
                </a:lnTo>
                <a:lnTo>
                  <a:pt x="553" y="53"/>
                </a:lnTo>
                <a:lnTo>
                  <a:pt x="553" y="52"/>
                </a:lnTo>
                <a:lnTo>
                  <a:pt x="553" y="52"/>
                </a:lnTo>
                <a:lnTo>
                  <a:pt x="553" y="51"/>
                </a:lnTo>
                <a:lnTo>
                  <a:pt x="553" y="50"/>
                </a:lnTo>
                <a:lnTo>
                  <a:pt x="553" y="50"/>
                </a:lnTo>
                <a:lnTo>
                  <a:pt x="552" y="49"/>
                </a:lnTo>
                <a:lnTo>
                  <a:pt x="552" y="48"/>
                </a:lnTo>
                <a:lnTo>
                  <a:pt x="552" y="48"/>
                </a:lnTo>
                <a:lnTo>
                  <a:pt x="552" y="47"/>
                </a:lnTo>
                <a:lnTo>
                  <a:pt x="552" y="46"/>
                </a:lnTo>
                <a:lnTo>
                  <a:pt x="552" y="46"/>
                </a:lnTo>
                <a:lnTo>
                  <a:pt x="551" y="46"/>
                </a:lnTo>
                <a:lnTo>
                  <a:pt x="551" y="45"/>
                </a:lnTo>
                <a:lnTo>
                  <a:pt x="551" y="45"/>
                </a:lnTo>
                <a:lnTo>
                  <a:pt x="550" y="45"/>
                </a:lnTo>
                <a:lnTo>
                  <a:pt x="550" y="45"/>
                </a:lnTo>
                <a:lnTo>
                  <a:pt x="550" y="46"/>
                </a:lnTo>
                <a:lnTo>
                  <a:pt x="549" y="46"/>
                </a:lnTo>
                <a:lnTo>
                  <a:pt x="548" y="46"/>
                </a:lnTo>
                <a:lnTo>
                  <a:pt x="548" y="46"/>
                </a:lnTo>
                <a:lnTo>
                  <a:pt x="547" y="46"/>
                </a:lnTo>
                <a:lnTo>
                  <a:pt x="546" y="46"/>
                </a:lnTo>
                <a:lnTo>
                  <a:pt x="546" y="46"/>
                </a:lnTo>
                <a:lnTo>
                  <a:pt x="545" y="46"/>
                </a:lnTo>
                <a:lnTo>
                  <a:pt x="545" y="46"/>
                </a:lnTo>
                <a:lnTo>
                  <a:pt x="544" y="46"/>
                </a:lnTo>
                <a:lnTo>
                  <a:pt x="544" y="46"/>
                </a:lnTo>
                <a:lnTo>
                  <a:pt x="544" y="46"/>
                </a:lnTo>
                <a:lnTo>
                  <a:pt x="543" y="46"/>
                </a:lnTo>
                <a:lnTo>
                  <a:pt x="542" y="46"/>
                </a:lnTo>
                <a:lnTo>
                  <a:pt x="542" y="46"/>
                </a:lnTo>
                <a:lnTo>
                  <a:pt x="542" y="46"/>
                </a:lnTo>
                <a:lnTo>
                  <a:pt x="541" y="46"/>
                </a:lnTo>
                <a:lnTo>
                  <a:pt x="541" y="45"/>
                </a:lnTo>
                <a:lnTo>
                  <a:pt x="540" y="45"/>
                </a:lnTo>
                <a:lnTo>
                  <a:pt x="540" y="45"/>
                </a:lnTo>
                <a:lnTo>
                  <a:pt x="539" y="45"/>
                </a:lnTo>
                <a:lnTo>
                  <a:pt x="539" y="44"/>
                </a:lnTo>
                <a:lnTo>
                  <a:pt x="539" y="44"/>
                </a:lnTo>
                <a:lnTo>
                  <a:pt x="539" y="43"/>
                </a:lnTo>
                <a:lnTo>
                  <a:pt x="540" y="43"/>
                </a:lnTo>
                <a:lnTo>
                  <a:pt x="540" y="42"/>
                </a:lnTo>
                <a:lnTo>
                  <a:pt x="540" y="42"/>
                </a:lnTo>
                <a:lnTo>
                  <a:pt x="540" y="41"/>
                </a:lnTo>
                <a:lnTo>
                  <a:pt x="540" y="40"/>
                </a:lnTo>
                <a:lnTo>
                  <a:pt x="538" y="40"/>
                </a:lnTo>
                <a:lnTo>
                  <a:pt x="538" y="39"/>
                </a:lnTo>
                <a:lnTo>
                  <a:pt x="538" y="38"/>
                </a:lnTo>
                <a:lnTo>
                  <a:pt x="539" y="38"/>
                </a:lnTo>
                <a:lnTo>
                  <a:pt x="539" y="38"/>
                </a:lnTo>
                <a:lnTo>
                  <a:pt x="538" y="37"/>
                </a:lnTo>
                <a:lnTo>
                  <a:pt x="538" y="36"/>
                </a:lnTo>
                <a:lnTo>
                  <a:pt x="538" y="36"/>
                </a:lnTo>
                <a:lnTo>
                  <a:pt x="538" y="36"/>
                </a:lnTo>
                <a:lnTo>
                  <a:pt x="539" y="36"/>
                </a:lnTo>
                <a:lnTo>
                  <a:pt x="540" y="36"/>
                </a:lnTo>
                <a:lnTo>
                  <a:pt x="540" y="36"/>
                </a:lnTo>
                <a:lnTo>
                  <a:pt x="540" y="35"/>
                </a:lnTo>
                <a:lnTo>
                  <a:pt x="540" y="35"/>
                </a:lnTo>
                <a:lnTo>
                  <a:pt x="541" y="35"/>
                </a:lnTo>
                <a:lnTo>
                  <a:pt x="541" y="35"/>
                </a:lnTo>
                <a:lnTo>
                  <a:pt x="542" y="34"/>
                </a:lnTo>
                <a:lnTo>
                  <a:pt x="542" y="34"/>
                </a:lnTo>
                <a:lnTo>
                  <a:pt x="542" y="33"/>
                </a:lnTo>
                <a:lnTo>
                  <a:pt x="543" y="33"/>
                </a:lnTo>
                <a:lnTo>
                  <a:pt x="544" y="33"/>
                </a:lnTo>
                <a:lnTo>
                  <a:pt x="544" y="33"/>
                </a:lnTo>
                <a:lnTo>
                  <a:pt x="544" y="33"/>
                </a:lnTo>
                <a:lnTo>
                  <a:pt x="544" y="32"/>
                </a:lnTo>
                <a:lnTo>
                  <a:pt x="545" y="32"/>
                </a:lnTo>
                <a:lnTo>
                  <a:pt x="546" y="32"/>
                </a:lnTo>
                <a:lnTo>
                  <a:pt x="546" y="31"/>
                </a:lnTo>
                <a:lnTo>
                  <a:pt x="546" y="31"/>
                </a:lnTo>
                <a:lnTo>
                  <a:pt x="546" y="32"/>
                </a:lnTo>
                <a:lnTo>
                  <a:pt x="546" y="31"/>
                </a:lnTo>
                <a:lnTo>
                  <a:pt x="547" y="31"/>
                </a:lnTo>
                <a:lnTo>
                  <a:pt x="547" y="31"/>
                </a:lnTo>
                <a:lnTo>
                  <a:pt x="548" y="31"/>
                </a:lnTo>
                <a:lnTo>
                  <a:pt x="548" y="30"/>
                </a:lnTo>
                <a:lnTo>
                  <a:pt x="548" y="29"/>
                </a:lnTo>
                <a:lnTo>
                  <a:pt x="548" y="29"/>
                </a:lnTo>
                <a:lnTo>
                  <a:pt x="548" y="28"/>
                </a:lnTo>
                <a:lnTo>
                  <a:pt x="550" y="28"/>
                </a:lnTo>
                <a:lnTo>
                  <a:pt x="550" y="28"/>
                </a:lnTo>
                <a:lnTo>
                  <a:pt x="551" y="27"/>
                </a:lnTo>
                <a:lnTo>
                  <a:pt x="551" y="27"/>
                </a:lnTo>
                <a:lnTo>
                  <a:pt x="551" y="26"/>
                </a:lnTo>
                <a:lnTo>
                  <a:pt x="552" y="26"/>
                </a:lnTo>
                <a:lnTo>
                  <a:pt x="553" y="25"/>
                </a:lnTo>
                <a:lnTo>
                  <a:pt x="553" y="25"/>
                </a:lnTo>
                <a:lnTo>
                  <a:pt x="553" y="25"/>
                </a:lnTo>
                <a:lnTo>
                  <a:pt x="553" y="24"/>
                </a:lnTo>
                <a:lnTo>
                  <a:pt x="554" y="24"/>
                </a:lnTo>
                <a:lnTo>
                  <a:pt x="554" y="23"/>
                </a:lnTo>
                <a:lnTo>
                  <a:pt x="555" y="23"/>
                </a:lnTo>
                <a:lnTo>
                  <a:pt x="555" y="23"/>
                </a:lnTo>
                <a:lnTo>
                  <a:pt x="555" y="23"/>
                </a:lnTo>
                <a:lnTo>
                  <a:pt x="556" y="23"/>
                </a:lnTo>
                <a:lnTo>
                  <a:pt x="556" y="22"/>
                </a:lnTo>
                <a:lnTo>
                  <a:pt x="557" y="22"/>
                </a:lnTo>
                <a:lnTo>
                  <a:pt x="557" y="22"/>
                </a:lnTo>
                <a:lnTo>
                  <a:pt x="558" y="22"/>
                </a:lnTo>
                <a:lnTo>
                  <a:pt x="559" y="21"/>
                </a:lnTo>
                <a:lnTo>
                  <a:pt x="559" y="21"/>
                </a:lnTo>
                <a:lnTo>
                  <a:pt x="558" y="19"/>
                </a:lnTo>
                <a:lnTo>
                  <a:pt x="558" y="19"/>
                </a:lnTo>
                <a:lnTo>
                  <a:pt x="558" y="18"/>
                </a:lnTo>
                <a:lnTo>
                  <a:pt x="557" y="18"/>
                </a:lnTo>
                <a:lnTo>
                  <a:pt x="557" y="18"/>
                </a:lnTo>
                <a:lnTo>
                  <a:pt x="557" y="17"/>
                </a:lnTo>
                <a:lnTo>
                  <a:pt x="557" y="16"/>
                </a:lnTo>
                <a:lnTo>
                  <a:pt x="556" y="16"/>
                </a:lnTo>
                <a:lnTo>
                  <a:pt x="557" y="15"/>
                </a:lnTo>
                <a:lnTo>
                  <a:pt x="557" y="15"/>
                </a:lnTo>
                <a:lnTo>
                  <a:pt x="558" y="15"/>
                </a:lnTo>
                <a:lnTo>
                  <a:pt x="558" y="14"/>
                </a:lnTo>
                <a:lnTo>
                  <a:pt x="559" y="14"/>
                </a:lnTo>
                <a:lnTo>
                  <a:pt x="559" y="13"/>
                </a:lnTo>
                <a:lnTo>
                  <a:pt x="559" y="12"/>
                </a:lnTo>
                <a:lnTo>
                  <a:pt x="560" y="12"/>
                </a:lnTo>
                <a:lnTo>
                  <a:pt x="561" y="12"/>
                </a:lnTo>
                <a:lnTo>
                  <a:pt x="561" y="11"/>
                </a:lnTo>
                <a:lnTo>
                  <a:pt x="561" y="10"/>
                </a:lnTo>
                <a:lnTo>
                  <a:pt x="561" y="10"/>
                </a:lnTo>
                <a:lnTo>
                  <a:pt x="561" y="9"/>
                </a:lnTo>
                <a:lnTo>
                  <a:pt x="560" y="9"/>
                </a:lnTo>
                <a:lnTo>
                  <a:pt x="560" y="8"/>
                </a:lnTo>
                <a:lnTo>
                  <a:pt x="561" y="8"/>
                </a:lnTo>
                <a:lnTo>
                  <a:pt x="561" y="8"/>
                </a:lnTo>
                <a:lnTo>
                  <a:pt x="561" y="7"/>
                </a:lnTo>
                <a:lnTo>
                  <a:pt x="562" y="7"/>
                </a:lnTo>
                <a:lnTo>
                  <a:pt x="562" y="6"/>
                </a:lnTo>
                <a:lnTo>
                  <a:pt x="562" y="6"/>
                </a:lnTo>
                <a:lnTo>
                  <a:pt x="563" y="6"/>
                </a:lnTo>
                <a:lnTo>
                  <a:pt x="563" y="6"/>
                </a:lnTo>
                <a:lnTo>
                  <a:pt x="564" y="6"/>
                </a:lnTo>
                <a:lnTo>
                  <a:pt x="564" y="5"/>
                </a:lnTo>
                <a:lnTo>
                  <a:pt x="565" y="5"/>
                </a:lnTo>
                <a:lnTo>
                  <a:pt x="565" y="4"/>
                </a:lnTo>
                <a:lnTo>
                  <a:pt x="565" y="4"/>
                </a:lnTo>
                <a:lnTo>
                  <a:pt x="565" y="4"/>
                </a:lnTo>
                <a:lnTo>
                  <a:pt x="565" y="3"/>
                </a:lnTo>
                <a:lnTo>
                  <a:pt x="566" y="2"/>
                </a:lnTo>
                <a:lnTo>
                  <a:pt x="567" y="2"/>
                </a:lnTo>
                <a:lnTo>
                  <a:pt x="567" y="1"/>
                </a:lnTo>
                <a:lnTo>
                  <a:pt x="567" y="1"/>
                </a:lnTo>
                <a:lnTo>
                  <a:pt x="568" y="0"/>
                </a:lnTo>
                <a:lnTo>
                  <a:pt x="569" y="0"/>
                </a:lnTo>
                <a:lnTo>
                  <a:pt x="569" y="0"/>
                </a:lnTo>
                <a:lnTo>
                  <a:pt x="569" y="0"/>
                </a:lnTo>
                <a:lnTo>
                  <a:pt x="570" y="0"/>
                </a:lnTo>
                <a:lnTo>
                  <a:pt x="570" y="0"/>
                </a:lnTo>
                <a:lnTo>
                  <a:pt x="570" y="1"/>
                </a:lnTo>
                <a:lnTo>
                  <a:pt x="571" y="1"/>
                </a:lnTo>
                <a:lnTo>
                  <a:pt x="572" y="1"/>
                </a:lnTo>
                <a:lnTo>
                  <a:pt x="571" y="1"/>
                </a:lnTo>
                <a:lnTo>
                  <a:pt x="571" y="2"/>
                </a:lnTo>
                <a:lnTo>
                  <a:pt x="572" y="2"/>
                </a:lnTo>
                <a:lnTo>
                  <a:pt x="572" y="2"/>
                </a:lnTo>
                <a:lnTo>
                  <a:pt x="572" y="3"/>
                </a:lnTo>
                <a:lnTo>
                  <a:pt x="572" y="3"/>
                </a:lnTo>
                <a:lnTo>
                  <a:pt x="572" y="4"/>
                </a:lnTo>
                <a:lnTo>
                  <a:pt x="573" y="4"/>
                </a:lnTo>
                <a:lnTo>
                  <a:pt x="574" y="4"/>
                </a:lnTo>
                <a:lnTo>
                  <a:pt x="574" y="5"/>
                </a:lnTo>
                <a:lnTo>
                  <a:pt x="575" y="6"/>
                </a:lnTo>
                <a:lnTo>
                  <a:pt x="576" y="6"/>
                </a:lnTo>
                <a:lnTo>
                  <a:pt x="576" y="6"/>
                </a:lnTo>
                <a:lnTo>
                  <a:pt x="576" y="6"/>
                </a:lnTo>
                <a:lnTo>
                  <a:pt x="577"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1152436" y="1905001"/>
            <a:ext cx="2929755" cy="2496054"/>
          </a:xfrm>
          <a:custGeom>
            <a:avLst/>
            <a:gdLst>
              <a:gd name="T0" fmla="*/ 297 w 966"/>
              <a:gd name="T1" fmla="*/ 22 h 823"/>
              <a:gd name="T2" fmla="*/ 351 w 966"/>
              <a:gd name="T3" fmla="*/ 39 h 823"/>
              <a:gd name="T4" fmla="*/ 403 w 966"/>
              <a:gd name="T5" fmla="*/ 36 h 823"/>
              <a:gd name="T6" fmla="*/ 411 w 966"/>
              <a:gd name="T7" fmla="*/ 84 h 823"/>
              <a:gd name="T8" fmla="*/ 430 w 966"/>
              <a:gd name="T9" fmla="*/ 122 h 823"/>
              <a:gd name="T10" fmla="*/ 475 w 966"/>
              <a:gd name="T11" fmla="*/ 147 h 823"/>
              <a:gd name="T12" fmla="*/ 519 w 966"/>
              <a:gd name="T13" fmla="*/ 164 h 823"/>
              <a:gd name="T14" fmla="*/ 570 w 966"/>
              <a:gd name="T15" fmla="*/ 187 h 823"/>
              <a:gd name="T16" fmla="*/ 610 w 966"/>
              <a:gd name="T17" fmla="*/ 213 h 823"/>
              <a:gd name="T18" fmla="*/ 629 w 966"/>
              <a:gd name="T19" fmla="*/ 243 h 823"/>
              <a:gd name="T20" fmla="*/ 682 w 966"/>
              <a:gd name="T21" fmla="*/ 269 h 823"/>
              <a:gd name="T22" fmla="*/ 734 w 966"/>
              <a:gd name="T23" fmla="*/ 285 h 823"/>
              <a:gd name="T24" fmla="*/ 781 w 966"/>
              <a:gd name="T25" fmla="*/ 300 h 823"/>
              <a:gd name="T26" fmla="*/ 819 w 966"/>
              <a:gd name="T27" fmla="*/ 319 h 823"/>
              <a:gd name="T28" fmla="*/ 846 w 966"/>
              <a:gd name="T29" fmla="*/ 350 h 823"/>
              <a:gd name="T30" fmla="*/ 877 w 966"/>
              <a:gd name="T31" fmla="*/ 393 h 823"/>
              <a:gd name="T32" fmla="*/ 909 w 966"/>
              <a:gd name="T33" fmla="*/ 435 h 823"/>
              <a:gd name="T34" fmla="*/ 960 w 966"/>
              <a:gd name="T35" fmla="*/ 457 h 823"/>
              <a:gd name="T36" fmla="*/ 945 w 966"/>
              <a:gd name="T37" fmla="*/ 497 h 823"/>
              <a:gd name="T38" fmla="*/ 913 w 966"/>
              <a:gd name="T39" fmla="*/ 551 h 823"/>
              <a:gd name="T40" fmla="*/ 885 w 966"/>
              <a:gd name="T41" fmla="*/ 600 h 823"/>
              <a:gd name="T42" fmla="*/ 817 w 966"/>
              <a:gd name="T43" fmla="*/ 617 h 823"/>
              <a:gd name="T44" fmla="*/ 754 w 966"/>
              <a:gd name="T45" fmla="*/ 599 h 823"/>
              <a:gd name="T46" fmla="*/ 696 w 966"/>
              <a:gd name="T47" fmla="*/ 580 h 823"/>
              <a:gd name="T48" fmla="*/ 633 w 966"/>
              <a:gd name="T49" fmla="*/ 578 h 823"/>
              <a:gd name="T50" fmla="*/ 579 w 966"/>
              <a:gd name="T51" fmla="*/ 591 h 823"/>
              <a:gd name="T52" fmla="*/ 578 w 966"/>
              <a:gd name="T53" fmla="*/ 637 h 823"/>
              <a:gd name="T54" fmla="*/ 559 w 966"/>
              <a:gd name="T55" fmla="*/ 653 h 823"/>
              <a:gd name="T56" fmla="*/ 539 w 966"/>
              <a:gd name="T57" fmla="*/ 685 h 823"/>
              <a:gd name="T58" fmla="*/ 498 w 966"/>
              <a:gd name="T59" fmla="*/ 723 h 823"/>
              <a:gd name="T60" fmla="*/ 501 w 966"/>
              <a:gd name="T61" fmla="*/ 770 h 823"/>
              <a:gd name="T62" fmla="*/ 506 w 966"/>
              <a:gd name="T63" fmla="*/ 812 h 823"/>
              <a:gd name="T64" fmla="*/ 451 w 966"/>
              <a:gd name="T65" fmla="*/ 791 h 823"/>
              <a:gd name="T66" fmla="*/ 391 w 966"/>
              <a:gd name="T67" fmla="*/ 790 h 823"/>
              <a:gd name="T68" fmla="*/ 352 w 966"/>
              <a:gd name="T69" fmla="*/ 808 h 823"/>
              <a:gd name="T70" fmla="*/ 297 w 966"/>
              <a:gd name="T71" fmla="*/ 776 h 823"/>
              <a:gd name="T72" fmla="*/ 265 w 966"/>
              <a:gd name="T73" fmla="*/ 740 h 823"/>
              <a:gd name="T74" fmla="*/ 210 w 966"/>
              <a:gd name="T75" fmla="*/ 702 h 823"/>
              <a:gd name="T76" fmla="*/ 157 w 966"/>
              <a:gd name="T77" fmla="*/ 665 h 823"/>
              <a:gd name="T78" fmla="*/ 108 w 966"/>
              <a:gd name="T79" fmla="*/ 632 h 823"/>
              <a:gd name="T80" fmla="*/ 90 w 966"/>
              <a:gd name="T81" fmla="*/ 579 h 823"/>
              <a:gd name="T82" fmla="*/ 57 w 966"/>
              <a:gd name="T83" fmla="*/ 564 h 823"/>
              <a:gd name="T84" fmla="*/ 2 w 966"/>
              <a:gd name="T85" fmla="*/ 538 h 823"/>
              <a:gd name="T86" fmla="*/ 67 w 966"/>
              <a:gd name="T87" fmla="*/ 547 h 823"/>
              <a:gd name="T88" fmla="*/ 130 w 966"/>
              <a:gd name="T89" fmla="*/ 557 h 823"/>
              <a:gd name="T90" fmla="*/ 182 w 966"/>
              <a:gd name="T91" fmla="*/ 577 h 823"/>
              <a:gd name="T92" fmla="*/ 212 w 966"/>
              <a:gd name="T93" fmla="*/ 596 h 823"/>
              <a:gd name="T94" fmla="*/ 169 w 966"/>
              <a:gd name="T95" fmla="*/ 541 h 823"/>
              <a:gd name="T96" fmla="*/ 187 w 966"/>
              <a:gd name="T97" fmla="*/ 486 h 823"/>
              <a:gd name="T98" fmla="*/ 182 w 966"/>
              <a:gd name="T99" fmla="*/ 436 h 823"/>
              <a:gd name="T100" fmla="*/ 216 w 966"/>
              <a:gd name="T101" fmla="*/ 387 h 823"/>
              <a:gd name="T102" fmla="*/ 288 w 966"/>
              <a:gd name="T103" fmla="*/ 379 h 823"/>
              <a:gd name="T104" fmla="*/ 292 w 966"/>
              <a:gd name="T105" fmla="*/ 321 h 823"/>
              <a:gd name="T106" fmla="*/ 258 w 966"/>
              <a:gd name="T107" fmla="*/ 272 h 823"/>
              <a:gd name="T108" fmla="*/ 290 w 966"/>
              <a:gd name="T109" fmla="*/ 215 h 823"/>
              <a:gd name="T110" fmla="*/ 254 w 966"/>
              <a:gd name="T111" fmla="*/ 180 h 823"/>
              <a:gd name="T112" fmla="*/ 190 w 966"/>
              <a:gd name="T113" fmla="*/ 192 h 823"/>
              <a:gd name="T114" fmla="*/ 171 w 966"/>
              <a:gd name="T115" fmla="*/ 161 h 823"/>
              <a:gd name="T116" fmla="*/ 110 w 966"/>
              <a:gd name="T117" fmla="*/ 134 h 823"/>
              <a:gd name="T118" fmla="*/ 131 w 966"/>
              <a:gd name="T119" fmla="*/ 98 h 823"/>
              <a:gd name="T120" fmla="*/ 158 w 966"/>
              <a:gd name="T121" fmla="*/ 51 h 823"/>
              <a:gd name="T122" fmla="*/ 153 w 966"/>
              <a:gd name="T123" fmla="*/ 10 h 823"/>
              <a:gd name="T124" fmla="*/ 206 w 966"/>
              <a:gd name="T125" fmla="*/ 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823">
                <a:moveTo>
                  <a:pt x="231" y="1"/>
                </a:moveTo>
                <a:lnTo>
                  <a:pt x="231" y="1"/>
                </a:lnTo>
                <a:lnTo>
                  <a:pt x="232" y="1"/>
                </a:lnTo>
                <a:lnTo>
                  <a:pt x="233" y="1"/>
                </a:lnTo>
                <a:lnTo>
                  <a:pt x="233" y="1"/>
                </a:lnTo>
                <a:lnTo>
                  <a:pt x="234" y="1"/>
                </a:lnTo>
                <a:lnTo>
                  <a:pt x="234" y="1"/>
                </a:lnTo>
                <a:lnTo>
                  <a:pt x="235" y="1"/>
                </a:lnTo>
                <a:lnTo>
                  <a:pt x="235" y="2"/>
                </a:lnTo>
                <a:lnTo>
                  <a:pt x="235" y="2"/>
                </a:lnTo>
                <a:lnTo>
                  <a:pt x="235" y="3"/>
                </a:lnTo>
                <a:lnTo>
                  <a:pt x="236" y="3"/>
                </a:lnTo>
                <a:lnTo>
                  <a:pt x="236" y="3"/>
                </a:lnTo>
                <a:lnTo>
                  <a:pt x="237" y="3"/>
                </a:lnTo>
                <a:lnTo>
                  <a:pt x="238" y="3"/>
                </a:lnTo>
                <a:lnTo>
                  <a:pt x="238" y="3"/>
                </a:lnTo>
                <a:lnTo>
                  <a:pt x="239" y="3"/>
                </a:lnTo>
                <a:lnTo>
                  <a:pt x="239" y="4"/>
                </a:lnTo>
                <a:lnTo>
                  <a:pt x="240" y="4"/>
                </a:lnTo>
                <a:lnTo>
                  <a:pt x="240" y="5"/>
                </a:lnTo>
                <a:lnTo>
                  <a:pt x="241" y="5"/>
                </a:lnTo>
                <a:lnTo>
                  <a:pt x="241" y="5"/>
                </a:lnTo>
                <a:lnTo>
                  <a:pt x="242" y="5"/>
                </a:lnTo>
                <a:lnTo>
                  <a:pt x="242" y="5"/>
                </a:lnTo>
                <a:lnTo>
                  <a:pt x="243" y="5"/>
                </a:lnTo>
                <a:lnTo>
                  <a:pt x="244" y="5"/>
                </a:lnTo>
                <a:lnTo>
                  <a:pt x="244" y="6"/>
                </a:lnTo>
                <a:lnTo>
                  <a:pt x="244" y="6"/>
                </a:lnTo>
                <a:lnTo>
                  <a:pt x="245" y="6"/>
                </a:lnTo>
                <a:lnTo>
                  <a:pt x="246" y="7"/>
                </a:lnTo>
                <a:lnTo>
                  <a:pt x="246" y="7"/>
                </a:lnTo>
                <a:lnTo>
                  <a:pt x="247" y="7"/>
                </a:lnTo>
                <a:lnTo>
                  <a:pt x="247" y="7"/>
                </a:lnTo>
                <a:lnTo>
                  <a:pt x="248" y="7"/>
                </a:lnTo>
                <a:lnTo>
                  <a:pt x="248" y="7"/>
                </a:lnTo>
                <a:lnTo>
                  <a:pt x="249" y="7"/>
                </a:lnTo>
                <a:lnTo>
                  <a:pt x="249" y="8"/>
                </a:lnTo>
                <a:lnTo>
                  <a:pt x="250" y="8"/>
                </a:lnTo>
                <a:lnTo>
                  <a:pt x="250" y="7"/>
                </a:lnTo>
                <a:lnTo>
                  <a:pt x="250" y="8"/>
                </a:lnTo>
                <a:lnTo>
                  <a:pt x="250" y="8"/>
                </a:lnTo>
                <a:lnTo>
                  <a:pt x="251" y="8"/>
                </a:lnTo>
                <a:lnTo>
                  <a:pt x="252" y="8"/>
                </a:lnTo>
                <a:lnTo>
                  <a:pt x="252" y="8"/>
                </a:lnTo>
                <a:lnTo>
                  <a:pt x="253" y="8"/>
                </a:lnTo>
                <a:lnTo>
                  <a:pt x="254" y="8"/>
                </a:lnTo>
                <a:lnTo>
                  <a:pt x="254" y="8"/>
                </a:lnTo>
                <a:lnTo>
                  <a:pt x="254" y="8"/>
                </a:lnTo>
                <a:lnTo>
                  <a:pt x="255" y="8"/>
                </a:lnTo>
                <a:lnTo>
                  <a:pt x="255" y="8"/>
                </a:lnTo>
                <a:lnTo>
                  <a:pt x="256" y="9"/>
                </a:lnTo>
                <a:lnTo>
                  <a:pt x="257" y="10"/>
                </a:lnTo>
                <a:lnTo>
                  <a:pt x="257" y="10"/>
                </a:lnTo>
                <a:lnTo>
                  <a:pt x="258" y="10"/>
                </a:lnTo>
                <a:lnTo>
                  <a:pt x="259" y="10"/>
                </a:lnTo>
                <a:lnTo>
                  <a:pt x="259" y="11"/>
                </a:lnTo>
                <a:lnTo>
                  <a:pt x="259" y="11"/>
                </a:lnTo>
                <a:lnTo>
                  <a:pt x="260" y="11"/>
                </a:lnTo>
                <a:lnTo>
                  <a:pt x="260" y="12"/>
                </a:lnTo>
                <a:lnTo>
                  <a:pt x="261" y="12"/>
                </a:lnTo>
                <a:lnTo>
                  <a:pt x="261" y="12"/>
                </a:lnTo>
                <a:lnTo>
                  <a:pt x="261" y="12"/>
                </a:lnTo>
                <a:lnTo>
                  <a:pt x="262" y="12"/>
                </a:lnTo>
                <a:lnTo>
                  <a:pt x="263" y="13"/>
                </a:lnTo>
                <a:lnTo>
                  <a:pt x="263" y="13"/>
                </a:lnTo>
                <a:lnTo>
                  <a:pt x="264" y="13"/>
                </a:lnTo>
                <a:lnTo>
                  <a:pt x="265" y="13"/>
                </a:lnTo>
                <a:lnTo>
                  <a:pt x="265" y="13"/>
                </a:lnTo>
                <a:lnTo>
                  <a:pt x="266" y="13"/>
                </a:lnTo>
                <a:lnTo>
                  <a:pt x="267" y="13"/>
                </a:lnTo>
                <a:lnTo>
                  <a:pt x="267" y="13"/>
                </a:lnTo>
                <a:lnTo>
                  <a:pt x="267" y="14"/>
                </a:lnTo>
                <a:lnTo>
                  <a:pt x="268" y="14"/>
                </a:lnTo>
                <a:lnTo>
                  <a:pt x="268" y="14"/>
                </a:lnTo>
                <a:lnTo>
                  <a:pt x="268" y="15"/>
                </a:lnTo>
                <a:lnTo>
                  <a:pt x="268" y="16"/>
                </a:lnTo>
                <a:lnTo>
                  <a:pt x="268" y="16"/>
                </a:lnTo>
                <a:lnTo>
                  <a:pt x="268" y="17"/>
                </a:lnTo>
                <a:lnTo>
                  <a:pt x="269" y="17"/>
                </a:lnTo>
                <a:lnTo>
                  <a:pt x="269" y="18"/>
                </a:lnTo>
                <a:lnTo>
                  <a:pt x="269" y="18"/>
                </a:lnTo>
                <a:lnTo>
                  <a:pt x="269" y="18"/>
                </a:lnTo>
                <a:lnTo>
                  <a:pt x="270" y="18"/>
                </a:lnTo>
                <a:lnTo>
                  <a:pt x="271" y="18"/>
                </a:lnTo>
                <a:lnTo>
                  <a:pt x="271" y="19"/>
                </a:lnTo>
                <a:lnTo>
                  <a:pt x="271" y="19"/>
                </a:lnTo>
                <a:lnTo>
                  <a:pt x="271" y="20"/>
                </a:lnTo>
                <a:lnTo>
                  <a:pt x="272" y="20"/>
                </a:lnTo>
                <a:lnTo>
                  <a:pt x="272" y="20"/>
                </a:lnTo>
                <a:lnTo>
                  <a:pt x="273" y="20"/>
                </a:lnTo>
                <a:lnTo>
                  <a:pt x="274" y="20"/>
                </a:lnTo>
                <a:lnTo>
                  <a:pt x="274" y="20"/>
                </a:lnTo>
                <a:lnTo>
                  <a:pt x="274" y="20"/>
                </a:lnTo>
                <a:lnTo>
                  <a:pt x="274" y="21"/>
                </a:lnTo>
                <a:lnTo>
                  <a:pt x="275" y="21"/>
                </a:lnTo>
                <a:lnTo>
                  <a:pt x="276" y="21"/>
                </a:lnTo>
                <a:lnTo>
                  <a:pt x="276" y="21"/>
                </a:lnTo>
                <a:lnTo>
                  <a:pt x="277" y="21"/>
                </a:lnTo>
                <a:lnTo>
                  <a:pt x="278" y="21"/>
                </a:lnTo>
                <a:lnTo>
                  <a:pt x="278" y="21"/>
                </a:lnTo>
                <a:lnTo>
                  <a:pt x="279" y="21"/>
                </a:lnTo>
                <a:lnTo>
                  <a:pt x="280" y="21"/>
                </a:lnTo>
                <a:lnTo>
                  <a:pt x="280" y="22"/>
                </a:lnTo>
                <a:lnTo>
                  <a:pt x="280" y="22"/>
                </a:lnTo>
                <a:lnTo>
                  <a:pt x="281" y="22"/>
                </a:lnTo>
                <a:lnTo>
                  <a:pt x="282" y="22"/>
                </a:lnTo>
                <a:lnTo>
                  <a:pt x="282" y="22"/>
                </a:lnTo>
                <a:lnTo>
                  <a:pt x="282" y="22"/>
                </a:lnTo>
                <a:lnTo>
                  <a:pt x="283" y="22"/>
                </a:lnTo>
                <a:lnTo>
                  <a:pt x="284" y="23"/>
                </a:lnTo>
                <a:lnTo>
                  <a:pt x="284" y="23"/>
                </a:lnTo>
                <a:lnTo>
                  <a:pt x="284" y="22"/>
                </a:lnTo>
                <a:lnTo>
                  <a:pt x="285" y="22"/>
                </a:lnTo>
                <a:lnTo>
                  <a:pt x="286" y="22"/>
                </a:lnTo>
                <a:lnTo>
                  <a:pt x="286" y="22"/>
                </a:lnTo>
                <a:lnTo>
                  <a:pt x="287" y="22"/>
                </a:lnTo>
                <a:lnTo>
                  <a:pt x="288" y="22"/>
                </a:lnTo>
                <a:lnTo>
                  <a:pt x="288" y="22"/>
                </a:lnTo>
                <a:lnTo>
                  <a:pt x="288" y="22"/>
                </a:lnTo>
                <a:lnTo>
                  <a:pt x="289" y="22"/>
                </a:lnTo>
                <a:lnTo>
                  <a:pt x="290" y="22"/>
                </a:lnTo>
                <a:lnTo>
                  <a:pt x="290" y="21"/>
                </a:lnTo>
                <a:lnTo>
                  <a:pt x="290" y="21"/>
                </a:lnTo>
                <a:lnTo>
                  <a:pt x="291" y="22"/>
                </a:lnTo>
                <a:lnTo>
                  <a:pt x="291" y="22"/>
                </a:lnTo>
                <a:lnTo>
                  <a:pt x="292" y="22"/>
                </a:lnTo>
                <a:lnTo>
                  <a:pt x="293" y="22"/>
                </a:lnTo>
                <a:lnTo>
                  <a:pt x="293" y="22"/>
                </a:lnTo>
                <a:lnTo>
                  <a:pt x="293" y="22"/>
                </a:lnTo>
                <a:lnTo>
                  <a:pt x="294" y="22"/>
                </a:lnTo>
                <a:lnTo>
                  <a:pt x="295" y="22"/>
                </a:lnTo>
                <a:lnTo>
                  <a:pt x="295" y="22"/>
                </a:lnTo>
                <a:lnTo>
                  <a:pt x="295" y="22"/>
                </a:lnTo>
                <a:lnTo>
                  <a:pt x="296" y="22"/>
                </a:lnTo>
                <a:lnTo>
                  <a:pt x="297" y="22"/>
                </a:lnTo>
                <a:lnTo>
                  <a:pt x="297" y="22"/>
                </a:lnTo>
                <a:lnTo>
                  <a:pt x="297" y="23"/>
                </a:lnTo>
                <a:lnTo>
                  <a:pt x="297" y="23"/>
                </a:lnTo>
                <a:lnTo>
                  <a:pt x="298" y="23"/>
                </a:lnTo>
                <a:lnTo>
                  <a:pt x="299" y="23"/>
                </a:lnTo>
                <a:lnTo>
                  <a:pt x="299" y="24"/>
                </a:lnTo>
                <a:lnTo>
                  <a:pt x="299" y="24"/>
                </a:lnTo>
                <a:lnTo>
                  <a:pt x="299" y="24"/>
                </a:lnTo>
                <a:lnTo>
                  <a:pt x="299" y="25"/>
                </a:lnTo>
                <a:lnTo>
                  <a:pt x="300" y="25"/>
                </a:lnTo>
                <a:lnTo>
                  <a:pt x="301" y="25"/>
                </a:lnTo>
                <a:lnTo>
                  <a:pt x="301" y="26"/>
                </a:lnTo>
                <a:lnTo>
                  <a:pt x="301" y="26"/>
                </a:lnTo>
                <a:lnTo>
                  <a:pt x="302" y="26"/>
                </a:lnTo>
                <a:lnTo>
                  <a:pt x="302" y="26"/>
                </a:lnTo>
                <a:lnTo>
                  <a:pt x="303" y="26"/>
                </a:lnTo>
                <a:lnTo>
                  <a:pt x="303" y="26"/>
                </a:lnTo>
                <a:lnTo>
                  <a:pt x="303" y="26"/>
                </a:lnTo>
                <a:lnTo>
                  <a:pt x="304" y="26"/>
                </a:lnTo>
                <a:lnTo>
                  <a:pt x="304" y="26"/>
                </a:lnTo>
                <a:lnTo>
                  <a:pt x="305" y="26"/>
                </a:lnTo>
                <a:lnTo>
                  <a:pt x="305" y="26"/>
                </a:lnTo>
                <a:lnTo>
                  <a:pt x="305" y="26"/>
                </a:lnTo>
                <a:lnTo>
                  <a:pt x="306" y="26"/>
                </a:lnTo>
                <a:lnTo>
                  <a:pt x="307" y="26"/>
                </a:lnTo>
                <a:lnTo>
                  <a:pt x="307" y="26"/>
                </a:lnTo>
                <a:lnTo>
                  <a:pt x="308" y="26"/>
                </a:lnTo>
                <a:lnTo>
                  <a:pt x="308" y="26"/>
                </a:lnTo>
                <a:lnTo>
                  <a:pt x="309" y="26"/>
                </a:lnTo>
                <a:lnTo>
                  <a:pt x="310" y="26"/>
                </a:lnTo>
                <a:lnTo>
                  <a:pt x="310" y="26"/>
                </a:lnTo>
                <a:lnTo>
                  <a:pt x="310" y="27"/>
                </a:lnTo>
                <a:lnTo>
                  <a:pt x="311" y="27"/>
                </a:lnTo>
                <a:lnTo>
                  <a:pt x="311" y="26"/>
                </a:lnTo>
                <a:lnTo>
                  <a:pt x="311" y="26"/>
                </a:lnTo>
                <a:lnTo>
                  <a:pt x="311" y="25"/>
                </a:lnTo>
                <a:lnTo>
                  <a:pt x="312" y="25"/>
                </a:lnTo>
                <a:lnTo>
                  <a:pt x="312" y="24"/>
                </a:lnTo>
                <a:lnTo>
                  <a:pt x="313" y="24"/>
                </a:lnTo>
                <a:lnTo>
                  <a:pt x="314" y="25"/>
                </a:lnTo>
                <a:lnTo>
                  <a:pt x="314" y="25"/>
                </a:lnTo>
                <a:lnTo>
                  <a:pt x="315" y="25"/>
                </a:lnTo>
                <a:lnTo>
                  <a:pt x="315" y="26"/>
                </a:lnTo>
                <a:lnTo>
                  <a:pt x="316" y="26"/>
                </a:lnTo>
                <a:lnTo>
                  <a:pt x="316" y="26"/>
                </a:lnTo>
                <a:lnTo>
                  <a:pt x="317" y="25"/>
                </a:lnTo>
                <a:lnTo>
                  <a:pt x="317" y="26"/>
                </a:lnTo>
                <a:lnTo>
                  <a:pt x="318" y="26"/>
                </a:lnTo>
                <a:lnTo>
                  <a:pt x="318" y="26"/>
                </a:lnTo>
                <a:lnTo>
                  <a:pt x="318" y="26"/>
                </a:lnTo>
                <a:lnTo>
                  <a:pt x="319" y="26"/>
                </a:lnTo>
                <a:lnTo>
                  <a:pt x="319" y="27"/>
                </a:lnTo>
                <a:lnTo>
                  <a:pt x="320" y="27"/>
                </a:lnTo>
                <a:lnTo>
                  <a:pt x="320" y="27"/>
                </a:lnTo>
                <a:lnTo>
                  <a:pt x="320" y="27"/>
                </a:lnTo>
                <a:lnTo>
                  <a:pt x="321" y="27"/>
                </a:lnTo>
                <a:lnTo>
                  <a:pt x="321" y="28"/>
                </a:lnTo>
                <a:lnTo>
                  <a:pt x="321" y="29"/>
                </a:lnTo>
                <a:lnTo>
                  <a:pt x="321" y="29"/>
                </a:lnTo>
                <a:lnTo>
                  <a:pt x="322" y="29"/>
                </a:lnTo>
                <a:lnTo>
                  <a:pt x="322" y="30"/>
                </a:lnTo>
                <a:lnTo>
                  <a:pt x="322" y="31"/>
                </a:lnTo>
                <a:lnTo>
                  <a:pt x="322" y="31"/>
                </a:lnTo>
                <a:lnTo>
                  <a:pt x="323" y="31"/>
                </a:lnTo>
                <a:lnTo>
                  <a:pt x="324" y="31"/>
                </a:lnTo>
                <a:lnTo>
                  <a:pt x="324" y="31"/>
                </a:lnTo>
                <a:lnTo>
                  <a:pt x="324" y="31"/>
                </a:lnTo>
                <a:lnTo>
                  <a:pt x="324" y="31"/>
                </a:lnTo>
                <a:lnTo>
                  <a:pt x="325" y="31"/>
                </a:lnTo>
                <a:lnTo>
                  <a:pt x="326" y="31"/>
                </a:lnTo>
                <a:lnTo>
                  <a:pt x="326" y="32"/>
                </a:lnTo>
                <a:lnTo>
                  <a:pt x="326" y="32"/>
                </a:lnTo>
                <a:lnTo>
                  <a:pt x="326" y="33"/>
                </a:lnTo>
                <a:lnTo>
                  <a:pt x="327" y="33"/>
                </a:lnTo>
                <a:lnTo>
                  <a:pt x="327" y="33"/>
                </a:lnTo>
                <a:lnTo>
                  <a:pt x="328" y="33"/>
                </a:lnTo>
                <a:lnTo>
                  <a:pt x="329" y="33"/>
                </a:lnTo>
                <a:lnTo>
                  <a:pt x="329" y="33"/>
                </a:lnTo>
                <a:lnTo>
                  <a:pt x="330" y="34"/>
                </a:lnTo>
                <a:lnTo>
                  <a:pt x="331" y="34"/>
                </a:lnTo>
                <a:lnTo>
                  <a:pt x="331" y="34"/>
                </a:lnTo>
                <a:lnTo>
                  <a:pt x="331" y="33"/>
                </a:lnTo>
                <a:lnTo>
                  <a:pt x="332" y="33"/>
                </a:lnTo>
                <a:lnTo>
                  <a:pt x="332" y="34"/>
                </a:lnTo>
                <a:lnTo>
                  <a:pt x="333" y="34"/>
                </a:lnTo>
                <a:lnTo>
                  <a:pt x="333" y="35"/>
                </a:lnTo>
                <a:lnTo>
                  <a:pt x="333" y="35"/>
                </a:lnTo>
                <a:lnTo>
                  <a:pt x="334" y="35"/>
                </a:lnTo>
                <a:lnTo>
                  <a:pt x="335" y="35"/>
                </a:lnTo>
                <a:lnTo>
                  <a:pt x="335" y="35"/>
                </a:lnTo>
                <a:lnTo>
                  <a:pt x="336" y="35"/>
                </a:lnTo>
                <a:lnTo>
                  <a:pt x="337" y="35"/>
                </a:lnTo>
                <a:lnTo>
                  <a:pt x="337" y="35"/>
                </a:lnTo>
                <a:lnTo>
                  <a:pt x="337" y="35"/>
                </a:lnTo>
                <a:lnTo>
                  <a:pt x="338" y="35"/>
                </a:lnTo>
                <a:lnTo>
                  <a:pt x="339" y="35"/>
                </a:lnTo>
                <a:lnTo>
                  <a:pt x="339" y="35"/>
                </a:lnTo>
                <a:lnTo>
                  <a:pt x="340" y="35"/>
                </a:lnTo>
                <a:lnTo>
                  <a:pt x="341" y="35"/>
                </a:lnTo>
                <a:lnTo>
                  <a:pt x="341" y="36"/>
                </a:lnTo>
                <a:lnTo>
                  <a:pt x="341" y="36"/>
                </a:lnTo>
                <a:lnTo>
                  <a:pt x="342" y="36"/>
                </a:lnTo>
                <a:lnTo>
                  <a:pt x="343" y="36"/>
                </a:lnTo>
                <a:lnTo>
                  <a:pt x="343" y="36"/>
                </a:lnTo>
                <a:lnTo>
                  <a:pt x="344" y="35"/>
                </a:lnTo>
                <a:lnTo>
                  <a:pt x="344" y="35"/>
                </a:lnTo>
                <a:lnTo>
                  <a:pt x="345" y="35"/>
                </a:lnTo>
                <a:lnTo>
                  <a:pt x="345" y="35"/>
                </a:lnTo>
                <a:lnTo>
                  <a:pt x="345" y="34"/>
                </a:lnTo>
                <a:lnTo>
                  <a:pt x="345" y="33"/>
                </a:lnTo>
                <a:lnTo>
                  <a:pt x="345" y="33"/>
                </a:lnTo>
                <a:lnTo>
                  <a:pt x="346" y="32"/>
                </a:lnTo>
                <a:lnTo>
                  <a:pt x="346" y="32"/>
                </a:lnTo>
                <a:lnTo>
                  <a:pt x="347" y="32"/>
                </a:lnTo>
                <a:lnTo>
                  <a:pt x="347" y="33"/>
                </a:lnTo>
                <a:lnTo>
                  <a:pt x="348" y="33"/>
                </a:lnTo>
                <a:lnTo>
                  <a:pt x="348" y="33"/>
                </a:lnTo>
                <a:lnTo>
                  <a:pt x="348" y="33"/>
                </a:lnTo>
                <a:lnTo>
                  <a:pt x="348" y="34"/>
                </a:lnTo>
                <a:lnTo>
                  <a:pt x="349" y="34"/>
                </a:lnTo>
                <a:lnTo>
                  <a:pt x="350" y="34"/>
                </a:lnTo>
                <a:lnTo>
                  <a:pt x="350" y="34"/>
                </a:lnTo>
                <a:lnTo>
                  <a:pt x="351" y="34"/>
                </a:lnTo>
                <a:lnTo>
                  <a:pt x="351" y="35"/>
                </a:lnTo>
                <a:lnTo>
                  <a:pt x="351" y="35"/>
                </a:lnTo>
                <a:lnTo>
                  <a:pt x="351" y="36"/>
                </a:lnTo>
                <a:lnTo>
                  <a:pt x="351" y="37"/>
                </a:lnTo>
                <a:lnTo>
                  <a:pt x="350" y="37"/>
                </a:lnTo>
                <a:lnTo>
                  <a:pt x="350" y="37"/>
                </a:lnTo>
                <a:lnTo>
                  <a:pt x="350" y="38"/>
                </a:lnTo>
                <a:lnTo>
                  <a:pt x="349" y="38"/>
                </a:lnTo>
                <a:lnTo>
                  <a:pt x="350" y="38"/>
                </a:lnTo>
                <a:lnTo>
                  <a:pt x="350" y="39"/>
                </a:lnTo>
                <a:lnTo>
                  <a:pt x="350" y="39"/>
                </a:lnTo>
                <a:lnTo>
                  <a:pt x="351" y="39"/>
                </a:lnTo>
                <a:lnTo>
                  <a:pt x="352" y="39"/>
                </a:lnTo>
                <a:lnTo>
                  <a:pt x="352" y="39"/>
                </a:lnTo>
                <a:lnTo>
                  <a:pt x="352" y="39"/>
                </a:lnTo>
                <a:lnTo>
                  <a:pt x="353" y="39"/>
                </a:lnTo>
                <a:lnTo>
                  <a:pt x="354" y="39"/>
                </a:lnTo>
                <a:lnTo>
                  <a:pt x="354" y="40"/>
                </a:lnTo>
                <a:lnTo>
                  <a:pt x="354" y="40"/>
                </a:lnTo>
                <a:lnTo>
                  <a:pt x="354" y="41"/>
                </a:lnTo>
                <a:lnTo>
                  <a:pt x="355" y="41"/>
                </a:lnTo>
                <a:lnTo>
                  <a:pt x="355" y="41"/>
                </a:lnTo>
                <a:lnTo>
                  <a:pt x="355" y="42"/>
                </a:lnTo>
                <a:lnTo>
                  <a:pt x="356" y="42"/>
                </a:lnTo>
                <a:lnTo>
                  <a:pt x="356" y="43"/>
                </a:lnTo>
                <a:lnTo>
                  <a:pt x="356" y="42"/>
                </a:lnTo>
                <a:lnTo>
                  <a:pt x="356" y="43"/>
                </a:lnTo>
                <a:lnTo>
                  <a:pt x="357" y="43"/>
                </a:lnTo>
                <a:lnTo>
                  <a:pt x="358" y="43"/>
                </a:lnTo>
                <a:lnTo>
                  <a:pt x="358" y="43"/>
                </a:lnTo>
                <a:lnTo>
                  <a:pt x="359" y="43"/>
                </a:lnTo>
                <a:lnTo>
                  <a:pt x="360" y="43"/>
                </a:lnTo>
                <a:lnTo>
                  <a:pt x="360" y="44"/>
                </a:lnTo>
                <a:lnTo>
                  <a:pt x="360" y="44"/>
                </a:lnTo>
                <a:lnTo>
                  <a:pt x="360" y="44"/>
                </a:lnTo>
                <a:lnTo>
                  <a:pt x="360" y="45"/>
                </a:lnTo>
                <a:lnTo>
                  <a:pt x="361" y="45"/>
                </a:lnTo>
                <a:lnTo>
                  <a:pt x="362" y="45"/>
                </a:lnTo>
                <a:lnTo>
                  <a:pt x="362" y="45"/>
                </a:lnTo>
                <a:lnTo>
                  <a:pt x="363" y="45"/>
                </a:lnTo>
                <a:lnTo>
                  <a:pt x="363" y="46"/>
                </a:lnTo>
                <a:lnTo>
                  <a:pt x="363" y="46"/>
                </a:lnTo>
                <a:lnTo>
                  <a:pt x="364" y="46"/>
                </a:lnTo>
                <a:lnTo>
                  <a:pt x="364" y="45"/>
                </a:lnTo>
                <a:lnTo>
                  <a:pt x="365" y="45"/>
                </a:lnTo>
                <a:lnTo>
                  <a:pt x="365" y="44"/>
                </a:lnTo>
                <a:lnTo>
                  <a:pt x="365" y="44"/>
                </a:lnTo>
                <a:lnTo>
                  <a:pt x="365" y="44"/>
                </a:lnTo>
                <a:lnTo>
                  <a:pt x="365" y="43"/>
                </a:lnTo>
                <a:lnTo>
                  <a:pt x="366" y="43"/>
                </a:lnTo>
                <a:lnTo>
                  <a:pt x="366" y="43"/>
                </a:lnTo>
                <a:lnTo>
                  <a:pt x="367" y="43"/>
                </a:lnTo>
                <a:lnTo>
                  <a:pt x="367" y="43"/>
                </a:lnTo>
                <a:lnTo>
                  <a:pt x="367" y="42"/>
                </a:lnTo>
                <a:lnTo>
                  <a:pt x="368" y="42"/>
                </a:lnTo>
                <a:lnTo>
                  <a:pt x="369" y="42"/>
                </a:lnTo>
                <a:lnTo>
                  <a:pt x="369" y="43"/>
                </a:lnTo>
                <a:lnTo>
                  <a:pt x="369" y="42"/>
                </a:lnTo>
                <a:lnTo>
                  <a:pt x="369" y="42"/>
                </a:lnTo>
                <a:lnTo>
                  <a:pt x="369" y="41"/>
                </a:lnTo>
                <a:lnTo>
                  <a:pt x="369" y="41"/>
                </a:lnTo>
                <a:lnTo>
                  <a:pt x="369" y="41"/>
                </a:lnTo>
                <a:lnTo>
                  <a:pt x="369" y="40"/>
                </a:lnTo>
                <a:lnTo>
                  <a:pt x="369" y="39"/>
                </a:lnTo>
                <a:lnTo>
                  <a:pt x="369" y="39"/>
                </a:lnTo>
                <a:lnTo>
                  <a:pt x="369" y="38"/>
                </a:lnTo>
                <a:lnTo>
                  <a:pt x="369" y="37"/>
                </a:lnTo>
                <a:lnTo>
                  <a:pt x="369" y="37"/>
                </a:lnTo>
                <a:lnTo>
                  <a:pt x="370" y="37"/>
                </a:lnTo>
                <a:lnTo>
                  <a:pt x="371" y="37"/>
                </a:lnTo>
                <a:lnTo>
                  <a:pt x="371" y="37"/>
                </a:lnTo>
                <a:lnTo>
                  <a:pt x="372" y="37"/>
                </a:lnTo>
                <a:lnTo>
                  <a:pt x="373" y="37"/>
                </a:lnTo>
                <a:lnTo>
                  <a:pt x="373" y="38"/>
                </a:lnTo>
                <a:lnTo>
                  <a:pt x="373" y="38"/>
                </a:lnTo>
                <a:lnTo>
                  <a:pt x="374" y="38"/>
                </a:lnTo>
                <a:lnTo>
                  <a:pt x="374" y="39"/>
                </a:lnTo>
                <a:lnTo>
                  <a:pt x="375" y="39"/>
                </a:lnTo>
                <a:lnTo>
                  <a:pt x="375" y="39"/>
                </a:lnTo>
                <a:lnTo>
                  <a:pt x="375" y="39"/>
                </a:lnTo>
                <a:lnTo>
                  <a:pt x="376" y="39"/>
                </a:lnTo>
                <a:lnTo>
                  <a:pt x="377" y="39"/>
                </a:lnTo>
                <a:lnTo>
                  <a:pt x="377" y="39"/>
                </a:lnTo>
                <a:lnTo>
                  <a:pt x="377" y="39"/>
                </a:lnTo>
                <a:lnTo>
                  <a:pt x="378" y="39"/>
                </a:lnTo>
                <a:lnTo>
                  <a:pt x="379" y="38"/>
                </a:lnTo>
                <a:lnTo>
                  <a:pt x="379" y="38"/>
                </a:lnTo>
                <a:lnTo>
                  <a:pt x="380" y="39"/>
                </a:lnTo>
                <a:lnTo>
                  <a:pt x="380" y="39"/>
                </a:lnTo>
                <a:lnTo>
                  <a:pt x="381" y="39"/>
                </a:lnTo>
                <a:lnTo>
                  <a:pt x="381" y="39"/>
                </a:lnTo>
                <a:lnTo>
                  <a:pt x="382" y="39"/>
                </a:lnTo>
                <a:lnTo>
                  <a:pt x="382" y="40"/>
                </a:lnTo>
                <a:lnTo>
                  <a:pt x="383" y="40"/>
                </a:lnTo>
                <a:lnTo>
                  <a:pt x="384" y="41"/>
                </a:lnTo>
                <a:lnTo>
                  <a:pt x="384" y="41"/>
                </a:lnTo>
                <a:lnTo>
                  <a:pt x="384" y="41"/>
                </a:lnTo>
                <a:lnTo>
                  <a:pt x="384" y="41"/>
                </a:lnTo>
                <a:lnTo>
                  <a:pt x="385" y="40"/>
                </a:lnTo>
                <a:lnTo>
                  <a:pt x="385" y="39"/>
                </a:lnTo>
                <a:lnTo>
                  <a:pt x="385" y="39"/>
                </a:lnTo>
                <a:lnTo>
                  <a:pt x="386" y="38"/>
                </a:lnTo>
                <a:lnTo>
                  <a:pt x="386" y="37"/>
                </a:lnTo>
                <a:lnTo>
                  <a:pt x="386" y="37"/>
                </a:lnTo>
                <a:lnTo>
                  <a:pt x="386" y="37"/>
                </a:lnTo>
                <a:lnTo>
                  <a:pt x="387" y="37"/>
                </a:lnTo>
                <a:lnTo>
                  <a:pt x="388" y="36"/>
                </a:lnTo>
                <a:lnTo>
                  <a:pt x="388" y="36"/>
                </a:lnTo>
                <a:lnTo>
                  <a:pt x="388" y="36"/>
                </a:lnTo>
                <a:lnTo>
                  <a:pt x="388" y="35"/>
                </a:lnTo>
                <a:lnTo>
                  <a:pt x="388" y="35"/>
                </a:lnTo>
                <a:lnTo>
                  <a:pt x="388" y="34"/>
                </a:lnTo>
                <a:lnTo>
                  <a:pt x="388" y="33"/>
                </a:lnTo>
                <a:lnTo>
                  <a:pt x="388" y="33"/>
                </a:lnTo>
                <a:lnTo>
                  <a:pt x="388" y="33"/>
                </a:lnTo>
                <a:lnTo>
                  <a:pt x="389" y="33"/>
                </a:lnTo>
                <a:lnTo>
                  <a:pt x="390" y="33"/>
                </a:lnTo>
                <a:lnTo>
                  <a:pt x="390" y="33"/>
                </a:lnTo>
                <a:lnTo>
                  <a:pt x="390" y="32"/>
                </a:lnTo>
                <a:lnTo>
                  <a:pt x="391" y="32"/>
                </a:lnTo>
                <a:lnTo>
                  <a:pt x="392" y="32"/>
                </a:lnTo>
                <a:lnTo>
                  <a:pt x="392" y="31"/>
                </a:lnTo>
                <a:lnTo>
                  <a:pt x="392" y="31"/>
                </a:lnTo>
                <a:lnTo>
                  <a:pt x="393" y="31"/>
                </a:lnTo>
                <a:lnTo>
                  <a:pt x="394" y="31"/>
                </a:lnTo>
                <a:lnTo>
                  <a:pt x="394" y="31"/>
                </a:lnTo>
                <a:lnTo>
                  <a:pt x="395" y="31"/>
                </a:lnTo>
                <a:lnTo>
                  <a:pt x="396" y="32"/>
                </a:lnTo>
                <a:lnTo>
                  <a:pt x="396" y="32"/>
                </a:lnTo>
                <a:lnTo>
                  <a:pt x="396" y="33"/>
                </a:lnTo>
                <a:lnTo>
                  <a:pt x="397" y="33"/>
                </a:lnTo>
                <a:lnTo>
                  <a:pt x="397" y="33"/>
                </a:lnTo>
                <a:lnTo>
                  <a:pt x="397" y="34"/>
                </a:lnTo>
                <a:lnTo>
                  <a:pt x="398" y="34"/>
                </a:lnTo>
                <a:lnTo>
                  <a:pt x="398" y="35"/>
                </a:lnTo>
                <a:lnTo>
                  <a:pt x="398" y="35"/>
                </a:lnTo>
                <a:lnTo>
                  <a:pt x="399" y="35"/>
                </a:lnTo>
                <a:lnTo>
                  <a:pt x="399" y="35"/>
                </a:lnTo>
                <a:lnTo>
                  <a:pt x="400" y="35"/>
                </a:lnTo>
                <a:lnTo>
                  <a:pt x="400" y="36"/>
                </a:lnTo>
                <a:lnTo>
                  <a:pt x="400" y="35"/>
                </a:lnTo>
                <a:lnTo>
                  <a:pt x="401" y="35"/>
                </a:lnTo>
                <a:lnTo>
                  <a:pt x="401" y="35"/>
                </a:lnTo>
                <a:lnTo>
                  <a:pt x="402" y="35"/>
                </a:lnTo>
                <a:lnTo>
                  <a:pt x="403" y="35"/>
                </a:lnTo>
                <a:lnTo>
                  <a:pt x="403" y="36"/>
                </a:lnTo>
                <a:lnTo>
                  <a:pt x="403" y="36"/>
                </a:lnTo>
                <a:lnTo>
                  <a:pt x="404" y="37"/>
                </a:lnTo>
                <a:lnTo>
                  <a:pt x="405" y="37"/>
                </a:lnTo>
                <a:lnTo>
                  <a:pt x="405" y="38"/>
                </a:lnTo>
                <a:lnTo>
                  <a:pt x="404" y="38"/>
                </a:lnTo>
                <a:lnTo>
                  <a:pt x="404" y="39"/>
                </a:lnTo>
                <a:lnTo>
                  <a:pt x="404" y="39"/>
                </a:lnTo>
                <a:lnTo>
                  <a:pt x="404" y="40"/>
                </a:lnTo>
                <a:lnTo>
                  <a:pt x="404" y="41"/>
                </a:lnTo>
                <a:lnTo>
                  <a:pt x="405" y="41"/>
                </a:lnTo>
                <a:lnTo>
                  <a:pt x="405" y="41"/>
                </a:lnTo>
                <a:lnTo>
                  <a:pt x="405" y="42"/>
                </a:lnTo>
                <a:lnTo>
                  <a:pt x="405" y="42"/>
                </a:lnTo>
                <a:lnTo>
                  <a:pt x="405" y="43"/>
                </a:lnTo>
                <a:lnTo>
                  <a:pt x="406" y="43"/>
                </a:lnTo>
                <a:lnTo>
                  <a:pt x="407" y="43"/>
                </a:lnTo>
                <a:lnTo>
                  <a:pt x="407" y="43"/>
                </a:lnTo>
                <a:lnTo>
                  <a:pt x="407" y="43"/>
                </a:lnTo>
                <a:lnTo>
                  <a:pt x="407" y="44"/>
                </a:lnTo>
                <a:lnTo>
                  <a:pt x="407" y="44"/>
                </a:lnTo>
                <a:lnTo>
                  <a:pt x="408" y="44"/>
                </a:lnTo>
                <a:lnTo>
                  <a:pt x="408" y="45"/>
                </a:lnTo>
                <a:lnTo>
                  <a:pt x="407" y="45"/>
                </a:lnTo>
                <a:lnTo>
                  <a:pt x="407" y="46"/>
                </a:lnTo>
                <a:lnTo>
                  <a:pt x="407" y="46"/>
                </a:lnTo>
                <a:lnTo>
                  <a:pt x="407" y="46"/>
                </a:lnTo>
                <a:lnTo>
                  <a:pt x="407" y="46"/>
                </a:lnTo>
                <a:lnTo>
                  <a:pt x="408" y="46"/>
                </a:lnTo>
                <a:lnTo>
                  <a:pt x="408" y="47"/>
                </a:lnTo>
                <a:lnTo>
                  <a:pt x="408" y="48"/>
                </a:lnTo>
                <a:lnTo>
                  <a:pt x="408" y="48"/>
                </a:lnTo>
                <a:lnTo>
                  <a:pt x="409" y="48"/>
                </a:lnTo>
                <a:lnTo>
                  <a:pt x="409" y="49"/>
                </a:lnTo>
                <a:lnTo>
                  <a:pt x="409" y="50"/>
                </a:lnTo>
                <a:lnTo>
                  <a:pt x="409" y="50"/>
                </a:lnTo>
                <a:lnTo>
                  <a:pt x="409" y="50"/>
                </a:lnTo>
                <a:lnTo>
                  <a:pt x="409" y="51"/>
                </a:lnTo>
                <a:lnTo>
                  <a:pt x="410" y="51"/>
                </a:lnTo>
                <a:lnTo>
                  <a:pt x="410" y="52"/>
                </a:lnTo>
                <a:lnTo>
                  <a:pt x="411" y="52"/>
                </a:lnTo>
                <a:lnTo>
                  <a:pt x="411" y="52"/>
                </a:lnTo>
                <a:lnTo>
                  <a:pt x="410" y="52"/>
                </a:lnTo>
                <a:lnTo>
                  <a:pt x="409" y="52"/>
                </a:lnTo>
                <a:lnTo>
                  <a:pt x="409" y="53"/>
                </a:lnTo>
                <a:lnTo>
                  <a:pt x="408" y="54"/>
                </a:lnTo>
                <a:lnTo>
                  <a:pt x="407" y="54"/>
                </a:lnTo>
                <a:lnTo>
                  <a:pt x="407" y="54"/>
                </a:lnTo>
                <a:lnTo>
                  <a:pt x="407" y="55"/>
                </a:lnTo>
                <a:lnTo>
                  <a:pt x="406" y="55"/>
                </a:lnTo>
                <a:lnTo>
                  <a:pt x="406" y="56"/>
                </a:lnTo>
                <a:lnTo>
                  <a:pt x="407" y="56"/>
                </a:lnTo>
                <a:lnTo>
                  <a:pt x="407" y="56"/>
                </a:lnTo>
                <a:lnTo>
                  <a:pt x="407" y="57"/>
                </a:lnTo>
                <a:lnTo>
                  <a:pt x="407" y="58"/>
                </a:lnTo>
                <a:lnTo>
                  <a:pt x="406" y="58"/>
                </a:lnTo>
                <a:lnTo>
                  <a:pt x="406" y="58"/>
                </a:lnTo>
                <a:lnTo>
                  <a:pt x="405" y="58"/>
                </a:lnTo>
                <a:lnTo>
                  <a:pt x="405" y="59"/>
                </a:lnTo>
                <a:lnTo>
                  <a:pt x="405" y="60"/>
                </a:lnTo>
                <a:lnTo>
                  <a:pt x="405" y="60"/>
                </a:lnTo>
                <a:lnTo>
                  <a:pt x="405" y="60"/>
                </a:lnTo>
                <a:lnTo>
                  <a:pt x="405" y="61"/>
                </a:lnTo>
                <a:lnTo>
                  <a:pt x="404" y="61"/>
                </a:lnTo>
                <a:lnTo>
                  <a:pt x="404" y="62"/>
                </a:lnTo>
                <a:lnTo>
                  <a:pt x="405" y="62"/>
                </a:lnTo>
                <a:lnTo>
                  <a:pt x="405" y="62"/>
                </a:lnTo>
                <a:lnTo>
                  <a:pt x="405" y="62"/>
                </a:lnTo>
                <a:lnTo>
                  <a:pt x="406" y="62"/>
                </a:lnTo>
                <a:lnTo>
                  <a:pt x="406" y="63"/>
                </a:lnTo>
                <a:lnTo>
                  <a:pt x="407" y="63"/>
                </a:lnTo>
                <a:lnTo>
                  <a:pt x="407" y="63"/>
                </a:lnTo>
                <a:lnTo>
                  <a:pt x="407" y="64"/>
                </a:lnTo>
                <a:lnTo>
                  <a:pt x="407" y="65"/>
                </a:lnTo>
                <a:lnTo>
                  <a:pt x="406" y="65"/>
                </a:lnTo>
                <a:lnTo>
                  <a:pt x="406" y="65"/>
                </a:lnTo>
                <a:lnTo>
                  <a:pt x="406" y="66"/>
                </a:lnTo>
                <a:lnTo>
                  <a:pt x="407" y="66"/>
                </a:lnTo>
                <a:lnTo>
                  <a:pt x="407" y="67"/>
                </a:lnTo>
                <a:lnTo>
                  <a:pt x="407" y="67"/>
                </a:lnTo>
                <a:lnTo>
                  <a:pt x="407" y="67"/>
                </a:lnTo>
                <a:lnTo>
                  <a:pt x="407" y="67"/>
                </a:lnTo>
                <a:lnTo>
                  <a:pt x="407" y="68"/>
                </a:lnTo>
                <a:lnTo>
                  <a:pt x="406" y="68"/>
                </a:lnTo>
                <a:lnTo>
                  <a:pt x="405" y="68"/>
                </a:lnTo>
                <a:lnTo>
                  <a:pt x="405" y="68"/>
                </a:lnTo>
                <a:lnTo>
                  <a:pt x="405" y="69"/>
                </a:lnTo>
                <a:lnTo>
                  <a:pt x="404" y="69"/>
                </a:lnTo>
                <a:lnTo>
                  <a:pt x="403" y="69"/>
                </a:lnTo>
                <a:lnTo>
                  <a:pt x="403" y="69"/>
                </a:lnTo>
                <a:lnTo>
                  <a:pt x="403" y="69"/>
                </a:lnTo>
                <a:lnTo>
                  <a:pt x="403" y="69"/>
                </a:lnTo>
                <a:lnTo>
                  <a:pt x="403" y="70"/>
                </a:lnTo>
                <a:lnTo>
                  <a:pt x="403" y="70"/>
                </a:lnTo>
                <a:lnTo>
                  <a:pt x="403" y="71"/>
                </a:lnTo>
                <a:lnTo>
                  <a:pt x="402" y="71"/>
                </a:lnTo>
                <a:lnTo>
                  <a:pt x="402" y="71"/>
                </a:lnTo>
                <a:lnTo>
                  <a:pt x="402" y="72"/>
                </a:lnTo>
                <a:lnTo>
                  <a:pt x="402" y="73"/>
                </a:lnTo>
                <a:lnTo>
                  <a:pt x="402" y="73"/>
                </a:lnTo>
                <a:lnTo>
                  <a:pt x="401" y="73"/>
                </a:lnTo>
                <a:lnTo>
                  <a:pt x="401" y="74"/>
                </a:lnTo>
                <a:lnTo>
                  <a:pt x="401" y="74"/>
                </a:lnTo>
                <a:lnTo>
                  <a:pt x="400" y="74"/>
                </a:lnTo>
                <a:lnTo>
                  <a:pt x="400" y="75"/>
                </a:lnTo>
                <a:lnTo>
                  <a:pt x="400" y="75"/>
                </a:lnTo>
                <a:lnTo>
                  <a:pt x="401" y="76"/>
                </a:lnTo>
                <a:lnTo>
                  <a:pt x="401" y="76"/>
                </a:lnTo>
                <a:lnTo>
                  <a:pt x="401" y="77"/>
                </a:lnTo>
                <a:lnTo>
                  <a:pt x="402" y="77"/>
                </a:lnTo>
                <a:lnTo>
                  <a:pt x="403" y="77"/>
                </a:lnTo>
                <a:lnTo>
                  <a:pt x="403" y="78"/>
                </a:lnTo>
                <a:lnTo>
                  <a:pt x="403" y="78"/>
                </a:lnTo>
                <a:lnTo>
                  <a:pt x="403" y="79"/>
                </a:lnTo>
                <a:lnTo>
                  <a:pt x="403" y="79"/>
                </a:lnTo>
                <a:lnTo>
                  <a:pt x="404" y="79"/>
                </a:lnTo>
                <a:lnTo>
                  <a:pt x="405" y="79"/>
                </a:lnTo>
                <a:lnTo>
                  <a:pt x="405" y="80"/>
                </a:lnTo>
                <a:lnTo>
                  <a:pt x="405" y="80"/>
                </a:lnTo>
                <a:lnTo>
                  <a:pt x="406" y="80"/>
                </a:lnTo>
                <a:lnTo>
                  <a:pt x="407" y="80"/>
                </a:lnTo>
                <a:lnTo>
                  <a:pt x="407" y="80"/>
                </a:lnTo>
                <a:lnTo>
                  <a:pt x="408" y="80"/>
                </a:lnTo>
                <a:lnTo>
                  <a:pt x="408" y="79"/>
                </a:lnTo>
                <a:lnTo>
                  <a:pt x="409" y="79"/>
                </a:lnTo>
                <a:lnTo>
                  <a:pt x="409" y="79"/>
                </a:lnTo>
                <a:lnTo>
                  <a:pt x="410" y="79"/>
                </a:lnTo>
                <a:lnTo>
                  <a:pt x="411" y="80"/>
                </a:lnTo>
                <a:lnTo>
                  <a:pt x="411" y="80"/>
                </a:lnTo>
                <a:lnTo>
                  <a:pt x="411" y="80"/>
                </a:lnTo>
                <a:lnTo>
                  <a:pt x="412" y="81"/>
                </a:lnTo>
                <a:lnTo>
                  <a:pt x="412" y="82"/>
                </a:lnTo>
                <a:lnTo>
                  <a:pt x="413" y="82"/>
                </a:lnTo>
                <a:lnTo>
                  <a:pt x="413" y="82"/>
                </a:lnTo>
                <a:lnTo>
                  <a:pt x="412" y="82"/>
                </a:lnTo>
                <a:lnTo>
                  <a:pt x="412" y="83"/>
                </a:lnTo>
                <a:lnTo>
                  <a:pt x="411" y="84"/>
                </a:lnTo>
                <a:lnTo>
                  <a:pt x="412" y="84"/>
                </a:lnTo>
                <a:lnTo>
                  <a:pt x="412" y="84"/>
                </a:lnTo>
                <a:lnTo>
                  <a:pt x="412" y="85"/>
                </a:lnTo>
                <a:lnTo>
                  <a:pt x="412" y="86"/>
                </a:lnTo>
                <a:lnTo>
                  <a:pt x="412" y="86"/>
                </a:lnTo>
                <a:lnTo>
                  <a:pt x="413" y="86"/>
                </a:lnTo>
                <a:lnTo>
                  <a:pt x="413" y="87"/>
                </a:lnTo>
                <a:lnTo>
                  <a:pt x="414" y="87"/>
                </a:lnTo>
                <a:lnTo>
                  <a:pt x="414" y="88"/>
                </a:lnTo>
                <a:lnTo>
                  <a:pt x="415" y="88"/>
                </a:lnTo>
                <a:lnTo>
                  <a:pt x="415" y="88"/>
                </a:lnTo>
                <a:lnTo>
                  <a:pt x="414" y="88"/>
                </a:lnTo>
                <a:lnTo>
                  <a:pt x="414" y="89"/>
                </a:lnTo>
                <a:lnTo>
                  <a:pt x="415" y="89"/>
                </a:lnTo>
                <a:lnTo>
                  <a:pt x="415" y="90"/>
                </a:lnTo>
                <a:lnTo>
                  <a:pt x="416" y="90"/>
                </a:lnTo>
                <a:lnTo>
                  <a:pt x="416" y="90"/>
                </a:lnTo>
                <a:lnTo>
                  <a:pt x="417" y="90"/>
                </a:lnTo>
                <a:lnTo>
                  <a:pt x="418" y="90"/>
                </a:lnTo>
                <a:lnTo>
                  <a:pt x="418" y="91"/>
                </a:lnTo>
                <a:lnTo>
                  <a:pt x="418" y="91"/>
                </a:lnTo>
                <a:lnTo>
                  <a:pt x="419" y="91"/>
                </a:lnTo>
                <a:lnTo>
                  <a:pt x="419" y="92"/>
                </a:lnTo>
                <a:lnTo>
                  <a:pt x="420" y="92"/>
                </a:lnTo>
                <a:lnTo>
                  <a:pt x="420" y="92"/>
                </a:lnTo>
                <a:lnTo>
                  <a:pt x="420" y="92"/>
                </a:lnTo>
                <a:lnTo>
                  <a:pt x="421" y="92"/>
                </a:lnTo>
                <a:lnTo>
                  <a:pt x="422" y="92"/>
                </a:lnTo>
                <a:lnTo>
                  <a:pt x="422" y="92"/>
                </a:lnTo>
                <a:lnTo>
                  <a:pt x="423" y="92"/>
                </a:lnTo>
                <a:lnTo>
                  <a:pt x="424" y="92"/>
                </a:lnTo>
                <a:lnTo>
                  <a:pt x="424" y="92"/>
                </a:lnTo>
                <a:lnTo>
                  <a:pt x="425" y="92"/>
                </a:lnTo>
                <a:lnTo>
                  <a:pt x="426" y="92"/>
                </a:lnTo>
                <a:lnTo>
                  <a:pt x="426" y="92"/>
                </a:lnTo>
                <a:lnTo>
                  <a:pt x="426" y="92"/>
                </a:lnTo>
                <a:lnTo>
                  <a:pt x="427" y="92"/>
                </a:lnTo>
                <a:lnTo>
                  <a:pt x="428" y="92"/>
                </a:lnTo>
                <a:lnTo>
                  <a:pt x="428" y="92"/>
                </a:lnTo>
                <a:lnTo>
                  <a:pt x="429" y="92"/>
                </a:lnTo>
                <a:lnTo>
                  <a:pt x="430" y="92"/>
                </a:lnTo>
                <a:lnTo>
                  <a:pt x="430" y="92"/>
                </a:lnTo>
                <a:lnTo>
                  <a:pt x="430" y="92"/>
                </a:lnTo>
                <a:lnTo>
                  <a:pt x="431" y="92"/>
                </a:lnTo>
                <a:lnTo>
                  <a:pt x="431" y="93"/>
                </a:lnTo>
                <a:lnTo>
                  <a:pt x="432" y="93"/>
                </a:lnTo>
                <a:lnTo>
                  <a:pt x="432" y="94"/>
                </a:lnTo>
                <a:lnTo>
                  <a:pt x="432" y="94"/>
                </a:lnTo>
                <a:lnTo>
                  <a:pt x="431" y="94"/>
                </a:lnTo>
                <a:lnTo>
                  <a:pt x="431" y="95"/>
                </a:lnTo>
                <a:lnTo>
                  <a:pt x="431" y="96"/>
                </a:lnTo>
                <a:lnTo>
                  <a:pt x="430" y="96"/>
                </a:lnTo>
                <a:lnTo>
                  <a:pt x="430" y="96"/>
                </a:lnTo>
                <a:lnTo>
                  <a:pt x="431" y="96"/>
                </a:lnTo>
                <a:lnTo>
                  <a:pt x="431" y="97"/>
                </a:lnTo>
                <a:lnTo>
                  <a:pt x="432" y="97"/>
                </a:lnTo>
                <a:lnTo>
                  <a:pt x="432" y="98"/>
                </a:lnTo>
                <a:lnTo>
                  <a:pt x="432" y="98"/>
                </a:lnTo>
                <a:lnTo>
                  <a:pt x="432" y="99"/>
                </a:lnTo>
                <a:lnTo>
                  <a:pt x="431" y="99"/>
                </a:lnTo>
                <a:lnTo>
                  <a:pt x="431" y="99"/>
                </a:lnTo>
                <a:lnTo>
                  <a:pt x="431" y="100"/>
                </a:lnTo>
                <a:lnTo>
                  <a:pt x="430" y="100"/>
                </a:lnTo>
                <a:lnTo>
                  <a:pt x="430" y="101"/>
                </a:lnTo>
                <a:lnTo>
                  <a:pt x="430" y="101"/>
                </a:lnTo>
                <a:lnTo>
                  <a:pt x="430" y="101"/>
                </a:lnTo>
                <a:lnTo>
                  <a:pt x="430" y="102"/>
                </a:lnTo>
                <a:lnTo>
                  <a:pt x="430" y="103"/>
                </a:lnTo>
                <a:lnTo>
                  <a:pt x="430" y="103"/>
                </a:lnTo>
                <a:lnTo>
                  <a:pt x="431" y="103"/>
                </a:lnTo>
                <a:lnTo>
                  <a:pt x="432" y="103"/>
                </a:lnTo>
                <a:lnTo>
                  <a:pt x="432" y="103"/>
                </a:lnTo>
                <a:lnTo>
                  <a:pt x="433" y="103"/>
                </a:lnTo>
                <a:lnTo>
                  <a:pt x="434" y="103"/>
                </a:lnTo>
                <a:lnTo>
                  <a:pt x="434" y="103"/>
                </a:lnTo>
                <a:lnTo>
                  <a:pt x="435" y="104"/>
                </a:lnTo>
                <a:lnTo>
                  <a:pt x="435" y="104"/>
                </a:lnTo>
                <a:lnTo>
                  <a:pt x="436" y="104"/>
                </a:lnTo>
                <a:lnTo>
                  <a:pt x="437" y="104"/>
                </a:lnTo>
                <a:lnTo>
                  <a:pt x="437" y="105"/>
                </a:lnTo>
                <a:lnTo>
                  <a:pt x="437" y="105"/>
                </a:lnTo>
                <a:lnTo>
                  <a:pt x="438" y="105"/>
                </a:lnTo>
                <a:lnTo>
                  <a:pt x="438" y="106"/>
                </a:lnTo>
                <a:lnTo>
                  <a:pt x="438" y="107"/>
                </a:lnTo>
                <a:lnTo>
                  <a:pt x="437" y="107"/>
                </a:lnTo>
                <a:lnTo>
                  <a:pt x="437" y="107"/>
                </a:lnTo>
                <a:lnTo>
                  <a:pt x="437" y="107"/>
                </a:lnTo>
                <a:lnTo>
                  <a:pt x="437" y="108"/>
                </a:lnTo>
                <a:lnTo>
                  <a:pt x="436" y="109"/>
                </a:lnTo>
                <a:lnTo>
                  <a:pt x="435" y="109"/>
                </a:lnTo>
                <a:lnTo>
                  <a:pt x="435" y="109"/>
                </a:lnTo>
                <a:lnTo>
                  <a:pt x="435" y="110"/>
                </a:lnTo>
                <a:lnTo>
                  <a:pt x="435" y="111"/>
                </a:lnTo>
                <a:lnTo>
                  <a:pt x="435" y="111"/>
                </a:lnTo>
                <a:lnTo>
                  <a:pt x="435" y="111"/>
                </a:lnTo>
                <a:lnTo>
                  <a:pt x="435" y="111"/>
                </a:lnTo>
                <a:lnTo>
                  <a:pt x="436" y="111"/>
                </a:lnTo>
                <a:lnTo>
                  <a:pt x="435" y="111"/>
                </a:lnTo>
                <a:lnTo>
                  <a:pt x="435" y="111"/>
                </a:lnTo>
                <a:lnTo>
                  <a:pt x="435" y="112"/>
                </a:lnTo>
                <a:lnTo>
                  <a:pt x="434" y="112"/>
                </a:lnTo>
                <a:lnTo>
                  <a:pt x="434" y="112"/>
                </a:lnTo>
                <a:lnTo>
                  <a:pt x="433" y="112"/>
                </a:lnTo>
                <a:lnTo>
                  <a:pt x="432" y="112"/>
                </a:lnTo>
                <a:lnTo>
                  <a:pt x="432" y="113"/>
                </a:lnTo>
                <a:lnTo>
                  <a:pt x="431" y="113"/>
                </a:lnTo>
                <a:lnTo>
                  <a:pt x="430" y="113"/>
                </a:lnTo>
                <a:lnTo>
                  <a:pt x="430" y="113"/>
                </a:lnTo>
                <a:lnTo>
                  <a:pt x="429" y="114"/>
                </a:lnTo>
                <a:lnTo>
                  <a:pt x="428" y="115"/>
                </a:lnTo>
                <a:lnTo>
                  <a:pt x="428" y="115"/>
                </a:lnTo>
                <a:lnTo>
                  <a:pt x="428" y="116"/>
                </a:lnTo>
                <a:lnTo>
                  <a:pt x="428" y="116"/>
                </a:lnTo>
                <a:lnTo>
                  <a:pt x="428" y="116"/>
                </a:lnTo>
                <a:lnTo>
                  <a:pt x="427" y="116"/>
                </a:lnTo>
                <a:lnTo>
                  <a:pt x="426" y="116"/>
                </a:lnTo>
                <a:lnTo>
                  <a:pt x="426" y="116"/>
                </a:lnTo>
                <a:lnTo>
                  <a:pt x="426" y="117"/>
                </a:lnTo>
                <a:lnTo>
                  <a:pt x="426" y="118"/>
                </a:lnTo>
                <a:lnTo>
                  <a:pt x="426" y="118"/>
                </a:lnTo>
                <a:lnTo>
                  <a:pt x="426" y="118"/>
                </a:lnTo>
                <a:lnTo>
                  <a:pt x="426" y="118"/>
                </a:lnTo>
                <a:lnTo>
                  <a:pt x="427" y="118"/>
                </a:lnTo>
                <a:lnTo>
                  <a:pt x="428" y="118"/>
                </a:lnTo>
                <a:lnTo>
                  <a:pt x="428" y="118"/>
                </a:lnTo>
                <a:lnTo>
                  <a:pt x="428" y="118"/>
                </a:lnTo>
                <a:lnTo>
                  <a:pt x="429" y="118"/>
                </a:lnTo>
                <a:lnTo>
                  <a:pt x="430" y="119"/>
                </a:lnTo>
                <a:lnTo>
                  <a:pt x="430" y="120"/>
                </a:lnTo>
                <a:lnTo>
                  <a:pt x="431" y="120"/>
                </a:lnTo>
                <a:lnTo>
                  <a:pt x="432" y="120"/>
                </a:lnTo>
                <a:lnTo>
                  <a:pt x="431" y="120"/>
                </a:lnTo>
                <a:lnTo>
                  <a:pt x="431" y="121"/>
                </a:lnTo>
                <a:lnTo>
                  <a:pt x="430" y="121"/>
                </a:lnTo>
                <a:lnTo>
                  <a:pt x="430" y="122"/>
                </a:lnTo>
                <a:lnTo>
                  <a:pt x="430" y="122"/>
                </a:lnTo>
                <a:lnTo>
                  <a:pt x="430" y="122"/>
                </a:lnTo>
                <a:lnTo>
                  <a:pt x="430" y="123"/>
                </a:lnTo>
                <a:lnTo>
                  <a:pt x="429" y="123"/>
                </a:lnTo>
                <a:lnTo>
                  <a:pt x="429" y="124"/>
                </a:lnTo>
                <a:lnTo>
                  <a:pt x="429" y="124"/>
                </a:lnTo>
                <a:lnTo>
                  <a:pt x="429" y="125"/>
                </a:lnTo>
                <a:lnTo>
                  <a:pt x="430" y="126"/>
                </a:lnTo>
                <a:lnTo>
                  <a:pt x="430" y="126"/>
                </a:lnTo>
                <a:lnTo>
                  <a:pt x="429" y="126"/>
                </a:lnTo>
                <a:lnTo>
                  <a:pt x="429" y="127"/>
                </a:lnTo>
                <a:lnTo>
                  <a:pt x="429" y="128"/>
                </a:lnTo>
                <a:lnTo>
                  <a:pt x="428" y="128"/>
                </a:lnTo>
                <a:lnTo>
                  <a:pt x="428" y="128"/>
                </a:lnTo>
                <a:lnTo>
                  <a:pt x="428" y="129"/>
                </a:lnTo>
                <a:lnTo>
                  <a:pt x="427" y="129"/>
                </a:lnTo>
                <a:lnTo>
                  <a:pt x="427" y="130"/>
                </a:lnTo>
                <a:lnTo>
                  <a:pt x="426" y="129"/>
                </a:lnTo>
                <a:lnTo>
                  <a:pt x="426" y="129"/>
                </a:lnTo>
                <a:lnTo>
                  <a:pt x="426" y="130"/>
                </a:lnTo>
                <a:lnTo>
                  <a:pt x="425" y="130"/>
                </a:lnTo>
                <a:lnTo>
                  <a:pt x="425" y="130"/>
                </a:lnTo>
                <a:lnTo>
                  <a:pt x="424" y="130"/>
                </a:lnTo>
                <a:lnTo>
                  <a:pt x="424" y="131"/>
                </a:lnTo>
                <a:lnTo>
                  <a:pt x="424" y="132"/>
                </a:lnTo>
                <a:lnTo>
                  <a:pt x="424" y="132"/>
                </a:lnTo>
                <a:lnTo>
                  <a:pt x="424" y="133"/>
                </a:lnTo>
                <a:lnTo>
                  <a:pt x="424" y="134"/>
                </a:lnTo>
                <a:lnTo>
                  <a:pt x="425" y="134"/>
                </a:lnTo>
                <a:lnTo>
                  <a:pt x="425" y="134"/>
                </a:lnTo>
                <a:lnTo>
                  <a:pt x="425" y="135"/>
                </a:lnTo>
                <a:lnTo>
                  <a:pt x="426" y="135"/>
                </a:lnTo>
                <a:lnTo>
                  <a:pt x="426" y="136"/>
                </a:lnTo>
                <a:lnTo>
                  <a:pt x="426" y="137"/>
                </a:lnTo>
                <a:lnTo>
                  <a:pt x="426" y="137"/>
                </a:lnTo>
                <a:lnTo>
                  <a:pt x="427" y="137"/>
                </a:lnTo>
                <a:lnTo>
                  <a:pt x="428" y="137"/>
                </a:lnTo>
                <a:lnTo>
                  <a:pt x="428" y="136"/>
                </a:lnTo>
                <a:lnTo>
                  <a:pt x="429" y="136"/>
                </a:lnTo>
                <a:lnTo>
                  <a:pt x="430" y="136"/>
                </a:lnTo>
                <a:lnTo>
                  <a:pt x="430" y="136"/>
                </a:lnTo>
                <a:lnTo>
                  <a:pt x="431" y="136"/>
                </a:lnTo>
                <a:lnTo>
                  <a:pt x="432" y="135"/>
                </a:lnTo>
                <a:lnTo>
                  <a:pt x="432" y="135"/>
                </a:lnTo>
                <a:lnTo>
                  <a:pt x="433" y="135"/>
                </a:lnTo>
                <a:lnTo>
                  <a:pt x="434" y="135"/>
                </a:lnTo>
                <a:lnTo>
                  <a:pt x="434" y="135"/>
                </a:lnTo>
                <a:lnTo>
                  <a:pt x="435" y="136"/>
                </a:lnTo>
                <a:lnTo>
                  <a:pt x="435" y="136"/>
                </a:lnTo>
                <a:lnTo>
                  <a:pt x="436" y="136"/>
                </a:lnTo>
                <a:lnTo>
                  <a:pt x="437" y="136"/>
                </a:lnTo>
                <a:lnTo>
                  <a:pt x="437" y="136"/>
                </a:lnTo>
                <a:lnTo>
                  <a:pt x="438" y="136"/>
                </a:lnTo>
                <a:lnTo>
                  <a:pt x="439" y="136"/>
                </a:lnTo>
                <a:lnTo>
                  <a:pt x="439" y="136"/>
                </a:lnTo>
                <a:lnTo>
                  <a:pt x="440" y="136"/>
                </a:lnTo>
                <a:lnTo>
                  <a:pt x="440" y="137"/>
                </a:lnTo>
                <a:lnTo>
                  <a:pt x="441" y="137"/>
                </a:lnTo>
                <a:lnTo>
                  <a:pt x="441" y="136"/>
                </a:lnTo>
                <a:lnTo>
                  <a:pt x="441" y="136"/>
                </a:lnTo>
                <a:lnTo>
                  <a:pt x="442" y="136"/>
                </a:lnTo>
                <a:lnTo>
                  <a:pt x="443" y="136"/>
                </a:lnTo>
                <a:lnTo>
                  <a:pt x="443" y="136"/>
                </a:lnTo>
                <a:lnTo>
                  <a:pt x="444" y="136"/>
                </a:lnTo>
                <a:lnTo>
                  <a:pt x="445" y="136"/>
                </a:lnTo>
                <a:lnTo>
                  <a:pt x="445" y="137"/>
                </a:lnTo>
                <a:lnTo>
                  <a:pt x="445" y="137"/>
                </a:lnTo>
                <a:lnTo>
                  <a:pt x="446" y="137"/>
                </a:lnTo>
                <a:lnTo>
                  <a:pt x="447" y="137"/>
                </a:lnTo>
                <a:lnTo>
                  <a:pt x="447" y="137"/>
                </a:lnTo>
                <a:lnTo>
                  <a:pt x="448" y="137"/>
                </a:lnTo>
                <a:lnTo>
                  <a:pt x="448" y="136"/>
                </a:lnTo>
                <a:lnTo>
                  <a:pt x="448" y="135"/>
                </a:lnTo>
                <a:lnTo>
                  <a:pt x="449" y="135"/>
                </a:lnTo>
                <a:lnTo>
                  <a:pt x="449" y="135"/>
                </a:lnTo>
                <a:lnTo>
                  <a:pt x="450" y="135"/>
                </a:lnTo>
                <a:lnTo>
                  <a:pt x="451" y="134"/>
                </a:lnTo>
                <a:lnTo>
                  <a:pt x="451" y="134"/>
                </a:lnTo>
                <a:lnTo>
                  <a:pt x="452" y="134"/>
                </a:lnTo>
                <a:lnTo>
                  <a:pt x="452" y="134"/>
                </a:lnTo>
                <a:lnTo>
                  <a:pt x="453" y="134"/>
                </a:lnTo>
                <a:lnTo>
                  <a:pt x="454" y="134"/>
                </a:lnTo>
                <a:lnTo>
                  <a:pt x="454" y="134"/>
                </a:lnTo>
                <a:lnTo>
                  <a:pt x="455" y="134"/>
                </a:lnTo>
                <a:lnTo>
                  <a:pt x="455" y="135"/>
                </a:lnTo>
                <a:lnTo>
                  <a:pt x="455" y="135"/>
                </a:lnTo>
                <a:lnTo>
                  <a:pt x="455" y="136"/>
                </a:lnTo>
                <a:lnTo>
                  <a:pt x="456" y="135"/>
                </a:lnTo>
                <a:lnTo>
                  <a:pt x="456" y="135"/>
                </a:lnTo>
                <a:lnTo>
                  <a:pt x="456" y="136"/>
                </a:lnTo>
                <a:lnTo>
                  <a:pt x="457" y="136"/>
                </a:lnTo>
                <a:lnTo>
                  <a:pt x="457" y="137"/>
                </a:lnTo>
                <a:lnTo>
                  <a:pt x="458" y="137"/>
                </a:lnTo>
                <a:lnTo>
                  <a:pt x="458" y="137"/>
                </a:lnTo>
                <a:lnTo>
                  <a:pt x="458" y="137"/>
                </a:lnTo>
                <a:lnTo>
                  <a:pt x="459" y="137"/>
                </a:lnTo>
                <a:lnTo>
                  <a:pt x="459" y="138"/>
                </a:lnTo>
                <a:lnTo>
                  <a:pt x="460" y="138"/>
                </a:lnTo>
                <a:lnTo>
                  <a:pt x="460" y="138"/>
                </a:lnTo>
                <a:lnTo>
                  <a:pt x="461" y="138"/>
                </a:lnTo>
                <a:lnTo>
                  <a:pt x="462" y="138"/>
                </a:lnTo>
                <a:lnTo>
                  <a:pt x="462" y="138"/>
                </a:lnTo>
                <a:lnTo>
                  <a:pt x="463" y="138"/>
                </a:lnTo>
                <a:lnTo>
                  <a:pt x="464" y="138"/>
                </a:lnTo>
                <a:lnTo>
                  <a:pt x="464" y="138"/>
                </a:lnTo>
                <a:lnTo>
                  <a:pt x="465" y="138"/>
                </a:lnTo>
                <a:lnTo>
                  <a:pt x="466" y="138"/>
                </a:lnTo>
                <a:lnTo>
                  <a:pt x="466" y="139"/>
                </a:lnTo>
                <a:lnTo>
                  <a:pt x="466" y="139"/>
                </a:lnTo>
                <a:lnTo>
                  <a:pt x="466" y="139"/>
                </a:lnTo>
                <a:lnTo>
                  <a:pt x="466" y="139"/>
                </a:lnTo>
                <a:lnTo>
                  <a:pt x="466" y="140"/>
                </a:lnTo>
                <a:lnTo>
                  <a:pt x="466" y="140"/>
                </a:lnTo>
                <a:lnTo>
                  <a:pt x="466" y="141"/>
                </a:lnTo>
                <a:lnTo>
                  <a:pt x="466" y="141"/>
                </a:lnTo>
                <a:lnTo>
                  <a:pt x="467" y="141"/>
                </a:lnTo>
                <a:lnTo>
                  <a:pt x="467" y="142"/>
                </a:lnTo>
                <a:lnTo>
                  <a:pt x="467" y="143"/>
                </a:lnTo>
                <a:lnTo>
                  <a:pt x="467" y="143"/>
                </a:lnTo>
                <a:lnTo>
                  <a:pt x="468" y="143"/>
                </a:lnTo>
                <a:lnTo>
                  <a:pt x="468" y="144"/>
                </a:lnTo>
                <a:lnTo>
                  <a:pt x="468" y="145"/>
                </a:lnTo>
                <a:lnTo>
                  <a:pt x="468" y="145"/>
                </a:lnTo>
                <a:lnTo>
                  <a:pt x="469" y="145"/>
                </a:lnTo>
                <a:lnTo>
                  <a:pt x="469" y="145"/>
                </a:lnTo>
                <a:lnTo>
                  <a:pt x="470" y="145"/>
                </a:lnTo>
                <a:lnTo>
                  <a:pt x="470" y="145"/>
                </a:lnTo>
                <a:lnTo>
                  <a:pt x="471" y="146"/>
                </a:lnTo>
                <a:lnTo>
                  <a:pt x="471" y="147"/>
                </a:lnTo>
                <a:lnTo>
                  <a:pt x="472" y="147"/>
                </a:lnTo>
                <a:lnTo>
                  <a:pt x="473" y="147"/>
                </a:lnTo>
                <a:lnTo>
                  <a:pt x="473" y="147"/>
                </a:lnTo>
                <a:lnTo>
                  <a:pt x="474" y="147"/>
                </a:lnTo>
                <a:lnTo>
                  <a:pt x="475" y="147"/>
                </a:lnTo>
                <a:lnTo>
                  <a:pt x="475" y="147"/>
                </a:lnTo>
                <a:lnTo>
                  <a:pt x="476" y="147"/>
                </a:lnTo>
                <a:lnTo>
                  <a:pt x="477" y="147"/>
                </a:lnTo>
                <a:lnTo>
                  <a:pt x="477" y="146"/>
                </a:lnTo>
                <a:lnTo>
                  <a:pt x="477" y="146"/>
                </a:lnTo>
                <a:lnTo>
                  <a:pt x="478" y="146"/>
                </a:lnTo>
                <a:lnTo>
                  <a:pt x="478" y="145"/>
                </a:lnTo>
                <a:lnTo>
                  <a:pt x="479" y="145"/>
                </a:lnTo>
                <a:lnTo>
                  <a:pt x="479" y="145"/>
                </a:lnTo>
                <a:lnTo>
                  <a:pt x="479" y="144"/>
                </a:lnTo>
                <a:lnTo>
                  <a:pt x="479" y="143"/>
                </a:lnTo>
                <a:lnTo>
                  <a:pt x="479" y="143"/>
                </a:lnTo>
                <a:lnTo>
                  <a:pt x="479" y="143"/>
                </a:lnTo>
                <a:lnTo>
                  <a:pt x="480" y="143"/>
                </a:lnTo>
                <a:lnTo>
                  <a:pt x="481" y="143"/>
                </a:lnTo>
                <a:lnTo>
                  <a:pt x="481" y="143"/>
                </a:lnTo>
                <a:lnTo>
                  <a:pt x="481" y="143"/>
                </a:lnTo>
                <a:lnTo>
                  <a:pt x="482" y="143"/>
                </a:lnTo>
                <a:lnTo>
                  <a:pt x="483" y="143"/>
                </a:lnTo>
                <a:lnTo>
                  <a:pt x="483" y="143"/>
                </a:lnTo>
                <a:lnTo>
                  <a:pt x="484" y="143"/>
                </a:lnTo>
                <a:lnTo>
                  <a:pt x="485" y="143"/>
                </a:lnTo>
                <a:lnTo>
                  <a:pt x="485" y="144"/>
                </a:lnTo>
                <a:lnTo>
                  <a:pt x="485" y="145"/>
                </a:lnTo>
                <a:lnTo>
                  <a:pt x="485" y="145"/>
                </a:lnTo>
                <a:lnTo>
                  <a:pt x="485" y="145"/>
                </a:lnTo>
                <a:lnTo>
                  <a:pt x="486" y="145"/>
                </a:lnTo>
                <a:lnTo>
                  <a:pt x="486" y="146"/>
                </a:lnTo>
                <a:lnTo>
                  <a:pt x="487" y="146"/>
                </a:lnTo>
                <a:lnTo>
                  <a:pt x="487" y="147"/>
                </a:lnTo>
                <a:lnTo>
                  <a:pt x="488" y="147"/>
                </a:lnTo>
                <a:lnTo>
                  <a:pt x="488" y="148"/>
                </a:lnTo>
                <a:lnTo>
                  <a:pt x="488" y="149"/>
                </a:lnTo>
                <a:lnTo>
                  <a:pt x="488" y="149"/>
                </a:lnTo>
                <a:lnTo>
                  <a:pt x="488" y="150"/>
                </a:lnTo>
                <a:lnTo>
                  <a:pt x="489" y="150"/>
                </a:lnTo>
                <a:lnTo>
                  <a:pt x="489" y="151"/>
                </a:lnTo>
                <a:lnTo>
                  <a:pt x="489" y="151"/>
                </a:lnTo>
                <a:lnTo>
                  <a:pt x="489" y="151"/>
                </a:lnTo>
                <a:lnTo>
                  <a:pt x="490" y="151"/>
                </a:lnTo>
                <a:lnTo>
                  <a:pt x="490" y="151"/>
                </a:lnTo>
                <a:lnTo>
                  <a:pt x="491" y="151"/>
                </a:lnTo>
                <a:lnTo>
                  <a:pt x="492" y="151"/>
                </a:lnTo>
                <a:lnTo>
                  <a:pt x="492" y="152"/>
                </a:lnTo>
                <a:lnTo>
                  <a:pt x="492" y="152"/>
                </a:lnTo>
                <a:lnTo>
                  <a:pt x="493" y="152"/>
                </a:lnTo>
                <a:lnTo>
                  <a:pt x="493" y="152"/>
                </a:lnTo>
                <a:lnTo>
                  <a:pt x="494" y="152"/>
                </a:lnTo>
                <a:lnTo>
                  <a:pt x="494" y="153"/>
                </a:lnTo>
                <a:lnTo>
                  <a:pt x="494" y="154"/>
                </a:lnTo>
                <a:lnTo>
                  <a:pt x="494" y="154"/>
                </a:lnTo>
                <a:lnTo>
                  <a:pt x="494" y="154"/>
                </a:lnTo>
                <a:lnTo>
                  <a:pt x="494" y="155"/>
                </a:lnTo>
                <a:lnTo>
                  <a:pt x="494" y="156"/>
                </a:lnTo>
                <a:lnTo>
                  <a:pt x="494" y="156"/>
                </a:lnTo>
                <a:lnTo>
                  <a:pt x="495" y="156"/>
                </a:lnTo>
                <a:lnTo>
                  <a:pt x="496" y="156"/>
                </a:lnTo>
                <a:lnTo>
                  <a:pt x="496" y="156"/>
                </a:lnTo>
                <a:lnTo>
                  <a:pt x="496" y="156"/>
                </a:lnTo>
                <a:lnTo>
                  <a:pt x="496" y="155"/>
                </a:lnTo>
                <a:lnTo>
                  <a:pt x="497" y="155"/>
                </a:lnTo>
                <a:lnTo>
                  <a:pt x="498" y="155"/>
                </a:lnTo>
                <a:lnTo>
                  <a:pt x="498" y="154"/>
                </a:lnTo>
                <a:lnTo>
                  <a:pt x="498" y="154"/>
                </a:lnTo>
                <a:lnTo>
                  <a:pt x="498" y="155"/>
                </a:lnTo>
                <a:lnTo>
                  <a:pt x="498" y="156"/>
                </a:lnTo>
                <a:lnTo>
                  <a:pt x="499" y="156"/>
                </a:lnTo>
                <a:lnTo>
                  <a:pt x="500" y="156"/>
                </a:lnTo>
                <a:lnTo>
                  <a:pt x="500" y="156"/>
                </a:lnTo>
                <a:lnTo>
                  <a:pt x="500" y="156"/>
                </a:lnTo>
                <a:lnTo>
                  <a:pt x="500" y="155"/>
                </a:lnTo>
                <a:lnTo>
                  <a:pt x="500" y="154"/>
                </a:lnTo>
                <a:lnTo>
                  <a:pt x="499" y="154"/>
                </a:lnTo>
                <a:lnTo>
                  <a:pt x="499" y="154"/>
                </a:lnTo>
                <a:lnTo>
                  <a:pt x="500" y="154"/>
                </a:lnTo>
                <a:lnTo>
                  <a:pt x="500" y="153"/>
                </a:lnTo>
                <a:lnTo>
                  <a:pt x="500" y="152"/>
                </a:lnTo>
                <a:lnTo>
                  <a:pt x="500" y="152"/>
                </a:lnTo>
                <a:lnTo>
                  <a:pt x="499" y="152"/>
                </a:lnTo>
                <a:lnTo>
                  <a:pt x="499" y="151"/>
                </a:lnTo>
                <a:lnTo>
                  <a:pt x="500" y="151"/>
                </a:lnTo>
                <a:lnTo>
                  <a:pt x="500" y="151"/>
                </a:lnTo>
                <a:lnTo>
                  <a:pt x="501" y="151"/>
                </a:lnTo>
                <a:lnTo>
                  <a:pt x="502" y="151"/>
                </a:lnTo>
                <a:lnTo>
                  <a:pt x="502" y="151"/>
                </a:lnTo>
                <a:lnTo>
                  <a:pt x="502" y="152"/>
                </a:lnTo>
                <a:lnTo>
                  <a:pt x="502" y="152"/>
                </a:lnTo>
                <a:lnTo>
                  <a:pt x="502" y="152"/>
                </a:lnTo>
                <a:lnTo>
                  <a:pt x="503" y="152"/>
                </a:lnTo>
                <a:lnTo>
                  <a:pt x="503" y="153"/>
                </a:lnTo>
                <a:lnTo>
                  <a:pt x="504" y="153"/>
                </a:lnTo>
                <a:lnTo>
                  <a:pt x="504" y="152"/>
                </a:lnTo>
                <a:lnTo>
                  <a:pt x="504" y="152"/>
                </a:lnTo>
                <a:lnTo>
                  <a:pt x="504" y="152"/>
                </a:lnTo>
                <a:lnTo>
                  <a:pt x="505" y="152"/>
                </a:lnTo>
                <a:lnTo>
                  <a:pt x="506" y="151"/>
                </a:lnTo>
                <a:lnTo>
                  <a:pt x="506" y="152"/>
                </a:lnTo>
                <a:lnTo>
                  <a:pt x="506" y="152"/>
                </a:lnTo>
                <a:lnTo>
                  <a:pt x="507" y="152"/>
                </a:lnTo>
                <a:lnTo>
                  <a:pt x="507" y="152"/>
                </a:lnTo>
                <a:lnTo>
                  <a:pt x="507" y="152"/>
                </a:lnTo>
                <a:lnTo>
                  <a:pt x="507" y="153"/>
                </a:lnTo>
                <a:lnTo>
                  <a:pt x="508" y="153"/>
                </a:lnTo>
                <a:lnTo>
                  <a:pt x="508" y="154"/>
                </a:lnTo>
                <a:lnTo>
                  <a:pt x="508" y="154"/>
                </a:lnTo>
                <a:lnTo>
                  <a:pt x="509" y="154"/>
                </a:lnTo>
                <a:lnTo>
                  <a:pt x="509" y="155"/>
                </a:lnTo>
                <a:lnTo>
                  <a:pt x="509" y="155"/>
                </a:lnTo>
                <a:lnTo>
                  <a:pt x="509" y="154"/>
                </a:lnTo>
                <a:lnTo>
                  <a:pt x="510" y="154"/>
                </a:lnTo>
                <a:lnTo>
                  <a:pt x="510" y="155"/>
                </a:lnTo>
                <a:lnTo>
                  <a:pt x="511" y="155"/>
                </a:lnTo>
                <a:lnTo>
                  <a:pt x="511" y="156"/>
                </a:lnTo>
                <a:lnTo>
                  <a:pt x="511" y="156"/>
                </a:lnTo>
                <a:lnTo>
                  <a:pt x="511" y="156"/>
                </a:lnTo>
                <a:lnTo>
                  <a:pt x="511" y="157"/>
                </a:lnTo>
                <a:lnTo>
                  <a:pt x="512" y="157"/>
                </a:lnTo>
                <a:lnTo>
                  <a:pt x="513" y="157"/>
                </a:lnTo>
                <a:lnTo>
                  <a:pt x="513" y="157"/>
                </a:lnTo>
                <a:lnTo>
                  <a:pt x="513" y="158"/>
                </a:lnTo>
                <a:lnTo>
                  <a:pt x="514" y="158"/>
                </a:lnTo>
                <a:lnTo>
                  <a:pt x="515" y="158"/>
                </a:lnTo>
                <a:lnTo>
                  <a:pt x="515" y="158"/>
                </a:lnTo>
                <a:lnTo>
                  <a:pt x="515" y="159"/>
                </a:lnTo>
                <a:lnTo>
                  <a:pt x="515" y="160"/>
                </a:lnTo>
                <a:lnTo>
                  <a:pt x="515" y="160"/>
                </a:lnTo>
                <a:lnTo>
                  <a:pt x="516" y="160"/>
                </a:lnTo>
                <a:lnTo>
                  <a:pt x="516" y="161"/>
                </a:lnTo>
                <a:lnTo>
                  <a:pt x="517" y="162"/>
                </a:lnTo>
                <a:lnTo>
                  <a:pt x="517" y="162"/>
                </a:lnTo>
                <a:lnTo>
                  <a:pt x="517" y="162"/>
                </a:lnTo>
                <a:lnTo>
                  <a:pt x="517" y="163"/>
                </a:lnTo>
                <a:lnTo>
                  <a:pt x="518" y="163"/>
                </a:lnTo>
                <a:lnTo>
                  <a:pt x="519" y="164"/>
                </a:lnTo>
                <a:lnTo>
                  <a:pt x="519" y="164"/>
                </a:lnTo>
                <a:lnTo>
                  <a:pt x="519" y="164"/>
                </a:lnTo>
                <a:lnTo>
                  <a:pt x="520" y="164"/>
                </a:lnTo>
                <a:lnTo>
                  <a:pt x="521" y="164"/>
                </a:lnTo>
                <a:lnTo>
                  <a:pt x="521" y="164"/>
                </a:lnTo>
                <a:lnTo>
                  <a:pt x="522" y="164"/>
                </a:lnTo>
                <a:lnTo>
                  <a:pt x="522" y="165"/>
                </a:lnTo>
                <a:lnTo>
                  <a:pt x="523" y="165"/>
                </a:lnTo>
                <a:lnTo>
                  <a:pt x="523" y="166"/>
                </a:lnTo>
                <a:lnTo>
                  <a:pt x="524" y="166"/>
                </a:lnTo>
                <a:lnTo>
                  <a:pt x="524" y="166"/>
                </a:lnTo>
                <a:lnTo>
                  <a:pt x="525" y="166"/>
                </a:lnTo>
                <a:lnTo>
                  <a:pt x="525" y="167"/>
                </a:lnTo>
                <a:lnTo>
                  <a:pt x="525" y="167"/>
                </a:lnTo>
                <a:lnTo>
                  <a:pt x="526" y="167"/>
                </a:lnTo>
                <a:lnTo>
                  <a:pt x="526" y="168"/>
                </a:lnTo>
                <a:lnTo>
                  <a:pt x="527" y="168"/>
                </a:lnTo>
                <a:lnTo>
                  <a:pt x="528" y="168"/>
                </a:lnTo>
                <a:lnTo>
                  <a:pt x="528" y="169"/>
                </a:lnTo>
                <a:lnTo>
                  <a:pt x="528" y="168"/>
                </a:lnTo>
                <a:lnTo>
                  <a:pt x="528" y="168"/>
                </a:lnTo>
                <a:lnTo>
                  <a:pt x="528" y="168"/>
                </a:lnTo>
                <a:lnTo>
                  <a:pt x="529" y="168"/>
                </a:lnTo>
                <a:lnTo>
                  <a:pt x="530" y="168"/>
                </a:lnTo>
                <a:lnTo>
                  <a:pt x="530" y="167"/>
                </a:lnTo>
                <a:lnTo>
                  <a:pt x="530" y="167"/>
                </a:lnTo>
                <a:lnTo>
                  <a:pt x="530" y="168"/>
                </a:lnTo>
                <a:lnTo>
                  <a:pt x="531" y="168"/>
                </a:lnTo>
                <a:lnTo>
                  <a:pt x="531" y="168"/>
                </a:lnTo>
                <a:lnTo>
                  <a:pt x="532" y="168"/>
                </a:lnTo>
                <a:lnTo>
                  <a:pt x="532" y="168"/>
                </a:lnTo>
                <a:lnTo>
                  <a:pt x="533" y="169"/>
                </a:lnTo>
                <a:lnTo>
                  <a:pt x="534" y="169"/>
                </a:lnTo>
                <a:lnTo>
                  <a:pt x="534" y="170"/>
                </a:lnTo>
                <a:lnTo>
                  <a:pt x="535" y="170"/>
                </a:lnTo>
                <a:lnTo>
                  <a:pt x="535" y="170"/>
                </a:lnTo>
                <a:lnTo>
                  <a:pt x="536" y="170"/>
                </a:lnTo>
                <a:lnTo>
                  <a:pt x="536" y="171"/>
                </a:lnTo>
                <a:lnTo>
                  <a:pt x="536" y="171"/>
                </a:lnTo>
                <a:lnTo>
                  <a:pt x="535" y="172"/>
                </a:lnTo>
                <a:lnTo>
                  <a:pt x="534" y="172"/>
                </a:lnTo>
                <a:lnTo>
                  <a:pt x="534" y="173"/>
                </a:lnTo>
                <a:lnTo>
                  <a:pt x="535" y="173"/>
                </a:lnTo>
                <a:lnTo>
                  <a:pt x="536" y="173"/>
                </a:lnTo>
                <a:lnTo>
                  <a:pt x="536" y="174"/>
                </a:lnTo>
                <a:lnTo>
                  <a:pt x="536" y="174"/>
                </a:lnTo>
                <a:lnTo>
                  <a:pt x="536" y="175"/>
                </a:lnTo>
                <a:lnTo>
                  <a:pt x="537" y="175"/>
                </a:lnTo>
                <a:lnTo>
                  <a:pt x="538" y="175"/>
                </a:lnTo>
                <a:lnTo>
                  <a:pt x="538" y="175"/>
                </a:lnTo>
                <a:lnTo>
                  <a:pt x="539" y="175"/>
                </a:lnTo>
                <a:lnTo>
                  <a:pt x="539" y="176"/>
                </a:lnTo>
                <a:lnTo>
                  <a:pt x="539" y="177"/>
                </a:lnTo>
                <a:lnTo>
                  <a:pt x="540" y="177"/>
                </a:lnTo>
                <a:lnTo>
                  <a:pt x="540" y="177"/>
                </a:lnTo>
                <a:lnTo>
                  <a:pt x="541" y="177"/>
                </a:lnTo>
                <a:lnTo>
                  <a:pt x="542" y="178"/>
                </a:lnTo>
                <a:lnTo>
                  <a:pt x="542" y="178"/>
                </a:lnTo>
                <a:lnTo>
                  <a:pt x="542" y="179"/>
                </a:lnTo>
                <a:lnTo>
                  <a:pt x="543" y="179"/>
                </a:lnTo>
                <a:lnTo>
                  <a:pt x="543" y="179"/>
                </a:lnTo>
                <a:lnTo>
                  <a:pt x="543" y="179"/>
                </a:lnTo>
                <a:lnTo>
                  <a:pt x="544" y="179"/>
                </a:lnTo>
                <a:lnTo>
                  <a:pt x="545" y="179"/>
                </a:lnTo>
                <a:lnTo>
                  <a:pt x="545" y="179"/>
                </a:lnTo>
                <a:lnTo>
                  <a:pt x="545" y="179"/>
                </a:lnTo>
                <a:lnTo>
                  <a:pt x="546" y="179"/>
                </a:lnTo>
                <a:lnTo>
                  <a:pt x="547" y="179"/>
                </a:lnTo>
                <a:lnTo>
                  <a:pt x="547" y="179"/>
                </a:lnTo>
                <a:lnTo>
                  <a:pt x="547" y="178"/>
                </a:lnTo>
                <a:lnTo>
                  <a:pt x="548" y="178"/>
                </a:lnTo>
                <a:lnTo>
                  <a:pt x="548" y="177"/>
                </a:lnTo>
                <a:lnTo>
                  <a:pt x="549" y="177"/>
                </a:lnTo>
                <a:lnTo>
                  <a:pt x="549" y="177"/>
                </a:lnTo>
                <a:lnTo>
                  <a:pt x="549" y="177"/>
                </a:lnTo>
                <a:lnTo>
                  <a:pt x="549" y="176"/>
                </a:lnTo>
                <a:lnTo>
                  <a:pt x="550" y="176"/>
                </a:lnTo>
                <a:lnTo>
                  <a:pt x="551" y="176"/>
                </a:lnTo>
                <a:lnTo>
                  <a:pt x="551" y="175"/>
                </a:lnTo>
                <a:lnTo>
                  <a:pt x="551" y="175"/>
                </a:lnTo>
                <a:lnTo>
                  <a:pt x="551" y="175"/>
                </a:lnTo>
                <a:lnTo>
                  <a:pt x="551" y="174"/>
                </a:lnTo>
                <a:lnTo>
                  <a:pt x="552" y="174"/>
                </a:lnTo>
                <a:lnTo>
                  <a:pt x="552" y="173"/>
                </a:lnTo>
                <a:lnTo>
                  <a:pt x="553" y="173"/>
                </a:lnTo>
                <a:lnTo>
                  <a:pt x="553" y="172"/>
                </a:lnTo>
                <a:lnTo>
                  <a:pt x="553" y="172"/>
                </a:lnTo>
                <a:lnTo>
                  <a:pt x="553" y="171"/>
                </a:lnTo>
                <a:lnTo>
                  <a:pt x="554" y="171"/>
                </a:lnTo>
                <a:lnTo>
                  <a:pt x="555" y="171"/>
                </a:lnTo>
                <a:lnTo>
                  <a:pt x="555" y="171"/>
                </a:lnTo>
                <a:lnTo>
                  <a:pt x="556" y="171"/>
                </a:lnTo>
                <a:lnTo>
                  <a:pt x="556" y="171"/>
                </a:lnTo>
                <a:lnTo>
                  <a:pt x="557" y="171"/>
                </a:lnTo>
                <a:lnTo>
                  <a:pt x="557" y="172"/>
                </a:lnTo>
                <a:lnTo>
                  <a:pt x="558" y="172"/>
                </a:lnTo>
                <a:lnTo>
                  <a:pt x="559" y="172"/>
                </a:lnTo>
                <a:lnTo>
                  <a:pt x="559" y="173"/>
                </a:lnTo>
                <a:lnTo>
                  <a:pt x="559" y="173"/>
                </a:lnTo>
                <a:lnTo>
                  <a:pt x="560" y="173"/>
                </a:lnTo>
                <a:lnTo>
                  <a:pt x="560" y="173"/>
                </a:lnTo>
                <a:lnTo>
                  <a:pt x="561" y="173"/>
                </a:lnTo>
                <a:lnTo>
                  <a:pt x="561" y="173"/>
                </a:lnTo>
                <a:lnTo>
                  <a:pt x="562" y="173"/>
                </a:lnTo>
                <a:lnTo>
                  <a:pt x="562" y="174"/>
                </a:lnTo>
                <a:lnTo>
                  <a:pt x="562" y="175"/>
                </a:lnTo>
                <a:lnTo>
                  <a:pt x="562" y="175"/>
                </a:lnTo>
                <a:lnTo>
                  <a:pt x="563" y="175"/>
                </a:lnTo>
                <a:lnTo>
                  <a:pt x="564" y="175"/>
                </a:lnTo>
                <a:lnTo>
                  <a:pt x="564" y="175"/>
                </a:lnTo>
                <a:lnTo>
                  <a:pt x="565" y="176"/>
                </a:lnTo>
                <a:lnTo>
                  <a:pt x="566" y="176"/>
                </a:lnTo>
                <a:lnTo>
                  <a:pt x="566" y="176"/>
                </a:lnTo>
                <a:lnTo>
                  <a:pt x="566" y="177"/>
                </a:lnTo>
                <a:lnTo>
                  <a:pt x="566" y="177"/>
                </a:lnTo>
                <a:lnTo>
                  <a:pt x="566" y="177"/>
                </a:lnTo>
                <a:lnTo>
                  <a:pt x="566" y="178"/>
                </a:lnTo>
                <a:lnTo>
                  <a:pt x="566" y="178"/>
                </a:lnTo>
                <a:lnTo>
                  <a:pt x="566" y="179"/>
                </a:lnTo>
                <a:lnTo>
                  <a:pt x="566" y="179"/>
                </a:lnTo>
                <a:lnTo>
                  <a:pt x="567" y="179"/>
                </a:lnTo>
                <a:lnTo>
                  <a:pt x="567" y="180"/>
                </a:lnTo>
                <a:lnTo>
                  <a:pt x="566" y="180"/>
                </a:lnTo>
                <a:lnTo>
                  <a:pt x="566" y="181"/>
                </a:lnTo>
                <a:lnTo>
                  <a:pt x="566" y="181"/>
                </a:lnTo>
                <a:lnTo>
                  <a:pt x="567" y="181"/>
                </a:lnTo>
                <a:lnTo>
                  <a:pt x="567" y="182"/>
                </a:lnTo>
                <a:lnTo>
                  <a:pt x="567" y="183"/>
                </a:lnTo>
                <a:lnTo>
                  <a:pt x="568" y="183"/>
                </a:lnTo>
                <a:lnTo>
                  <a:pt x="568" y="184"/>
                </a:lnTo>
                <a:lnTo>
                  <a:pt x="568" y="185"/>
                </a:lnTo>
                <a:lnTo>
                  <a:pt x="568" y="185"/>
                </a:lnTo>
                <a:lnTo>
                  <a:pt x="569" y="185"/>
                </a:lnTo>
                <a:lnTo>
                  <a:pt x="569" y="186"/>
                </a:lnTo>
                <a:lnTo>
                  <a:pt x="569" y="187"/>
                </a:lnTo>
                <a:lnTo>
                  <a:pt x="570" y="187"/>
                </a:lnTo>
                <a:lnTo>
                  <a:pt x="570" y="187"/>
                </a:lnTo>
                <a:lnTo>
                  <a:pt x="571" y="187"/>
                </a:lnTo>
                <a:lnTo>
                  <a:pt x="572" y="188"/>
                </a:lnTo>
                <a:lnTo>
                  <a:pt x="572" y="188"/>
                </a:lnTo>
                <a:lnTo>
                  <a:pt x="573" y="188"/>
                </a:lnTo>
                <a:lnTo>
                  <a:pt x="574" y="188"/>
                </a:lnTo>
                <a:lnTo>
                  <a:pt x="574" y="188"/>
                </a:lnTo>
                <a:lnTo>
                  <a:pt x="574" y="189"/>
                </a:lnTo>
                <a:lnTo>
                  <a:pt x="575" y="190"/>
                </a:lnTo>
                <a:lnTo>
                  <a:pt x="575" y="190"/>
                </a:lnTo>
                <a:lnTo>
                  <a:pt x="576" y="190"/>
                </a:lnTo>
                <a:lnTo>
                  <a:pt x="576" y="191"/>
                </a:lnTo>
                <a:lnTo>
                  <a:pt x="576" y="192"/>
                </a:lnTo>
                <a:lnTo>
                  <a:pt x="576" y="192"/>
                </a:lnTo>
                <a:lnTo>
                  <a:pt x="576" y="193"/>
                </a:lnTo>
                <a:lnTo>
                  <a:pt x="577" y="193"/>
                </a:lnTo>
                <a:lnTo>
                  <a:pt x="577" y="194"/>
                </a:lnTo>
                <a:lnTo>
                  <a:pt x="578" y="194"/>
                </a:lnTo>
                <a:lnTo>
                  <a:pt x="578" y="194"/>
                </a:lnTo>
                <a:lnTo>
                  <a:pt x="578" y="195"/>
                </a:lnTo>
                <a:lnTo>
                  <a:pt x="578" y="196"/>
                </a:lnTo>
                <a:lnTo>
                  <a:pt x="578" y="196"/>
                </a:lnTo>
                <a:lnTo>
                  <a:pt x="579" y="197"/>
                </a:lnTo>
                <a:lnTo>
                  <a:pt x="579" y="198"/>
                </a:lnTo>
                <a:lnTo>
                  <a:pt x="579" y="198"/>
                </a:lnTo>
                <a:lnTo>
                  <a:pt x="580" y="198"/>
                </a:lnTo>
                <a:lnTo>
                  <a:pt x="580" y="199"/>
                </a:lnTo>
                <a:lnTo>
                  <a:pt x="580" y="200"/>
                </a:lnTo>
                <a:lnTo>
                  <a:pt x="580" y="200"/>
                </a:lnTo>
                <a:lnTo>
                  <a:pt x="581" y="200"/>
                </a:lnTo>
                <a:lnTo>
                  <a:pt x="581" y="201"/>
                </a:lnTo>
                <a:lnTo>
                  <a:pt x="582" y="201"/>
                </a:lnTo>
                <a:lnTo>
                  <a:pt x="582" y="202"/>
                </a:lnTo>
                <a:lnTo>
                  <a:pt x="583" y="202"/>
                </a:lnTo>
                <a:lnTo>
                  <a:pt x="583" y="202"/>
                </a:lnTo>
                <a:lnTo>
                  <a:pt x="584" y="202"/>
                </a:lnTo>
                <a:lnTo>
                  <a:pt x="585" y="203"/>
                </a:lnTo>
                <a:lnTo>
                  <a:pt x="585" y="203"/>
                </a:lnTo>
                <a:lnTo>
                  <a:pt x="586" y="203"/>
                </a:lnTo>
                <a:lnTo>
                  <a:pt x="586" y="204"/>
                </a:lnTo>
                <a:lnTo>
                  <a:pt x="587" y="204"/>
                </a:lnTo>
                <a:lnTo>
                  <a:pt x="587" y="204"/>
                </a:lnTo>
                <a:lnTo>
                  <a:pt x="588" y="204"/>
                </a:lnTo>
                <a:lnTo>
                  <a:pt x="589" y="204"/>
                </a:lnTo>
                <a:lnTo>
                  <a:pt x="589" y="204"/>
                </a:lnTo>
                <a:lnTo>
                  <a:pt x="589" y="204"/>
                </a:lnTo>
                <a:lnTo>
                  <a:pt x="590" y="204"/>
                </a:lnTo>
                <a:lnTo>
                  <a:pt x="591" y="204"/>
                </a:lnTo>
                <a:lnTo>
                  <a:pt x="591" y="204"/>
                </a:lnTo>
                <a:lnTo>
                  <a:pt x="592" y="205"/>
                </a:lnTo>
                <a:lnTo>
                  <a:pt x="593" y="205"/>
                </a:lnTo>
                <a:lnTo>
                  <a:pt x="593" y="205"/>
                </a:lnTo>
                <a:lnTo>
                  <a:pt x="593" y="206"/>
                </a:lnTo>
                <a:lnTo>
                  <a:pt x="594" y="206"/>
                </a:lnTo>
                <a:lnTo>
                  <a:pt x="594" y="206"/>
                </a:lnTo>
                <a:lnTo>
                  <a:pt x="595" y="206"/>
                </a:lnTo>
                <a:lnTo>
                  <a:pt x="595" y="207"/>
                </a:lnTo>
                <a:lnTo>
                  <a:pt x="595" y="207"/>
                </a:lnTo>
                <a:lnTo>
                  <a:pt x="595" y="208"/>
                </a:lnTo>
                <a:lnTo>
                  <a:pt x="595" y="209"/>
                </a:lnTo>
                <a:lnTo>
                  <a:pt x="594" y="209"/>
                </a:lnTo>
                <a:lnTo>
                  <a:pt x="594" y="209"/>
                </a:lnTo>
                <a:lnTo>
                  <a:pt x="593" y="209"/>
                </a:lnTo>
                <a:lnTo>
                  <a:pt x="593" y="210"/>
                </a:lnTo>
                <a:lnTo>
                  <a:pt x="593" y="210"/>
                </a:lnTo>
                <a:lnTo>
                  <a:pt x="592" y="211"/>
                </a:lnTo>
                <a:lnTo>
                  <a:pt x="591" y="211"/>
                </a:lnTo>
                <a:lnTo>
                  <a:pt x="591" y="211"/>
                </a:lnTo>
                <a:lnTo>
                  <a:pt x="591" y="211"/>
                </a:lnTo>
                <a:lnTo>
                  <a:pt x="591" y="212"/>
                </a:lnTo>
                <a:lnTo>
                  <a:pt x="591" y="213"/>
                </a:lnTo>
                <a:lnTo>
                  <a:pt x="591" y="213"/>
                </a:lnTo>
                <a:lnTo>
                  <a:pt x="591" y="214"/>
                </a:lnTo>
                <a:lnTo>
                  <a:pt x="591" y="215"/>
                </a:lnTo>
                <a:lnTo>
                  <a:pt x="590" y="215"/>
                </a:lnTo>
                <a:lnTo>
                  <a:pt x="589" y="215"/>
                </a:lnTo>
                <a:lnTo>
                  <a:pt x="589" y="215"/>
                </a:lnTo>
                <a:lnTo>
                  <a:pt x="588" y="215"/>
                </a:lnTo>
                <a:lnTo>
                  <a:pt x="587" y="215"/>
                </a:lnTo>
                <a:lnTo>
                  <a:pt x="587" y="215"/>
                </a:lnTo>
                <a:lnTo>
                  <a:pt x="587" y="215"/>
                </a:lnTo>
                <a:lnTo>
                  <a:pt x="587" y="216"/>
                </a:lnTo>
                <a:lnTo>
                  <a:pt x="587" y="217"/>
                </a:lnTo>
                <a:lnTo>
                  <a:pt x="586" y="217"/>
                </a:lnTo>
                <a:lnTo>
                  <a:pt x="586" y="217"/>
                </a:lnTo>
                <a:lnTo>
                  <a:pt x="587" y="217"/>
                </a:lnTo>
                <a:lnTo>
                  <a:pt x="587" y="218"/>
                </a:lnTo>
                <a:lnTo>
                  <a:pt x="587" y="219"/>
                </a:lnTo>
                <a:lnTo>
                  <a:pt x="587" y="219"/>
                </a:lnTo>
                <a:lnTo>
                  <a:pt x="588" y="219"/>
                </a:lnTo>
                <a:lnTo>
                  <a:pt x="589" y="219"/>
                </a:lnTo>
                <a:lnTo>
                  <a:pt x="589" y="219"/>
                </a:lnTo>
                <a:lnTo>
                  <a:pt x="589" y="219"/>
                </a:lnTo>
                <a:lnTo>
                  <a:pt x="590" y="219"/>
                </a:lnTo>
                <a:lnTo>
                  <a:pt x="591" y="219"/>
                </a:lnTo>
                <a:lnTo>
                  <a:pt x="591" y="219"/>
                </a:lnTo>
                <a:lnTo>
                  <a:pt x="592" y="219"/>
                </a:lnTo>
                <a:lnTo>
                  <a:pt x="593" y="219"/>
                </a:lnTo>
                <a:lnTo>
                  <a:pt x="593" y="220"/>
                </a:lnTo>
                <a:lnTo>
                  <a:pt x="593" y="220"/>
                </a:lnTo>
                <a:lnTo>
                  <a:pt x="594" y="220"/>
                </a:lnTo>
                <a:lnTo>
                  <a:pt x="594" y="219"/>
                </a:lnTo>
                <a:lnTo>
                  <a:pt x="595" y="219"/>
                </a:lnTo>
                <a:lnTo>
                  <a:pt x="595" y="219"/>
                </a:lnTo>
                <a:lnTo>
                  <a:pt x="596" y="219"/>
                </a:lnTo>
                <a:lnTo>
                  <a:pt x="596" y="219"/>
                </a:lnTo>
                <a:lnTo>
                  <a:pt x="597" y="219"/>
                </a:lnTo>
                <a:lnTo>
                  <a:pt x="597" y="218"/>
                </a:lnTo>
                <a:lnTo>
                  <a:pt x="597" y="218"/>
                </a:lnTo>
                <a:lnTo>
                  <a:pt x="598" y="218"/>
                </a:lnTo>
                <a:lnTo>
                  <a:pt x="598" y="218"/>
                </a:lnTo>
                <a:lnTo>
                  <a:pt x="599" y="218"/>
                </a:lnTo>
                <a:lnTo>
                  <a:pt x="600" y="218"/>
                </a:lnTo>
                <a:lnTo>
                  <a:pt x="600" y="217"/>
                </a:lnTo>
                <a:lnTo>
                  <a:pt x="600" y="217"/>
                </a:lnTo>
                <a:lnTo>
                  <a:pt x="601" y="217"/>
                </a:lnTo>
                <a:lnTo>
                  <a:pt x="602" y="217"/>
                </a:lnTo>
                <a:lnTo>
                  <a:pt x="602" y="217"/>
                </a:lnTo>
                <a:lnTo>
                  <a:pt x="603" y="217"/>
                </a:lnTo>
                <a:lnTo>
                  <a:pt x="603" y="217"/>
                </a:lnTo>
                <a:lnTo>
                  <a:pt x="604" y="217"/>
                </a:lnTo>
                <a:lnTo>
                  <a:pt x="604" y="216"/>
                </a:lnTo>
                <a:lnTo>
                  <a:pt x="605" y="216"/>
                </a:lnTo>
                <a:lnTo>
                  <a:pt x="606" y="216"/>
                </a:lnTo>
                <a:lnTo>
                  <a:pt x="606" y="217"/>
                </a:lnTo>
                <a:lnTo>
                  <a:pt x="607" y="217"/>
                </a:lnTo>
                <a:lnTo>
                  <a:pt x="607" y="216"/>
                </a:lnTo>
                <a:lnTo>
                  <a:pt x="608" y="216"/>
                </a:lnTo>
                <a:lnTo>
                  <a:pt x="608" y="216"/>
                </a:lnTo>
                <a:lnTo>
                  <a:pt x="608" y="215"/>
                </a:lnTo>
                <a:lnTo>
                  <a:pt x="609" y="215"/>
                </a:lnTo>
                <a:lnTo>
                  <a:pt x="610" y="215"/>
                </a:lnTo>
                <a:lnTo>
                  <a:pt x="610" y="215"/>
                </a:lnTo>
                <a:lnTo>
                  <a:pt x="610" y="214"/>
                </a:lnTo>
                <a:lnTo>
                  <a:pt x="610" y="214"/>
                </a:lnTo>
                <a:lnTo>
                  <a:pt x="610" y="213"/>
                </a:lnTo>
                <a:lnTo>
                  <a:pt x="611" y="213"/>
                </a:lnTo>
                <a:lnTo>
                  <a:pt x="612" y="213"/>
                </a:lnTo>
                <a:lnTo>
                  <a:pt x="612" y="213"/>
                </a:lnTo>
                <a:lnTo>
                  <a:pt x="613" y="213"/>
                </a:lnTo>
                <a:lnTo>
                  <a:pt x="614" y="213"/>
                </a:lnTo>
                <a:lnTo>
                  <a:pt x="614" y="212"/>
                </a:lnTo>
                <a:lnTo>
                  <a:pt x="614" y="212"/>
                </a:lnTo>
                <a:lnTo>
                  <a:pt x="615" y="212"/>
                </a:lnTo>
                <a:lnTo>
                  <a:pt x="615" y="213"/>
                </a:lnTo>
                <a:lnTo>
                  <a:pt x="615" y="213"/>
                </a:lnTo>
                <a:lnTo>
                  <a:pt x="615" y="213"/>
                </a:lnTo>
                <a:lnTo>
                  <a:pt x="616" y="213"/>
                </a:lnTo>
                <a:lnTo>
                  <a:pt x="616" y="214"/>
                </a:lnTo>
                <a:lnTo>
                  <a:pt x="616" y="215"/>
                </a:lnTo>
                <a:lnTo>
                  <a:pt x="617" y="215"/>
                </a:lnTo>
                <a:lnTo>
                  <a:pt x="617" y="216"/>
                </a:lnTo>
                <a:lnTo>
                  <a:pt x="617" y="216"/>
                </a:lnTo>
                <a:lnTo>
                  <a:pt x="617" y="217"/>
                </a:lnTo>
                <a:lnTo>
                  <a:pt x="618" y="217"/>
                </a:lnTo>
                <a:lnTo>
                  <a:pt x="618" y="217"/>
                </a:lnTo>
                <a:lnTo>
                  <a:pt x="619" y="217"/>
                </a:lnTo>
                <a:lnTo>
                  <a:pt x="619" y="218"/>
                </a:lnTo>
                <a:lnTo>
                  <a:pt x="619" y="218"/>
                </a:lnTo>
                <a:lnTo>
                  <a:pt x="620" y="218"/>
                </a:lnTo>
                <a:lnTo>
                  <a:pt x="620" y="219"/>
                </a:lnTo>
                <a:lnTo>
                  <a:pt x="621" y="219"/>
                </a:lnTo>
                <a:lnTo>
                  <a:pt x="621" y="218"/>
                </a:lnTo>
                <a:lnTo>
                  <a:pt x="622" y="218"/>
                </a:lnTo>
                <a:lnTo>
                  <a:pt x="623" y="218"/>
                </a:lnTo>
                <a:lnTo>
                  <a:pt x="623" y="218"/>
                </a:lnTo>
                <a:lnTo>
                  <a:pt x="624" y="218"/>
                </a:lnTo>
                <a:lnTo>
                  <a:pt x="624" y="219"/>
                </a:lnTo>
                <a:lnTo>
                  <a:pt x="625" y="219"/>
                </a:lnTo>
                <a:lnTo>
                  <a:pt x="625" y="220"/>
                </a:lnTo>
                <a:lnTo>
                  <a:pt x="625" y="221"/>
                </a:lnTo>
                <a:lnTo>
                  <a:pt x="625" y="221"/>
                </a:lnTo>
                <a:lnTo>
                  <a:pt x="625" y="222"/>
                </a:lnTo>
                <a:lnTo>
                  <a:pt x="626" y="223"/>
                </a:lnTo>
                <a:lnTo>
                  <a:pt x="626" y="223"/>
                </a:lnTo>
                <a:lnTo>
                  <a:pt x="626" y="224"/>
                </a:lnTo>
                <a:lnTo>
                  <a:pt x="626" y="224"/>
                </a:lnTo>
                <a:lnTo>
                  <a:pt x="627" y="224"/>
                </a:lnTo>
                <a:lnTo>
                  <a:pt x="627" y="225"/>
                </a:lnTo>
                <a:lnTo>
                  <a:pt x="627" y="226"/>
                </a:lnTo>
                <a:lnTo>
                  <a:pt x="628" y="226"/>
                </a:lnTo>
                <a:lnTo>
                  <a:pt x="629" y="226"/>
                </a:lnTo>
                <a:lnTo>
                  <a:pt x="629" y="227"/>
                </a:lnTo>
                <a:lnTo>
                  <a:pt x="628" y="227"/>
                </a:lnTo>
                <a:lnTo>
                  <a:pt x="628" y="228"/>
                </a:lnTo>
                <a:lnTo>
                  <a:pt x="627" y="228"/>
                </a:lnTo>
                <a:lnTo>
                  <a:pt x="627" y="228"/>
                </a:lnTo>
                <a:lnTo>
                  <a:pt x="627" y="228"/>
                </a:lnTo>
                <a:lnTo>
                  <a:pt x="626" y="229"/>
                </a:lnTo>
                <a:lnTo>
                  <a:pt x="626" y="230"/>
                </a:lnTo>
                <a:lnTo>
                  <a:pt x="626" y="230"/>
                </a:lnTo>
                <a:lnTo>
                  <a:pt x="625" y="231"/>
                </a:lnTo>
                <a:lnTo>
                  <a:pt x="625" y="231"/>
                </a:lnTo>
                <a:lnTo>
                  <a:pt x="624" y="231"/>
                </a:lnTo>
                <a:lnTo>
                  <a:pt x="623" y="232"/>
                </a:lnTo>
                <a:lnTo>
                  <a:pt x="623" y="232"/>
                </a:lnTo>
                <a:lnTo>
                  <a:pt x="622" y="232"/>
                </a:lnTo>
                <a:lnTo>
                  <a:pt x="622" y="232"/>
                </a:lnTo>
                <a:lnTo>
                  <a:pt x="621" y="232"/>
                </a:lnTo>
                <a:lnTo>
                  <a:pt x="621" y="232"/>
                </a:lnTo>
                <a:lnTo>
                  <a:pt x="621" y="233"/>
                </a:lnTo>
                <a:lnTo>
                  <a:pt x="620" y="234"/>
                </a:lnTo>
                <a:lnTo>
                  <a:pt x="619" y="234"/>
                </a:lnTo>
                <a:lnTo>
                  <a:pt x="619" y="234"/>
                </a:lnTo>
                <a:lnTo>
                  <a:pt x="618" y="234"/>
                </a:lnTo>
                <a:lnTo>
                  <a:pt x="617" y="234"/>
                </a:lnTo>
                <a:lnTo>
                  <a:pt x="617" y="234"/>
                </a:lnTo>
                <a:lnTo>
                  <a:pt x="616" y="234"/>
                </a:lnTo>
                <a:lnTo>
                  <a:pt x="616" y="234"/>
                </a:lnTo>
                <a:lnTo>
                  <a:pt x="615" y="234"/>
                </a:lnTo>
                <a:lnTo>
                  <a:pt x="615" y="234"/>
                </a:lnTo>
                <a:lnTo>
                  <a:pt x="614" y="234"/>
                </a:lnTo>
                <a:lnTo>
                  <a:pt x="614" y="235"/>
                </a:lnTo>
                <a:lnTo>
                  <a:pt x="614" y="235"/>
                </a:lnTo>
                <a:lnTo>
                  <a:pt x="613" y="235"/>
                </a:lnTo>
                <a:lnTo>
                  <a:pt x="614" y="236"/>
                </a:lnTo>
                <a:lnTo>
                  <a:pt x="614" y="236"/>
                </a:lnTo>
                <a:lnTo>
                  <a:pt x="614" y="237"/>
                </a:lnTo>
                <a:lnTo>
                  <a:pt x="614" y="238"/>
                </a:lnTo>
                <a:lnTo>
                  <a:pt x="614" y="238"/>
                </a:lnTo>
                <a:lnTo>
                  <a:pt x="614" y="238"/>
                </a:lnTo>
                <a:lnTo>
                  <a:pt x="614" y="239"/>
                </a:lnTo>
                <a:lnTo>
                  <a:pt x="613" y="240"/>
                </a:lnTo>
                <a:lnTo>
                  <a:pt x="612" y="240"/>
                </a:lnTo>
                <a:lnTo>
                  <a:pt x="612" y="240"/>
                </a:lnTo>
                <a:lnTo>
                  <a:pt x="612" y="241"/>
                </a:lnTo>
                <a:lnTo>
                  <a:pt x="611" y="241"/>
                </a:lnTo>
                <a:lnTo>
                  <a:pt x="610" y="242"/>
                </a:lnTo>
                <a:lnTo>
                  <a:pt x="611" y="242"/>
                </a:lnTo>
                <a:lnTo>
                  <a:pt x="612" y="242"/>
                </a:lnTo>
                <a:lnTo>
                  <a:pt x="612" y="243"/>
                </a:lnTo>
                <a:lnTo>
                  <a:pt x="612" y="243"/>
                </a:lnTo>
                <a:lnTo>
                  <a:pt x="612" y="244"/>
                </a:lnTo>
                <a:lnTo>
                  <a:pt x="612" y="245"/>
                </a:lnTo>
                <a:lnTo>
                  <a:pt x="612" y="245"/>
                </a:lnTo>
                <a:lnTo>
                  <a:pt x="612" y="245"/>
                </a:lnTo>
                <a:lnTo>
                  <a:pt x="613" y="245"/>
                </a:lnTo>
                <a:lnTo>
                  <a:pt x="613" y="246"/>
                </a:lnTo>
                <a:lnTo>
                  <a:pt x="614" y="246"/>
                </a:lnTo>
                <a:lnTo>
                  <a:pt x="614" y="245"/>
                </a:lnTo>
                <a:lnTo>
                  <a:pt x="614" y="245"/>
                </a:lnTo>
                <a:lnTo>
                  <a:pt x="615" y="245"/>
                </a:lnTo>
                <a:lnTo>
                  <a:pt x="615" y="245"/>
                </a:lnTo>
                <a:lnTo>
                  <a:pt x="615" y="245"/>
                </a:lnTo>
                <a:lnTo>
                  <a:pt x="616" y="245"/>
                </a:lnTo>
                <a:lnTo>
                  <a:pt x="617" y="245"/>
                </a:lnTo>
                <a:lnTo>
                  <a:pt x="617" y="245"/>
                </a:lnTo>
                <a:lnTo>
                  <a:pt x="617" y="244"/>
                </a:lnTo>
                <a:lnTo>
                  <a:pt x="618" y="244"/>
                </a:lnTo>
                <a:lnTo>
                  <a:pt x="619" y="243"/>
                </a:lnTo>
                <a:lnTo>
                  <a:pt x="619" y="243"/>
                </a:lnTo>
                <a:lnTo>
                  <a:pt x="619" y="243"/>
                </a:lnTo>
                <a:lnTo>
                  <a:pt x="620" y="243"/>
                </a:lnTo>
                <a:lnTo>
                  <a:pt x="621" y="243"/>
                </a:lnTo>
                <a:lnTo>
                  <a:pt x="621" y="243"/>
                </a:lnTo>
                <a:lnTo>
                  <a:pt x="621" y="243"/>
                </a:lnTo>
                <a:lnTo>
                  <a:pt x="622" y="244"/>
                </a:lnTo>
                <a:lnTo>
                  <a:pt x="622" y="243"/>
                </a:lnTo>
                <a:lnTo>
                  <a:pt x="623" y="243"/>
                </a:lnTo>
                <a:lnTo>
                  <a:pt x="623" y="243"/>
                </a:lnTo>
                <a:lnTo>
                  <a:pt x="623" y="243"/>
                </a:lnTo>
                <a:lnTo>
                  <a:pt x="624" y="242"/>
                </a:lnTo>
                <a:lnTo>
                  <a:pt x="624" y="243"/>
                </a:lnTo>
                <a:lnTo>
                  <a:pt x="625" y="243"/>
                </a:lnTo>
                <a:lnTo>
                  <a:pt x="625" y="243"/>
                </a:lnTo>
                <a:lnTo>
                  <a:pt x="626" y="243"/>
                </a:lnTo>
                <a:lnTo>
                  <a:pt x="627" y="242"/>
                </a:lnTo>
                <a:lnTo>
                  <a:pt x="627" y="242"/>
                </a:lnTo>
                <a:lnTo>
                  <a:pt x="628" y="242"/>
                </a:lnTo>
                <a:lnTo>
                  <a:pt x="628" y="243"/>
                </a:lnTo>
                <a:lnTo>
                  <a:pt x="629" y="243"/>
                </a:lnTo>
                <a:lnTo>
                  <a:pt x="629" y="243"/>
                </a:lnTo>
                <a:lnTo>
                  <a:pt x="630" y="243"/>
                </a:lnTo>
                <a:lnTo>
                  <a:pt x="631" y="243"/>
                </a:lnTo>
                <a:lnTo>
                  <a:pt x="631" y="243"/>
                </a:lnTo>
                <a:lnTo>
                  <a:pt x="632" y="243"/>
                </a:lnTo>
                <a:lnTo>
                  <a:pt x="632" y="243"/>
                </a:lnTo>
                <a:lnTo>
                  <a:pt x="633" y="244"/>
                </a:lnTo>
                <a:lnTo>
                  <a:pt x="633" y="244"/>
                </a:lnTo>
                <a:lnTo>
                  <a:pt x="634" y="244"/>
                </a:lnTo>
                <a:lnTo>
                  <a:pt x="634" y="245"/>
                </a:lnTo>
                <a:lnTo>
                  <a:pt x="635" y="245"/>
                </a:lnTo>
                <a:lnTo>
                  <a:pt x="635" y="245"/>
                </a:lnTo>
                <a:lnTo>
                  <a:pt x="636" y="245"/>
                </a:lnTo>
                <a:lnTo>
                  <a:pt x="636" y="246"/>
                </a:lnTo>
                <a:lnTo>
                  <a:pt x="636" y="246"/>
                </a:lnTo>
                <a:lnTo>
                  <a:pt x="636" y="247"/>
                </a:lnTo>
                <a:lnTo>
                  <a:pt x="636" y="247"/>
                </a:lnTo>
                <a:lnTo>
                  <a:pt x="636" y="248"/>
                </a:lnTo>
                <a:lnTo>
                  <a:pt x="637" y="249"/>
                </a:lnTo>
                <a:lnTo>
                  <a:pt x="637" y="249"/>
                </a:lnTo>
                <a:lnTo>
                  <a:pt x="638" y="250"/>
                </a:lnTo>
                <a:lnTo>
                  <a:pt x="637" y="251"/>
                </a:lnTo>
                <a:lnTo>
                  <a:pt x="638" y="251"/>
                </a:lnTo>
                <a:lnTo>
                  <a:pt x="638" y="251"/>
                </a:lnTo>
                <a:lnTo>
                  <a:pt x="638" y="252"/>
                </a:lnTo>
                <a:lnTo>
                  <a:pt x="639" y="252"/>
                </a:lnTo>
                <a:lnTo>
                  <a:pt x="639" y="253"/>
                </a:lnTo>
                <a:lnTo>
                  <a:pt x="639" y="253"/>
                </a:lnTo>
                <a:lnTo>
                  <a:pt x="639" y="254"/>
                </a:lnTo>
                <a:lnTo>
                  <a:pt x="639" y="255"/>
                </a:lnTo>
                <a:lnTo>
                  <a:pt x="639" y="255"/>
                </a:lnTo>
                <a:lnTo>
                  <a:pt x="639" y="256"/>
                </a:lnTo>
                <a:lnTo>
                  <a:pt x="638" y="256"/>
                </a:lnTo>
                <a:lnTo>
                  <a:pt x="638" y="257"/>
                </a:lnTo>
                <a:lnTo>
                  <a:pt x="638" y="257"/>
                </a:lnTo>
                <a:lnTo>
                  <a:pt x="638" y="257"/>
                </a:lnTo>
                <a:lnTo>
                  <a:pt x="639" y="257"/>
                </a:lnTo>
                <a:lnTo>
                  <a:pt x="640" y="257"/>
                </a:lnTo>
                <a:lnTo>
                  <a:pt x="640" y="257"/>
                </a:lnTo>
                <a:lnTo>
                  <a:pt x="640" y="258"/>
                </a:lnTo>
                <a:lnTo>
                  <a:pt x="642" y="258"/>
                </a:lnTo>
                <a:lnTo>
                  <a:pt x="642" y="258"/>
                </a:lnTo>
                <a:lnTo>
                  <a:pt x="643" y="259"/>
                </a:lnTo>
                <a:lnTo>
                  <a:pt x="644" y="259"/>
                </a:lnTo>
                <a:lnTo>
                  <a:pt x="644" y="259"/>
                </a:lnTo>
                <a:lnTo>
                  <a:pt x="645" y="259"/>
                </a:lnTo>
                <a:lnTo>
                  <a:pt x="646" y="259"/>
                </a:lnTo>
                <a:lnTo>
                  <a:pt x="646" y="259"/>
                </a:lnTo>
                <a:lnTo>
                  <a:pt x="647" y="259"/>
                </a:lnTo>
                <a:lnTo>
                  <a:pt x="647" y="260"/>
                </a:lnTo>
                <a:lnTo>
                  <a:pt x="648" y="260"/>
                </a:lnTo>
                <a:lnTo>
                  <a:pt x="648" y="260"/>
                </a:lnTo>
                <a:lnTo>
                  <a:pt x="648" y="260"/>
                </a:lnTo>
                <a:lnTo>
                  <a:pt x="649" y="260"/>
                </a:lnTo>
                <a:lnTo>
                  <a:pt x="650" y="260"/>
                </a:lnTo>
                <a:lnTo>
                  <a:pt x="650" y="260"/>
                </a:lnTo>
                <a:lnTo>
                  <a:pt x="650" y="261"/>
                </a:lnTo>
                <a:lnTo>
                  <a:pt x="651" y="260"/>
                </a:lnTo>
                <a:lnTo>
                  <a:pt x="651" y="260"/>
                </a:lnTo>
                <a:lnTo>
                  <a:pt x="652" y="260"/>
                </a:lnTo>
                <a:lnTo>
                  <a:pt x="653" y="260"/>
                </a:lnTo>
                <a:lnTo>
                  <a:pt x="653" y="260"/>
                </a:lnTo>
                <a:lnTo>
                  <a:pt x="654" y="260"/>
                </a:lnTo>
                <a:lnTo>
                  <a:pt x="655" y="260"/>
                </a:lnTo>
                <a:lnTo>
                  <a:pt x="655" y="260"/>
                </a:lnTo>
                <a:lnTo>
                  <a:pt x="656" y="260"/>
                </a:lnTo>
                <a:lnTo>
                  <a:pt x="657" y="260"/>
                </a:lnTo>
                <a:lnTo>
                  <a:pt x="657" y="260"/>
                </a:lnTo>
                <a:lnTo>
                  <a:pt x="657" y="260"/>
                </a:lnTo>
                <a:lnTo>
                  <a:pt x="658" y="260"/>
                </a:lnTo>
                <a:lnTo>
                  <a:pt x="658" y="261"/>
                </a:lnTo>
                <a:lnTo>
                  <a:pt x="659" y="261"/>
                </a:lnTo>
                <a:lnTo>
                  <a:pt x="659" y="262"/>
                </a:lnTo>
                <a:lnTo>
                  <a:pt x="659" y="262"/>
                </a:lnTo>
                <a:lnTo>
                  <a:pt x="659" y="263"/>
                </a:lnTo>
                <a:lnTo>
                  <a:pt x="659" y="264"/>
                </a:lnTo>
                <a:lnTo>
                  <a:pt x="658" y="264"/>
                </a:lnTo>
                <a:lnTo>
                  <a:pt x="658" y="264"/>
                </a:lnTo>
                <a:lnTo>
                  <a:pt x="657" y="264"/>
                </a:lnTo>
                <a:lnTo>
                  <a:pt x="657" y="265"/>
                </a:lnTo>
                <a:lnTo>
                  <a:pt x="657" y="266"/>
                </a:lnTo>
                <a:lnTo>
                  <a:pt x="657" y="266"/>
                </a:lnTo>
                <a:lnTo>
                  <a:pt x="657" y="267"/>
                </a:lnTo>
                <a:lnTo>
                  <a:pt x="657" y="268"/>
                </a:lnTo>
                <a:lnTo>
                  <a:pt x="657" y="268"/>
                </a:lnTo>
                <a:lnTo>
                  <a:pt x="657" y="269"/>
                </a:lnTo>
                <a:lnTo>
                  <a:pt x="658" y="269"/>
                </a:lnTo>
                <a:lnTo>
                  <a:pt x="658" y="270"/>
                </a:lnTo>
                <a:lnTo>
                  <a:pt x="659" y="270"/>
                </a:lnTo>
                <a:lnTo>
                  <a:pt x="659" y="270"/>
                </a:lnTo>
                <a:lnTo>
                  <a:pt x="660" y="271"/>
                </a:lnTo>
                <a:lnTo>
                  <a:pt x="661" y="271"/>
                </a:lnTo>
                <a:lnTo>
                  <a:pt x="661" y="272"/>
                </a:lnTo>
                <a:lnTo>
                  <a:pt x="661" y="272"/>
                </a:lnTo>
                <a:lnTo>
                  <a:pt x="662" y="272"/>
                </a:lnTo>
                <a:lnTo>
                  <a:pt x="663" y="272"/>
                </a:lnTo>
                <a:lnTo>
                  <a:pt x="663" y="272"/>
                </a:lnTo>
                <a:lnTo>
                  <a:pt x="664" y="272"/>
                </a:lnTo>
                <a:lnTo>
                  <a:pt x="664" y="271"/>
                </a:lnTo>
                <a:lnTo>
                  <a:pt x="665" y="271"/>
                </a:lnTo>
                <a:lnTo>
                  <a:pt x="665" y="271"/>
                </a:lnTo>
                <a:lnTo>
                  <a:pt x="666" y="271"/>
                </a:lnTo>
                <a:lnTo>
                  <a:pt x="667" y="271"/>
                </a:lnTo>
                <a:lnTo>
                  <a:pt x="667" y="272"/>
                </a:lnTo>
                <a:lnTo>
                  <a:pt x="668" y="271"/>
                </a:lnTo>
                <a:lnTo>
                  <a:pt x="668" y="272"/>
                </a:lnTo>
                <a:lnTo>
                  <a:pt x="669" y="272"/>
                </a:lnTo>
                <a:lnTo>
                  <a:pt x="669" y="272"/>
                </a:lnTo>
                <a:lnTo>
                  <a:pt x="670" y="272"/>
                </a:lnTo>
                <a:lnTo>
                  <a:pt x="670" y="272"/>
                </a:lnTo>
                <a:lnTo>
                  <a:pt x="671" y="272"/>
                </a:lnTo>
                <a:lnTo>
                  <a:pt x="672" y="273"/>
                </a:lnTo>
                <a:lnTo>
                  <a:pt x="672" y="273"/>
                </a:lnTo>
                <a:lnTo>
                  <a:pt x="673" y="273"/>
                </a:lnTo>
                <a:lnTo>
                  <a:pt x="674" y="273"/>
                </a:lnTo>
                <a:lnTo>
                  <a:pt x="674" y="273"/>
                </a:lnTo>
                <a:lnTo>
                  <a:pt x="675" y="273"/>
                </a:lnTo>
                <a:lnTo>
                  <a:pt x="676" y="273"/>
                </a:lnTo>
                <a:lnTo>
                  <a:pt x="676" y="272"/>
                </a:lnTo>
                <a:lnTo>
                  <a:pt x="676" y="272"/>
                </a:lnTo>
                <a:lnTo>
                  <a:pt x="676" y="272"/>
                </a:lnTo>
                <a:lnTo>
                  <a:pt x="677" y="272"/>
                </a:lnTo>
                <a:lnTo>
                  <a:pt x="678" y="272"/>
                </a:lnTo>
                <a:lnTo>
                  <a:pt x="678" y="271"/>
                </a:lnTo>
                <a:lnTo>
                  <a:pt x="678" y="270"/>
                </a:lnTo>
                <a:lnTo>
                  <a:pt x="679" y="270"/>
                </a:lnTo>
                <a:lnTo>
                  <a:pt x="680" y="270"/>
                </a:lnTo>
                <a:lnTo>
                  <a:pt x="680" y="271"/>
                </a:lnTo>
                <a:lnTo>
                  <a:pt x="680" y="271"/>
                </a:lnTo>
                <a:lnTo>
                  <a:pt x="681" y="271"/>
                </a:lnTo>
                <a:lnTo>
                  <a:pt x="681" y="270"/>
                </a:lnTo>
                <a:lnTo>
                  <a:pt x="682" y="270"/>
                </a:lnTo>
                <a:lnTo>
                  <a:pt x="682" y="270"/>
                </a:lnTo>
                <a:lnTo>
                  <a:pt x="682" y="270"/>
                </a:lnTo>
                <a:lnTo>
                  <a:pt x="682" y="269"/>
                </a:lnTo>
                <a:lnTo>
                  <a:pt x="682" y="268"/>
                </a:lnTo>
                <a:lnTo>
                  <a:pt x="682" y="268"/>
                </a:lnTo>
                <a:lnTo>
                  <a:pt x="683" y="268"/>
                </a:lnTo>
                <a:lnTo>
                  <a:pt x="684" y="267"/>
                </a:lnTo>
                <a:lnTo>
                  <a:pt x="684" y="267"/>
                </a:lnTo>
                <a:lnTo>
                  <a:pt x="685" y="267"/>
                </a:lnTo>
                <a:lnTo>
                  <a:pt x="686" y="267"/>
                </a:lnTo>
                <a:lnTo>
                  <a:pt x="686" y="267"/>
                </a:lnTo>
                <a:lnTo>
                  <a:pt x="687" y="267"/>
                </a:lnTo>
                <a:lnTo>
                  <a:pt x="687" y="267"/>
                </a:lnTo>
                <a:lnTo>
                  <a:pt x="688" y="267"/>
                </a:lnTo>
                <a:lnTo>
                  <a:pt x="688" y="268"/>
                </a:lnTo>
                <a:lnTo>
                  <a:pt x="689" y="268"/>
                </a:lnTo>
                <a:lnTo>
                  <a:pt x="689" y="268"/>
                </a:lnTo>
                <a:lnTo>
                  <a:pt x="690" y="268"/>
                </a:lnTo>
                <a:lnTo>
                  <a:pt x="691" y="267"/>
                </a:lnTo>
                <a:lnTo>
                  <a:pt x="691" y="267"/>
                </a:lnTo>
                <a:lnTo>
                  <a:pt x="691" y="266"/>
                </a:lnTo>
                <a:lnTo>
                  <a:pt x="692" y="266"/>
                </a:lnTo>
                <a:lnTo>
                  <a:pt x="693" y="266"/>
                </a:lnTo>
                <a:lnTo>
                  <a:pt x="693" y="266"/>
                </a:lnTo>
                <a:lnTo>
                  <a:pt x="694" y="266"/>
                </a:lnTo>
                <a:lnTo>
                  <a:pt x="695" y="266"/>
                </a:lnTo>
                <a:lnTo>
                  <a:pt x="695" y="266"/>
                </a:lnTo>
                <a:lnTo>
                  <a:pt x="695" y="267"/>
                </a:lnTo>
                <a:lnTo>
                  <a:pt x="696" y="267"/>
                </a:lnTo>
                <a:lnTo>
                  <a:pt x="697" y="268"/>
                </a:lnTo>
                <a:lnTo>
                  <a:pt x="697" y="267"/>
                </a:lnTo>
                <a:lnTo>
                  <a:pt x="697" y="267"/>
                </a:lnTo>
                <a:lnTo>
                  <a:pt x="698" y="266"/>
                </a:lnTo>
                <a:lnTo>
                  <a:pt x="699" y="266"/>
                </a:lnTo>
                <a:lnTo>
                  <a:pt x="699" y="266"/>
                </a:lnTo>
                <a:lnTo>
                  <a:pt x="699" y="266"/>
                </a:lnTo>
                <a:lnTo>
                  <a:pt x="700" y="266"/>
                </a:lnTo>
                <a:lnTo>
                  <a:pt x="699" y="266"/>
                </a:lnTo>
                <a:lnTo>
                  <a:pt x="700" y="266"/>
                </a:lnTo>
                <a:lnTo>
                  <a:pt x="700" y="267"/>
                </a:lnTo>
                <a:lnTo>
                  <a:pt x="701" y="267"/>
                </a:lnTo>
                <a:lnTo>
                  <a:pt x="701" y="268"/>
                </a:lnTo>
                <a:lnTo>
                  <a:pt x="701" y="268"/>
                </a:lnTo>
                <a:lnTo>
                  <a:pt x="701" y="268"/>
                </a:lnTo>
                <a:lnTo>
                  <a:pt x="702" y="268"/>
                </a:lnTo>
                <a:lnTo>
                  <a:pt x="702" y="269"/>
                </a:lnTo>
                <a:lnTo>
                  <a:pt x="702" y="270"/>
                </a:lnTo>
                <a:lnTo>
                  <a:pt x="703" y="270"/>
                </a:lnTo>
                <a:lnTo>
                  <a:pt x="703" y="270"/>
                </a:lnTo>
                <a:lnTo>
                  <a:pt x="704" y="270"/>
                </a:lnTo>
                <a:lnTo>
                  <a:pt x="705" y="271"/>
                </a:lnTo>
                <a:lnTo>
                  <a:pt x="704" y="272"/>
                </a:lnTo>
                <a:lnTo>
                  <a:pt x="704" y="272"/>
                </a:lnTo>
                <a:lnTo>
                  <a:pt x="703" y="273"/>
                </a:lnTo>
                <a:lnTo>
                  <a:pt x="703" y="274"/>
                </a:lnTo>
                <a:lnTo>
                  <a:pt x="703" y="274"/>
                </a:lnTo>
                <a:lnTo>
                  <a:pt x="703" y="275"/>
                </a:lnTo>
                <a:lnTo>
                  <a:pt x="702" y="276"/>
                </a:lnTo>
                <a:lnTo>
                  <a:pt x="702" y="276"/>
                </a:lnTo>
                <a:lnTo>
                  <a:pt x="702" y="277"/>
                </a:lnTo>
                <a:lnTo>
                  <a:pt x="703" y="277"/>
                </a:lnTo>
                <a:lnTo>
                  <a:pt x="703" y="277"/>
                </a:lnTo>
                <a:lnTo>
                  <a:pt x="703" y="278"/>
                </a:lnTo>
                <a:lnTo>
                  <a:pt x="704" y="278"/>
                </a:lnTo>
                <a:lnTo>
                  <a:pt x="704" y="278"/>
                </a:lnTo>
                <a:lnTo>
                  <a:pt x="704" y="279"/>
                </a:lnTo>
                <a:lnTo>
                  <a:pt x="705" y="279"/>
                </a:lnTo>
                <a:lnTo>
                  <a:pt x="705" y="279"/>
                </a:lnTo>
                <a:lnTo>
                  <a:pt x="705" y="280"/>
                </a:lnTo>
                <a:lnTo>
                  <a:pt x="706" y="280"/>
                </a:lnTo>
                <a:lnTo>
                  <a:pt x="706" y="281"/>
                </a:lnTo>
                <a:lnTo>
                  <a:pt x="707" y="281"/>
                </a:lnTo>
                <a:lnTo>
                  <a:pt x="707" y="281"/>
                </a:lnTo>
                <a:lnTo>
                  <a:pt x="708" y="281"/>
                </a:lnTo>
                <a:lnTo>
                  <a:pt x="708" y="281"/>
                </a:lnTo>
                <a:lnTo>
                  <a:pt x="709" y="281"/>
                </a:lnTo>
                <a:lnTo>
                  <a:pt x="710" y="281"/>
                </a:lnTo>
                <a:lnTo>
                  <a:pt x="710" y="281"/>
                </a:lnTo>
                <a:lnTo>
                  <a:pt x="710" y="281"/>
                </a:lnTo>
                <a:lnTo>
                  <a:pt x="711" y="281"/>
                </a:lnTo>
                <a:lnTo>
                  <a:pt x="712" y="281"/>
                </a:lnTo>
                <a:lnTo>
                  <a:pt x="712" y="281"/>
                </a:lnTo>
                <a:lnTo>
                  <a:pt x="712" y="280"/>
                </a:lnTo>
                <a:lnTo>
                  <a:pt x="712" y="279"/>
                </a:lnTo>
                <a:lnTo>
                  <a:pt x="713" y="279"/>
                </a:lnTo>
                <a:lnTo>
                  <a:pt x="714" y="279"/>
                </a:lnTo>
                <a:lnTo>
                  <a:pt x="714" y="279"/>
                </a:lnTo>
                <a:lnTo>
                  <a:pt x="715" y="279"/>
                </a:lnTo>
                <a:lnTo>
                  <a:pt x="716" y="279"/>
                </a:lnTo>
                <a:lnTo>
                  <a:pt x="716" y="279"/>
                </a:lnTo>
                <a:lnTo>
                  <a:pt x="716" y="279"/>
                </a:lnTo>
                <a:lnTo>
                  <a:pt x="717" y="279"/>
                </a:lnTo>
                <a:lnTo>
                  <a:pt x="718" y="279"/>
                </a:lnTo>
                <a:lnTo>
                  <a:pt x="718" y="279"/>
                </a:lnTo>
                <a:lnTo>
                  <a:pt x="719" y="280"/>
                </a:lnTo>
                <a:lnTo>
                  <a:pt x="720" y="280"/>
                </a:lnTo>
                <a:lnTo>
                  <a:pt x="720" y="281"/>
                </a:lnTo>
                <a:lnTo>
                  <a:pt x="720" y="281"/>
                </a:lnTo>
                <a:lnTo>
                  <a:pt x="721" y="281"/>
                </a:lnTo>
                <a:lnTo>
                  <a:pt x="721" y="280"/>
                </a:lnTo>
                <a:lnTo>
                  <a:pt x="722" y="280"/>
                </a:lnTo>
                <a:lnTo>
                  <a:pt x="722" y="280"/>
                </a:lnTo>
                <a:lnTo>
                  <a:pt x="723" y="280"/>
                </a:lnTo>
                <a:lnTo>
                  <a:pt x="723" y="280"/>
                </a:lnTo>
                <a:lnTo>
                  <a:pt x="723" y="279"/>
                </a:lnTo>
                <a:lnTo>
                  <a:pt x="724" y="279"/>
                </a:lnTo>
                <a:lnTo>
                  <a:pt x="724" y="279"/>
                </a:lnTo>
                <a:lnTo>
                  <a:pt x="725" y="279"/>
                </a:lnTo>
                <a:lnTo>
                  <a:pt x="725" y="278"/>
                </a:lnTo>
                <a:lnTo>
                  <a:pt x="725" y="278"/>
                </a:lnTo>
                <a:lnTo>
                  <a:pt x="725" y="278"/>
                </a:lnTo>
                <a:lnTo>
                  <a:pt x="726" y="278"/>
                </a:lnTo>
                <a:lnTo>
                  <a:pt x="726" y="278"/>
                </a:lnTo>
                <a:lnTo>
                  <a:pt x="726" y="279"/>
                </a:lnTo>
                <a:lnTo>
                  <a:pt x="727" y="279"/>
                </a:lnTo>
                <a:lnTo>
                  <a:pt x="727" y="279"/>
                </a:lnTo>
                <a:lnTo>
                  <a:pt x="727" y="279"/>
                </a:lnTo>
                <a:lnTo>
                  <a:pt x="727" y="280"/>
                </a:lnTo>
                <a:lnTo>
                  <a:pt x="727" y="281"/>
                </a:lnTo>
                <a:lnTo>
                  <a:pt x="728" y="281"/>
                </a:lnTo>
                <a:lnTo>
                  <a:pt x="728" y="281"/>
                </a:lnTo>
                <a:lnTo>
                  <a:pt x="727" y="282"/>
                </a:lnTo>
                <a:lnTo>
                  <a:pt x="728" y="282"/>
                </a:lnTo>
                <a:lnTo>
                  <a:pt x="729" y="282"/>
                </a:lnTo>
                <a:lnTo>
                  <a:pt x="729" y="282"/>
                </a:lnTo>
                <a:lnTo>
                  <a:pt x="729" y="283"/>
                </a:lnTo>
                <a:lnTo>
                  <a:pt x="730" y="283"/>
                </a:lnTo>
                <a:lnTo>
                  <a:pt x="730" y="283"/>
                </a:lnTo>
                <a:lnTo>
                  <a:pt x="730" y="284"/>
                </a:lnTo>
                <a:lnTo>
                  <a:pt x="730" y="285"/>
                </a:lnTo>
                <a:lnTo>
                  <a:pt x="730" y="285"/>
                </a:lnTo>
                <a:lnTo>
                  <a:pt x="731" y="285"/>
                </a:lnTo>
                <a:lnTo>
                  <a:pt x="731" y="285"/>
                </a:lnTo>
                <a:lnTo>
                  <a:pt x="732" y="285"/>
                </a:lnTo>
                <a:lnTo>
                  <a:pt x="733" y="285"/>
                </a:lnTo>
                <a:lnTo>
                  <a:pt x="733" y="285"/>
                </a:lnTo>
                <a:lnTo>
                  <a:pt x="733" y="285"/>
                </a:lnTo>
                <a:lnTo>
                  <a:pt x="734" y="285"/>
                </a:lnTo>
                <a:lnTo>
                  <a:pt x="734" y="284"/>
                </a:lnTo>
                <a:lnTo>
                  <a:pt x="735" y="284"/>
                </a:lnTo>
                <a:lnTo>
                  <a:pt x="735" y="285"/>
                </a:lnTo>
                <a:lnTo>
                  <a:pt x="735" y="285"/>
                </a:lnTo>
                <a:lnTo>
                  <a:pt x="736" y="285"/>
                </a:lnTo>
                <a:lnTo>
                  <a:pt x="736" y="286"/>
                </a:lnTo>
                <a:lnTo>
                  <a:pt x="737" y="286"/>
                </a:lnTo>
                <a:lnTo>
                  <a:pt x="737" y="287"/>
                </a:lnTo>
                <a:lnTo>
                  <a:pt x="737" y="287"/>
                </a:lnTo>
                <a:lnTo>
                  <a:pt x="737" y="288"/>
                </a:lnTo>
                <a:lnTo>
                  <a:pt x="737" y="288"/>
                </a:lnTo>
                <a:lnTo>
                  <a:pt x="737" y="289"/>
                </a:lnTo>
                <a:lnTo>
                  <a:pt x="737" y="289"/>
                </a:lnTo>
                <a:lnTo>
                  <a:pt x="737" y="290"/>
                </a:lnTo>
                <a:lnTo>
                  <a:pt x="738" y="290"/>
                </a:lnTo>
                <a:lnTo>
                  <a:pt x="738" y="291"/>
                </a:lnTo>
                <a:lnTo>
                  <a:pt x="738" y="291"/>
                </a:lnTo>
                <a:lnTo>
                  <a:pt x="738" y="292"/>
                </a:lnTo>
                <a:lnTo>
                  <a:pt x="738" y="293"/>
                </a:lnTo>
                <a:lnTo>
                  <a:pt x="739" y="293"/>
                </a:lnTo>
                <a:lnTo>
                  <a:pt x="739" y="293"/>
                </a:lnTo>
                <a:lnTo>
                  <a:pt x="740" y="293"/>
                </a:lnTo>
                <a:lnTo>
                  <a:pt x="741" y="293"/>
                </a:lnTo>
                <a:lnTo>
                  <a:pt x="741" y="293"/>
                </a:lnTo>
                <a:lnTo>
                  <a:pt x="741" y="293"/>
                </a:lnTo>
                <a:lnTo>
                  <a:pt x="742" y="293"/>
                </a:lnTo>
                <a:lnTo>
                  <a:pt x="742" y="294"/>
                </a:lnTo>
                <a:lnTo>
                  <a:pt x="742" y="294"/>
                </a:lnTo>
                <a:lnTo>
                  <a:pt x="743" y="294"/>
                </a:lnTo>
                <a:lnTo>
                  <a:pt x="744" y="294"/>
                </a:lnTo>
                <a:lnTo>
                  <a:pt x="744" y="294"/>
                </a:lnTo>
                <a:lnTo>
                  <a:pt x="745" y="294"/>
                </a:lnTo>
                <a:lnTo>
                  <a:pt x="746" y="294"/>
                </a:lnTo>
                <a:lnTo>
                  <a:pt x="746" y="294"/>
                </a:lnTo>
                <a:lnTo>
                  <a:pt x="746" y="295"/>
                </a:lnTo>
                <a:lnTo>
                  <a:pt x="746" y="295"/>
                </a:lnTo>
                <a:lnTo>
                  <a:pt x="746" y="296"/>
                </a:lnTo>
                <a:lnTo>
                  <a:pt x="746" y="296"/>
                </a:lnTo>
                <a:lnTo>
                  <a:pt x="746" y="297"/>
                </a:lnTo>
                <a:lnTo>
                  <a:pt x="746" y="298"/>
                </a:lnTo>
                <a:lnTo>
                  <a:pt x="746" y="298"/>
                </a:lnTo>
                <a:lnTo>
                  <a:pt x="747" y="298"/>
                </a:lnTo>
                <a:lnTo>
                  <a:pt x="747" y="299"/>
                </a:lnTo>
                <a:lnTo>
                  <a:pt x="748" y="299"/>
                </a:lnTo>
                <a:lnTo>
                  <a:pt x="748" y="300"/>
                </a:lnTo>
                <a:lnTo>
                  <a:pt x="748" y="300"/>
                </a:lnTo>
                <a:lnTo>
                  <a:pt x="748" y="300"/>
                </a:lnTo>
                <a:lnTo>
                  <a:pt x="749" y="300"/>
                </a:lnTo>
                <a:lnTo>
                  <a:pt x="750" y="300"/>
                </a:lnTo>
                <a:lnTo>
                  <a:pt x="750" y="300"/>
                </a:lnTo>
                <a:lnTo>
                  <a:pt x="751" y="300"/>
                </a:lnTo>
                <a:lnTo>
                  <a:pt x="751" y="301"/>
                </a:lnTo>
                <a:lnTo>
                  <a:pt x="752" y="301"/>
                </a:lnTo>
                <a:lnTo>
                  <a:pt x="752" y="301"/>
                </a:lnTo>
                <a:lnTo>
                  <a:pt x="752" y="302"/>
                </a:lnTo>
                <a:lnTo>
                  <a:pt x="753" y="302"/>
                </a:lnTo>
                <a:lnTo>
                  <a:pt x="754" y="302"/>
                </a:lnTo>
                <a:lnTo>
                  <a:pt x="754" y="302"/>
                </a:lnTo>
                <a:lnTo>
                  <a:pt x="754" y="302"/>
                </a:lnTo>
                <a:lnTo>
                  <a:pt x="755" y="302"/>
                </a:lnTo>
                <a:lnTo>
                  <a:pt x="756" y="302"/>
                </a:lnTo>
                <a:lnTo>
                  <a:pt x="756" y="301"/>
                </a:lnTo>
                <a:lnTo>
                  <a:pt x="755" y="301"/>
                </a:lnTo>
                <a:lnTo>
                  <a:pt x="755" y="300"/>
                </a:lnTo>
                <a:lnTo>
                  <a:pt x="755" y="300"/>
                </a:lnTo>
                <a:lnTo>
                  <a:pt x="755" y="299"/>
                </a:lnTo>
                <a:lnTo>
                  <a:pt x="756" y="299"/>
                </a:lnTo>
                <a:lnTo>
                  <a:pt x="756" y="299"/>
                </a:lnTo>
                <a:lnTo>
                  <a:pt x="757" y="299"/>
                </a:lnTo>
                <a:lnTo>
                  <a:pt x="758" y="299"/>
                </a:lnTo>
                <a:lnTo>
                  <a:pt x="758" y="298"/>
                </a:lnTo>
                <a:lnTo>
                  <a:pt x="758" y="298"/>
                </a:lnTo>
                <a:lnTo>
                  <a:pt x="759" y="298"/>
                </a:lnTo>
                <a:lnTo>
                  <a:pt x="759" y="298"/>
                </a:lnTo>
                <a:lnTo>
                  <a:pt x="759" y="298"/>
                </a:lnTo>
                <a:lnTo>
                  <a:pt x="759" y="297"/>
                </a:lnTo>
                <a:lnTo>
                  <a:pt x="760" y="297"/>
                </a:lnTo>
                <a:lnTo>
                  <a:pt x="761" y="297"/>
                </a:lnTo>
                <a:lnTo>
                  <a:pt x="761" y="297"/>
                </a:lnTo>
                <a:lnTo>
                  <a:pt x="762" y="297"/>
                </a:lnTo>
                <a:lnTo>
                  <a:pt x="763" y="297"/>
                </a:lnTo>
                <a:lnTo>
                  <a:pt x="763" y="298"/>
                </a:lnTo>
                <a:lnTo>
                  <a:pt x="763" y="298"/>
                </a:lnTo>
                <a:lnTo>
                  <a:pt x="764" y="298"/>
                </a:lnTo>
                <a:lnTo>
                  <a:pt x="765" y="298"/>
                </a:lnTo>
                <a:lnTo>
                  <a:pt x="765" y="297"/>
                </a:lnTo>
                <a:lnTo>
                  <a:pt x="765" y="296"/>
                </a:lnTo>
                <a:lnTo>
                  <a:pt x="765" y="296"/>
                </a:lnTo>
                <a:lnTo>
                  <a:pt x="765" y="295"/>
                </a:lnTo>
                <a:lnTo>
                  <a:pt x="765" y="295"/>
                </a:lnTo>
                <a:lnTo>
                  <a:pt x="765" y="294"/>
                </a:lnTo>
                <a:lnTo>
                  <a:pt x="765" y="294"/>
                </a:lnTo>
                <a:lnTo>
                  <a:pt x="765" y="293"/>
                </a:lnTo>
                <a:lnTo>
                  <a:pt x="766" y="293"/>
                </a:lnTo>
                <a:lnTo>
                  <a:pt x="767" y="294"/>
                </a:lnTo>
                <a:lnTo>
                  <a:pt x="767" y="294"/>
                </a:lnTo>
                <a:lnTo>
                  <a:pt x="767" y="295"/>
                </a:lnTo>
                <a:lnTo>
                  <a:pt x="767" y="295"/>
                </a:lnTo>
                <a:lnTo>
                  <a:pt x="768" y="295"/>
                </a:lnTo>
                <a:lnTo>
                  <a:pt x="768" y="296"/>
                </a:lnTo>
                <a:lnTo>
                  <a:pt x="769" y="296"/>
                </a:lnTo>
                <a:lnTo>
                  <a:pt x="769" y="296"/>
                </a:lnTo>
                <a:lnTo>
                  <a:pt x="769" y="297"/>
                </a:lnTo>
                <a:lnTo>
                  <a:pt x="770" y="297"/>
                </a:lnTo>
                <a:lnTo>
                  <a:pt x="770" y="296"/>
                </a:lnTo>
                <a:lnTo>
                  <a:pt x="771" y="296"/>
                </a:lnTo>
                <a:lnTo>
                  <a:pt x="771" y="296"/>
                </a:lnTo>
                <a:lnTo>
                  <a:pt x="771" y="296"/>
                </a:lnTo>
                <a:lnTo>
                  <a:pt x="771" y="295"/>
                </a:lnTo>
                <a:lnTo>
                  <a:pt x="772" y="295"/>
                </a:lnTo>
                <a:lnTo>
                  <a:pt x="773" y="295"/>
                </a:lnTo>
                <a:lnTo>
                  <a:pt x="773" y="295"/>
                </a:lnTo>
                <a:lnTo>
                  <a:pt x="773" y="295"/>
                </a:lnTo>
                <a:lnTo>
                  <a:pt x="774" y="295"/>
                </a:lnTo>
                <a:lnTo>
                  <a:pt x="774" y="295"/>
                </a:lnTo>
                <a:lnTo>
                  <a:pt x="775" y="295"/>
                </a:lnTo>
                <a:lnTo>
                  <a:pt x="775" y="295"/>
                </a:lnTo>
                <a:lnTo>
                  <a:pt x="776" y="295"/>
                </a:lnTo>
                <a:lnTo>
                  <a:pt x="777" y="295"/>
                </a:lnTo>
                <a:lnTo>
                  <a:pt x="777" y="295"/>
                </a:lnTo>
                <a:lnTo>
                  <a:pt x="778" y="296"/>
                </a:lnTo>
                <a:lnTo>
                  <a:pt x="778" y="296"/>
                </a:lnTo>
                <a:lnTo>
                  <a:pt x="779" y="296"/>
                </a:lnTo>
                <a:lnTo>
                  <a:pt x="780" y="296"/>
                </a:lnTo>
                <a:lnTo>
                  <a:pt x="780" y="296"/>
                </a:lnTo>
                <a:lnTo>
                  <a:pt x="780" y="297"/>
                </a:lnTo>
                <a:lnTo>
                  <a:pt x="781" y="297"/>
                </a:lnTo>
                <a:lnTo>
                  <a:pt x="782" y="297"/>
                </a:lnTo>
                <a:lnTo>
                  <a:pt x="782" y="298"/>
                </a:lnTo>
                <a:lnTo>
                  <a:pt x="782" y="298"/>
                </a:lnTo>
                <a:lnTo>
                  <a:pt x="781" y="298"/>
                </a:lnTo>
                <a:lnTo>
                  <a:pt x="781" y="299"/>
                </a:lnTo>
                <a:lnTo>
                  <a:pt x="782" y="300"/>
                </a:lnTo>
                <a:lnTo>
                  <a:pt x="781" y="300"/>
                </a:lnTo>
                <a:lnTo>
                  <a:pt x="781" y="300"/>
                </a:lnTo>
                <a:lnTo>
                  <a:pt x="781" y="301"/>
                </a:lnTo>
                <a:lnTo>
                  <a:pt x="780" y="301"/>
                </a:lnTo>
                <a:lnTo>
                  <a:pt x="780" y="302"/>
                </a:lnTo>
                <a:lnTo>
                  <a:pt x="780" y="302"/>
                </a:lnTo>
                <a:lnTo>
                  <a:pt x="780" y="303"/>
                </a:lnTo>
                <a:lnTo>
                  <a:pt x="780" y="304"/>
                </a:lnTo>
                <a:lnTo>
                  <a:pt x="780" y="304"/>
                </a:lnTo>
                <a:lnTo>
                  <a:pt x="780" y="305"/>
                </a:lnTo>
                <a:lnTo>
                  <a:pt x="780" y="305"/>
                </a:lnTo>
                <a:lnTo>
                  <a:pt x="781" y="305"/>
                </a:lnTo>
                <a:lnTo>
                  <a:pt x="781" y="306"/>
                </a:lnTo>
                <a:lnTo>
                  <a:pt x="782" y="306"/>
                </a:lnTo>
                <a:lnTo>
                  <a:pt x="782" y="305"/>
                </a:lnTo>
                <a:lnTo>
                  <a:pt x="782" y="305"/>
                </a:lnTo>
                <a:lnTo>
                  <a:pt x="783" y="305"/>
                </a:lnTo>
                <a:lnTo>
                  <a:pt x="784" y="305"/>
                </a:lnTo>
                <a:lnTo>
                  <a:pt x="784" y="306"/>
                </a:lnTo>
                <a:lnTo>
                  <a:pt x="784" y="306"/>
                </a:lnTo>
                <a:lnTo>
                  <a:pt x="785" y="306"/>
                </a:lnTo>
                <a:lnTo>
                  <a:pt x="785" y="306"/>
                </a:lnTo>
                <a:lnTo>
                  <a:pt x="786" y="306"/>
                </a:lnTo>
                <a:lnTo>
                  <a:pt x="786" y="306"/>
                </a:lnTo>
                <a:lnTo>
                  <a:pt x="787" y="306"/>
                </a:lnTo>
                <a:lnTo>
                  <a:pt x="787" y="306"/>
                </a:lnTo>
                <a:lnTo>
                  <a:pt x="788" y="306"/>
                </a:lnTo>
                <a:lnTo>
                  <a:pt x="788" y="306"/>
                </a:lnTo>
                <a:lnTo>
                  <a:pt x="788" y="305"/>
                </a:lnTo>
                <a:lnTo>
                  <a:pt x="789" y="305"/>
                </a:lnTo>
                <a:lnTo>
                  <a:pt x="790" y="305"/>
                </a:lnTo>
                <a:lnTo>
                  <a:pt x="790" y="304"/>
                </a:lnTo>
                <a:lnTo>
                  <a:pt x="790" y="304"/>
                </a:lnTo>
                <a:lnTo>
                  <a:pt x="790" y="303"/>
                </a:lnTo>
                <a:lnTo>
                  <a:pt x="790" y="302"/>
                </a:lnTo>
                <a:lnTo>
                  <a:pt x="790" y="302"/>
                </a:lnTo>
                <a:lnTo>
                  <a:pt x="790" y="302"/>
                </a:lnTo>
                <a:lnTo>
                  <a:pt x="790" y="301"/>
                </a:lnTo>
                <a:lnTo>
                  <a:pt x="790" y="300"/>
                </a:lnTo>
                <a:lnTo>
                  <a:pt x="790" y="300"/>
                </a:lnTo>
                <a:lnTo>
                  <a:pt x="791" y="300"/>
                </a:lnTo>
                <a:lnTo>
                  <a:pt x="792" y="300"/>
                </a:lnTo>
                <a:lnTo>
                  <a:pt x="792" y="300"/>
                </a:lnTo>
                <a:lnTo>
                  <a:pt x="792" y="300"/>
                </a:lnTo>
                <a:lnTo>
                  <a:pt x="793" y="300"/>
                </a:lnTo>
                <a:lnTo>
                  <a:pt x="794" y="300"/>
                </a:lnTo>
                <a:lnTo>
                  <a:pt x="794" y="300"/>
                </a:lnTo>
                <a:lnTo>
                  <a:pt x="794" y="301"/>
                </a:lnTo>
                <a:lnTo>
                  <a:pt x="794" y="301"/>
                </a:lnTo>
                <a:lnTo>
                  <a:pt x="795" y="301"/>
                </a:lnTo>
                <a:lnTo>
                  <a:pt x="795" y="301"/>
                </a:lnTo>
                <a:lnTo>
                  <a:pt x="796" y="301"/>
                </a:lnTo>
                <a:lnTo>
                  <a:pt x="797" y="301"/>
                </a:lnTo>
                <a:lnTo>
                  <a:pt x="797" y="301"/>
                </a:lnTo>
                <a:lnTo>
                  <a:pt x="798" y="301"/>
                </a:lnTo>
                <a:lnTo>
                  <a:pt x="799" y="301"/>
                </a:lnTo>
                <a:lnTo>
                  <a:pt x="799" y="302"/>
                </a:lnTo>
                <a:lnTo>
                  <a:pt x="799" y="302"/>
                </a:lnTo>
                <a:lnTo>
                  <a:pt x="800" y="302"/>
                </a:lnTo>
                <a:lnTo>
                  <a:pt x="801" y="302"/>
                </a:lnTo>
                <a:lnTo>
                  <a:pt x="801" y="302"/>
                </a:lnTo>
                <a:lnTo>
                  <a:pt x="801" y="303"/>
                </a:lnTo>
                <a:lnTo>
                  <a:pt x="801" y="304"/>
                </a:lnTo>
                <a:lnTo>
                  <a:pt x="800" y="304"/>
                </a:lnTo>
                <a:lnTo>
                  <a:pt x="800" y="304"/>
                </a:lnTo>
                <a:lnTo>
                  <a:pt x="800" y="305"/>
                </a:lnTo>
                <a:lnTo>
                  <a:pt x="800" y="306"/>
                </a:lnTo>
                <a:lnTo>
                  <a:pt x="800" y="306"/>
                </a:lnTo>
                <a:lnTo>
                  <a:pt x="800" y="307"/>
                </a:lnTo>
                <a:lnTo>
                  <a:pt x="799" y="307"/>
                </a:lnTo>
                <a:lnTo>
                  <a:pt x="799" y="308"/>
                </a:lnTo>
                <a:lnTo>
                  <a:pt x="800" y="308"/>
                </a:lnTo>
                <a:lnTo>
                  <a:pt x="801" y="308"/>
                </a:lnTo>
                <a:lnTo>
                  <a:pt x="801" y="308"/>
                </a:lnTo>
                <a:lnTo>
                  <a:pt x="801" y="308"/>
                </a:lnTo>
                <a:lnTo>
                  <a:pt x="802" y="308"/>
                </a:lnTo>
                <a:lnTo>
                  <a:pt x="802" y="309"/>
                </a:lnTo>
                <a:lnTo>
                  <a:pt x="803" y="309"/>
                </a:lnTo>
                <a:lnTo>
                  <a:pt x="803" y="310"/>
                </a:lnTo>
                <a:lnTo>
                  <a:pt x="804" y="310"/>
                </a:lnTo>
                <a:lnTo>
                  <a:pt x="805" y="310"/>
                </a:lnTo>
                <a:lnTo>
                  <a:pt x="805" y="310"/>
                </a:lnTo>
                <a:lnTo>
                  <a:pt x="805" y="310"/>
                </a:lnTo>
                <a:lnTo>
                  <a:pt x="805" y="311"/>
                </a:lnTo>
                <a:lnTo>
                  <a:pt x="806" y="311"/>
                </a:lnTo>
                <a:lnTo>
                  <a:pt x="806" y="312"/>
                </a:lnTo>
                <a:lnTo>
                  <a:pt x="807" y="312"/>
                </a:lnTo>
                <a:lnTo>
                  <a:pt x="807" y="312"/>
                </a:lnTo>
                <a:lnTo>
                  <a:pt x="808" y="312"/>
                </a:lnTo>
                <a:lnTo>
                  <a:pt x="809" y="312"/>
                </a:lnTo>
                <a:lnTo>
                  <a:pt x="809" y="312"/>
                </a:lnTo>
                <a:lnTo>
                  <a:pt x="810" y="312"/>
                </a:lnTo>
                <a:lnTo>
                  <a:pt x="811" y="312"/>
                </a:lnTo>
                <a:lnTo>
                  <a:pt x="811" y="312"/>
                </a:lnTo>
                <a:lnTo>
                  <a:pt x="812" y="312"/>
                </a:lnTo>
                <a:lnTo>
                  <a:pt x="813" y="312"/>
                </a:lnTo>
                <a:lnTo>
                  <a:pt x="813" y="312"/>
                </a:lnTo>
                <a:lnTo>
                  <a:pt x="814" y="312"/>
                </a:lnTo>
                <a:lnTo>
                  <a:pt x="814" y="312"/>
                </a:lnTo>
                <a:lnTo>
                  <a:pt x="815" y="312"/>
                </a:lnTo>
                <a:lnTo>
                  <a:pt x="816" y="312"/>
                </a:lnTo>
                <a:lnTo>
                  <a:pt x="816" y="312"/>
                </a:lnTo>
                <a:lnTo>
                  <a:pt x="816" y="312"/>
                </a:lnTo>
                <a:lnTo>
                  <a:pt x="816" y="313"/>
                </a:lnTo>
                <a:lnTo>
                  <a:pt x="816" y="314"/>
                </a:lnTo>
                <a:lnTo>
                  <a:pt x="817" y="314"/>
                </a:lnTo>
                <a:lnTo>
                  <a:pt x="818" y="314"/>
                </a:lnTo>
                <a:lnTo>
                  <a:pt x="818" y="314"/>
                </a:lnTo>
                <a:lnTo>
                  <a:pt x="818" y="314"/>
                </a:lnTo>
                <a:lnTo>
                  <a:pt x="818" y="315"/>
                </a:lnTo>
                <a:lnTo>
                  <a:pt x="819" y="315"/>
                </a:lnTo>
                <a:lnTo>
                  <a:pt x="820" y="315"/>
                </a:lnTo>
                <a:lnTo>
                  <a:pt x="820" y="315"/>
                </a:lnTo>
                <a:lnTo>
                  <a:pt x="821" y="315"/>
                </a:lnTo>
                <a:lnTo>
                  <a:pt x="822" y="315"/>
                </a:lnTo>
                <a:lnTo>
                  <a:pt x="822" y="315"/>
                </a:lnTo>
                <a:lnTo>
                  <a:pt x="823" y="315"/>
                </a:lnTo>
                <a:lnTo>
                  <a:pt x="823" y="315"/>
                </a:lnTo>
                <a:lnTo>
                  <a:pt x="824" y="315"/>
                </a:lnTo>
                <a:lnTo>
                  <a:pt x="824" y="316"/>
                </a:lnTo>
                <a:lnTo>
                  <a:pt x="824" y="316"/>
                </a:lnTo>
                <a:lnTo>
                  <a:pt x="824" y="317"/>
                </a:lnTo>
                <a:lnTo>
                  <a:pt x="824" y="317"/>
                </a:lnTo>
                <a:lnTo>
                  <a:pt x="824" y="317"/>
                </a:lnTo>
                <a:lnTo>
                  <a:pt x="824" y="318"/>
                </a:lnTo>
                <a:lnTo>
                  <a:pt x="824" y="319"/>
                </a:lnTo>
                <a:lnTo>
                  <a:pt x="823" y="319"/>
                </a:lnTo>
                <a:lnTo>
                  <a:pt x="822" y="319"/>
                </a:lnTo>
                <a:lnTo>
                  <a:pt x="822" y="319"/>
                </a:lnTo>
                <a:lnTo>
                  <a:pt x="822" y="319"/>
                </a:lnTo>
                <a:lnTo>
                  <a:pt x="821" y="319"/>
                </a:lnTo>
                <a:lnTo>
                  <a:pt x="821" y="320"/>
                </a:lnTo>
                <a:lnTo>
                  <a:pt x="820" y="320"/>
                </a:lnTo>
                <a:lnTo>
                  <a:pt x="820" y="319"/>
                </a:lnTo>
                <a:lnTo>
                  <a:pt x="820" y="319"/>
                </a:lnTo>
                <a:lnTo>
                  <a:pt x="819" y="319"/>
                </a:lnTo>
                <a:lnTo>
                  <a:pt x="819" y="319"/>
                </a:lnTo>
                <a:lnTo>
                  <a:pt x="818" y="319"/>
                </a:lnTo>
                <a:lnTo>
                  <a:pt x="818" y="319"/>
                </a:lnTo>
                <a:lnTo>
                  <a:pt x="818" y="319"/>
                </a:lnTo>
                <a:lnTo>
                  <a:pt x="817" y="319"/>
                </a:lnTo>
                <a:lnTo>
                  <a:pt x="816" y="319"/>
                </a:lnTo>
                <a:lnTo>
                  <a:pt x="816" y="319"/>
                </a:lnTo>
                <a:lnTo>
                  <a:pt x="816" y="319"/>
                </a:lnTo>
                <a:lnTo>
                  <a:pt x="815" y="319"/>
                </a:lnTo>
                <a:lnTo>
                  <a:pt x="814" y="319"/>
                </a:lnTo>
                <a:lnTo>
                  <a:pt x="814" y="319"/>
                </a:lnTo>
                <a:lnTo>
                  <a:pt x="814" y="320"/>
                </a:lnTo>
                <a:lnTo>
                  <a:pt x="815" y="320"/>
                </a:lnTo>
                <a:lnTo>
                  <a:pt x="815" y="321"/>
                </a:lnTo>
                <a:lnTo>
                  <a:pt x="815" y="321"/>
                </a:lnTo>
                <a:lnTo>
                  <a:pt x="815" y="322"/>
                </a:lnTo>
                <a:lnTo>
                  <a:pt x="814" y="322"/>
                </a:lnTo>
                <a:lnTo>
                  <a:pt x="814" y="323"/>
                </a:lnTo>
                <a:lnTo>
                  <a:pt x="814" y="323"/>
                </a:lnTo>
                <a:lnTo>
                  <a:pt x="814" y="323"/>
                </a:lnTo>
                <a:lnTo>
                  <a:pt x="814" y="324"/>
                </a:lnTo>
                <a:lnTo>
                  <a:pt x="814" y="324"/>
                </a:lnTo>
                <a:lnTo>
                  <a:pt x="814" y="325"/>
                </a:lnTo>
                <a:lnTo>
                  <a:pt x="814" y="325"/>
                </a:lnTo>
                <a:lnTo>
                  <a:pt x="815" y="325"/>
                </a:lnTo>
                <a:lnTo>
                  <a:pt x="815" y="326"/>
                </a:lnTo>
                <a:lnTo>
                  <a:pt x="816" y="326"/>
                </a:lnTo>
                <a:lnTo>
                  <a:pt x="816" y="326"/>
                </a:lnTo>
                <a:lnTo>
                  <a:pt x="816" y="327"/>
                </a:lnTo>
                <a:lnTo>
                  <a:pt x="816" y="327"/>
                </a:lnTo>
                <a:lnTo>
                  <a:pt x="817" y="327"/>
                </a:lnTo>
                <a:lnTo>
                  <a:pt x="817" y="328"/>
                </a:lnTo>
                <a:lnTo>
                  <a:pt x="817" y="329"/>
                </a:lnTo>
                <a:lnTo>
                  <a:pt x="818" y="329"/>
                </a:lnTo>
                <a:lnTo>
                  <a:pt x="818" y="329"/>
                </a:lnTo>
                <a:lnTo>
                  <a:pt x="818" y="330"/>
                </a:lnTo>
                <a:lnTo>
                  <a:pt x="818" y="331"/>
                </a:lnTo>
                <a:lnTo>
                  <a:pt x="818" y="331"/>
                </a:lnTo>
                <a:lnTo>
                  <a:pt x="818" y="331"/>
                </a:lnTo>
                <a:lnTo>
                  <a:pt x="819" y="331"/>
                </a:lnTo>
                <a:lnTo>
                  <a:pt x="819" y="332"/>
                </a:lnTo>
                <a:lnTo>
                  <a:pt x="818" y="332"/>
                </a:lnTo>
                <a:lnTo>
                  <a:pt x="819" y="332"/>
                </a:lnTo>
                <a:lnTo>
                  <a:pt x="819" y="333"/>
                </a:lnTo>
                <a:lnTo>
                  <a:pt x="819" y="334"/>
                </a:lnTo>
                <a:lnTo>
                  <a:pt x="818" y="334"/>
                </a:lnTo>
                <a:lnTo>
                  <a:pt x="818" y="334"/>
                </a:lnTo>
                <a:lnTo>
                  <a:pt x="818" y="335"/>
                </a:lnTo>
                <a:lnTo>
                  <a:pt x="819" y="335"/>
                </a:lnTo>
                <a:lnTo>
                  <a:pt x="819" y="336"/>
                </a:lnTo>
                <a:lnTo>
                  <a:pt x="819" y="336"/>
                </a:lnTo>
                <a:lnTo>
                  <a:pt x="818" y="336"/>
                </a:lnTo>
                <a:lnTo>
                  <a:pt x="819" y="336"/>
                </a:lnTo>
                <a:lnTo>
                  <a:pt x="820" y="336"/>
                </a:lnTo>
                <a:lnTo>
                  <a:pt x="820" y="336"/>
                </a:lnTo>
                <a:lnTo>
                  <a:pt x="820" y="337"/>
                </a:lnTo>
                <a:lnTo>
                  <a:pt x="821" y="338"/>
                </a:lnTo>
                <a:lnTo>
                  <a:pt x="821" y="338"/>
                </a:lnTo>
                <a:lnTo>
                  <a:pt x="822" y="338"/>
                </a:lnTo>
                <a:lnTo>
                  <a:pt x="822" y="338"/>
                </a:lnTo>
                <a:lnTo>
                  <a:pt x="822" y="339"/>
                </a:lnTo>
                <a:lnTo>
                  <a:pt x="823" y="339"/>
                </a:lnTo>
                <a:lnTo>
                  <a:pt x="823" y="340"/>
                </a:lnTo>
                <a:lnTo>
                  <a:pt x="824" y="340"/>
                </a:lnTo>
                <a:lnTo>
                  <a:pt x="824" y="340"/>
                </a:lnTo>
                <a:lnTo>
                  <a:pt x="825" y="339"/>
                </a:lnTo>
                <a:lnTo>
                  <a:pt x="826" y="339"/>
                </a:lnTo>
                <a:lnTo>
                  <a:pt x="826" y="339"/>
                </a:lnTo>
                <a:lnTo>
                  <a:pt x="826" y="338"/>
                </a:lnTo>
                <a:lnTo>
                  <a:pt x="827" y="338"/>
                </a:lnTo>
                <a:lnTo>
                  <a:pt x="828" y="338"/>
                </a:lnTo>
                <a:lnTo>
                  <a:pt x="828" y="338"/>
                </a:lnTo>
                <a:lnTo>
                  <a:pt x="828" y="338"/>
                </a:lnTo>
                <a:lnTo>
                  <a:pt x="828" y="338"/>
                </a:lnTo>
                <a:lnTo>
                  <a:pt x="829" y="338"/>
                </a:lnTo>
                <a:lnTo>
                  <a:pt x="830" y="338"/>
                </a:lnTo>
                <a:lnTo>
                  <a:pt x="830" y="339"/>
                </a:lnTo>
                <a:lnTo>
                  <a:pt x="830" y="339"/>
                </a:lnTo>
                <a:lnTo>
                  <a:pt x="831" y="339"/>
                </a:lnTo>
                <a:lnTo>
                  <a:pt x="831" y="340"/>
                </a:lnTo>
                <a:lnTo>
                  <a:pt x="831" y="339"/>
                </a:lnTo>
                <a:lnTo>
                  <a:pt x="831" y="339"/>
                </a:lnTo>
                <a:lnTo>
                  <a:pt x="832" y="339"/>
                </a:lnTo>
                <a:lnTo>
                  <a:pt x="832" y="338"/>
                </a:lnTo>
                <a:lnTo>
                  <a:pt x="833" y="338"/>
                </a:lnTo>
                <a:lnTo>
                  <a:pt x="833" y="338"/>
                </a:lnTo>
                <a:lnTo>
                  <a:pt x="833" y="338"/>
                </a:lnTo>
                <a:lnTo>
                  <a:pt x="834" y="338"/>
                </a:lnTo>
                <a:lnTo>
                  <a:pt x="834" y="337"/>
                </a:lnTo>
                <a:lnTo>
                  <a:pt x="835" y="337"/>
                </a:lnTo>
                <a:lnTo>
                  <a:pt x="835" y="336"/>
                </a:lnTo>
                <a:lnTo>
                  <a:pt x="835" y="336"/>
                </a:lnTo>
                <a:lnTo>
                  <a:pt x="836" y="336"/>
                </a:lnTo>
                <a:lnTo>
                  <a:pt x="837" y="336"/>
                </a:lnTo>
                <a:lnTo>
                  <a:pt x="837" y="337"/>
                </a:lnTo>
                <a:lnTo>
                  <a:pt x="837" y="337"/>
                </a:lnTo>
                <a:lnTo>
                  <a:pt x="837" y="338"/>
                </a:lnTo>
                <a:lnTo>
                  <a:pt x="838" y="338"/>
                </a:lnTo>
                <a:lnTo>
                  <a:pt x="839" y="338"/>
                </a:lnTo>
                <a:lnTo>
                  <a:pt x="839" y="338"/>
                </a:lnTo>
                <a:lnTo>
                  <a:pt x="839" y="338"/>
                </a:lnTo>
                <a:lnTo>
                  <a:pt x="840" y="338"/>
                </a:lnTo>
                <a:lnTo>
                  <a:pt x="840" y="338"/>
                </a:lnTo>
                <a:lnTo>
                  <a:pt x="841" y="338"/>
                </a:lnTo>
                <a:lnTo>
                  <a:pt x="841" y="338"/>
                </a:lnTo>
                <a:lnTo>
                  <a:pt x="841" y="338"/>
                </a:lnTo>
                <a:lnTo>
                  <a:pt x="841" y="339"/>
                </a:lnTo>
                <a:lnTo>
                  <a:pt x="842" y="340"/>
                </a:lnTo>
                <a:lnTo>
                  <a:pt x="843" y="340"/>
                </a:lnTo>
                <a:lnTo>
                  <a:pt x="843" y="340"/>
                </a:lnTo>
                <a:lnTo>
                  <a:pt x="843" y="340"/>
                </a:lnTo>
                <a:lnTo>
                  <a:pt x="844" y="340"/>
                </a:lnTo>
                <a:lnTo>
                  <a:pt x="845" y="340"/>
                </a:lnTo>
                <a:lnTo>
                  <a:pt x="845" y="340"/>
                </a:lnTo>
                <a:lnTo>
                  <a:pt x="845" y="341"/>
                </a:lnTo>
                <a:lnTo>
                  <a:pt x="846" y="341"/>
                </a:lnTo>
                <a:lnTo>
                  <a:pt x="847" y="342"/>
                </a:lnTo>
                <a:lnTo>
                  <a:pt x="847" y="342"/>
                </a:lnTo>
                <a:lnTo>
                  <a:pt x="847" y="342"/>
                </a:lnTo>
                <a:lnTo>
                  <a:pt x="847" y="342"/>
                </a:lnTo>
                <a:lnTo>
                  <a:pt x="847" y="343"/>
                </a:lnTo>
                <a:lnTo>
                  <a:pt x="847" y="344"/>
                </a:lnTo>
                <a:lnTo>
                  <a:pt x="847" y="344"/>
                </a:lnTo>
                <a:lnTo>
                  <a:pt x="847" y="344"/>
                </a:lnTo>
                <a:lnTo>
                  <a:pt x="847" y="345"/>
                </a:lnTo>
                <a:lnTo>
                  <a:pt x="847" y="346"/>
                </a:lnTo>
                <a:lnTo>
                  <a:pt x="847" y="346"/>
                </a:lnTo>
                <a:lnTo>
                  <a:pt x="847" y="347"/>
                </a:lnTo>
                <a:lnTo>
                  <a:pt x="847" y="348"/>
                </a:lnTo>
                <a:lnTo>
                  <a:pt x="847" y="348"/>
                </a:lnTo>
                <a:lnTo>
                  <a:pt x="846" y="348"/>
                </a:lnTo>
                <a:lnTo>
                  <a:pt x="845" y="348"/>
                </a:lnTo>
                <a:lnTo>
                  <a:pt x="845" y="349"/>
                </a:lnTo>
                <a:lnTo>
                  <a:pt x="846" y="349"/>
                </a:lnTo>
                <a:lnTo>
                  <a:pt x="846" y="349"/>
                </a:lnTo>
                <a:lnTo>
                  <a:pt x="846" y="350"/>
                </a:lnTo>
                <a:lnTo>
                  <a:pt x="846" y="351"/>
                </a:lnTo>
                <a:lnTo>
                  <a:pt x="845" y="351"/>
                </a:lnTo>
                <a:lnTo>
                  <a:pt x="846" y="352"/>
                </a:lnTo>
                <a:lnTo>
                  <a:pt x="847" y="352"/>
                </a:lnTo>
                <a:lnTo>
                  <a:pt x="847" y="353"/>
                </a:lnTo>
                <a:lnTo>
                  <a:pt x="847" y="353"/>
                </a:lnTo>
                <a:lnTo>
                  <a:pt x="847" y="353"/>
                </a:lnTo>
                <a:lnTo>
                  <a:pt x="848" y="353"/>
                </a:lnTo>
                <a:lnTo>
                  <a:pt x="848" y="354"/>
                </a:lnTo>
                <a:lnTo>
                  <a:pt x="849" y="354"/>
                </a:lnTo>
                <a:lnTo>
                  <a:pt x="849" y="355"/>
                </a:lnTo>
                <a:lnTo>
                  <a:pt x="849" y="355"/>
                </a:lnTo>
                <a:lnTo>
                  <a:pt x="849" y="355"/>
                </a:lnTo>
                <a:lnTo>
                  <a:pt x="849" y="356"/>
                </a:lnTo>
                <a:lnTo>
                  <a:pt x="849" y="357"/>
                </a:lnTo>
                <a:lnTo>
                  <a:pt x="850" y="357"/>
                </a:lnTo>
                <a:lnTo>
                  <a:pt x="850" y="357"/>
                </a:lnTo>
                <a:lnTo>
                  <a:pt x="851" y="357"/>
                </a:lnTo>
                <a:lnTo>
                  <a:pt x="852" y="357"/>
                </a:lnTo>
                <a:lnTo>
                  <a:pt x="852" y="357"/>
                </a:lnTo>
                <a:lnTo>
                  <a:pt x="853" y="357"/>
                </a:lnTo>
                <a:lnTo>
                  <a:pt x="854" y="357"/>
                </a:lnTo>
                <a:lnTo>
                  <a:pt x="854" y="358"/>
                </a:lnTo>
                <a:lnTo>
                  <a:pt x="853" y="358"/>
                </a:lnTo>
                <a:lnTo>
                  <a:pt x="853" y="359"/>
                </a:lnTo>
                <a:lnTo>
                  <a:pt x="852" y="359"/>
                </a:lnTo>
                <a:lnTo>
                  <a:pt x="853" y="359"/>
                </a:lnTo>
                <a:lnTo>
                  <a:pt x="853" y="359"/>
                </a:lnTo>
                <a:lnTo>
                  <a:pt x="853" y="360"/>
                </a:lnTo>
                <a:lnTo>
                  <a:pt x="853" y="361"/>
                </a:lnTo>
                <a:lnTo>
                  <a:pt x="853" y="361"/>
                </a:lnTo>
                <a:lnTo>
                  <a:pt x="854" y="361"/>
                </a:lnTo>
                <a:lnTo>
                  <a:pt x="854" y="362"/>
                </a:lnTo>
                <a:lnTo>
                  <a:pt x="855" y="362"/>
                </a:lnTo>
                <a:lnTo>
                  <a:pt x="855" y="363"/>
                </a:lnTo>
                <a:lnTo>
                  <a:pt x="856" y="363"/>
                </a:lnTo>
                <a:lnTo>
                  <a:pt x="856" y="363"/>
                </a:lnTo>
                <a:lnTo>
                  <a:pt x="856" y="364"/>
                </a:lnTo>
                <a:lnTo>
                  <a:pt x="856" y="365"/>
                </a:lnTo>
                <a:lnTo>
                  <a:pt x="856" y="365"/>
                </a:lnTo>
                <a:lnTo>
                  <a:pt x="856" y="365"/>
                </a:lnTo>
                <a:lnTo>
                  <a:pt x="857" y="365"/>
                </a:lnTo>
                <a:lnTo>
                  <a:pt x="858" y="365"/>
                </a:lnTo>
                <a:lnTo>
                  <a:pt x="858" y="366"/>
                </a:lnTo>
                <a:lnTo>
                  <a:pt x="858" y="367"/>
                </a:lnTo>
                <a:lnTo>
                  <a:pt x="859" y="367"/>
                </a:lnTo>
                <a:lnTo>
                  <a:pt x="860" y="367"/>
                </a:lnTo>
                <a:lnTo>
                  <a:pt x="860" y="367"/>
                </a:lnTo>
                <a:lnTo>
                  <a:pt x="860" y="367"/>
                </a:lnTo>
                <a:lnTo>
                  <a:pt x="860" y="367"/>
                </a:lnTo>
                <a:lnTo>
                  <a:pt x="861" y="367"/>
                </a:lnTo>
                <a:lnTo>
                  <a:pt x="861" y="367"/>
                </a:lnTo>
                <a:lnTo>
                  <a:pt x="862" y="367"/>
                </a:lnTo>
                <a:lnTo>
                  <a:pt x="862" y="367"/>
                </a:lnTo>
                <a:lnTo>
                  <a:pt x="863" y="367"/>
                </a:lnTo>
                <a:lnTo>
                  <a:pt x="864" y="367"/>
                </a:lnTo>
                <a:lnTo>
                  <a:pt x="864" y="367"/>
                </a:lnTo>
                <a:lnTo>
                  <a:pt x="865" y="367"/>
                </a:lnTo>
                <a:lnTo>
                  <a:pt x="866" y="367"/>
                </a:lnTo>
                <a:lnTo>
                  <a:pt x="866" y="367"/>
                </a:lnTo>
                <a:lnTo>
                  <a:pt x="867" y="367"/>
                </a:lnTo>
                <a:lnTo>
                  <a:pt x="867" y="367"/>
                </a:lnTo>
                <a:lnTo>
                  <a:pt x="868" y="367"/>
                </a:lnTo>
                <a:lnTo>
                  <a:pt x="869" y="367"/>
                </a:lnTo>
                <a:lnTo>
                  <a:pt x="869" y="367"/>
                </a:lnTo>
                <a:lnTo>
                  <a:pt x="870" y="367"/>
                </a:lnTo>
                <a:lnTo>
                  <a:pt x="871" y="367"/>
                </a:lnTo>
                <a:lnTo>
                  <a:pt x="871" y="368"/>
                </a:lnTo>
                <a:lnTo>
                  <a:pt x="871" y="368"/>
                </a:lnTo>
                <a:lnTo>
                  <a:pt x="871" y="368"/>
                </a:lnTo>
                <a:lnTo>
                  <a:pt x="871" y="369"/>
                </a:lnTo>
                <a:lnTo>
                  <a:pt x="871" y="370"/>
                </a:lnTo>
                <a:lnTo>
                  <a:pt x="871" y="370"/>
                </a:lnTo>
                <a:lnTo>
                  <a:pt x="871" y="371"/>
                </a:lnTo>
                <a:lnTo>
                  <a:pt x="871" y="372"/>
                </a:lnTo>
                <a:lnTo>
                  <a:pt x="872" y="372"/>
                </a:lnTo>
                <a:lnTo>
                  <a:pt x="873" y="372"/>
                </a:lnTo>
                <a:lnTo>
                  <a:pt x="873" y="372"/>
                </a:lnTo>
                <a:lnTo>
                  <a:pt x="873" y="373"/>
                </a:lnTo>
                <a:lnTo>
                  <a:pt x="874" y="373"/>
                </a:lnTo>
                <a:lnTo>
                  <a:pt x="874" y="374"/>
                </a:lnTo>
                <a:lnTo>
                  <a:pt x="875" y="374"/>
                </a:lnTo>
                <a:lnTo>
                  <a:pt x="875" y="374"/>
                </a:lnTo>
                <a:lnTo>
                  <a:pt x="875" y="374"/>
                </a:lnTo>
                <a:lnTo>
                  <a:pt x="875" y="374"/>
                </a:lnTo>
                <a:lnTo>
                  <a:pt x="875" y="375"/>
                </a:lnTo>
                <a:lnTo>
                  <a:pt x="874" y="375"/>
                </a:lnTo>
                <a:lnTo>
                  <a:pt x="874" y="376"/>
                </a:lnTo>
                <a:lnTo>
                  <a:pt x="873" y="376"/>
                </a:lnTo>
                <a:lnTo>
                  <a:pt x="873" y="376"/>
                </a:lnTo>
                <a:lnTo>
                  <a:pt x="873" y="377"/>
                </a:lnTo>
                <a:lnTo>
                  <a:pt x="873" y="378"/>
                </a:lnTo>
                <a:lnTo>
                  <a:pt x="873" y="378"/>
                </a:lnTo>
                <a:lnTo>
                  <a:pt x="874" y="378"/>
                </a:lnTo>
                <a:lnTo>
                  <a:pt x="874" y="379"/>
                </a:lnTo>
                <a:lnTo>
                  <a:pt x="874" y="380"/>
                </a:lnTo>
                <a:lnTo>
                  <a:pt x="875" y="380"/>
                </a:lnTo>
                <a:lnTo>
                  <a:pt x="874" y="380"/>
                </a:lnTo>
                <a:lnTo>
                  <a:pt x="874" y="381"/>
                </a:lnTo>
                <a:lnTo>
                  <a:pt x="873" y="381"/>
                </a:lnTo>
                <a:lnTo>
                  <a:pt x="873" y="382"/>
                </a:lnTo>
                <a:lnTo>
                  <a:pt x="872" y="382"/>
                </a:lnTo>
                <a:lnTo>
                  <a:pt x="871" y="382"/>
                </a:lnTo>
                <a:lnTo>
                  <a:pt x="871" y="382"/>
                </a:lnTo>
                <a:lnTo>
                  <a:pt x="870" y="382"/>
                </a:lnTo>
                <a:lnTo>
                  <a:pt x="871" y="383"/>
                </a:lnTo>
                <a:lnTo>
                  <a:pt x="871" y="384"/>
                </a:lnTo>
                <a:lnTo>
                  <a:pt x="871" y="384"/>
                </a:lnTo>
                <a:lnTo>
                  <a:pt x="871" y="384"/>
                </a:lnTo>
                <a:lnTo>
                  <a:pt x="871" y="385"/>
                </a:lnTo>
                <a:lnTo>
                  <a:pt x="871" y="385"/>
                </a:lnTo>
                <a:lnTo>
                  <a:pt x="871" y="386"/>
                </a:lnTo>
                <a:lnTo>
                  <a:pt x="871" y="386"/>
                </a:lnTo>
                <a:lnTo>
                  <a:pt x="871" y="387"/>
                </a:lnTo>
                <a:lnTo>
                  <a:pt x="871" y="387"/>
                </a:lnTo>
                <a:lnTo>
                  <a:pt x="871" y="387"/>
                </a:lnTo>
                <a:lnTo>
                  <a:pt x="872" y="387"/>
                </a:lnTo>
                <a:lnTo>
                  <a:pt x="872" y="388"/>
                </a:lnTo>
                <a:lnTo>
                  <a:pt x="872" y="389"/>
                </a:lnTo>
                <a:lnTo>
                  <a:pt x="872" y="389"/>
                </a:lnTo>
                <a:lnTo>
                  <a:pt x="871" y="389"/>
                </a:lnTo>
                <a:lnTo>
                  <a:pt x="871" y="390"/>
                </a:lnTo>
                <a:lnTo>
                  <a:pt x="871" y="391"/>
                </a:lnTo>
                <a:lnTo>
                  <a:pt x="872" y="391"/>
                </a:lnTo>
                <a:lnTo>
                  <a:pt x="873" y="391"/>
                </a:lnTo>
                <a:lnTo>
                  <a:pt x="873" y="391"/>
                </a:lnTo>
                <a:lnTo>
                  <a:pt x="874" y="391"/>
                </a:lnTo>
                <a:lnTo>
                  <a:pt x="875" y="391"/>
                </a:lnTo>
                <a:lnTo>
                  <a:pt x="875" y="391"/>
                </a:lnTo>
                <a:lnTo>
                  <a:pt x="875" y="391"/>
                </a:lnTo>
                <a:lnTo>
                  <a:pt x="875" y="392"/>
                </a:lnTo>
                <a:lnTo>
                  <a:pt x="876" y="392"/>
                </a:lnTo>
                <a:lnTo>
                  <a:pt x="876" y="393"/>
                </a:lnTo>
                <a:lnTo>
                  <a:pt x="876" y="393"/>
                </a:lnTo>
                <a:lnTo>
                  <a:pt x="877" y="393"/>
                </a:lnTo>
                <a:lnTo>
                  <a:pt x="877" y="393"/>
                </a:lnTo>
                <a:lnTo>
                  <a:pt x="878" y="393"/>
                </a:lnTo>
                <a:lnTo>
                  <a:pt x="879" y="393"/>
                </a:lnTo>
                <a:lnTo>
                  <a:pt x="879" y="393"/>
                </a:lnTo>
                <a:lnTo>
                  <a:pt x="880" y="393"/>
                </a:lnTo>
                <a:lnTo>
                  <a:pt x="881" y="393"/>
                </a:lnTo>
                <a:lnTo>
                  <a:pt x="881" y="394"/>
                </a:lnTo>
                <a:lnTo>
                  <a:pt x="881" y="395"/>
                </a:lnTo>
                <a:lnTo>
                  <a:pt x="881" y="395"/>
                </a:lnTo>
                <a:lnTo>
                  <a:pt x="881" y="395"/>
                </a:lnTo>
                <a:lnTo>
                  <a:pt x="881" y="396"/>
                </a:lnTo>
                <a:lnTo>
                  <a:pt x="882" y="396"/>
                </a:lnTo>
                <a:lnTo>
                  <a:pt x="882" y="397"/>
                </a:lnTo>
                <a:lnTo>
                  <a:pt x="882" y="397"/>
                </a:lnTo>
                <a:lnTo>
                  <a:pt x="881" y="397"/>
                </a:lnTo>
                <a:lnTo>
                  <a:pt x="881" y="398"/>
                </a:lnTo>
                <a:lnTo>
                  <a:pt x="881" y="399"/>
                </a:lnTo>
                <a:lnTo>
                  <a:pt x="882" y="399"/>
                </a:lnTo>
                <a:lnTo>
                  <a:pt x="882" y="399"/>
                </a:lnTo>
                <a:lnTo>
                  <a:pt x="882" y="400"/>
                </a:lnTo>
                <a:lnTo>
                  <a:pt x="883" y="400"/>
                </a:lnTo>
                <a:lnTo>
                  <a:pt x="883" y="401"/>
                </a:lnTo>
                <a:lnTo>
                  <a:pt x="883" y="401"/>
                </a:lnTo>
                <a:lnTo>
                  <a:pt x="882" y="401"/>
                </a:lnTo>
                <a:lnTo>
                  <a:pt x="882" y="402"/>
                </a:lnTo>
                <a:lnTo>
                  <a:pt x="882" y="403"/>
                </a:lnTo>
                <a:lnTo>
                  <a:pt x="881" y="403"/>
                </a:lnTo>
                <a:lnTo>
                  <a:pt x="881" y="404"/>
                </a:lnTo>
                <a:lnTo>
                  <a:pt x="881" y="404"/>
                </a:lnTo>
                <a:lnTo>
                  <a:pt x="881" y="404"/>
                </a:lnTo>
                <a:lnTo>
                  <a:pt x="880" y="405"/>
                </a:lnTo>
                <a:lnTo>
                  <a:pt x="880" y="406"/>
                </a:lnTo>
                <a:lnTo>
                  <a:pt x="880" y="406"/>
                </a:lnTo>
                <a:lnTo>
                  <a:pt x="881" y="406"/>
                </a:lnTo>
                <a:lnTo>
                  <a:pt x="880" y="406"/>
                </a:lnTo>
                <a:lnTo>
                  <a:pt x="880" y="407"/>
                </a:lnTo>
                <a:lnTo>
                  <a:pt x="880" y="408"/>
                </a:lnTo>
                <a:lnTo>
                  <a:pt x="881" y="408"/>
                </a:lnTo>
                <a:lnTo>
                  <a:pt x="881" y="408"/>
                </a:lnTo>
                <a:lnTo>
                  <a:pt x="882" y="408"/>
                </a:lnTo>
                <a:lnTo>
                  <a:pt x="882" y="409"/>
                </a:lnTo>
                <a:lnTo>
                  <a:pt x="882" y="410"/>
                </a:lnTo>
                <a:lnTo>
                  <a:pt x="882" y="410"/>
                </a:lnTo>
                <a:lnTo>
                  <a:pt x="881" y="410"/>
                </a:lnTo>
                <a:lnTo>
                  <a:pt x="881" y="411"/>
                </a:lnTo>
                <a:lnTo>
                  <a:pt x="882" y="411"/>
                </a:lnTo>
                <a:lnTo>
                  <a:pt x="883" y="411"/>
                </a:lnTo>
                <a:lnTo>
                  <a:pt x="883" y="411"/>
                </a:lnTo>
                <a:lnTo>
                  <a:pt x="884" y="411"/>
                </a:lnTo>
                <a:lnTo>
                  <a:pt x="884" y="412"/>
                </a:lnTo>
                <a:lnTo>
                  <a:pt x="885" y="412"/>
                </a:lnTo>
                <a:lnTo>
                  <a:pt x="885" y="412"/>
                </a:lnTo>
                <a:lnTo>
                  <a:pt x="884" y="412"/>
                </a:lnTo>
                <a:lnTo>
                  <a:pt x="884" y="413"/>
                </a:lnTo>
                <a:lnTo>
                  <a:pt x="885" y="414"/>
                </a:lnTo>
                <a:lnTo>
                  <a:pt x="885" y="414"/>
                </a:lnTo>
                <a:lnTo>
                  <a:pt x="886" y="414"/>
                </a:lnTo>
                <a:lnTo>
                  <a:pt x="886" y="414"/>
                </a:lnTo>
                <a:lnTo>
                  <a:pt x="886" y="415"/>
                </a:lnTo>
                <a:lnTo>
                  <a:pt x="886" y="416"/>
                </a:lnTo>
                <a:lnTo>
                  <a:pt x="886" y="416"/>
                </a:lnTo>
                <a:lnTo>
                  <a:pt x="887" y="416"/>
                </a:lnTo>
                <a:lnTo>
                  <a:pt x="888" y="416"/>
                </a:lnTo>
                <a:lnTo>
                  <a:pt x="888" y="417"/>
                </a:lnTo>
                <a:lnTo>
                  <a:pt x="888" y="417"/>
                </a:lnTo>
                <a:lnTo>
                  <a:pt x="888" y="418"/>
                </a:lnTo>
                <a:lnTo>
                  <a:pt x="888" y="418"/>
                </a:lnTo>
                <a:lnTo>
                  <a:pt x="888" y="419"/>
                </a:lnTo>
                <a:lnTo>
                  <a:pt x="888" y="420"/>
                </a:lnTo>
                <a:lnTo>
                  <a:pt x="889" y="420"/>
                </a:lnTo>
                <a:lnTo>
                  <a:pt x="889" y="420"/>
                </a:lnTo>
                <a:lnTo>
                  <a:pt x="890" y="420"/>
                </a:lnTo>
                <a:lnTo>
                  <a:pt x="890" y="420"/>
                </a:lnTo>
                <a:lnTo>
                  <a:pt x="891" y="420"/>
                </a:lnTo>
                <a:lnTo>
                  <a:pt x="892" y="420"/>
                </a:lnTo>
                <a:lnTo>
                  <a:pt x="892" y="420"/>
                </a:lnTo>
                <a:lnTo>
                  <a:pt x="892" y="420"/>
                </a:lnTo>
                <a:lnTo>
                  <a:pt x="892" y="419"/>
                </a:lnTo>
                <a:lnTo>
                  <a:pt x="893" y="418"/>
                </a:lnTo>
                <a:lnTo>
                  <a:pt x="894" y="418"/>
                </a:lnTo>
                <a:lnTo>
                  <a:pt x="894" y="418"/>
                </a:lnTo>
                <a:lnTo>
                  <a:pt x="894" y="418"/>
                </a:lnTo>
                <a:lnTo>
                  <a:pt x="895" y="418"/>
                </a:lnTo>
                <a:lnTo>
                  <a:pt x="896" y="418"/>
                </a:lnTo>
                <a:lnTo>
                  <a:pt x="896" y="418"/>
                </a:lnTo>
                <a:lnTo>
                  <a:pt x="896" y="418"/>
                </a:lnTo>
                <a:lnTo>
                  <a:pt x="897" y="418"/>
                </a:lnTo>
                <a:lnTo>
                  <a:pt x="898" y="418"/>
                </a:lnTo>
                <a:lnTo>
                  <a:pt x="897" y="419"/>
                </a:lnTo>
                <a:lnTo>
                  <a:pt x="897" y="420"/>
                </a:lnTo>
                <a:lnTo>
                  <a:pt x="898" y="420"/>
                </a:lnTo>
                <a:lnTo>
                  <a:pt x="898" y="420"/>
                </a:lnTo>
                <a:lnTo>
                  <a:pt x="899" y="420"/>
                </a:lnTo>
                <a:lnTo>
                  <a:pt x="899" y="420"/>
                </a:lnTo>
                <a:lnTo>
                  <a:pt x="900" y="420"/>
                </a:lnTo>
                <a:lnTo>
                  <a:pt x="900" y="421"/>
                </a:lnTo>
                <a:lnTo>
                  <a:pt x="900" y="421"/>
                </a:lnTo>
                <a:lnTo>
                  <a:pt x="899" y="422"/>
                </a:lnTo>
                <a:lnTo>
                  <a:pt x="899" y="423"/>
                </a:lnTo>
                <a:lnTo>
                  <a:pt x="898" y="423"/>
                </a:lnTo>
                <a:lnTo>
                  <a:pt x="898" y="423"/>
                </a:lnTo>
                <a:lnTo>
                  <a:pt x="899" y="423"/>
                </a:lnTo>
                <a:lnTo>
                  <a:pt x="900" y="424"/>
                </a:lnTo>
                <a:lnTo>
                  <a:pt x="900" y="424"/>
                </a:lnTo>
                <a:lnTo>
                  <a:pt x="901" y="424"/>
                </a:lnTo>
                <a:lnTo>
                  <a:pt x="901" y="425"/>
                </a:lnTo>
                <a:lnTo>
                  <a:pt x="902" y="425"/>
                </a:lnTo>
                <a:lnTo>
                  <a:pt x="902" y="425"/>
                </a:lnTo>
                <a:lnTo>
                  <a:pt x="902" y="425"/>
                </a:lnTo>
                <a:lnTo>
                  <a:pt x="903" y="425"/>
                </a:lnTo>
                <a:lnTo>
                  <a:pt x="903" y="426"/>
                </a:lnTo>
                <a:lnTo>
                  <a:pt x="903" y="427"/>
                </a:lnTo>
                <a:lnTo>
                  <a:pt x="903" y="427"/>
                </a:lnTo>
                <a:lnTo>
                  <a:pt x="904" y="427"/>
                </a:lnTo>
                <a:lnTo>
                  <a:pt x="905" y="426"/>
                </a:lnTo>
                <a:lnTo>
                  <a:pt x="905" y="426"/>
                </a:lnTo>
                <a:lnTo>
                  <a:pt x="905" y="427"/>
                </a:lnTo>
                <a:lnTo>
                  <a:pt x="906" y="427"/>
                </a:lnTo>
                <a:lnTo>
                  <a:pt x="907" y="427"/>
                </a:lnTo>
                <a:lnTo>
                  <a:pt x="907" y="427"/>
                </a:lnTo>
                <a:lnTo>
                  <a:pt x="907" y="428"/>
                </a:lnTo>
                <a:lnTo>
                  <a:pt x="907" y="429"/>
                </a:lnTo>
                <a:lnTo>
                  <a:pt x="907" y="429"/>
                </a:lnTo>
                <a:lnTo>
                  <a:pt x="907" y="430"/>
                </a:lnTo>
                <a:lnTo>
                  <a:pt x="908" y="430"/>
                </a:lnTo>
                <a:lnTo>
                  <a:pt x="909" y="431"/>
                </a:lnTo>
                <a:lnTo>
                  <a:pt x="909" y="431"/>
                </a:lnTo>
                <a:lnTo>
                  <a:pt x="908" y="431"/>
                </a:lnTo>
                <a:lnTo>
                  <a:pt x="908" y="432"/>
                </a:lnTo>
                <a:lnTo>
                  <a:pt x="909" y="433"/>
                </a:lnTo>
                <a:lnTo>
                  <a:pt x="909" y="433"/>
                </a:lnTo>
                <a:lnTo>
                  <a:pt x="910" y="433"/>
                </a:lnTo>
                <a:lnTo>
                  <a:pt x="910" y="433"/>
                </a:lnTo>
                <a:lnTo>
                  <a:pt x="909" y="434"/>
                </a:lnTo>
                <a:lnTo>
                  <a:pt x="909" y="435"/>
                </a:lnTo>
                <a:lnTo>
                  <a:pt x="908" y="435"/>
                </a:lnTo>
                <a:lnTo>
                  <a:pt x="908" y="435"/>
                </a:lnTo>
                <a:lnTo>
                  <a:pt x="907" y="435"/>
                </a:lnTo>
                <a:lnTo>
                  <a:pt x="907" y="436"/>
                </a:lnTo>
                <a:lnTo>
                  <a:pt x="907" y="437"/>
                </a:lnTo>
                <a:lnTo>
                  <a:pt x="908" y="437"/>
                </a:lnTo>
                <a:lnTo>
                  <a:pt x="908" y="437"/>
                </a:lnTo>
                <a:lnTo>
                  <a:pt x="908" y="438"/>
                </a:lnTo>
                <a:lnTo>
                  <a:pt x="908" y="439"/>
                </a:lnTo>
                <a:lnTo>
                  <a:pt x="908" y="439"/>
                </a:lnTo>
                <a:lnTo>
                  <a:pt x="908" y="440"/>
                </a:lnTo>
                <a:lnTo>
                  <a:pt x="909" y="440"/>
                </a:lnTo>
                <a:lnTo>
                  <a:pt x="909" y="440"/>
                </a:lnTo>
                <a:lnTo>
                  <a:pt x="909" y="440"/>
                </a:lnTo>
                <a:lnTo>
                  <a:pt x="910" y="440"/>
                </a:lnTo>
                <a:lnTo>
                  <a:pt x="910" y="441"/>
                </a:lnTo>
                <a:lnTo>
                  <a:pt x="911" y="441"/>
                </a:lnTo>
                <a:lnTo>
                  <a:pt x="911" y="441"/>
                </a:lnTo>
                <a:lnTo>
                  <a:pt x="912" y="442"/>
                </a:lnTo>
                <a:lnTo>
                  <a:pt x="913" y="442"/>
                </a:lnTo>
                <a:lnTo>
                  <a:pt x="913" y="442"/>
                </a:lnTo>
                <a:lnTo>
                  <a:pt x="913" y="443"/>
                </a:lnTo>
                <a:lnTo>
                  <a:pt x="913" y="444"/>
                </a:lnTo>
                <a:lnTo>
                  <a:pt x="913" y="444"/>
                </a:lnTo>
                <a:lnTo>
                  <a:pt x="913" y="444"/>
                </a:lnTo>
                <a:lnTo>
                  <a:pt x="914" y="444"/>
                </a:lnTo>
                <a:lnTo>
                  <a:pt x="914" y="445"/>
                </a:lnTo>
                <a:lnTo>
                  <a:pt x="915" y="445"/>
                </a:lnTo>
                <a:lnTo>
                  <a:pt x="915" y="446"/>
                </a:lnTo>
                <a:lnTo>
                  <a:pt x="915" y="446"/>
                </a:lnTo>
                <a:lnTo>
                  <a:pt x="916" y="446"/>
                </a:lnTo>
                <a:lnTo>
                  <a:pt x="917" y="446"/>
                </a:lnTo>
                <a:lnTo>
                  <a:pt x="917" y="446"/>
                </a:lnTo>
                <a:lnTo>
                  <a:pt x="918" y="446"/>
                </a:lnTo>
                <a:lnTo>
                  <a:pt x="919" y="446"/>
                </a:lnTo>
                <a:lnTo>
                  <a:pt x="919" y="446"/>
                </a:lnTo>
                <a:lnTo>
                  <a:pt x="920" y="446"/>
                </a:lnTo>
                <a:lnTo>
                  <a:pt x="921" y="446"/>
                </a:lnTo>
                <a:lnTo>
                  <a:pt x="921" y="446"/>
                </a:lnTo>
                <a:lnTo>
                  <a:pt x="921" y="446"/>
                </a:lnTo>
                <a:lnTo>
                  <a:pt x="922" y="445"/>
                </a:lnTo>
                <a:lnTo>
                  <a:pt x="922" y="445"/>
                </a:lnTo>
                <a:lnTo>
                  <a:pt x="923" y="445"/>
                </a:lnTo>
                <a:lnTo>
                  <a:pt x="924" y="445"/>
                </a:lnTo>
                <a:lnTo>
                  <a:pt x="924" y="444"/>
                </a:lnTo>
                <a:lnTo>
                  <a:pt x="925" y="445"/>
                </a:lnTo>
                <a:lnTo>
                  <a:pt x="926" y="445"/>
                </a:lnTo>
                <a:lnTo>
                  <a:pt x="926" y="446"/>
                </a:lnTo>
                <a:lnTo>
                  <a:pt x="926" y="446"/>
                </a:lnTo>
                <a:lnTo>
                  <a:pt x="927" y="446"/>
                </a:lnTo>
                <a:lnTo>
                  <a:pt x="928" y="446"/>
                </a:lnTo>
                <a:lnTo>
                  <a:pt x="928" y="446"/>
                </a:lnTo>
                <a:lnTo>
                  <a:pt x="928" y="447"/>
                </a:lnTo>
                <a:lnTo>
                  <a:pt x="927" y="448"/>
                </a:lnTo>
                <a:lnTo>
                  <a:pt x="926" y="448"/>
                </a:lnTo>
                <a:lnTo>
                  <a:pt x="926" y="448"/>
                </a:lnTo>
                <a:lnTo>
                  <a:pt x="926" y="449"/>
                </a:lnTo>
                <a:lnTo>
                  <a:pt x="927" y="450"/>
                </a:lnTo>
                <a:lnTo>
                  <a:pt x="927" y="450"/>
                </a:lnTo>
                <a:lnTo>
                  <a:pt x="928" y="450"/>
                </a:lnTo>
                <a:lnTo>
                  <a:pt x="928" y="450"/>
                </a:lnTo>
                <a:lnTo>
                  <a:pt x="928" y="451"/>
                </a:lnTo>
                <a:lnTo>
                  <a:pt x="929" y="451"/>
                </a:lnTo>
                <a:lnTo>
                  <a:pt x="929" y="452"/>
                </a:lnTo>
                <a:lnTo>
                  <a:pt x="929" y="452"/>
                </a:lnTo>
                <a:lnTo>
                  <a:pt x="929" y="453"/>
                </a:lnTo>
                <a:lnTo>
                  <a:pt x="929" y="454"/>
                </a:lnTo>
                <a:lnTo>
                  <a:pt x="930" y="454"/>
                </a:lnTo>
                <a:lnTo>
                  <a:pt x="930" y="454"/>
                </a:lnTo>
                <a:lnTo>
                  <a:pt x="931" y="455"/>
                </a:lnTo>
                <a:lnTo>
                  <a:pt x="932" y="455"/>
                </a:lnTo>
                <a:lnTo>
                  <a:pt x="932" y="456"/>
                </a:lnTo>
                <a:lnTo>
                  <a:pt x="933" y="456"/>
                </a:lnTo>
                <a:lnTo>
                  <a:pt x="934" y="456"/>
                </a:lnTo>
                <a:lnTo>
                  <a:pt x="934" y="456"/>
                </a:lnTo>
                <a:lnTo>
                  <a:pt x="934" y="456"/>
                </a:lnTo>
                <a:lnTo>
                  <a:pt x="935" y="456"/>
                </a:lnTo>
                <a:lnTo>
                  <a:pt x="935" y="456"/>
                </a:lnTo>
                <a:lnTo>
                  <a:pt x="936" y="456"/>
                </a:lnTo>
                <a:lnTo>
                  <a:pt x="936" y="456"/>
                </a:lnTo>
                <a:lnTo>
                  <a:pt x="937" y="456"/>
                </a:lnTo>
                <a:lnTo>
                  <a:pt x="938" y="455"/>
                </a:lnTo>
                <a:lnTo>
                  <a:pt x="938" y="455"/>
                </a:lnTo>
                <a:lnTo>
                  <a:pt x="939" y="455"/>
                </a:lnTo>
                <a:lnTo>
                  <a:pt x="939" y="454"/>
                </a:lnTo>
                <a:lnTo>
                  <a:pt x="939" y="454"/>
                </a:lnTo>
                <a:lnTo>
                  <a:pt x="939" y="454"/>
                </a:lnTo>
                <a:lnTo>
                  <a:pt x="940" y="454"/>
                </a:lnTo>
                <a:lnTo>
                  <a:pt x="941" y="454"/>
                </a:lnTo>
                <a:lnTo>
                  <a:pt x="941" y="454"/>
                </a:lnTo>
                <a:lnTo>
                  <a:pt x="941" y="454"/>
                </a:lnTo>
                <a:lnTo>
                  <a:pt x="942" y="454"/>
                </a:lnTo>
                <a:lnTo>
                  <a:pt x="942" y="455"/>
                </a:lnTo>
                <a:lnTo>
                  <a:pt x="942" y="456"/>
                </a:lnTo>
                <a:lnTo>
                  <a:pt x="943" y="456"/>
                </a:lnTo>
                <a:lnTo>
                  <a:pt x="943" y="456"/>
                </a:lnTo>
                <a:lnTo>
                  <a:pt x="943" y="457"/>
                </a:lnTo>
                <a:lnTo>
                  <a:pt x="943" y="457"/>
                </a:lnTo>
                <a:lnTo>
                  <a:pt x="943" y="457"/>
                </a:lnTo>
                <a:lnTo>
                  <a:pt x="944" y="457"/>
                </a:lnTo>
                <a:lnTo>
                  <a:pt x="945" y="457"/>
                </a:lnTo>
                <a:lnTo>
                  <a:pt x="945" y="458"/>
                </a:lnTo>
                <a:lnTo>
                  <a:pt x="946" y="458"/>
                </a:lnTo>
                <a:lnTo>
                  <a:pt x="946" y="459"/>
                </a:lnTo>
                <a:lnTo>
                  <a:pt x="947" y="459"/>
                </a:lnTo>
                <a:lnTo>
                  <a:pt x="947" y="459"/>
                </a:lnTo>
                <a:lnTo>
                  <a:pt x="947" y="459"/>
                </a:lnTo>
                <a:lnTo>
                  <a:pt x="947" y="460"/>
                </a:lnTo>
                <a:lnTo>
                  <a:pt x="948" y="461"/>
                </a:lnTo>
                <a:lnTo>
                  <a:pt x="949" y="461"/>
                </a:lnTo>
                <a:lnTo>
                  <a:pt x="949" y="461"/>
                </a:lnTo>
                <a:lnTo>
                  <a:pt x="950" y="461"/>
                </a:lnTo>
                <a:lnTo>
                  <a:pt x="951" y="461"/>
                </a:lnTo>
                <a:lnTo>
                  <a:pt x="951" y="461"/>
                </a:lnTo>
                <a:lnTo>
                  <a:pt x="952" y="461"/>
                </a:lnTo>
                <a:lnTo>
                  <a:pt x="953" y="461"/>
                </a:lnTo>
                <a:lnTo>
                  <a:pt x="953" y="460"/>
                </a:lnTo>
                <a:lnTo>
                  <a:pt x="953" y="460"/>
                </a:lnTo>
                <a:lnTo>
                  <a:pt x="953" y="459"/>
                </a:lnTo>
                <a:lnTo>
                  <a:pt x="953" y="459"/>
                </a:lnTo>
                <a:lnTo>
                  <a:pt x="954" y="458"/>
                </a:lnTo>
                <a:lnTo>
                  <a:pt x="955" y="458"/>
                </a:lnTo>
                <a:lnTo>
                  <a:pt x="955" y="458"/>
                </a:lnTo>
                <a:lnTo>
                  <a:pt x="956" y="457"/>
                </a:lnTo>
                <a:lnTo>
                  <a:pt x="957" y="457"/>
                </a:lnTo>
                <a:lnTo>
                  <a:pt x="957" y="457"/>
                </a:lnTo>
                <a:lnTo>
                  <a:pt x="957" y="456"/>
                </a:lnTo>
                <a:lnTo>
                  <a:pt x="957" y="456"/>
                </a:lnTo>
                <a:lnTo>
                  <a:pt x="958" y="456"/>
                </a:lnTo>
                <a:lnTo>
                  <a:pt x="958" y="456"/>
                </a:lnTo>
                <a:lnTo>
                  <a:pt x="959" y="456"/>
                </a:lnTo>
                <a:lnTo>
                  <a:pt x="959" y="456"/>
                </a:lnTo>
                <a:lnTo>
                  <a:pt x="960" y="456"/>
                </a:lnTo>
                <a:lnTo>
                  <a:pt x="960" y="456"/>
                </a:lnTo>
                <a:lnTo>
                  <a:pt x="960" y="457"/>
                </a:lnTo>
                <a:lnTo>
                  <a:pt x="961" y="457"/>
                </a:lnTo>
                <a:lnTo>
                  <a:pt x="961" y="457"/>
                </a:lnTo>
                <a:lnTo>
                  <a:pt x="961" y="458"/>
                </a:lnTo>
                <a:lnTo>
                  <a:pt x="960" y="458"/>
                </a:lnTo>
                <a:lnTo>
                  <a:pt x="960" y="459"/>
                </a:lnTo>
                <a:lnTo>
                  <a:pt x="960" y="459"/>
                </a:lnTo>
                <a:lnTo>
                  <a:pt x="960" y="459"/>
                </a:lnTo>
                <a:lnTo>
                  <a:pt x="960" y="460"/>
                </a:lnTo>
                <a:lnTo>
                  <a:pt x="960" y="460"/>
                </a:lnTo>
                <a:lnTo>
                  <a:pt x="960" y="461"/>
                </a:lnTo>
                <a:lnTo>
                  <a:pt x="960" y="461"/>
                </a:lnTo>
                <a:lnTo>
                  <a:pt x="960" y="462"/>
                </a:lnTo>
                <a:lnTo>
                  <a:pt x="960" y="462"/>
                </a:lnTo>
                <a:lnTo>
                  <a:pt x="960" y="463"/>
                </a:lnTo>
                <a:lnTo>
                  <a:pt x="961" y="463"/>
                </a:lnTo>
                <a:lnTo>
                  <a:pt x="962" y="463"/>
                </a:lnTo>
                <a:lnTo>
                  <a:pt x="962" y="463"/>
                </a:lnTo>
                <a:lnTo>
                  <a:pt x="962" y="463"/>
                </a:lnTo>
                <a:lnTo>
                  <a:pt x="963" y="463"/>
                </a:lnTo>
                <a:lnTo>
                  <a:pt x="964" y="463"/>
                </a:lnTo>
                <a:lnTo>
                  <a:pt x="964" y="464"/>
                </a:lnTo>
                <a:lnTo>
                  <a:pt x="964" y="464"/>
                </a:lnTo>
                <a:lnTo>
                  <a:pt x="964" y="465"/>
                </a:lnTo>
                <a:lnTo>
                  <a:pt x="965" y="465"/>
                </a:lnTo>
                <a:lnTo>
                  <a:pt x="965" y="465"/>
                </a:lnTo>
                <a:lnTo>
                  <a:pt x="965" y="466"/>
                </a:lnTo>
                <a:lnTo>
                  <a:pt x="964" y="466"/>
                </a:lnTo>
                <a:lnTo>
                  <a:pt x="964" y="467"/>
                </a:lnTo>
                <a:lnTo>
                  <a:pt x="964" y="467"/>
                </a:lnTo>
                <a:lnTo>
                  <a:pt x="964" y="468"/>
                </a:lnTo>
                <a:lnTo>
                  <a:pt x="964" y="469"/>
                </a:lnTo>
                <a:lnTo>
                  <a:pt x="964" y="469"/>
                </a:lnTo>
                <a:lnTo>
                  <a:pt x="964" y="470"/>
                </a:lnTo>
                <a:lnTo>
                  <a:pt x="965" y="470"/>
                </a:lnTo>
                <a:lnTo>
                  <a:pt x="966" y="471"/>
                </a:lnTo>
                <a:lnTo>
                  <a:pt x="966" y="471"/>
                </a:lnTo>
                <a:lnTo>
                  <a:pt x="966" y="471"/>
                </a:lnTo>
                <a:lnTo>
                  <a:pt x="966" y="472"/>
                </a:lnTo>
                <a:lnTo>
                  <a:pt x="966" y="472"/>
                </a:lnTo>
                <a:lnTo>
                  <a:pt x="966" y="473"/>
                </a:lnTo>
                <a:lnTo>
                  <a:pt x="966" y="473"/>
                </a:lnTo>
                <a:lnTo>
                  <a:pt x="966" y="474"/>
                </a:lnTo>
                <a:lnTo>
                  <a:pt x="966" y="474"/>
                </a:lnTo>
                <a:lnTo>
                  <a:pt x="966" y="474"/>
                </a:lnTo>
                <a:lnTo>
                  <a:pt x="965" y="474"/>
                </a:lnTo>
                <a:lnTo>
                  <a:pt x="964" y="474"/>
                </a:lnTo>
                <a:lnTo>
                  <a:pt x="964" y="474"/>
                </a:lnTo>
                <a:lnTo>
                  <a:pt x="964" y="475"/>
                </a:lnTo>
                <a:lnTo>
                  <a:pt x="963" y="475"/>
                </a:lnTo>
                <a:lnTo>
                  <a:pt x="962" y="475"/>
                </a:lnTo>
                <a:lnTo>
                  <a:pt x="962" y="474"/>
                </a:lnTo>
                <a:lnTo>
                  <a:pt x="962" y="474"/>
                </a:lnTo>
                <a:lnTo>
                  <a:pt x="961" y="474"/>
                </a:lnTo>
                <a:lnTo>
                  <a:pt x="960" y="474"/>
                </a:lnTo>
                <a:lnTo>
                  <a:pt x="960" y="474"/>
                </a:lnTo>
                <a:lnTo>
                  <a:pt x="959" y="474"/>
                </a:lnTo>
                <a:lnTo>
                  <a:pt x="958" y="474"/>
                </a:lnTo>
                <a:lnTo>
                  <a:pt x="958" y="475"/>
                </a:lnTo>
                <a:lnTo>
                  <a:pt x="958" y="475"/>
                </a:lnTo>
                <a:lnTo>
                  <a:pt x="957" y="475"/>
                </a:lnTo>
                <a:lnTo>
                  <a:pt x="957" y="475"/>
                </a:lnTo>
                <a:lnTo>
                  <a:pt x="957" y="475"/>
                </a:lnTo>
                <a:lnTo>
                  <a:pt x="956" y="476"/>
                </a:lnTo>
                <a:lnTo>
                  <a:pt x="956" y="476"/>
                </a:lnTo>
                <a:lnTo>
                  <a:pt x="956" y="477"/>
                </a:lnTo>
                <a:lnTo>
                  <a:pt x="956" y="478"/>
                </a:lnTo>
                <a:lnTo>
                  <a:pt x="956" y="478"/>
                </a:lnTo>
                <a:lnTo>
                  <a:pt x="957" y="479"/>
                </a:lnTo>
                <a:lnTo>
                  <a:pt x="957" y="480"/>
                </a:lnTo>
                <a:lnTo>
                  <a:pt x="956" y="480"/>
                </a:lnTo>
                <a:lnTo>
                  <a:pt x="956" y="480"/>
                </a:lnTo>
                <a:lnTo>
                  <a:pt x="956" y="481"/>
                </a:lnTo>
                <a:lnTo>
                  <a:pt x="955" y="481"/>
                </a:lnTo>
                <a:lnTo>
                  <a:pt x="955" y="481"/>
                </a:lnTo>
                <a:lnTo>
                  <a:pt x="954" y="481"/>
                </a:lnTo>
                <a:lnTo>
                  <a:pt x="953" y="481"/>
                </a:lnTo>
                <a:lnTo>
                  <a:pt x="953" y="480"/>
                </a:lnTo>
                <a:lnTo>
                  <a:pt x="953" y="480"/>
                </a:lnTo>
                <a:lnTo>
                  <a:pt x="952" y="480"/>
                </a:lnTo>
                <a:lnTo>
                  <a:pt x="951" y="480"/>
                </a:lnTo>
                <a:lnTo>
                  <a:pt x="951" y="480"/>
                </a:lnTo>
                <a:lnTo>
                  <a:pt x="951" y="480"/>
                </a:lnTo>
                <a:lnTo>
                  <a:pt x="950" y="480"/>
                </a:lnTo>
                <a:lnTo>
                  <a:pt x="949" y="480"/>
                </a:lnTo>
                <a:lnTo>
                  <a:pt x="949" y="480"/>
                </a:lnTo>
                <a:lnTo>
                  <a:pt x="948" y="480"/>
                </a:lnTo>
                <a:lnTo>
                  <a:pt x="948" y="480"/>
                </a:lnTo>
                <a:lnTo>
                  <a:pt x="948" y="480"/>
                </a:lnTo>
                <a:lnTo>
                  <a:pt x="948" y="480"/>
                </a:lnTo>
                <a:lnTo>
                  <a:pt x="947" y="480"/>
                </a:lnTo>
                <a:lnTo>
                  <a:pt x="947" y="481"/>
                </a:lnTo>
                <a:lnTo>
                  <a:pt x="947" y="481"/>
                </a:lnTo>
                <a:lnTo>
                  <a:pt x="947" y="482"/>
                </a:lnTo>
                <a:lnTo>
                  <a:pt x="946" y="482"/>
                </a:lnTo>
                <a:lnTo>
                  <a:pt x="946" y="482"/>
                </a:lnTo>
                <a:lnTo>
                  <a:pt x="945" y="482"/>
                </a:lnTo>
                <a:lnTo>
                  <a:pt x="945" y="483"/>
                </a:lnTo>
                <a:lnTo>
                  <a:pt x="945" y="483"/>
                </a:lnTo>
                <a:lnTo>
                  <a:pt x="944" y="483"/>
                </a:lnTo>
                <a:lnTo>
                  <a:pt x="943" y="483"/>
                </a:lnTo>
                <a:lnTo>
                  <a:pt x="943" y="483"/>
                </a:lnTo>
                <a:lnTo>
                  <a:pt x="943" y="484"/>
                </a:lnTo>
                <a:lnTo>
                  <a:pt x="943" y="484"/>
                </a:lnTo>
                <a:lnTo>
                  <a:pt x="943" y="485"/>
                </a:lnTo>
                <a:lnTo>
                  <a:pt x="943" y="486"/>
                </a:lnTo>
                <a:lnTo>
                  <a:pt x="944" y="486"/>
                </a:lnTo>
                <a:lnTo>
                  <a:pt x="945" y="486"/>
                </a:lnTo>
                <a:lnTo>
                  <a:pt x="945" y="486"/>
                </a:lnTo>
                <a:lnTo>
                  <a:pt x="946" y="487"/>
                </a:lnTo>
                <a:lnTo>
                  <a:pt x="947" y="488"/>
                </a:lnTo>
                <a:lnTo>
                  <a:pt x="947" y="488"/>
                </a:lnTo>
                <a:lnTo>
                  <a:pt x="947" y="488"/>
                </a:lnTo>
                <a:lnTo>
                  <a:pt x="947" y="489"/>
                </a:lnTo>
                <a:lnTo>
                  <a:pt x="948" y="489"/>
                </a:lnTo>
                <a:lnTo>
                  <a:pt x="949" y="489"/>
                </a:lnTo>
                <a:lnTo>
                  <a:pt x="949" y="490"/>
                </a:lnTo>
                <a:lnTo>
                  <a:pt x="949" y="490"/>
                </a:lnTo>
                <a:lnTo>
                  <a:pt x="949" y="491"/>
                </a:lnTo>
                <a:lnTo>
                  <a:pt x="948" y="491"/>
                </a:lnTo>
                <a:lnTo>
                  <a:pt x="948" y="492"/>
                </a:lnTo>
                <a:lnTo>
                  <a:pt x="948" y="492"/>
                </a:lnTo>
                <a:lnTo>
                  <a:pt x="948" y="493"/>
                </a:lnTo>
                <a:lnTo>
                  <a:pt x="948" y="493"/>
                </a:lnTo>
                <a:lnTo>
                  <a:pt x="949" y="493"/>
                </a:lnTo>
                <a:lnTo>
                  <a:pt x="949" y="494"/>
                </a:lnTo>
                <a:lnTo>
                  <a:pt x="949" y="495"/>
                </a:lnTo>
                <a:lnTo>
                  <a:pt x="949" y="495"/>
                </a:lnTo>
                <a:lnTo>
                  <a:pt x="949" y="496"/>
                </a:lnTo>
                <a:lnTo>
                  <a:pt x="948" y="496"/>
                </a:lnTo>
                <a:lnTo>
                  <a:pt x="947" y="496"/>
                </a:lnTo>
                <a:lnTo>
                  <a:pt x="947" y="496"/>
                </a:lnTo>
                <a:lnTo>
                  <a:pt x="946" y="496"/>
                </a:lnTo>
                <a:lnTo>
                  <a:pt x="945" y="496"/>
                </a:lnTo>
                <a:lnTo>
                  <a:pt x="945" y="497"/>
                </a:lnTo>
                <a:lnTo>
                  <a:pt x="945" y="497"/>
                </a:lnTo>
                <a:lnTo>
                  <a:pt x="945" y="497"/>
                </a:lnTo>
                <a:lnTo>
                  <a:pt x="944" y="498"/>
                </a:lnTo>
                <a:lnTo>
                  <a:pt x="944" y="499"/>
                </a:lnTo>
                <a:lnTo>
                  <a:pt x="944" y="499"/>
                </a:lnTo>
                <a:lnTo>
                  <a:pt x="944" y="500"/>
                </a:lnTo>
                <a:lnTo>
                  <a:pt x="944" y="501"/>
                </a:lnTo>
                <a:lnTo>
                  <a:pt x="944" y="501"/>
                </a:lnTo>
                <a:lnTo>
                  <a:pt x="944" y="502"/>
                </a:lnTo>
                <a:lnTo>
                  <a:pt x="944" y="503"/>
                </a:lnTo>
                <a:lnTo>
                  <a:pt x="943" y="503"/>
                </a:lnTo>
                <a:lnTo>
                  <a:pt x="943" y="504"/>
                </a:lnTo>
                <a:lnTo>
                  <a:pt x="943" y="504"/>
                </a:lnTo>
                <a:lnTo>
                  <a:pt x="943" y="505"/>
                </a:lnTo>
                <a:lnTo>
                  <a:pt x="942" y="505"/>
                </a:lnTo>
                <a:lnTo>
                  <a:pt x="942" y="506"/>
                </a:lnTo>
                <a:lnTo>
                  <a:pt x="942" y="507"/>
                </a:lnTo>
                <a:lnTo>
                  <a:pt x="942" y="507"/>
                </a:lnTo>
                <a:lnTo>
                  <a:pt x="943" y="507"/>
                </a:lnTo>
                <a:lnTo>
                  <a:pt x="943" y="508"/>
                </a:lnTo>
                <a:lnTo>
                  <a:pt x="943" y="509"/>
                </a:lnTo>
                <a:lnTo>
                  <a:pt x="943" y="509"/>
                </a:lnTo>
                <a:lnTo>
                  <a:pt x="943" y="510"/>
                </a:lnTo>
                <a:lnTo>
                  <a:pt x="943" y="511"/>
                </a:lnTo>
                <a:lnTo>
                  <a:pt x="943" y="511"/>
                </a:lnTo>
                <a:lnTo>
                  <a:pt x="943" y="511"/>
                </a:lnTo>
                <a:lnTo>
                  <a:pt x="943" y="512"/>
                </a:lnTo>
                <a:lnTo>
                  <a:pt x="943" y="512"/>
                </a:lnTo>
                <a:lnTo>
                  <a:pt x="942" y="512"/>
                </a:lnTo>
                <a:lnTo>
                  <a:pt x="942" y="513"/>
                </a:lnTo>
                <a:lnTo>
                  <a:pt x="942" y="514"/>
                </a:lnTo>
                <a:lnTo>
                  <a:pt x="942" y="514"/>
                </a:lnTo>
                <a:lnTo>
                  <a:pt x="943" y="514"/>
                </a:lnTo>
                <a:lnTo>
                  <a:pt x="943" y="515"/>
                </a:lnTo>
                <a:lnTo>
                  <a:pt x="943" y="516"/>
                </a:lnTo>
                <a:lnTo>
                  <a:pt x="943" y="516"/>
                </a:lnTo>
                <a:lnTo>
                  <a:pt x="943" y="517"/>
                </a:lnTo>
                <a:lnTo>
                  <a:pt x="943" y="518"/>
                </a:lnTo>
                <a:lnTo>
                  <a:pt x="943" y="518"/>
                </a:lnTo>
                <a:lnTo>
                  <a:pt x="943" y="518"/>
                </a:lnTo>
                <a:lnTo>
                  <a:pt x="943" y="519"/>
                </a:lnTo>
                <a:lnTo>
                  <a:pt x="943" y="520"/>
                </a:lnTo>
                <a:lnTo>
                  <a:pt x="943" y="520"/>
                </a:lnTo>
                <a:lnTo>
                  <a:pt x="943" y="520"/>
                </a:lnTo>
                <a:lnTo>
                  <a:pt x="943" y="521"/>
                </a:lnTo>
                <a:lnTo>
                  <a:pt x="943" y="521"/>
                </a:lnTo>
                <a:lnTo>
                  <a:pt x="943" y="522"/>
                </a:lnTo>
                <a:lnTo>
                  <a:pt x="943" y="522"/>
                </a:lnTo>
                <a:lnTo>
                  <a:pt x="943" y="523"/>
                </a:lnTo>
                <a:lnTo>
                  <a:pt x="942" y="524"/>
                </a:lnTo>
                <a:lnTo>
                  <a:pt x="941" y="524"/>
                </a:lnTo>
                <a:lnTo>
                  <a:pt x="941" y="524"/>
                </a:lnTo>
                <a:lnTo>
                  <a:pt x="941" y="524"/>
                </a:lnTo>
                <a:lnTo>
                  <a:pt x="941" y="525"/>
                </a:lnTo>
                <a:lnTo>
                  <a:pt x="941" y="526"/>
                </a:lnTo>
                <a:lnTo>
                  <a:pt x="940" y="526"/>
                </a:lnTo>
                <a:lnTo>
                  <a:pt x="939" y="526"/>
                </a:lnTo>
                <a:lnTo>
                  <a:pt x="939" y="526"/>
                </a:lnTo>
                <a:lnTo>
                  <a:pt x="939" y="525"/>
                </a:lnTo>
                <a:lnTo>
                  <a:pt x="939" y="524"/>
                </a:lnTo>
                <a:lnTo>
                  <a:pt x="938" y="524"/>
                </a:lnTo>
                <a:lnTo>
                  <a:pt x="938" y="524"/>
                </a:lnTo>
                <a:lnTo>
                  <a:pt x="938" y="524"/>
                </a:lnTo>
                <a:lnTo>
                  <a:pt x="937" y="524"/>
                </a:lnTo>
                <a:lnTo>
                  <a:pt x="936" y="524"/>
                </a:lnTo>
                <a:lnTo>
                  <a:pt x="935" y="524"/>
                </a:lnTo>
                <a:lnTo>
                  <a:pt x="935" y="524"/>
                </a:lnTo>
                <a:lnTo>
                  <a:pt x="934" y="524"/>
                </a:lnTo>
                <a:lnTo>
                  <a:pt x="934" y="525"/>
                </a:lnTo>
                <a:lnTo>
                  <a:pt x="934" y="525"/>
                </a:lnTo>
                <a:lnTo>
                  <a:pt x="934" y="526"/>
                </a:lnTo>
                <a:lnTo>
                  <a:pt x="934" y="526"/>
                </a:lnTo>
                <a:lnTo>
                  <a:pt x="933" y="526"/>
                </a:lnTo>
                <a:lnTo>
                  <a:pt x="933" y="527"/>
                </a:lnTo>
                <a:lnTo>
                  <a:pt x="933" y="528"/>
                </a:lnTo>
                <a:lnTo>
                  <a:pt x="933" y="528"/>
                </a:lnTo>
                <a:lnTo>
                  <a:pt x="933" y="529"/>
                </a:lnTo>
                <a:lnTo>
                  <a:pt x="933" y="529"/>
                </a:lnTo>
                <a:lnTo>
                  <a:pt x="932" y="529"/>
                </a:lnTo>
                <a:lnTo>
                  <a:pt x="932" y="530"/>
                </a:lnTo>
                <a:lnTo>
                  <a:pt x="932" y="530"/>
                </a:lnTo>
                <a:lnTo>
                  <a:pt x="932" y="531"/>
                </a:lnTo>
                <a:lnTo>
                  <a:pt x="931" y="531"/>
                </a:lnTo>
                <a:lnTo>
                  <a:pt x="931" y="531"/>
                </a:lnTo>
                <a:lnTo>
                  <a:pt x="932" y="532"/>
                </a:lnTo>
                <a:lnTo>
                  <a:pt x="931" y="532"/>
                </a:lnTo>
                <a:lnTo>
                  <a:pt x="931" y="533"/>
                </a:lnTo>
                <a:lnTo>
                  <a:pt x="931" y="533"/>
                </a:lnTo>
                <a:lnTo>
                  <a:pt x="930" y="534"/>
                </a:lnTo>
                <a:lnTo>
                  <a:pt x="930" y="535"/>
                </a:lnTo>
                <a:lnTo>
                  <a:pt x="929" y="535"/>
                </a:lnTo>
                <a:lnTo>
                  <a:pt x="928" y="535"/>
                </a:lnTo>
                <a:lnTo>
                  <a:pt x="928" y="535"/>
                </a:lnTo>
                <a:lnTo>
                  <a:pt x="928" y="536"/>
                </a:lnTo>
                <a:lnTo>
                  <a:pt x="928" y="537"/>
                </a:lnTo>
                <a:lnTo>
                  <a:pt x="927" y="537"/>
                </a:lnTo>
                <a:lnTo>
                  <a:pt x="926" y="538"/>
                </a:lnTo>
                <a:lnTo>
                  <a:pt x="926" y="539"/>
                </a:lnTo>
                <a:lnTo>
                  <a:pt x="926" y="539"/>
                </a:lnTo>
                <a:lnTo>
                  <a:pt x="925" y="539"/>
                </a:lnTo>
                <a:lnTo>
                  <a:pt x="925" y="538"/>
                </a:lnTo>
                <a:lnTo>
                  <a:pt x="924" y="538"/>
                </a:lnTo>
                <a:lnTo>
                  <a:pt x="924" y="538"/>
                </a:lnTo>
                <a:lnTo>
                  <a:pt x="923" y="538"/>
                </a:lnTo>
                <a:lnTo>
                  <a:pt x="922" y="538"/>
                </a:lnTo>
                <a:lnTo>
                  <a:pt x="922" y="539"/>
                </a:lnTo>
                <a:lnTo>
                  <a:pt x="922" y="539"/>
                </a:lnTo>
                <a:lnTo>
                  <a:pt x="922" y="540"/>
                </a:lnTo>
                <a:lnTo>
                  <a:pt x="922" y="541"/>
                </a:lnTo>
                <a:lnTo>
                  <a:pt x="922" y="541"/>
                </a:lnTo>
                <a:lnTo>
                  <a:pt x="922" y="541"/>
                </a:lnTo>
                <a:lnTo>
                  <a:pt x="922" y="542"/>
                </a:lnTo>
                <a:lnTo>
                  <a:pt x="922" y="543"/>
                </a:lnTo>
                <a:lnTo>
                  <a:pt x="921" y="543"/>
                </a:lnTo>
                <a:lnTo>
                  <a:pt x="921" y="543"/>
                </a:lnTo>
                <a:lnTo>
                  <a:pt x="921" y="543"/>
                </a:lnTo>
                <a:lnTo>
                  <a:pt x="921" y="544"/>
                </a:lnTo>
                <a:lnTo>
                  <a:pt x="920" y="544"/>
                </a:lnTo>
                <a:lnTo>
                  <a:pt x="920" y="545"/>
                </a:lnTo>
                <a:lnTo>
                  <a:pt x="919" y="545"/>
                </a:lnTo>
                <a:lnTo>
                  <a:pt x="919" y="545"/>
                </a:lnTo>
                <a:lnTo>
                  <a:pt x="919" y="545"/>
                </a:lnTo>
                <a:lnTo>
                  <a:pt x="919" y="546"/>
                </a:lnTo>
                <a:lnTo>
                  <a:pt x="919" y="547"/>
                </a:lnTo>
                <a:lnTo>
                  <a:pt x="918" y="547"/>
                </a:lnTo>
                <a:lnTo>
                  <a:pt x="917" y="547"/>
                </a:lnTo>
                <a:lnTo>
                  <a:pt x="917" y="547"/>
                </a:lnTo>
                <a:lnTo>
                  <a:pt x="917" y="548"/>
                </a:lnTo>
                <a:lnTo>
                  <a:pt x="917" y="548"/>
                </a:lnTo>
                <a:lnTo>
                  <a:pt x="916" y="548"/>
                </a:lnTo>
                <a:lnTo>
                  <a:pt x="916" y="549"/>
                </a:lnTo>
                <a:lnTo>
                  <a:pt x="915" y="549"/>
                </a:lnTo>
                <a:lnTo>
                  <a:pt x="915" y="550"/>
                </a:lnTo>
                <a:lnTo>
                  <a:pt x="914" y="550"/>
                </a:lnTo>
                <a:lnTo>
                  <a:pt x="913" y="550"/>
                </a:lnTo>
                <a:lnTo>
                  <a:pt x="913" y="551"/>
                </a:lnTo>
                <a:lnTo>
                  <a:pt x="913" y="551"/>
                </a:lnTo>
                <a:lnTo>
                  <a:pt x="912" y="551"/>
                </a:lnTo>
                <a:lnTo>
                  <a:pt x="912" y="552"/>
                </a:lnTo>
                <a:lnTo>
                  <a:pt x="912" y="552"/>
                </a:lnTo>
                <a:lnTo>
                  <a:pt x="911" y="552"/>
                </a:lnTo>
                <a:lnTo>
                  <a:pt x="911" y="553"/>
                </a:lnTo>
                <a:lnTo>
                  <a:pt x="911" y="554"/>
                </a:lnTo>
                <a:lnTo>
                  <a:pt x="911" y="554"/>
                </a:lnTo>
                <a:lnTo>
                  <a:pt x="910" y="554"/>
                </a:lnTo>
                <a:lnTo>
                  <a:pt x="910" y="555"/>
                </a:lnTo>
                <a:lnTo>
                  <a:pt x="909" y="555"/>
                </a:lnTo>
                <a:lnTo>
                  <a:pt x="909" y="556"/>
                </a:lnTo>
                <a:lnTo>
                  <a:pt x="909" y="556"/>
                </a:lnTo>
                <a:lnTo>
                  <a:pt x="908" y="556"/>
                </a:lnTo>
                <a:lnTo>
                  <a:pt x="908" y="557"/>
                </a:lnTo>
                <a:lnTo>
                  <a:pt x="907" y="557"/>
                </a:lnTo>
                <a:lnTo>
                  <a:pt x="907" y="558"/>
                </a:lnTo>
                <a:lnTo>
                  <a:pt x="907" y="558"/>
                </a:lnTo>
                <a:lnTo>
                  <a:pt x="907" y="558"/>
                </a:lnTo>
                <a:lnTo>
                  <a:pt x="906" y="558"/>
                </a:lnTo>
                <a:lnTo>
                  <a:pt x="905" y="558"/>
                </a:lnTo>
                <a:lnTo>
                  <a:pt x="905" y="559"/>
                </a:lnTo>
                <a:lnTo>
                  <a:pt x="905" y="559"/>
                </a:lnTo>
                <a:lnTo>
                  <a:pt x="904" y="559"/>
                </a:lnTo>
                <a:lnTo>
                  <a:pt x="904" y="560"/>
                </a:lnTo>
                <a:lnTo>
                  <a:pt x="903" y="560"/>
                </a:lnTo>
                <a:lnTo>
                  <a:pt x="903" y="560"/>
                </a:lnTo>
                <a:lnTo>
                  <a:pt x="903" y="560"/>
                </a:lnTo>
                <a:lnTo>
                  <a:pt x="903" y="561"/>
                </a:lnTo>
                <a:lnTo>
                  <a:pt x="903" y="562"/>
                </a:lnTo>
                <a:lnTo>
                  <a:pt x="902" y="562"/>
                </a:lnTo>
                <a:lnTo>
                  <a:pt x="902" y="562"/>
                </a:lnTo>
                <a:lnTo>
                  <a:pt x="902" y="562"/>
                </a:lnTo>
                <a:lnTo>
                  <a:pt x="902" y="563"/>
                </a:lnTo>
                <a:lnTo>
                  <a:pt x="902" y="564"/>
                </a:lnTo>
                <a:lnTo>
                  <a:pt x="902" y="564"/>
                </a:lnTo>
                <a:lnTo>
                  <a:pt x="903" y="564"/>
                </a:lnTo>
                <a:lnTo>
                  <a:pt x="903" y="565"/>
                </a:lnTo>
                <a:lnTo>
                  <a:pt x="903" y="565"/>
                </a:lnTo>
                <a:lnTo>
                  <a:pt x="903" y="566"/>
                </a:lnTo>
                <a:lnTo>
                  <a:pt x="904" y="566"/>
                </a:lnTo>
                <a:lnTo>
                  <a:pt x="904" y="567"/>
                </a:lnTo>
                <a:lnTo>
                  <a:pt x="903" y="567"/>
                </a:lnTo>
                <a:lnTo>
                  <a:pt x="903" y="568"/>
                </a:lnTo>
                <a:lnTo>
                  <a:pt x="904" y="568"/>
                </a:lnTo>
                <a:lnTo>
                  <a:pt x="904" y="569"/>
                </a:lnTo>
                <a:lnTo>
                  <a:pt x="904" y="569"/>
                </a:lnTo>
                <a:lnTo>
                  <a:pt x="904" y="570"/>
                </a:lnTo>
                <a:lnTo>
                  <a:pt x="903" y="570"/>
                </a:lnTo>
                <a:lnTo>
                  <a:pt x="903" y="571"/>
                </a:lnTo>
                <a:lnTo>
                  <a:pt x="903" y="571"/>
                </a:lnTo>
                <a:lnTo>
                  <a:pt x="903" y="571"/>
                </a:lnTo>
                <a:lnTo>
                  <a:pt x="902" y="571"/>
                </a:lnTo>
                <a:lnTo>
                  <a:pt x="902" y="572"/>
                </a:lnTo>
                <a:lnTo>
                  <a:pt x="902" y="573"/>
                </a:lnTo>
                <a:lnTo>
                  <a:pt x="902" y="573"/>
                </a:lnTo>
                <a:lnTo>
                  <a:pt x="902" y="574"/>
                </a:lnTo>
                <a:lnTo>
                  <a:pt x="902" y="574"/>
                </a:lnTo>
                <a:lnTo>
                  <a:pt x="901" y="575"/>
                </a:lnTo>
                <a:lnTo>
                  <a:pt x="900" y="575"/>
                </a:lnTo>
                <a:lnTo>
                  <a:pt x="900" y="574"/>
                </a:lnTo>
                <a:lnTo>
                  <a:pt x="900" y="574"/>
                </a:lnTo>
                <a:lnTo>
                  <a:pt x="900" y="573"/>
                </a:lnTo>
                <a:lnTo>
                  <a:pt x="899" y="573"/>
                </a:lnTo>
                <a:lnTo>
                  <a:pt x="898" y="573"/>
                </a:lnTo>
                <a:lnTo>
                  <a:pt x="898" y="573"/>
                </a:lnTo>
                <a:lnTo>
                  <a:pt x="897" y="573"/>
                </a:lnTo>
                <a:lnTo>
                  <a:pt x="896" y="573"/>
                </a:lnTo>
                <a:lnTo>
                  <a:pt x="896" y="574"/>
                </a:lnTo>
                <a:lnTo>
                  <a:pt x="895" y="574"/>
                </a:lnTo>
                <a:lnTo>
                  <a:pt x="895" y="575"/>
                </a:lnTo>
                <a:lnTo>
                  <a:pt x="895" y="575"/>
                </a:lnTo>
                <a:lnTo>
                  <a:pt x="895" y="576"/>
                </a:lnTo>
                <a:lnTo>
                  <a:pt x="895" y="577"/>
                </a:lnTo>
                <a:lnTo>
                  <a:pt x="895" y="577"/>
                </a:lnTo>
                <a:lnTo>
                  <a:pt x="896" y="577"/>
                </a:lnTo>
                <a:lnTo>
                  <a:pt x="896" y="578"/>
                </a:lnTo>
                <a:lnTo>
                  <a:pt x="896" y="579"/>
                </a:lnTo>
                <a:lnTo>
                  <a:pt x="896" y="579"/>
                </a:lnTo>
                <a:lnTo>
                  <a:pt x="896" y="580"/>
                </a:lnTo>
                <a:lnTo>
                  <a:pt x="895" y="580"/>
                </a:lnTo>
                <a:lnTo>
                  <a:pt x="895" y="581"/>
                </a:lnTo>
                <a:lnTo>
                  <a:pt x="895" y="581"/>
                </a:lnTo>
                <a:lnTo>
                  <a:pt x="894" y="581"/>
                </a:lnTo>
                <a:lnTo>
                  <a:pt x="894" y="582"/>
                </a:lnTo>
                <a:lnTo>
                  <a:pt x="894" y="583"/>
                </a:lnTo>
                <a:lnTo>
                  <a:pt x="894" y="583"/>
                </a:lnTo>
                <a:lnTo>
                  <a:pt x="894" y="584"/>
                </a:lnTo>
                <a:lnTo>
                  <a:pt x="895" y="584"/>
                </a:lnTo>
                <a:lnTo>
                  <a:pt x="895" y="584"/>
                </a:lnTo>
                <a:lnTo>
                  <a:pt x="896" y="584"/>
                </a:lnTo>
                <a:lnTo>
                  <a:pt x="896" y="585"/>
                </a:lnTo>
                <a:lnTo>
                  <a:pt x="896" y="585"/>
                </a:lnTo>
                <a:lnTo>
                  <a:pt x="896" y="586"/>
                </a:lnTo>
                <a:lnTo>
                  <a:pt x="896" y="586"/>
                </a:lnTo>
                <a:lnTo>
                  <a:pt x="896" y="587"/>
                </a:lnTo>
                <a:lnTo>
                  <a:pt x="897" y="587"/>
                </a:lnTo>
                <a:lnTo>
                  <a:pt x="897" y="588"/>
                </a:lnTo>
                <a:lnTo>
                  <a:pt x="898" y="588"/>
                </a:lnTo>
                <a:lnTo>
                  <a:pt x="898" y="589"/>
                </a:lnTo>
                <a:lnTo>
                  <a:pt x="898" y="590"/>
                </a:lnTo>
                <a:lnTo>
                  <a:pt x="898" y="590"/>
                </a:lnTo>
                <a:lnTo>
                  <a:pt x="898" y="591"/>
                </a:lnTo>
                <a:lnTo>
                  <a:pt x="897" y="591"/>
                </a:lnTo>
                <a:lnTo>
                  <a:pt x="897" y="592"/>
                </a:lnTo>
                <a:lnTo>
                  <a:pt x="897" y="592"/>
                </a:lnTo>
                <a:lnTo>
                  <a:pt x="897" y="593"/>
                </a:lnTo>
                <a:lnTo>
                  <a:pt x="897" y="594"/>
                </a:lnTo>
                <a:lnTo>
                  <a:pt x="896" y="594"/>
                </a:lnTo>
                <a:lnTo>
                  <a:pt x="896" y="594"/>
                </a:lnTo>
                <a:lnTo>
                  <a:pt x="896" y="595"/>
                </a:lnTo>
                <a:lnTo>
                  <a:pt x="896" y="595"/>
                </a:lnTo>
                <a:lnTo>
                  <a:pt x="896" y="596"/>
                </a:lnTo>
                <a:lnTo>
                  <a:pt x="896" y="596"/>
                </a:lnTo>
                <a:lnTo>
                  <a:pt x="895" y="596"/>
                </a:lnTo>
                <a:lnTo>
                  <a:pt x="894" y="596"/>
                </a:lnTo>
                <a:lnTo>
                  <a:pt x="894" y="596"/>
                </a:lnTo>
                <a:lnTo>
                  <a:pt x="893" y="596"/>
                </a:lnTo>
                <a:lnTo>
                  <a:pt x="892" y="596"/>
                </a:lnTo>
                <a:lnTo>
                  <a:pt x="892" y="596"/>
                </a:lnTo>
                <a:lnTo>
                  <a:pt x="891" y="596"/>
                </a:lnTo>
                <a:lnTo>
                  <a:pt x="890" y="597"/>
                </a:lnTo>
                <a:lnTo>
                  <a:pt x="890" y="597"/>
                </a:lnTo>
                <a:lnTo>
                  <a:pt x="889" y="597"/>
                </a:lnTo>
                <a:lnTo>
                  <a:pt x="888" y="597"/>
                </a:lnTo>
                <a:lnTo>
                  <a:pt x="888" y="597"/>
                </a:lnTo>
                <a:lnTo>
                  <a:pt x="888" y="598"/>
                </a:lnTo>
                <a:lnTo>
                  <a:pt x="887" y="598"/>
                </a:lnTo>
                <a:lnTo>
                  <a:pt x="887" y="598"/>
                </a:lnTo>
                <a:lnTo>
                  <a:pt x="887" y="599"/>
                </a:lnTo>
                <a:lnTo>
                  <a:pt x="886" y="599"/>
                </a:lnTo>
                <a:lnTo>
                  <a:pt x="886" y="600"/>
                </a:lnTo>
                <a:lnTo>
                  <a:pt x="885" y="600"/>
                </a:lnTo>
                <a:lnTo>
                  <a:pt x="885" y="600"/>
                </a:lnTo>
                <a:lnTo>
                  <a:pt x="885" y="600"/>
                </a:lnTo>
                <a:lnTo>
                  <a:pt x="884" y="600"/>
                </a:lnTo>
                <a:lnTo>
                  <a:pt x="883" y="600"/>
                </a:lnTo>
                <a:lnTo>
                  <a:pt x="883" y="601"/>
                </a:lnTo>
                <a:lnTo>
                  <a:pt x="883" y="601"/>
                </a:lnTo>
                <a:lnTo>
                  <a:pt x="882" y="601"/>
                </a:lnTo>
                <a:lnTo>
                  <a:pt x="881" y="601"/>
                </a:lnTo>
                <a:lnTo>
                  <a:pt x="881" y="601"/>
                </a:lnTo>
                <a:lnTo>
                  <a:pt x="880" y="601"/>
                </a:lnTo>
                <a:lnTo>
                  <a:pt x="879" y="601"/>
                </a:lnTo>
                <a:lnTo>
                  <a:pt x="879" y="601"/>
                </a:lnTo>
                <a:lnTo>
                  <a:pt x="879" y="601"/>
                </a:lnTo>
                <a:lnTo>
                  <a:pt x="878" y="601"/>
                </a:lnTo>
                <a:lnTo>
                  <a:pt x="877" y="601"/>
                </a:lnTo>
                <a:lnTo>
                  <a:pt x="877" y="602"/>
                </a:lnTo>
                <a:lnTo>
                  <a:pt x="876" y="602"/>
                </a:lnTo>
                <a:lnTo>
                  <a:pt x="875" y="602"/>
                </a:lnTo>
                <a:lnTo>
                  <a:pt x="875" y="602"/>
                </a:lnTo>
                <a:lnTo>
                  <a:pt x="874" y="603"/>
                </a:lnTo>
                <a:lnTo>
                  <a:pt x="873" y="603"/>
                </a:lnTo>
                <a:lnTo>
                  <a:pt x="873" y="603"/>
                </a:lnTo>
                <a:lnTo>
                  <a:pt x="872" y="603"/>
                </a:lnTo>
                <a:lnTo>
                  <a:pt x="871" y="603"/>
                </a:lnTo>
                <a:lnTo>
                  <a:pt x="871" y="603"/>
                </a:lnTo>
                <a:lnTo>
                  <a:pt x="871" y="604"/>
                </a:lnTo>
                <a:lnTo>
                  <a:pt x="870" y="604"/>
                </a:lnTo>
                <a:lnTo>
                  <a:pt x="869" y="604"/>
                </a:lnTo>
                <a:lnTo>
                  <a:pt x="869" y="604"/>
                </a:lnTo>
                <a:lnTo>
                  <a:pt x="868" y="604"/>
                </a:lnTo>
                <a:lnTo>
                  <a:pt x="867" y="604"/>
                </a:lnTo>
                <a:lnTo>
                  <a:pt x="867" y="604"/>
                </a:lnTo>
                <a:lnTo>
                  <a:pt x="866" y="604"/>
                </a:lnTo>
                <a:lnTo>
                  <a:pt x="866" y="604"/>
                </a:lnTo>
                <a:lnTo>
                  <a:pt x="866" y="603"/>
                </a:lnTo>
                <a:lnTo>
                  <a:pt x="865" y="603"/>
                </a:lnTo>
                <a:lnTo>
                  <a:pt x="864" y="603"/>
                </a:lnTo>
                <a:lnTo>
                  <a:pt x="864" y="603"/>
                </a:lnTo>
                <a:lnTo>
                  <a:pt x="863" y="603"/>
                </a:lnTo>
                <a:lnTo>
                  <a:pt x="862" y="603"/>
                </a:lnTo>
                <a:lnTo>
                  <a:pt x="862" y="603"/>
                </a:lnTo>
                <a:lnTo>
                  <a:pt x="861" y="604"/>
                </a:lnTo>
                <a:lnTo>
                  <a:pt x="861" y="605"/>
                </a:lnTo>
                <a:lnTo>
                  <a:pt x="860" y="605"/>
                </a:lnTo>
                <a:lnTo>
                  <a:pt x="860" y="605"/>
                </a:lnTo>
                <a:lnTo>
                  <a:pt x="860" y="605"/>
                </a:lnTo>
                <a:lnTo>
                  <a:pt x="860" y="606"/>
                </a:lnTo>
                <a:lnTo>
                  <a:pt x="859" y="606"/>
                </a:lnTo>
                <a:lnTo>
                  <a:pt x="858" y="606"/>
                </a:lnTo>
                <a:lnTo>
                  <a:pt x="858" y="606"/>
                </a:lnTo>
                <a:lnTo>
                  <a:pt x="858" y="607"/>
                </a:lnTo>
                <a:lnTo>
                  <a:pt x="858" y="608"/>
                </a:lnTo>
                <a:lnTo>
                  <a:pt x="858" y="609"/>
                </a:lnTo>
                <a:lnTo>
                  <a:pt x="857" y="609"/>
                </a:lnTo>
                <a:lnTo>
                  <a:pt x="857" y="609"/>
                </a:lnTo>
                <a:lnTo>
                  <a:pt x="857" y="610"/>
                </a:lnTo>
                <a:lnTo>
                  <a:pt x="856" y="610"/>
                </a:lnTo>
                <a:lnTo>
                  <a:pt x="856" y="611"/>
                </a:lnTo>
                <a:lnTo>
                  <a:pt x="856" y="611"/>
                </a:lnTo>
                <a:lnTo>
                  <a:pt x="855" y="611"/>
                </a:lnTo>
                <a:lnTo>
                  <a:pt x="855" y="611"/>
                </a:lnTo>
                <a:lnTo>
                  <a:pt x="854" y="611"/>
                </a:lnTo>
                <a:lnTo>
                  <a:pt x="854" y="612"/>
                </a:lnTo>
                <a:lnTo>
                  <a:pt x="854" y="612"/>
                </a:lnTo>
                <a:lnTo>
                  <a:pt x="854" y="613"/>
                </a:lnTo>
                <a:lnTo>
                  <a:pt x="853" y="613"/>
                </a:lnTo>
                <a:lnTo>
                  <a:pt x="852" y="613"/>
                </a:lnTo>
                <a:lnTo>
                  <a:pt x="852" y="613"/>
                </a:lnTo>
                <a:lnTo>
                  <a:pt x="851" y="613"/>
                </a:lnTo>
                <a:lnTo>
                  <a:pt x="851" y="614"/>
                </a:lnTo>
                <a:lnTo>
                  <a:pt x="850" y="614"/>
                </a:lnTo>
                <a:lnTo>
                  <a:pt x="850" y="614"/>
                </a:lnTo>
                <a:lnTo>
                  <a:pt x="850" y="613"/>
                </a:lnTo>
                <a:lnTo>
                  <a:pt x="849" y="613"/>
                </a:lnTo>
                <a:lnTo>
                  <a:pt x="849" y="613"/>
                </a:lnTo>
                <a:lnTo>
                  <a:pt x="849" y="613"/>
                </a:lnTo>
                <a:lnTo>
                  <a:pt x="848" y="613"/>
                </a:lnTo>
                <a:lnTo>
                  <a:pt x="847" y="613"/>
                </a:lnTo>
                <a:lnTo>
                  <a:pt x="847" y="613"/>
                </a:lnTo>
                <a:lnTo>
                  <a:pt x="847" y="613"/>
                </a:lnTo>
                <a:lnTo>
                  <a:pt x="846" y="613"/>
                </a:lnTo>
                <a:lnTo>
                  <a:pt x="846" y="613"/>
                </a:lnTo>
                <a:lnTo>
                  <a:pt x="845" y="613"/>
                </a:lnTo>
                <a:lnTo>
                  <a:pt x="845" y="613"/>
                </a:lnTo>
                <a:lnTo>
                  <a:pt x="844" y="613"/>
                </a:lnTo>
                <a:lnTo>
                  <a:pt x="843" y="613"/>
                </a:lnTo>
                <a:lnTo>
                  <a:pt x="843" y="613"/>
                </a:lnTo>
                <a:lnTo>
                  <a:pt x="843" y="612"/>
                </a:lnTo>
                <a:lnTo>
                  <a:pt x="842" y="612"/>
                </a:lnTo>
                <a:lnTo>
                  <a:pt x="841" y="612"/>
                </a:lnTo>
                <a:lnTo>
                  <a:pt x="841" y="612"/>
                </a:lnTo>
                <a:lnTo>
                  <a:pt x="840" y="612"/>
                </a:lnTo>
                <a:lnTo>
                  <a:pt x="839" y="612"/>
                </a:lnTo>
                <a:lnTo>
                  <a:pt x="839" y="612"/>
                </a:lnTo>
                <a:lnTo>
                  <a:pt x="839" y="613"/>
                </a:lnTo>
                <a:lnTo>
                  <a:pt x="838" y="613"/>
                </a:lnTo>
                <a:lnTo>
                  <a:pt x="837" y="613"/>
                </a:lnTo>
                <a:lnTo>
                  <a:pt x="837" y="613"/>
                </a:lnTo>
                <a:lnTo>
                  <a:pt x="836" y="613"/>
                </a:lnTo>
                <a:lnTo>
                  <a:pt x="835" y="613"/>
                </a:lnTo>
                <a:lnTo>
                  <a:pt x="835" y="613"/>
                </a:lnTo>
                <a:lnTo>
                  <a:pt x="835" y="613"/>
                </a:lnTo>
                <a:lnTo>
                  <a:pt x="834" y="613"/>
                </a:lnTo>
                <a:lnTo>
                  <a:pt x="834" y="614"/>
                </a:lnTo>
                <a:lnTo>
                  <a:pt x="833" y="614"/>
                </a:lnTo>
                <a:lnTo>
                  <a:pt x="833" y="614"/>
                </a:lnTo>
                <a:lnTo>
                  <a:pt x="832" y="614"/>
                </a:lnTo>
                <a:lnTo>
                  <a:pt x="831" y="614"/>
                </a:lnTo>
                <a:lnTo>
                  <a:pt x="831" y="614"/>
                </a:lnTo>
                <a:lnTo>
                  <a:pt x="830" y="614"/>
                </a:lnTo>
                <a:lnTo>
                  <a:pt x="830" y="615"/>
                </a:lnTo>
                <a:lnTo>
                  <a:pt x="830" y="615"/>
                </a:lnTo>
                <a:lnTo>
                  <a:pt x="829" y="615"/>
                </a:lnTo>
                <a:lnTo>
                  <a:pt x="828" y="615"/>
                </a:lnTo>
                <a:lnTo>
                  <a:pt x="828" y="615"/>
                </a:lnTo>
                <a:lnTo>
                  <a:pt x="828" y="615"/>
                </a:lnTo>
                <a:lnTo>
                  <a:pt x="827" y="615"/>
                </a:lnTo>
                <a:lnTo>
                  <a:pt x="826" y="615"/>
                </a:lnTo>
                <a:lnTo>
                  <a:pt x="826" y="616"/>
                </a:lnTo>
                <a:lnTo>
                  <a:pt x="826" y="616"/>
                </a:lnTo>
                <a:lnTo>
                  <a:pt x="825" y="616"/>
                </a:lnTo>
                <a:lnTo>
                  <a:pt x="824" y="617"/>
                </a:lnTo>
                <a:lnTo>
                  <a:pt x="824" y="617"/>
                </a:lnTo>
                <a:lnTo>
                  <a:pt x="823" y="617"/>
                </a:lnTo>
                <a:lnTo>
                  <a:pt x="823" y="617"/>
                </a:lnTo>
                <a:lnTo>
                  <a:pt x="822" y="617"/>
                </a:lnTo>
                <a:lnTo>
                  <a:pt x="822" y="618"/>
                </a:lnTo>
                <a:lnTo>
                  <a:pt x="822" y="618"/>
                </a:lnTo>
                <a:lnTo>
                  <a:pt x="822" y="617"/>
                </a:lnTo>
                <a:lnTo>
                  <a:pt x="821" y="617"/>
                </a:lnTo>
                <a:lnTo>
                  <a:pt x="820" y="617"/>
                </a:lnTo>
                <a:lnTo>
                  <a:pt x="820" y="617"/>
                </a:lnTo>
                <a:lnTo>
                  <a:pt x="820" y="617"/>
                </a:lnTo>
                <a:lnTo>
                  <a:pt x="819" y="617"/>
                </a:lnTo>
                <a:lnTo>
                  <a:pt x="818" y="617"/>
                </a:lnTo>
                <a:lnTo>
                  <a:pt x="818" y="617"/>
                </a:lnTo>
                <a:lnTo>
                  <a:pt x="817" y="617"/>
                </a:lnTo>
                <a:lnTo>
                  <a:pt x="816" y="617"/>
                </a:lnTo>
                <a:lnTo>
                  <a:pt x="816" y="617"/>
                </a:lnTo>
                <a:lnTo>
                  <a:pt x="815" y="617"/>
                </a:lnTo>
                <a:lnTo>
                  <a:pt x="815" y="616"/>
                </a:lnTo>
                <a:lnTo>
                  <a:pt x="814" y="616"/>
                </a:lnTo>
                <a:lnTo>
                  <a:pt x="814" y="616"/>
                </a:lnTo>
                <a:lnTo>
                  <a:pt x="813" y="616"/>
                </a:lnTo>
                <a:lnTo>
                  <a:pt x="813" y="615"/>
                </a:lnTo>
                <a:lnTo>
                  <a:pt x="813" y="615"/>
                </a:lnTo>
                <a:lnTo>
                  <a:pt x="811" y="615"/>
                </a:lnTo>
                <a:lnTo>
                  <a:pt x="811" y="615"/>
                </a:lnTo>
                <a:lnTo>
                  <a:pt x="811" y="614"/>
                </a:lnTo>
                <a:lnTo>
                  <a:pt x="810" y="614"/>
                </a:lnTo>
                <a:lnTo>
                  <a:pt x="809" y="614"/>
                </a:lnTo>
                <a:lnTo>
                  <a:pt x="809" y="613"/>
                </a:lnTo>
                <a:lnTo>
                  <a:pt x="809" y="613"/>
                </a:lnTo>
                <a:lnTo>
                  <a:pt x="808" y="613"/>
                </a:lnTo>
                <a:lnTo>
                  <a:pt x="808" y="613"/>
                </a:lnTo>
                <a:lnTo>
                  <a:pt x="808" y="612"/>
                </a:lnTo>
                <a:lnTo>
                  <a:pt x="808" y="611"/>
                </a:lnTo>
                <a:lnTo>
                  <a:pt x="807" y="611"/>
                </a:lnTo>
                <a:lnTo>
                  <a:pt x="807" y="611"/>
                </a:lnTo>
                <a:lnTo>
                  <a:pt x="807" y="611"/>
                </a:lnTo>
                <a:lnTo>
                  <a:pt x="806" y="611"/>
                </a:lnTo>
                <a:lnTo>
                  <a:pt x="805" y="611"/>
                </a:lnTo>
                <a:lnTo>
                  <a:pt x="805" y="611"/>
                </a:lnTo>
                <a:lnTo>
                  <a:pt x="804" y="611"/>
                </a:lnTo>
                <a:lnTo>
                  <a:pt x="803" y="611"/>
                </a:lnTo>
                <a:lnTo>
                  <a:pt x="803" y="611"/>
                </a:lnTo>
                <a:lnTo>
                  <a:pt x="803" y="611"/>
                </a:lnTo>
                <a:lnTo>
                  <a:pt x="802" y="611"/>
                </a:lnTo>
                <a:lnTo>
                  <a:pt x="802" y="612"/>
                </a:lnTo>
                <a:lnTo>
                  <a:pt x="801" y="612"/>
                </a:lnTo>
                <a:lnTo>
                  <a:pt x="801" y="613"/>
                </a:lnTo>
                <a:lnTo>
                  <a:pt x="801" y="613"/>
                </a:lnTo>
                <a:lnTo>
                  <a:pt x="800" y="613"/>
                </a:lnTo>
                <a:lnTo>
                  <a:pt x="800" y="614"/>
                </a:lnTo>
                <a:lnTo>
                  <a:pt x="799" y="614"/>
                </a:lnTo>
                <a:lnTo>
                  <a:pt x="799" y="614"/>
                </a:lnTo>
                <a:lnTo>
                  <a:pt x="798" y="614"/>
                </a:lnTo>
                <a:lnTo>
                  <a:pt x="798" y="615"/>
                </a:lnTo>
                <a:lnTo>
                  <a:pt x="797" y="614"/>
                </a:lnTo>
                <a:lnTo>
                  <a:pt x="797" y="614"/>
                </a:lnTo>
                <a:lnTo>
                  <a:pt x="796" y="614"/>
                </a:lnTo>
                <a:lnTo>
                  <a:pt x="795" y="614"/>
                </a:lnTo>
                <a:lnTo>
                  <a:pt x="795" y="613"/>
                </a:lnTo>
                <a:lnTo>
                  <a:pt x="795" y="613"/>
                </a:lnTo>
                <a:lnTo>
                  <a:pt x="794" y="613"/>
                </a:lnTo>
                <a:lnTo>
                  <a:pt x="794" y="613"/>
                </a:lnTo>
                <a:lnTo>
                  <a:pt x="794" y="613"/>
                </a:lnTo>
                <a:lnTo>
                  <a:pt x="794" y="612"/>
                </a:lnTo>
                <a:lnTo>
                  <a:pt x="793" y="612"/>
                </a:lnTo>
                <a:lnTo>
                  <a:pt x="792" y="612"/>
                </a:lnTo>
                <a:lnTo>
                  <a:pt x="792" y="611"/>
                </a:lnTo>
                <a:lnTo>
                  <a:pt x="792" y="611"/>
                </a:lnTo>
                <a:lnTo>
                  <a:pt x="791" y="611"/>
                </a:lnTo>
                <a:lnTo>
                  <a:pt x="791" y="611"/>
                </a:lnTo>
                <a:lnTo>
                  <a:pt x="790" y="611"/>
                </a:lnTo>
                <a:lnTo>
                  <a:pt x="790" y="611"/>
                </a:lnTo>
                <a:lnTo>
                  <a:pt x="790" y="610"/>
                </a:lnTo>
                <a:lnTo>
                  <a:pt x="789" y="610"/>
                </a:lnTo>
                <a:lnTo>
                  <a:pt x="788" y="610"/>
                </a:lnTo>
                <a:lnTo>
                  <a:pt x="788" y="610"/>
                </a:lnTo>
                <a:lnTo>
                  <a:pt x="787" y="610"/>
                </a:lnTo>
                <a:lnTo>
                  <a:pt x="786" y="610"/>
                </a:lnTo>
                <a:lnTo>
                  <a:pt x="786" y="610"/>
                </a:lnTo>
                <a:lnTo>
                  <a:pt x="785" y="610"/>
                </a:lnTo>
                <a:lnTo>
                  <a:pt x="784" y="610"/>
                </a:lnTo>
                <a:lnTo>
                  <a:pt x="784" y="609"/>
                </a:lnTo>
                <a:lnTo>
                  <a:pt x="783" y="609"/>
                </a:lnTo>
                <a:lnTo>
                  <a:pt x="782" y="609"/>
                </a:lnTo>
                <a:lnTo>
                  <a:pt x="781" y="609"/>
                </a:lnTo>
                <a:lnTo>
                  <a:pt x="780" y="609"/>
                </a:lnTo>
                <a:lnTo>
                  <a:pt x="780" y="609"/>
                </a:lnTo>
                <a:lnTo>
                  <a:pt x="780" y="609"/>
                </a:lnTo>
                <a:lnTo>
                  <a:pt x="779" y="609"/>
                </a:lnTo>
                <a:lnTo>
                  <a:pt x="778" y="609"/>
                </a:lnTo>
                <a:lnTo>
                  <a:pt x="778" y="609"/>
                </a:lnTo>
                <a:lnTo>
                  <a:pt x="777" y="609"/>
                </a:lnTo>
                <a:lnTo>
                  <a:pt x="777" y="609"/>
                </a:lnTo>
                <a:lnTo>
                  <a:pt x="776" y="609"/>
                </a:lnTo>
                <a:lnTo>
                  <a:pt x="775" y="609"/>
                </a:lnTo>
                <a:lnTo>
                  <a:pt x="775" y="609"/>
                </a:lnTo>
                <a:lnTo>
                  <a:pt x="774" y="609"/>
                </a:lnTo>
                <a:lnTo>
                  <a:pt x="774" y="609"/>
                </a:lnTo>
                <a:lnTo>
                  <a:pt x="773" y="609"/>
                </a:lnTo>
                <a:lnTo>
                  <a:pt x="773" y="609"/>
                </a:lnTo>
                <a:lnTo>
                  <a:pt x="773" y="609"/>
                </a:lnTo>
                <a:lnTo>
                  <a:pt x="772" y="609"/>
                </a:lnTo>
                <a:lnTo>
                  <a:pt x="771" y="609"/>
                </a:lnTo>
                <a:lnTo>
                  <a:pt x="771" y="609"/>
                </a:lnTo>
                <a:lnTo>
                  <a:pt x="770" y="609"/>
                </a:lnTo>
                <a:lnTo>
                  <a:pt x="769" y="609"/>
                </a:lnTo>
                <a:lnTo>
                  <a:pt x="769" y="609"/>
                </a:lnTo>
                <a:lnTo>
                  <a:pt x="769" y="609"/>
                </a:lnTo>
                <a:lnTo>
                  <a:pt x="768" y="609"/>
                </a:lnTo>
                <a:lnTo>
                  <a:pt x="767" y="609"/>
                </a:lnTo>
                <a:lnTo>
                  <a:pt x="767" y="609"/>
                </a:lnTo>
                <a:lnTo>
                  <a:pt x="766" y="609"/>
                </a:lnTo>
                <a:lnTo>
                  <a:pt x="766" y="610"/>
                </a:lnTo>
                <a:lnTo>
                  <a:pt x="765" y="610"/>
                </a:lnTo>
                <a:lnTo>
                  <a:pt x="765" y="610"/>
                </a:lnTo>
                <a:lnTo>
                  <a:pt x="764" y="610"/>
                </a:lnTo>
                <a:lnTo>
                  <a:pt x="763" y="610"/>
                </a:lnTo>
                <a:lnTo>
                  <a:pt x="763" y="609"/>
                </a:lnTo>
                <a:lnTo>
                  <a:pt x="763" y="609"/>
                </a:lnTo>
                <a:lnTo>
                  <a:pt x="763" y="609"/>
                </a:lnTo>
                <a:lnTo>
                  <a:pt x="762" y="609"/>
                </a:lnTo>
                <a:lnTo>
                  <a:pt x="762" y="608"/>
                </a:lnTo>
                <a:lnTo>
                  <a:pt x="761" y="608"/>
                </a:lnTo>
                <a:lnTo>
                  <a:pt x="761" y="608"/>
                </a:lnTo>
                <a:lnTo>
                  <a:pt x="761" y="607"/>
                </a:lnTo>
                <a:lnTo>
                  <a:pt x="760" y="607"/>
                </a:lnTo>
                <a:lnTo>
                  <a:pt x="760" y="607"/>
                </a:lnTo>
                <a:lnTo>
                  <a:pt x="759" y="607"/>
                </a:lnTo>
                <a:lnTo>
                  <a:pt x="759" y="606"/>
                </a:lnTo>
                <a:lnTo>
                  <a:pt x="759" y="605"/>
                </a:lnTo>
                <a:lnTo>
                  <a:pt x="759" y="605"/>
                </a:lnTo>
                <a:lnTo>
                  <a:pt x="759" y="604"/>
                </a:lnTo>
                <a:lnTo>
                  <a:pt x="759" y="604"/>
                </a:lnTo>
                <a:lnTo>
                  <a:pt x="759" y="603"/>
                </a:lnTo>
                <a:lnTo>
                  <a:pt x="759" y="603"/>
                </a:lnTo>
                <a:lnTo>
                  <a:pt x="758" y="603"/>
                </a:lnTo>
                <a:lnTo>
                  <a:pt x="758" y="602"/>
                </a:lnTo>
                <a:lnTo>
                  <a:pt x="758" y="602"/>
                </a:lnTo>
                <a:lnTo>
                  <a:pt x="758" y="601"/>
                </a:lnTo>
                <a:lnTo>
                  <a:pt x="757" y="601"/>
                </a:lnTo>
                <a:lnTo>
                  <a:pt x="756" y="601"/>
                </a:lnTo>
                <a:lnTo>
                  <a:pt x="756" y="601"/>
                </a:lnTo>
                <a:lnTo>
                  <a:pt x="756" y="600"/>
                </a:lnTo>
                <a:lnTo>
                  <a:pt x="756" y="600"/>
                </a:lnTo>
                <a:lnTo>
                  <a:pt x="756" y="600"/>
                </a:lnTo>
                <a:lnTo>
                  <a:pt x="755" y="600"/>
                </a:lnTo>
                <a:lnTo>
                  <a:pt x="755" y="599"/>
                </a:lnTo>
                <a:lnTo>
                  <a:pt x="754" y="599"/>
                </a:lnTo>
                <a:lnTo>
                  <a:pt x="754" y="599"/>
                </a:lnTo>
                <a:lnTo>
                  <a:pt x="754" y="598"/>
                </a:lnTo>
                <a:lnTo>
                  <a:pt x="753" y="598"/>
                </a:lnTo>
                <a:lnTo>
                  <a:pt x="753" y="598"/>
                </a:lnTo>
                <a:lnTo>
                  <a:pt x="752" y="598"/>
                </a:lnTo>
                <a:lnTo>
                  <a:pt x="752" y="598"/>
                </a:lnTo>
                <a:lnTo>
                  <a:pt x="752" y="597"/>
                </a:lnTo>
                <a:lnTo>
                  <a:pt x="752" y="596"/>
                </a:lnTo>
                <a:lnTo>
                  <a:pt x="752" y="596"/>
                </a:lnTo>
                <a:lnTo>
                  <a:pt x="751" y="596"/>
                </a:lnTo>
                <a:lnTo>
                  <a:pt x="751" y="595"/>
                </a:lnTo>
                <a:lnTo>
                  <a:pt x="750" y="595"/>
                </a:lnTo>
                <a:lnTo>
                  <a:pt x="750" y="595"/>
                </a:lnTo>
                <a:lnTo>
                  <a:pt x="750" y="596"/>
                </a:lnTo>
                <a:lnTo>
                  <a:pt x="749" y="596"/>
                </a:lnTo>
                <a:lnTo>
                  <a:pt x="748" y="596"/>
                </a:lnTo>
                <a:lnTo>
                  <a:pt x="748" y="596"/>
                </a:lnTo>
                <a:lnTo>
                  <a:pt x="748" y="596"/>
                </a:lnTo>
                <a:lnTo>
                  <a:pt x="748" y="597"/>
                </a:lnTo>
                <a:lnTo>
                  <a:pt x="747" y="597"/>
                </a:lnTo>
                <a:lnTo>
                  <a:pt x="747" y="596"/>
                </a:lnTo>
                <a:lnTo>
                  <a:pt x="746" y="596"/>
                </a:lnTo>
                <a:lnTo>
                  <a:pt x="746" y="596"/>
                </a:lnTo>
                <a:lnTo>
                  <a:pt x="746" y="596"/>
                </a:lnTo>
                <a:lnTo>
                  <a:pt x="745" y="596"/>
                </a:lnTo>
                <a:lnTo>
                  <a:pt x="744" y="596"/>
                </a:lnTo>
                <a:lnTo>
                  <a:pt x="744" y="595"/>
                </a:lnTo>
                <a:lnTo>
                  <a:pt x="744" y="595"/>
                </a:lnTo>
                <a:lnTo>
                  <a:pt x="743" y="595"/>
                </a:lnTo>
                <a:lnTo>
                  <a:pt x="742" y="595"/>
                </a:lnTo>
                <a:lnTo>
                  <a:pt x="742" y="595"/>
                </a:lnTo>
                <a:lnTo>
                  <a:pt x="741" y="595"/>
                </a:lnTo>
                <a:lnTo>
                  <a:pt x="741" y="595"/>
                </a:lnTo>
                <a:lnTo>
                  <a:pt x="740" y="595"/>
                </a:lnTo>
                <a:lnTo>
                  <a:pt x="739" y="594"/>
                </a:lnTo>
                <a:lnTo>
                  <a:pt x="739" y="595"/>
                </a:lnTo>
                <a:lnTo>
                  <a:pt x="739" y="595"/>
                </a:lnTo>
                <a:lnTo>
                  <a:pt x="739" y="594"/>
                </a:lnTo>
                <a:lnTo>
                  <a:pt x="738" y="594"/>
                </a:lnTo>
                <a:lnTo>
                  <a:pt x="738" y="594"/>
                </a:lnTo>
                <a:lnTo>
                  <a:pt x="737" y="594"/>
                </a:lnTo>
                <a:lnTo>
                  <a:pt x="737" y="593"/>
                </a:lnTo>
                <a:lnTo>
                  <a:pt x="737" y="593"/>
                </a:lnTo>
                <a:lnTo>
                  <a:pt x="736" y="593"/>
                </a:lnTo>
                <a:lnTo>
                  <a:pt x="736" y="592"/>
                </a:lnTo>
                <a:lnTo>
                  <a:pt x="735" y="592"/>
                </a:lnTo>
                <a:lnTo>
                  <a:pt x="735" y="592"/>
                </a:lnTo>
                <a:lnTo>
                  <a:pt x="734" y="592"/>
                </a:lnTo>
                <a:lnTo>
                  <a:pt x="733" y="592"/>
                </a:lnTo>
                <a:lnTo>
                  <a:pt x="733" y="592"/>
                </a:lnTo>
                <a:lnTo>
                  <a:pt x="732" y="592"/>
                </a:lnTo>
                <a:lnTo>
                  <a:pt x="732" y="593"/>
                </a:lnTo>
                <a:lnTo>
                  <a:pt x="731" y="593"/>
                </a:lnTo>
                <a:lnTo>
                  <a:pt x="731" y="593"/>
                </a:lnTo>
                <a:lnTo>
                  <a:pt x="730" y="593"/>
                </a:lnTo>
                <a:lnTo>
                  <a:pt x="730" y="592"/>
                </a:lnTo>
                <a:lnTo>
                  <a:pt x="729" y="592"/>
                </a:lnTo>
                <a:lnTo>
                  <a:pt x="729" y="592"/>
                </a:lnTo>
                <a:lnTo>
                  <a:pt x="729" y="592"/>
                </a:lnTo>
                <a:lnTo>
                  <a:pt x="728" y="592"/>
                </a:lnTo>
                <a:lnTo>
                  <a:pt x="728" y="591"/>
                </a:lnTo>
                <a:lnTo>
                  <a:pt x="727" y="591"/>
                </a:lnTo>
                <a:lnTo>
                  <a:pt x="727" y="590"/>
                </a:lnTo>
                <a:lnTo>
                  <a:pt x="727" y="590"/>
                </a:lnTo>
                <a:lnTo>
                  <a:pt x="726" y="590"/>
                </a:lnTo>
                <a:lnTo>
                  <a:pt x="726" y="590"/>
                </a:lnTo>
                <a:lnTo>
                  <a:pt x="725" y="590"/>
                </a:lnTo>
                <a:lnTo>
                  <a:pt x="725" y="590"/>
                </a:lnTo>
                <a:lnTo>
                  <a:pt x="725" y="590"/>
                </a:lnTo>
                <a:lnTo>
                  <a:pt x="725" y="590"/>
                </a:lnTo>
                <a:lnTo>
                  <a:pt x="724" y="590"/>
                </a:lnTo>
                <a:lnTo>
                  <a:pt x="723" y="590"/>
                </a:lnTo>
                <a:lnTo>
                  <a:pt x="723" y="589"/>
                </a:lnTo>
                <a:lnTo>
                  <a:pt x="723" y="589"/>
                </a:lnTo>
                <a:lnTo>
                  <a:pt x="722" y="588"/>
                </a:lnTo>
                <a:lnTo>
                  <a:pt x="722" y="588"/>
                </a:lnTo>
                <a:lnTo>
                  <a:pt x="721" y="588"/>
                </a:lnTo>
                <a:lnTo>
                  <a:pt x="721" y="589"/>
                </a:lnTo>
                <a:lnTo>
                  <a:pt x="720" y="589"/>
                </a:lnTo>
                <a:lnTo>
                  <a:pt x="720" y="589"/>
                </a:lnTo>
                <a:lnTo>
                  <a:pt x="719" y="589"/>
                </a:lnTo>
                <a:lnTo>
                  <a:pt x="718" y="589"/>
                </a:lnTo>
                <a:lnTo>
                  <a:pt x="718" y="589"/>
                </a:lnTo>
                <a:lnTo>
                  <a:pt x="717" y="589"/>
                </a:lnTo>
                <a:lnTo>
                  <a:pt x="717" y="590"/>
                </a:lnTo>
                <a:lnTo>
                  <a:pt x="716" y="590"/>
                </a:lnTo>
                <a:lnTo>
                  <a:pt x="716" y="590"/>
                </a:lnTo>
                <a:lnTo>
                  <a:pt x="715" y="590"/>
                </a:lnTo>
                <a:lnTo>
                  <a:pt x="715" y="589"/>
                </a:lnTo>
                <a:lnTo>
                  <a:pt x="714" y="589"/>
                </a:lnTo>
                <a:lnTo>
                  <a:pt x="714" y="588"/>
                </a:lnTo>
                <a:lnTo>
                  <a:pt x="714" y="588"/>
                </a:lnTo>
                <a:lnTo>
                  <a:pt x="714" y="588"/>
                </a:lnTo>
                <a:lnTo>
                  <a:pt x="714" y="587"/>
                </a:lnTo>
                <a:lnTo>
                  <a:pt x="714" y="586"/>
                </a:lnTo>
                <a:lnTo>
                  <a:pt x="713" y="586"/>
                </a:lnTo>
                <a:lnTo>
                  <a:pt x="712" y="586"/>
                </a:lnTo>
                <a:lnTo>
                  <a:pt x="712" y="586"/>
                </a:lnTo>
                <a:lnTo>
                  <a:pt x="712" y="585"/>
                </a:lnTo>
                <a:lnTo>
                  <a:pt x="712" y="584"/>
                </a:lnTo>
                <a:lnTo>
                  <a:pt x="711" y="584"/>
                </a:lnTo>
                <a:lnTo>
                  <a:pt x="710" y="584"/>
                </a:lnTo>
                <a:lnTo>
                  <a:pt x="710" y="583"/>
                </a:lnTo>
                <a:lnTo>
                  <a:pt x="710" y="583"/>
                </a:lnTo>
                <a:lnTo>
                  <a:pt x="710" y="583"/>
                </a:lnTo>
                <a:lnTo>
                  <a:pt x="709" y="583"/>
                </a:lnTo>
                <a:lnTo>
                  <a:pt x="708" y="583"/>
                </a:lnTo>
                <a:lnTo>
                  <a:pt x="708" y="583"/>
                </a:lnTo>
                <a:lnTo>
                  <a:pt x="707" y="583"/>
                </a:lnTo>
                <a:lnTo>
                  <a:pt x="706" y="583"/>
                </a:lnTo>
                <a:lnTo>
                  <a:pt x="706" y="582"/>
                </a:lnTo>
                <a:lnTo>
                  <a:pt x="706" y="582"/>
                </a:lnTo>
                <a:lnTo>
                  <a:pt x="706" y="581"/>
                </a:lnTo>
                <a:lnTo>
                  <a:pt x="705" y="581"/>
                </a:lnTo>
                <a:lnTo>
                  <a:pt x="705" y="581"/>
                </a:lnTo>
                <a:lnTo>
                  <a:pt x="705" y="581"/>
                </a:lnTo>
                <a:lnTo>
                  <a:pt x="705" y="580"/>
                </a:lnTo>
                <a:lnTo>
                  <a:pt x="704" y="580"/>
                </a:lnTo>
                <a:lnTo>
                  <a:pt x="704" y="579"/>
                </a:lnTo>
                <a:lnTo>
                  <a:pt x="703" y="580"/>
                </a:lnTo>
                <a:lnTo>
                  <a:pt x="703" y="580"/>
                </a:lnTo>
                <a:lnTo>
                  <a:pt x="702" y="580"/>
                </a:lnTo>
                <a:lnTo>
                  <a:pt x="702" y="581"/>
                </a:lnTo>
                <a:lnTo>
                  <a:pt x="702" y="580"/>
                </a:lnTo>
                <a:lnTo>
                  <a:pt x="701" y="580"/>
                </a:lnTo>
                <a:lnTo>
                  <a:pt x="701" y="580"/>
                </a:lnTo>
                <a:lnTo>
                  <a:pt x="700" y="580"/>
                </a:lnTo>
                <a:lnTo>
                  <a:pt x="699" y="580"/>
                </a:lnTo>
                <a:lnTo>
                  <a:pt x="699" y="580"/>
                </a:lnTo>
                <a:lnTo>
                  <a:pt x="698" y="580"/>
                </a:lnTo>
                <a:lnTo>
                  <a:pt x="698" y="581"/>
                </a:lnTo>
                <a:lnTo>
                  <a:pt x="697" y="581"/>
                </a:lnTo>
                <a:lnTo>
                  <a:pt x="697" y="580"/>
                </a:lnTo>
                <a:lnTo>
                  <a:pt x="697" y="580"/>
                </a:lnTo>
                <a:lnTo>
                  <a:pt x="696" y="580"/>
                </a:lnTo>
                <a:lnTo>
                  <a:pt x="695" y="580"/>
                </a:lnTo>
                <a:lnTo>
                  <a:pt x="695" y="579"/>
                </a:lnTo>
                <a:lnTo>
                  <a:pt x="695" y="579"/>
                </a:lnTo>
                <a:lnTo>
                  <a:pt x="694" y="579"/>
                </a:lnTo>
                <a:lnTo>
                  <a:pt x="693" y="579"/>
                </a:lnTo>
                <a:lnTo>
                  <a:pt x="693" y="579"/>
                </a:lnTo>
                <a:lnTo>
                  <a:pt x="692" y="579"/>
                </a:lnTo>
                <a:lnTo>
                  <a:pt x="691" y="579"/>
                </a:lnTo>
                <a:lnTo>
                  <a:pt x="691" y="579"/>
                </a:lnTo>
                <a:lnTo>
                  <a:pt x="690" y="579"/>
                </a:lnTo>
                <a:lnTo>
                  <a:pt x="689" y="579"/>
                </a:lnTo>
                <a:lnTo>
                  <a:pt x="689" y="579"/>
                </a:lnTo>
                <a:lnTo>
                  <a:pt x="688" y="579"/>
                </a:lnTo>
                <a:lnTo>
                  <a:pt x="688" y="579"/>
                </a:lnTo>
                <a:lnTo>
                  <a:pt x="687" y="579"/>
                </a:lnTo>
                <a:lnTo>
                  <a:pt x="687" y="579"/>
                </a:lnTo>
                <a:lnTo>
                  <a:pt x="687" y="580"/>
                </a:lnTo>
                <a:lnTo>
                  <a:pt x="687" y="581"/>
                </a:lnTo>
                <a:lnTo>
                  <a:pt x="686" y="581"/>
                </a:lnTo>
                <a:lnTo>
                  <a:pt x="686" y="581"/>
                </a:lnTo>
                <a:lnTo>
                  <a:pt x="686" y="581"/>
                </a:lnTo>
                <a:lnTo>
                  <a:pt x="685" y="581"/>
                </a:lnTo>
                <a:lnTo>
                  <a:pt x="685" y="581"/>
                </a:lnTo>
                <a:lnTo>
                  <a:pt x="684" y="581"/>
                </a:lnTo>
                <a:lnTo>
                  <a:pt x="684" y="581"/>
                </a:lnTo>
                <a:lnTo>
                  <a:pt x="683" y="581"/>
                </a:lnTo>
                <a:lnTo>
                  <a:pt x="682" y="581"/>
                </a:lnTo>
                <a:lnTo>
                  <a:pt x="682" y="581"/>
                </a:lnTo>
                <a:lnTo>
                  <a:pt x="681" y="581"/>
                </a:lnTo>
                <a:lnTo>
                  <a:pt x="681" y="580"/>
                </a:lnTo>
                <a:lnTo>
                  <a:pt x="680" y="580"/>
                </a:lnTo>
                <a:lnTo>
                  <a:pt x="680" y="579"/>
                </a:lnTo>
                <a:lnTo>
                  <a:pt x="680" y="579"/>
                </a:lnTo>
                <a:lnTo>
                  <a:pt x="679" y="579"/>
                </a:lnTo>
                <a:lnTo>
                  <a:pt x="679" y="579"/>
                </a:lnTo>
                <a:lnTo>
                  <a:pt x="678" y="579"/>
                </a:lnTo>
                <a:lnTo>
                  <a:pt x="678" y="579"/>
                </a:lnTo>
                <a:lnTo>
                  <a:pt x="677" y="579"/>
                </a:lnTo>
                <a:lnTo>
                  <a:pt x="676" y="579"/>
                </a:lnTo>
                <a:lnTo>
                  <a:pt x="676" y="578"/>
                </a:lnTo>
                <a:lnTo>
                  <a:pt x="676" y="578"/>
                </a:lnTo>
                <a:lnTo>
                  <a:pt x="675" y="578"/>
                </a:lnTo>
                <a:lnTo>
                  <a:pt x="674" y="578"/>
                </a:lnTo>
                <a:lnTo>
                  <a:pt x="674" y="579"/>
                </a:lnTo>
                <a:lnTo>
                  <a:pt x="674" y="579"/>
                </a:lnTo>
                <a:lnTo>
                  <a:pt x="673" y="579"/>
                </a:lnTo>
                <a:lnTo>
                  <a:pt x="672" y="579"/>
                </a:lnTo>
                <a:lnTo>
                  <a:pt x="672" y="579"/>
                </a:lnTo>
                <a:lnTo>
                  <a:pt x="671" y="579"/>
                </a:lnTo>
                <a:lnTo>
                  <a:pt x="670" y="579"/>
                </a:lnTo>
                <a:lnTo>
                  <a:pt x="670" y="579"/>
                </a:lnTo>
                <a:lnTo>
                  <a:pt x="670" y="579"/>
                </a:lnTo>
                <a:lnTo>
                  <a:pt x="669" y="579"/>
                </a:lnTo>
                <a:lnTo>
                  <a:pt x="669" y="580"/>
                </a:lnTo>
                <a:lnTo>
                  <a:pt x="669" y="580"/>
                </a:lnTo>
                <a:lnTo>
                  <a:pt x="668" y="580"/>
                </a:lnTo>
                <a:lnTo>
                  <a:pt x="668" y="581"/>
                </a:lnTo>
                <a:lnTo>
                  <a:pt x="667" y="581"/>
                </a:lnTo>
                <a:lnTo>
                  <a:pt x="667" y="581"/>
                </a:lnTo>
                <a:lnTo>
                  <a:pt x="666" y="581"/>
                </a:lnTo>
                <a:lnTo>
                  <a:pt x="666" y="580"/>
                </a:lnTo>
                <a:lnTo>
                  <a:pt x="665" y="580"/>
                </a:lnTo>
                <a:lnTo>
                  <a:pt x="665" y="579"/>
                </a:lnTo>
                <a:lnTo>
                  <a:pt x="665" y="579"/>
                </a:lnTo>
                <a:lnTo>
                  <a:pt x="665" y="579"/>
                </a:lnTo>
                <a:lnTo>
                  <a:pt x="664" y="579"/>
                </a:lnTo>
                <a:lnTo>
                  <a:pt x="663" y="579"/>
                </a:lnTo>
                <a:lnTo>
                  <a:pt x="663" y="579"/>
                </a:lnTo>
                <a:lnTo>
                  <a:pt x="663" y="579"/>
                </a:lnTo>
                <a:lnTo>
                  <a:pt x="662" y="579"/>
                </a:lnTo>
                <a:lnTo>
                  <a:pt x="661" y="579"/>
                </a:lnTo>
                <a:lnTo>
                  <a:pt x="661" y="579"/>
                </a:lnTo>
                <a:lnTo>
                  <a:pt x="660" y="579"/>
                </a:lnTo>
                <a:lnTo>
                  <a:pt x="659" y="579"/>
                </a:lnTo>
                <a:lnTo>
                  <a:pt x="659" y="579"/>
                </a:lnTo>
                <a:lnTo>
                  <a:pt x="658" y="579"/>
                </a:lnTo>
                <a:lnTo>
                  <a:pt x="657" y="579"/>
                </a:lnTo>
                <a:lnTo>
                  <a:pt x="657" y="579"/>
                </a:lnTo>
                <a:lnTo>
                  <a:pt x="657" y="579"/>
                </a:lnTo>
                <a:lnTo>
                  <a:pt x="656" y="579"/>
                </a:lnTo>
                <a:lnTo>
                  <a:pt x="656" y="580"/>
                </a:lnTo>
                <a:lnTo>
                  <a:pt x="655" y="580"/>
                </a:lnTo>
                <a:lnTo>
                  <a:pt x="655" y="581"/>
                </a:lnTo>
                <a:lnTo>
                  <a:pt x="654" y="581"/>
                </a:lnTo>
                <a:lnTo>
                  <a:pt x="653" y="581"/>
                </a:lnTo>
                <a:lnTo>
                  <a:pt x="653" y="581"/>
                </a:lnTo>
                <a:lnTo>
                  <a:pt x="653" y="581"/>
                </a:lnTo>
                <a:lnTo>
                  <a:pt x="653" y="582"/>
                </a:lnTo>
                <a:lnTo>
                  <a:pt x="652" y="582"/>
                </a:lnTo>
                <a:lnTo>
                  <a:pt x="651" y="582"/>
                </a:lnTo>
                <a:lnTo>
                  <a:pt x="651" y="583"/>
                </a:lnTo>
                <a:lnTo>
                  <a:pt x="651" y="583"/>
                </a:lnTo>
                <a:lnTo>
                  <a:pt x="650" y="583"/>
                </a:lnTo>
                <a:lnTo>
                  <a:pt x="650" y="583"/>
                </a:lnTo>
                <a:lnTo>
                  <a:pt x="649" y="583"/>
                </a:lnTo>
                <a:lnTo>
                  <a:pt x="648" y="583"/>
                </a:lnTo>
                <a:lnTo>
                  <a:pt x="648" y="583"/>
                </a:lnTo>
                <a:lnTo>
                  <a:pt x="648" y="582"/>
                </a:lnTo>
                <a:lnTo>
                  <a:pt x="647" y="582"/>
                </a:lnTo>
                <a:lnTo>
                  <a:pt x="646" y="582"/>
                </a:lnTo>
                <a:lnTo>
                  <a:pt x="646" y="582"/>
                </a:lnTo>
                <a:lnTo>
                  <a:pt x="646" y="581"/>
                </a:lnTo>
                <a:lnTo>
                  <a:pt x="645" y="581"/>
                </a:lnTo>
                <a:lnTo>
                  <a:pt x="644" y="581"/>
                </a:lnTo>
                <a:lnTo>
                  <a:pt x="644" y="582"/>
                </a:lnTo>
                <a:lnTo>
                  <a:pt x="644" y="582"/>
                </a:lnTo>
                <a:lnTo>
                  <a:pt x="644" y="583"/>
                </a:lnTo>
                <a:lnTo>
                  <a:pt x="644" y="583"/>
                </a:lnTo>
                <a:lnTo>
                  <a:pt x="643" y="583"/>
                </a:lnTo>
                <a:lnTo>
                  <a:pt x="642" y="583"/>
                </a:lnTo>
                <a:lnTo>
                  <a:pt x="642" y="584"/>
                </a:lnTo>
                <a:lnTo>
                  <a:pt x="642" y="584"/>
                </a:lnTo>
                <a:lnTo>
                  <a:pt x="642" y="584"/>
                </a:lnTo>
                <a:lnTo>
                  <a:pt x="641" y="584"/>
                </a:lnTo>
                <a:lnTo>
                  <a:pt x="640" y="585"/>
                </a:lnTo>
                <a:lnTo>
                  <a:pt x="640" y="586"/>
                </a:lnTo>
                <a:lnTo>
                  <a:pt x="640" y="586"/>
                </a:lnTo>
                <a:lnTo>
                  <a:pt x="639" y="586"/>
                </a:lnTo>
                <a:lnTo>
                  <a:pt x="639" y="587"/>
                </a:lnTo>
                <a:lnTo>
                  <a:pt x="638" y="586"/>
                </a:lnTo>
                <a:lnTo>
                  <a:pt x="638" y="586"/>
                </a:lnTo>
                <a:lnTo>
                  <a:pt x="638" y="585"/>
                </a:lnTo>
                <a:lnTo>
                  <a:pt x="638" y="584"/>
                </a:lnTo>
                <a:lnTo>
                  <a:pt x="637" y="584"/>
                </a:lnTo>
                <a:lnTo>
                  <a:pt x="636" y="583"/>
                </a:lnTo>
                <a:lnTo>
                  <a:pt x="636" y="583"/>
                </a:lnTo>
                <a:lnTo>
                  <a:pt x="636" y="583"/>
                </a:lnTo>
                <a:lnTo>
                  <a:pt x="635" y="582"/>
                </a:lnTo>
                <a:lnTo>
                  <a:pt x="635" y="581"/>
                </a:lnTo>
                <a:lnTo>
                  <a:pt x="635" y="581"/>
                </a:lnTo>
                <a:lnTo>
                  <a:pt x="634" y="580"/>
                </a:lnTo>
                <a:lnTo>
                  <a:pt x="634" y="579"/>
                </a:lnTo>
                <a:lnTo>
                  <a:pt x="633" y="579"/>
                </a:lnTo>
                <a:lnTo>
                  <a:pt x="633" y="579"/>
                </a:lnTo>
                <a:lnTo>
                  <a:pt x="633" y="578"/>
                </a:lnTo>
                <a:lnTo>
                  <a:pt x="633" y="577"/>
                </a:lnTo>
                <a:lnTo>
                  <a:pt x="632" y="577"/>
                </a:lnTo>
                <a:lnTo>
                  <a:pt x="632" y="577"/>
                </a:lnTo>
                <a:lnTo>
                  <a:pt x="631" y="576"/>
                </a:lnTo>
                <a:lnTo>
                  <a:pt x="631" y="575"/>
                </a:lnTo>
                <a:lnTo>
                  <a:pt x="631" y="575"/>
                </a:lnTo>
                <a:lnTo>
                  <a:pt x="631" y="574"/>
                </a:lnTo>
                <a:lnTo>
                  <a:pt x="631" y="573"/>
                </a:lnTo>
                <a:lnTo>
                  <a:pt x="630" y="573"/>
                </a:lnTo>
                <a:lnTo>
                  <a:pt x="629" y="573"/>
                </a:lnTo>
                <a:lnTo>
                  <a:pt x="629" y="573"/>
                </a:lnTo>
                <a:lnTo>
                  <a:pt x="628" y="573"/>
                </a:lnTo>
                <a:lnTo>
                  <a:pt x="627" y="573"/>
                </a:lnTo>
                <a:lnTo>
                  <a:pt x="627" y="573"/>
                </a:lnTo>
                <a:lnTo>
                  <a:pt x="626" y="573"/>
                </a:lnTo>
                <a:lnTo>
                  <a:pt x="625" y="573"/>
                </a:lnTo>
                <a:lnTo>
                  <a:pt x="625" y="573"/>
                </a:lnTo>
                <a:lnTo>
                  <a:pt x="624" y="573"/>
                </a:lnTo>
                <a:lnTo>
                  <a:pt x="624" y="572"/>
                </a:lnTo>
                <a:lnTo>
                  <a:pt x="623" y="572"/>
                </a:lnTo>
                <a:lnTo>
                  <a:pt x="623" y="572"/>
                </a:lnTo>
                <a:lnTo>
                  <a:pt x="622" y="572"/>
                </a:lnTo>
                <a:lnTo>
                  <a:pt x="621" y="572"/>
                </a:lnTo>
                <a:lnTo>
                  <a:pt x="621" y="571"/>
                </a:lnTo>
                <a:lnTo>
                  <a:pt x="620" y="571"/>
                </a:lnTo>
                <a:lnTo>
                  <a:pt x="619" y="571"/>
                </a:lnTo>
                <a:lnTo>
                  <a:pt x="619" y="571"/>
                </a:lnTo>
                <a:lnTo>
                  <a:pt x="618" y="571"/>
                </a:lnTo>
                <a:lnTo>
                  <a:pt x="617" y="571"/>
                </a:lnTo>
                <a:lnTo>
                  <a:pt x="617" y="570"/>
                </a:lnTo>
                <a:lnTo>
                  <a:pt x="616" y="569"/>
                </a:lnTo>
                <a:lnTo>
                  <a:pt x="616" y="569"/>
                </a:lnTo>
                <a:lnTo>
                  <a:pt x="615" y="569"/>
                </a:lnTo>
                <a:lnTo>
                  <a:pt x="615" y="568"/>
                </a:lnTo>
                <a:lnTo>
                  <a:pt x="615" y="568"/>
                </a:lnTo>
                <a:lnTo>
                  <a:pt x="615" y="567"/>
                </a:lnTo>
                <a:lnTo>
                  <a:pt x="614" y="567"/>
                </a:lnTo>
                <a:lnTo>
                  <a:pt x="614" y="567"/>
                </a:lnTo>
                <a:lnTo>
                  <a:pt x="613" y="567"/>
                </a:lnTo>
                <a:lnTo>
                  <a:pt x="612" y="567"/>
                </a:lnTo>
                <a:lnTo>
                  <a:pt x="611" y="567"/>
                </a:lnTo>
                <a:lnTo>
                  <a:pt x="610" y="568"/>
                </a:lnTo>
                <a:lnTo>
                  <a:pt x="610" y="568"/>
                </a:lnTo>
                <a:lnTo>
                  <a:pt x="609" y="569"/>
                </a:lnTo>
                <a:lnTo>
                  <a:pt x="609" y="569"/>
                </a:lnTo>
                <a:lnTo>
                  <a:pt x="608" y="569"/>
                </a:lnTo>
                <a:lnTo>
                  <a:pt x="608" y="570"/>
                </a:lnTo>
                <a:lnTo>
                  <a:pt x="608" y="570"/>
                </a:lnTo>
                <a:lnTo>
                  <a:pt x="607" y="571"/>
                </a:lnTo>
                <a:lnTo>
                  <a:pt x="606" y="571"/>
                </a:lnTo>
                <a:lnTo>
                  <a:pt x="606" y="571"/>
                </a:lnTo>
                <a:lnTo>
                  <a:pt x="605" y="571"/>
                </a:lnTo>
                <a:lnTo>
                  <a:pt x="604" y="571"/>
                </a:lnTo>
                <a:lnTo>
                  <a:pt x="604" y="571"/>
                </a:lnTo>
                <a:lnTo>
                  <a:pt x="604" y="571"/>
                </a:lnTo>
                <a:lnTo>
                  <a:pt x="603" y="571"/>
                </a:lnTo>
                <a:lnTo>
                  <a:pt x="602" y="570"/>
                </a:lnTo>
                <a:lnTo>
                  <a:pt x="602" y="569"/>
                </a:lnTo>
                <a:lnTo>
                  <a:pt x="601" y="569"/>
                </a:lnTo>
                <a:lnTo>
                  <a:pt x="600" y="569"/>
                </a:lnTo>
                <a:lnTo>
                  <a:pt x="600" y="568"/>
                </a:lnTo>
                <a:lnTo>
                  <a:pt x="600" y="568"/>
                </a:lnTo>
                <a:lnTo>
                  <a:pt x="600" y="567"/>
                </a:lnTo>
                <a:lnTo>
                  <a:pt x="600" y="567"/>
                </a:lnTo>
                <a:lnTo>
                  <a:pt x="599" y="567"/>
                </a:lnTo>
                <a:lnTo>
                  <a:pt x="599" y="566"/>
                </a:lnTo>
                <a:lnTo>
                  <a:pt x="600" y="566"/>
                </a:lnTo>
                <a:lnTo>
                  <a:pt x="599" y="566"/>
                </a:lnTo>
                <a:lnTo>
                  <a:pt x="598" y="566"/>
                </a:lnTo>
                <a:lnTo>
                  <a:pt x="598" y="565"/>
                </a:lnTo>
                <a:lnTo>
                  <a:pt x="598" y="565"/>
                </a:lnTo>
                <a:lnTo>
                  <a:pt x="597" y="565"/>
                </a:lnTo>
                <a:lnTo>
                  <a:pt x="597" y="565"/>
                </a:lnTo>
                <a:lnTo>
                  <a:pt x="597" y="565"/>
                </a:lnTo>
                <a:lnTo>
                  <a:pt x="596" y="565"/>
                </a:lnTo>
                <a:lnTo>
                  <a:pt x="595" y="566"/>
                </a:lnTo>
                <a:lnTo>
                  <a:pt x="595" y="566"/>
                </a:lnTo>
                <a:lnTo>
                  <a:pt x="595" y="567"/>
                </a:lnTo>
                <a:lnTo>
                  <a:pt x="594" y="567"/>
                </a:lnTo>
                <a:lnTo>
                  <a:pt x="593" y="568"/>
                </a:lnTo>
                <a:lnTo>
                  <a:pt x="593" y="569"/>
                </a:lnTo>
                <a:lnTo>
                  <a:pt x="593" y="569"/>
                </a:lnTo>
                <a:lnTo>
                  <a:pt x="593" y="569"/>
                </a:lnTo>
                <a:lnTo>
                  <a:pt x="593" y="570"/>
                </a:lnTo>
                <a:lnTo>
                  <a:pt x="592" y="570"/>
                </a:lnTo>
                <a:lnTo>
                  <a:pt x="592" y="571"/>
                </a:lnTo>
                <a:lnTo>
                  <a:pt x="591" y="571"/>
                </a:lnTo>
                <a:lnTo>
                  <a:pt x="591" y="571"/>
                </a:lnTo>
                <a:lnTo>
                  <a:pt x="590" y="571"/>
                </a:lnTo>
                <a:lnTo>
                  <a:pt x="590" y="571"/>
                </a:lnTo>
                <a:lnTo>
                  <a:pt x="590" y="572"/>
                </a:lnTo>
                <a:lnTo>
                  <a:pt x="589" y="572"/>
                </a:lnTo>
                <a:lnTo>
                  <a:pt x="589" y="573"/>
                </a:lnTo>
                <a:lnTo>
                  <a:pt x="589" y="573"/>
                </a:lnTo>
                <a:lnTo>
                  <a:pt x="588" y="573"/>
                </a:lnTo>
                <a:lnTo>
                  <a:pt x="588" y="574"/>
                </a:lnTo>
                <a:lnTo>
                  <a:pt x="589" y="574"/>
                </a:lnTo>
                <a:lnTo>
                  <a:pt x="589" y="575"/>
                </a:lnTo>
                <a:lnTo>
                  <a:pt x="589" y="575"/>
                </a:lnTo>
                <a:lnTo>
                  <a:pt x="589" y="576"/>
                </a:lnTo>
                <a:lnTo>
                  <a:pt x="589" y="577"/>
                </a:lnTo>
                <a:lnTo>
                  <a:pt x="588" y="577"/>
                </a:lnTo>
                <a:lnTo>
                  <a:pt x="587" y="577"/>
                </a:lnTo>
                <a:lnTo>
                  <a:pt x="587" y="578"/>
                </a:lnTo>
                <a:lnTo>
                  <a:pt x="587" y="579"/>
                </a:lnTo>
                <a:lnTo>
                  <a:pt x="586" y="579"/>
                </a:lnTo>
                <a:lnTo>
                  <a:pt x="586" y="580"/>
                </a:lnTo>
                <a:lnTo>
                  <a:pt x="585" y="580"/>
                </a:lnTo>
                <a:lnTo>
                  <a:pt x="585" y="580"/>
                </a:lnTo>
                <a:lnTo>
                  <a:pt x="584" y="581"/>
                </a:lnTo>
                <a:lnTo>
                  <a:pt x="585" y="581"/>
                </a:lnTo>
                <a:lnTo>
                  <a:pt x="585" y="582"/>
                </a:lnTo>
                <a:lnTo>
                  <a:pt x="585" y="583"/>
                </a:lnTo>
                <a:lnTo>
                  <a:pt x="585" y="583"/>
                </a:lnTo>
                <a:lnTo>
                  <a:pt x="586" y="583"/>
                </a:lnTo>
                <a:lnTo>
                  <a:pt x="586" y="584"/>
                </a:lnTo>
                <a:lnTo>
                  <a:pt x="586" y="584"/>
                </a:lnTo>
                <a:lnTo>
                  <a:pt x="587" y="586"/>
                </a:lnTo>
                <a:lnTo>
                  <a:pt x="587" y="586"/>
                </a:lnTo>
                <a:lnTo>
                  <a:pt x="586" y="587"/>
                </a:lnTo>
                <a:lnTo>
                  <a:pt x="585" y="587"/>
                </a:lnTo>
                <a:lnTo>
                  <a:pt x="585" y="587"/>
                </a:lnTo>
                <a:lnTo>
                  <a:pt x="584" y="587"/>
                </a:lnTo>
                <a:lnTo>
                  <a:pt x="584" y="588"/>
                </a:lnTo>
                <a:lnTo>
                  <a:pt x="583" y="588"/>
                </a:lnTo>
                <a:lnTo>
                  <a:pt x="583" y="588"/>
                </a:lnTo>
                <a:lnTo>
                  <a:pt x="583" y="588"/>
                </a:lnTo>
                <a:lnTo>
                  <a:pt x="582" y="588"/>
                </a:lnTo>
                <a:lnTo>
                  <a:pt x="582" y="589"/>
                </a:lnTo>
                <a:lnTo>
                  <a:pt x="581" y="589"/>
                </a:lnTo>
                <a:lnTo>
                  <a:pt x="581" y="590"/>
                </a:lnTo>
                <a:lnTo>
                  <a:pt x="581" y="590"/>
                </a:lnTo>
                <a:lnTo>
                  <a:pt x="581" y="590"/>
                </a:lnTo>
                <a:lnTo>
                  <a:pt x="580" y="591"/>
                </a:lnTo>
                <a:lnTo>
                  <a:pt x="579" y="591"/>
                </a:lnTo>
                <a:lnTo>
                  <a:pt x="579" y="592"/>
                </a:lnTo>
                <a:lnTo>
                  <a:pt x="579" y="592"/>
                </a:lnTo>
                <a:lnTo>
                  <a:pt x="578" y="593"/>
                </a:lnTo>
                <a:lnTo>
                  <a:pt x="578" y="593"/>
                </a:lnTo>
                <a:lnTo>
                  <a:pt x="576" y="593"/>
                </a:lnTo>
                <a:lnTo>
                  <a:pt x="576" y="594"/>
                </a:lnTo>
                <a:lnTo>
                  <a:pt x="576" y="594"/>
                </a:lnTo>
                <a:lnTo>
                  <a:pt x="576" y="595"/>
                </a:lnTo>
                <a:lnTo>
                  <a:pt x="576" y="596"/>
                </a:lnTo>
                <a:lnTo>
                  <a:pt x="575" y="596"/>
                </a:lnTo>
                <a:lnTo>
                  <a:pt x="575" y="596"/>
                </a:lnTo>
                <a:lnTo>
                  <a:pt x="574" y="596"/>
                </a:lnTo>
                <a:lnTo>
                  <a:pt x="574" y="597"/>
                </a:lnTo>
                <a:lnTo>
                  <a:pt x="574" y="596"/>
                </a:lnTo>
                <a:lnTo>
                  <a:pt x="574" y="596"/>
                </a:lnTo>
                <a:lnTo>
                  <a:pt x="574" y="597"/>
                </a:lnTo>
                <a:lnTo>
                  <a:pt x="573" y="597"/>
                </a:lnTo>
                <a:lnTo>
                  <a:pt x="572" y="597"/>
                </a:lnTo>
                <a:lnTo>
                  <a:pt x="572" y="598"/>
                </a:lnTo>
                <a:lnTo>
                  <a:pt x="572" y="598"/>
                </a:lnTo>
                <a:lnTo>
                  <a:pt x="572" y="598"/>
                </a:lnTo>
                <a:lnTo>
                  <a:pt x="571" y="598"/>
                </a:lnTo>
                <a:lnTo>
                  <a:pt x="570" y="598"/>
                </a:lnTo>
                <a:lnTo>
                  <a:pt x="570" y="599"/>
                </a:lnTo>
                <a:lnTo>
                  <a:pt x="570" y="599"/>
                </a:lnTo>
                <a:lnTo>
                  <a:pt x="569" y="600"/>
                </a:lnTo>
                <a:lnTo>
                  <a:pt x="569" y="600"/>
                </a:lnTo>
                <a:lnTo>
                  <a:pt x="568" y="600"/>
                </a:lnTo>
                <a:lnTo>
                  <a:pt x="568" y="600"/>
                </a:lnTo>
                <a:lnTo>
                  <a:pt x="568" y="601"/>
                </a:lnTo>
                <a:lnTo>
                  <a:pt x="568" y="601"/>
                </a:lnTo>
                <a:lnTo>
                  <a:pt x="567" y="601"/>
                </a:lnTo>
                <a:lnTo>
                  <a:pt x="566" y="601"/>
                </a:lnTo>
                <a:lnTo>
                  <a:pt x="566" y="601"/>
                </a:lnTo>
                <a:lnTo>
                  <a:pt x="566" y="601"/>
                </a:lnTo>
                <a:lnTo>
                  <a:pt x="566" y="602"/>
                </a:lnTo>
                <a:lnTo>
                  <a:pt x="567" y="603"/>
                </a:lnTo>
                <a:lnTo>
                  <a:pt x="567" y="603"/>
                </a:lnTo>
                <a:lnTo>
                  <a:pt x="566" y="603"/>
                </a:lnTo>
                <a:lnTo>
                  <a:pt x="566" y="604"/>
                </a:lnTo>
                <a:lnTo>
                  <a:pt x="566" y="605"/>
                </a:lnTo>
                <a:lnTo>
                  <a:pt x="568" y="605"/>
                </a:lnTo>
                <a:lnTo>
                  <a:pt x="568" y="606"/>
                </a:lnTo>
                <a:lnTo>
                  <a:pt x="568" y="607"/>
                </a:lnTo>
                <a:lnTo>
                  <a:pt x="568" y="607"/>
                </a:lnTo>
                <a:lnTo>
                  <a:pt x="568" y="608"/>
                </a:lnTo>
                <a:lnTo>
                  <a:pt x="567" y="608"/>
                </a:lnTo>
                <a:lnTo>
                  <a:pt x="567" y="609"/>
                </a:lnTo>
                <a:lnTo>
                  <a:pt x="567" y="609"/>
                </a:lnTo>
                <a:lnTo>
                  <a:pt x="567" y="610"/>
                </a:lnTo>
                <a:lnTo>
                  <a:pt x="568" y="610"/>
                </a:lnTo>
                <a:lnTo>
                  <a:pt x="568" y="610"/>
                </a:lnTo>
                <a:lnTo>
                  <a:pt x="569" y="610"/>
                </a:lnTo>
                <a:lnTo>
                  <a:pt x="569" y="611"/>
                </a:lnTo>
                <a:lnTo>
                  <a:pt x="570" y="611"/>
                </a:lnTo>
                <a:lnTo>
                  <a:pt x="570" y="611"/>
                </a:lnTo>
                <a:lnTo>
                  <a:pt x="570" y="611"/>
                </a:lnTo>
                <a:lnTo>
                  <a:pt x="571" y="611"/>
                </a:lnTo>
                <a:lnTo>
                  <a:pt x="572" y="611"/>
                </a:lnTo>
                <a:lnTo>
                  <a:pt x="572" y="611"/>
                </a:lnTo>
                <a:lnTo>
                  <a:pt x="572" y="611"/>
                </a:lnTo>
                <a:lnTo>
                  <a:pt x="573" y="611"/>
                </a:lnTo>
                <a:lnTo>
                  <a:pt x="573" y="611"/>
                </a:lnTo>
                <a:lnTo>
                  <a:pt x="574" y="611"/>
                </a:lnTo>
                <a:lnTo>
                  <a:pt x="574" y="611"/>
                </a:lnTo>
                <a:lnTo>
                  <a:pt x="575" y="611"/>
                </a:lnTo>
                <a:lnTo>
                  <a:pt x="576" y="611"/>
                </a:lnTo>
                <a:lnTo>
                  <a:pt x="576" y="611"/>
                </a:lnTo>
                <a:lnTo>
                  <a:pt x="577" y="611"/>
                </a:lnTo>
                <a:lnTo>
                  <a:pt x="578" y="611"/>
                </a:lnTo>
                <a:lnTo>
                  <a:pt x="578" y="610"/>
                </a:lnTo>
                <a:lnTo>
                  <a:pt x="578" y="610"/>
                </a:lnTo>
                <a:lnTo>
                  <a:pt x="579" y="610"/>
                </a:lnTo>
                <a:lnTo>
                  <a:pt x="579" y="610"/>
                </a:lnTo>
                <a:lnTo>
                  <a:pt x="579" y="611"/>
                </a:lnTo>
                <a:lnTo>
                  <a:pt x="580" y="611"/>
                </a:lnTo>
                <a:lnTo>
                  <a:pt x="580" y="611"/>
                </a:lnTo>
                <a:lnTo>
                  <a:pt x="580" y="612"/>
                </a:lnTo>
                <a:lnTo>
                  <a:pt x="580" y="613"/>
                </a:lnTo>
                <a:lnTo>
                  <a:pt x="580" y="613"/>
                </a:lnTo>
                <a:lnTo>
                  <a:pt x="580" y="614"/>
                </a:lnTo>
                <a:lnTo>
                  <a:pt x="581" y="615"/>
                </a:lnTo>
                <a:lnTo>
                  <a:pt x="581" y="615"/>
                </a:lnTo>
                <a:lnTo>
                  <a:pt x="581" y="616"/>
                </a:lnTo>
                <a:lnTo>
                  <a:pt x="581" y="617"/>
                </a:lnTo>
                <a:lnTo>
                  <a:pt x="581" y="617"/>
                </a:lnTo>
                <a:lnTo>
                  <a:pt x="581" y="618"/>
                </a:lnTo>
                <a:lnTo>
                  <a:pt x="581" y="619"/>
                </a:lnTo>
                <a:lnTo>
                  <a:pt x="581" y="619"/>
                </a:lnTo>
                <a:lnTo>
                  <a:pt x="581" y="619"/>
                </a:lnTo>
                <a:lnTo>
                  <a:pt x="581" y="620"/>
                </a:lnTo>
                <a:lnTo>
                  <a:pt x="581" y="620"/>
                </a:lnTo>
                <a:lnTo>
                  <a:pt x="582" y="620"/>
                </a:lnTo>
                <a:lnTo>
                  <a:pt x="583" y="621"/>
                </a:lnTo>
                <a:lnTo>
                  <a:pt x="583" y="621"/>
                </a:lnTo>
                <a:lnTo>
                  <a:pt x="584" y="621"/>
                </a:lnTo>
                <a:lnTo>
                  <a:pt x="585" y="622"/>
                </a:lnTo>
                <a:lnTo>
                  <a:pt x="585" y="622"/>
                </a:lnTo>
                <a:lnTo>
                  <a:pt x="585" y="623"/>
                </a:lnTo>
                <a:lnTo>
                  <a:pt x="585" y="624"/>
                </a:lnTo>
                <a:lnTo>
                  <a:pt x="585" y="624"/>
                </a:lnTo>
                <a:lnTo>
                  <a:pt x="584" y="624"/>
                </a:lnTo>
                <a:lnTo>
                  <a:pt x="584" y="625"/>
                </a:lnTo>
                <a:lnTo>
                  <a:pt x="584" y="626"/>
                </a:lnTo>
                <a:lnTo>
                  <a:pt x="584" y="626"/>
                </a:lnTo>
                <a:lnTo>
                  <a:pt x="584" y="627"/>
                </a:lnTo>
                <a:lnTo>
                  <a:pt x="584" y="628"/>
                </a:lnTo>
                <a:lnTo>
                  <a:pt x="585" y="628"/>
                </a:lnTo>
                <a:lnTo>
                  <a:pt x="585" y="628"/>
                </a:lnTo>
                <a:lnTo>
                  <a:pt x="585" y="628"/>
                </a:lnTo>
                <a:lnTo>
                  <a:pt x="585" y="629"/>
                </a:lnTo>
                <a:lnTo>
                  <a:pt x="585" y="630"/>
                </a:lnTo>
                <a:lnTo>
                  <a:pt x="585" y="630"/>
                </a:lnTo>
                <a:lnTo>
                  <a:pt x="584" y="630"/>
                </a:lnTo>
                <a:lnTo>
                  <a:pt x="583" y="630"/>
                </a:lnTo>
                <a:lnTo>
                  <a:pt x="583" y="630"/>
                </a:lnTo>
                <a:lnTo>
                  <a:pt x="583" y="630"/>
                </a:lnTo>
                <a:lnTo>
                  <a:pt x="582" y="630"/>
                </a:lnTo>
                <a:lnTo>
                  <a:pt x="581" y="630"/>
                </a:lnTo>
                <a:lnTo>
                  <a:pt x="581" y="630"/>
                </a:lnTo>
                <a:lnTo>
                  <a:pt x="580" y="630"/>
                </a:lnTo>
                <a:lnTo>
                  <a:pt x="580" y="631"/>
                </a:lnTo>
                <a:lnTo>
                  <a:pt x="579" y="631"/>
                </a:lnTo>
                <a:lnTo>
                  <a:pt x="579" y="632"/>
                </a:lnTo>
                <a:lnTo>
                  <a:pt x="579" y="632"/>
                </a:lnTo>
                <a:lnTo>
                  <a:pt x="579" y="633"/>
                </a:lnTo>
                <a:lnTo>
                  <a:pt x="579" y="634"/>
                </a:lnTo>
                <a:lnTo>
                  <a:pt x="580" y="634"/>
                </a:lnTo>
                <a:lnTo>
                  <a:pt x="579" y="634"/>
                </a:lnTo>
                <a:lnTo>
                  <a:pt x="579" y="635"/>
                </a:lnTo>
                <a:lnTo>
                  <a:pt x="579" y="636"/>
                </a:lnTo>
                <a:lnTo>
                  <a:pt x="579" y="636"/>
                </a:lnTo>
                <a:lnTo>
                  <a:pt x="579" y="637"/>
                </a:lnTo>
                <a:lnTo>
                  <a:pt x="579" y="637"/>
                </a:lnTo>
                <a:lnTo>
                  <a:pt x="578" y="637"/>
                </a:lnTo>
                <a:lnTo>
                  <a:pt x="578" y="637"/>
                </a:lnTo>
                <a:lnTo>
                  <a:pt x="578" y="637"/>
                </a:lnTo>
                <a:lnTo>
                  <a:pt x="577" y="637"/>
                </a:lnTo>
                <a:lnTo>
                  <a:pt x="576" y="637"/>
                </a:lnTo>
                <a:lnTo>
                  <a:pt x="576" y="638"/>
                </a:lnTo>
                <a:lnTo>
                  <a:pt x="576" y="638"/>
                </a:lnTo>
                <a:lnTo>
                  <a:pt x="575" y="639"/>
                </a:lnTo>
                <a:lnTo>
                  <a:pt x="574" y="639"/>
                </a:lnTo>
                <a:lnTo>
                  <a:pt x="574" y="638"/>
                </a:lnTo>
                <a:lnTo>
                  <a:pt x="573" y="638"/>
                </a:lnTo>
                <a:lnTo>
                  <a:pt x="572" y="638"/>
                </a:lnTo>
                <a:lnTo>
                  <a:pt x="572" y="638"/>
                </a:lnTo>
                <a:lnTo>
                  <a:pt x="572" y="639"/>
                </a:lnTo>
                <a:lnTo>
                  <a:pt x="571" y="639"/>
                </a:lnTo>
                <a:lnTo>
                  <a:pt x="571" y="640"/>
                </a:lnTo>
                <a:lnTo>
                  <a:pt x="570" y="640"/>
                </a:lnTo>
                <a:lnTo>
                  <a:pt x="570" y="641"/>
                </a:lnTo>
                <a:lnTo>
                  <a:pt x="570" y="641"/>
                </a:lnTo>
                <a:lnTo>
                  <a:pt x="570" y="641"/>
                </a:lnTo>
                <a:lnTo>
                  <a:pt x="569" y="641"/>
                </a:lnTo>
                <a:lnTo>
                  <a:pt x="569" y="642"/>
                </a:lnTo>
                <a:lnTo>
                  <a:pt x="568" y="642"/>
                </a:lnTo>
                <a:lnTo>
                  <a:pt x="568" y="642"/>
                </a:lnTo>
                <a:lnTo>
                  <a:pt x="568" y="643"/>
                </a:lnTo>
                <a:lnTo>
                  <a:pt x="567" y="643"/>
                </a:lnTo>
                <a:lnTo>
                  <a:pt x="567" y="643"/>
                </a:lnTo>
                <a:lnTo>
                  <a:pt x="566" y="643"/>
                </a:lnTo>
                <a:lnTo>
                  <a:pt x="566" y="644"/>
                </a:lnTo>
                <a:lnTo>
                  <a:pt x="566" y="644"/>
                </a:lnTo>
                <a:lnTo>
                  <a:pt x="566" y="645"/>
                </a:lnTo>
                <a:lnTo>
                  <a:pt x="565" y="645"/>
                </a:lnTo>
                <a:lnTo>
                  <a:pt x="565" y="645"/>
                </a:lnTo>
                <a:lnTo>
                  <a:pt x="564" y="645"/>
                </a:lnTo>
                <a:lnTo>
                  <a:pt x="564" y="645"/>
                </a:lnTo>
                <a:lnTo>
                  <a:pt x="563" y="645"/>
                </a:lnTo>
                <a:lnTo>
                  <a:pt x="563" y="646"/>
                </a:lnTo>
                <a:lnTo>
                  <a:pt x="563" y="645"/>
                </a:lnTo>
                <a:lnTo>
                  <a:pt x="562" y="645"/>
                </a:lnTo>
                <a:lnTo>
                  <a:pt x="562" y="645"/>
                </a:lnTo>
                <a:lnTo>
                  <a:pt x="561" y="645"/>
                </a:lnTo>
                <a:lnTo>
                  <a:pt x="561" y="645"/>
                </a:lnTo>
                <a:lnTo>
                  <a:pt x="560" y="645"/>
                </a:lnTo>
                <a:lnTo>
                  <a:pt x="559" y="645"/>
                </a:lnTo>
                <a:lnTo>
                  <a:pt x="559" y="645"/>
                </a:lnTo>
                <a:lnTo>
                  <a:pt x="558" y="645"/>
                </a:lnTo>
                <a:lnTo>
                  <a:pt x="557" y="645"/>
                </a:lnTo>
                <a:lnTo>
                  <a:pt x="557" y="644"/>
                </a:lnTo>
                <a:lnTo>
                  <a:pt x="557" y="643"/>
                </a:lnTo>
                <a:lnTo>
                  <a:pt x="556" y="643"/>
                </a:lnTo>
                <a:lnTo>
                  <a:pt x="555" y="643"/>
                </a:lnTo>
                <a:lnTo>
                  <a:pt x="555" y="643"/>
                </a:lnTo>
                <a:lnTo>
                  <a:pt x="554" y="642"/>
                </a:lnTo>
                <a:lnTo>
                  <a:pt x="553" y="642"/>
                </a:lnTo>
                <a:lnTo>
                  <a:pt x="553" y="642"/>
                </a:lnTo>
                <a:lnTo>
                  <a:pt x="553" y="641"/>
                </a:lnTo>
                <a:lnTo>
                  <a:pt x="552" y="641"/>
                </a:lnTo>
                <a:lnTo>
                  <a:pt x="552" y="641"/>
                </a:lnTo>
                <a:lnTo>
                  <a:pt x="551" y="641"/>
                </a:lnTo>
                <a:lnTo>
                  <a:pt x="551" y="640"/>
                </a:lnTo>
                <a:lnTo>
                  <a:pt x="551" y="640"/>
                </a:lnTo>
                <a:lnTo>
                  <a:pt x="550" y="639"/>
                </a:lnTo>
                <a:lnTo>
                  <a:pt x="549" y="639"/>
                </a:lnTo>
                <a:lnTo>
                  <a:pt x="549" y="640"/>
                </a:lnTo>
                <a:lnTo>
                  <a:pt x="549" y="640"/>
                </a:lnTo>
                <a:lnTo>
                  <a:pt x="548" y="640"/>
                </a:lnTo>
                <a:lnTo>
                  <a:pt x="547" y="640"/>
                </a:lnTo>
                <a:lnTo>
                  <a:pt x="547" y="639"/>
                </a:lnTo>
                <a:lnTo>
                  <a:pt x="546" y="639"/>
                </a:lnTo>
                <a:lnTo>
                  <a:pt x="545" y="639"/>
                </a:lnTo>
                <a:lnTo>
                  <a:pt x="545" y="639"/>
                </a:lnTo>
                <a:lnTo>
                  <a:pt x="545" y="639"/>
                </a:lnTo>
                <a:lnTo>
                  <a:pt x="545" y="638"/>
                </a:lnTo>
                <a:lnTo>
                  <a:pt x="544" y="637"/>
                </a:lnTo>
                <a:lnTo>
                  <a:pt x="544" y="638"/>
                </a:lnTo>
                <a:lnTo>
                  <a:pt x="544" y="639"/>
                </a:lnTo>
                <a:lnTo>
                  <a:pt x="543" y="639"/>
                </a:lnTo>
                <a:lnTo>
                  <a:pt x="543" y="639"/>
                </a:lnTo>
                <a:lnTo>
                  <a:pt x="543" y="639"/>
                </a:lnTo>
                <a:lnTo>
                  <a:pt x="542" y="639"/>
                </a:lnTo>
                <a:lnTo>
                  <a:pt x="542" y="639"/>
                </a:lnTo>
                <a:lnTo>
                  <a:pt x="542" y="639"/>
                </a:lnTo>
                <a:lnTo>
                  <a:pt x="542" y="639"/>
                </a:lnTo>
                <a:lnTo>
                  <a:pt x="541" y="639"/>
                </a:lnTo>
                <a:lnTo>
                  <a:pt x="541" y="640"/>
                </a:lnTo>
                <a:lnTo>
                  <a:pt x="540" y="640"/>
                </a:lnTo>
                <a:lnTo>
                  <a:pt x="540" y="641"/>
                </a:lnTo>
                <a:lnTo>
                  <a:pt x="540" y="641"/>
                </a:lnTo>
                <a:lnTo>
                  <a:pt x="540" y="642"/>
                </a:lnTo>
                <a:lnTo>
                  <a:pt x="540" y="643"/>
                </a:lnTo>
                <a:lnTo>
                  <a:pt x="540" y="643"/>
                </a:lnTo>
                <a:lnTo>
                  <a:pt x="540" y="645"/>
                </a:lnTo>
                <a:lnTo>
                  <a:pt x="540" y="645"/>
                </a:lnTo>
                <a:lnTo>
                  <a:pt x="539" y="646"/>
                </a:lnTo>
                <a:lnTo>
                  <a:pt x="539" y="647"/>
                </a:lnTo>
                <a:lnTo>
                  <a:pt x="539" y="647"/>
                </a:lnTo>
                <a:lnTo>
                  <a:pt x="540" y="647"/>
                </a:lnTo>
                <a:lnTo>
                  <a:pt x="540" y="647"/>
                </a:lnTo>
                <a:lnTo>
                  <a:pt x="540" y="648"/>
                </a:lnTo>
                <a:lnTo>
                  <a:pt x="541" y="648"/>
                </a:lnTo>
                <a:lnTo>
                  <a:pt x="542" y="648"/>
                </a:lnTo>
                <a:lnTo>
                  <a:pt x="542" y="649"/>
                </a:lnTo>
                <a:lnTo>
                  <a:pt x="542" y="649"/>
                </a:lnTo>
                <a:lnTo>
                  <a:pt x="543" y="649"/>
                </a:lnTo>
                <a:lnTo>
                  <a:pt x="543" y="649"/>
                </a:lnTo>
                <a:lnTo>
                  <a:pt x="544" y="650"/>
                </a:lnTo>
                <a:lnTo>
                  <a:pt x="545" y="650"/>
                </a:lnTo>
                <a:lnTo>
                  <a:pt x="545" y="650"/>
                </a:lnTo>
                <a:lnTo>
                  <a:pt x="545" y="651"/>
                </a:lnTo>
                <a:lnTo>
                  <a:pt x="546" y="651"/>
                </a:lnTo>
                <a:lnTo>
                  <a:pt x="546" y="651"/>
                </a:lnTo>
                <a:lnTo>
                  <a:pt x="547" y="651"/>
                </a:lnTo>
                <a:lnTo>
                  <a:pt x="547" y="652"/>
                </a:lnTo>
                <a:lnTo>
                  <a:pt x="547" y="652"/>
                </a:lnTo>
                <a:lnTo>
                  <a:pt x="548" y="652"/>
                </a:lnTo>
                <a:lnTo>
                  <a:pt x="549" y="652"/>
                </a:lnTo>
                <a:lnTo>
                  <a:pt x="549" y="653"/>
                </a:lnTo>
                <a:lnTo>
                  <a:pt x="549" y="653"/>
                </a:lnTo>
                <a:lnTo>
                  <a:pt x="550" y="653"/>
                </a:lnTo>
                <a:lnTo>
                  <a:pt x="551" y="653"/>
                </a:lnTo>
                <a:lnTo>
                  <a:pt x="551" y="653"/>
                </a:lnTo>
                <a:lnTo>
                  <a:pt x="552" y="653"/>
                </a:lnTo>
                <a:lnTo>
                  <a:pt x="553" y="653"/>
                </a:lnTo>
                <a:lnTo>
                  <a:pt x="553" y="653"/>
                </a:lnTo>
                <a:lnTo>
                  <a:pt x="554" y="653"/>
                </a:lnTo>
                <a:lnTo>
                  <a:pt x="555" y="653"/>
                </a:lnTo>
                <a:lnTo>
                  <a:pt x="555" y="653"/>
                </a:lnTo>
                <a:lnTo>
                  <a:pt x="555" y="653"/>
                </a:lnTo>
                <a:lnTo>
                  <a:pt x="556" y="653"/>
                </a:lnTo>
                <a:lnTo>
                  <a:pt x="557" y="653"/>
                </a:lnTo>
                <a:lnTo>
                  <a:pt x="557" y="654"/>
                </a:lnTo>
                <a:lnTo>
                  <a:pt x="558" y="654"/>
                </a:lnTo>
                <a:lnTo>
                  <a:pt x="559" y="654"/>
                </a:lnTo>
                <a:lnTo>
                  <a:pt x="559" y="654"/>
                </a:lnTo>
                <a:lnTo>
                  <a:pt x="559" y="653"/>
                </a:lnTo>
                <a:lnTo>
                  <a:pt x="559" y="653"/>
                </a:lnTo>
                <a:lnTo>
                  <a:pt x="559" y="652"/>
                </a:lnTo>
                <a:lnTo>
                  <a:pt x="560" y="652"/>
                </a:lnTo>
                <a:lnTo>
                  <a:pt x="561" y="652"/>
                </a:lnTo>
                <a:lnTo>
                  <a:pt x="561" y="652"/>
                </a:lnTo>
                <a:lnTo>
                  <a:pt x="561" y="653"/>
                </a:lnTo>
                <a:lnTo>
                  <a:pt x="562" y="653"/>
                </a:lnTo>
                <a:lnTo>
                  <a:pt x="561" y="653"/>
                </a:lnTo>
                <a:lnTo>
                  <a:pt x="561" y="653"/>
                </a:lnTo>
                <a:lnTo>
                  <a:pt x="561" y="654"/>
                </a:lnTo>
                <a:lnTo>
                  <a:pt x="560" y="654"/>
                </a:lnTo>
                <a:lnTo>
                  <a:pt x="560" y="655"/>
                </a:lnTo>
                <a:lnTo>
                  <a:pt x="561" y="655"/>
                </a:lnTo>
                <a:lnTo>
                  <a:pt x="561" y="655"/>
                </a:lnTo>
                <a:lnTo>
                  <a:pt x="562" y="656"/>
                </a:lnTo>
                <a:lnTo>
                  <a:pt x="562" y="656"/>
                </a:lnTo>
                <a:lnTo>
                  <a:pt x="563" y="656"/>
                </a:lnTo>
                <a:lnTo>
                  <a:pt x="563" y="656"/>
                </a:lnTo>
                <a:lnTo>
                  <a:pt x="564" y="656"/>
                </a:lnTo>
                <a:lnTo>
                  <a:pt x="564" y="657"/>
                </a:lnTo>
                <a:lnTo>
                  <a:pt x="564" y="657"/>
                </a:lnTo>
                <a:lnTo>
                  <a:pt x="565" y="658"/>
                </a:lnTo>
                <a:lnTo>
                  <a:pt x="566" y="658"/>
                </a:lnTo>
                <a:lnTo>
                  <a:pt x="566" y="658"/>
                </a:lnTo>
                <a:lnTo>
                  <a:pt x="567" y="658"/>
                </a:lnTo>
                <a:lnTo>
                  <a:pt x="568" y="658"/>
                </a:lnTo>
                <a:lnTo>
                  <a:pt x="568" y="658"/>
                </a:lnTo>
                <a:lnTo>
                  <a:pt x="569" y="658"/>
                </a:lnTo>
                <a:lnTo>
                  <a:pt x="570" y="658"/>
                </a:lnTo>
                <a:lnTo>
                  <a:pt x="570" y="657"/>
                </a:lnTo>
                <a:lnTo>
                  <a:pt x="570" y="657"/>
                </a:lnTo>
                <a:lnTo>
                  <a:pt x="571" y="656"/>
                </a:lnTo>
                <a:lnTo>
                  <a:pt x="572" y="656"/>
                </a:lnTo>
                <a:lnTo>
                  <a:pt x="572" y="656"/>
                </a:lnTo>
                <a:lnTo>
                  <a:pt x="572" y="657"/>
                </a:lnTo>
                <a:lnTo>
                  <a:pt x="572" y="658"/>
                </a:lnTo>
                <a:lnTo>
                  <a:pt x="572" y="658"/>
                </a:lnTo>
                <a:lnTo>
                  <a:pt x="572" y="659"/>
                </a:lnTo>
                <a:lnTo>
                  <a:pt x="572" y="660"/>
                </a:lnTo>
                <a:lnTo>
                  <a:pt x="572" y="660"/>
                </a:lnTo>
                <a:lnTo>
                  <a:pt x="572" y="660"/>
                </a:lnTo>
                <a:lnTo>
                  <a:pt x="572" y="661"/>
                </a:lnTo>
                <a:lnTo>
                  <a:pt x="572" y="661"/>
                </a:lnTo>
                <a:lnTo>
                  <a:pt x="572" y="662"/>
                </a:lnTo>
                <a:lnTo>
                  <a:pt x="573" y="662"/>
                </a:lnTo>
                <a:lnTo>
                  <a:pt x="572" y="662"/>
                </a:lnTo>
                <a:lnTo>
                  <a:pt x="572" y="662"/>
                </a:lnTo>
                <a:lnTo>
                  <a:pt x="573" y="662"/>
                </a:lnTo>
                <a:lnTo>
                  <a:pt x="573" y="663"/>
                </a:lnTo>
                <a:lnTo>
                  <a:pt x="572" y="663"/>
                </a:lnTo>
                <a:lnTo>
                  <a:pt x="572" y="664"/>
                </a:lnTo>
                <a:lnTo>
                  <a:pt x="573" y="664"/>
                </a:lnTo>
                <a:lnTo>
                  <a:pt x="573" y="664"/>
                </a:lnTo>
                <a:lnTo>
                  <a:pt x="572" y="665"/>
                </a:lnTo>
                <a:lnTo>
                  <a:pt x="572" y="666"/>
                </a:lnTo>
                <a:lnTo>
                  <a:pt x="573" y="666"/>
                </a:lnTo>
                <a:lnTo>
                  <a:pt x="573" y="666"/>
                </a:lnTo>
                <a:lnTo>
                  <a:pt x="572" y="666"/>
                </a:lnTo>
                <a:lnTo>
                  <a:pt x="572" y="667"/>
                </a:lnTo>
                <a:lnTo>
                  <a:pt x="572" y="667"/>
                </a:lnTo>
                <a:lnTo>
                  <a:pt x="571" y="668"/>
                </a:lnTo>
                <a:lnTo>
                  <a:pt x="571" y="668"/>
                </a:lnTo>
                <a:lnTo>
                  <a:pt x="570" y="669"/>
                </a:lnTo>
                <a:lnTo>
                  <a:pt x="570" y="669"/>
                </a:lnTo>
                <a:lnTo>
                  <a:pt x="569" y="669"/>
                </a:lnTo>
                <a:lnTo>
                  <a:pt x="569" y="670"/>
                </a:lnTo>
                <a:lnTo>
                  <a:pt x="568" y="670"/>
                </a:lnTo>
                <a:lnTo>
                  <a:pt x="568" y="670"/>
                </a:lnTo>
                <a:lnTo>
                  <a:pt x="567" y="670"/>
                </a:lnTo>
                <a:lnTo>
                  <a:pt x="566" y="669"/>
                </a:lnTo>
                <a:lnTo>
                  <a:pt x="566" y="669"/>
                </a:lnTo>
                <a:lnTo>
                  <a:pt x="565" y="669"/>
                </a:lnTo>
                <a:lnTo>
                  <a:pt x="564" y="669"/>
                </a:lnTo>
                <a:lnTo>
                  <a:pt x="564" y="669"/>
                </a:lnTo>
                <a:lnTo>
                  <a:pt x="563" y="668"/>
                </a:lnTo>
                <a:lnTo>
                  <a:pt x="562" y="668"/>
                </a:lnTo>
                <a:lnTo>
                  <a:pt x="562" y="669"/>
                </a:lnTo>
                <a:lnTo>
                  <a:pt x="562" y="669"/>
                </a:lnTo>
                <a:lnTo>
                  <a:pt x="561" y="670"/>
                </a:lnTo>
                <a:lnTo>
                  <a:pt x="561" y="670"/>
                </a:lnTo>
                <a:lnTo>
                  <a:pt x="561" y="670"/>
                </a:lnTo>
                <a:lnTo>
                  <a:pt x="560" y="670"/>
                </a:lnTo>
                <a:lnTo>
                  <a:pt x="560" y="671"/>
                </a:lnTo>
                <a:lnTo>
                  <a:pt x="559" y="671"/>
                </a:lnTo>
                <a:lnTo>
                  <a:pt x="559" y="672"/>
                </a:lnTo>
                <a:lnTo>
                  <a:pt x="559" y="672"/>
                </a:lnTo>
                <a:lnTo>
                  <a:pt x="558" y="672"/>
                </a:lnTo>
                <a:lnTo>
                  <a:pt x="557" y="672"/>
                </a:lnTo>
                <a:lnTo>
                  <a:pt x="557" y="672"/>
                </a:lnTo>
                <a:lnTo>
                  <a:pt x="556" y="672"/>
                </a:lnTo>
                <a:lnTo>
                  <a:pt x="556" y="673"/>
                </a:lnTo>
                <a:lnTo>
                  <a:pt x="556" y="673"/>
                </a:lnTo>
                <a:lnTo>
                  <a:pt x="555" y="673"/>
                </a:lnTo>
                <a:lnTo>
                  <a:pt x="555" y="674"/>
                </a:lnTo>
                <a:lnTo>
                  <a:pt x="555" y="674"/>
                </a:lnTo>
                <a:lnTo>
                  <a:pt x="555" y="675"/>
                </a:lnTo>
                <a:lnTo>
                  <a:pt x="555" y="675"/>
                </a:lnTo>
                <a:lnTo>
                  <a:pt x="554" y="676"/>
                </a:lnTo>
                <a:lnTo>
                  <a:pt x="554" y="677"/>
                </a:lnTo>
                <a:lnTo>
                  <a:pt x="554" y="676"/>
                </a:lnTo>
                <a:lnTo>
                  <a:pt x="553" y="677"/>
                </a:lnTo>
                <a:lnTo>
                  <a:pt x="553" y="677"/>
                </a:lnTo>
                <a:lnTo>
                  <a:pt x="552" y="677"/>
                </a:lnTo>
                <a:lnTo>
                  <a:pt x="552" y="677"/>
                </a:lnTo>
                <a:lnTo>
                  <a:pt x="551" y="677"/>
                </a:lnTo>
                <a:lnTo>
                  <a:pt x="551" y="678"/>
                </a:lnTo>
                <a:lnTo>
                  <a:pt x="551" y="678"/>
                </a:lnTo>
                <a:lnTo>
                  <a:pt x="550" y="678"/>
                </a:lnTo>
                <a:lnTo>
                  <a:pt x="549" y="678"/>
                </a:lnTo>
                <a:lnTo>
                  <a:pt x="549" y="678"/>
                </a:lnTo>
                <a:lnTo>
                  <a:pt x="549" y="679"/>
                </a:lnTo>
                <a:lnTo>
                  <a:pt x="548" y="679"/>
                </a:lnTo>
                <a:lnTo>
                  <a:pt x="547" y="679"/>
                </a:lnTo>
                <a:lnTo>
                  <a:pt x="547" y="679"/>
                </a:lnTo>
                <a:lnTo>
                  <a:pt x="546" y="679"/>
                </a:lnTo>
                <a:lnTo>
                  <a:pt x="545" y="679"/>
                </a:lnTo>
                <a:lnTo>
                  <a:pt x="545" y="678"/>
                </a:lnTo>
                <a:lnTo>
                  <a:pt x="544" y="678"/>
                </a:lnTo>
                <a:lnTo>
                  <a:pt x="543" y="678"/>
                </a:lnTo>
                <a:lnTo>
                  <a:pt x="543" y="678"/>
                </a:lnTo>
                <a:lnTo>
                  <a:pt x="542" y="678"/>
                </a:lnTo>
                <a:lnTo>
                  <a:pt x="542" y="678"/>
                </a:lnTo>
                <a:lnTo>
                  <a:pt x="541" y="678"/>
                </a:lnTo>
                <a:lnTo>
                  <a:pt x="541" y="679"/>
                </a:lnTo>
                <a:lnTo>
                  <a:pt x="541" y="679"/>
                </a:lnTo>
                <a:lnTo>
                  <a:pt x="541" y="680"/>
                </a:lnTo>
                <a:lnTo>
                  <a:pt x="541" y="681"/>
                </a:lnTo>
                <a:lnTo>
                  <a:pt x="542" y="681"/>
                </a:lnTo>
                <a:lnTo>
                  <a:pt x="542" y="682"/>
                </a:lnTo>
                <a:lnTo>
                  <a:pt x="542" y="683"/>
                </a:lnTo>
                <a:lnTo>
                  <a:pt x="541" y="683"/>
                </a:lnTo>
                <a:lnTo>
                  <a:pt x="540" y="683"/>
                </a:lnTo>
                <a:lnTo>
                  <a:pt x="540" y="684"/>
                </a:lnTo>
                <a:lnTo>
                  <a:pt x="540" y="684"/>
                </a:lnTo>
                <a:lnTo>
                  <a:pt x="539" y="684"/>
                </a:lnTo>
                <a:lnTo>
                  <a:pt x="539" y="685"/>
                </a:lnTo>
                <a:lnTo>
                  <a:pt x="538" y="685"/>
                </a:lnTo>
                <a:lnTo>
                  <a:pt x="538" y="685"/>
                </a:lnTo>
                <a:lnTo>
                  <a:pt x="538" y="685"/>
                </a:lnTo>
                <a:lnTo>
                  <a:pt x="538" y="686"/>
                </a:lnTo>
                <a:lnTo>
                  <a:pt x="537" y="686"/>
                </a:lnTo>
                <a:lnTo>
                  <a:pt x="536" y="687"/>
                </a:lnTo>
                <a:lnTo>
                  <a:pt x="536" y="687"/>
                </a:lnTo>
                <a:lnTo>
                  <a:pt x="535" y="687"/>
                </a:lnTo>
                <a:lnTo>
                  <a:pt x="535" y="687"/>
                </a:lnTo>
                <a:lnTo>
                  <a:pt x="534" y="687"/>
                </a:lnTo>
                <a:lnTo>
                  <a:pt x="534" y="687"/>
                </a:lnTo>
                <a:lnTo>
                  <a:pt x="534" y="687"/>
                </a:lnTo>
                <a:lnTo>
                  <a:pt x="534" y="687"/>
                </a:lnTo>
                <a:lnTo>
                  <a:pt x="533" y="687"/>
                </a:lnTo>
                <a:lnTo>
                  <a:pt x="533" y="688"/>
                </a:lnTo>
                <a:lnTo>
                  <a:pt x="532" y="688"/>
                </a:lnTo>
                <a:lnTo>
                  <a:pt x="532" y="688"/>
                </a:lnTo>
                <a:lnTo>
                  <a:pt x="532" y="689"/>
                </a:lnTo>
                <a:lnTo>
                  <a:pt x="531" y="689"/>
                </a:lnTo>
                <a:lnTo>
                  <a:pt x="531" y="689"/>
                </a:lnTo>
                <a:lnTo>
                  <a:pt x="530" y="690"/>
                </a:lnTo>
                <a:lnTo>
                  <a:pt x="530" y="690"/>
                </a:lnTo>
                <a:lnTo>
                  <a:pt x="529" y="690"/>
                </a:lnTo>
                <a:lnTo>
                  <a:pt x="528" y="690"/>
                </a:lnTo>
                <a:lnTo>
                  <a:pt x="528" y="690"/>
                </a:lnTo>
                <a:lnTo>
                  <a:pt x="528" y="689"/>
                </a:lnTo>
                <a:lnTo>
                  <a:pt x="527" y="689"/>
                </a:lnTo>
                <a:lnTo>
                  <a:pt x="526" y="689"/>
                </a:lnTo>
                <a:lnTo>
                  <a:pt x="526" y="689"/>
                </a:lnTo>
                <a:lnTo>
                  <a:pt x="525" y="689"/>
                </a:lnTo>
                <a:lnTo>
                  <a:pt x="525" y="689"/>
                </a:lnTo>
                <a:lnTo>
                  <a:pt x="524" y="689"/>
                </a:lnTo>
                <a:lnTo>
                  <a:pt x="523" y="689"/>
                </a:lnTo>
                <a:lnTo>
                  <a:pt x="523" y="689"/>
                </a:lnTo>
                <a:lnTo>
                  <a:pt x="522" y="689"/>
                </a:lnTo>
                <a:lnTo>
                  <a:pt x="522" y="688"/>
                </a:lnTo>
                <a:lnTo>
                  <a:pt x="521" y="688"/>
                </a:lnTo>
                <a:lnTo>
                  <a:pt x="521" y="688"/>
                </a:lnTo>
                <a:lnTo>
                  <a:pt x="520" y="688"/>
                </a:lnTo>
                <a:lnTo>
                  <a:pt x="519" y="688"/>
                </a:lnTo>
                <a:lnTo>
                  <a:pt x="519" y="689"/>
                </a:lnTo>
                <a:lnTo>
                  <a:pt x="519" y="689"/>
                </a:lnTo>
                <a:lnTo>
                  <a:pt x="518" y="689"/>
                </a:lnTo>
                <a:lnTo>
                  <a:pt x="518" y="688"/>
                </a:lnTo>
                <a:lnTo>
                  <a:pt x="517" y="688"/>
                </a:lnTo>
                <a:lnTo>
                  <a:pt x="517" y="688"/>
                </a:lnTo>
                <a:lnTo>
                  <a:pt x="516" y="688"/>
                </a:lnTo>
                <a:lnTo>
                  <a:pt x="515" y="688"/>
                </a:lnTo>
                <a:lnTo>
                  <a:pt x="515" y="687"/>
                </a:lnTo>
                <a:lnTo>
                  <a:pt x="515" y="687"/>
                </a:lnTo>
                <a:lnTo>
                  <a:pt x="514" y="687"/>
                </a:lnTo>
                <a:lnTo>
                  <a:pt x="514" y="688"/>
                </a:lnTo>
                <a:lnTo>
                  <a:pt x="514" y="689"/>
                </a:lnTo>
                <a:lnTo>
                  <a:pt x="514" y="689"/>
                </a:lnTo>
                <a:lnTo>
                  <a:pt x="514" y="690"/>
                </a:lnTo>
                <a:lnTo>
                  <a:pt x="514" y="690"/>
                </a:lnTo>
                <a:lnTo>
                  <a:pt x="514" y="691"/>
                </a:lnTo>
                <a:lnTo>
                  <a:pt x="513" y="691"/>
                </a:lnTo>
                <a:lnTo>
                  <a:pt x="513" y="692"/>
                </a:lnTo>
                <a:lnTo>
                  <a:pt x="513" y="692"/>
                </a:lnTo>
                <a:lnTo>
                  <a:pt x="513" y="692"/>
                </a:lnTo>
                <a:lnTo>
                  <a:pt x="512" y="692"/>
                </a:lnTo>
                <a:lnTo>
                  <a:pt x="512" y="693"/>
                </a:lnTo>
                <a:lnTo>
                  <a:pt x="512" y="694"/>
                </a:lnTo>
                <a:lnTo>
                  <a:pt x="511" y="694"/>
                </a:lnTo>
                <a:lnTo>
                  <a:pt x="511" y="694"/>
                </a:lnTo>
                <a:lnTo>
                  <a:pt x="511" y="694"/>
                </a:lnTo>
                <a:lnTo>
                  <a:pt x="511" y="695"/>
                </a:lnTo>
                <a:lnTo>
                  <a:pt x="511" y="696"/>
                </a:lnTo>
                <a:lnTo>
                  <a:pt x="511" y="696"/>
                </a:lnTo>
                <a:lnTo>
                  <a:pt x="511" y="697"/>
                </a:lnTo>
                <a:lnTo>
                  <a:pt x="511" y="697"/>
                </a:lnTo>
                <a:lnTo>
                  <a:pt x="511" y="698"/>
                </a:lnTo>
                <a:lnTo>
                  <a:pt x="512" y="698"/>
                </a:lnTo>
                <a:lnTo>
                  <a:pt x="512" y="699"/>
                </a:lnTo>
                <a:lnTo>
                  <a:pt x="512" y="700"/>
                </a:lnTo>
                <a:lnTo>
                  <a:pt x="512" y="700"/>
                </a:lnTo>
                <a:lnTo>
                  <a:pt x="511" y="700"/>
                </a:lnTo>
                <a:lnTo>
                  <a:pt x="511" y="701"/>
                </a:lnTo>
                <a:lnTo>
                  <a:pt x="511" y="702"/>
                </a:lnTo>
                <a:lnTo>
                  <a:pt x="511" y="702"/>
                </a:lnTo>
                <a:lnTo>
                  <a:pt x="510" y="702"/>
                </a:lnTo>
                <a:lnTo>
                  <a:pt x="510" y="702"/>
                </a:lnTo>
                <a:lnTo>
                  <a:pt x="509" y="703"/>
                </a:lnTo>
                <a:lnTo>
                  <a:pt x="510" y="703"/>
                </a:lnTo>
                <a:lnTo>
                  <a:pt x="510" y="704"/>
                </a:lnTo>
                <a:lnTo>
                  <a:pt x="510" y="704"/>
                </a:lnTo>
                <a:lnTo>
                  <a:pt x="510" y="705"/>
                </a:lnTo>
                <a:lnTo>
                  <a:pt x="509" y="706"/>
                </a:lnTo>
                <a:lnTo>
                  <a:pt x="509" y="706"/>
                </a:lnTo>
                <a:lnTo>
                  <a:pt x="509" y="706"/>
                </a:lnTo>
                <a:lnTo>
                  <a:pt x="509" y="707"/>
                </a:lnTo>
                <a:lnTo>
                  <a:pt x="508" y="707"/>
                </a:lnTo>
                <a:lnTo>
                  <a:pt x="508" y="708"/>
                </a:lnTo>
                <a:lnTo>
                  <a:pt x="508" y="708"/>
                </a:lnTo>
                <a:lnTo>
                  <a:pt x="507" y="708"/>
                </a:lnTo>
                <a:lnTo>
                  <a:pt x="507" y="708"/>
                </a:lnTo>
                <a:lnTo>
                  <a:pt x="507" y="709"/>
                </a:lnTo>
                <a:lnTo>
                  <a:pt x="506" y="709"/>
                </a:lnTo>
                <a:lnTo>
                  <a:pt x="506" y="709"/>
                </a:lnTo>
                <a:lnTo>
                  <a:pt x="507" y="709"/>
                </a:lnTo>
                <a:lnTo>
                  <a:pt x="506" y="710"/>
                </a:lnTo>
                <a:lnTo>
                  <a:pt x="507" y="711"/>
                </a:lnTo>
                <a:lnTo>
                  <a:pt x="506" y="711"/>
                </a:lnTo>
                <a:lnTo>
                  <a:pt x="506" y="711"/>
                </a:lnTo>
                <a:lnTo>
                  <a:pt x="506" y="712"/>
                </a:lnTo>
                <a:lnTo>
                  <a:pt x="505" y="712"/>
                </a:lnTo>
                <a:lnTo>
                  <a:pt x="504" y="712"/>
                </a:lnTo>
                <a:lnTo>
                  <a:pt x="504" y="712"/>
                </a:lnTo>
                <a:lnTo>
                  <a:pt x="503" y="713"/>
                </a:lnTo>
                <a:lnTo>
                  <a:pt x="502" y="713"/>
                </a:lnTo>
                <a:lnTo>
                  <a:pt x="502" y="713"/>
                </a:lnTo>
                <a:lnTo>
                  <a:pt x="501" y="714"/>
                </a:lnTo>
                <a:lnTo>
                  <a:pt x="500" y="714"/>
                </a:lnTo>
                <a:lnTo>
                  <a:pt x="500" y="715"/>
                </a:lnTo>
                <a:lnTo>
                  <a:pt x="500" y="715"/>
                </a:lnTo>
                <a:lnTo>
                  <a:pt x="500" y="715"/>
                </a:lnTo>
                <a:lnTo>
                  <a:pt x="499" y="715"/>
                </a:lnTo>
                <a:lnTo>
                  <a:pt x="498" y="715"/>
                </a:lnTo>
                <a:lnTo>
                  <a:pt x="498" y="716"/>
                </a:lnTo>
                <a:lnTo>
                  <a:pt x="498" y="717"/>
                </a:lnTo>
                <a:lnTo>
                  <a:pt x="498" y="717"/>
                </a:lnTo>
                <a:lnTo>
                  <a:pt x="499" y="717"/>
                </a:lnTo>
                <a:lnTo>
                  <a:pt x="499" y="718"/>
                </a:lnTo>
                <a:lnTo>
                  <a:pt x="499" y="719"/>
                </a:lnTo>
                <a:lnTo>
                  <a:pt x="499" y="719"/>
                </a:lnTo>
                <a:lnTo>
                  <a:pt x="500" y="719"/>
                </a:lnTo>
                <a:lnTo>
                  <a:pt x="500" y="720"/>
                </a:lnTo>
                <a:lnTo>
                  <a:pt x="500" y="721"/>
                </a:lnTo>
                <a:lnTo>
                  <a:pt x="500" y="721"/>
                </a:lnTo>
                <a:lnTo>
                  <a:pt x="500" y="722"/>
                </a:lnTo>
                <a:lnTo>
                  <a:pt x="500" y="723"/>
                </a:lnTo>
                <a:lnTo>
                  <a:pt x="499" y="723"/>
                </a:lnTo>
                <a:lnTo>
                  <a:pt x="498" y="723"/>
                </a:lnTo>
                <a:lnTo>
                  <a:pt x="498" y="723"/>
                </a:lnTo>
                <a:lnTo>
                  <a:pt x="498" y="723"/>
                </a:lnTo>
                <a:lnTo>
                  <a:pt x="497" y="723"/>
                </a:lnTo>
                <a:lnTo>
                  <a:pt x="497" y="724"/>
                </a:lnTo>
                <a:lnTo>
                  <a:pt x="496" y="724"/>
                </a:lnTo>
                <a:lnTo>
                  <a:pt x="496" y="724"/>
                </a:lnTo>
                <a:lnTo>
                  <a:pt x="495" y="724"/>
                </a:lnTo>
                <a:lnTo>
                  <a:pt x="494" y="724"/>
                </a:lnTo>
                <a:lnTo>
                  <a:pt x="494" y="724"/>
                </a:lnTo>
                <a:lnTo>
                  <a:pt x="493" y="725"/>
                </a:lnTo>
                <a:lnTo>
                  <a:pt x="492" y="725"/>
                </a:lnTo>
                <a:lnTo>
                  <a:pt x="492" y="725"/>
                </a:lnTo>
                <a:lnTo>
                  <a:pt x="491" y="725"/>
                </a:lnTo>
                <a:lnTo>
                  <a:pt x="490" y="725"/>
                </a:lnTo>
                <a:lnTo>
                  <a:pt x="490" y="725"/>
                </a:lnTo>
                <a:lnTo>
                  <a:pt x="490" y="725"/>
                </a:lnTo>
                <a:lnTo>
                  <a:pt x="490" y="726"/>
                </a:lnTo>
                <a:lnTo>
                  <a:pt x="490" y="726"/>
                </a:lnTo>
                <a:lnTo>
                  <a:pt x="490" y="727"/>
                </a:lnTo>
                <a:lnTo>
                  <a:pt x="491" y="727"/>
                </a:lnTo>
                <a:lnTo>
                  <a:pt x="491" y="728"/>
                </a:lnTo>
                <a:lnTo>
                  <a:pt x="491" y="728"/>
                </a:lnTo>
                <a:lnTo>
                  <a:pt x="491" y="729"/>
                </a:lnTo>
                <a:lnTo>
                  <a:pt x="491" y="730"/>
                </a:lnTo>
                <a:lnTo>
                  <a:pt x="492" y="730"/>
                </a:lnTo>
                <a:lnTo>
                  <a:pt x="492" y="730"/>
                </a:lnTo>
                <a:lnTo>
                  <a:pt x="493" y="730"/>
                </a:lnTo>
                <a:lnTo>
                  <a:pt x="494" y="730"/>
                </a:lnTo>
                <a:lnTo>
                  <a:pt x="494" y="730"/>
                </a:lnTo>
                <a:lnTo>
                  <a:pt x="494" y="730"/>
                </a:lnTo>
                <a:lnTo>
                  <a:pt x="494" y="731"/>
                </a:lnTo>
                <a:lnTo>
                  <a:pt x="494" y="732"/>
                </a:lnTo>
                <a:lnTo>
                  <a:pt x="495" y="732"/>
                </a:lnTo>
                <a:lnTo>
                  <a:pt x="496" y="732"/>
                </a:lnTo>
                <a:lnTo>
                  <a:pt x="496" y="732"/>
                </a:lnTo>
                <a:lnTo>
                  <a:pt x="495" y="733"/>
                </a:lnTo>
                <a:lnTo>
                  <a:pt x="495" y="734"/>
                </a:lnTo>
                <a:lnTo>
                  <a:pt x="495" y="734"/>
                </a:lnTo>
                <a:lnTo>
                  <a:pt x="494" y="734"/>
                </a:lnTo>
                <a:lnTo>
                  <a:pt x="494" y="735"/>
                </a:lnTo>
                <a:lnTo>
                  <a:pt x="494" y="736"/>
                </a:lnTo>
                <a:lnTo>
                  <a:pt x="494" y="736"/>
                </a:lnTo>
                <a:lnTo>
                  <a:pt x="494" y="737"/>
                </a:lnTo>
                <a:lnTo>
                  <a:pt x="495" y="737"/>
                </a:lnTo>
                <a:lnTo>
                  <a:pt x="495" y="738"/>
                </a:lnTo>
                <a:lnTo>
                  <a:pt x="496" y="738"/>
                </a:lnTo>
                <a:lnTo>
                  <a:pt x="496" y="738"/>
                </a:lnTo>
                <a:lnTo>
                  <a:pt x="496" y="739"/>
                </a:lnTo>
                <a:lnTo>
                  <a:pt x="497" y="739"/>
                </a:lnTo>
                <a:lnTo>
                  <a:pt x="497" y="740"/>
                </a:lnTo>
                <a:lnTo>
                  <a:pt x="498" y="740"/>
                </a:lnTo>
                <a:lnTo>
                  <a:pt x="498" y="740"/>
                </a:lnTo>
                <a:lnTo>
                  <a:pt x="498" y="740"/>
                </a:lnTo>
                <a:lnTo>
                  <a:pt x="498" y="741"/>
                </a:lnTo>
                <a:lnTo>
                  <a:pt x="499" y="741"/>
                </a:lnTo>
                <a:lnTo>
                  <a:pt x="499" y="742"/>
                </a:lnTo>
                <a:lnTo>
                  <a:pt x="500" y="742"/>
                </a:lnTo>
                <a:lnTo>
                  <a:pt x="500" y="742"/>
                </a:lnTo>
                <a:lnTo>
                  <a:pt x="501" y="742"/>
                </a:lnTo>
                <a:lnTo>
                  <a:pt x="502" y="742"/>
                </a:lnTo>
                <a:lnTo>
                  <a:pt x="502" y="743"/>
                </a:lnTo>
                <a:lnTo>
                  <a:pt x="502" y="743"/>
                </a:lnTo>
                <a:lnTo>
                  <a:pt x="502" y="744"/>
                </a:lnTo>
                <a:lnTo>
                  <a:pt x="502" y="744"/>
                </a:lnTo>
                <a:lnTo>
                  <a:pt x="502" y="745"/>
                </a:lnTo>
                <a:lnTo>
                  <a:pt x="502" y="745"/>
                </a:lnTo>
                <a:lnTo>
                  <a:pt x="502" y="746"/>
                </a:lnTo>
                <a:lnTo>
                  <a:pt x="501" y="746"/>
                </a:lnTo>
                <a:lnTo>
                  <a:pt x="501" y="747"/>
                </a:lnTo>
                <a:lnTo>
                  <a:pt x="500" y="747"/>
                </a:lnTo>
                <a:lnTo>
                  <a:pt x="500" y="747"/>
                </a:lnTo>
                <a:lnTo>
                  <a:pt x="500" y="747"/>
                </a:lnTo>
                <a:lnTo>
                  <a:pt x="500" y="748"/>
                </a:lnTo>
                <a:lnTo>
                  <a:pt x="499" y="748"/>
                </a:lnTo>
                <a:lnTo>
                  <a:pt x="500" y="748"/>
                </a:lnTo>
                <a:lnTo>
                  <a:pt x="500" y="749"/>
                </a:lnTo>
                <a:lnTo>
                  <a:pt x="500" y="749"/>
                </a:lnTo>
                <a:lnTo>
                  <a:pt x="500" y="749"/>
                </a:lnTo>
                <a:lnTo>
                  <a:pt x="500" y="750"/>
                </a:lnTo>
                <a:lnTo>
                  <a:pt x="500" y="751"/>
                </a:lnTo>
                <a:lnTo>
                  <a:pt x="500" y="751"/>
                </a:lnTo>
                <a:lnTo>
                  <a:pt x="500" y="751"/>
                </a:lnTo>
                <a:lnTo>
                  <a:pt x="499" y="751"/>
                </a:lnTo>
                <a:lnTo>
                  <a:pt x="498" y="751"/>
                </a:lnTo>
                <a:lnTo>
                  <a:pt x="498" y="752"/>
                </a:lnTo>
                <a:lnTo>
                  <a:pt x="498" y="753"/>
                </a:lnTo>
                <a:lnTo>
                  <a:pt x="497" y="753"/>
                </a:lnTo>
                <a:lnTo>
                  <a:pt x="496" y="753"/>
                </a:lnTo>
                <a:lnTo>
                  <a:pt x="496" y="753"/>
                </a:lnTo>
                <a:lnTo>
                  <a:pt x="495" y="753"/>
                </a:lnTo>
                <a:lnTo>
                  <a:pt x="495" y="754"/>
                </a:lnTo>
                <a:lnTo>
                  <a:pt x="494" y="754"/>
                </a:lnTo>
                <a:lnTo>
                  <a:pt x="494" y="755"/>
                </a:lnTo>
                <a:lnTo>
                  <a:pt x="494" y="755"/>
                </a:lnTo>
                <a:lnTo>
                  <a:pt x="495" y="755"/>
                </a:lnTo>
                <a:lnTo>
                  <a:pt x="495" y="756"/>
                </a:lnTo>
                <a:lnTo>
                  <a:pt x="495" y="757"/>
                </a:lnTo>
                <a:lnTo>
                  <a:pt x="495" y="757"/>
                </a:lnTo>
                <a:lnTo>
                  <a:pt x="495" y="758"/>
                </a:lnTo>
                <a:lnTo>
                  <a:pt x="495" y="759"/>
                </a:lnTo>
                <a:lnTo>
                  <a:pt x="495" y="758"/>
                </a:lnTo>
                <a:lnTo>
                  <a:pt x="496" y="758"/>
                </a:lnTo>
                <a:lnTo>
                  <a:pt x="496" y="758"/>
                </a:lnTo>
                <a:lnTo>
                  <a:pt x="496" y="759"/>
                </a:lnTo>
                <a:lnTo>
                  <a:pt x="496" y="759"/>
                </a:lnTo>
                <a:lnTo>
                  <a:pt x="496" y="759"/>
                </a:lnTo>
                <a:lnTo>
                  <a:pt x="496" y="760"/>
                </a:lnTo>
                <a:lnTo>
                  <a:pt x="496" y="760"/>
                </a:lnTo>
                <a:lnTo>
                  <a:pt x="496" y="761"/>
                </a:lnTo>
                <a:lnTo>
                  <a:pt x="496" y="761"/>
                </a:lnTo>
                <a:lnTo>
                  <a:pt x="495" y="761"/>
                </a:lnTo>
                <a:lnTo>
                  <a:pt x="495" y="762"/>
                </a:lnTo>
                <a:lnTo>
                  <a:pt x="496" y="762"/>
                </a:lnTo>
                <a:lnTo>
                  <a:pt x="496" y="762"/>
                </a:lnTo>
                <a:lnTo>
                  <a:pt x="496" y="762"/>
                </a:lnTo>
                <a:lnTo>
                  <a:pt x="497" y="762"/>
                </a:lnTo>
                <a:lnTo>
                  <a:pt x="498" y="762"/>
                </a:lnTo>
                <a:lnTo>
                  <a:pt x="498" y="762"/>
                </a:lnTo>
                <a:lnTo>
                  <a:pt x="499" y="763"/>
                </a:lnTo>
                <a:lnTo>
                  <a:pt x="499" y="764"/>
                </a:lnTo>
                <a:lnTo>
                  <a:pt x="500" y="764"/>
                </a:lnTo>
                <a:lnTo>
                  <a:pt x="500" y="764"/>
                </a:lnTo>
                <a:lnTo>
                  <a:pt x="500" y="765"/>
                </a:lnTo>
                <a:lnTo>
                  <a:pt x="500" y="766"/>
                </a:lnTo>
                <a:lnTo>
                  <a:pt x="500" y="766"/>
                </a:lnTo>
                <a:lnTo>
                  <a:pt x="499" y="766"/>
                </a:lnTo>
                <a:lnTo>
                  <a:pt x="499" y="767"/>
                </a:lnTo>
                <a:lnTo>
                  <a:pt x="500" y="767"/>
                </a:lnTo>
                <a:lnTo>
                  <a:pt x="500" y="768"/>
                </a:lnTo>
                <a:lnTo>
                  <a:pt x="500" y="768"/>
                </a:lnTo>
                <a:lnTo>
                  <a:pt x="500" y="769"/>
                </a:lnTo>
                <a:lnTo>
                  <a:pt x="501" y="769"/>
                </a:lnTo>
                <a:lnTo>
                  <a:pt x="501" y="770"/>
                </a:lnTo>
                <a:lnTo>
                  <a:pt x="502" y="770"/>
                </a:lnTo>
                <a:lnTo>
                  <a:pt x="502" y="770"/>
                </a:lnTo>
                <a:lnTo>
                  <a:pt x="501" y="770"/>
                </a:lnTo>
                <a:lnTo>
                  <a:pt x="502" y="770"/>
                </a:lnTo>
                <a:lnTo>
                  <a:pt x="502" y="771"/>
                </a:lnTo>
                <a:lnTo>
                  <a:pt x="502" y="772"/>
                </a:lnTo>
                <a:lnTo>
                  <a:pt x="502" y="772"/>
                </a:lnTo>
                <a:lnTo>
                  <a:pt x="502" y="772"/>
                </a:lnTo>
                <a:lnTo>
                  <a:pt x="503" y="772"/>
                </a:lnTo>
                <a:lnTo>
                  <a:pt x="504" y="772"/>
                </a:lnTo>
                <a:lnTo>
                  <a:pt x="504" y="773"/>
                </a:lnTo>
                <a:lnTo>
                  <a:pt x="504" y="774"/>
                </a:lnTo>
                <a:lnTo>
                  <a:pt x="505" y="774"/>
                </a:lnTo>
                <a:lnTo>
                  <a:pt x="505" y="774"/>
                </a:lnTo>
                <a:lnTo>
                  <a:pt x="506" y="774"/>
                </a:lnTo>
                <a:lnTo>
                  <a:pt x="506" y="775"/>
                </a:lnTo>
                <a:lnTo>
                  <a:pt x="506" y="775"/>
                </a:lnTo>
                <a:lnTo>
                  <a:pt x="506" y="776"/>
                </a:lnTo>
                <a:lnTo>
                  <a:pt x="506" y="776"/>
                </a:lnTo>
                <a:lnTo>
                  <a:pt x="506" y="777"/>
                </a:lnTo>
                <a:lnTo>
                  <a:pt x="507" y="778"/>
                </a:lnTo>
                <a:lnTo>
                  <a:pt x="507" y="778"/>
                </a:lnTo>
                <a:lnTo>
                  <a:pt x="507" y="779"/>
                </a:lnTo>
                <a:lnTo>
                  <a:pt x="508" y="779"/>
                </a:lnTo>
                <a:lnTo>
                  <a:pt x="508" y="780"/>
                </a:lnTo>
                <a:lnTo>
                  <a:pt x="507" y="780"/>
                </a:lnTo>
                <a:lnTo>
                  <a:pt x="508" y="780"/>
                </a:lnTo>
                <a:lnTo>
                  <a:pt x="508" y="781"/>
                </a:lnTo>
                <a:lnTo>
                  <a:pt x="509" y="781"/>
                </a:lnTo>
                <a:lnTo>
                  <a:pt x="509" y="781"/>
                </a:lnTo>
                <a:lnTo>
                  <a:pt x="509" y="781"/>
                </a:lnTo>
                <a:lnTo>
                  <a:pt x="509" y="782"/>
                </a:lnTo>
                <a:lnTo>
                  <a:pt x="509" y="783"/>
                </a:lnTo>
                <a:lnTo>
                  <a:pt x="510" y="783"/>
                </a:lnTo>
                <a:lnTo>
                  <a:pt x="510" y="783"/>
                </a:lnTo>
                <a:lnTo>
                  <a:pt x="511" y="783"/>
                </a:lnTo>
                <a:lnTo>
                  <a:pt x="511" y="783"/>
                </a:lnTo>
                <a:lnTo>
                  <a:pt x="511" y="784"/>
                </a:lnTo>
                <a:lnTo>
                  <a:pt x="512" y="784"/>
                </a:lnTo>
                <a:lnTo>
                  <a:pt x="512" y="785"/>
                </a:lnTo>
                <a:lnTo>
                  <a:pt x="513" y="785"/>
                </a:lnTo>
                <a:lnTo>
                  <a:pt x="513" y="785"/>
                </a:lnTo>
                <a:lnTo>
                  <a:pt x="514" y="785"/>
                </a:lnTo>
                <a:lnTo>
                  <a:pt x="515" y="785"/>
                </a:lnTo>
                <a:lnTo>
                  <a:pt x="515" y="785"/>
                </a:lnTo>
                <a:lnTo>
                  <a:pt x="515" y="786"/>
                </a:lnTo>
                <a:lnTo>
                  <a:pt x="516" y="786"/>
                </a:lnTo>
                <a:lnTo>
                  <a:pt x="517" y="786"/>
                </a:lnTo>
                <a:lnTo>
                  <a:pt x="517" y="787"/>
                </a:lnTo>
                <a:lnTo>
                  <a:pt x="517" y="786"/>
                </a:lnTo>
                <a:lnTo>
                  <a:pt x="517" y="786"/>
                </a:lnTo>
                <a:lnTo>
                  <a:pt x="518" y="786"/>
                </a:lnTo>
                <a:lnTo>
                  <a:pt x="518" y="787"/>
                </a:lnTo>
                <a:lnTo>
                  <a:pt x="519" y="787"/>
                </a:lnTo>
                <a:lnTo>
                  <a:pt x="519" y="787"/>
                </a:lnTo>
                <a:lnTo>
                  <a:pt x="519" y="787"/>
                </a:lnTo>
                <a:lnTo>
                  <a:pt x="520" y="787"/>
                </a:lnTo>
                <a:lnTo>
                  <a:pt x="521" y="787"/>
                </a:lnTo>
                <a:lnTo>
                  <a:pt x="521" y="787"/>
                </a:lnTo>
                <a:lnTo>
                  <a:pt x="521" y="788"/>
                </a:lnTo>
                <a:lnTo>
                  <a:pt x="521" y="788"/>
                </a:lnTo>
                <a:lnTo>
                  <a:pt x="521" y="789"/>
                </a:lnTo>
                <a:lnTo>
                  <a:pt x="521" y="789"/>
                </a:lnTo>
                <a:lnTo>
                  <a:pt x="520" y="789"/>
                </a:lnTo>
                <a:lnTo>
                  <a:pt x="519" y="789"/>
                </a:lnTo>
                <a:lnTo>
                  <a:pt x="519" y="790"/>
                </a:lnTo>
                <a:lnTo>
                  <a:pt x="519" y="790"/>
                </a:lnTo>
                <a:lnTo>
                  <a:pt x="518" y="791"/>
                </a:lnTo>
                <a:lnTo>
                  <a:pt x="517" y="791"/>
                </a:lnTo>
                <a:lnTo>
                  <a:pt x="517" y="791"/>
                </a:lnTo>
                <a:lnTo>
                  <a:pt x="517" y="792"/>
                </a:lnTo>
                <a:lnTo>
                  <a:pt x="518" y="792"/>
                </a:lnTo>
                <a:lnTo>
                  <a:pt x="518" y="793"/>
                </a:lnTo>
                <a:lnTo>
                  <a:pt x="518" y="793"/>
                </a:lnTo>
                <a:lnTo>
                  <a:pt x="518" y="794"/>
                </a:lnTo>
                <a:lnTo>
                  <a:pt x="517" y="794"/>
                </a:lnTo>
                <a:lnTo>
                  <a:pt x="517" y="794"/>
                </a:lnTo>
                <a:lnTo>
                  <a:pt x="517" y="795"/>
                </a:lnTo>
                <a:lnTo>
                  <a:pt x="516" y="795"/>
                </a:lnTo>
                <a:lnTo>
                  <a:pt x="516" y="794"/>
                </a:lnTo>
                <a:lnTo>
                  <a:pt x="515" y="794"/>
                </a:lnTo>
                <a:lnTo>
                  <a:pt x="515" y="794"/>
                </a:lnTo>
                <a:lnTo>
                  <a:pt x="514" y="795"/>
                </a:lnTo>
                <a:lnTo>
                  <a:pt x="514" y="795"/>
                </a:lnTo>
                <a:lnTo>
                  <a:pt x="513" y="795"/>
                </a:lnTo>
                <a:lnTo>
                  <a:pt x="513" y="796"/>
                </a:lnTo>
                <a:lnTo>
                  <a:pt x="513" y="796"/>
                </a:lnTo>
                <a:lnTo>
                  <a:pt x="513" y="797"/>
                </a:lnTo>
                <a:lnTo>
                  <a:pt x="512" y="797"/>
                </a:lnTo>
                <a:lnTo>
                  <a:pt x="511" y="797"/>
                </a:lnTo>
                <a:lnTo>
                  <a:pt x="511" y="797"/>
                </a:lnTo>
                <a:lnTo>
                  <a:pt x="510" y="797"/>
                </a:lnTo>
                <a:lnTo>
                  <a:pt x="510" y="798"/>
                </a:lnTo>
                <a:lnTo>
                  <a:pt x="510" y="798"/>
                </a:lnTo>
                <a:lnTo>
                  <a:pt x="510" y="799"/>
                </a:lnTo>
                <a:lnTo>
                  <a:pt x="509" y="799"/>
                </a:lnTo>
                <a:lnTo>
                  <a:pt x="509" y="800"/>
                </a:lnTo>
                <a:lnTo>
                  <a:pt x="509" y="800"/>
                </a:lnTo>
                <a:lnTo>
                  <a:pt x="509" y="801"/>
                </a:lnTo>
                <a:lnTo>
                  <a:pt x="509" y="802"/>
                </a:lnTo>
                <a:lnTo>
                  <a:pt x="509" y="802"/>
                </a:lnTo>
                <a:lnTo>
                  <a:pt x="509" y="802"/>
                </a:lnTo>
                <a:lnTo>
                  <a:pt x="509" y="803"/>
                </a:lnTo>
                <a:lnTo>
                  <a:pt x="509" y="804"/>
                </a:lnTo>
                <a:lnTo>
                  <a:pt x="509" y="804"/>
                </a:lnTo>
                <a:lnTo>
                  <a:pt x="509" y="805"/>
                </a:lnTo>
                <a:lnTo>
                  <a:pt x="509" y="806"/>
                </a:lnTo>
                <a:lnTo>
                  <a:pt x="508" y="806"/>
                </a:lnTo>
                <a:lnTo>
                  <a:pt x="508" y="806"/>
                </a:lnTo>
                <a:lnTo>
                  <a:pt x="508" y="807"/>
                </a:lnTo>
                <a:lnTo>
                  <a:pt x="508" y="808"/>
                </a:lnTo>
                <a:lnTo>
                  <a:pt x="508" y="808"/>
                </a:lnTo>
                <a:lnTo>
                  <a:pt x="508" y="809"/>
                </a:lnTo>
                <a:lnTo>
                  <a:pt x="509" y="810"/>
                </a:lnTo>
                <a:lnTo>
                  <a:pt x="509" y="810"/>
                </a:lnTo>
                <a:lnTo>
                  <a:pt x="509" y="811"/>
                </a:lnTo>
                <a:lnTo>
                  <a:pt x="508" y="811"/>
                </a:lnTo>
                <a:lnTo>
                  <a:pt x="508" y="812"/>
                </a:lnTo>
                <a:lnTo>
                  <a:pt x="507" y="812"/>
                </a:lnTo>
                <a:lnTo>
                  <a:pt x="507" y="812"/>
                </a:lnTo>
                <a:lnTo>
                  <a:pt x="508" y="813"/>
                </a:lnTo>
                <a:lnTo>
                  <a:pt x="508" y="814"/>
                </a:lnTo>
                <a:lnTo>
                  <a:pt x="508" y="814"/>
                </a:lnTo>
                <a:lnTo>
                  <a:pt x="507" y="814"/>
                </a:lnTo>
                <a:lnTo>
                  <a:pt x="507" y="815"/>
                </a:lnTo>
                <a:lnTo>
                  <a:pt x="507" y="816"/>
                </a:lnTo>
                <a:lnTo>
                  <a:pt x="507" y="816"/>
                </a:lnTo>
                <a:lnTo>
                  <a:pt x="507" y="816"/>
                </a:lnTo>
                <a:lnTo>
                  <a:pt x="507" y="816"/>
                </a:lnTo>
                <a:lnTo>
                  <a:pt x="506" y="816"/>
                </a:lnTo>
                <a:lnTo>
                  <a:pt x="506" y="815"/>
                </a:lnTo>
                <a:lnTo>
                  <a:pt x="506" y="815"/>
                </a:lnTo>
                <a:lnTo>
                  <a:pt x="506" y="814"/>
                </a:lnTo>
                <a:lnTo>
                  <a:pt x="506" y="814"/>
                </a:lnTo>
                <a:lnTo>
                  <a:pt x="506" y="813"/>
                </a:lnTo>
                <a:lnTo>
                  <a:pt x="506" y="813"/>
                </a:lnTo>
                <a:lnTo>
                  <a:pt x="506" y="812"/>
                </a:lnTo>
                <a:lnTo>
                  <a:pt x="506" y="812"/>
                </a:lnTo>
                <a:lnTo>
                  <a:pt x="507" y="812"/>
                </a:lnTo>
                <a:lnTo>
                  <a:pt x="507" y="811"/>
                </a:lnTo>
                <a:lnTo>
                  <a:pt x="506" y="810"/>
                </a:lnTo>
                <a:lnTo>
                  <a:pt x="506" y="810"/>
                </a:lnTo>
                <a:lnTo>
                  <a:pt x="506" y="810"/>
                </a:lnTo>
                <a:lnTo>
                  <a:pt x="506" y="809"/>
                </a:lnTo>
                <a:lnTo>
                  <a:pt x="506" y="808"/>
                </a:lnTo>
                <a:lnTo>
                  <a:pt x="505" y="808"/>
                </a:lnTo>
                <a:lnTo>
                  <a:pt x="505" y="809"/>
                </a:lnTo>
                <a:lnTo>
                  <a:pt x="504" y="809"/>
                </a:lnTo>
                <a:lnTo>
                  <a:pt x="504" y="809"/>
                </a:lnTo>
                <a:lnTo>
                  <a:pt x="503" y="809"/>
                </a:lnTo>
                <a:lnTo>
                  <a:pt x="502" y="809"/>
                </a:lnTo>
                <a:lnTo>
                  <a:pt x="502" y="810"/>
                </a:lnTo>
                <a:lnTo>
                  <a:pt x="502" y="810"/>
                </a:lnTo>
                <a:lnTo>
                  <a:pt x="501" y="810"/>
                </a:lnTo>
                <a:lnTo>
                  <a:pt x="501" y="810"/>
                </a:lnTo>
                <a:lnTo>
                  <a:pt x="500" y="810"/>
                </a:lnTo>
                <a:lnTo>
                  <a:pt x="500" y="810"/>
                </a:lnTo>
                <a:lnTo>
                  <a:pt x="500" y="810"/>
                </a:lnTo>
                <a:lnTo>
                  <a:pt x="499" y="810"/>
                </a:lnTo>
                <a:lnTo>
                  <a:pt x="498" y="809"/>
                </a:lnTo>
                <a:lnTo>
                  <a:pt x="498" y="809"/>
                </a:lnTo>
                <a:lnTo>
                  <a:pt x="497" y="808"/>
                </a:lnTo>
                <a:lnTo>
                  <a:pt x="496" y="808"/>
                </a:lnTo>
                <a:lnTo>
                  <a:pt x="496" y="808"/>
                </a:lnTo>
                <a:lnTo>
                  <a:pt x="496" y="808"/>
                </a:lnTo>
                <a:lnTo>
                  <a:pt x="496" y="807"/>
                </a:lnTo>
                <a:lnTo>
                  <a:pt x="495" y="807"/>
                </a:lnTo>
                <a:lnTo>
                  <a:pt x="495" y="806"/>
                </a:lnTo>
                <a:lnTo>
                  <a:pt x="494" y="806"/>
                </a:lnTo>
                <a:lnTo>
                  <a:pt x="494" y="806"/>
                </a:lnTo>
                <a:lnTo>
                  <a:pt x="494" y="805"/>
                </a:lnTo>
                <a:lnTo>
                  <a:pt x="493" y="805"/>
                </a:lnTo>
                <a:lnTo>
                  <a:pt x="493" y="804"/>
                </a:lnTo>
                <a:lnTo>
                  <a:pt x="492" y="804"/>
                </a:lnTo>
                <a:lnTo>
                  <a:pt x="492" y="804"/>
                </a:lnTo>
                <a:lnTo>
                  <a:pt x="492" y="804"/>
                </a:lnTo>
                <a:lnTo>
                  <a:pt x="492" y="803"/>
                </a:lnTo>
                <a:lnTo>
                  <a:pt x="492" y="802"/>
                </a:lnTo>
                <a:lnTo>
                  <a:pt x="491" y="802"/>
                </a:lnTo>
                <a:lnTo>
                  <a:pt x="490" y="802"/>
                </a:lnTo>
                <a:lnTo>
                  <a:pt x="490" y="802"/>
                </a:lnTo>
                <a:lnTo>
                  <a:pt x="489" y="802"/>
                </a:lnTo>
                <a:lnTo>
                  <a:pt x="489" y="801"/>
                </a:lnTo>
                <a:lnTo>
                  <a:pt x="489" y="800"/>
                </a:lnTo>
                <a:lnTo>
                  <a:pt x="489" y="800"/>
                </a:lnTo>
                <a:lnTo>
                  <a:pt x="489" y="799"/>
                </a:lnTo>
                <a:lnTo>
                  <a:pt x="489" y="798"/>
                </a:lnTo>
                <a:lnTo>
                  <a:pt x="488" y="798"/>
                </a:lnTo>
                <a:lnTo>
                  <a:pt x="488" y="798"/>
                </a:lnTo>
                <a:lnTo>
                  <a:pt x="487" y="798"/>
                </a:lnTo>
                <a:lnTo>
                  <a:pt x="487" y="798"/>
                </a:lnTo>
                <a:lnTo>
                  <a:pt x="487" y="797"/>
                </a:lnTo>
                <a:lnTo>
                  <a:pt x="487" y="797"/>
                </a:lnTo>
                <a:lnTo>
                  <a:pt x="486" y="797"/>
                </a:lnTo>
                <a:lnTo>
                  <a:pt x="485" y="797"/>
                </a:lnTo>
                <a:lnTo>
                  <a:pt x="485" y="797"/>
                </a:lnTo>
                <a:lnTo>
                  <a:pt x="485" y="796"/>
                </a:lnTo>
                <a:lnTo>
                  <a:pt x="484" y="796"/>
                </a:lnTo>
                <a:lnTo>
                  <a:pt x="483" y="796"/>
                </a:lnTo>
                <a:lnTo>
                  <a:pt x="483" y="796"/>
                </a:lnTo>
                <a:lnTo>
                  <a:pt x="482" y="796"/>
                </a:lnTo>
                <a:lnTo>
                  <a:pt x="481" y="796"/>
                </a:lnTo>
                <a:lnTo>
                  <a:pt x="481" y="796"/>
                </a:lnTo>
                <a:lnTo>
                  <a:pt x="480" y="796"/>
                </a:lnTo>
                <a:lnTo>
                  <a:pt x="479" y="796"/>
                </a:lnTo>
                <a:lnTo>
                  <a:pt x="479" y="796"/>
                </a:lnTo>
                <a:lnTo>
                  <a:pt x="478" y="796"/>
                </a:lnTo>
                <a:lnTo>
                  <a:pt x="478" y="797"/>
                </a:lnTo>
                <a:lnTo>
                  <a:pt x="477" y="797"/>
                </a:lnTo>
                <a:lnTo>
                  <a:pt x="477" y="797"/>
                </a:lnTo>
                <a:lnTo>
                  <a:pt x="477" y="796"/>
                </a:lnTo>
                <a:lnTo>
                  <a:pt x="476" y="796"/>
                </a:lnTo>
                <a:lnTo>
                  <a:pt x="477" y="796"/>
                </a:lnTo>
                <a:lnTo>
                  <a:pt x="477" y="795"/>
                </a:lnTo>
                <a:lnTo>
                  <a:pt x="476" y="795"/>
                </a:lnTo>
                <a:lnTo>
                  <a:pt x="476" y="795"/>
                </a:lnTo>
                <a:lnTo>
                  <a:pt x="476" y="794"/>
                </a:lnTo>
                <a:lnTo>
                  <a:pt x="475" y="794"/>
                </a:lnTo>
                <a:lnTo>
                  <a:pt x="475" y="793"/>
                </a:lnTo>
                <a:lnTo>
                  <a:pt x="475" y="793"/>
                </a:lnTo>
                <a:lnTo>
                  <a:pt x="474" y="793"/>
                </a:lnTo>
                <a:lnTo>
                  <a:pt x="473" y="793"/>
                </a:lnTo>
                <a:lnTo>
                  <a:pt x="473" y="793"/>
                </a:lnTo>
                <a:lnTo>
                  <a:pt x="473" y="793"/>
                </a:lnTo>
                <a:lnTo>
                  <a:pt x="473" y="792"/>
                </a:lnTo>
                <a:lnTo>
                  <a:pt x="472" y="791"/>
                </a:lnTo>
                <a:lnTo>
                  <a:pt x="473" y="791"/>
                </a:lnTo>
                <a:lnTo>
                  <a:pt x="473" y="791"/>
                </a:lnTo>
                <a:lnTo>
                  <a:pt x="473" y="790"/>
                </a:lnTo>
                <a:lnTo>
                  <a:pt x="473" y="789"/>
                </a:lnTo>
                <a:lnTo>
                  <a:pt x="473" y="789"/>
                </a:lnTo>
                <a:lnTo>
                  <a:pt x="472" y="789"/>
                </a:lnTo>
                <a:lnTo>
                  <a:pt x="472" y="788"/>
                </a:lnTo>
                <a:lnTo>
                  <a:pt x="471" y="789"/>
                </a:lnTo>
                <a:lnTo>
                  <a:pt x="471" y="789"/>
                </a:lnTo>
                <a:lnTo>
                  <a:pt x="470" y="789"/>
                </a:lnTo>
                <a:lnTo>
                  <a:pt x="470" y="788"/>
                </a:lnTo>
                <a:lnTo>
                  <a:pt x="470" y="788"/>
                </a:lnTo>
                <a:lnTo>
                  <a:pt x="469" y="788"/>
                </a:lnTo>
                <a:lnTo>
                  <a:pt x="468" y="788"/>
                </a:lnTo>
                <a:lnTo>
                  <a:pt x="468" y="789"/>
                </a:lnTo>
                <a:lnTo>
                  <a:pt x="468" y="789"/>
                </a:lnTo>
                <a:lnTo>
                  <a:pt x="468" y="788"/>
                </a:lnTo>
                <a:lnTo>
                  <a:pt x="467" y="788"/>
                </a:lnTo>
                <a:lnTo>
                  <a:pt x="466" y="788"/>
                </a:lnTo>
                <a:lnTo>
                  <a:pt x="466" y="787"/>
                </a:lnTo>
                <a:lnTo>
                  <a:pt x="466" y="787"/>
                </a:lnTo>
                <a:lnTo>
                  <a:pt x="465" y="787"/>
                </a:lnTo>
                <a:lnTo>
                  <a:pt x="464" y="787"/>
                </a:lnTo>
                <a:lnTo>
                  <a:pt x="464" y="787"/>
                </a:lnTo>
                <a:lnTo>
                  <a:pt x="463" y="787"/>
                </a:lnTo>
                <a:lnTo>
                  <a:pt x="463" y="788"/>
                </a:lnTo>
                <a:lnTo>
                  <a:pt x="462" y="788"/>
                </a:lnTo>
                <a:lnTo>
                  <a:pt x="462" y="789"/>
                </a:lnTo>
                <a:lnTo>
                  <a:pt x="461" y="789"/>
                </a:lnTo>
                <a:lnTo>
                  <a:pt x="460" y="789"/>
                </a:lnTo>
                <a:lnTo>
                  <a:pt x="460" y="789"/>
                </a:lnTo>
                <a:lnTo>
                  <a:pt x="460" y="789"/>
                </a:lnTo>
                <a:lnTo>
                  <a:pt x="459" y="789"/>
                </a:lnTo>
                <a:lnTo>
                  <a:pt x="458" y="789"/>
                </a:lnTo>
                <a:lnTo>
                  <a:pt x="458" y="789"/>
                </a:lnTo>
                <a:lnTo>
                  <a:pt x="457" y="789"/>
                </a:lnTo>
                <a:lnTo>
                  <a:pt x="456" y="790"/>
                </a:lnTo>
                <a:lnTo>
                  <a:pt x="456" y="791"/>
                </a:lnTo>
                <a:lnTo>
                  <a:pt x="456" y="791"/>
                </a:lnTo>
                <a:lnTo>
                  <a:pt x="455" y="791"/>
                </a:lnTo>
                <a:lnTo>
                  <a:pt x="454" y="791"/>
                </a:lnTo>
                <a:lnTo>
                  <a:pt x="454" y="791"/>
                </a:lnTo>
                <a:lnTo>
                  <a:pt x="453" y="791"/>
                </a:lnTo>
                <a:lnTo>
                  <a:pt x="452" y="791"/>
                </a:lnTo>
                <a:lnTo>
                  <a:pt x="452" y="791"/>
                </a:lnTo>
                <a:lnTo>
                  <a:pt x="452" y="791"/>
                </a:lnTo>
                <a:lnTo>
                  <a:pt x="451" y="791"/>
                </a:lnTo>
                <a:lnTo>
                  <a:pt x="451" y="791"/>
                </a:lnTo>
                <a:lnTo>
                  <a:pt x="451" y="791"/>
                </a:lnTo>
                <a:lnTo>
                  <a:pt x="450" y="791"/>
                </a:lnTo>
                <a:lnTo>
                  <a:pt x="449" y="791"/>
                </a:lnTo>
                <a:lnTo>
                  <a:pt x="449" y="791"/>
                </a:lnTo>
                <a:lnTo>
                  <a:pt x="448" y="791"/>
                </a:lnTo>
                <a:lnTo>
                  <a:pt x="448" y="790"/>
                </a:lnTo>
                <a:lnTo>
                  <a:pt x="447" y="790"/>
                </a:lnTo>
                <a:lnTo>
                  <a:pt x="447" y="789"/>
                </a:lnTo>
                <a:lnTo>
                  <a:pt x="446" y="789"/>
                </a:lnTo>
                <a:lnTo>
                  <a:pt x="446" y="789"/>
                </a:lnTo>
                <a:lnTo>
                  <a:pt x="445" y="789"/>
                </a:lnTo>
                <a:lnTo>
                  <a:pt x="445" y="788"/>
                </a:lnTo>
                <a:lnTo>
                  <a:pt x="445" y="788"/>
                </a:lnTo>
                <a:lnTo>
                  <a:pt x="445" y="787"/>
                </a:lnTo>
                <a:lnTo>
                  <a:pt x="444" y="787"/>
                </a:lnTo>
                <a:lnTo>
                  <a:pt x="443" y="787"/>
                </a:lnTo>
                <a:lnTo>
                  <a:pt x="443" y="787"/>
                </a:lnTo>
                <a:lnTo>
                  <a:pt x="443" y="787"/>
                </a:lnTo>
                <a:lnTo>
                  <a:pt x="442" y="787"/>
                </a:lnTo>
                <a:lnTo>
                  <a:pt x="442" y="787"/>
                </a:lnTo>
                <a:lnTo>
                  <a:pt x="441" y="787"/>
                </a:lnTo>
                <a:lnTo>
                  <a:pt x="441" y="788"/>
                </a:lnTo>
                <a:lnTo>
                  <a:pt x="441" y="788"/>
                </a:lnTo>
                <a:lnTo>
                  <a:pt x="440" y="788"/>
                </a:lnTo>
                <a:lnTo>
                  <a:pt x="439" y="788"/>
                </a:lnTo>
                <a:lnTo>
                  <a:pt x="439" y="788"/>
                </a:lnTo>
                <a:lnTo>
                  <a:pt x="439" y="789"/>
                </a:lnTo>
                <a:lnTo>
                  <a:pt x="438" y="789"/>
                </a:lnTo>
                <a:lnTo>
                  <a:pt x="437" y="789"/>
                </a:lnTo>
                <a:lnTo>
                  <a:pt x="437" y="789"/>
                </a:lnTo>
                <a:lnTo>
                  <a:pt x="437" y="789"/>
                </a:lnTo>
                <a:lnTo>
                  <a:pt x="436" y="789"/>
                </a:lnTo>
                <a:lnTo>
                  <a:pt x="435" y="789"/>
                </a:lnTo>
                <a:lnTo>
                  <a:pt x="435" y="789"/>
                </a:lnTo>
                <a:lnTo>
                  <a:pt x="435" y="789"/>
                </a:lnTo>
                <a:lnTo>
                  <a:pt x="434" y="788"/>
                </a:lnTo>
                <a:lnTo>
                  <a:pt x="434" y="788"/>
                </a:lnTo>
                <a:lnTo>
                  <a:pt x="433" y="787"/>
                </a:lnTo>
                <a:lnTo>
                  <a:pt x="432" y="787"/>
                </a:lnTo>
                <a:lnTo>
                  <a:pt x="432" y="787"/>
                </a:lnTo>
                <a:lnTo>
                  <a:pt x="431" y="787"/>
                </a:lnTo>
                <a:lnTo>
                  <a:pt x="430" y="787"/>
                </a:lnTo>
                <a:lnTo>
                  <a:pt x="430" y="787"/>
                </a:lnTo>
                <a:lnTo>
                  <a:pt x="429" y="787"/>
                </a:lnTo>
                <a:lnTo>
                  <a:pt x="428" y="787"/>
                </a:lnTo>
                <a:lnTo>
                  <a:pt x="428" y="787"/>
                </a:lnTo>
                <a:lnTo>
                  <a:pt x="428" y="787"/>
                </a:lnTo>
                <a:lnTo>
                  <a:pt x="428" y="787"/>
                </a:lnTo>
                <a:lnTo>
                  <a:pt x="427" y="787"/>
                </a:lnTo>
                <a:lnTo>
                  <a:pt x="427" y="787"/>
                </a:lnTo>
                <a:lnTo>
                  <a:pt x="426" y="787"/>
                </a:lnTo>
                <a:lnTo>
                  <a:pt x="426" y="786"/>
                </a:lnTo>
                <a:lnTo>
                  <a:pt x="426" y="786"/>
                </a:lnTo>
                <a:lnTo>
                  <a:pt x="425" y="786"/>
                </a:lnTo>
                <a:lnTo>
                  <a:pt x="425" y="787"/>
                </a:lnTo>
                <a:lnTo>
                  <a:pt x="424" y="787"/>
                </a:lnTo>
                <a:lnTo>
                  <a:pt x="424" y="787"/>
                </a:lnTo>
                <a:lnTo>
                  <a:pt x="424" y="787"/>
                </a:lnTo>
                <a:lnTo>
                  <a:pt x="424" y="788"/>
                </a:lnTo>
                <a:lnTo>
                  <a:pt x="423" y="788"/>
                </a:lnTo>
                <a:lnTo>
                  <a:pt x="423" y="789"/>
                </a:lnTo>
                <a:lnTo>
                  <a:pt x="423" y="789"/>
                </a:lnTo>
                <a:lnTo>
                  <a:pt x="422" y="789"/>
                </a:lnTo>
                <a:lnTo>
                  <a:pt x="422" y="790"/>
                </a:lnTo>
                <a:lnTo>
                  <a:pt x="422" y="790"/>
                </a:lnTo>
                <a:lnTo>
                  <a:pt x="421" y="790"/>
                </a:lnTo>
                <a:lnTo>
                  <a:pt x="420" y="790"/>
                </a:lnTo>
                <a:lnTo>
                  <a:pt x="420" y="790"/>
                </a:lnTo>
                <a:lnTo>
                  <a:pt x="419" y="790"/>
                </a:lnTo>
                <a:lnTo>
                  <a:pt x="419" y="791"/>
                </a:lnTo>
                <a:lnTo>
                  <a:pt x="420" y="791"/>
                </a:lnTo>
                <a:lnTo>
                  <a:pt x="420" y="791"/>
                </a:lnTo>
                <a:lnTo>
                  <a:pt x="419" y="791"/>
                </a:lnTo>
                <a:lnTo>
                  <a:pt x="419" y="791"/>
                </a:lnTo>
                <a:lnTo>
                  <a:pt x="418" y="791"/>
                </a:lnTo>
                <a:lnTo>
                  <a:pt x="418" y="791"/>
                </a:lnTo>
                <a:lnTo>
                  <a:pt x="417" y="791"/>
                </a:lnTo>
                <a:lnTo>
                  <a:pt x="416" y="791"/>
                </a:lnTo>
                <a:lnTo>
                  <a:pt x="416" y="791"/>
                </a:lnTo>
                <a:lnTo>
                  <a:pt x="416" y="791"/>
                </a:lnTo>
                <a:lnTo>
                  <a:pt x="416" y="790"/>
                </a:lnTo>
                <a:lnTo>
                  <a:pt x="416" y="789"/>
                </a:lnTo>
                <a:lnTo>
                  <a:pt x="415" y="789"/>
                </a:lnTo>
                <a:lnTo>
                  <a:pt x="415" y="789"/>
                </a:lnTo>
                <a:lnTo>
                  <a:pt x="415" y="789"/>
                </a:lnTo>
                <a:lnTo>
                  <a:pt x="414" y="789"/>
                </a:lnTo>
                <a:lnTo>
                  <a:pt x="413" y="788"/>
                </a:lnTo>
                <a:lnTo>
                  <a:pt x="413" y="787"/>
                </a:lnTo>
                <a:lnTo>
                  <a:pt x="413" y="787"/>
                </a:lnTo>
                <a:lnTo>
                  <a:pt x="413" y="787"/>
                </a:lnTo>
                <a:lnTo>
                  <a:pt x="412" y="786"/>
                </a:lnTo>
                <a:lnTo>
                  <a:pt x="411" y="786"/>
                </a:lnTo>
                <a:lnTo>
                  <a:pt x="411" y="785"/>
                </a:lnTo>
                <a:lnTo>
                  <a:pt x="410" y="785"/>
                </a:lnTo>
                <a:lnTo>
                  <a:pt x="409" y="785"/>
                </a:lnTo>
                <a:lnTo>
                  <a:pt x="409" y="785"/>
                </a:lnTo>
                <a:lnTo>
                  <a:pt x="408" y="785"/>
                </a:lnTo>
                <a:lnTo>
                  <a:pt x="407" y="786"/>
                </a:lnTo>
                <a:lnTo>
                  <a:pt x="407" y="786"/>
                </a:lnTo>
                <a:lnTo>
                  <a:pt x="406" y="786"/>
                </a:lnTo>
                <a:lnTo>
                  <a:pt x="405" y="786"/>
                </a:lnTo>
                <a:lnTo>
                  <a:pt x="405" y="785"/>
                </a:lnTo>
                <a:lnTo>
                  <a:pt x="405" y="785"/>
                </a:lnTo>
                <a:lnTo>
                  <a:pt x="404" y="785"/>
                </a:lnTo>
                <a:lnTo>
                  <a:pt x="403" y="784"/>
                </a:lnTo>
                <a:lnTo>
                  <a:pt x="403" y="784"/>
                </a:lnTo>
                <a:lnTo>
                  <a:pt x="403" y="783"/>
                </a:lnTo>
                <a:lnTo>
                  <a:pt x="402" y="783"/>
                </a:lnTo>
                <a:lnTo>
                  <a:pt x="402" y="784"/>
                </a:lnTo>
                <a:lnTo>
                  <a:pt x="401" y="784"/>
                </a:lnTo>
                <a:lnTo>
                  <a:pt x="401" y="783"/>
                </a:lnTo>
                <a:lnTo>
                  <a:pt x="401" y="783"/>
                </a:lnTo>
                <a:lnTo>
                  <a:pt x="400" y="784"/>
                </a:lnTo>
                <a:lnTo>
                  <a:pt x="399" y="784"/>
                </a:lnTo>
                <a:lnTo>
                  <a:pt x="399" y="785"/>
                </a:lnTo>
                <a:lnTo>
                  <a:pt x="399" y="785"/>
                </a:lnTo>
                <a:lnTo>
                  <a:pt x="398" y="785"/>
                </a:lnTo>
                <a:lnTo>
                  <a:pt x="398" y="785"/>
                </a:lnTo>
                <a:lnTo>
                  <a:pt x="398" y="786"/>
                </a:lnTo>
                <a:lnTo>
                  <a:pt x="398" y="786"/>
                </a:lnTo>
                <a:lnTo>
                  <a:pt x="398" y="787"/>
                </a:lnTo>
                <a:lnTo>
                  <a:pt x="398" y="787"/>
                </a:lnTo>
                <a:lnTo>
                  <a:pt x="397" y="787"/>
                </a:lnTo>
                <a:lnTo>
                  <a:pt x="396" y="787"/>
                </a:lnTo>
                <a:lnTo>
                  <a:pt x="396" y="787"/>
                </a:lnTo>
                <a:lnTo>
                  <a:pt x="395" y="787"/>
                </a:lnTo>
                <a:lnTo>
                  <a:pt x="394" y="787"/>
                </a:lnTo>
                <a:lnTo>
                  <a:pt x="394" y="787"/>
                </a:lnTo>
                <a:lnTo>
                  <a:pt x="393" y="788"/>
                </a:lnTo>
                <a:lnTo>
                  <a:pt x="392" y="789"/>
                </a:lnTo>
                <a:lnTo>
                  <a:pt x="392" y="789"/>
                </a:lnTo>
                <a:lnTo>
                  <a:pt x="392" y="789"/>
                </a:lnTo>
                <a:lnTo>
                  <a:pt x="391" y="789"/>
                </a:lnTo>
                <a:lnTo>
                  <a:pt x="391" y="790"/>
                </a:lnTo>
                <a:lnTo>
                  <a:pt x="390" y="790"/>
                </a:lnTo>
                <a:lnTo>
                  <a:pt x="390" y="791"/>
                </a:lnTo>
                <a:lnTo>
                  <a:pt x="390" y="791"/>
                </a:lnTo>
                <a:lnTo>
                  <a:pt x="390" y="791"/>
                </a:lnTo>
                <a:lnTo>
                  <a:pt x="389" y="791"/>
                </a:lnTo>
                <a:lnTo>
                  <a:pt x="388" y="791"/>
                </a:lnTo>
                <a:lnTo>
                  <a:pt x="388" y="791"/>
                </a:lnTo>
                <a:lnTo>
                  <a:pt x="388" y="791"/>
                </a:lnTo>
                <a:lnTo>
                  <a:pt x="387" y="791"/>
                </a:lnTo>
                <a:lnTo>
                  <a:pt x="387" y="790"/>
                </a:lnTo>
                <a:lnTo>
                  <a:pt x="386" y="790"/>
                </a:lnTo>
                <a:lnTo>
                  <a:pt x="386" y="790"/>
                </a:lnTo>
                <a:lnTo>
                  <a:pt x="385" y="790"/>
                </a:lnTo>
                <a:lnTo>
                  <a:pt x="384" y="790"/>
                </a:lnTo>
                <a:lnTo>
                  <a:pt x="384" y="789"/>
                </a:lnTo>
                <a:lnTo>
                  <a:pt x="384" y="789"/>
                </a:lnTo>
                <a:lnTo>
                  <a:pt x="384" y="790"/>
                </a:lnTo>
                <a:lnTo>
                  <a:pt x="383" y="790"/>
                </a:lnTo>
                <a:lnTo>
                  <a:pt x="383" y="791"/>
                </a:lnTo>
                <a:lnTo>
                  <a:pt x="382" y="791"/>
                </a:lnTo>
                <a:lnTo>
                  <a:pt x="382" y="791"/>
                </a:lnTo>
                <a:lnTo>
                  <a:pt x="382" y="792"/>
                </a:lnTo>
                <a:lnTo>
                  <a:pt x="382" y="792"/>
                </a:lnTo>
                <a:lnTo>
                  <a:pt x="382" y="793"/>
                </a:lnTo>
                <a:lnTo>
                  <a:pt x="381" y="793"/>
                </a:lnTo>
                <a:lnTo>
                  <a:pt x="381" y="793"/>
                </a:lnTo>
                <a:lnTo>
                  <a:pt x="380" y="793"/>
                </a:lnTo>
                <a:lnTo>
                  <a:pt x="380" y="794"/>
                </a:lnTo>
                <a:lnTo>
                  <a:pt x="380" y="794"/>
                </a:lnTo>
                <a:lnTo>
                  <a:pt x="380" y="795"/>
                </a:lnTo>
                <a:lnTo>
                  <a:pt x="379" y="795"/>
                </a:lnTo>
                <a:lnTo>
                  <a:pt x="379" y="796"/>
                </a:lnTo>
                <a:lnTo>
                  <a:pt x="379" y="797"/>
                </a:lnTo>
                <a:lnTo>
                  <a:pt x="379" y="797"/>
                </a:lnTo>
                <a:lnTo>
                  <a:pt x="379" y="798"/>
                </a:lnTo>
                <a:lnTo>
                  <a:pt x="378" y="798"/>
                </a:lnTo>
                <a:lnTo>
                  <a:pt x="378" y="798"/>
                </a:lnTo>
                <a:lnTo>
                  <a:pt x="377" y="798"/>
                </a:lnTo>
                <a:lnTo>
                  <a:pt x="378" y="798"/>
                </a:lnTo>
                <a:lnTo>
                  <a:pt x="378" y="799"/>
                </a:lnTo>
                <a:lnTo>
                  <a:pt x="377" y="799"/>
                </a:lnTo>
                <a:lnTo>
                  <a:pt x="377" y="799"/>
                </a:lnTo>
                <a:lnTo>
                  <a:pt x="376" y="799"/>
                </a:lnTo>
                <a:lnTo>
                  <a:pt x="376" y="800"/>
                </a:lnTo>
                <a:lnTo>
                  <a:pt x="375" y="800"/>
                </a:lnTo>
                <a:lnTo>
                  <a:pt x="375" y="800"/>
                </a:lnTo>
                <a:lnTo>
                  <a:pt x="375" y="801"/>
                </a:lnTo>
                <a:lnTo>
                  <a:pt x="375" y="802"/>
                </a:lnTo>
                <a:lnTo>
                  <a:pt x="374" y="802"/>
                </a:lnTo>
                <a:lnTo>
                  <a:pt x="374" y="802"/>
                </a:lnTo>
                <a:lnTo>
                  <a:pt x="374" y="803"/>
                </a:lnTo>
                <a:lnTo>
                  <a:pt x="374" y="804"/>
                </a:lnTo>
                <a:lnTo>
                  <a:pt x="373" y="804"/>
                </a:lnTo>
                <a:lnTo>
                  <a:pt x="373" y="804"/>
                </a:lnTo>
                <a:lnTo>
                  <a:pt x="373" y="805"/>
                </a:lnTo>
                <a:lnTo>
                  <a:pt x="374" y="805"/>
                </a:lnTo>
                <a:lnTo>
                  <a:pt x="374" y="806"/>
                </a:lnTo>
                <a:lnTo>
                  <a:pt x="375" y="806"/>
                </a:lnTo>
                <a:lnTo>
                  <a:pt x="375" y="807"/>
                </a:lnTo>
                <a:lnTo>
                  <a:pt x="375" y="808"/>
                </a:lnTo>
                <a:lnTo>
                  <a:pt x="375" y="808"/>
                </a:lnTo>
                <a:lnTo>
                  <a:pt x="375" y="809"/>
                </a:lnTo>
                <a:lnTo>
                  <a:pt x="375" y="810"/>
                </a:lnTo>
                <a:lnTo>
                  <a:pt x="375" y="810"/>
                </a:lnTo>
                <a:lnTo>
                  <a:pt x="375" y="810"/>
                </a:lnTo>
                <a:lnTo>
                  <a:pt x="374" y="810"/>
                </a:lnTo>
                <a:lnTo>
                  <a:pt x="373" y="810"/>
                </a:lnTo>
                <a:lnTo>
                  <a:pt x="373" y="810"/>
                </a:lnTo>
                <a:lnTo>
                  <a:pt x="372" y="810"/>
                </a:lnTo>
                <a:lnTo>
                  <a:pt x="372" y="811"/>
                </a:lnTo>
                <a:lnTo>
                  <a:pt x="371" y="811"/>
                </a:lnTo>
                <a:lnTo>
                  <a:pt x="371" y="812"/>
                </a:lnTo>
                <a:lnTo>
                  <a:pt x="371" y="814"/>
                </a:lnTo>
                <a:lnTo>
                  <a:pt x="370" y="814"/>
                </a:lnTo>
                <a:lnTo>
                  <a:pt x="369" y="815"/>
                </a:lnTo>
                <a:lnTo>
                  <a:pt x="369" y="816"/>
                </a:lnTo>
                <a:lnTo>
                  <a:pt x="369" y="816"/>
                </a:lnTo>
                <a:lnTo>
                  <a:pt x="370" y="817"/>
                </a:lnTo>
                <a:lnTo>
                  <a:pt x="370" y="817"/>
                </a:lnTo>
                <a:lnTo>
                  <a:pt x="369" y="818"/>
                </a:lnTo>
                <a:lnTo>
                  <a:pt x="369" y="819"/>
                </a:lnTo>
                <a:lnTo>
                  <a:pt x="369" y="819"/>
                </a:lnTo>
                <a:lnTo>
                  <a:pt x="369" y="820"/>
                </a:lnTo>
                <a:lnTo>
                  <a:pt x="369" y="821"/>
                </a:lnTo>
                <a:lnTo>
                  <a:pt x="369" y="821"/>
                </a:lnTo>
                <a:lnTo>
                  <a:pt x="368" y="822"/>
                </a:lnTo>
                <a:lnTo>
                  <a:pt x="367" y="822"/>
                </a:lnTo>
                <a:lnTo>
                  <a:pt x="367" y="823"/>
                </a:lnTo>
                <a:lnTo>
                  <a:pt x="367" y="822"/>
                </a:lnTo>
                <a:lnTo>
                  <a:pt x="367" y="822"/>
                </a:lnTo>
                <a:lnTo>
                  <a:pt x="367" y="821"/>
                </a:lnTo>
                <a:lnTo>
                  <a:pt x="366" y="821"/>
                </a:lnTo>
                <a:lnTo>
                  <a:pt x="366" y="820"/>
                </a:lnTo>
                <a:lnTo>
                  <a:pt x="365" y="820"/>
                </a:lnTo>
                <a:lnTo>
                  <a:pt x="365" y="819"/>
                </a:lnTo>
                <a:lnTo>
                  <a:pt x="365" y="819"/>
                </a:lnTo>
                <a:lnTo>
                  <a:pt x="365" y="819"/>
                </a:lnTo>
                <a:lnTo>
                  <a:pt x="364" y="819"/>
                </a:lnTo>
                <a:lnTo>
                  <a:pt x="364" y="818"/>
                </a:lnTo>
                <a:lnTo>
                  <a:pt x="364" y="817"/>
                </a:lnTo>
                <a:lnTo>
                  <a:pt x="363" y="817"/>
                </a:lnTo>
                <a:lnTo>
                  <a:pt x="363" y="817"/>
                </a:lnTo>
                <a:lnTo>
                  <a:pt x="363" y="817"/>
                </a:lnTo>
                <a:lnTo>
                  <a:pt x="362" y="817"/>
                </a:lnTo>
                <a:lnTo>
                  <a:pt x="362" y="816"/>
                </a:lnTo>
                <a:lnTo>
                  <a:pt x="362" y="816"/>
                </a:lnTo>
                <a:lnTo>
                  <a:pt x="362" y="816"/>
                </a:lnTo>
                <a:lnTo>
                  <a:pt x="361" y="816"/>
                </a:lnTo>
                <a:lnTo>
                  <a:pt x="361" y="815"/>
                </a:lnTo>
                <a:lnTo>
                  <a:pt x="360" y="815"/>
                </a:lnTo>
                <a:lnTo>
                  <a:pt x="360" y="814"/>
                </a:lnTo>
                <a:lnTo>
                  <a:pt x="360" y="814"/>
                </a:lnTo>
                <a:lnTo>
                  <a:pt x="360" y="814"/>
                </a:lnTo>
                <a:lnTo>
                  <a:pt x="360" y="813"/>
                </a:lnTo>
                <a:lnTo>
                  <a:pt x="359" y="813"/>
                </a:lnTo>
                <a:lnTo>
                  <a:pt x="358" y="813"/>
                </a:lnTo>
                <a:lnTo>
                  <a:pt x="358" y="813"/>
                </a:lnTo>
                <a:lnTo>
                  <a:pt x="358" y="812"/>
                </a:lnTo>
                <a:lnTo>
                  <a:pt x="357" y="812"/>
                </a:lnTo>
                <a:lnTo>
                  <a:pt x="357" y="812"/>
                </a:lnTo>
                <a:lnTo>
                  <a:pt x="357" y="811"/>
                </a:lnTo>
                <a:lnTo>
                  <a:pt x="356" y="811"/>
                </a:lnTo>
                <a:lnTo>
                  <a:pt x="356" y="810"/>
                </a:lnTo>
                <a:lnTo>
                  <a:pt x="356" y="810"/>
                </a:lnTo>
                <a:lnTo>
                  <a:pt x="355" y="810"/>
                </a:lnTo>
                <a:lnTo>
                  <a:pt x="354" y="810"/>
                </a:lnTo>
                <a:lnTo>
                  <a:pt x="354" y="811"/>
                </a:lnTo>
                <a:lnTo>
                  <a:pt x="354" y="811"/>
                </a:lnTo>
                <a:lnTo>
                  <a:pt x="353" y="811"/>
                </a:lnTo>
                <a:lnTo>
                  <a:pt x="352" y="810"/>
                </a:lnTo>
                <a:lnTo>
                  <a:pt x="352" y="810"/>
                </a:lnTo>
                <a:lnTo>
                  <a:pt x="352" y="810"/>
                </a:lnTo>
                <a:lnTo>
                  <a:pt x="352" y="809"/>
                </a:lnTo>
                <a:lnTo>
                  <a:pt x="352" y="808"/>
                </a:lnTo>
                <a:lnTo>
                  <a:pt x="352" y="808"/>
                </a:lnTo>
                <a:lnTo>
                  <a:pt x="352" y="807"/>
                </a:lnTo>
                <a:lnTo>
                  <a:pt x="351" y="807"/>
                </a:lnTo>
                <a:lnTo>
                  <a:pt x="351" y="806"/>
                </a:lnTo>
                <a:lnTo>
                  <a:pt x="350" y="806"/>
                </a:lnTo>
                <a:lnTo>
                  <a:pt x="350" y="807"/>
                </a:lnTo>
                <a:lnTo>
                  <a:pt x="350" y="807"/>
                </a:lnTo>
                <a:lnTo>
                  <a:pt x="349" y="807"/>
                </a:lnTo>
                <a:lnTo>
                  <a:pt x="348" y="807"/>
                </a:lnTo>
                <a:lnTo>
                  <a:pt x="348" y="807"/>
                </a:lnTo>
                <a:lnTo>
                  <a:pt x="347" y="807"/>
                </a:lnTo>
                <a:lnTo>
                  <a:pt x="347" y="806"/>
                </a:lnTo>
                <a:lnTo>
                  <a:pt x="346" y="806"/>
                </a:lnTo>
                <a:lnTo>
                  <a:pt x="346" y="806"/>
                </a:lnTo>
                <a:lnTo>
                  <a:pt x="346" y="805"/>
                </a:lnTo>
                <a:lnTo>
                  <a:pt x="345" y="805"/>
                </a:lnTo>
                <a:lnTo>
                  <a:pt x="344" y="805"/>
                </a:lnTo>
                <a:lnTo>
                  <a:pt x="344" y="805"/>
                </a:lnTo>
                <a:lnTo>
                  <a:pt x="344" y="804"/>
                </a:lnTo>
                <a:lnTo>
                  <a:pt x="343" y="804"/>
                </a:lnTo>
                <a:lnTo>
                  <a:pt x="343" y="804"/>
                </a:lnTo>
                <a:lnTo>
                  <a:pt x="343" y="804"/>
                </a:lnTo>
                <a:lnTo>
                  <a:pt x="343" y="803"/>
                </a:lnTo>
                <a:lnTo>
                  <a:pt x="343" y="802"/>
                </a:lnTo>
                <a:lnTo>
                  <a:pt x="342" y="802"/>
                </a:lnTo>
                <a:lnTo>
                  <a:pt x="342" y="802"/>
                </a:lnTo>
                <a:lnTo>
                  <a:pt x="341" y="802"/>
                </a:lnTo>
                <a:lnTo>
                  <a:pt x="341" y="802"/>
                </a:lnTo>
                <a:lnTo>
                  <a:pt x="340" y="802"/>
                </a:lnTo>
                <a:lnTo>
                  <a:pt x="339" y="802"/>
                </a:lnTo>
                <a:lnTo>
                  <a:pt x="339" y="802"/>
                </a:lnTo>
                <a:lnTo>
                  <a:pt x="339" y="801"/>
                </a:lnTo>
                <a:lnTo>
                  <a:pt x="339" y="800"/>
                </a:lnTo>
                <a:lnTo>
                  <a:pt x="339" y="800"/>
                </a:lnTo>
                <a:lnTo>
                  <a:pt x="339" y="799"/>
                </a:lnTo>
                <a:lnTo>
                  <a:pt x="338" y="798"/>
                </a:lnTo>
                <a:lnTo>
                  <a:pt x="337" y="798"/>
                </a:lnTo>
                <a:lnTo>
                  <a:pt x="337" y="798"/>
                </a:lnTo>
                <a:lnTo>
                  <a:pt x="337" y="798"/>
                </a:lnTo>
                <a:lnTo>
                  <a:pt x="337" y="797"/>
                </a:lnTo>
                <a:lnTo>
                  <a:pt x="337" y="797"/>
                </a:lnTo>
                <a:lnTo>
                  <a:pt x="337" y="796"/>
                </a:lnTo>
                <a:lnTo>
                  <a:pt x="337" y="795"/>
                </a:lnTo>
                <a:lnTo>
                  <a:pt x="336" y="795"/>
                </a:lnTo>
                <a:lnTo>
                  <a:pt x="335" y="795"/>
                </a:lnTo>
                <a:lnTo>
                  <a:pt x="335" y="795"/>
                </a:lnTo>
                <a:lnTo>
                  <a:pt x="334" y="795"/>
                </a:lnTo>
                <a:lnTo>
                  <a:pt x="333" y="795"/>
                </a:lnTo>
                <a:lnTo>
                  <a:pt x="333" y="794"/>
                </a:lnTo>
                <a:lnTo>
                  <a:pt x="333" y="794"/>
                </a:lnTo>
                <a:lnTo>
                  <a:pt x="332" y="793"/>
                </a:lnTo>
                <a:lnTo>
                  <a:pt x="331" y="793"/>
                </a:lnTo>
                <a:lnTo>
                  <a:pt x="331" y="793"/>
                </a:lnTo>
                <a:lnTo>
                  <a:pt x="330" y="793"/>
                </a:lnTo>
                <a:lnTo>
                  <a:pt x="329" y="793"/>
                </a:lnTo>
                <a:lnTo>
                  <a:pt x="329" y="793"/>
                </a:lnTo>
                <a:lnTo>
                  <a:pt x="329" y="793"/>
                </a:lnTo>
                <a:lnTo>
                  <a:pt x="328" y="793"/>
                </a:lnTo>
                <a:lnTo>
                  <a:pt x="327" y="793"/>
                </a:lnTo>
                <a:lnTo>
                  <a:pt x="327" y="793"/>
                </a:lnTo>
                <a:lnTo>
                  <a:pt x="327" y="792"/>
                </a:lnTo>
                <a:lnTo>
                  <a:pt x="326" y="792"/>
                </a:lnTo>
                <a:lnTo>
                  <a:pt x="326" y="792"/>
                </a:lnTo>
                <a:lnTo>
                  <a:pt x="325" y="792"/>
                </a:lnTo>
                <a:lnTo>
                  <a:pt x="325" y="791"/>
                </a:lnTo>
                <a:lnTo>
                  <a:pt x="324" y="791"/>
                </a:lnTo>
                <a:lnTo>
                  <a:pt x="324" y="790"/>
                </a:lnTo>
                <a:lnTo>
                  <a:pt x="324" y="790"/>
                </a:lnTo>
                <a:lnTo>
                  <a:pt x="323" y="789"/>
                </a:lnTo>
                <a:lnTo>
                  <a:pt x="322" y="789"/>
                </a:lnTo>
                <a:lnTo>
                  <a:pt x="322" y="789"/>
                </a:lnTo>
                <a:lnTo>
                  <a:pt x="322" y="790"/>
                </a:lnTo>
                <a:lnTo>
                  <a:pt x="321" y="790"/>
                </a:lnTo>
                <a:lnTo>
                  <a:pt x="321" y="791"/>
                </a:lnTo>
                <a:lnTo>
                  <a:pt x="320" y="791"/>
                </a:lnTo>
                <a:lnTo>
                  <a:pt x="320" y="791"/>
                </a:lnTo>
                <a:lnTo>
                  <a:pt x="319" y="791"/>
                </a:lnTo>
                <a:lnTo>
                  <a:pt x="318" y="791"/>
                </a:lnTo>
                <a:lnTo>
                  <a:pt x="318" y="791"/>
                </a:lnTo>
                <a:lnTo>
                  <a:pt x="317" y="791"/>
                </a:lnTo>
                <a:lnTo>
                  <a:pt x="316" y="791"/>
                </a:lnTo>
                <a:lnTo>
                  <a:pt x="316" y="791"/>
                </a:lnTo>
                <a:lnTo>
                  <a:pt x="315" y="791"/>
                </a:lnTo>
                <a:lnTo>
                  <a:pt x="314" y="791"/>
                </a:lnTo>
                <a:lnTo>
                  <a:pt x="315" y="791"/>
                </a:lnTo>
                <a:lnTo>
                  <a:pt x="315" y="790"/>
                </a:lnTo>
                <a:lnTo>
                  <a:pt x="316" y="789"/>
                </a:lnTo>
                <a:lnTo>
                  <a:pt x="316" y="789"/>
                </a:lnTo>
                <a:lnTo>
                  <a:pt x="316" y="789"/>
                </a:lnTo>
                <a:lnTo>
                  <a:pt x="316" y="788"/>
                </a:lnTo>
                <a:lnTo>
                  <a:pt x="316" y="787"/>
                </a:lnTo>
                <a:lnTo>
                  <a:pt x="316" y="787"/>
                </a:lnTo>
                <a:lnTo>
                  <a:pt x="316" y="787"/>
                </a:lnTo>
                <a:lnTo>
                  <a:pt x="316" y="786"/>
                </a:lnTo>
                <a:lnTo>
                  <a:pt x="315" y="785"/>
                </a:lnTo>
                <a:lnTo>
                  <a:pt x="315" y="785"/>
                </a:lnTo>
                <a:lnTo>
                  <a:pt x="314" y="785"/>
                </a:lnTo>
                <a:lnTo>
                  <a:pt x="314" y="785"/>
                </a:lnTo>
                <a:lnTo>
                  <a:pt x="314" y="784"/>
                </a:lnTo>
                <a:lnTo>
                  <a:pt x="313" y="784"/>
                </a:lnTo>
                <a:lnTo>
                  <a:pt x="313" y="783"/>
                </a:lnTo>
                <a:lnTo>
                  <a:pt x="312" y="783"/>
                </a:lnTo>
                <a:lnTo>
                  <a:pt x="312" y="783"/>
                </a:lnTo>
                <a:lnTo>
                  <a:pt x="312" y="783"/>
                </a:lnTo>
                <a:lnTo>
                  <a:pt x="312" y="782"/>
                </a:lnTo>
                <a:lnTo>
                  <a:pt x="311" y="781"/>
                </a:lnTo>
                <a:lnTo>
                  <a:pt x="311" y="781"/>
                </a:lnTo>
                <a:lnTo>
                  <a:pt x="310" y="781"/>
                </a:lnTo>
                <a:lnTo>
                  <a:pt x="310" y="780"/>
                </a:lnTo>
                <a:lnTo>
                  <a:pt x="309" y="780"/>
                </a:lnTo>
                <a:lnTo>
                  <a:pt x="309" y="780"/>
                </a:lnTo>
                <a:lnTo>
                  <a:pt x="308" y="780"/>
                </a:lnTo>
                <a:lnTo>
                  <a:pt x="308" y="779"/>
                </a:lnTo>
                <a:lnTo>
                  <a:pt x="308" y="779"/>
                </a:lnTo>
                <a:lnTo>
                  <a:pt x="307" y="779"/>
                </a:lnTo>
                <a:lnTo>
                  <a:pt x="307" y="779"/>
                </a:lnTo>
                <a:lnTo>
                  <a:pt x="306" y="779"/>
                </a:lnTo>
                <a:lnTo>
                  <a:pt x="306" y="778"/>
                </a:lnTo>
                <a:lnTo>
                  <a:pt x="305" y="778"/>
                </a:lnTo>
                <a:lnTo>
                  <a:pt x="305" y="778"/>
                </a:lnTo>
                <a:lnTo>
                  <a:pt x="304" y="778"/>
                </a:lnTo>
                <a:lnTo>
                  <a:pt x="303" y="778"/>
                </a:lnTo>
                <a:lnTo>
                  <a:pt x="303" y="778"/>
                </a:lnTo>
                <a:lnTo>
                  <a:pt x="303" y="777"/>
                </a:lnTo>
                <a:lnTo>
                  <a:pt x="302" y="777"/>
                </a:lnTo>
                <a:lnTo>
                  <a:pt x="301" y="777"/>
                </a:lnTo>
                <a:lnTo>
                  <a:pt x="301" y="778"/>
                </a:lnTo>
                <a:lnTo>
                  <a:pt x="301" y="778"/>
                </a:lnTo>
                <a:lnTo>
                  <a:pt x="301" y="777"/>
                </a:lnTo>
                <a:lnTo>
                  <a:pt x="300" y="777"/>
                </a:lnTo>
                <a:lnTo>
                  <a:pt x="299" y="777"/>
                </a:lnTo>
                <a:lnTo>
                  <a:pt x="299" y="776"/>
                </a:lnTo>
                <a:lnTo>
                  <a:pt x="299" y="777"/>
                </a:lnTo>
                <a:lnTo>
                  <a:pt x="298" y="776"/>
                </a:lnTo>
                <a:lnTo>
                  <a:pt x="297" y="776"/>
                </a:lnTo>
                <a:lnTo>
                  <a:pt x="297" y="776"/>
                </a:lnTo>
                <a:lnTo>
                  <a:pt x="297" y="776"/>
                </a:lnTo>
                <a:lnTo>
                  <a:pt x="297" y="775"/>
                </a:lnTo>
                <a:lnTo>
                  <a:pt x="296" y="775"/>
                </a:lnTo>
                <a:lnTo>
                  <a:pt x="295" y="775"/>
                </a:lnTo>
                <a:lnTo>
                  <a:pt x="295" y="776"/>
                </a:lnTo>
                <a:lnTo>
                  <a:pt x="295" y="776"/>
                </a:lnTo>
                <a:lnTo>
                  <a:pt x="294" y="776"/>
                </a:lnTo>
                <a:lnTo>
                  <a:pt x="294" y="777"/>
                </a:lnTo>
                <a:lnTo>
                  <a:pt x="293" y="777"/>
                </a:lnTo>
                <a:lnTo>
                  <a:pt x="293" y="778"/>
                </a:lnTo>
                <a:lnTo>
                  <a:pt x="293" y="778"/>
                </a:lnTo>
                <a:lnTo>
                  <a:pt x="293" y="778"/>
                </a:lnTo>
                <a:lnTo>
                  <a:pt x="292" y="778"/>
                </a:lnTo>
                <a:lnTo>
                  <a:pt x="291" y="778"/>
                </a:lnTo>
                <a:lnTo>
                  <a:pt x="291" y="778"/>
                </a:lnTo>
                <a:lnTo>
                  <a:pt x="290" y="778"/>
                </a:lnTo>
                <a:lnTo>
                  <a:pt x="290" y="778"/>
                </a:lnTo>
                <a:lnTo>
                  <a:pt x="290" y="777"/>
                </a:lnTo>
                <a:lnTo>
                  <a:pt x="290" y="776"/>
                </a:lnTo>
                <a:lnTo>
                  <a:pt x="290" y="776"/>
                </a:lnTo>
                <a:lnTo>
                  <a:pt x="290" y="775"/>
                </a:lnTo>
                <a:lnTo>
                  <a:pt x="290" y="775"/>
                </a:lnTo>
                <a:lnTo>
                  <a:pt x="290" y="774"/>
                </a:lnTo>
                <a:lnTo>
                  <a:pt x="290" y="774"/>
                </a:lnTo>
                <a:lnTo>
                  <a:pt x="290" y="773"/>
                </a:lnTo>
                <a:lnTo>
                  <a:pt x="289" y="773"/>
                </a:lnTo>
                <a:lnTo>
                  <a:pt x="289" y="772"/>
                </a:lnTo>
                <a:lnTo>
                  <a:pt x="289" y="772"/>
                </a:lnTo>
                <a:lnTo>
                  <a:pt x="289" y="771"/>
                </a:lnTo>
                <a:lnTo>
                  <a:pt x="288" y="771"/>
                </a:lnTo>
                <a:lnTo>
                  <a:pt x="288" y="770"/>
                </a:lnTo>
                <a:lnTo>
                  <a:pt x="288" y="770"/>
                </a:lnTo>
                <a:lnTo>
                  <a:pt x="287" y="770"/>
                </a:lnTo>
                <a:lnTo>
                  <a:pt x="286" y="770"/>
                </a:lnTo>
                <a:lnTo>
                  <a:pt x="286" y="771"/>
                </a:lnTo>
                <a:lnTo>
                  <a:pt x="286" y="770"/>
                </a:lnTo>
                <a:lnTo>
                  <a:pt x="286" y="770"/>
                </a:lnTo>
                <a:lnTo>
                  <a:pt x="285" y="770"/>
                </a:lnTo>
                <a:lnTo>
                  <a:pt x="284" y="770"/>
                </a:lnTo>
                <a:lnTo>
                  <a:pt x="284" y="770"/>
                </a:lnTo>
                <a:lnTo>
                  <a:pt x="283" y="770"/>
                </a:lnTo>
                <a:lnTo>
                  <a:pt x="283" y="769"/>
                </a:lnTo>
                <a:lnTo>
                  <a:pt x="282" y="769"/>
                </a:lnTo>
                <a:lnTo>
                  <a:pt x="282" y="769"/>
                </a:lnTo>
                <a:lnTo>
                  <a:pt x="282" y="768"/>
                </a:lnTo>
                <a:lnTo>
                  <a:pt x="281" y="768"/>
                </a:lnTo>
                <a:lnTo>
                  <a:pt x="281" y="768"/>
                </a:lnTo>
                <a:lnTo>
                  <a:pt x="280" y="768"/>
                </a:lnTo>
                <a:lnTo>
                  <a:pt x="280" y="767"/>
                </a:lnTo>
                <a:lnTo>
                  <a:pt x="280" y="766"/>
                </a:lnTo>
                <a:lnTo>
                  <a:pt x="280" y="766"/>
                </a:lnTo>
                <a:lnTo>
                  <a:pt x="279" y="766"/>
                </a:lnTo>
                <a:lnTo>
                  <a:pt x="278" y="766"/>
                </a:lnTo>
                <a:lnTo>
                  <a:pt x="278" y="766"/>
                </a:lnTo>
                <a:lnTo>
                  <a:pt x="277" y="766"/>
                </a:lnTo>
                <a:lnTo>
                  <a:pt x="276" y="766"/>
                </a:lnTo>
                <a:lnTo>
                  <a:pt x="276" y="766"/>
                </a:lnTo>
                <a:lnTo>
                  <a:pt x="275" y="766"/>
                </a:lnTo>
                <a:lnTo>
                  <a:pt x="275" y="765"/>
                </a:lnTo>
                <a:lnTo>
                  <a:pt x="274" y="765"/>
                </a:lnTo>
                <a:lnTo>
                  <a:pt x="274" y="764"/>
                </a:lnTo>
                <a:lnTo>
                  <a:pt x="274" y="764"/>
                </a:lnTo>
                <a:lnTo>
                  <a:pt x="273" y="764"/>
                </a:lnTo>
                <a:lnTo>
                  <a:pt x="273" y="764"/>
                </a:lnTo>
                <a:lnTo>
                  <a:pt x="273" y="763"/>
                </a:lnTo>
                <a:lnTo>
                  <a:pt x="272" y="762"/>
                </a:lnTo>
                <a:lnTo>
                  <a:pt x="272" y="762"/>
                </a:lnTo>
                <a:lnTo>
                  <a:pt x="273" y="762"/>
                </a:lnTo>
                <a:lnTo>
                  <a:pt x="273" y="761"/>
                </a:lnTo>
                <a:lnTo>
                  <a:pt x="274" y="761"/>
                </a:lnTo>
                <a:lnTo>
                  <a:pt x="274" y="760"/>
                </a:lnTo>
                <a:lnTo>
                  <a:pt x="274" y="759"/>
                </a:lnTo>
                <a:lnTo>
                  <a:pt x="274" y="759"/>
                </a:lnTo>
                <a:lnTo>
                  <a:pt x="274" y="759"/>
                </a:lnTo>
                <a:lnTo>
                  <a:pt x="275" y="759"/>
                </a:lnTo>
                <a:lnTo>
                  <a:pt x="275" y="758"/>
                </a:lnTo>
                <a:lnTo>
                  <a:pt x="276" y="758"/>
                </a:lnTo>
                <a:lnTo>
                  <a:pt x="276" y="757"/>
                </a:lnTo>
                <a:lnTo>
                  <a:pt x="276" y="757"/>
                </a:lnTo>
                <a:lnTo>
                  <a:pt x="276" y="756"/>
                </a:lnTo>
                <a:lnTo>
                  <a:pt x="276" y="755"/>
                </a:lnTo>
                <a:lnTo>
                  <a:pt x="276" y="755"/>
                </a:lnTo>
                <a:lnTo>
                  <a:pt x="276" y="754"/>
                </a:lnTo>
                <a:lnTo>
                  <a:pt x="276" y="753"/>
                </a:lnTo>
                <a:lnTo>
                  <a:pt x="276" y="753"/>
                </a:lnTo>
                <a:lnTo>
                  <a:pt x="276" y="753"/>
                </a:lnTo>
                <a:lnTo>
                  <a:pt x="276" y="752"/>
                </a:lnTo>
                <a:lnTo>
                  <a:pt x="276" y="751"/>
                </a:lnTo>
                <a:lnTo>
                  <a:pt x="277" y="751"/>
                </a:lnTo>
                <a:lnTo>
                  <a:pt x="278" y="751"/>
                </a:lnTo>
                <a:lnTo>
                  <a:pt x="278" y="750"/>
                </a:lnTo>
                <a:lnTo>
                  <a:pt x="278" y="749"/>
                </a:lnTo>
                <a:lnTo>
                  <a:pt x="278" y="749"/>
                </a:lnTo>
                <a:lnTo>
                  <a:pt x="278" y="748"/>
                </a:lnTo>
                <a:lnTo>
                  <a:pt x="279" y="747"/>
                </a:lnTo>
                <a:lnTo>
                  <a:pt x="279" y="747"/>
                </a:lnTo>
                <a:lnTo>
                  <a:pt x="280" y="747"/>
                </a:lnTo>
                <a:lnTo>
                  <a:pt x="280" y="746"/>
                </a:lnTo>
                <a:lnTo>
                  <a:pt x="280" y="746"/>
                </a:lnTo>
                <a:lnTo>
                  <a:pt x="280" y="745"/>
                </a:lnTo>
                <a:lnTo>
                  <a:pt x="281" y="745"/>
                </a:lnTo>
                <a:lnTo>
                  <a:pt x="281" y="745"/>
                </a:lnTo>
                <a:lnTo>
                  <a:pt x="281" y="744"/>
                </a:lnTo>
                <a:lnTo>
                  <a:pt x="281" y="744"/>
                </a:lnTo>
                <a:lnTo>
                  <a:pt x="280" y="744"/>
                </a:lnTo>
                <a:lnTo>
                  <a:pt x="280" y="744"/>
                </a:lnTo>
                <a:lnTo>
                  <a:pt x="279" y="744"/>
                </a:lnTo>
                <a:lnTo>
                  <a:pt x="278" y="744"/>
                </a:lnTo>
                <a:lnTo>
                  <a:pt x="278" y="744"/>
                </a:lnTo>
                <a:lnTo>
                  <a:pt x="278" y="744"/>
                </a:lnTo>
                <a:lnTo>
                  <a:pt x="277" y="744"/>
                </a:lnTo>
                <a:lnTo>
                  <a:pt x="276" y="744"/>
                </a:lnTo>
                <a:lnTo>
                  <a:pt x="276" y="743"/>
                </a:lnTo>
                <a:lnTo>
                  <a:pt x="276" y="742"/>
                </a:lnTo>
                <a:lnTo>
                  <a:pt x="276" y="742"/>
                </a:lnTo>
                <a:lnTo>
                  <a:pt x="275" y="742"/>
                </a:lnTo>
                <a:lnTo>
                  <a:pt x="274" y="742"/>
                </a:lnTo>
                <a:lnTo>
                  <a:pt x="274" y="742"/>
                </a:lnTo>
                <a:lnTo>
                  <a:pt x="274" y="742"/>
                </a:lnTo>
                <a:lnTo>
                  <a:pt x="273" y="742"/>
                </a:lnTo>
                <a:lnTo>
                  <a:pt x="272" y="742"/>
                </a:lnTo>
                <a:lnTo>
                  <a:pt x="272" y="742"/>
                </a:lnTo>
                <a:lnTo>
                  <a:pt x="271" y="742"/>
                </a:lnTo>
                <a:lnTo>
                  <a:pt x="271" y="742"/>
                </a:lnTo>
                <a:lnTo>
                  <a:pt x="270" y="742"/>
                </a:lnTo>
                <a:lnTo>
                  <a:pt x="270" y="741"/>
                </a:lnTo>
                <a:lnTo>
                  <a:pt x="269" y="741"/>
                </a:lnTo>
                <a:lnTo>
                  <a:pt x="269" y="741"/>
                </a:lnTo>
                <a:lnTo>
                  <a:pt x="268" y="741"/>
                </a:lnTo>
                <a:lnTo>
                  <a:pt x="267" y="740"/>
                </a:lnTo>
                <a:lnTo>
                  <a:pt x="267" y="740"/>
                </a:lnTo>
                <a:lnTo>
                  <a:pt x="266" y="740"/>
                </a:lnTo>
                <a:lnTo>
                  <a:pt x="266" y="739"/>
                </a:lnTo>
                <a:lnTo>
                  <a:pt x="265" y="739"/>
                </a:lnTo>
                <a:lnTo>
                  <a:pt x="265" y="740"/>
                </a:lnTo>
                <a:lnTo>
                  <a:pt x="265" y="740"/>
                </a:lnTo>
                <a:lnTo>
                  <a:pt x="264" y="739"/>
                </a:lnTo>
                <a:lnTo>
                  <a:pt x="263" y="739"/>
                </a:lnTo>
                <a:lnTo>
                  <a:pt x="263" y="739"/>
                </a:lnTo>
                <a:lnTo>
                  <a:pt x="263" y="738"/>
                </a:lnTo>
                <a:lnTo>
                  <a:pt x="262" y="738"/>
                </a:lnTo>
                <a:lnTo>
                  <a:pt x="262" y="738"/>
                </a:lnTo>
                <a:lnTo>
                  <a:pt x="261" y="738"/>
                </a:lnTo>
                <a:lnTo>
                  <a:pt x="261" y="737"/>
                </a:lnTo>
                <a:lnTo>
                  <a:pt x="261" y="737"/>
                </a:lnTo>
                <a:lnTo>
                  <a:pt x="261" y="736"/>
                </a:lnTo>
                <a:lnTo>
                  <a:pt x="260" y="736"/>
                </a:lnTo>
                <a:lnTo>
                  <a:pt x="259" y="736"/>
                </a:lnTo>
                <a:lnTo>
                  <a:pt x="259" y="736"/>
                </a:lnTo>
                <a:lnTo>
                  <a:pt x="259" y="736"/>
                </a:lnTo>
                <a:lnTo>
                  <a:pt x="258" y="736"/>
                </a:lnTo>
                <a:lnTo>
                  <a:pt x="258" y="735"/>
                </a:lnTo>
                <a:lnTo>
                  <a:pt x="257" y="735"/>
                </a:lnTo>
                <a:lnTo>
                  <a:pt x="257" y="734"/>
                </a:lnTo>
                <a:lnTo>
                  <a:pt x="257" y="734"/>
                </a:lnTo>
                <a:lnTo>
                  <a:pt x="256" y="734"/>
                </a:lnTo>
                <a:lnTo>
                  <a:pt x="255" y="734"/>
                </a:lnTo>
                <a:lnTo>
                  <a:pt x="255" y="733"/>
                </a:lnTo>
                <a:lnTo>
                  <a:pt x="255" y="732"/>
                </a:lnTo>
                <a:lnTo>
                  <a:pt x="254" y="732"/>
                </a:lnTo>
                <a:lnTo>
                  <a:pt x="254" y="732"/>
                </a:lnTo>
                <a:lnTo>
                  <a:pt x="254" y="731"/>
                </a:lnTo>
                <a:lnTo>
                  <a:pt x="254" y="730"/>
                </a:lnTo>
                <a:lnTo>
                  <a:pt x="254" y="730"/>
                </a:lnTo>
                <a:lnTo>
                  <a:pt x="254" y="730"/>
                </a:lnTo>
                <a:lnTo>
                  <a:pt x="253" y="730"/>
                </a:lnTo>
                <a:lnTo>
                  <a:pt x="253" y="729"/>
                </a:lnTo>
                <a:lnTo>
                  <a:pt x="252" y="729"/>
                </a:lnTo>
                <a:lnTo>
                  <a:pt x="252" y="729"/>
                </a:lnTo>
                <a:lnTo>
                  <a:pt x="251" y="729"/>
                </a:lnTo>
                <a:lnTo>
                  <a:pt x="251" y="728"/>
                </a:lnTo>
                <a:lnTo>
                  <a:pt x="250" y="728"/>
                </a:lnTo>
                <a:lnTo>
                  <a:pt x="250" y="728"/>
                </a:lnTo>
                <a:lnTo>
                  <a:pt x="249" y="728"/>
                </a:lnTo>
                <a:lnTo>
                  <a:pt x="249" y="727"/>
                </a:lnTo>
                <a:lnTo>
                  <a:pt x="248" y="727"/>
                </a:lnTo>
                <a:lnTo>
                  <a:pt x="248" y="726"/>
                </a:lnTo>
                <a:lnTo>
                  <a:pt x="248" y="726"/>
                </a:lnTo>
                <a:lnTo>
                  <a:pt x="248" y="727"/>
                </a:lnTo>
                <a:lnTo>
                  <a:pt x="247" y="727"/>
                </a:lnTo>
                <a:lnTo>
                  <a:pt x="247" y="728"/>
                </a:lnTo>
                <a:lnTo>
                  <a:pt x="247" y="728"/>
                </a:lnTo>
                <a:lnTo>
                  <a:pt x="246" y="728"/>
                </a:lnTo>
                <a:lnTo>
                  <a:pt x="246" y="728"/>
                </a:lnTo>
                <a:lnTo>
                  <a:pt x="245" y="728"/>
                </a:lnTo>
                <a:lnTo>
                  <a:pt x="244" y="728"/>
                </a:lnTo>
                <a:lnTo>
                  <a:pt x="244" y="728"/>
                </a:lnTo>
                <a:lnTo>
                  <a:pt x="243" y="728"/>
                </a:lnTo>
                <a:lnTo>
                  <a:pt x="242" y="728"/>
                </a:lnTo>
                <a:lnTo>
                  <a:pt x="242" y="727"/>
                </a:lnTo>
                <a:lnTo>
                  <a:pt x="242" y="727"/>
                </a:lnTo>
                <a:lnTo>
                  <a:pt x="242" y="726"/>
                </a:lnTo>
                <a:lnTo>
                  <a:pt x="241" y="726"/>
                </a:lnTo>
                <a:lnTo>
                  <a:pt x="241" y="726"/>
                </a:lnTo>
                <a:lnTo>
                  <a:pt x="240" y="726"/>
                </a:lnTo>
                <a:lnTo>
                  <a:pt x="240" y="726"/>
                </a:lnTo>
                <a:lnTo>
                  <a:pt x="239" y="725"/>
                </a:lnTo>
                <a:lnTo>
                  <a:pt x="238" y="725"/>
                </a:lnTo>
                <a:lnTo>
                  <a:pt x="238" y="725"/>
                </a:lnTo>
                <a:lnTo>
                  <a:pt x="238" y="724"/>
                </a:lnTo>
                <a:lnTo>
                  <a:pt x="238" y="723"/>
                </a:lnTo>
                <a:lnTo>
                  <a:pt x="237" y="723"/>
                </a:lnTo>
                <a:lnTo>
                  <a:pt x="236" y="723"/>
                </a:lnTo>
                <a:lnTo>
                  <a:pt x="236" y="722"/>
                </a:lnTo>
                <a:lnTo>
                  <a:pt x="236" y="722"/>
                </a:lnTo>
                <a:lnTo>
                  <a:pt x="236" y="721"/>
                </a:lnTo>
                <a:lnTo>
                  <a:pt x="235" y="721"/>
                </a:lnTo>
                <a:lnTo>
                  <a:pt x="235" y="721"/>
                </a:lnTo>
                <a:lnTo>
                  <a:pt x="234" y="721"/>
                </a:lnTo>
                <a:lnTo>
                  <a:pt x="234" y="721"/>
                </a:lnTo>
                <a:lnTo>
                  <a:pt x="233" y="721"/>
                </a:lnTo>
                <a:lnTo>
                  <a:pt x="233" y="720"/>
                </a:lnTo>
                <a:lnTo>
                  <a:pt x="233" y="719"/>
                </a:lnTo>
                <a:lnTo>
                  <a:pt x="232" y="719"/>
                </a:lnTo>
                <a:lnTo>
                  <a:pt x="232" y="719"/>
                </a:lnTo>
                <a:lnTo>
                  <a:pt x="231" y="719"/>
                </a:lnTo>
                <a:lnTo>
                  <a:pt x="231" y="718"/>
                </a:lnTo>
                <a:lnTo>
                  <a:pt x="231" y="717"/>
                </a:lnTo>
                <a:lnTo>
                  <a:pt x="231" y="717"/>
                </a:lnTo>
                <a:lnTo>
                  <a:pt x="230" y="717"/>
                </a:lnTo>
                <a:lnTo>
                  <a:pt x="229" y="717"/>
                </a:lnTo>
                <a:lnTo>
                  <a:pt x="229" y="717"/>
                </a:lnTo>
                <a:lnTo>
                  <a:pt x="228" y="716"/>
                </a:lnTo>
                <a:lnTo>
                  <a:pt x="228" y="715"/>
                </a:lnTo>
                <a:lnTo>
                  <a:pt x="227" y="715"/>
                </a:lnTo>
                <a:lnTo>
                  <a:pt x="227" y="715"/>
                </a:lnTo>
                <a:lnTo>
                  <a:pt x="227" y="715"/>
                </a:lnTo>
                <a:lnTo>
                  <a:pt x="227" y="714"/>
                </a:lnTo>
                <a:lnTo>
                  <a:pt x="226" y="714"/>
                </a:lnTo>
                <a:lnTo>
                  <a:pt x="226" y="713"/>
                </a:lnTo>
                <a:lnTo>
                  <a:pt x="225" y="713"/>
                </a:lnTo>
                <a:lnTo>
                  <a:pt x="225" y="713"/>
                </a:lnTo>
                <a:lnTo>
                  <a:pt x="225" y="714"/>
                </a:lnTo>
                <a:lnTo>
                  <a:pt x="224" y="714"/>
                </a:lnTo>
                <a:lnTo>
                  <a:pt x="224" y="713"/>
                </a:lnTo>
                <a:lnTo>
                  <a:pt x="223" y="713"/>
                </a:lnTo>
                <a:lnTo>
                  <a:pt x="223" y="713"/>
                </a:lnTo>
                <a:lnTo>
                  <a:pt x="223" y="713"/>
                </a:lnTo>
                <a:lnTo>
                  <a:pt x="222" y="712"/>
                </a:lnTo>
                <a:lnTo>
                  <a:pt x="222" y="711"/>
                </a:lnTo>
                <a:lnTo>
                  <a:pt x="221" y="711"/>
                </a:lnTo>
                <a:lnTo>
                  <a:pt x="221" y="711"/>
                </a:lnTo>
                <a:lnTo>
                  <a:pt x="221" y="710"/>
                </a:lnTo>
                <a:lnTo>
                  <a:pt x="221" y="710"/>
                </a:lnTo>
                <a:lnTo>
                  <a:pt x="220" y="710"/>
                </a:lnTo>
                <a:lnTo>
                  <a:pt x="220" y="709"/>
                </a:lnTo>
                <a:lnTo>
                  <a:pt x="219" y="709"/>
                </a:lnTo>
                <a:lnTo>
                  <a:pt x="219" y="709"/>
                </a:lnTo>
                <a:lnTo>
                  <a:pt x="219" y="709"/>
                </a:lnTo>
                <a:lnTo>
                  <a:pt x="219" y="708"/>
                </a:lnTo>
                <a:lnTo>
                  <a:pt x="218" y="708"/>
                </a:lnTo>
                <a:lnTo>
                  <a:pt x="218" y="708"/>
                </a:lnTo>
                <a:lnTo>
                  <a:pt x="217" y="708"/>
                </a:lnTo>
                <a:lnTo>
                  <a:pt x="216" y="708"/>
                </a:lnTo>
                <a:lnTo>
                  <a:pt x="216" y="707"/>
                </a:lnTo>
                <a:lnTo>
                  <a:pt x="215" y="707"/>
                </a:lnTo>
                <a:lnTo>
                  <a:pt x="215" y="706"/>
                </a:lnTo>
                <a:lnTo>
                  <a:pt x="214" y="706"/>
                </a:lnTo>
                <a:lnTo>
                  <a:pt x="214" y="706"/>
                </a:lnTo>
                <a:lnTo>
                  <a:pt x="214" y="706"/>
                </a:lnTo>
                <a:lnTo>
                  <a:pt x="213" y="706"/>
                </a:lnTo>
                <a:lnTo>
                  <a:pt x="213" y="705"/>
                </a:lnTo>
                <a:lnTo>
                  <a:pt x="212" y="705"/>
                </a:lnTo>
                <a:lnTo>
                  <a:pt x="212" y="704"/>
                </a:lnTo>
                <a:lnTo>
                  <a:pt x="212" y="704"/>
                </a:lnTo>
                <a:lnTo>
                  <a:pt x="212" y="704"/>
                </a:lnTo>
                <a:lnTo>
                  <a:pt x="212" y="703"/>
                </a:lnTo>
                <a:lnTo>
                  <a:pt x="211" y="703"/>
                </a:lnTo>
                <a:lnTo>
                  <a:pt x="210" y="703"/>
                </a:lnTo>
                <a:lnTo>
                  <a:pt x="210" y="702"/>
                </a:lnTo>
                <a:lnTo>
                  <a:pt x="209" y="702"/>
                </a:lnTo>
                <a:lnTo>
                  <a:pt x="209" y="701"/>
                </a:lnTo>
                <a:lnTo>
                  <a:pt x="208" y="701"/>
                </a:lnTo>
                <a:lnTo>
                  <a:pt x="208" y="700"/>
                </a:lnTo>
                <a:lnTo>
                  <a:pt x="207" y="700"/>
                </a:lnTo>
                <a:lnTo>
                  <a:pt x="206" y="700"/>
                </a:lnTo>
                <a:lnTo>
                  <a:pt x="206" y="699"/>
                </a:lnTo>
                <a:lnTo>
                  <a:pt x="206" y="699"/>
                </a:lnTo>
                <a:lnTo>
                  <a:pt x="205" y="699"/>
                </a:lnTo>
                <a:lnTo>
                  <a:pt x="205" y="700"/>
                </a:lnTo>
                <a:lnTo>
                  <a:pt x="204" y="700"/>
                </a:lnTo>
                <a:lnTo>
                  <a:pt x="204" y="700"/>
                </a:lnTo>
                <a:lnTo>
                  <a:pt x="203" y="700"/>
                </a:lnTo>
                <a:lnTo>
                  <a:pt x="202" y="700"/>
                </a:lnTo>
                <a:lnTo>
                  <a:pt x="202" y="699"/>
                </a:lnTo>
                <a:lnTo>
                  <a:pt x="202" y="699"/>
                </a:lnTo>
                <a:lnTo>
                  <a:pt x="201" y="699"/>
                </a:lnTo>
                <a:lnTo>
                  <a:pt x="200" y="699"/>
                </a:lnTo>
                <a:lnTo>
                  <a:pt x="200" y="699"/>
                </a:lnTo>
                <a:lnTo>
                  <a:pt x="199" y="699"/>
                </a:lnTo>
                <a:lnTo>
                  <a:pt x="200" y="698"/>
                </a:lnTo>
                <a:lnTo>
                  <a:pt x="200" y="698"/>
                </a:lnTo>
                <a:lnTo>
                  <a:pt x="200" y="697"/>
                </a:lnTo>
                <a:lnTo>
                  <a:pt x="199" y="697"/>
                </a:lnTo>
                <a:lnTo>
                  <a:pt x="199" y="696"/>
                </a:lnTo>
                <a:lnTo>
                  <a:pt x="199" y="696"/>
                </a:lnTo>
                <a:lnTo>
                  <a:pt x="199" y="696"/>
                </a:lnTo>
                <a:lnTo>
                  <a:pt x="198" y="696"/>
                </a:lnTo>
                <a:lnTo>
                  <a:pt x="198" y="695"/>
                </a:lnTo>
                <a:lnTo>
                  <a:pt x="197" y="695"/>
                </a:lnTo>
                <a:lnTo>
                  <a:pt x="197" y="694"/>
                </a:lnTo>
                <a:lnTo>
                  <a:pt x="197" y="694"/>
                </a:lnTo>
                <a:lnTo>
                  <a:pt x="197" y="694"/>
                </a:lnTo>
                <a:lnTo>
                  <a:pt x="196" y="694"/>
                </a:lnTo>
                <a:lnTo>
                  <a:pt x="195" y="694"/>
                </a:lnTo>
                <a:lnTo>
                  <a:pt x="195" y="694"/>
                </a:lnTo>
                <a:lnTo>
                  <a:pt x="195" y="693"/>
                </a:lnTo>
                <a:lnTo>
                  <a:pt x="194" y="693"/>
                </a:lnTo>
                <a:lnTo>
                  <a:pt x="193" y="693"/>
                </a:lnTo>
                <a:lnTo>
                  <a:pt x="193" y="693"/>
                </a:lnTo>
                <a:lnTo>
                  <a:pt x="192" y="693"/>
                </a:lnTo>
                <a:lnTo>
                  <a:pt x="192" y="692"/>
                </a:lnTo>
                <a:lnTo>
                  <a:pt x="191" y="692"/>
                </a:lnTo>
                <a:lnTo>
                  <a:pt x="191" y="692"/>
                </a:lnTo>
                <a:lnTo>
                  <a:pt x="191" y="691"/>
                </a:lnTo>
                <a:lnTo>
                  <a:pt x="190" y="690"/>
                </a:lnTo>
                <a:lnTo>
                  <a:pt x="190" y="690"/>
                </a:lnTo>
                <a:lnTo>
                  <a:pt x="190" y="689"/>
                </a:lnTo>
                <a:lnTo>
                  <a:pt x="190" y="689"/>
                </a:lnTo>
                <a:lnTo>
                  <a:pt x="189" y="689"/>
                </a:lnTo>
                <a:lnTo>
                  <a:pt x="189" y="689"/>
                </a:lnTo>
                <a:lnTo>
                  <a:pt x="189" y="688"/>
                </a:lnTo>
                <a:lnTo>
                  <a:pt x="188" y="688"/>
                </a:lnTo>
                <a:lnTo>
                  <a:pt x="188" y="687"/>
                </a:lnTo>
                <a:lnTo>
                  <a:pt x="187" y="687"/>
                </a:lnTo>
                <a:lnTo>
                  <a:pt x="187" y="687"/>
                </a:lnTo>
                <a:lnTo>
                  <a:pt x="187" y="687"/>
                </a:lnTo>
                <a:lnTo>
                  <a:pt x="186" y="687"/>
                </a:lnTo>
                <a:lnTo>
                  <a:pt x="185" y="686"/>
                </a:lnTo>
                <a:lnTo>
                  <a:pt x="185" y="686"/>
                </a:lnTo>
                <a:lnTo>
                  <a:pt x="185" y="685"/>
                </a:lnTo>
                <a:lnTo>
                  <a:pt x="184" y="685"/>
                </a:lnTo>
                <a:lnTo>
                  <a:pt x="183" y="685"/>
                </a:lnTo>
                <a:lnTo>
                  <a:pt x="183" y="686"/>
                </a:lnTo>
                <a:lnTo>
                  <a:pt x="182" y="686"/>
                </a:lnTo>
                <a:lnTo>
                  <a:pt x="182" y="685"/>
                </a:lnTo>
                <a:lnTo>
                  <a:pt x="182" y="685"/>
                </a:lnTo>
                <a:lnTo>
                  <a:pt x="182" y="684"/>
                </a:lnTo>
                <a:lnTo>
                  <a:pt x="181" y="683"/>
                </a:lnTo>
                <a:lnTo>
                  <a:pt x="180" y="683"/>
                </a:lnTo>
                <a:lnTo>
                  <a:pt x="180" y="683"/>
                </a:lnTo>
                <a:lnTo>
                  <a:pt x="179" y="683"/>
                </a:lnTo>
                <a:lnTo>
                  <a:pt x="178" y="683"/>
                </a:lnTo>
                <a:lnTo>
                  <a:pt x="178" y="683"/>
                </a:lnTo>
                <a:lnTo>
                  <a:pt x="177" y="683"/>
                </a:lnTo>
                <a:lnTo>
                  <a:pt x="177" y="683"/>
                </a:lnTo>
                <a:lnTo>
                  <a:pt x="176" y="683"/>
                </a:lnTo>
                <a:lnTo>
                  <a:pt x="176" y="682"/>
                </a:lnTo>
                <a:lnTo>
                  <a:pt x="176" y="681"/>
                </a:lnTo>
                <a:lnTo>
                  <a:pt x="176" y="681"/>
                </a:lnTo>
                <a:lnTo>
                  <a:pt x="176" y="680"/>
                </a:lnTo>
                <a:lnTo>
                  <a:pt x="175" y="680"/>
                </a:lnTo>
                <a:lnTo>
                  <a:pt x="174" y="680"/>
                </a:lnTo>
                <a:lnTo>
                  <a:pt x="174" y="679"/>
                </a:lnTo>
                <a:lnTo>
                  <a:pt x="174" y="679"/>
                </a:lnTo>
                <a:lnTo>
                  <a:pt x="174" y="679"/>
                </a:lnTo>
                <a:lnTo>
                  <a:pt x="174" y="678"/>
                </a:lnTo>
                <a:lnTo>
                  <a:pt x="173" y="678"/>
                </a:lnTo>
                <a:lnTo>
                  <a:pt x="172" y="678"/>
                </a:lnTo>
                <a:lnTo>
                  <a:pt x="172" y="678"/>
                </a:lnTo>
                <a:lnTo>
                  <a:pt x="171" y="678"/>
                </a:lnTo>
                <a:lnTo>
                  <a:pt x="170" y="678"/>
                </a:lnTo>
                <a:lnTo>
                  <a:pt x="170" y="678"/>
                </a:lnTo>
                <a:lnTo>
                  <a:pt x="169" y="679"/>
                </a:lnTo>
                <a:lnTo>
                  <a:pt x="168" y="679"/>
                </a:lnTo>
                <a:lnTo>
                  <a:pt x="168" y="678"/>
                </a:lnTo>
                <a:lnTo>
                  <a:pt x="168" y="678"/>
                </a:lnTo>
                <a:lnTo>
                  <a:pt x="167" y="678"/>
                </a:lnTo>
                <a:lnTo>
                  <a:pt x="166" y="678"/>
                </a:lnTo>
                <a:lnTo>
                  <a:pt x="166" y="678"/>
                </a:lnTo>
                <a:lnTo>
                  <a:pt x="165" y="677"/>
                </a:lnTo>
                <a:lnTo>
                  <a:pt x="165" y="677"/>
                </a:lnTo>
                <a:lnTo>
                  <a:pt x="164" y="676"/>
                </a:lnTo>
                <a:lnTo>
                  <a:pt x="164" y="676"/>
                </a:lnTo>
                <a:lnTo>
                  <a:pt x="163" y="676"/>
                </a:lnTo>
                <a:lnTo>
                  <a:pt x="163" y="675"/>
                </a:lnTo>
                <a:lnTo>
                  <a:pt x="163" y="675"/>
                </a:lnTo>
                <a:lnTo>
                  <a:pt x="162" y="675"/>
                </a:lnTo>
                <a:lnTo>
                  <a:pt x="162" y="674"/>
                </a:lnTo>
                <a:lnTo>
                  <a:pt x="161" y="673"/>
                </a:lnTo>
                <a:lnTo>
                  <a:pt x="162" y="673"/>
                </a:lnTo>
                <a:lnTo>
                  <a:pt x="162" y="673"/>
                </a:lnTo>
                <a:lnTo>
                  <a:pt x="161" y="672"/>
                </a:lnTo>
                <a:lnTo>
                  <a:pt x="162" y="672"/>
                </a:lnTo>
                <a:lnTo>
                  <a:pt x="162" y="672"/>
                </a:lnTo>
                <a:lnTo>
                  <a:pt x="161" y="672"/>
                </a:lnTo>
                <a:lnTo>
                  <a:pt x="161" y="671"/>
                </a:lnTo>
                <a:lnTo>
                  <a:pt x="161" y="670"/>
                </a:lnTo>
                <a:lnTo>
                  <a:pt x="161" y="670"/>
                </a:lnTo>
                <a:lnTo>
                  <a:pt x="161" y="670"/>
                </a:lnTo>
                <a:lnTo>
                  <a:pt x="160" y="670"/>
                </a:lnTo>
                <a:lnTo>
                  <a:pt x="159" y="670"/>
                </a:lnTo>
                <a:lnTo>
                  <a:pt x="159" y="670"/>
                </a:lnTo>
                <a:lnTo>
                  <a:pt x="159" y="669"/>
                </a:lnTo>
                <a:lnTo>
                  <a:pt x="158" y="669"/>
                </a:lnTo>
                <a:lnTo>
                  <a:pt x="158" y="668"/>
                </a:lnTo>
                <a:lnTo>
                  <a:pt x="157" y="668"/>
                </a:lnTo>
                <a:lnTo>
                  <a:pt x="158" y="668"/>
                </a:lnTo>
                <a:lnTo>
                  <a:pt x="158" y="668"/>
                </a:lnTo>
                <a:lnTo>
                  <a:pt x="158" y="667"/>
                </a:lnTo>
                <a:lnTo>
                  <a:pt x="159" y="666"/>
                </a:lnTo>
                <a:lnTo>
                  <a:pt x="159" y="666"/>
                </a:lnTo>
                <a:lnTo>
                  <a:pt x="158" y="666"/>
                </a:lnTo>
                <a:lnTo>
                  <a:pt x="157" y="666"/>
                </a:lnTo>
                <a:lnTo>
                  <a:pt x="157" y="665"/>
                </a:lnTo>
                <a:lnTo>
                  <a:pt x="157" y="665"/>
                </a:lnTo>
                <a:lnTo>
                  <a:pt x="157" y="664"/>
                </a:lnTo>
                <a:lnTo>
                  <a:pt x="157" y="664"/>
                </a:lnTo>
                <a:lnTo>
                  <a:pt x="157" y="664"/>
                </a:lnTo>
                <a:lnTo>
                  <a:pt x="156" y="664"/>
                </a:lnTo>
                <a:lnTo>
                  <a:pt x="156" y="663"/>
                </a:lnTo>
                <a:lnTo>
                  <a:pt x="155" y="663"/>
                </a:lnTo>
                <a:lnTo>
                  <a:pt x="155" y="663"/>
                </a:lnTo>
                <a:lnTo>
                  <a:pt x="154" y="663"/>
                </a:lnTo>
                <a:lnTo>
                  <a:pt x="153" y="663"/>
                </a:lnTo>
                <a:lnTo>
                  <a:pt x="153" y="663"/>
                </a:lnTo>
                <a:lnTo>
                  <a:pt x="153" y="662"/>
                </a:lnTo>
                <a:lnTo>
                  <a:pt x="152" y="662"/>
                </a:lnTo>
                <a:lnTo>
                  <a:pt x="152" y="662"/>
                </a:lnTo>
                <a:lnTo>
                  <a:pt x="151" y="662"/>
                </a:lnTo>
                <a:lnTo>
                  <a:pt x="151" y="661"/>
                </a:lnTo>
                <a:lnTo>
                  <a:pt x="150" y="661"/>
                </a:lnTo>
                <a:lnTo>
                  <a:pt x="150" y="660"/>
                </a:lnTo>
                <a:lnTo>
                  <a:pt x="150" y="660"/>
                </a:lnTo>
                <a:lnTo>
                  <a:pt x="150" y="659"/>
                </a:lnTo>
                <a:lnTo>
                  <a:pt x="149" y="659"/>
                </a:lnTo>
                <a:lnTo>
                  <a:pt x="149" y="659"/>
                </a:lnTo>
                <a:lnTo>
                  <a:pt x="149" y="658"/>
                </a:lnTo>
                <a:lnTo>
                  <a:pt x="148" y="659"/>
                </a:lnTo>
                <a:lnTo>
                  <a:pt x="147" y="658"/>
                </a:lnTo>
                <a:lnTo>
                  <a:pt x="147" y="658"/>
                </a:lnTo>
                <a:lnTo>
                  <a:pt x="146" y="658"/>
                </a:lnTo>
                <a:lnTo>
                  <a:pt x="146" y="658"/>
                </a:lnTo>
                <a:lnTo>
                  <a:pt x="145" y="658"/>
                </a:lnTo>
                <a:lnTo>
                  <a:pt x="144" y="658"/>
                </a:lnTo>
                <a:lnTo>
                  <a:pt x="144" y="657"/>
                </a:lnTo>
                <a:lnTo>
                  <a:pt x="143" y="657"/>
                </a:lnTo>
                <a:lnTo>
                  <a:pt x="142" y="657"/>
                </a:lnTo>
                <a:lnTo>
                  <a:pt x="142" y="657"/>
                </a:lnTo>
                <a:lnTo>
                  <a:pt x="142" y="656"/>
                </a:lnTo>
                <a:lnTo>
                  <a:pt x="141" y="656"/>
                </a:lnTo>
                <a:lnTo>
                  <a:pt x="140" y="656"/>
                </a:lnTo>
                <a:lnTo>
                  <a:pt x="140" y="656"/>
                </a:lnTo>
                <a:lnTo>
                  <a:pt x="140" y="655"/>
                </a:lnTo>
                <a:lnTo>
                  <a:pt x="139" y="655"/>
                </a:lnTo>
                <a:lnTo>
                  <a:pt x="139" y="654"/>
                </a:lnTo>
                <a:lnTo>
                  <a:pt x="138" y="654"/>
                </a:lnTo>
                <a:lnTo>
                  <a:pt x="138" y="654"/>
                </a:lnTo>
                <a:lnTo>
                  <a:pt x="138" y="653"/>
                </a:lnTo>
                <a:lnTo>
                  <a:pt x="137" y="653"/>
                </a:lnTo>
                <a:lnTo>
                  <a:pt x="136" y="653"/>
                </a:lnTo>
                <a:lnTo>
                  <a:pt x="135" y="653"/>
                </a:lnTo>
                <a:lnTo>
                  <a:pt x="134" y="653"/>
                </a:lnTo>
                <a:lnTo>
                  <a:pt x="134" y="653"/>
                </a:lnTo>
                <a:lnTo>
                  <a:pt x="133" y="653"/>
                </a:lnTo>
                <a:lnTo>
                  <a:pt x="132" y="653"/>
                </a:lnTo>
                <a:lnTo>
                  <a:pt x="132" y="653"/>
                </a:lnTo>
                <a:lnTo>
                  <a:pt x="131" y="653"/>
                </a:lnTo>
                <a:lnTo>
                  <a:pt x="130" y="653"/>
                </a:lnTo>
                <a:lnTo>
                  <a:pt x="130" y="653"/>
                </a:lnTo>
                <a:lnTo>
                  <a:pt x="130" y="652"/>
                </a:lnTo>
                <a:lnTo>
                  <a:pt x="129" y="652"/>
                </a:lnTo>
                <a:lnTo>
                  <a:pt x="128" y="652"/>
                </a:lnTo>
                <a:lnTo>
                  <a:pt x="128" y="651"/>
                </a:lnTo>
                <a:lnTo>
                  <a:pt x="128" y="651"/>
                </a:lnTo>
                <a:lnTo>
                  <a:pt x="127" y="651"/>
                </a:lnTo>
                <a:lnTo>
                  <a:pt x="127" y="651"/>
                </a:lnTo>
                <a:lnTo>
                  <a:pt x="127" y="651"/>
                </a:lnTo>
                <a:lnTo>
                  <a:pt x="126" y="651"/>
                </a:lnTo>
                <a:lnTo>
                  <a:pt x="125" y="651"/>
                </a:lnTo>
                <a:lnTo>
                  <a:pt x="125" y="651"/>
                </a:lnTo>
                <a:lnTo>
                  <a:pt x="125" y="650"/>
                </a:lnTo>
                <a:lnTo>
                  <a:pt x="124" y="650"/>
                </a:lnTo>
                <a:lnTo>
                  <a:pt x="124" y="649"/>
                </a:lnTo>
                <a:lnTo>
                  <a:pt x="123" y="649"/>
                </a:lnTo>
                <a:lnTo>
                  <a:pt x="123" y="649"/>
                </a:lnTo>
                <a:lnTo>
                  <a:pt x="123" y="649"/>
                </a:lnTo>
                <a:lnTo>
                  <a:pt x="122" y="649"/>
                </a:lnTo>
                <a:lnTo>
                  <a:pt x="121" y="649"/>
                </a:lnTo>
                <a:lnTo>
                  <a:pt x="121" y="649"/>
                </a:lnTo>
                <a:lnTo>
                  <a:pt x="120" y="649"/>
                </a:lnTo>
                <a:lnTo>
                  <a:pt x="120" y="648"/>
                </a:lnTo>
                <a:lnTo>
                  <a:pt x="119" y="648"/>
                </a:lnTo>
                <a:lnTo>
                  <a:pt x="119" y="647"/>
                </a:lnTo>
                <a:lnTo>
                  <a:pt x="120" y="647"/>
                </a:lnTo>
                <a:lnTo>
                  <a:pt x="120" y="647"/>
                </a:lnTo>
                <a:lnTo>
                  <a:pt x="119" y="647"/>
                </a:lnTo>
                <a:lnTo>
                  <a:pt x="119" y="646"/>
                </a:lnTo>
                <a:lnTo>
                  <a:pt x="119" y="645"/>
                </a:lnTo>
                <a:lnTo>
                  <a:pt x="119" y="645"/>
                </a:lnTo>
                <a:lnTo>
                  <a:pt x="118" y="645"/>
                </a:lnTo>
                <a:lnTo>
                  <a:pt x="118" y="644"/>
                </a:lnTo>
                <a:lnTo>
                  <a:pt x="118" y="643"/>
                </a:lnTo>
                <a:lnTo>
                  <a:pt x="117" y="643"/>
                </a:lnTo>
                <a:lnTo>
                  <a:pt x="118" y="643"/>
                </a:lnTo>
                <a:lnTo>
                  <a:pt x="119" y="643"/>
                </a:lnTo>
                <a:lnTo>
                  <a:pt x="119" y="643"/>
                </a:lnTo>
                <a:lnTo>
                  <a:pt x="120" y="643"/>
                </a:lnTo>
                <a:lnTo>
                  <a:pt x="120" y="642"/>
                </a:lnTo>
                <a:lnTo>
                  <a:pt x="120" y="641"/>
                </a:lnTo>
                <a:lnTo>
                  <a:pt x="121" y="641"/>
                </a:lnTo>
                <a:lnTo>
                  <a:pt x="121" y="641"/>
                </a:lnTo>
                <a:lnTo>
                  <a:pt x="121" y="640"/>
                </a:lnTo>
                <a:lnTo>
                  <a:pt x="121" y="639"/>
                </a:lnTo>
                <a:lnTo>
                  <a:pt x="122" y="639"/>
                </a:lnTo>
                <a:lnTo>
                  <a:pt x="122" y="638"/>
                </a:lnTo>
                <a:lnTo>
                  <a:pt x="121" y="638"/>
                </a:lnTo>
                <a:lnTo>
                  <a:pt x="121" y="637"/>
                </a:lnTo>
                <a:lnTo>
                  <a:pt x="121" y="637"/>
                </a:lnTo>
                <a:lnTo>
                  <a:pt x="121" y="637"/>
                </a:lnTo>
                <a:lnTo>
                  <a:pt x="121" y="636"/>
                </a:lnTo>
                <a:lnTo>
                  <a:pt x="120" y="636"/>
                </a:lnTo>
                <a:lnTo>
                  <a:pt x="119" y="636"/>
                </a:lnTo>
                <a:lnTo>
                  <a:pt x="119" y="636"/>
                </a:lnTo>
                <a:lnTo>
                  <a:pt x="118" y="636"/>
                </a:lnTo>
                <a:lnTo>
                  <a:pt x="117" y="636"/>
                </a:lnTo>
                <a:lnTo>
                  <a:pt x="117" y="636"/>
                </a:lnTo>
                <a:lnTo>
                  <a:pt x="117" y="636"/>
                </a:lnTo>
                <a:lnTo>
                  <a:pt x="116" y="636"/>
                </a:lnTo>
                <a:lnTo>
                  <a:pt x="115" y="636"/>
                </a:lnTo>
                <a:lnTo>
                  <a:pt x="115" y="636"/>
                </a:lnTo>
                <a:lnTo>
                  <a:pt x="115" y="636"/>
                </a:lnTo>
                <a:lnTo>
                  <a:pt x="115" y="636"/>
                </a:lnTo>
                <a:lnTo>
                  <a:pt x="114" y="635"/>
                </a:lnTo>
                <a:lnTo>
                  <a:pt x="113" y="635"/>
                </a:lnTo>
                <a:lnTo>
                  <a:pt x="113" y="636"/>
                </a:lnTo>
                <a:lnTo>
                  <a:pt x="113" y="636"/>
                </a:lnTo>
                <a:lnTo>
                  <a:pt x="113" y="635"/>
                </a:lnTo>
                <a:lnTo>
                  <a:pt x="112" y="636"/>
                </a:lnTo>
                <a:lnTo>
                  <a:pt x="111" y="635"/>
                </a:lnTo>
                <a:lnTo>
                  <a:pt x="111" y="635"/>
                </a:lnTo>
                <a:lnTo>
                  <a:pt x="110" y="635"/>
                </a:lnTo>
                <a:lnTo>
                  <a:pt x="110" y="635"/>
                </a:lnTo>
                <a:lnTo>
                  <a:pt x="110" y="636"/>
                </a:lnTo>
                <a:lnTo>
                  <a:pt x="109" y="636"/>
                </a:lnTo>
                <a:lnTo>
                  <a:pt x="109" y="635"/>
                </a:lnTo>
                <a:lnTo>
                  <a:pt x="109" y="634"/>
                </a:lnTo>
                <a:lnTo>
                  <a:pt x="109" y="634"/>
                </a:lnTo>
                <a:lnTo>
                  <a:pt x="109" y="633"/>
                </a:lnTo>
                <a:lnTo>
                  <a:pt x="108" y="632"/>
                </a:lnTo>
                <a:lnTo>
                  <a:pt x="108" y="631"/>
                </a:lnTo>
                <a:lnTo>
                  <a:pt x="108" y="631"/>
                </a:lnTo>
                <a:lnTo>
                  <a:pt x="108" y="630"/>
                </a:lnTo>
                <a:lnTo>
                  <a:pt x="108" y="630"/>
                </a:lnTo>
                <a:lnTo>
                  <a:pt x="108" y="629"/>
                </a:lnTo>
                <a:lnTo>
                  <a:pt x="108" y="628"/>
                </a:lnTo>
                <a:lnTo>
                  <a:pt x="108" y="628"/>
                </a:lnTo>
                <a:lnTo>
                  <a:pt x="107" y="627"/>
                </a:lnTo>
                <a:lnTo>
                  <a:pt x="106" y="626"/>
                </a:lnTo>
                <a:lnTo>
                  <a:pt x="106" y="626"/>
                </a:lnTo>
                <a:lnTo>
                  <a:pt x="105" y="626"/>
                </a:lnTo>
                <a:lnTo>
                  <a:pt x="105" y="626"/>
                </a:lnTo>
                <a:lnTo>
                  <a:pt x="104" y="626"/>
                </a:lnTo>
                <a:lnTo>
                  <a:pt x="104" y="625"/>
                </a:lnTo>
                <a:lnTo>
                  <a:pt x="104" y="625"/>
                </a:lnTo>
                <a:lnTo>
                  <a:pt x="103" y="625"/>
                </a:lnTo>
                <a:lnTo>
                  <a:pt x="102" y="625"/>
                </a:lnTo>
                <a:lnTo>
                  <a:pt x="102" y="624"/>
                </a:lnTo>
                <a:lnTo>
                  <a:pt x="102" y="624"/>
                </a:lnTo>
                <a:lnTo>
                  <a:pt x="102" y="624"/>
                </a:lnTo>
                <a:lnTo>
                  <a:pt x="102" y="623"/>
                </a:lnTo>
                <a:lnTo>
                  <a:pt x="103" y="622"/>
                </a:lnTo>
                <a:lnTo>
                  <a:pt x="103" y="622"/>
                </a:lnTo>
                <a:lnTo>
                  <a:pt x="104" y="622"/>
                </a:lnTo>
                <a:lnTo>
                  <a:pt x="104" y="621"/>
                </a:lnTo>
                <a:lnTo>
                  <a:pt x="104" y="620"/>
                </a:lnTo>
                <a:lnTo>
                  <a:pt x="104" y="620"/>
                </a:lnTo>
                <a:lnTo>
                  <a:pt x="104" y="619"/>
                </a:lnTo>
                <a:lnTo>
                  <a:pt x="104" y="619"/>
                </a:lnTo>
                <a:lnTo>
                  <a:pt x="104" y="618"/>
                </a:lnTo>
                <a:lnTo>
                  <a:pt x="104" y="617"/>
                </a:lnTo>
                <a:lnTo>
                  <a:pt x="104" y="617"/>
                </a:lnTo>
                <a:lnTo>
                  <a:pt x="104" y="616"/>
                </a:lnTo>
                <a:lnTo>
                  <a:pt x="104" y="616"/>
                </a:lnTo>
                <a:lnTo>
                  <a:pt x="104" y="615"/>
                </a:lnTo>
                <a:lnTo>
                  <a:pt x="103" y="615"/>
                </a:lnTo>
                <a:lnTo>
                  <a:pt x="102" y="615"/>
                </a:lnTo>
                <a:lnTo>
                  <a:pt x="102" y="615"/>
                </a:lnTo>
                <a:lnTo>
                  <a:pt x="101" y="615"/>
                </a:lnTo>
                <a:lnTo>
                  <a:pt x="100" y="615"/>
                </a:lnTo>
                <a:lnTo>
                  <a:pt x="100" y="615"/>
                </a:lnTo>
                <a:lnTo>
                  <a:pt x="99" y="615"/>
                </a:lnTo>
                <a:lnTo>
                  <a:pt x="98" y="615"/>
                </a:lnTo>
                <a:lnTo>
                  <a:pt x="98" y="615"/>
                </a:lnTo>
                <a:lnTo>
                  <a:pt x="98" y="614"/>
                </a:lnTo>
                <a:lnTo>
                  <a:pt x="98" y="613"/>
                </a:lnTo>
                <a:lnTo>
                  <a:pt x="98" y="613"/>
                </a:lnTo>
                <a:lnTo>
                  <a:pt x="99" y="613"/>
                </a:lnTo>
                <a:lnTo>
                  <a:pt x="99" y="612"/>
                </a:lnTo>
                <a:lnTo>
                  <a:pt x="100" y="611"/>
                </a:lnTo>
                <a:lnTo>
                  <a:pt x="100" y="611"/>
                </a:lnTo>
                <a:lnTo>
                  <a:pt x="100" y="610"/>
                </a:lnTo>
                <a:lnTo>
                  <a:pt x="100" y="609"/>
                </a:lnTo>
                <a:lnTo>
                  <a:pt x="100" y="609"/>
                </a:lnTo>
                <a:lnTo>
                  <a:pt x="100" y="609"/>
                </a:lnTo>
                <a:lnTo>
                  <a:pt x="100" y="608"/>
                </a:lnTo>
                <a:lnTo>
                  <a:pt x="99" y="607"/>
                </a:lnTo>
                <a:lnTo>
                  <a:pt x="98" y="607"/>
                </a:lnTo>
                <a:lnTo>
                  <a:pt x="98" y="607"/>
                </a:lnTo>
                <a:lnTo>
                  <a:pt x="98" y="607"/>
                </a:lnTo>
                <a:lnTo>
                  <a:pt x="97" y="607"/>
                </a:lnTo>
                <a:lnTo>
                  <a:pt x="97" y="606"/>
                </a:lnTo>
                <a:lnTo>
                  <a:pt x="96" y="606"/>
                </a:lnTo>
                <a:lnTo>
                  <a:pt x="96" y="605"/>
                </a:lnTo>
                <a:lnTo>
                  <a:pt x="96" y="605"/>
                </a:lnTo>
                <a:lnTo>
                  <a:pt x="96" y="604"/>
                </a:lnTo>
                <a:lnTo>
                  <a:pt x="95" y="604"/>
                </a:lnTo>
                <a:lnTo>
                  <a:pt x="95" y="603"/>
                </a:lnTo>
                <a:lnTo>
                  <a:pt x="95" y="603"/>
                </a:lnTo>
                <a:lnTo>
                  <a:pt x="96" y="603"/>
                </a:lnTo>
                <a:lnTo>
                  <a:pt x="96" y="602"/>
                </a:lnTo>
                <a:lnTo>
                  <a:pt x="96" y="601"/>
                </a:lnTo>
                <a:lnTo>
                  <a:pt x="96" y="601"/>
                </a:lnTo>
                <a:lnTo>
                  <a:pt x="96" y="601"/>
                </a:lnTo>
                <a:lnTo>
                  <a:pt x="96" y="600"/>
                </a:lnTo>
                <a:lnTo>
                  <a:pt x="96" y="600"/>
                </a:lnTo>
                <a:lnTo>
                  <a:pt x="96" y="600"/>
                </a:lnTo>
                <a:lnTo>
                  <a:pt x="96" y="599"/>
                </a:lnTo>
                <a:lnTo>
                  <a:pt x="96" y="598"/>
                </a:lnTo>
                <a:lnTo>
                  <a:pt x="96" y="598"/>
                </a:lnTo>
                <a:lnTo>
                  <a:pt x="95" y="598"/>
                </a:lnTo>
                <a:lnTo>
                  <a:pt x="95" y="597"/>
                </a:lnTo>
                <a:lnTo>
                  <a:pt x="94" y="596"/>
                </a:lnTo>
                <a:lnTo>
                  <a:pt x="94" y="596"/>
                </a:lnTo>
                <a:lnTo>
                  <a:pt x="93" y="596"/>
                </a:lnTo>
                <a:lnTo>
                  <a:pt x="93" y="596"/>
                </a:lnTo>
                <a:lnTo>
                  <a:pt x="92" y="596"/>
                </a:lnTo>
                <a:lnTo>
                  <a:pt x="92" y="596"/>
                </a:lnTo>
                <a:lnTo>
                  <a:pt x="91" y="596"/>
                </a:lnTo>
                <a:lnTo>
                  <a:pt x="91" y="596"/>
                </a:lnTo>
                <a:lnTo>
                  <a:pt x="91" y="595"/>
                </a:lnTo>
                <a:lnTo>
                  <a:pt x="90" y="595"/>
                </a:lnTo>
                <a:lnTo>
                  <a:pt x="89" y="595"/>
                </a:lnTo>
                <a:lnTo>
                  <a:pt x="89" y="594"/>
                </a:lnTo>
                <a:lnTo>
                  <a:pt x="89" y="594"/>
                </a:lnTo>
                <a:lnTo>
                  <a:pt x="88" y="593"/>
                </a:lnTo>
                <a:lnTo>
                  <a:pt x="88" y="592"/>
                </a:lnTo>
                <a:lnTo>
                  <a:pt x="87" y="592"/>
                </a:lnTo>
                <a:lnTo>
                  <a:pt x="87" y="591"/>
                </a:lnTo>
                <a:lnTo>
                  <a:pt x="88" y="591"/>
                </a:lnTo>
                <a:lnTo>
                  <a:pt x="88" y="590"/>
                </a:lnTo>
                <a:lnTo>
                  <a:pt x="89" y="590"/>
                </a:lnTo>
                <a:lnTo>
                  <a:pt x="89" y="590"/>
                </a:lnTo>
                <a:lnTo>
                  <a:pt x="89" y="590"/>
                </a:lnTo>
                <a:lnTo>
                  <a:pt x="90" y="590"/>
                </a:lnTo>
                <a:lnTo>
                  <a:pt x="91" y="589"/>
                </a:lnTo>
                <a:lnTo>
                  <a:pt x="91" y="589"/>
                </a:lnTo>
                <a:lnTo>
                  <a:pt x="92" y="589"/>
                </a:lnTo>
                <a:lnTo>
                  <a:pt x="92" y="589"/>
                </a:lnTo>
                <a:lnTo>
                  <a:pt x="92" y="588"/>
                </a:lnTo>
                <a:lnTo>
                  <a:pt x="92" y="588"/>
                </a:lnTo>
                <a:lnTo>
                  <a:pt x="93" y="587"/>
                </a:lnTo>
                <a:lnTo>
                  <a:pt x="93" y="586"/>
                </a:lnTo>
                <a:lnTo>
                  <a:pt x="93" y="586"/>
                </a:lnTo>
                <a:lnTo>
                  <a:pt x="92" y="586"/>
                </a:lnTo>
                <a:lnTo>
                  <a:pt x="92" y="585"/>
                </a:lnTo>
                <a:lnTo>
                  <a:pt x="92" y="585"/>
                </a:lnTo>
                <a:lnTo>
                  <a:pt x="91" y="585"/>
                </a:lnTo>
                <a:lnTo>
                  <a:pt x="91" y="585"/>
                </a:lnTo>
                <a:lnTo>
                  <a:pt x="91" y="584"/>
                </a:lnTo>
                <a:lnTo>
                  <a:pt x="90" y="584"/>
                </a:lnTo>
                <a:lnTo>
                  <a:pt x="89" y="584"/>
                </a:lnTo>
                <a:lnTo>
                  <a:pt x="89" y="584"/>
                </a:lnTo>
                <a:lnTo>
                  <a:pt x="89" y="584"/>
                </a:lnTo>
                <a:lnTo>
                  <a:pt x="89" y="583"/>
                </a:lnTo>
                <a:lnTo>
                  <a:pt x="89" y="583"/>
                </a:lnTo>
                <a:lnTo>
                  <a:pt x="89" y="582"/>
                </a:lnTo>
                <a:lnTo>
                  <a:pt x="89" y="581"/>
                </a:lnTo>
                <a:lnTo>
                  <a:pt x="89" y="581"/>
                </a:lnTo>
                <a:lnTo>
                  <a:pt x="89" y="581"/>
                </a:lnTo>
                <a:lnTo>
                  <a:pt x="89" y="580"/>
                </a:lnTo>
                <a:lnTo>
                  <a:pt x="90" y="580"/>
                </a:lnTo>
                <a:lnTo>
                  <a:pt x="91" y="579"/>
                </a:lnTo>
                <a:lnTo>
                  <a:pt x="90" y="579"/>
                </a:lnTo>
                <a:lnTo>
                  <a:pt x="90" y="579"/>
                </a:lnTo>
                <a:lnTo>
                  <a:pt x="89" y="579"/>
                </a:lnTo>
                <a:lnTo>
                  <a:pt x="89" y="578"/>
                </a:lnTo>
                <a:lnTo>
                  <a:pt x="89" y="578"/>
                </a:lnTo>
                <a:lnTo>
                  <a:pt x="88" y="577"/>
                </a:lnTo>
                <a:lnTo>
                  <a:pt x="87" y="577"/>
                </a:lnTo>
                <a:lnTo>
                  <a:pt x="87" y="577"/>
                </a:lnTo>
                <a:lnTo>
                  <a:pt x="87" y="576"/>
                </a:lnTo>
                <a:lnTo>
                  <a:pt x="87" y="576"/>
                </a:lnTo>
                <a:lnTo>
                  <a:pt x="86" y="575"/>
                </a:lnTo>
                <a:lnTo>
                  <a:pt x="85" y="575"/>
                </a:lnTo>
                <a:lnTo>
                  <a:pt x="85" y="575"/>
                </a:lnTo>
                <a:lnTo>
                  <a:pt x="84" y="575"/>
                </a:lnTo>
                <a:lnTo>
                  <a:pt x="83" y="575"/>
                </a:lnTo>
                <a:lnTo>
                  <a:pt x="83" y="575"/>
                </a:lnTo>
                <a:lnTo>
                  <a:pt x="83" y="574"/>
                </a:lnTo>
                <a:lnTo>
                  <a:pt x="82" y="574"/>
                </a:lnTo>
                <a:lnTo>
                  <a:pt x="81" y="573"/>
                </a:lnTo>
                <a:lnTo>
                  <a:pt x="81" y="573"/>
                </a:lnTo>
                <a:lnTo>
                  <a:pt x="81" y="573"/>
                </a:lnTo>
                <a:lnTo>
                  <a:pt x="81" y="572"/>
                </a:lnTo>
                <a:lnTo>
                  <a:pt x="80" y="572"/>
                </a:lnTo>
                <a:lnTo>
                  <a:pt x="80" y="571"/>
                </a:lnTo>
                <a:lnTo>
                  <a:pt x="80" y="571"/>
                </a:lnTo>
                <a:lnTo>
                  <a:pt x="80" y="570"/>
                </a:lnTo>
                <a:lnTo>
                  <a:pt x="81" y="570"/>
                </a:lnTo>
                <a:lnTo>
                  <a:pt x="81" y="569"/>
                </a:lnTo>
                <a:lnTo>
                  <a:pt x="81" y="569"/>
                </a:lnTo>
                <a:lnTo>
                  <a:pt x="81" y="569"/>
                </a:lnTo>
                <a:lnTo>
                  <a:pt x="81" y="568"/>
                </a:lnTo>
                <a:lnTo>
                  <a:pt x="81" y="568"/>
                </a:lnTo>
                <a:lnTo>
                  <a:pt x="81" y="567"/>
                </a:lnTo>
                <a:lnTo>
                  <a:pt x="80" y="567"/>
                </a:lnTo>
                <a:lnTo>
                  <a:pt x="79" y="567"/>
                </a:lnTo>
                <a:lnTo>
                  <a:pt x="79" y="567"/>
                </a:lnTo>
                <a:lnTo>
                  <a:pt x="79" y="567"/>
                </a:lnTo>
                <a:lnTo>
                  <a:pt x="78" y="567"/>
                </a:lnTo>
                <a:lnTo>
                  <a:pt x="78" y="568"/>
                </a:lnTo>
                <a:lnTo>
                  <a:pt x="77" y="568"/>
                </a:lnTo>
                <a:lnTo>
                  <a:pt x="77" y="569"/>
                </a:lnTo>
                <a:lnTo>
                  <a:pt x="77" y="569"/>
                </a:lnTo>
                <a:lnTo>
                  <a:pt x="78" y="569"/>
                </a:lnTo>
                <a:lnTo>
                  <a:pt x="78" y="570"/>
                </a:lnTo>
                <a:lnTo>
                  <a:pt x="78" y="571"/>
                </a:lnTo>
                <a:lnTo>
                  <a:pt x="78" y="571"/>
                </a:lnTo>
                <a:lnTo>
                  <a:pt x="78" y="572"/>
                </a:lnTo>
                <a:lnTo>
                  <a:pt x="78" y="573"/>
                </a:lnTo>
                <a:lnTo>
                  <a:pt x="78" y="573"/>
                </a:lnTo>
                <a:lnTo>
                  <a:pt x="78" y="574"/>
                </a:lnTo>
                <a:lnTo>
                  <a:pt x="77" y="574"/>
                </a:lnTo>
                <a:lnTo>
                  <a:pt x="77" y="575"/>
                </a:lnTo>
                <a:lnTo>
                  <a:pt x="77" y="575"/>
                </a:lnTo>
                <a:lnTo>
                  <a:pt x="77" y="576"/>
                </a:lnTo>
                <a:lnTo>
                  <a:pt x="77" y="577"/>
                </a:lnTo>
                <a:lnTo>
                  <a:pt x="77" y="577"/>
                </a:lnTo>
                <a:lnTo>
                  <a:pt x="77" y="578"/>
                </a:lnTo>
                <a:lnTo>
                  <a:pt x="77" y="579"/>
                </a:lnTo>
                <a:lnTo>
                  <a:pt x="77" y="579"/>
                </a:lnTo>
                <a:lnTo>
                  <a:pt x="78" y="579"/>
                </a:lnTo>
                <a:lnTo>
                  <a:pt x="79" y="579"/>
                </a:lnTo>
                <a:lnTo>
                  <a:pt x="79" y="580"/>
                </a:lnTo>
                <a:lnTo>
                  <a:pt x="80" y="580"/>
                </a:lnTo>
                <a:lnTo>
                  <a:pt x="80" y="581"/>
                </a:lnTo>
                <a:lnTo>
                  <a:pt x="81" y="581"/>
                </a:lnTo>
                <a:lnTo>
                  <a:pt x="81" y="581"/>
                </a:lnTo>
                <a:lnTo>
                  <a:pt x="81" y="582"/>
                </a:lnTo>
                <a:lnTo>
                  <a:pt x="81" y="583"/>
                </a:lnTo>
                <a:lnTo>
                  <a:pt x="81" y="583"/>
                </a:lnTo>
                <a:lnTo>
                  <a:pt x="80" y="583"/>
                </a:lnTo>
                <a:lnTo>
                  <a:pt x="80" y="584"/>
                </a:lnTo>
                <a:lnTo>
                  <a:pt x="79" y="584"/>
                </a:lnTo>
                <a:lnTo>
                  <a:pt x="79" y="584"/>
                </a:lnTo>
                <a:lnTo>
                  <a:pt x="78" y="583"/>
                </a:lnTo>
                <a:lnTo>
                  <a:pt x="77" y="583"/>
                </a:lnTo>
                <a:lnTo>
                  <a:pt x="77" y="583"/>
                </a:lnTo>
                <a:lnTo>
                  <a:pt x="76" y="583"/>
                </a:lnTo>
                <a:lnTo>
                  <a:pt x="76" y="582"/>
                </a:lnTo>
                <a:lnTo>
                  <a:pt x="75" y="582"/>
                </a:lnTo>
                <a:lnTo>
                  <a:pt x="75" y="582"/>
                </a:lnTo>
                <a:lnTo>
                  <a:pt x="74" y="582"/>
                </a:lnTo>
                <a:lnTo>
                  <a:pt x="74" y="582"/>
                </a:lnTo>
                <a:lnTo>
                  <a:pt x="73" y="581"/>
                </a:lnTo>
                <a:lnTo>
                  <a:pt x="72" y="581"/>
                </a:lnTo>
                <a:lnTo>
                  <a:pt x="72" y="581"/>
                </a:lnTo>
                <a:lnTo>
                  <a:pt x="71" y="581"/>
                </a:lnTo>
                <a:lnTo>
                  <a:pt x="71" y="580"/>
                </a:lnTo>
                <a:lnTo>
                  <a:pt x="70" y="580"/>
                </a:lnTo>
                <a:lnTo>
                  <a:pt x="70" y="579"/>
                </a:lnTo>
                <a:lnTo>
                  <a:pt x="70" y="579"/>
                </a:lnTo>
                <a:lnTo>
                  <a:pt x="70" y="578"/>
                </a:lnTo>
                <a:lnTo>
                  <a:pt x="69" y="578"/>
                </a:lnTo>
                <a:lnTo>
                  <a:pt x="69" y="577"/>
                </a:lnTo>
                <a:lnTo>
                  <a:pt x="68" y="577"/>
                </a:lnTo>
                <a:lnTo>
                  <a:pt x="68" y="577"/>
                </a:lnTo>
                <a:lnTo>
                  <a:pt x="67" y="577"/>
                </a:lnTo>
                <a:lnTo>
                  <a:pt x="66" y="577"/>
                </a:lnTo>
                <a:lnTo>
                  <a:pt x="66" y="577"/>
                </a:lnTo>
                <a:lnTo>
                  <a:pt x="65" y="578"/>
                </a:lnTo>
                <a:lnTo>
                  <a:pt x="64" y="578"/>
                </a:lnTo>
                <a:lnTo>
                  <a:pt x="64" y="579"/>
                </a:lnTo>
                <a:lnTo>
                  <a:pt x="64" y="579"/>
                </a:lnTo>
                <a:lnTo>
                  <a:pt x="63" y="579"/>
                </a:lnTo>
                <a:lnTo>
                  <a:pt x="62" y="580"/>
                </a:lnTo>
                <a:lnTo>
                  <a:pt x="62" y="579"/>
                </a:lnTo>
                <a:lnTo>
                  <a:pt x="61" y="579"/>
                </a:lnTo>
                <a:lnTo>
                  <a:pt x="61" y="579"/>
                </a:lnTo>
                <a:lnTo>
                  <a:pt x="61" y="578"/>
                </a:lnTo>
                <a:lnTo>
                  <a:pt x="62" y="578"/>
                </a:lnTo>
                <a:lnTo>
                  <a:pt x="62" y="577"/>
                </a:lnTo>
                <a:lnTo>
                  <a:pt x="62" y="577"/>
                </a:lnTo>
                <a:lnTo>
                  <a:pt x="62" y="576"/>
                </a:lnTo>
                <a:lnTo>
                  <a:pt x="62" y="575"/>
                </a:lnTo>
                <a:lnTo>
                  <a:pt x="63" y="575"/>
                </a:lnTo>
                <a:lnTo>
                  <a:pt x="63" y="575"/>
                </a:lnTo>
                <a:lnTo>
                  <a:pt x="63" y="574"/>
                </a:lnTo>
                <a:lnTo>
                  <a:pt x="63" y="573"/>
                </a:lnTo>
                <a:lnTo>
                  <a:pt x="62" y="573"/>
                </a:lnTo>
                <a:lnTo>
                  <a:pt x="62" y="573"/>
                </a:lnTo>
                <a:lnTo>
                  <a:pt x="61" y="573"/>
                </a:lnTo>
                <a:lnTo>
                  <a:pt x="61" y="572"/>
                </a:lnTo>
                <a:lnTo>
                  <a:pt x="60" y="572"/>
                </a:lnTo>
                <a:lnTo>
                  <a:pt x="60" y="571"/>
                </a:lnTo>
                <a:lnTo>
                  <a:pt x="60" y="571"/>
                </a:lnTo>
                <a:lnTo>
                  <a:pt x="60" y="570"/>
                </a:lnTo>
                <a:lnTo>
                  <a:pt x="59" y="569"/>
                </a:lnTo>
                <a:lnTo>
                  <a:pt x="59" y="569"/>
                </a:lnTo>
                <a:lnTo>
                  <a:pt x="59" y="568"/>
                </a:lnTo>
                <a:lnTo>
                  <a:pt x="58" y="568"/>
                </a:lnTo>
                <a:lnTo>
                  <a:pt x="58" y="567"/>
                </a:lnTo>
                <a:lnTo>
                  <a:pt x="58" y="567"/>
                </a:lnTo>
                <a:lnTo>
                  <a:pt x="58" y="566"/>
                </a:lnTo>
                <a:lnTo>
                  <a:pt x="58" y="565"/>
                </a:lnTo>
                <a:lnTo>
                  <a:pt x="58" y="565"/>
                </a:lnTo>
                <a:lnTo>
                  <a:pt x="58" y="564"/>
                </a:lnTo>
                <a:lnTo>
                  <a:pt x="58" y="564"/>
                </a:lnTo>
                <a:lnTo>
                  <a:pt x="57" y="564"/>
                </a:lnTo>
                <a:lnTo>
                  <a:pt x="56" y="564"/>
                </a:lnTo>
                <a:lnTo>
                  <a:pt x="56" y="564"/>
                </a:lnTo>
                <a:lnTo>
                  <a:pt x="55" y="564"/>
                </a:lnTo>
                <a:lnTo>
                  <a:pt x="55" y="565"/>
                </a:lnTo>
                <a:lnTo>
                  <a:pt x="55" y="565"/>
                </a:lnTo>
                <a:lnTo>
                  <a:pt x="54" y="565"/>
                </a:lnTo>
                <a:lnTo>
                  <a:pt x="53" y="566"/>
                </a:lnTo>
                <a:lnTo>
                  <a:pt x="53" y="567"/>
                </a:lnTo>
                <a:lnTo>
                  <a:pt x="53" y="567"/>
                </a:lnTo>
                <a:lnTo>
                  <a:pt x="52" y="567"/>
                </a:lnTo>
                <a:lnTo>
                  <a:pt x="52" y="568"/>
                </a:lnTo>
                <a:lnTo>
                  <a:pt x="52" y="569"/>
                </a:lnTo>
                <a:lnTo>
                  <a:pt x="52" y="569"/>
                </a:lnTo>
                <a:lnTo>
                  <a:pt x="52" y="570"/>
                </a:lnTo>
                <a:lnTo>
                  <a:pt x="52" y="571"/>
                </a:lnTo>
                <a:lnTo>
                  <a:pt x="52" y="571"/>
                </a:lnTo>
                <a:lnTo>
                  <a:pt x="51" y="571"/>
                </a:lnTo>
                <a:lnTo>
                  <a:pt x="51" y="571"/>
                </a:lnTo>
                <a:lnTo>
                  <a:pt x="51" y="572"/>
                </a:lnTo>
                <a:lnTo>
                  <a:pt x="49" y="572"/>
                </a:lnTo>
                <a:lnTo>
                  <a:pt x="48" y="572"/>
                </a:lnTo>
                <a:lnTo>
                  <a:pt x="47" y="572"/>
                </a:lnTo>
                <a:lnTo>
                  <a:pt x="47" y="572"/>
                </a:lnTo>
                <a:lnTo>
                  <a:pt x="46" y="573"/>
                </a:lnTo>
                <a:lnTo>
                  <a:pt x="45" y="573"/>
                </a:lnTo>
                <a:lnTo>
                  <a:pt x="45" y="573"/>
                </a:lnTo>
                <a:lnTo>
                  <a:pt x="44" y="573"/>
                </a:lnTo>
                <a:lnTo>
                  <a:pt x="43" y="574"/>
                </a:lnTo>
                <a:lnTo>
                  <a:pt x="43" y="574"/>
                </a:lnTo>
                <a:lnTo>
                  <a:pt x="43" y="573"/>
                </a:lnTo>
                <a:lnTo>
                  <a:pt x="42" y="573"/>
                </a:lnTo>
                <a:lnTo>
                  <a:pt x="42" y="572"/>
                </a:lnTo>
                <a:lnTo>
                  <a:pt x="41" y="572"/>
                </a:lnTo>
                <a:lnTo>
                  <a:pt x="41" y="571"/>
                </a:lnTo>
                <a:lnTo>
                  <a:pt x="40" y="571"/>
                </a:lnTo>
                <a:lnTo>
                  <a:pt x="40" y="570"/>
                </a:lnTo>
                <a:lnTo>
                  <a:pt x="39" y="570"/>
                </a:lnTo>
                <a:lnTo>
                  <a:pt x="39" y="569"/>
                </a:lnTo>
                <a:lnTo>
                  <a:pt x="39" y="569"/>
                </a:lnTo>
                <a:lnTo>
                  <a:pt x="39" y="568"/>
                </a:lnTo>
                <a:lnTo>
                  <a:pt x="39" y="567"/>
                </a:lnTo>
                <a:lnTo>
                  <a:pt x="38" y="567"/>
                </a:lnTo>
                <a:lnTo>
                  <a:pt x="37" y="567"/>
                </a:lnTo>
                <a:lnTo>
                  <a:pt x="36" y="567"/>
                </a:lnTo>
                <a:lnTo>
                  <a:pt x="36" y="567"/>
                </a:lnTo>
                <a:lnTo>
                  <a:pt x="35" y="567"/>
                </a:lnTo>
                <a:lnTo>
                  <a:pt x="34" y="567"/>
                </a:lnTo>
                <a:lnTo>
                  <a:pt x="34" y="567"/>
                </a:lnTo>
                <a:lnTo>
                  <a:pt x="33" y="567"/>
                </a:lnTo>
                <a:lnTo>
                  <a:pt x="32" y="566"/>
                </a:lnTo>
                <a:lnTo>
                  <a:pt x="32" y="565"/>
                </a:lnTo>
                <a:lnTo>
                  <a:pt x="32" y="565"/>
                </a:lnTo>
                <a:lnTo>
                  <a:pt x="33" y="564"/>
                </a:lnTo>
                <a:lnTo>
                  <a:pt x="33" y="564"/>
                </a:lnTo>
                <a:lnTo>
                  <a:pt x="33" y="563"/>
                </a:lnTo>
                <a:lnTo>
                  <a:pt x="32" y="562"/>
                </a:lnTo>
                <a:lnTo>
                  <a:pt x="32" y="562"/>
                </a:lnTo>
                <a:lnTo>
                  <a:pt x="31" y="562"/>
                </a:lnTo>
                <a:lnTo>
                  <a:pt x="30" y="562"/>
                </a:lnTo>
                <a:lnTo>
                  <a:pt x="30" y="563"/>
                </a:lnTo>
                <a:lnTo>
                  <a:pt x="29" y="563"/>
                </a:lnTo>
                <a:lnTo>
                  <a:pt x="29" y="564"/>
                </a:lnTo>
                <a:lnTo>
                  <a:pt x="28" y="564"/>
                </a:lnTo>
                <a:lnTo>
                  <a:pt x="28" y="564"/>
                </a:lnTo>
                <a:lnTo>
                  <a:pt x="27" y="564"/>
                </a:lnTo>
                <a:lnTo>
                  <a:pt x="26" y="564"/>
                </a:lnTo>
                <a:lnTo>
                  <a:pt x="26" y="563"/>
                </a:lnTo>
                <a:lnTo>
                  <a:pt x="25" y="562"/>
                </a:lnTo>
                <a:lnTo>
                  <a:pt x="24" y="562"/>
                </a:lnTo>
                <a:lnTo>
                  <a:pt x="24" y="561"/>
                </a:lnTo>
                <a:lnTo>
                  <a:pt x="24" y="561"/>
                </a:lnTo>
                <a:lnTo>
                  <a:pt x="24" y="560"/>
                </a:lnTo>
                <a:lnTo>
                  <a:pt x="24" y="560"/>
                </a:lnTo>
                <a:lnTo>
                  <a:pt x="23" y="559"/>
                </a:lnTo>
                <a:lnTo>
                  <a:pt x="22" y="559"/>
                </a:lnTo>
                <a:lnTo>
                  <a:pt x="22" y="558"/>
                </a:lnTo>
                <a:lnTo>
                  <a:pt x="22" y="558"/>
                </a:lnTo>
                <a:lnTo>
                  <a:pt x="21" y="558"/>
                </a:lnTo>
                <a:lnTo>
                  <a:pt x="21" y="558"/>
                </a:lnTo>
                <a:lnTo>
                  <a:pt x="20" y="558"/>
                </a:lnTo>
                <a:lnTo>
                  <a:pt x="20" y="557"/>
                </a:lnTo>
                <a:lnTo>
                  <a:pt x="20" y="557"/>
                </a:lnTo>
                <a:lnTo>
                  <a:pt x="20" y="556"/>
                </a:lnTo>
                <a:lnTo>
                  <a:pt x="19" y="556"/>
                </a:lnTo>
                <a:lnTo>
                  <a:pt x="19" y="555"/>
                </a:lnTo>
                <a:lnTo>
                  <a:pt x="19" y="554"/>
                </a:lnTo>
                <a:lnTo>
                  <a:pt x="19" y="554"/>
                </a:lnTo>
                <a:lnTo>
                  <a:pt x="18" y="553"/>
                </a:lnTo>
                <a:lnTo>
                  <a:pt x="18" y="552"/>
                </a:lnTo>
                <a:lnTo>
                  <a:pt x="18" y="552"/>
                </a:lnTo>
                <a:lnTo>
                  <a:pt x="17" y="551"/>
                </a:lnTo>
                <a:lnTo>
                  <a:pt x="17" y="550"/>
                </a:lnTo>
                <a:lnTo>
                  <a:pt x="17" y="550"/>
                </a:lnTo>
                <a:lnTo>
                  <a:pt x="16" y="550"/>
                </a:lnTo>
                <a:lnTo>
                  <a:pt x="16" y="550"/>
                </a:lnTo>
                <a:lnTo>
                  <a:pt x="15" y="549"/>
                </a:lnTo>
                <a:lnTo>
                  <a:pt x="15" y="548"/>
                </a:lnTo>
                <a:lnTo>
                  <a:pt x="15" y="548"/>
                </a:lnTo>
                <a:lnTo>
                  <a:pt x="15" y="547"/>
                </a:lnTo>
                <a:lnTo>
                  <a:pt x="14" y="547"/>
                </a:lnTo>
                <a:lnTo>
                  <a:pt x="14" y="547"/>
                </a:lnTo>
                <a:lnTo>
                  <a:pt x="13" y="547"/>
                </a:lnTo>
                <a:lnTo>
                  <a:pt x="13" y="547"/>
                </a:lnTo>
                <a:lnTo>
                  <a:pt x="12" y="546"/>
                </a:lnTo>
                <a:lnTo>
                  <a:pt x="11" y="546"/>
                </a:lnTo>
                <a:lnTo>
                  <a:pt x="11" y="545"/>
                </a:lnTo>
                <a:lnTo>
                  <a:pt x="10" y="545"/>
                </a:lnTo>
                <a:lnTo>
                  <a:pt x="10" y="545"/>
                </a:lnTo>
                <a:lnTo>
                  <a:pt x="9" y="545"/>
                </a:lnTo>
                <a:lnTo>
                  <a:pt x="9" y="544"/>
                </a:lnTo>
                <a:lnTo>
                  <a:pt x="9" y="544"/>
                </a:lnTo>
                <a:lnTo>
                  <a:pt x="8" y="544"/>
                </a:lnTo>
                <a:lnTo>
                  <a:pt x="7" y="544"/>
                </a:lnTo>
                <a:lnTo>
                  <a:pt x="7" y="544"/>
                </a:lnTo>
                <a:lnTo>
                  <a:pt x="6" y="544"/>
                </a:lnTo>
                <a:lnTo>
                  <a:pt x="5" y="544"/>
                </a:lnTo>
                <a:lnTo>
                  <a:pt x="5" y="543"/>
                </a:lnTo>
                <a:lnTo>
                  <a:pt x="5" y="543"/>
                </a:lnTo>
                <a:lnTo>
                  <a:pt x="4" y="543"/>
                </a:lnTo>
                <a:lnTo>
                  <a:pt x="3" y="543"/>
                </a:lnTo>
                <a:lnTo>
                  <a:pt x="3" y="543"/>
                </a:lnTo>
                <a:lnTo>
                  <a:pt x="3" y="542"/>
                </a:lnTo>
                <a:lnTo>
                  <a:pt x="2" y="542"/>
                </a:lnTo>
                <a:lnTo>
                  <a:pt x="2" y="542"/>
                </a:lnTo>
                <a:lnTo>
                  <a:pt x="2" y="541"/>
                </a:lnTo>
                <a:lnTo>
                  <a:pt x="1" y="541"/>
                </a:lnTo>
                <a:lnTo>
                  <a:pt x="1" y="541"/>
                </a:lnTo>
                <a:lnTo>
                  <a:pt x="0" y="541"/>
                </a:lnTo>
                <a:lnTo>
                  <a:pt x="0" y="540"/>
                </a:lnTo>
                <a:lnTo>
                  <a:pt x="0" y="540"/>
                </a:lnTo>
                <a:lnTo>
                  <a:pt x="0" y="539"/>
                </a:lnTo>
                <a:lnTo>
                  <a:pt x="1" y="539"/>
                </a:lnTo>
                <a:lnTo>
                  <a:pt x="2" y="539"/>
                </a:lnTo>
                <a:lnTo>
                  <a:pt x="2" y="539"/>
                </a:lnTo>
                <a:lnTo>
                  <a:pt x="2" y="538"/>
                </a:lnTo>
                <a:lnTo>
                  <a:pt x="3" y="538"/>
                </a:lnTo>
                <a:lnTo>
                  <a:pt x="3" y="537"/>
                </a:lnTo>
                <a:lnTo>
                  <a:pt x="4" y="537"/>
                </a:lnTo>
                <a:lnTo>
                  <a:pt x="4" y="536"/>
                </a:lnTo>
                <a:lnTo>
                  <a:pt x="5" y="536"/>
                </a:lnTo>
                <a:lnTo>
                  <a:pt x="5" y="535"/>
                </a:lnTo>
                <a:lnTo>
                  <a:pt x="5" y="535"/>
                </a:lnTo>
                <a:lnTo>
                  <a:pt x="5" y="535"/>
                </a:lnTo>
                <a:lnTo>
                  <a:pt x="6" y="535"/>
                </a:lnTo>
                <a:lnTo>
                  <a:pt x="6" y="534"/>
                </a:lnTo>
                <a:lnTo>
                  <a:pt x="7" y="534"/>
                </a:lnTo>
                <a:lnTo>
                  <a:pt x="7" y="534"/>
                </a:lnTo>
                <a:lnTo>
                  <a:pt x="8" y="533"/>
                </a:lnTo>
                <a:lnTo>
                  <a:pt x="9" y="533"/>
                </a:lnTo>
                <a:lnTo>
                  <a:pt x="9" y="533"/>
                </a:lnTo>
                <a:lnTo>
                  <a:pt x="10" y="533"/>
                </a:lnTo>
                <a:lnTo>
                  <a:pt x="10" y="534"/>
                </a:lnTo>
                <a:lnTo>
                  <a:pt x="11" y="534"/>
                </a:lnTo>
                <a:lnTo>
                  <a:pt x="11" y="534"/>
                </a:lnTo>
                <a:lnTo>
                  <a:pt x="11" y="535"/>
                </a:lnTo>
                <a:lnTo>
                  <a:pt x="12" y="535"/>
                </a:lnTo>
                <a:lnTo>
                  <a:pt x="13" y="535"/>
                </a:lnTo>
                <a:lnTo>
                  <a:pt x="13" y="535"/>
                </a:lnTo>
                <a:lnTo>
                  <a:pt x="14" y="535"/>
                </a:lnTo>
                <a:lnTo>
                  <a:pt x="15" y="535"/>
                </a:lnTo>
                <a:lnTo>
                  <a:pt x="15" y="534"/>
                </a:lnTo>
                <a:lnTo>
                  <a:pt x="15" y="533"/>
                </a:lnTo>
                <a:lnTo>
                  <a:pt x="16" y="533"/>
                </a:lnTo>
                <a:lnTo>
                  <a:pt x="16" y="533"/>
                </a:lnTo>
                <a:lnTo>
                  <a:pt x="17" y="533"/>
                </a:lnTo>
                <a:lnTo>
                  <a:pt x="17" y="532"/>
                </a:lnTo>
                <a:lnTo>
                  <a:pt x="17" y="531"/>
                </a:lnTo>
                <a:lnTo>
                  <a:pt x="17" y="531"/>
                </a:lnTo>
                <a:lnTo>
                  <a:pt x="18" y="531"/>
                </a:lnTo>
                <a:lnTo>
                  <a:pt x="19" y="531"/>
                </a:lnTo>
                <a:lnTo>
                  <a:pt x="19" y="530"/>
                </a:lnTo>
                <a:lnTo>
                  <a:pt x="20" y="530"/>
                </a:lnTo>
                <a:lnTo>
                  <a:pt x="20" y="529"/>
                </a:lnTo>
                <a:lnTo>
                  <a:pt x="21" y="529"/>
                </a:lnTo>
                <a:lnTo>
                  <a:pt x="22" y="529"/>
                </a:lnTo>
                <a:lnTo>
                  <a:pt x="22" y="528"/>
                </a:lnTo>
                <a:lnTo>
                  <a:pt x="23" y="528"/>
                </a:lnTo>
                <a:lnTo>
                  <a:pt x="23" y="527"/>
                </a:lnTo>
                <a:lnTo>
                  <a:pt x="24" y="527"/>
                </a:lnTo>
                <a:lnTo>
                  <a:pt x="24" y="526"/>
                </a:lnTo>
                <a:lnTo>
                  <a:pt x="24" y="526"/>
                </a:lnTo>
                <a:lnTo>
                  <a:pt x="25" y="526"/>
                </a:lnTo>
                <a:lnTo>
                  <a:pt x="26" y="527"/>
                </a:lnTo>
                <a:lnTo>
                  <a:pt x="26" y="527"/>
                </a:lnTo>
                <a:lnTo>
                  <a:pt x="26" y="528"/>
                </a:lnTo>
                <a:lnTo>
                  <a:pt x="27" y="528"/>
                </a:lnTo>
                <a:lnTo>
                  <a:pt x="28" y="528"/>
                </a:lnTo>
                <a:lnTo>
                  <a:pt x="28" y="528"/>
                </a:lnTo>
                <a:lnTo>
                  <a:pt x="29" y="529"/>
                </a:lnTo>
                <a:lnTo>
                  <a:pt x="30" y="529"/>
                </a:lnTo>
                <a:lnTo>
                  <a:pt x="30" y="529"/>
                </a:lnTo>
                <a:lnTo>
                  <a:pt x="31" y="529"/>
                </a:lnTo>
                <a:lnTo>
                  <a:pt x="32" y="529"/>
                </a:lnTo>
                <a:lnTo>
                  <a:pt x="32" y="529"/>
                </a:lnTo>
                <a:lnTo>
                  <a:pt x="33" y="529"/>
                </a:lnTo>
                <a:lnTo>
                  <a:pt x="33" y="529"/>
                </a:lnTo>
                <a:lnTo>
                  <a:pt x="34" y="529"/>
                </a:lnTo>
                <a:lnTo>
                  <a:pt x="34" y="529"/>
                </a:lnTo>
                <a:lnTo>
                  <a:pt x="35" y="529"/>
                </a:lnTo>
                <a:lnTo>
                  <a:pt x="36" y="530"/>
                </a:lnTo>
                <a:lnTo>
                  <a:pt x="36" y="530"/>
                </a:lnTo>
                <a:lnTo>
                  <a:pt x="37" y="530"/>
                </a:lnTo>
                <a:lnTo>
                  <a:pt x="38" y="530"/>
                </a:lnTo>
                <a:lnTo>
                  <a:pt x="38" y="530"/>
                </a:lnTo>
                <a:lnTo>
                  <a:pt x="39" y="530"/>
                </a:lnTo>
                <a:lnTo>
                  <a:pt x="39" y="530"/>
                </a:lnTo>
                <a:lnTo>
                  <a:pt x="40" y="531"/>
                </a:lnTo>
                <a:lnTo>
                  <a:pt x="41" y="531"/>
                </a:lnTo>
                <a:lnTo>
                  <a:pt x="41" y="531"/>
                </a:lnTo>
                <a:lnTo>
                  <a:pt x="41" y="531"/>
                </a:lnTo>
                <a:lnTo>
                  <a:pt x="42" y="531"/>
                </a:lnTo>
                <a:lnTo>
                  <a:pt x="43" y="531"/>
                </a:lnTo>
                <a:lnTo>
                  <a:pt x="43" y="531"/>
                </a:lnTo>
                <a:lnTo>
                  <a:pt x="44" y="531"/>
                </a:lnTo>
                <a:lnTo>
                  <a:pt x="45" y="530"/>
                </a:lnTo>
                <a:lnTo>
                  <a:pt x="45" y="531"/>
                </a:lnTo>
                <a:lnTo>
                  <a:pt x="45" y="530"/>
                </a:lnTo>
                <a:lnTo>
                  <a:pt x="45" y="531"/>
                </a:lnTo>
                <a:lnTo>
                  <a:pt x="46" y="531"/>
                </a:lnTo>
                <a:lnTo>
                  <a:pt x="47" y="531"/>
                </a:lnTo>
                <a:lnTo>
                  <a:pt x="47" y="531"/>
                </a:lnTo>
                <a:lnTo>
                  <a:pt x="48" y="531"/>
                </a:lnTo>
                <a:lnTo>
                  <a:pt x="49" y="531"/>
                </a:lnTo>
                <a:lnTo>
                  <a:pt x="49" y="531"/>
                </a:lnTo>
                <a:lnTo>
                  <a:pt x="49" y="531"/>
                </a:lnTo>
                <a:lnTo>
                  <a:pt x="50" y="531"/>
                </a:lnTo>
                <a:lnTo>
                  <a:pt x="50" y="532"/>
                </a:lnTo>
                <a:lnTo>
                  <a:pt x="51" y="532"/>
                </a:lnTo>
                <a:lnTo>
                  <a:pt x="51" y="533"/>
                </a:lnTo>
                <a:lnTo>
                  <a:pt x="51" y="533"/>
                </a:lnTo>
                <a:lnTo>
                  <a:pt x="51" y="533"/>
                </a:lnTo>
                <a:lnTo>
                  <a:pt x="52" y="533"/>
                </a:lnTo>
                <a:lnTo>
                  <a:pt x="52" y="534"/>
                </a:lnTo>
                <a:lnTo>
                  <a:pt x="53" y="534"/>
                </a:lnTo>
                <a:lnTo>
                  <a:pt x="53" y="535"/>
                </a:lnTo>
                <a:lnTo>
                  <a:pt x="53" y="535"/>
                </a:lnTo>
                <a:lnTo>
                  <a:pt x="53" y="535"/>
                </a:lnTo>
                <a:lnTo>
                  <a:pt x="53" y="536"/>
                </a:lnTo>
                <a:lnTo>
                  <a:pt x="54" y="536"/>
                </a:lnTo>
                <a:lnTo>
                  <a:pt x="54" y="537"/>
                </a:lnTo>
                <a:lnTo>
                  <a:pt x="55" y="537"/>
                </a:lnTo>
                <a:lnTo>
                  <a:pt x="55" y="537"/>
                </a:lnTo>
                <a:lnTo>
                  <a:pt x="55" y="537"/>
                </a:lnTo>
                <a:lnTo>
                  <a:pt x="56" y="537"/>
                </a:lnTo>
                <a:lnTo>
                  <a:pt x="56" y="537"/>
                </a:lnTo>
                <a:lnTo>
                  <a:pt x="57" y="537"/>
                </a:lnTo>
                <a:lnTo>
                  <a:pt x="57" y="538"/>
                </a:lnTo>
                <a:lnTo>
                  <a:pt x="58" y="538"/>
                </a:lnTo>
                <a:lnTo>
                  <a:pt x="58" y="539"/>
                </a:lnTo>
                <a:lnTo>
                  <a:pt x="58" y="539"/>
                </a:lnTo>
                <a:lnTo>
                  <a:pt x="58" y="540"/>
                </a:lnTo>
                <a:lnTo>
                  <a:pt x="59" y="540"/>
                </a:lnTo>
                <a:lnTo>
                  <a:pt x="59" y="541"/>
                </a:lnTo>
                <a:lnTo>
                  <a:pt x="60" y="541"/>
                </a:lnTo>
                <a:lnTo>
                  <a:pt x="60" y="541"/>
                </a:lnTo>
                <a:lnTo>
                  <a:pt x="60" y="541"/>
                </a:lnTo>
                <a:lnTo>
                  <a:pt x="61" y="541"/>
                </a:lnTo>
                <a:lnTo>
                  <a:pt x="62" y="542"/>
                </a:lnTo>
                <a:lnTo>
                  <a:pt x="62" y="542"/>
                </a:lnTo>
                <a:lnTo>
                  <a:pt x="62" y="543"/>
                </a:lnTo>
                <a:lnTo>
                  <a:pt x="63" y="543"/>
                </a:lnTo>
                <a:lnTo>
                  <a:pt x="63" y="543"/>
                </a:lnTo>
                <a:lnTo>
                  <a:pt x="64" y="544"/>
                </a:lnTo>
                <a:lnTo>
                  <a:pt x="64" y="545"/>
                </a:lnTo>
                <a:lnTo>
                  <a:pt x="65" y="545"/>
                </a:lnTo>
                <a:lnTo>
                  <a:pt x="66" y="545"/>
                </a:lnTo>
                <a:lnTo>
                  <a:pt x="66" y="545"/>
                </a:lnTo>
                <a:lnTo>
                  <a:pt x="66" y="545"/>
                </a:lnTo>
                <a:lnTo>
                  <a:pt x="66" y="546"/>
                </a:lnTo>
                <a:lnTo>
                  <a:pt x="67" y="547"/>
                </a:lnTo>
                <a:lnTo>
                  <a:pt x="68" y="547"/>
                </a:lnTo>
                <a:lnTo>
                  <a:pt x="68" y="547"/>
                </a:lnTo>
                <a:lnTo>
                  <a:pt x="68" y="547"/>
                </a:lnTo>
                <a:lnTo>
                  <a:pt x="69" y="547"/>
                </a:lnTo>
                <a:lnTo>
                  <a:pt x="70" y="547"/>
                </a:lnTo>
                <a:lnTo>
                  <a:pt x="70" y="548"/>
                </a:lnTo>
                <a:lnTo>
                  <a:pt x="71" y="548"/>
                </a:lnTo>
                <a:lnTo>
                  <a:pt x="72" y="548"/>
                </a:lnTo>
                <a:lnTo>
                  <a:pt x="72" y="548"/>
                </a:lnTo>
                <a:lnTo>
                  <a:pt x="73" y="548"/>
                </a:lnTo>
                <a:lnTo>
                  <a:pt x="73" y="549"/>
                </a:lnTo>
                <a:lnTo>
                  <a:pt x="73" y="548"/>
                </a:lnTo>
                <a:lnTo>
                  <a:pt x="74" y="548"/>
                </a:lnTo>
                <a:lnTo>
                  <a:pt x="74" y="548"/>
                </a:lnTo>
                <a:lnTo>
                  <a:pt x="75" y="548"/>
                </a:lnTo>
                <a:lnTo>
                  <a:pt x="75" y="548"/>
                </a:lnTo>
                <a:lnTo>
                  <a:pt x="76" y="548"/>
                </a:lnTo>
                <a:lnTo>
                  <a:pt x="77" y="548"/>
                </a:lnTo>
                <a:lnTo>
                  <a:pt x="77" y="549"/>
                </a:lnTo>
                <a:lnTo>
                  <a:pt x="78" y="550"/>
                </a:lnTo>
                <a:lnTo>
                  <a:pt x="78" y="550"/>
                </a:lnTo>
                <a:lnTo>
                  <a:pt x="79" y="550"/>
                </a:lnTo>
                <a:lnTo>
                  <a:pt x="79" y="551"/>
                </a:lnTo>
                <a:lnTo>
                  <a:pt x="79" y="551"/>
                </a:lnTo>
                <a:lnTo>
                  <a:pt x="80" y="551"/>
                </a:lnTo>
                <a:lnTo>
                  <a:pt x="81" y="551"/>
                </a:lnTo>
                <a:lnTo>
                  <a:pt x="81" y="551"/>
                </a:lnTo>
                <a:lnTo>
                  <a:pt x="82" y="551"/>
                </a:lnTo>
                <a:lnTo>
                  <a:pt x="83" y="552"/>
                </a:lnTo>
                <a:lnTo>
                  <a:pt x="83" y="552"/>
                </a:lnTo>
                <a:lnTo>
                  <a:pt x="84" y="552"/>
                </a:lnTo>
                <a:lnTo>
                  <a:pt x="85" y="552"/>
                </a:lnTo>
                <a:lnTo>
                  <a:pt x="85" y="552"/>
                </a:lnTo>
                <a:lnTo>
                  <a:pt x="86" y="552"/>
                </a:lnTo>
                <a:lnTo>
                  <a:pt x="87" y="552"/>
                </a:lnTo>
                <a:lnTo>
                  <a:pt x="87" y="552"/>
                </a:lnTo>
                <a:lnTo>
                  <a:pt x="88" y="552"/>
                </a:lnTo>
                <a:lnTo>
                  <a:pt x="89" y="552"/>
                </a:lnTo>
                <a:lnTo>
                  <a:pt x="89" y="552"/>
                </a:lnTo>
                <a:lnTo>
                  <a:pt x="90" y="552"/>
                </a:lnTo>
                <a:lnTo>
                  <a:pt x="91" y="552"/>
                </a:lnTo>
                <a:lnTo>
                  <a:pt x="91" y="552"/>
                </a:lnTo>
                <a:lnTo>
                  <a:pt x="92" y="552"/>
                </a:lnTo>
                <a:lnTo>
                  <a:pt x="92" y="551"/>
                </a:lnTo>
                <a:lnTo>
                  <a:pt x="92" y="551"/>
                </a:lnTo>
                <a:lnTo>
                  <a:pt x="92" y="550"/>
                </a:lnTo>
                <a:lnTo>
                  <a:pt x="92" y="550"/>
                </a:lnTo>
                <a:lnTo>
                  <a:pt x="93" y="549"/>
                </a:lnTo>
                <a:lnTo>
                  <a:pt x="94" y="548"/>
                </a:lnTo>
                <a:lnTo>
                  <a:pt x="94" y="548"/>
                </a:lnTo>
                <a:lnTo>
                  <a:pt x="95" y="548"/>
                </a:lnTo>
                <a:lnTo>
                  <a:pt x="96" y="548"/>
                </a:lnTo>
                <a:lnTo>
                  <a:pt x="96" y="549"/>
                </a:lnTo>
                <a:lnTo>
                  <a:pt x="96" y="549"/>
                </a:lnTo>
                <a:lnTo>
                  <a:pt x="97" y="549"/>
                </a:lnTo>
                <a:lnTo>
                  <a:pt x="97" y="550"/>
                </a:lnTo>
                <a:lnTo>
                  <a:pt x="98" y="550"/>
                </a:lnTo>
                <a:lnTo>
                  <a:pt x="98" y="550"/>
                </a:lnTo>
                <a:lnTo>
                  <a:pt x="98" y="551"/>
                </a:lnTo>
                <a:lnTo>
                  <a:pt x="98" y="551"/>
                </a:lnTo>
                <a:lnTo>
                  <a:pt x="98" y="552"/>
                </a:lnTo>
                <a:lnTo>
                  <a:pt x="99" y="552"/>
                </a:lnTo>
                <a:lnTo>
                  <a:pt x="99" y="552"/>
                </a:lnTo>
                <a:lnTo>
                  <a:pt x="100" y="552"/>
                </a:lnTo>
                <a:lnTo>
                  <a:pt x="100" y="553"/>
                </a:lnTo>
                <a:lnTo>
                  <a:pt x="100" y="553"/>
                </a:lnTo>
                <a:lnTo>
                  <a:pt x="101" y="553"/>
                </a:lnTo>
                <a:lnTo>
                  <a:pt x="102" y="553"/>
                </a:lnTo>
                <a:lnTo>
                  <a:pt x="102" y="553"/>
                </a:lnTo>
                <a:lnTo>
                  <a:pt x="103" y="552"/>
                </a:lnTo>
                <a:lnTo>
                  <a:pt x="104" y="552"/>
                </a:lnTo>
                <a:lnTo>
                  <a:pt x="104" y="552"/>
                </a:lnTo>
                <a:lnTo>
                  <a:pt x="104" y="552"/>
                </a:lnTo>
                <a:lnTo>
                  <a:pt x="104" y="551"/>
                </a:lnTo>
                <a:lnTo>
                  <a:pt x="104" y="550"/>
                </a:lnTo>
                <a:lnTo>
                  <a:pt x="104" y="550"/>
                </a:lnTo>
                <a:lnTo>
                  <a:pt x="105" y="550"/>
                </a:lnTo>
                <a:lnTo>
                  <a:pt x="105" y="549"/>
                </a:lnTo>
                <a:lnTo>
                  <a:pt x="105" y="548"/>
                </a:lnTo>
                <a:lnTo>
                  <a:pt x="106" y="548"/>
                </a:lnTo>
                <a:lnTo>
                  <a:pt x="106" y="548"/>
                </a:lnTo>
                <a:lnTo>
                  <a:pt x="106" y="548"/>
                </a:lnTo>
                <a:lnTo>
                  <a:pt x="107" y="548"/>
                </a:lnTo>
                <a:lnTo>
                  <a:pt x="108" y="547"/>
                </a:lnTo>
                <a:lnTo>
                  <a:pt x="108" y="547"/>
                </a:lnTo>
                <a:lnTo>
                  <a:pt x="109" y="546"/>
                </a:lnTo>
                <a:lnTo>
                  <a:pt x="110" y="546"/>
                </a:lnTo>
                <a:lnTo>
                  <a:pt x="110" y="546"/>
                </a:lnTo>
                <a:lnTo>
                  <a:pt x="111" y="546"/>
                </a:lnTo>
                <a:lnTo>
                  <a:pt x="111" y="546"/>
                </a:lnTo>
                <a:lnTo>
                  <a:pt x="112" y="546"/>
                </a:lnTo>
                <a:lnTo>
                  <a:pt x="112" y="545"/>
                </a:lnTo>
                <a:lnTo>
                  <a:pt x="113" y="545"/>
                </a:lnTo>
                <a:lnTo>
                  <a:pt x="113" y="545"/>
                </a:lnTo>
                <a:lnTo>
                  <a:pt x="114" y="545"/>
                </a:lnTo>
                <a:lnTo>
                  <a:pt x="115" y="545"/>
                </a:lnTo>
                <a:lnTo>
                  <a:pt x="115" y="545"/>
                </a:lnTo>
                <a:lnTo>
                  <a:pt x="116" y="545"/>
                </a:lnTo>
                <a:lnTo>
                  <a:pt x="116" y="546"/>
                </a:lnTo>
                <a:lnTo>
                  <a:pt x="117" y="547"/>
                </a:lnTo>
                <a:lnTo>
                  <a:pt x="117" y="547"/>
                </a:lnTo>
                <a:lnTo>
                  <a:pt x="117" y="547"/>
                </a:lnTo>
                <a:lnTo>
                  <a:pt x="118" y="547"/>
                </a:lnTo>
                <a:lnTo>
                  <a:pt x="119" y="547"/>
                </a:lnTo>
                <a:lnTo>
                  <a:pt x="119" y="547"/>
                </a:lnTo>
                <a:lnTo>
                  <a:pt x="120" y="547"/>
                </a:lnTo>
                <a:lnTo>
                  <a:pt x="120" y="547"/>
                </a:lnTo>
                <a:lnTo>
                  <a:pt x="121" y="548"/>
                </a:lnTo>
                <a:lnTo>
                  <a:pt x="121" y="548"/>
                </a:lnTo>
                <a:lnTo>
                  <a:pt x="121" y="548"/>
                </a:lnTo>
                <a:lnTo>
                  <a:pt x="121" y="549"/>
                </a:lnTo>
                <a:lnTo>
                  <a:pt x="122" y="549"/>
                </a:lnTo>
                <a:lnTo>
                  <a:pt x="122" y="550"/>
                </a:lnTo>
                <a:lnTo>
                  <a:pt x="122" y="550"/>
                </a:lnTo>
                <a:lnTo>
                  <a:pt x="123" y="551"/>
                </a:lnTo>
                <a:lnTo>
                  <a:pt x="123" y="551"/>
                </a:lnTo>
                <a:lnTo>
                  <a:pt x="124" y="551"/>
                </a:lnTo>
                <a:lnTo>
                  <a:pt x="125" y="551"/>
                </a:lnTo>
                <a:lnTo>
                  <a:pt x="125" y="551"/>
                </a:lnTo>
                <a:lnTo>
                  <a:pt x="126" y="551"/>
                </a:lnTo>
                <a:lnTo>
                  <a:pt x="127" y="551"/>
                </a:lnTo>
                <a:lnTo>
                  <a:pt x="127" y="552"/>
                </a:lnTo>
                <a:lnTo>
                  <a:pt x="127" y="552"/>
                </a:lnTo>
                <a:lnTo>
                  <a:pt x="127" y="552"/>
                </a:lnTo>
                <a:lnTo>
                  <a:pt x="127" y="553"/>
                </a:lnTo>
                <a:lnTo>
                  <a:pt x="127" y="554"/>
                </a:lnTo>
                <a:lnTo>
                  <a:pt x="127" y="554"/>
                </a:lnTo>
                <a:lnTo>
                  <a:pt x="128" y="554"/>
                </a:lnTo>
                <a:lnTo>
                  <a:pt x="128" y="555"/>
                </a:lnTo>
                <a:lnTo>
                  <a:pt x="128" y="556"/>
                </a:lnTo>
                <a:lnTo>
                  <a:pt x="128" y="556"/>
                </a:lnTo>
                <a:lnTo>
                  <a:pt x="129" y="556"/>
                </a:lnTo>
                <a:lnTo>
                  <a:pt x="129" y="557"/>
                </a:lnTo>
                <a:lnTo>
                  <a:pt x="130" y="557"/>
                </a:lnTo>
                <a:lnTo>
                  <a:pt x="130" y="557"/>
                </a:lnTo>
                <a:lnTo>
                  <a:pt x="130" y="558"/>
                </a:lnTo>
                <a:lnTo>
                  <a:pt x="131" y="558"/>
                </a:lnTo>
                <a:lnTo>
                  <a:pt x="132" y="558"/>
                </a:lnTo>
                <a:lnTo>
                  <a:pt x="132" y="558"/>
                </a:lnTo>
                <a:lnTo>
                  <a:pt x="133" y="558"/>
                </a:lnTo>
                <a:lnTo>
                  <a:pt x="134" y="558"/>
                </a:lnTo>
                <a:lnTo>
                  <a:pt x="134" y="558"/>
                </a:lnTo>
                <a:lnTo>
                  <a:pt x="135" y="558"/>
                </a:lnTo>
                <a:lnTo>
                  <a:pt x="136" y="558"/>
                </a:lnTo>
                <a:lnTo>
                  <a:pt x="136" y="558"/>
                </a:lnTo>
                <a:lnTo>
                  <a:pt x="137" y="558"/>
                </a:lnTo>
                <a:lnTo>
                  <a:pt x="137" y="557"/>
                </a:lnTo>
                <a:lnTo>
                  <a:pt x="138" y="558"/>
                </a:lnTo>
                <a:lnTo>
                  <a:pt x="138" y="557"/>
                </a:lnTo>
                <a:lnTo>
                  <a:pt x="138" y="558"/>
                </a:lnTo>
                <a:lnTo>
                  <a:pt x="138" y="558"/>
                </a:lnTo>
                <a:lnTo>
                  <a:pt x="138" y="557"/>
                </a:lnTo>
                <a:lnTo>
                  <a:pt x="139" y="557"/>
                </a:lnTo>
                <a:lnTo>
                  <a:pt x="140" y="557"/>
                </a:lnTo>
                <a:lnTo>
                  <a:pt x="140" y="557"/>
                </a:lnTo>
                <a:lnTo>
                  <a:pt x="141" y="557"/>
                </a:lnTo>
                <a:lnTo>
                  <a:pt x="141" y="556"/>
                </a:lnTo>
                <a:lnTo>
                  <a:pt x="142" y="556"/>
                </a:lnTo>
                <a:lnTo>
                  <a:pt x="142" y="556"/>
                </a:lnTo>
                <a:lnTo>
                  <a:pt x="143" y="555"/>
                </a:lnTo>
                <a:lnTo>
                  <a:pt x="144" y="555"/>
                </a:lnTo>
                <a:lnTo>
                  <a:pt x="144" y="554"/>
                </a:lnTo>
                <a:lnTo>
                  <a:pt x="145" y="554"/>
                </a:lnTo>
                <a:lnTo>
                  <a:pt x="146" y="554"/>
                </a:lnTo>
                <a:lnTo>
                  <a:pt x="146" y="554"/>
                </a:lnTo>
                <a:lnTo>
                  <a:pt x="146" y="553"/>
                </a:lnTo>
                <a:lnTo>
                  <a:pt x="146" y="553"/>
                </a:lnTo>
                <a:lnTo>
                  <a:pt x="146" y="552"/>
                </a:lnTo>
                <a:lnTo>
                  <a:pt x="147" y="552"/>
                </a:lnTo>
                <a:lnTo>
                  <a:pt x="147" y="552"/>
                </a:lnTo>
                <a:lnTo>
                  <a:pt x="147" y="552"/>
                </a:lnTo>
                <a:lnTo>
                  <a:pt x="147" y="551"/>
                </a:lnTo>
                <a:lnTo>
                  <a:pt x="148" y="551"/>
                </a:lnTo>
                <a:lnTo>
                  <a:pt x="149" y="551"/>
                </a:lnTo>
                <a:lnTo>
                  <a:pt x="149" y="551"/>
                </a:lnTo>
                <a:lnTo>
                  <a:pt x="150" y="550"/>
                </a:lnTo>
                <a:lnTo>
                  <a:pt x="150" y="551"/>
                </a:lnTo>
                <a:lnTo>
                  <a:pt x="151" y="551"/>
                </a:lnTo>
                <a:lnTo>
                  <a:pt x="151" y="550"/>
                </a:lnTo>
                <a:lnTo>
                  <a:pt x="152" y="550"/>
                </a:lnTo>
                <a:lnTo>
                  <a:pt x="153" y="550"/>
                </a:lnTo>
                <a:lnTo>
                  <a:pt x="153" y="550"/>
                </a:lnTo>
                <a:lnTo>
                  <a:pt x="153" y="550"/>
                </a:lnTo>
                <a:lnTo>
                  <a:pt x="154" y="550"/>
                </a:lnTo>
                <a:lnTo>
                  <a:pt x="154" y="549"/>
                </a:lnTo>
                <a:lnTo>
                  <a:pt x="155" y="549"/>
                </a:lnTo>
                <a:lnTo>
                  <a:pt x="155" y="549"/>
                </a:lnTo>
                <a:lnTo>
                  <a:pt x="155" y="550"/>
                </a:lnTo>
                <a:lnTo>
                  <a:pt x="156" y="550"/>
                </a:lnTo>
                <a:lnTo>
                  <a:pt x="157" y="550"/>
                </a:lnTo>
                <a:lnTo>
                  <a:pt x="157" y="550"/>
                </a:lnTo>
                <a:lnTo>
                  <a:pt x="158" y="550"/>
                </a:lnTo>
                <a:lnTo>
                  <a:pt x="159" y="550"/>
                </a:lnTo>
                <a:lnTo>
                  <a:pt x="159" y="551"/>
                </a:lnTo>
                <a:lnTo>
                  <a:pt x="159" y="551"/>
                </a:lnTo>
                <a:lnTo>
                  <a:pt x="160" y="551"/>
                </a:lnTo>
                <a:lnTo>
                  <a:pt x="160" y="550"/>
                </a:lnTo>
                <a:lnTo>
                  <a:pt x="161" y="550"/>
                </a:lnTo>
                <a:lnTo>
                  <a:pt x="161" y="550"/>
                </a:lnTo>
                <a:lnTo>
                  <a:pt x="162" y="550"/>
                </a:lnTo>
                <a:lnTo>
                  <a:pt x="162" y="551"/>
                </a:lnTo>
                <a:lnTo>
                  <a:pt x="163" y="551"/>
                </a:lnTo>
                <a:lnTo>
                  <a:pt x="163" y="552"/>
                </a:lnTo>
                <a:lnTo>
                  <a:pt x="163" y="552"/>
                </a:lnTo>
                <a:lnTo>
                  <a:pt x="163" y="553"/>
                </a:lnTo>
                <a:lnTo>
                  <a:pt x="163" y="553"/>
                </a:lnTo>
                <a:lnTo>
                  <a:pt x="164" y="553"/>
                </a:lnTo>
                <a:lnTo>
                  <a:pt x="164" y="554"/>
                </a:lnTo>
                <a:lnTo>
                  <a:pt x="164" y="554"/>
                </a:lnTo>
                <a:lnTo>
                  <a:pt x="164" y="554"/>
                </a:lnTo>
                <a:lnTo>
                  <a:pt x="165" y="554"/>
                </a:lnTo>
                <a:lnTo>
                  <a:pt x="166" y="554"/>
                </a:lnTo>
                <a:lnTo>
                  <a:pt x="166" y="554"/>
                </a:lnTo>
                <a:lnTo>
                  <a:pt x="167" y="555"/>
                </a:lnTo>
                <a:lnTo>
                  <a:pt x="168" y="555"/>
                </a:lnTo>
                <a:lnTo>
                  <a:pt x="168" y="555"/>
                </a:lnTo>
                <a:lnTo>
                  <a:pt x="169" y="555"/>
                </a:lnTo>
                <a:lnTo>
                  <a:pt x="170" y="555"/>
                </a:lnTo>
                <a:lnTo>
                  <a:pt x="170" y="556"/>
                </a:lnTo>
                <a:lnTo>
                  <a:pt x="170" y="556"/>
                </a:lnTo>
                <a:lnTo>
                  <a:pt x="171" y="556"/>
                </a:lnTo>
                <a:lnTo>
                  <a:pt x="172" y="556"/>
                </a:lnTo>
                <a:lnTo>
                  <a:pt x="172" y="556"/>
                </a:lnTo>
                <a:lnTo>
                  <a:pt x="172" y="556"/>
                </a:lnTo>
                <a:lnTo>
                  <a:pt x="173" y="556"/>
                </a:lnTo>
                <a:lnTo>
                  <a:pt x="174" y="557"/>
                </a:lnTo>
                <a:lnTo>
                  <a:pt x="174" y="558"/>
                </a:lnTo>
                <a:lnTo>
                  <a:pt x="174" y="558"/>
                </a:lnTo>
                <a:lnTo>
                  <a:pt x="174" y="559"/>
                </a:lnTo>
                <a:lnTo>
                  <a:pt x="174" y="560"/>
                </a:lnTo>
                <a:lnTo>
                  <a:pt x="173" y="560"/>
                </a:lnTo>
                <a:lnTo>
                  <a:pt x="173" y="560"/>
                </a:lnTo>
                <a:lnTo>
                  <a:pt x="172" y="560"/>
                </a:lnTo>
                <a:lnTo>
                  <a:pt x="172" y="561"/>
                </a:lnTo>
                <a:lnTo>
                  <a:pt x="172" y="562"/>
                </a:lnTo>
                <a:lnTo>
                  <a:pt x="172" y="562"/>
                </a:lnTo>
                <a:lnTo>
                  <a:pt x="172" y="563"/>
                </a:lnTo>
                <a:lnTo>
                  <a:pt x="172" y="564"/>
                </a:lnTo>
                <a:lnTo>
                  <a:pt x="173" y="564"/>
                </a:lnTo>
                <a:lnTo>
                  <a:pt x="173" y="565"/>
                </a:lnTo>
                <a:lnTo>
                  <a:pt x="174" y="565"/>
                </a:lnTo>
                <a:lnTo>
                  <a:pt x="174" y="565"/>
                </a:lnTo>
                <a:lnTo>
                  <a:pt x="174" y="566"/>
                </a:lnTo>
                <a:lnTo>
                  <a:pt x="174" y="567"/>
                </a:lnTo>
                <a:lnTo>
                  <a:pt x="174" y="567"/>
                </a:lnTo>
                <a:lnTo>
                  <a:pt x="174" y="568"/>
                </a:lnTo>
                <a:lnTo>
                  <a:pt x="174" y="569"/>
                </a:lnTo>
                <a:lnTo>
                  <a:pt x="173" y="569"/>
                </a:lnTo>
                <a:lnTo>
                  <a:pt x="173" y="569"/>
                </a:lnTo>
                <a:lnTo>
                  <a:pt x="172" y="569"/>
                </a:lnTo>
                <a:lnTo>
                  <a:pt x="172" y="570"/>
                </a:lnTo>
                <a:lnTo>
                  <a:pt x="172" y="571"/>
                </a:lnTo>
                <a:lnTo>
                  <a:pt x="172" y="571"/>
                </a:lnTo>
                <a:lnTo>
                  <a:pt x="173" y="571"/>
                </a:lnTo>
                <a:lnTo>
                  <a:pt x="174" y="571"/>
                </a:lnTo>
                <a:lnTo>
                  <a:pt x="174" y="571"/>
                </a:lnTo>
                <a:lnTo>
                  <a:pt x="175" y="572"/>
                </a:lnTo>
                <a:lnTo>
                  <a:pt x="176" y="572"/>
                </a:lnTo>
                <a:lnTo>
                  <a:pt x="176" y="572"/>
                </a:lnTo>
                <a:lnTo>
                  <a:pt x="177" y="573"/>
                </a:lnTo>
                <a:lnTo>
                  <a:pt x="178" y="573"/>
                </a:lnTo>
                <a:lnTo>
                  <a:pt x="178" y="574"/>
                </a:lnTo>
                <a:lnTo>
                  <a:pt x="179" y="575"/>
                </a:lnTo>
                <a:lnTo>
                  <a:pt x="180" y="575"/>
                </a:lnTo>
                <a:lnTo>
                  <a:pt x="180" y="575"/>
                </a:lnTo>
                <a:lnTo>
                  <a:pt x="181" y="575"/>
                </a:lnTo>
                <a:lnTo>
                  <a:pt x="182" y="575"/>
                </a:lnTo>
                <a:lnTo>
                  <a:pt x="182" y="575"/>
                </a:lnTo>
                <a:lnTo>
                  <a:pt x="182" y="576"/>
                </a:lnTo>
                <a:lnTo>
                  <a:pt x="182" y="577"/>
                </a:lnTo>
                <a:lnTo>
                  <a:pt x="183" y="577"/>
                </a:lnTo>
                <a:lnTo>
                  <a:pt x="183" y="578"/>
                </a:lnTo>
                <a:lnTo>
                  <a:pt x="183" y="579"/>
                </a:lnTo>
                <a:lnTo>
                  <a:pt x="184" y="579"/>
                </a:lnTo>
                <a:lnTo>
                  <a:pt x="184" y="580"/>
                </a:lnTo>
                <a:lnTo>
                  <a:pt x="184" y="581"/>
                </a:lnTo>
                <a:lnTo>
                  <a:pt x="184" y="581"/>
                </a:lnTo>
                <a:lnTo>
                  <a:pt x="185" y="582"/>
                </a:lnTo>
                <a:lnTo>
                  <a:pt x="185" y="583"/>
                </a:lnTo>
                <a:lnTo>
                  <a:pt x="185" y="583"/>
                </a:lnTo>
                <a:lnTo>
                  <a:pt x="186" y="583"/>
                </a:lnTo>
                <a:lnTo>
                  <a:pt x="187" y="584"/>
                </a:lnTo>
                <a:lnTo>
                  <a:pt x="187" y="584"/>
                </a:lnTo>
                <a:lnTo>
                  <a:pt x="187" y="584"/>
                </a:lnTo>
                <a:lnTo>
                  <a:pt x="188" y="585"/>
                </a:lnTo>
                <a:lnTo>
                  <a:pt x="188" y="586"/>
                </a:lnTo>
                <a:lnTo>
                  <a:pt x="189" y="586"/>
                </a:lnTo>
                <a:lnTo>
                  <a:pt x="189" y="586"/>
                </a:lnTo>
                <a:lnTo>
                  <a:pt x="189" y="586"/>
                </a:lnTo>
                <a:lnTo>
                  <a:pt x="189" y="587"/>
                </a:lnTo>
                <a:lnTo>
                  <a:pt x="190" y="587"/>
                </a:lnTo>
                <a:lnTo>
                  <a:pt x="191" y="587"/>
                </a:lnTo>
                <a:lnTo>
                  <a:pt x="191" y="587"/>
                </a:lnTo>
                <a:lnTo>
                  <a:pt x="192" y="587"/>
                </a:lnTo>
                <a:lnTo>
                  <a:pt x="192" y="588"/>
                </a:lnTo>
                <a:lnTo>
                  <a:pt x="193" y="588"/>
                </a:lnTo>
                <a:lnTo>
                  <a:pt x="193" y="588"/>
                </a:lnTo>
                <a:lnTo>
                  <a:pt x="193" y="588"/>
                </a:lnTo>
                <a:lnTo>
                  <a:pt x="193" y="589"/>
                </a:lnTo>
                <a:lnTo>
                  <a:pt x="194" y="589"/>
                </a:lnTo>
                <a:lnTo>
                  <a:pt x="194" y="590"/>
                </a:lnTo>
                <a:lnTo>
                  <a:pt x="194" y="590"/>
                </a:lnTo>
                <a:lnTo>
                  <a:pt x="193" y="590"/>
                </a:lnTo>
                <a:lnTo>
                  <a:pt x="193" y="591"/>
                </a:lnTo>
                <a:lnTo>
                  <a:pt x="193" y="591"/>
                </a:lnTo>
                <a:lnTo>
                  <a:pt x="192" y="591"/>
                </a:lnTo>
                <a:lnTo>
                  <a:pt x="192" y="592"/>
                </a:lnTo>
                <a:lnTo>
                  <a:pt x="192" y="592"/>
                </a:lnTo>
                <a:lnTo>
                  <a:pt x="192" y="593"/>
                </a:lnTo>
                <a:lnTo>
                  <a:pt x="191" y="593"/>
                </a:lnTo>
                <a:lnTo>
                  <a:pt x="191" y="594"/>
                </a:lnTo>
                <a:lnTo>
                  <a:pt x="191" y="594"/>
                </a:lnTo>
                <a:lnTo>
                  <a:pt x="191" y="595"/>
                </a:lnTo>
                <a:lnTo>
                  <a:pt x="191" y="596"/>
                </a:lnTo>
                <a:lnTo>
                  <a:pt x="191" y="596"/>
                </a:lnTo>
                <a:lnTo>
                  <a:pt x="191" y="597"/>
                </a:lnTo>
                <a:lnTo>
                  <a:pt x="191" y="598"/>
                </a:lnTo>
                <a:lnTo>
                  <a:pt x="192" y="598"/>
                </a:lnTo>
                <a:lnTo>
                  <a:pt x="192" y="598"/>
                </a:lnTo>
                <a:lnTo>
                  <a:pt x="193" y="598"/>
                </a:lnTo>
                <a:lnTo>
                  <a:pt x="193" y="598"/>
                </a:lnTo>
                <a:lnTo>
                  <a:pt x="194" y="598"/>
                </a:lnTo>
                <a:lnTo>
                  <a:pt x="195" y="598"/>
                </a:lnTo>
                <a:lnTo>
                  <a:pt x="195" y="599"/>
                </a:lnTo>
                <a:lnTo>
                  <a:pt x="195" y="599"/>
                </a:lnTo>
                <a:lnTo>
                  <a:pt x="196" y="600"/>
                </a:lnTo>
                <a:lnTo>
                  <a:pt x="196" y="600"/>
                </a:lnTo>
                <a:lnTo>
                  <a:pt x="197" y="600"/>
                </a:lnTo>
                <a:lnTo>
                  <a:pt x="197" y="601"/>
                </a:lnTo>
                <a:lnTo>
                  <a:pt x="197" y="601"/>
                </a:lnTo>
                <a:lnTo>
                  <a:pt x="197" y="601"/>
                </a:lnTo>
                <a:lnTo>
                  <a:pt x="197" y="602"/>
                </a:lnTo>
                <a:lnTo>
                  <a:pt x="198" y="602"/>
                </a:lnTo>
                <a:lnTo>
                  <a:pt x="198" y="603"/>
                </a:lnTo>
                <a:lnTo>
                  <a:pt x="198" y="603"/>
                </a:lnTo>
                <a:lnTo>
                  <a:pt x="198" y="604"/>
                </a:lnTo>
                <a:lnTo>
                  <a:pt x="197" y="605"/>
                </a:lnTo>
                <a:lnTo>
                  <a:pt x="197" y="605"/>
                </a:lnTo>
                <a:lnTo>
                  <a:pt x="197" y="605"/>
                </a:lnTo>
                <a:lnTo>
                  <a:pt x="196" y="606"/>
                </a:lnTo>
                <a:lnTo>
                  <a:pt x="195" y="606"/>
                </a:lnTo>
                <a:lnTo>
                  <a:pt x="195" y="607"/>
                </a:lnTo>
                <a:lnTo>
                  <a:pt x="194" y="607"/>
                </a:lnTo>
                <a:lnTo>
                  <a:pt x="193" y="607"/>
                </a:lnTo>
                <a:lnTo>
                  <a:pt x="193" y="607"/>
                </a:lnTo>
                <a:lnTo>
                  <a:pt x="193" y="608"/>
                </a:lnTo>
                <a:lnTo>
                  <a:pt x="193" y="608"/>
                </a:lnTo>
                <a:lnTo>
                  <a:pt x="193" y="609"/>
                </a:lnTo>
                <a:lnTo>
                  <a:pt x="194" y="609"/>
                </a:lnTo>
                <a:lnTo>
                  <a:pt x="195" y="609"/>
                </a:lnTo>
                <a:lnTo>
                  <a:pt x="195" y="608"/>
                </a:lnTo>
                <a:lnTo>
                  <a:pt x="195" y="608"/>
                </a:lnTo>
                <a:lnTo>
                  <a:pt x="196" y="608"/>
                </a:lnTo>
                <a:lnTo>
                  <a:pt x="197" y="608"/>
                </a:lnTo>
                <a:lnTo>
                  <a:pt x="197" y="608"/>
                </a:lnTo>
                <a:lnTo>
                  <a:pt x="198" y="608"/>
                </a:lnTo>
                <a:lnTo>
                  <a:pt x="199" y="608"/>
                </a:lnTo>
                <a:lnTo>
                  <a:pt x="199" y="608"/>
                </a:lnTo>
                <a:lnTo>
                  <a:pt x="199" y="609"/>
                </a:lnTo>
                <a:lnTo>
                  <a:pt x="200" y="609"/>
                </a:lnTo>
                <a:lnTo>
                  <a:pt x="200" y="609"/>
                </a:lnTo>
                <a:lnTo>
                  <a:pt x="202" y="608"/>
                </a:lnTo>
                <a:lnTo>
                  <a:pt x="202" y="608"/>
                </a:lnTo>
                <a:lnTo>
                  <a:pt x="203" y="608"/>
                </a:lnTo>
                <a:lnTo>
                  <a:pt x="204" y="608"/>
                </a:lnTo>
                <a:lnTo>
                  <a:pt x="205" y="608"/>
                </a:lnTo>
                <a:lnTo>
                  <a:pt x="205" y="607"/>
                </a:lnTo>
                <a:lnTo>
                  <a:pt x="206" y="607"/>
                </a:lnTo>
                <a:lnTo>
                  <a:pt x="206" y="607"/>
                </a:lnTo>
                <a:lnTo>
                  <a:pt x="207" y="607"/>
                </a:lnTo>
                <a:lnTo>
                  <a:pt x="208" y="607"/>
                </a:lnTo>
                <a:lnTo>
                  <a:pt x="208" y="607"/>
                </a:lnTo>
                <a:lnTo>
                  <a:pt x="209" y="607"/>
                </a:lnTo>
                <a:lnTo>
                  <a:pt x="209" y="606"/>
                </a:lnTo>
                <a:lnTo>
                  <a:pt x="210" y="606"/>
                </a:lnTo>
                <a:lnTo>
                  <a:pt x="210" y="606"/>
                </a:lnTo>
                <a:lnTo>
                  <a:pt x="211" y="606"/>
                </a:lnTo>
                <a:lnTo>
                  <a:pt x="212" y="606"/>
                </a:lnTo>
                <a:lnTo>
                  <a:pt x="212" y="606"/>
                </a:lnTo>
                <a:lnTo>
                  <a:pt x="213" y="606"/>
                </a:lnTo>
                <a:lnTo>
                  <a:pt x="214" y="606"/>
                </a:lnTo>
                <a:lnTo>
                  <a:pt x="214" y="605"/>
                </a:lnTo>
                <a:lnTo>
                  <a:pt x="214" y="605"/>
                </a:lnTo>
                <a:lnTo>
                  <a:pt x="214" y="605"/>
                </a:lnTo>
                <a:lnTo>
                  <a:pt x="215" y="605"/>
                </a:lnTo>
                <a:lnTo>
                  <a:pt x="215" y="604"/>
                </a:lnTo>
                <a:lnTo>
                  <a:pt x="215" y="603"/>
                </a:lnTo>
                <a:lnTo>
                  <a:pt x="215" y="603"/>
                </a:lnTo>
                <a:lnTo>
                  <a:pt x="215" y="602"/>
                </a:lnTo>
                <a:lnTo>
                  <a:pt x="215" y="601"/>
                </a:lnTo>
                <a:lnTo>
                  <a:pt x="215" y="601"/>
                </a:lnTo>
                <a:lnTo>
                  <a:pt x="214" y="601"/>
                </a:lnTo>
                <a:lnTo>
                  <a:pt x="214" y="600"/>
                </a:lnTo>
                <a:lnTo>
                  <a:pt x="214" y="600"/>
                </a:lnTo>
                <a:lnTo>
                  <a:pt x="215" y="600"/>
                </a:lnTo>
                <a:lnTo>
                  <a:pt x="215" y="599"/>
                </a:lnTo>
                <a:lnTo>
                  <a:pt x="215" y="598"/>
                </a:lnTo>
                <a:lnTo>
                  <a:pt x="214" y="598"/>
                </a:lnTo>
                <a:lnTo>
                  <a:pt x="214" y="598"/>
                </a:lnTo>
                <a:lnTo>
                  <a:pt x="214" y="597"/>
                </a:lnTo>
                <a:lnTo>
                  <a:pt x="214" y="597"/>
                </a:lnTo>
                <a:lnTo>
                  <a:pt x="214" y="596"/>
                </a:lnTo>
                <a:lnTo>
                  <a:pt x="213" y="596"/>
                </a:lnTo>
                <a:lnTo>
                  <a:pt x="212" y="596"/>
                </a:lnTo>
                <a:lnTo>
                  <a:pt x="212" y="596"/>
                </a:lnTo>
                <a:lnTo>
                  <a:pt x="212" y="596"/>
                </a:lnTo>
                <a:lnTo>
                  <a:pt x="212" y="595"/>
                </a:lnTo>
                <a:lnTo>
                  <a:pt x="211" y="595"/>
                </a:lnTo>
                <a:lnTo>
                  <a:pt x="211" y="594"/>
                </a:lnTo>
                <a:lnTo>
                  <a:pt x="210" y="594"/>
                </a:lnTo>
                <a:lnTo>
                  <a:pt x="210" y="594"/>
                </a:lnTo>
                <a:lnTo>
                  <a:pt x="210" y="594"/>
                </a:lnTo>
                <a:lnTo>
                  <a:pt x="210" y="593"/>
                </a:lnTo>
                <a:lnTo>
                  <a:pt x="209" y="593"/>
                </a:lnTo>
                <a:lnTo>
                  <a:pt x="208" y="592"/>
                </a:lnTo>
                <a:lnTo>
                  <a:pt x="208" y="592"/>
                </a:lnTo>
                <a:lnTo>
                  <a:pt x="208" y="592"/>
                </a:lnTo>
                <a:lnTo>
                  <a:pt x="207" y="592"/>
                </a:lnTo>
                <a:lnTo>
                  <a:pt x="206" y="591"/>
                </a:lnTo>
                <a:lnTo>
                  <a:pt x="206" y="591"/>
                </a:lnTo>
                <a:lnTo>
                  <a:pt x="206" y="590"/>
                </a:lnTo>
                <a:lnTo>
                  <a:pt x="206" y="590"/>
                </a:lnTo>
                <a:lnTo>
                  <a:pt x="206" y="589"/>
                </a:lnTo>
                <a:lnTo>
                  <a:pt x="206" y="588"/>
                </a:lnTo>
                <a:lnTo>
                  <a:pt x="205" y="588"/>
                </a:lnTo>
                <a:lnTo>
                  <a:pt x="205" y="588"/>
                </a:lnTo>
                <a:lnTo>
                  <a:pt x="205" y="587"/>
                </a:lnTo>
                <a:lnTo>
                  <a:pt x="204" y="587"/>
                </a:lnTo>
                <a:lnTo>
                  <a:pt x="204" y="586"/>
                </a:lnTo>
                <a:lnTo>
                  <a:pt x="204" y="586"/>
                </a:lnTo>
                <a:lnTo>
                  <a:pt x="204" y="585"/>
                </a:lnTo>
                <a:lnTo>
                  <a:pt x="204" y="584"/>
                </a:lnTo>
                <a:lnTo>
                  <a:pt x="204" y="584"/>
                </a:lnTo>
                <a:lnTo>
                  <a:pt x="204" y="584"/>
                </a:lnTo>
                <a:lnTo>
                  <a:pt x="203" y="584"/>
                </a:lnTo>
                <a:lnTo>
                  <a:pt x="203" y="583"/>
                </a:lnTo>
                <a:lnTo>
                  <a:pt x="203" y="583"/>
                </a:lnTo>
                <a:lnTo>
                  <a:pt x="202" y="583"/>
                </a:lnTo>
                <a:lnTo>
                  <a:pt x="202" y="582"/>
                </a:lnTo>
                <a:lnTo>
                  <a:pt x="202" y="581"/>
                </a:lnTo>
                <a:lnTo>
                  <a:pt x="202" y="581"/>
                </a:lnTo>
                <a:lnTo>
                  <a:pt x="202" y="580"/>
                </a:lnTo>
                <a:lnTo>
                  <a:pt x="201" y="580"/>
                </a:lnTo>
                <a:lnTo>
                  <a:pt x="201" y="579"/>
                </a:lnTo>
                <a:lnTo>
                  <a:pt x="201" y="579"/>
                </a:lnTo>
                <a:lnTo>
                  <a:pt x="200" y="579"/>
                </a:lnTo>
                <a:lnTo>
                  <a:pt x="200" y="578"/>
                </a:lnTo>
                <a:lnTo>
                  <a:pt x="200" y="578"/>
                </a:lnTo>
                <a:lnTo>
                  <a:pt x="200" y="577"/>
                </a:lnTo>
                <a:lnTo>
                  <a:pt x="199" y="577"/>
                </a:lnTo>
                <a:lnTo>
                  <a:pt x="199" y="577"/>
                </a:lnTo>
                <a:lnTo>
                  <a:pt x="199" y="576"/>
                </a:lnTo>
                <a:lnTo>
                  <a:pt x="199" y="575"/>
                </a:lnTo>
                <a:lnTo>
                  <a:pt x="199" y="575"/>
                </a:lnTo>
                <a:lnTo>
                  <a:pt x="199" y="574"/>
                </a:lnTo>
                <a:lnTo>
                  <a:pt x="199" y="574"/>
                </a:lnTo>
                <a:lnTo>
                  <a:pt x="199" y="573"/>
                </a:lnTo>
                <a:lnTo>
                  <a:pt x="199" y="573"/>
                </a:lnTo>
                <a:lnTo>
                  <a:pt x="198" y="572"/>
                </a:lnTo>
                <a:lnTo>
                  <a:pt x="198" y="571"/>
                </a:lnTo>
                <a:lnTo>
                  <a:pt x="197" y="571"/>
                </a:lnTo>
                <a:lnTo>
                  <a:pt x="197" y="571"/>
                </a:lnTo>
                <a:lnTo>
                  <a:pt x="197" y="570"/>
                </a:lnTo>
                <a:lnTo>
                  <a:pt x="197" y="569"/>
                </a:lnTo>
                <a:lnTo>
                  <a:pt x="197" y="569"/>
                </a:lnTo>
                <a:lnTo>
                  <a:pt x="196" y="569"/>
                </a:lnTo>
                <a:lnTo>
                  <a:pt x="196" y="569"/>
                </a:lnTo>
                <a:lnTo>
                  <a:pt x="195" y="569"/>
                </a:lnTo>
                <a:lnTo>
                  <a:pt x="195" y="568"/>
                </a:lnTo>
                <a:lnTo>
                  <a:pt x="195" y="567"/>
                </a:lnTo>
                <a:lnTo>
                  <a:pt x="195" y="567"/>
                </a:lnTo>
                <a:lnTo>
                  <a:pt x="195" y="567"/>
                </a:lnTo>
                <a:lnTo>
                  <a:pt x="195" y="566"/>
                </a:lnTo>
                <a:lnTo>
                  <a:pt x="194" y="566"/>
                </a:lnTo>
                <a:lnTo>
                  <a:pt x="194" y="565"/>
                </a:lnTo>
                <a:lnTo>
                  <a:pt x="194" y="565"/>
                </a:lnTo>
                <a:lnTo>
                  <a:pt x="193" y="565"/>
                </a:lnTo>
                <a:lnTo>
                  <a:pt x="193" y="564"/>
                </a:lnTo>
                <a:lnTo>
                  <a:pt x="193" y="564"/>
                </a:lnTo>
                <a:lnTo>
                  <a:pt x="192" y="564"/>
                </a:lnTo>
                <a:lnTo>
                  <a:pt x="192" y="564"/>
                </a:lnTo>
                <a:lnTo>
                  <a:pt x="191" y="564"/>
                </a:lnTo>
                <a:lnTo>
                  <a:pt x="191" y="563"/>
                </a:lnTo>
                <a:lnTo>
                  <a:pt x="191" y="562"/>
                </a:lnTo>
                <a:lnTo>
                  <a:pt x="190" y="562"/>
                </a:lnTo>
                <a:lnTo>
                  <a:pt x="190" y="561"/>
                </a:lnTo>
                <a:lnTo>
                  <a:pt x="189" y="561"/>
                </a:lnTo>
                <a:lnTo>
                  <a:pt x="189" y="560"/>
                </a:lnTo>
                <a:lnTo>
                  <a:pt x="189" y="560"/>
                </a:lnTo>
                <a:lnTo>
                  <a:pt x="189" y="559"/>
                </a:lnTo>
                <a:lnTo>
                  <a:pt x="189" y="559"/>
                </a:lnTo>
                <a:lnTo>
                  <a:pt x="189" y="558"/>
                </a:lnTo>
                <a:lnTo>
                  <a:pt x="189" y="558"/>
                </a:lnTo>
                <a:lnTo>
                  <a:pt x="188" y="558"/>
                </a:lnTo>
                <a:lnTo>
                  <a:pt x="187" y="558"/>
                </a:lnTo>
                <a:lnTo>
                  <a:pt x="187" y="558"/>
                </a:lnTo>
                <a:lnTo>
                  <a:pt x="187" y="558"/>
                </a:lnTo>
                <a:lnTo>
                  <a:pt x="186" y="558"/>
                </a:lnTo>
                <a:lnTo>
                  <a:pt x="185" y="558"/>
                </a:lnTo>
                <a:lnTo>
                  <a:pt x="185" y="558"/>
                </a:lnTo>
                <a:lnTo>
                  <a:pt x="184" y="557"/>
                </a:lnTo>
                <a:lnTo>
                  <a:pt x="183" y="557"/>
                </a:lnTo>
                <a:lnTo>
                  <a:pt x="183" y="556"/>
                </a:lnTo>
                <a:lnTo>
                  <a:pt x="183" y="556"/>
                </a:lnTo>
                <a:lnTo>
                  <a:pt x="182" y="556"/>
                </a:lnTo>
                <a:lnTo>
                  <a:pt x="182" y="556"/>
                </a:lnTo>
                <a:lnTo>
                  <a:pt x="182" y="555"/>
                </a:lnTo>
                <a:lnTo>
                  <a:pt x="181" y="555"/>
                </a:lnTo>
                <a:lnTo>
                  <a:pt x="181" y="554"/>
                </a:lnTo>
                <a:lnTo>
                  <a:pt x="180" y="554"/>
                </a:lnTo>
                <a:lnTo>
                  <a:pt x="180" y="554"/>
                </a:lnTo>
                <a:lnTo>
                  <a:pt x="180" y="553"/>
                </a:lnTo>
                <a:lnTo>
                  <a:pt x="180" y="552"/>
                </a:lnTo>
                <a:lnTo>
                  <a:pt x="179" y="552"/>
                </a:lnTo>
                <a:lnTo>
                  <a:pt x="179" y="552"/>
                </a:lnTo>
                <a:lnTo>
                  <a:pt x="179" y="551"/>
                </a:lnTo>
                <a:lnTo>
                  <a:pt x="178" y="550"/>
                </a:lnTo>
                <a:lnTo>
                  <a:pt x="178" y="550"/>
                </a:lnTo>
                <a:lnTo>
                  <a:pt x="178" y="550"/>
                </a:lnTo>
                <a:lnTo>
                  <a:pt x="177" y="549"/>
                </a:lnTo>
                <a:lnTo>
                  <a:pt x="177" y="548"/>
                </a:lnTo>
                <a:lnTo>
                  <a:pt x="176" y="548"/>
                </a:lnTo>
                <a:lnTo>
                  <a:pt x="176" y="548"/>
                </a:lnTo>
                <a:lnTo>
                  <a:pt x="176" y="547"/>
                </a:lnTo>
                <a:lnTo>
                  <a:pt x="175" y="547"/>
                </a:lnTo>
                <a:lnTo>
                  <a:pt x="175" y="546"/>
                </a:lnTo>
                <a:lnTo>
                  <a:pt x="174" y="545"/>
                </a:lnTo>
                <a:lnTo>
                  <a:pt x="174" y="545"/>
                </a:lnTo>
                <a:lnTo>
                  <a:pt x="174" y="545"/>
                </a:lnTo>
                <a:lnTo>
                  <a:pt x="174" y="544"/>
                </a:lnTo>
                <a:lnTo>
                  <a:pt x="173" y="544"/>
                </a:lnTo>
                <a:lnTo>
                  <a:pt x="172" y="544"/>
                </a:lnTo>
                <a:lnTo>
                  <a:pt x="172" y="544"/>
                </a:lnTo>
                <a:lnTo>
                  <a:pt x="172" y="543"/>
                </a:lnTo>
                <a:lnTo>
                  <a:pt x="171" y="543"/>
                </a:lnTo>
                <a:lnTo>
                  <a:pt x="170" y="543"/>
                </a:lnTo>
                <a:lnTo>
                  <a:pt x="170" y="543"/>
                </a:lnTo>
                <a:lnTo>
                  <a:pt x="170" y="543"/>
                </a:lnTo>
                <a:lnTo>
                  <a:pt x="170" y="542"/>
                </a:lnTo>
                <a:lnTo>
                  <a:pt x="169" y="541"/>
                </a:lnTo>
                <a:lnTo>
                  <a:pt x="168" y="541"/>
                </a:lnTo>
                <a:lnTo>
                  <a:pt x="168" y="540"/>
                </a:lnTo>
                <a:lnTo>
                  <a:pt x="168" y="540"/>
                </a:lnTo>
                <a:lnTo>
                  <a:pt x="167" y="540"/>
                </a:lnTo>
                <a:lnTo>
                  <a:pt x="166" y="540"/>
                </a:lnTo>
                <a:lnTo>
                  <a:pt x="166" y="540"/>
                </a:lnTo>
                <a:lnTo>
                  <a:pt x="166" y="539"/>
                </a:lnTo>
                <a:lnTo>
                  <a:pt x="166" y="539"/>
                </a:lnTo>
                <a:lnTo>
                  <a:pt x="166" y="538"/>
                </a:lnTo>
                <a:lnTo>
                  <a:pt x="166" y="537"/>
                </a:lnTo>
                <a:lnTo>
                  <a:pt x="166" y="537"/>
                </a:lnTo>
                <a:lnTo>
                  <a:pt x="166" y="536"/>
                </a:lnTo>
                <a:lnTo>
                  <a:pt x="166" y="535"/>
                </a:lnTo>
                <a:lnTo>
                  <a:pt x="166" y="535"/>
                </a:lnTo>
                <a:lnTo>
                  <a:pt x="166" y="534"/>
                </a:lnTo>
                <a:lnTo>
                  <a:pt x="166" y="533"/>
                </a:lnTo>
                <a:lnTo>
                  <a:pt x="165" y="533"/>
                </a:lnTo>
                <a:lnTo>
                  <a:pt x="164" y="533"/>
                </a:lnTo>
                <a:lnTo>
                  <a:pt x="164" y="533"/>
                </a:lnTo>
                <a:lnTo>
                  <a:pt x="164" y="533"/>
                </a:lnTo>
                <a:lnTo>
                  <a:pt x="163" y="533"/>
                </a:lnTo>
                <a:lnTo>
                  <a:pt x="163" y="534"/>
                </a:lnTo>
                <a:lnTo>
                  <a:pt x="163" y="534"/>
                </a:lnTo>
                <a:lnTo>
                  <a:pt x="162" y="534"/>
                </a:lnTo>
                <a:lnTo>
                  <a:pt x="162" y="533"/>
                </a:lnTo>
                <a:lnTo>
                  <a:pt x="161" y="533"/>
                </a:lnTo>
                <a:lnTo>
                  <a:pt x="161" y="533"/>
                </a:lnTo>
                <a:lnTo>
                  <a:pt x="161" y="533"/>
                </a:lnTo>
                <a:lnTo>
                  <a:pt x="161" y="532"/>
                </a:lnTo>
                <a:lnTo>
                  <a:pt x="160" y="532"/>
                </a:lnTo>
                <a:lnTo>
                  <a:pt x="160" y="531"/>
                </a:lnTo>
                <a:lnTo>
                  <a:pt x="160" y="531"/>
                </a:lnTo>
                <a:lnTo>
                  <a:pt x="159" y="531"/>
                </a:lnTo>
                <a:lnTo>
                  <a:pt x="159" y="531"/>
                </a:lnTo>
                <a:lnTo>
                  <a:pt x="159" y="530"/>
                </a:lnTo>
                <a:lnTo>
                  <a:pt x="158" y="530"/>
                </a:lnTo>
                <a:lnTo>
                  <a:pt x="158" y="529"/>
                </a:lnTo>
                <a:lnTo>
                  <a:pt x="158" y="529"/>
                </a:lnTo>
                <a:lnTo>
                  <a:pt x="158" y="528"/>
                </a:lnTo>
                <a:lnTo>
                  <a:pt x="159" y="528"/>
                </a:lnTo>
                <a:lnTo>
                  <a:pt x="159" y="527"/>
                </a:lnTo>
                <a:lnTo>
                  <a:pt x="159" y="526"/>
                </a:lnTo>
                <a:lnTo>
                  <a:pt x="159" y="526"/>
                </a:lnTo>
                <a:lnTo>
                  <a:pt x="159" y="525"/>
                </a:lnTo>
                <a:lnTo>
                  <a:pt x="158" y="525"/>
                </a:lnTo>
                <a:lnTo>
                  <a:pt x="158" y="524"/>
                </a:lnTo>
                <a:lnTo>
                  <a:pt x="157" y="524"/>
                </a:lnTo>
                <a:lnTo>
                  <a:pt x="157" y="524"/>
                </a:lnTo>
                <a:lnTo>
                  <a:pt x="157" y="523"/>
                </a:lnTo>
                <a:lnTo>
                  <a:pt x="157" y="522"/>
                </a:lnTo>
                <a:lnTo>
                  <a:pt x="157" y="522"/>
                </a:lnTo>
                <a:lnTo>
                  <a:pt x="156" y="522"/>
                </a:lnTo>
                <a:lnTo>
                  <a:pt x="155" y="522"/>
                </a:lnTo>
                <a:lnTo>
                  <a:pt x="155" y="521"/>
                </a:lnTo>
                <a:lnTo>
                  <a:pt x="155" y="520"/>
                </a:lnTo>
                <a:lnTo>
                  <a:pt x="155" y="520"/>
                </a:lnTo>
                <a:lnTo>
                  <a:pt x="155" y="520"/>
                </a:lnTo>
                <a:lnTo>
                  <a:pt x="154" y="520"/>
                </a:lnTo>
                <a:lnTo>
                  <a:pt x="153" y="520"/>
                </a:lnTo>
                <a:lnTo>
                  <a:pt x="153" y="519"/>
                </a:lnTo>
                <a:lnTo>
                  <a:pt x="154" y="519"/>
                </a:lnTo>
                <a:lnTo>
                  <a:pt x="155" y="519"/>
                </a:lnTo>
                <a:lnTo>
                  <a:pt x="155" y="519"/>
                </a:lnTo>
                <a:lnTo>
                  <a:pt x="155" y="518"/>
                </a:lnTo>
                <a:lnTo>
                  <a:pt x="156" y="518"/>
                </a:lnTo>
                <a:lnTo>
                  <a:pt x="156" y="518"/>
                </a:lnTo>
                <a:lnTo>
                  <a:pt x="156" y="517"/>
                </a:lnTo>
                <a:lnTo>
                  <a:pt x="157" y="517"/>
                </a:lnTo>
                <a:lnTo>
                  <a:pt x="157" y="516"/>
                </a:lnTo>
                <a:lnTo>
                  <a:pt x="156" y="516"/>
                </a:lnTo>
                <a:lnTo>
                  <a:pt x="155" y="515"/>
                </a:lnTo>
                <a:lnTo>
                  <a:pt x="155" y="514"/>
                </a:lnTo>
                <a:lnTo>
                  <a:pt x="155" y="513"/>
                </a:lnTo>
                <a:lnTo>
                  <a:pt x="155" y="512"/>
                </a:lnTo>
                <a:lnTo>
                  <a:pt x="155" y="512"/>
                </a:lnTo>
                <a:lnTo>
                  <a:pt x="156" y="511"/>
                </a:lnTo>
                <a:lnTo>
                  <a:pt x="156" y="511"/>
                </a:lnTo>
                <a:lnTo>
                  <a:pt x="157" y="511"/>
                </a:lnTo>
                <a:lnTo>
                  <a:pt x="157" y="510"/>
                </a:lnTo>
                <a:lnTo>
                  <a:pt x="159" y="510"/>
                </a:lnTo>
                <a:lnTo>
                  <a:pt x="160" y="509"/>
                </a:lnTo>
                <a:lnTo>
                  <a:pt x="160" y="509"/>
                </a:lnTo>
                <a:lnTo>
                  <a:pt x="161" y="508"/>
                </a:lnTo>
                <a:lnTo>
                  <a:pt x="161" y="507"/>
                </a:lnTo>
                <a:lnTo>
                  <a:pt x="161" y="507"/>
                </a:lnTo>
                <a:lnTo>
                  <a:pt x="161" y="507"/>
                </a:lnTo>
                <a:lnTo>
                  <a:pt x="161" y="506"/>
                </a:lnTo>
                <a:lnTo>
                  <a:pt x="161" y="505"/>
                </a:lnTo>
                <a:lnTo>
                  <a:pt x="161" y="505"/>
                </a:lnTo>
                <a:lnTo>
                  <a:pt x="162" y="505"/>
                </a:lnTo>
                <a:lnTo>
                  <a:pt x="163" y="505"/>
                </a:lnTo>
                <a:lnTo>
                  <a:pt x="163" y="505"/>
                </a:lnTo>
                <a:lnTo>
                  <a:pt x="164" y="504"/>
                </a:lnTo>
                <a:lnTo>
                  <a:pt x="164" y="503"/>
                </a:lnTo>
                <a:lnTo>
                  <a:pt x="164" y="503"/>
                </a:lnTo>
                <a:lnTo>
                  <a:pt x="164" y="503"/>
                </a:lnTo>
                <a:lnTo>
                  <a:pt x="165" y="502"/>
                </a:lnTo>
                <a:lnTo>
                  <a:pt x="165" y="501"/>
                </a:lnTo>
                <a:lnTo>
                  <a:pt x="165" y="501"/>
                </a:lnTo>
                <a:lnTo>
                  <a:pt x="165" y="500"/>
                </a:lnTo>
                <a:lnTo>
                  <a:pt x="166" y="499"/>
                </a:lnTo>
                <a:lnTo>
                  <a:pt x="166" y="499"/>
                </a:lnTo>
                <a:lnTo>
                  <a:pt x="166" y="498"/>
                </a:lnTo>
                <a:lnTo>
                  <a:pt x="168" y="497"/>
                </a:lnTo>
                <a:lnTo>
                  <a:pt x="168" y="497"/>
                </a:lnTo>
                <a:lnTo>
                  <a:pt x="169" y="497"/>
                </a:lnTo>
                <a:lnTo>
                  <a:pt x="170" y="496"/>
                </a:lnTo>
                <a:lnTo>
                  <a:pt x="170" y="496"/>
                </a:lnTo>
                <a:lnTo>
                  <a:pt x="171" y="495"/>
                </a:lnTo>
                <a:lnTo>
                  <a:pt x="172" y="495"/>
                </a:lnTo>
                <a:lnTo>
                  <a:pt x="172" y="495"/>
                </a:lnTo>
                <a:lnTo>
                  <a:pt x="173" y="495"/>
                </a:lnTo>
                <a:lnTo>
                  <a:pt x="174" y="494"/>
                </a:lnTo>
                <a:lnTo>
                  <a:pt x="174" y="493"/>
                </a:lnTo>
                <a:lnTo>
                  <a:pt x="174" y="493"/>
                </a:lnTo>
                <a:lnTo>
                  <a:pt x="174" y="492"/>
                </a:lnTo>
                <a:lnTo>
                  <a:pt x="174" y="492"/>
                </a:lnTo>
                <a:lnTo>
                  <a:pt x="174" y="491"/>
                </a:lnTo>
                <a:lnTo>
                  <a:pt x="174" y="490"/>
                </a:lnTo>
                <a:lnTo>
                  <a:pt x="176" y="490"/>
                </a:lnTo>
                <a:lnTo>
                  <a:pt x="176" y="490"/>
                </a:lnTo>
                <a:lnTo>
                  <a:pt x="178" y="489"/>
                </a:lnTo>
                <a:lnTo>
                  <a:pt x="179" y="489"/>
                </a:lnTo>
                <a:lnTo>
                  <a:pt x="180" y="488"/>
                </a:lnTo>
                <a:lnTo>
                  <a:pt x="180" y="488"/>
                </a:lnTo>
                <a:lnTo>
                  <a:pt x="181" y="488"/>
                </a:lnTo>
                <a:lnTo>
                  <a:pt x="182" y="488"/>
                </a:lnTo>
                <a:lnTo>
                  <a:pt x="183" y="487"/>
                </a:lnTo>
                <a:lnTo>
                  <a:pt x="183" y="487"/>
                </a:lnTo>
                <a:lnTo>
                  <a:pt x="184" y="487"/>
                </a:lnTo>
                <a:lnTo>
                  <a:pt x="184" y="486"/>
                </a:lnTo>
                <a:lnTo>
                  <a:pt x="185" y="486"/>
                </a:lnTo>
                <a:lnTo>
                  <a:pt x="185" y="486"/>
                </a:lnTo>
                <a:lnTo>
                  <a:pt x="186" y="486"/>
                </a:lnTo>
                <a:lnTo>
                  <a:pt x="187" y="486"/>
                </a:lnTo>
                <a:lnTo>
                  <a:pt x="187" y="486"/>
                </a:lnTo>
                <a:lnTo>
                  <a:pt x="188" y="486"/>
                </a:lnTo>
                <a:lnTo>
                  <a:pt x="189" y="486"/>
                </a:lnTo>
                <a:lnTo>
                  <a:pt x="189" y="486"/>
                </a:lnTo>
                <a:lnTo>
                  <a:pt x="190" y="486"/>
                </a:lnTo>
                <a:lnTo>
                  <a:pt x="190" y="485"/>
                </a:lnTo>
                <a:lnTo>
                  <a:pt x="191" y="484"/>
                </a:lnTo>
                <a:lnTo>
                  <a:pt x="191" y="484"/>
                </a:lnTo>
                <a:lnTo>
                  <a:pt x="192" y="484"/>
                </a:lnTo>
                <a:lnTo>
                  <a:pt x="193" y="483"/>
                </a:lnTo>
                <a:lnTo>
                  <a:pt x="193" y="482"/>
                </a:lnTo>
                <a:lnTo>
                  <a:pt x="193" y="482"/>
                </a:lnTo>
                <a:lnTo>
                  <a:pt x="194" y="481"/>
                </a:lnTo>
                <a:lnTo>
                  <a:pt x="195" y="481"/>
                </a:lnTo>
                <a:lnTo>
                  <a:pt x="195" y="480"/>
                </a:lnTo>
                <a:lnTo>
                  <a:pt x="196" y="480"/>
                </a:lnTo>
                <a:lnTo>
                  <a:pt x="197" y="480"/>
                </a:lnTo>
                <a:lnTo>
                  <a:pt x="197" y="480"/>
                </a:lnTo>
                <a:lnTo>
                  <a:pt x="198" y="480"/>
                </a:lnTo>
                <a:lnTo>
                  <a:pt x="199" y="480"/>
                </a:lnTo>
                <a:lnTo>
                  <a:pt x="199" y="480"/>
                </a:lnTo>
                <a:lnTo>
                  <a:pt x="200" y="479"/>
                </a:lnTo>
                <a:lnTo>
                  <a:pt x="200" y="479"/>
                </a:lnTo>
                <a:lnTo>
                  <a:pt x="200" y="478"/>
                </a:lnTo>
                <a:lnTo>
                  <a:pt x="201" y="478"/>
                </a:lnTo>
                <a:lnTo>
                  <a:pt x="202" y="478"/>
                </a:lnTo>
                <a:lnTo>
                  <a:pt x="202" y="477"/>
                </a:lnTo>
                <a:lnTo>
                  <a:pt x="203" y="476"/>
                </a:lnTo>
                <a:lnTo>
                  <a:pt x="203" y="476"/>
                </a:lnTo>
                <a:lnTo>
                  <a:pt x="204" y="476"/>
                </a:lnTo>
                <a:lnTo>
                  <a:pt x="204" y="475"/>
                </a:lnTo>
                <a:lnTo>
                  <a:pt x="205" y="475"/>
                </a:lnTo>
                <a:lnTo>
                  <a:pt x="205" y="475"/>
                </a:lnTo>
                <a:lnTo>
                  <a:pt x="206" y="475"/>
                </a:lnTo>
                <a:lnTo>
                  <a:pt x="207" y="474"/>
                </a:lnTo>
                <a:lnTo>
                  <a:pt x="208" y="474"/>
                </a:lnTo>
                <a:lnTo>
                  <a:pt x="208" y="473"/>
                </a:lnTo>
                <a:lnTo>
                  <a:pt x="208" y="473"/>
                </a:lnTo>
                <a:lnTo>
                  <a:pt x="209" y="473"/>
                </a:lnTo>
                <a:lnTo>
                  <a:pt x="208" y="473"/>
                </a:lnTo>
                <a:lnTo>
                  <a:pt x="208" y="473"/>
                </a:lnTo>
                <a:lnTo>
                  <a:pt x="207" y="473"/>
                </a:lnTo>
                <a:lnTo>
                  <a:pt x="206" y="473"/>
                </a:lnTo>
                <a:lnTo>
                  <a:pt x="206" y="473"/>
                </a:lnTo>
                <a:lnTo>
                  <a:pt x="205" y="473"/>
                </a:lnTo>
                <a:lnTo>
                  <a:pt x="204" y="473"/>
                </a:lnTo>
                <a:lnTo>
                  <a:pt x="204" y="472"/>
                </a:lnTo>
                <a:lnTo>
                  <a:pt x="203" y="472"/>
                </a:lnTo>
                <a:lnTo>
                  <a:pt x="202" y="471"/>
                </a:lnTo>
                <a:lnTo>
                  <a:pt x="202" y="471"/>
                </a:lnTo>
                <a:lnTo>
                  <a:pt x="201" y="471"/>
                </a:lnTo>
                <a:lnTo>
                  <a:pt x="200" y="471"/>
                </a:lnTo>
                <a:lnTo>
                  <a:pt x="200" y="470"/>
                </a:lnTo>
                <a:lnTo>
                  <a:pt x="199" y="470"/>
                </a:lnTo>
                <a:lnTo>
                  <a:pt x="199" y="469"/>
                </a:lnTo>
                <a:lnTo>
                  <a:pt x="199" y="469"/>
                </a:lnTo>
                <a:lnTo>
                  <a:pt x="198" y="469"/>
                </a:lnTo>
                <a:lnTo>
                  <a:pt x="198" y="469"/>
                </a:lnTo>
                <a:lnTo>
                  <a:pt x="198" y="468"/>
                </a:lnTo>
                <a:lnTo>
                  <a:pt x="197" y="468"/>
                </a:lnTo>
                <a:lnTo>
                  <a:pt x="197" y="467"/>
                </a:lnTo>
                <a:lnTo>
                  <a:pt x="198" y="467"/>
                </a:lnTo>
                <a:lnTo>
                  <a:pt x="197" y="467"/>
                </a:lnTo>
                <a:lnTo>
                  <a:pt x="197" y="466"/>
                </a:lnTo>
                <a:lnTo>
                  <a:pt x="197" y="465"/>
                </a:lnTo>
                <a:lnTo>
                  <a:pt x="197" y="465"/>
                </a:lnTo>
                <a:lnTo>
                  <a:pt x="196" y="465"/>
                </a:lnTo>
                <a:lnTo>
                  <a:pt x="195" y="464"/>
                </a:lnTo>
                <a:lnTo>
                  <a:pt x="195" y="464"/>
                </a:lnTo>
                <a:lnTo>
                  <a:pt x="195" y="463"/>
                </a:lnTo>
                <a:lnTo>
                  <a:pt x="194" y="463"/>
                </a:lnTo>
                <a:lnTo>
                  <a:pt x="193" y="463"/>
                </a:lnTo>
                <a:lnTo>
                  <a:pt x="193" y="463"/>
                </a:lnTo>
                <a:lnTo>
                  <a:pt x="192" y="463"/>
                </a:lnTo>
                <a:lnTo>
                  <a:pt x="191" y="463"/>
                </a:lnTo>
                <a:lnTo>
                  <a:pt x="191" y="463"/>
                </a:lnTo>
                <a:lnTo>
                  <a:pt x="190" y="463"/>
                </a:lnTo>
                <a:lnTo>
                  <a:pt x="190" y="464"/>
                </a:lnTo>
                <a:lnTo>
                  <a:pt x="189" y="464"/>
                </a:lnTo>
                <a:lnTo>
                  <a:pt x="189" y="464"/>
                </a:lnTo>
                <a:lnTo>
                  <a:pt x="188" y="464"/>
                </a:lnTo>
                <a:lnTo>
                  <a:pt x="187" y="464"/>
                </a:lnTo>
                <a:lnTo>
                  <a:pt x="187" y="464"/>
                </a:lnTo>
                <a:lnTo>
                  <a:pt x="185" y="464"/>
                </a:lnTo>
                <a:lnTo>
                  <a:pt x="185" y="463"/>
                </a:lnTo>
                <a:lnTo>
                  <a:pt x="185" y="463"/>
                </a:lnTo>
                <a:lnTo>
                  <a:pt x="185" y="463"/>
                </a:lnTo>
                <a:lnTo>
                  <a:pt x="184" y="463"/>
                </a:lnTo>
                <a:lnTo>
                  <a:pt x="184" y="462"/>
                </a:lnTo>
                <a:lnTo>
                  <a:pt x="184" y="461"/>
                </a:lnTo>
                <a:lnTo>
                  <a:pt x="184" y="461"/>
                </a:lnTo>
                <a:lnTo>
                  <a:pt x="184" y="460"/>
                </a:lnTo>
                <a:lnTo>
                  <a:pt x="183" y="459"/>
                </a:lnTo>
                <a:lnTo>
                  <a:pt x="183" y="459"/>
                </a:lnTo>
                <a:lnTo>
                  <a:pt x="184" y="459"/>
                </a:lnTo>
                <a:lnTo>
                  <a:pt x="184" y="458"/>
                </a:lnTo>
                <a:lnTo>
                  <a:pt x="183" y="457"/>
                </a:lnTo>
                <a:lnTo>
                  <a:pt x="182" y="457"/>
                </a:lnTo>
                <a:lnTo>
                  <a:pt x="182" y="457"/>
                </a:lnTo>
                <a:lnTo>
                  <a:pt x="181" y="456"/>
                </a:lnTo>
                <a:lnTo>
                  <a:pt x="181" y="456"/>
                </a:lnTo>
                <a:lnTo>
                  <a:pt x="181" y="455"/>
                </a:lnTo>
                <a:lnTo>
                  <a:pt x="182" y="454"/>
                </a:lnTo>
                <a:lnTo>
                  <a:pt x="182" y="454"/>
                </a:lnTo>
                <a:lnTo>
                  <a:pt x="182" y="453"/>
                </a:lnTo>
                <a:lnTo>
                  <a:pt x="182" y="452"/>
                </a:lnTo>
                <a:lnTo>
                  <a:pt x="182" y="452"/>
                </a:lnTo>
                <a:lnTo>
                  <a:pt x="182" y="451"/>
                </a:lnTo>
                <a:lnTo>
                  <a:pt x="181" y="450"/>
                </a:lnTo>
                <a:lnTo>
                  <a:pt x="181" y="450"/>
                </a:lnTo>
                <a:lnTo>
                  <a:pt x="180" y="450"/>
                </a:lnTo>
                <a:lnTo>
                  <a:pt x="180" y="449"/>
                </a:lnTo>
                <a:lnTo>
                  <a:pt x="180" y="448"/>
                </a:lnTo>
                <a:lnTo>
                  <a:pt x="180" y="448"/>
                </a:lnTo>
                <a:lnTo>
                  <a:pt x="180" y="447"/>
                </a:lnTo>
                <a:lnTo>
                  <a:pt x="179" y="446"/>
                </a:lnTo>
                <a:lnTo>
                  <a:pt x="180" y="446"/>
                </a:lnTo>
                <a:lnTo>
                  <a:pt x="180" y="446"/>
                </a:lnTo>
                <a:lnTo>
                  <a:pt x="180" y="445"/>
                </a:lnTo>
                <a:lnTo>
                  <a:pt x="180" y="444"/>
                </a:lnTo>
                <a:lnTo>
                  <a:pt x="180" y="444"/>
                </a:lnTo>
                <a:lnTo>
                  <a:pt x="180" y="443"/>
                </a:lnTo>
                <a:lnTo>
                  <a:pt x="180" y="442"/>
                </a:lnTo>
                <a:lnTo>
                  <a:pt x="181" y="442"/>
                </a:lnTo>
                <a:lnTo>
                  <a:pt x="181" y="441"/>
                </a:lnTo>
                <a:lnTo>
                  <a:pt x="181" y="440"/>
                </a:lnTo>
                <a:lnTo>
                  <a:pt x="180" y="440"/>
                </a:lnTo>
                <a:lnTo>
                  <a:pt x="181" y="440"/>
                </a:lnTo>
                <a:lnTo>
                  <a:pt x="181" y="439"/>
                </a:lnTo>
                <a:lnTo>
                  <a:pt x="181" y="439"/>
                </a:lnTo>
                <a:lnTo>
                  <a:pt x="181" y="438"/>
                </a:lnTo>
                <a:lnTo>
                  <a:pt x="181" y="437"/>
                </a:lnTo>
                <a:lnTo>
                  <a:pt x="181" y="437"/>
                </a:lnTo>
                <a:lnTo>
                  <a:pt x="182" y="437"/>
                </a:lnTo>
                <a:lnTo>
                  <a:pt x="182" y="436"/>
                </a:lnTo>
                <a:lnTo>
                  <a:pt x="182" y="435"/>
                </a:lnTo>
                <a:lnTo>
                  <a:pt x="183" y="435"/>
                </a:lnTo>
                <a:lnTo>
                  <a:pt x="183" y="435"/>
                </a:lnTo>
                <a:lnTo>
                  <a:pt x="183" y="435"/>
                </a:lnTo>
                <a:lnTo>
                  <a:pt x="183" y="434"/>
                </a:lnTo>
                <a:lnTo>
                  <a:pt x="184" y="433"/>
                </a:lnTo>
                <a:lnTo>
                  <a:pt x="185" y="433"/>
                </a:lnTo>
                <a:lnTo>
                  <a:pt x="185" y="433"/>
                </a:lnTo>
                <a:lnTo>
                  <a:pt x="185" y="433"/>
                </a:lnTo>
                <a:lnTo>
                  <a:pt x="185" y="432"/>
                </a:lnTo>
                <a:lnTo>
                  <a:pt x="184" y="431"/>
                </a:lnTo>
                <a:lnTo>
                  <a:pt x="184" y="431"/>
                </a:lnTo>
                <a:lnTo>
                  <a:pt x="183" y="430"/>
                </a:lnTo>
                <a:lnTo>
                  <a:pt x="183" y="429"/>
                </a:lnTo>
                <a:lnTo>
                  <a:pt x="183" y="429"/>
                </a:lnTo>
                <a:lnTo>
                  <a:pt x="183" y="428"/>
                </a:lnTo>
                <a:lnTo>
                  <a:pt x="183" y="427"/>
                </a:lnTo>
                <a:lnTo>
                  <a:pt x="183" y="427"/>
                </a:lnTo>
                <a:lnTo>
                  <a:pt x="183" y="426"/>
                </a:lnTo>
                <a:lnTo>
                  <a:pt x="183" y="425"/>
                </a:lnTo>
                <a:lnTo>
                  <a:pt x="182" y="425"/>
                </a:lnTo>
                <a:lnTo>
                  <a:pt x="182" y="424"/>
                </a:lnTo>
                <a:lnTo>
                  <a:pt x="181" y="424"/>
                </a:lnTo>
                <a:lnTo>
                  <a:pt x="180" y="424"/>
                </a:lnTo>
                <a:lnTo>
                  <a:pt x="180" y="424"/>
                </a:lnTo>
                <a:lnTo>
                  <a:pt x="180" y="423"/>
                </a:lnTo>
                <a:lnTo>
                  <a:pt x="179" y="423"/>
                </a:lnTo>
                <a:lnTo>
                  <a:pt x="178" y="423"/>
                </a:lnTo>
                <a:lnTo>
                  <a:pt x="178" y="423"/>
                </a:lnTo>
                <a:lnTo>
                  <a:pt x="178" y="424"/>
                </a:lnTo>
                <a:lnTo>
                  <a:pt x="178" y="423"/>
                </a:lnTo>
                <a:lnTo>
                  <a:pt x="177" y="423"/>
                </a:lnTo>
                <a:lnTo>
                  <a:pt x="176" y="423"/>
                </a:lnTo>
                <a:lnTo>
                  <a:pt x="176" y="422"/>
                </a:lnTo>
                <a:lnTo>
                  <a:pt x="175" y="422"/>
                </a:lnTo>
                <a:lnTo>
                  <a:pt x="175" y="421"/>
                </a:lnTo>
                <a:lnTo>
                  <a:pt x="174" y="421"/>
                </a:lnTo>
                <a:lnTo>
                  <a:pt x="175" y="421"/>
                </a:lnTo>
                <a:lnTo>
                  <a:pt x="176" y="420"/>
                </a:lnTo>
                <a:lnTo>
                  <a:pt x="176" y="420"/>
                </a:lnTo>
                <a:lnTo>
                  <a:pt x="177" y="420"/>
                </a:lnTo>
                <a:lnTo>
                  <a:pt x="178" y="420"/>
                </a:lnTo>
                <a:lnTo>
                  <a:pt x="178" y="419"/>
                </a:lnTo>
                <a:lnTo>
                  <a:pt x="179" y="419"/>
                </a:lnTo>
                <a:lnTo>
                  <a:pt x="179" y="418"/>
                </a:lnTo>
                <a:lnTo>
                  <a:pt x="180" y="418"/>
                </a:lnTo>
                <a:lnTo>
                  <a:pt x="180" y="418"/>
                </a:lnTo>
                <a:lnTo>
                  <a:pt x="180" y="417"/>
                </a:lnTo>
                <a:lnTo>
                  <a:pt x="181" y="417"/>
                </a:lnTo>
                <a:lnTo>
                  <a:pt x="182" y="416"/>
                </a:lnTo>
                <a:lnTo>
                  <a:pt x="182" y="415"/>
                </a:lnTo>
                <a:lnTo>
                  <a:pt x="182" y="414"/>
                </a:lnTo>
                <a:lnTo>
                  <a:pt x="183" y="414"/>
                </a:lnTo>
                <a:lnTo>
                  <a:pt x="183" y="414"/>
                </a:lnTo>
                <a:lnTo>
                  <a:pt x="183" y="414"/>
                </a:lnTo>
                <a:lnTo>
                  <a:pt x="184" y="413"/>
                </a:lnTo>
                <a:lnTo>
                  <a:pt x="185" y="412"/>
                </a:lnTo>
                <a:lnTo>
                  <a:pt x="185" y="412"/>
                </a:lnTo>
                <a:lnTo>
                  <a:pt x="187" y="410"/>
                </a:lnTo>
                <a:lnTo>
                  <a:pt x="187" y="410"/>
                </a:lnTo>
                <a:lnTo>
                  <a:pt x="187" y="409"/>
                </a:lnTo>
                <a:lnTo>
                  <a:pt x="187" y="408"/>
                </a:lnTo>
                <a:lnTo>
                  <a:pt x="187" y="408"/>
                </a:lnTo>
                <a:lnTo>
                  <a:pt x="188" y="407"/>
                </a:lnTo>
                <a:lnTo>
                  <a:pt x="188" y="406"/>
                </a:lnTo>
                <a:lnTo>
                  <a:pt x="188" y="406"/>
                </a:lnTo>
                <a:lnTo>
                  <a:pt x="189" y="406"/>
                </a:lnTo>
                <a:lnTo>
                  <a:pt x="189" y="406"/>
                </a:lnTo>
                <a:lnTo>
                  <a:pt x="190" y="406"/>
                </a:lnTo>
                <a:lnTo>
                  <a:pt x="191" y="406"/>
                </a:lnTo>
                <a:lnTo>
                  <a:pt x="191" y="406"/>
                </a:lnTo>
                <a:lnTo>
                  <a:pt x="192" y="406"/>
                </a:lnTo>
                <a:lnTo>
                  <a:pt x="193" y="406"/>
                </a:lnTo>
                <a:lnTo>
                  <a:pt x="193" y="405"/>
                </a:lnTo>
                <a:lnTo>
                  <a:pt x="193" y="405"/>
                </a:lnTo>
                <a:lnTo>
                  <a:pt x="193" y="406"/>
                </a:lnTo>
                <a:lnTo>
                  <a:pt x="194" y="406"/>
                </a:lnTo>
                <a:lnTo>
                  <a:pt x="194" y="405"/>
                </a:lnTo>
                <a:lnTo>
                  <a:pt x="195" y="404"/>
                </a:lnTo>
                <a:lnTo>
                  <a:pt x="195" y="404"/>
                </a:lnTo>
                <a:lnTo>
                  <a:pt x="195" y="403"/>
                </a:lnTo>
                <a:lnTo>
                  <a:pt x="195" y="403"/>
                </a:lnTo>
                <a:lnTo>
                  <a:pt x="196" y="402"/>
                </a:lnTo>
                <a:lnTo>
                  <a:pt x="196" y="401"/>
                </a:lnTo>
                <a:lnTo>
                  <a:pt x="197" y="401"/>
                </a:lnTo>
                <a:lnTo>
                  <a:pt x="197" y="401"/>
                </a:lnTo>
                <a:lnTo>
                  <a:pt x="198" y="401"/>
                </a:lnTo>
                <a:lnTo>
                  <a:pt x="198" y="400"/>
                </a:lnTo>
                <a:lnTo>
                  <a:pt x="199" y="400"/>
                </a:lnTo>
                <a:lnTo>
                  <a:pt x="199" y="399"/>
                </a:lnTo>
                <a:lnTo>
                  <a:pt x="200" y="399"/>
                </a:lnTo>
                <a:lnTo>
                  <a:pt x="200" y="399"/>
                </a:lnTo>
                <a:lnTo>
                  <a:pt x="200" y="399"/>
                </a:lnTo>
                <a:lnTo>
                  <a:pt x="201" y="399"/>
                </a:lnTo>
                <a:lnTo>
                  <a:pt x="201" y="398"/>
                </a:lnTo>
                <a:lnTo>
                  <a:pt x="202" y="398"/>
                </a:lnTo>
                <a:lnTo>
                  <a:pt x="202" y="397"/>
                </a:lnTo>
                <a:lnTo>
                  <a:pt x="203" y="397"/>
                </a:lnTo>
                <a:lnTo>
                  <a:pt x="203" y="396"/>
                </a:lnTo>
                <a:lnTo>
                  <a:pt x="204" y="395"/>
                </a:lnTo>
                <a:lnTo>
                  <a:pt x="204" y="395"/>
                </a:lnTo>
                <a:lnTo>
                  <a:pt x="204" y="394"/>
                </a:lnTo>
                <a:lnTo>
                  <a:pt x="204" y="393"/>
                </a:lnTo>
                <a:lnTo>
                  <a:pt x="204" y="393"/>
                </a:lnTo>
                <a:lnTo>
                  <a:pt x="204" y="393"/>
                </a:lnTo>
                <a:lnTo>
                  <a:pt x="204" y="392"/>
                </a:lnTo>
                <a:lnTo>
                  <a:pt x="205" y="392"/>
                </a:lnTo>
                <a:lnTo>
                  <a:pt x="205" y="391"/>
                </a:lnTo>
                <a:lnTo>
                  <a:pt x="206" y="391"/>
                </a:lnTo>
                <a:lnTo>
                  <a:pt x="206" y="390"/>
                </a:lnTo>
                <a:lnTo>
                  <a:pt x="207" y="391"/>
                </a:lnTo>
                <a:lnTo>
                  <a:pt x="207" y="391"/>
                </a:lnTo>
                <a:lnTo>
                  <a:pt x="207" y="392"/>
                </a:lnTo>
                <a:lnTo>
                  <a:pt x="208" y="392"/>
                </a:lnTo>
                <a:lnTo>
                  <a:pt x="208" y="393"/>
                </a:lnTo>
                <a:lnTo>
                  <a:pt x="208" y="393"/>
                </a:lnTo>
                <a:lnTo>
                  <a:pt x="210" y="393"/>
                </a:lnTo>
                <a:lnTo>
                  <a:pt x="210" y="394"/>
                </a:lnTo>
                <a:lnTo>
                  <a:pt x="211" y="393"/>
                </a:lnTo>
                <a:lnTo>
                  <a:pt x="211" y="393"/>
                </a:lnTo>
                <a:lnTo>
                  <a:pt x="212" y="392"/>
                </a:lnTo>
                <a:lnTo>
                  <a:pt x="212" y="391"/>
                </a:lnTo>
                <a:lnTo>
                  <a:pt x="212" y="391"/>
                </a:lnTo>
                <a:lnTo>
                  <a:pt x="212" y="390"/>
                </a:lnTo>
                <a:lnTo>
                  <a:pt x="212" y="390"/>
                </a:lnTo>
                <a:lnTo>
                  <a:pt x="212" y="389"/>
                </a:lnTo>
                <a:lnTo>
                  <a:pt x="212" y="389"/>
                </a:lnTo>
                <a:lnTo>
                  <a:pt x="213" y="388"/>
                </a:lnTo>
                <a:lnTo>
                  <a:pt x="214" y="388"/>
                </a:lnTo>
                <a:lnTo>
                  <a:pt x="214" y="389"/>
                </a:lnTo>
                <a:lnTo>
                  <a:pt x="214" y="389"/>
                </a:lnTo>
                <a:lnTo>
                  <a:pt x="214" y="388"/>
                </a:lnTo>
                <a:lnTo>
                  <a:pt x="215" y="388"/>
                </a:lnTo>
                <a:lnTo>
                  <a:pt x="215" y="387"/>
                </a:lnTo>
                <a:lnTo>
                  <a:pt x="216" y="387"/>
                </a:lnTo>
                <a:lnTo>
                  <a:pt x="217" y="387"/>
                </a:lnTo>
                <a:lnTo>
                  <a:pt x="218" y="387"/>
                </a:lnTo>
                <a:lnTo>
                  <a:pt x="218" y="387"/>
                </a:lnTo>
                <a:lnTo>
                  <a:pt x="219" y="387"/>
                </a:lnTo>
                <a:lnTo>
                  <a:pt x="220" y="387"/>
                </a:lnTo>
                <a:lnTo>
                  <a:pt x="221" y="387"/>
                </a:lnTo>
                <a:lnTo>
                  <a:pt x="223" y="387"/>
                </a:lnTo>
                <a:lnTo>
                  <a:pt x="223" y="387"/>
                </a:lnTo>
                <a:lnTo>
                  <a:pt x="225" y="387"/>
                </a:lnTo>
                <a:lnTo>
                  <a:pt x="225" y="386"/>
                </a:lnTo>
                <a:lnTo>
                  <a:pt x="225" y="385"/>
                </a:lnTo>
                <a:lnTo>
                  <a:pt x="226" y="385"/>
                </a:lnTo>
                <a:lnTo>
                  <a:pt x="228" y="385"/>
                </a:lnTo>
                <a:lnTo>
                  <a:pt x="229" y="386"/>
                </a:lnTo>
                <a:lnTo>
                  <a:pt x="231" y="386"/>
                </a:lnTo>
                <a:lnTo>
                  <a:pt x="231" y="387"/>
                </a:lnTo>
                <a:lnTo>
                  <a:pt x="231" y="387"/>
                </a:lnTo>
                <a:lnTo>
                  <a:pt x="233" y="387"/>
                </a:lnTo>
                <a:lnTo>
                  <a:pt x="233" y="387"/>
                </a:lnTo>
                <a:lnTo>
                  <a:pt x="234" y="388"/>
                </a:lnTo>
                <a:lnTo>
                  <a:pt x="235" y="388"/>
                </a:lnTo>
                <a:lnTo>
                  <a:pt x="235" y="389"/>
                </a:lnTo>
                <a:lnTo>
                  <a:pt x="235" y="389"/>
                </a:lnTo>
                <a:lnTo>
                  <a:pt x="235" y="391"/>
                </a:lnTo>
                <a:lnTo>
                  <a:pt x="236" y="391"/>
                </a:lnTo>
                <a:lnTo>
                  <a:pt x="236" y="391"/>
                </a:lnTo>
                <a:lnTo>
                  <a:pt x="237" y="391"/>
                </a:lnTo>
                <a:lnTo>
                  <a:pt x="237" y="391"/>
                </a:lnTo>
                <a:lnTo>
                  <a:pt x="237" y="393"/>
                </a:lnTo>
                <a:lnTo>
                  <a:pt x="237" y="395"/>
                </a:lnTo>
                <a:lnTo>
                  <a:pt x="236" y="397"/>
                </a:lnTo>
                <a:lnTo>
                  <a:pt x="236" y="398"/>
                </a:lnTo>
                <a:lnTo>
                  <a:pt x="236" y="399"/>
                </a:lnTo>
                <a:lnTo>
                  <a:pt x="236" y="399"/>
                </a:lnTo>
                <a:lnTo>
                  <a:pt x="238" y="401"/>
                </a:lnTo>
                <a:lnTo>
                  <a:pt x="238" y="401"/>
                </a:lnTo>
                <a:lnTo>
                  <a:pt x="238" y="402"/>
                </a:lnTo>
                <a:lnTo>
                  <a:pt x="238" y="403"/>
                </a:lnTo>
                <a:lnTo>
                  <a:pt x="238" y="403"/>
                </a:lnTo>
                <a:lnTo>
                  <a:pt x="239" y="403"/>
                </a:lnTo>
                <a:lnTo>
                  <a:pt x="240" y="403"/>
                </a:lnTo>
                <a:lnTo>
                  <a:pt x="241" y="403"/>
                </a:lnTo>
                <a:lnTo>
                  <a:pt x="242" y="404"/>
                </a:lnTo>
                <a:lnTo>
                  <a:pt x="242" y="404"/>
                </a:lnTo>
                <a:lnTo>
                  <a:pt x="243" y="404"/>
                </a:lnTo>
                <a:lnTo>
                  <a:pt x="244" y="404"/>
                </a:lnTo>
                <a:lnTo>
                  <a:pt x="244" y="404"/>
                </a:lnTo>
                <a:lnTo>
                  <a:pt x="245" y="404"/>
                </a:lnTo>
                <a:lnTo>
                  <a:pt x="246" y="404"/>
                </a:lnTo>
                <a:lnTo>
                  <a:pt x="246" y="405"/>
                </a:lnTo>
                <a:lnTo>
                  <a:pt x="247" y="404"/>
                </a:lnTo>
                <a:lnTo>
                  <a:pt x="248" y="404"/>
                </a:lnTo>
                <a:lnTo>
                  <a:pt x="248" y="404"/>
                </a:lnTo>
                <a:lnTo>
                  <a:pt x="249" y="404"/>
                </a:lnTo>
                <a:lnTo>
                  <a:pt x="250" y="403"/>
                </a:lnTo>
                <a:lnTo>
                  <a:pt x="250" y="404"/>
                </a:lnTo>
                <a:lnTo>
                  <a:pt x="251" y="404"/>
                </a:lnTo>
                <a:lnTo>
                  <a:pt x="252" y="404"/>
                </a:lnTo>
                <a:lnTo>
                  <a:pt x="252" y="404"/>
                </a:lnTo>
                <a:lnTo>
                  <a:pt x="253" y="404"/>
                </a:lnTo>
                <a:lnTo>
                  <a:pt x="254" y="404"/>
                </a:lnTo>
                <a:lnTo>
                  <a:pt x="255" y="403"/>
                </a:lnTo>
                <a:lnTo>
                  <a:pt x="255" y="402"/>
                </a:lnTo>
                <a:lnTo>
                  <a:pt x="257" y="401"/>
                </a:lnTo>
                <a:lnTo>
                  <a:pt x="258" y="400"/>
                </a:lnTo>
                <a:lnTo>
                  <a:pt x="261" y="400"/>
                </a:lnTo>
                <a:lnTo>
                  <a:pt x="263" y="400"/>
                </a:lnTo>
                <a:lnTo>
                  <a:pt x="263" y="400"/>
                </a:lnTo>
                <a:lnTo>
                  <a:pt x="263" y="399"/>
                </a:lnTo>
                <a:lnTo>
                  <a:pt x="264" y="399"/>
                </a:lnTo>
                <a:lnTo>
                  <a:pt x="265" y="399"/>
                </a:lnTo>
                <a:lnTo>
                  <a:pt x="267" y="399"/>
                </a:lnTo>
                <a:lnTo>
                  <a:pt x="268" y="399"/>
                </a:lnTo>
                <a:lnTo>
                  <a:pt x="269" y="399"/>
                </a:lnTo>
                <a:lnTo>
                  <a:pt x="271" y="399"/>
                </a:lnTo>
                <a:lnTo>
                  <a:pt x="271" y="399"/>
                </a:lnTo>
                <a:lnTo>
                  <a:pt x="272" y="399"/>
                </a:lnTo>
                <a:lnTo>
                  <a:pt x="272" y="398"/>
                </a:lnTo>
                <a:lnTo>
                  <a:pt x="272" y="398"/>
                </a:lnTo>
                <a:lnTo>
                  <a:pt x="273" y="397"/>
                </a:lnTo>
                <a:lnTo>
                  <a:pt x="274" y="397"/>
                </a:lnTo>
                <a:lnTo>
                  <a:pt x="274" y="397"/>
                </a:lnTo>
                <a:lnTo>
                  <a:pt x="274" y="396"/>
                </a:lnTo>
                <a:lnTo>
                  <a:pt x="274" y="395"/>
                </a:lnTo>
                <a:lnTo>
                  <a:pt x="274" y="395"/>
                </a:lnTo>
                <a:lnTo>
                  <a:pt x="274" y="394"/>
                </a:lnTo>
                <a:lnTo>
                  <a:pt x="275" y="394"/>
                </a:lnTo>
                <a:lnTo>
                  <a:pt x="275" y="393"/>
                </a:lnTo>
                <a:lnTo>
                  <a:pt x="276" y="393"/>
                </a:lnTo>
                <a:lnTo>
                  <a:pt x="276" y="393"/>
                </a:lnTo>
                <a:lnTo>
                  <a:pt x="276" y="392"/>
                </a:lnTo>
                <a:lnTo>
                  <a:pt x="275" y="392"/>
                </a:lnTo>
                <a:lnTo>
                  <a:pt x="275" y="391"/>
                </a:lnTo>
                <a:lnTo>
                  <a:pt x="276" y="391"/>
                </a:lnTo>
                <a:lnTo>
                  <a:pt x="275" y="391"/>
                </a:lnTo>
                <a:lnTo>
                  <a:pt x="275" y="390"/>
                </a:lnTo>
                <a:lnTo>
                  <a:pt x="276" y="390"/>
                </a:lnTo>
                <a:lnTo>
                  <a:pt x="276" y="389"/>
                </a:lnTo>
                <a:lnTo>
                  <a:pt x="275" y="389"/>
                </a:lnTo>
                <a:lnTo>
                  <a:pt x="275" y="389"/>
                </a:lnTo>
                <a:lnTo>
                  <a:pt x="275" y="388"/>
                </a:lnTo>
                <a:lnTo>
                  <a:pt x="275" y="387"/>
                </a:lnTo>
                <a:lnTo>
                  <a:pt x="275" y="387"/>
                </a:lnTo>
                <a:lnTo>
                  <a:pt x="276" y="386"/>
                </a:lnTo>
                <a:lnTo>
                  <a:pt x="276" y="385"/>
                </a:lnTo>
                <a:lnTo>
                  <a:pt x="276" y="385"/>
                </a:lnTo>
                <a:lnTo>
                  <a:pt x="277" y="384"/>
                </a:lnTo>
                <a:lnTo>
                  <a:pt x="278" y="384"/>
                </a:lnTo>
                <a:lnTo>
                  <a:pt x="278" y="383"/>
                </a:lnTo>
                <a:lnTo>
                  <a:pt x="278" y="382"/>
                </a:lnTo>
                <a:lnTo>
                  <a:pt x="278" y="382"/>
                </a:lnTo>
                <a:lnTo>
                  <a:pt x="278" y="381"/>
                </a:lnTo>
                <a:lnTo>
                  <a:pt x="279" y="381"/>
                </a:lnTo>
                <a:lnTo>
                  <a:pt x="279" y="380"/>
                </a:lnTo>
                <a:lnTo>
                  <a:pt x="279" y="380"/>
                </a:lnTo>
                <a:lnTo>
                  <a:pt x="280" y="380"/>
                </a:lnTo>
                <a:lnTo>
                  <a:pt x="280" y="380"/>
                </a:lnTo>
                <a:lnTo>
                  <a:pt x="280" y="380"/>
                </a:lnTo>
                <a:lnTo>
                  <a:pt x="281" y="380"/>
                </a:lnTo>
                <a:lnTo>
                  <a:pt x="281" y="380"/>
                </a:lnTo>
                <a:lnTo>
                  <a:pt x="281" y="379"/>
                </a:lnTo>
                <a:lnTo>
                  <a:pt x="281" y="378"/>
                </a:lnTo>
                <a:lnTo>
                  <a:pt x="282" y="378"/>
                </a:lnTo>
                <a:lnTo>
                  <a:pt x="282" y="378"/>
                </a:lnTo>
                <a:lnTo>
                  <a:pt x="282" y="378"/>
                </a:lnTo>
                <a:lnTo>
                  <a:pt x="282" y="378"/>
                </a:lnTo>
                <a:lnTo>
                  <a:pt x="283" y="378"/>
                </a:lnTo>
                <a:lnTo>
                  <a:pt x="284" y="378"/>
                </a:lnTo>
                <a:lnTo>
                  <a:pt x="284" y="378"/>
                </a:lnTo>
                <a:lnTo>
                  <a:pt x="285" y="378"/>
                </a:lnTo>
                <a:lnTo>
                  <a:pt x="286" y="378"/>
                </a:lnTo>
                <a:lnTo>
                  <a:pt x="286" y="378"/>
                </a:lnTo>
                <a:lnTo>
                  <a:pt x="287" y="379"/>
                </a:lnTo>
                <a:lnTo>
                  <a:pt x="288" y="379"/>
                </a:lnTo>
                <a:lnTo>
                  <a:pt x="288" y="379"/>
                </a:lnTo>
                <a:lnTo>
                  <a:pt x="289" y="379"/>
                </a:lnTo>
                <a:lnTo>
                  <a:pt x="290" y="379"/>
                </a:lnTo>
                <a:lnTo>
                  <a:pt x="290" y="378"/>
                </a:lnTo>
                <a:lnTo>
                  <a:pt x="290" y="378"/>
                </a:lnTo>
                <a:lnTo>
                  <a:pt x="290" y="377"/>
                </a:lnTo>
                <a:lnTo>
                  <a:pt x="290" y="376"/>
                </a:lnTo>
                <a:lnTo>
                  <a:pt x="290" y="376"/>
                </a:lnTo>
                <a:lnTo>
                  <a:pt x="291" y="376"/>
                </a:lnTo>
                <a:lnTo>
                  <a:pt x="291" y="375"/>
                </a:lnTo>
                <a:lnTo>
                  <a:pt x="291" y="374"/>
                </a:lnTo>
                <a:lnTo>
                  <a:pt x="291" y="374"/>
                </a:lnTo>
                <a:lnTo>
                  <a:pt x="291" y="373"/>
                </a:lnTo>
                <a:lnTo>
                  <a:pt x="292" y="373"/>
                </a:lnTo>
                <a:lnTo>
                  <a:pt x="292" y="372"/>
                </a:lnTo>
                <a:lnTo>
                  <a:pt x="291" y="372"/>
                </a:lnTo>
                <a:lnTo>
                  <a:pt x="291" y="372"/>
                </a:lnTo>
                <a:lnTo>
                  <a:pt x="292" y="372"/>
                </a:lnTo>
                <a:lnTo>
                  <a:pt x="292" y="371"/>
                </a:lnTo>
                <a:lnTo>
                  <a:pt x="292" y="370"/>
                </a:lnTo>
                <a:lnTo>
                  <a:pt x="292" y="370"/>
                </a:lnTo>
                <a:lnTo>
                  <a:pt x="292" y="369"/>
                </a:lnTo>
                <a:lnTo>
                  <a:pt x="292" y="368"/>
                </a:lnTo>
                <a:lnTo>
                  <a:pt x="292" y="368"/>
                </a:lnTo>
                <a:lnTo>
                  <a:pt x="293" y="368"/>
                </a:lnTo>
                <a:lnTo>
                  <a:pt x="293" y="367"/>
                </a:lnTo>
                <a:lnTo>
                  <a:pt x="293" y="367"/>
                </a:lnTo>
                <a:lnTo>
                  <a:pt x="293" y="366"/>
                </a:lnTo>
                <a:lnTo>
                  <a:pt x="293" y="365"/>
                </a:lnTo>
                <a:lnTo>
                  <a:pt x="293" y="365"/>
                </a:lnTo>
                <a:lnTo>
                  <a:pt x="293" y="364"/>
                </a:lnTo>
                <a:lnTo>
                  <a:pt x="294" y="364"/>
                </a:lnTo>
                <a:lnTo>
                  <a:pt x="294" y="363"/>
                </a:lnTo>
                <a:lnTo>
                  <a:pt x="294" y="363"/>
                </a:lnTo>
                <a:lnTo>
                  <a:pt x="294" y="362"/>
                </a:lnTo>
                <a:lnTo>
                  <a:pt x="295" y="362"/>
                </a:lnTo>
                <a:lnTo>
                  <a:pt x="295" y="361"/>
                </a:lnTo>
                <a:lnTo>
                  <a:pt x="295" y="361"/>
                </a:lnTo>
                <a:lnTo>
                  <a:pt x="295" y="360"/>
                </a:lnTo>
                <a:lnTo>
                  <a:pt x="294" y="360"/>
                </a:lnTo>
                <a:lnTo>
                  <a:pt x="294" y="359"/>
                </a:lnTo>
                <a:lnTo>
                  <a:pt x="294" y="359"/>
                </a:lnTo>
                <a:lnTo>
                  <a:pt x="294" y="358"/>
                </a:lnTo>
                <a:lnTo>
                  <a:pt x="295" y="357"/>
                </a:lnTo>
                <a:lnTo>
                  <a:pt x="295" y="357"/>
                </a:lnTo>
                <a:lnTo>
                  <a:pt x="295" y="356"/>
                </a:lnTo>
                <a:lnTo>
                  <a:pt x="295" y="356"/>
                </a:lnTo>
                <a:lnTo>
                  <a:pt x="296" y="356"/>
                </a:lnTo>
                <a:lnTo>
                  <a:pt x="296" y="355"/>
                </a:lnTo>
                <a:lnTo>
                  <a:pt x="296" y="355"/>
                </a:lnTo>
                <a:lnTo>
                  <a:pt x="296" y="354"/>
                </a:lnTo>
                <a:lnTo>
                  <a:pt x="296" y="353"/>
                </a:lnTo>
                <a:lnTo>
                  <a:pt x="295" y="353"/>
                </a:lnTo>
                <a:lnTo>
                  <a:pt x="295" y="352"/>
                </a:lnTo>
                <a:lnTo>
                  <a:pt x="295" y="351"/>
                </a:lnTo>
                <a:lnTo>
                  <a:pt x="295" y="351"/>
                </a:lnTo>
                <a:lnTo>
                  <a:pt x="295" y="350"/>
                </a:lnTo>
                <a:lnTo>
                  <a:pt x="295" y="349"/>
                </a:lnTo>
                <a:lnTo>
                  <a:pt x="295" y="349"/>
                </a:lnTo>
                <a:lnTo>
                  <a:pt x="295" y="348"/>
                </a:lnTo>
                <a:lnTo>
                  <a:pt x="294" y="348"/>
                </a:lnTo>
                <a:lnTo>
                  <a:pt x="294" y="348"/>
                </a:lnTo>
                <a:lnTo>
                  <a:pt x="293" y="347"/>
                </a:lnTo>
                <a:lnTo>
                  <a:pt x="293" y="346"/>
                </a:lnTo>
                <a:lnTo>
                  <a:pt x="293" y="346"/>
                </a:lnTo>
                <a:lnTo>
                  <a:pt x="292" y="345"/>
                </a:lnTo>
                <a:lnTo>
                  <a:pt x="292" y="344"/>
                </a:lnTo>
                <a:lnTo>
                  <a:pt x="291" y="344"/>
                </a:lnTo>
                <a:lnTo>
                  <a:pt x="291" y="344"/>
                </a:lnTo>
                <a:lnTo>
                  <a:pt x="291" y="343"/>
                </a:lnTo>
                <a:lnTo>
                  <a:pt x="290" y="342"/>
                </a:lnTo>
                <a:lnTo>
                  <a:pt x="290" y="342"/>
                </a:lnTo>
                <a:lnTo>
                  <a:pt x="290" y="341"/>
                </a:lnTo>
                <a:lnTo>
                  <a:pt x="289" y="340"/>
                </a:lnTo>
                <a:lnTo>
                  <a:pt x="289" y="340"/>
                </a:lnTo>
                <a:lnTo>
                  <a:pt x="289" y="339"/>
                </a:lnTo>
                <a:lnTo>
                  <a:pt x="288" y="339"/>
                </a:lnTo>
                <a:lnTo>
                  <a:pt x="288" y="338"/>
                </a:lnTo>
                <a:lnTo>
                  <a:pt x="287" y="338"/>
                </a:lnTo>
                <a:lnTo>
                  <a:pt x="286" y="338"/>
                </a:lnTo>
                <a:lnTo>
                  <a:pt x="286" y="339"/>
                </a:lnTo>
                <a:lnTo>
                  <a:pt x="286" y="339"/>
                </a:lnTo>
                <a:lnTo>
                  <a:pt x="285" y="338"/>
                </a:lnTo>
                <a:lnTo>
                  <a:pt x="284" y="338"/>
                </a:lnTo>
                <a:lnTo>
                  <a:pt x="284" y="338"/>
                </a:lnTo>
                <a:lnTo>
                  <a:pt x="283" y="338"/>
                </a:lnTo>
                <a:lnTo>
                  <a:pt x="283" y="338"/>
                </a:lnTo>
                <a:lnTo>
                  <a:pt x="282" y="338"/>
                </a:lnTo>
                <a:lnTo>
                  <a:pt x="282" y="338"/>
                </a:lnTo>
                <a:lnTo>
                  <a:pt x="282" y="338"/>
                </a:lnTo>
                <a:lnTo>
                  <a:pt x="281" y="338"/>
                </a:lnTo>
                <a:lnTo>
                  <a:pt x="281" y="338"/>
                </a:lnTo>
                <a:lnTo>
                  <a:pt x="280" y="338"/>
                </a:lnTo>
                <a:lnTo>
                  <a:pt x="280" y="338"/>
                </a:lnTo>
                <a:lnTo>
                  <a:pt x="280" y="337"/>
                </a:lnTo>
                <a:lnTo>
                  <a:pt x="280" y="337"/>
                </a:lnTo>
                <a:lnTo>
                  <a:pt x="281" y="336"/>
                </a:lnTo>
                <a:lnTo>
                  <a:pt x="282" y="336"/>
                </a:lnTo>
                <a:lnTo>
                  <a:pt x="282" y="336"/>
                </a:lnTo>
                <a:lnTo>
                  <a:pt x="283" y="336"/>
                </a:lnTo>
                <a:lnTo>
                  <a:pt x="284" y="336"/>
                </a:lnTo>
                <a:lnTo>
                  <a:pt x="284" y="336"/>
                </a:lnTo>
                <a:lnTo>
                  <a:pt x="285" y="336"/>
                </a:lnTo>
                <a:lnTo>
                  <a:pt x="286" y="336"/>
                </a:lnTo>
                <a:lnTo>
                  <a:pt x="286" y="336"/>
                </a:lnTo>
                <a:lnTo>
                  <a:pt x="286" y="335"/>
                </a:lnTo>
                <a:lnTo>
                  <a:pt x="286" y="335"/>
                </a:lnTo>
                <a:lnTo>
                  <a:pt x="286" y="334"/>
                </a:lnTo>
                <a:lnTo>
                  <a:pt x="285" y="334"/>
                </a:lnTo>
                <a:lnTo>
                  <a:pt x="285" y="333"/>
                </a:lnTo>
                <a:lnTo>
                  <a:pt x="285" y="332"/>
                </a:lnTo>
                <a:lnTo>
                  <a:pt x="286" y="332"/>
                </a:lnTo>
                <a:lnTo>
                  <a:pt x="286" y="332"/>
                </a:lnTo>
                <a:lnTo>
                  <a:pt x="286" y="332"/>
                </a:lnTo>
                <a:lnTo>
                  <a:pt x="286" y="331"/>
                </a:lnTo>
                <a:lnTo>
                  <a:pt x="287" y="331"/>
                </a:lnTo>
                <a:lnTo>
                  <a:pt x="287" y="330"/>
                </a:lnTo>
                <a:lnTo>
                  <a:pt x="288" y="329"/>
                </a:lnTo>
                <a:lnTo>
                  <a:pt x="288" y="329"/>
                </a:lnTo>
                <a:lnTo>
                  <a:pt x="289" y="329"/>
                </a:lnTo>
                <a:lnTo>
                  <a:pt x="290" y="329"/>
                </a:lnTo>
                <a:lnTo>
                  <a:pt x="290" y="329"/>
                </a:lnTo>
                <a:lnTo>
                  <a:pt x="291" y="328"/>
                </a:lnTo>
                <a:lnTo>
                  <a:pt x="290" y="328"/>
                </a:lnTo>
                <a:lnTo>
                  <a:pt x="290" y="327"/>
                </a:lnTo>
                <a:lnTo>
                  <a:pt x="290" y="327"/>
                </a:lnTo>
                <a:lnTo>
                  <a:pt x="290" y="326"/>
                </a:lnTo>
                <a:lnTo>
                  <a:pt x="290" y="325"/>
                </a:lnTo>
                <a:lnTo>
                  <a:pt x="290" y="325"/>
                </a:lnTo>
                <a:lnTo>
                  <a:pt x="290" y="324"/>
                </a:lnTo>
                <a:lnTo>
                  <a:pt x="290" y="323"/>
                </a:lnTo>
                <a:lnTo>
                  <a:pt x="290" y="323"/>
                </a:lnTo>
                <a:lnTo>
                  <a:pt x="291" y="323"/>
                </a:lnTo>
                <a:lnTo>
                  <a:pt x="291" y="322"/>
                </a:lnTo>
                <a:lnTo>
                  <a:pt x="291" y="321"/>
                </a:lnTo>
                <a:lnTo>
                  <a:pt x="292" y="321"/>
                </a:lnTo>
                <a:lnTo>
                  <a:pt x="292" y="321"/>
                </a:lnTo>
                <a:lnTo>
                  <a:pt x="292" y="320"/>
                </a:lnTo>
                <a:lnTo>
                  <a:pt x="292" y="319"/>
                </a:lnTo>
                <a:lnTo>
                  <a:pt x="293" y="319"/>
                </a:lnTo>
                <a:lnTo>
                  <a:pt x="293" y="318"/>
                </a:lnTo>
                <a:lnTo>
                  <a:pt x="293" y="317"/>
                </a:lnTo>
                <a:lnTo>
                  <a:pt x="293" y="317"/>
                </a:lnTo>
                <a:lnTo>
                  <a:pt x="293" y="316"/>
                </a:lnTo>
                <a:lnTo>
                  <a:pt x="293" y="315"/>
                </a:lnTo>
                <a:lnTo>
                  <a:pt x="292" y="315"/>
                </a:lnTo>
                <a:lnTo>
                  <a:pt x="292" y="314"/>
                </a:lnTo>
                <a:lnTo>
                  <a:pt x="293" y="314"/>
                </a:lnTo>
                <a:lnTo>
                  <a:pt x="292" y="314"/>
                </a:lnTo>
                <a:lnTo>
                  <a:pt x="292" y="313"/>
                </a:lnTo>
                <a:lnTo>
                  <a:pt x="292" y="312"/>
                </a:lnTo>
                <a:lnTo>
                  <a:pt x="293" y="312"/>
                </a:lnTo>
                <a:lnTo>
                  <a:pt x="292" y="312"/>
                </a:lnTo>
                <a:lnTo>
                  <a:pt x="292" y="311"/>
                </a:lnTo>
                <a:lnTo>
                  <a:pt x="291" y="311"/>
                </a:lnTo>
                <a:lnTo>
                  <a:pt x="291" y="310"/>
                </a:lnTo>
                <a:lnTo>
                  <a:pt x="291" y="310"/>
                </a:lnTo>
                <a:lnTo>
                  <a:pt x="291" y="309"/>
                </a:lnTo>
                <a:lnTo>
                  <a:pt x="291" y="308"/>
                </a:lnTo>
                <a:lnTo>
                  <a:pt x="290" y="308"/>
                </a:lnTo>
                <a:lnTo>
                  <a:pt x="290" y="308"/>
                </a:lnTo>
                <a:lnTo>
                  <a:pt x="290" y="308"/>
                </a:lnTo>
                <a:lnTo>
                  <a:pt x="290" y="307"/>
                </a:lnTo>
                <a:lnTo>
                  <a:pt x="290" y="306"/>
                </a:lnTo>
                <a:lnTo>
                  <a:pt x="290" y="306"/>
                </a:lnTo>
                <a:lnTo>
                  <a:pt x="290" y="305"/>
                </a:lnTo>
                <a:lnTo>
                  <a:pt x="289" y="304"/>
                </a:lnTo>
                <a:lnTo>
                  <a:pt x="288" y="304"/>
                </a:lnTo>
                <a:lnTo>
                  <a:pt x="288" y="304"/>
                </a:lnTo>
                <a:lnTo>
                  <a:pt x="287" y="304"/>
                </a:lnTo>
                <a:lnTo>
                  <a:pt x="286" y="304"/>
                </a:lnTo>
                <a:lnTo>
                  <a:pt x="286" y="304"/>
                </a:lnTo>
                <a:lnTo>
                  <a:pt x="285" y="304"/>
                </a:lnTo>
                <a:lnTo>
                  <a:pt x="285" y="303"/>
                </a:lnTo>
                <a:lnTo>
                  <a:pt x="284" y="303"/>
                </a:lnTo>
                <a:lnTo>
                  <a:pt x="284" y="302"/>
                </a:lnTo>
                <a:lnTo>
                  <a:pt x="284" y="302"/>
                </a:lnTo>
                <a:lnTo>
                  <a:pt x="283" y="301"/>
                </a:lnTo>
                <a:lnTo>
                  <a:pt x="282" y="301"/>
                </a:lnTo>
                <a:lnTo>
                  <a:pt x="282" y="301"/>
                </a:lnTo>
                <a:lnTo>
                  <a:pt x="281" y="301"/>
                </a:lnTo>
                <a:lnTo>
                  <a:pt x="280" y="301"/>
                </a:lnTo>
                <a:lnTo>
                  <a:pt x="280" y="301"/>
                </a:lnTo>
                <a:lnTo>
                  <a:pt x="279" y="302"/>
                </a:lnTo>
                <a:lnTo>
                  <a:pt x="278" y="302"/>
                </a:lnTo>
                <a:lnTo>
                  <a:pt x="278" y="302"/>
                </a:lnTo>
                <a:lnTo>
                  <a:pt x="278" y="301"/>
                </a:lnTo>
                <a:lnTo>
                  <a:pt x="277" y="301"/>
                </a:lnTo>
                <a:lnTo>
                  <a:pt x="276" y="302"/>
                </a:lnTo>
                <a:lnTo>
                  <a:pt x="276" y="302"/>
                </a:lnTo>
                <a:lnTo>
                  <a:pt x="275" y="302"/>
                </a:lnTo>
                <a:lnTo>
                  <a:pt x="274" y="302"/>
                </a:lnTo>
                <a:lnTo>
                  <a:pt x="274" y="302"/>
                </a:lnTo>
                <a:lnTo>
                  <a:pt x="273" y="302"/>
                </a:lnTo>
                <a:lnTo>
                  <a:pt x="272" y="301"/>
                </a:lnTo>
                <a:lnTo>
                  <a:pt x="272" y="301"/>
                </a:lnTo>
                <a:lnTo>
                  <a:pt x="271" y="301"/>
                </a:lnTo>
                <a:lnTo>
                  <a:pt x="271" y="301"/>
                </a:lnTo>
                <a:lnTo>
                  <a:pt x="270" y="301"/>
                </a:lnTo>
                <a:lnTo>
                  <a:pt x="270" y="300"/>
                </a:lnTo>
                <a:lnTo>
                  <a:pt x="269" y="300"/>
                </a:lnTo>
                <a:lnTo>
                  <a:pt x="269" y="300"/>
                </a:lnTo>
                <a:lnTo>
                  <a:pt x="269" y="299"/>
                </a:lnTo>
                <a:lnTo>
                  <a:pt x="268" y="299"/>
                </a:lnTo>
                <a:lnTo>
                  <a:pt x="268" y="298"/>
                </a:lnTo>
                <a:lnTo>
                  <a:pt x="267" y="298"/>
                </a:lnTo>
                <a:lnTo>
                  <a:pt x="267" y="298"/>
                </a:lnTo>
                <a:lnTo>
                  <a:pt x="267" y="298"/>
                </a:lnTo>
                <a:lnTo>
                  <a:pt x="266" y="298"/>
                </a:lnTo>
                <a:lnTo>
                  <a:pt x="265" y="298"/>
                </a:lnTo>
                <a:lnTo>
                  <a:pt x="265" y="298"/>
                </a:lnTo>
                <a:lnTo>
                  <a:pt x="265" y="297"/>
                </a:lnTo>
                <a:lnTo>
                  <a:pt x="265" y="296"/>
                </a:lnTo>
                <a:lnTo>
                  <a:pt x="265" y="296"/>
                </a:lnTo>
                <a:lnTo>
                  <a:pt x="264" y="296"/>
                </a:lnTo>
                <a:lnTo>
                  <a:pt x="263" y="296"/>
                </a:lnTo>
                <a:lnTo>
                  <a:pt x="263" y="296"/>
                </a:lnTo>
                <a:lnTo>
                  <a:pt x="263" y="296"/>
                </a:lnTo>
                <a:lnTo>
                  <a:pt x="263" y="296"/>
                </a:lnTo>
                <a:lnTo>
                  <a:pt x="263" y="295"/>
                </a:lnTo>
                <a:lnTo>
                  <a:pt x="262" y="295"/>
                </a:lnTo>
                <a:lnTo>
                  <a:pt x="262" y="295"/>
                </a:lnTo>
                <a:lnTo>
                  <a:pt x="261" y="295"/>
                </a:lnTo>
                <a:lnTo>
                  <a:pt x="261" y="294"/>
                </a:lnTo>
                <a:lnTo>
                  <a:pt x="261" y="293"/>
                </a:lnTo>
                <a:lnTo>
                  <a:pt x="261" y="293"/>
                </a:lnTo>
                <a:lnTo>
                  <a:pt x="261" y="292"/>
                </a:lnTo>
                <a:lnTo>
                  <a:pt x="260" y="292"/>
                </a:lnTo>
                <a:lnTo>
                  <a:pt x="260" y="291"/>
                </a:lnTo>
                <a:lnTo>
                  <a:pt x="259" y="291"/>
                </a:lnTo>
                <a:lnTo>
                  <a:pt x="258" y="290"/>
                </a:lnTo>
                <a:lnTo>
                  <a:pt x="259" y="289"/>
                </a:lnTo>
                <a:lnTo>
                  <a:pt x="259" y="289"/>
                </a:lnTo>
                <a:lnTo>
                  <a:pt x="258" y="289"/>
                </a:lnTo>
                <a:lnTo>
                  <a:pt x="257" y="289"/>
                </a:lnTo>
                <a:lnTo>
                  <a:pt x="257" y="289"/>
                </a:lnTo>
                <a:lnTo>
                  <a:pt x="257" y="288"/>
                </a:lnTo>
                <a:lnTo>
                  <a:pt x="257" y="288"/>
                </a:lnTo>
                <a:lnTo>
                  <a:pt x="258" y="288"/>
                </a:lnTo>
                <a:lnTo>
                  <a:pt x="259" y="287"/>
                </a:lnTo>
                <a:lnTo>
                  <a:pt x="258" y="287"/>
                </a:lnTo>
                <a:lnTo>
                  <a:pt x="258" y="287"/>
                </a:lnTo>
                <a:lnTo>
                  <a:pt x="257" y="287"/>
                </a:lnTo>
                <a:lnTo>
                  <a:pt x="257" y="286"/>
                </a:lnTo>
                <a:lnTo>
                  <a:pt x="258" y="286"/>
                </a:lnTo>
                <a:lnTo>
                  <a:pt x="258" y="285"/>
                </a:lnTo>
                <a:lnTo>
                  <a:pt x="257" y="285"/>
                </a:lnTo>
                <a:lnTo>
                  <a:pt x="258" y="285"/>
                </a:lnTo>
                <a:lnTo>
                  <a:pt x="258" y="284"/>
                </a:lnTo>
                <a:lnTo>
                  <a:pt x="258" y="283"/>
                </a:lnTo>
                <a:lnTo>
                  <a:pt x="257" y="283"/>
                </a:lnTo>
                <a:lnTo>
                  <a:pt x="257" y="282"/>
                </a:lnTo>
                <a:lnTo>
                  <a:pt x="257" y="281"/>
                </a:lnTo>
                <a:lnTo>
                  <a:pt x="257" y="281"/>
                </a:lnTo>
                <a:lnTo>
                  <a:pt x="257" y="281"/>
                </a:lnTo>
                <a:lnTo>
                  <a:pt x="257" y="280"/>
                </a:lnTo>
                <a:lnTo>
                  <a:pt x="257" y="279"/>
                </a:lnTo>
                <a:lnTo>
                  <a:pt x="257" y="279"/>
                </a:lnTo>
                <a:lnTo>
                  <a:pt x="257" y="278"/>
                </a:lnTo>
                <a:lnTo>
                  <a:pt x="257" y="278"/>
                </a:lnTo>
                <a:lnTo>
                  <a:pt x="257" y="277"/>
                </a:lnTo>
                <a:lnTo>
                  <a:pt x="256" y="276"/>
                </a:lnTo>
                <a:lnTo>
                  <a:pt x="256" y="276"/>
                </a:lnTo>
                <a:lnTo>
                  <a:pt x="256" y="275"/>
                </a:lnTo>
                <a:lnTo>
                  <a:pt x="256" y="274"/>
                </a:lnTo>
                <a:lnTo>
                  <a:pt x="257" y="274"/>
                </a:lnTo>
                <a:lnTo>
                  <a:pt x="257" y="274"/>
                </a:lnTo>
                <a:lnTo>
                  <a:pt x="257" y="274"/>
                </a:lnTo>
                <a:lnTo>
                  <a:pt x="257" y="273"/>
                </a:lnTo>
                <a:lnTo>
                  <a:pt x="258" y="272"/>
                </a:lnTo>
                <a:lnTo>
                  <a:pt x="258" y="272"/>
                </a:lnTo>
                <a:lnTo>
                  <a:pt x="259" y="272"/>
                </a:lnTo>
                <a:lnTo>
                  <a:pt x="259" y="271"/>
                </a:lnTo>
                <a:lnTo>
                  <a:pt x="259" y="270"/>
                </a:lnTo>
                <a:lnTo>
                  <a:pt x="259" y="270"/>
                </a:lnTo>
                <a:lnTo>
                  <a:pt x="259" y="270"/>
                </a:lnTo>
                <a:lnTo>
                  <a:pt x="259" y="269"/>
                </a:lnTo>
                <a:lnTo>
                  <a:pt x="259" y="268"/>
                </a:lnTo>
                <a:lnTo>
                  <a:pt x="260" y="268"/>
                </a:lnTo>
                <a:lnTo>
                  <a:pt x="260" y="268"/>
                </a:lnTo>
                <a:lnTo>
                  <a:pt x="260" y="267"/>
                </a:lnTo>
                <a:lnTo>
                  <a:pt x="260" y="266"/>
                </a:lnTo>
                <a:lnTo>
                  <a:pt x="261" y="266"/>
                </a:lnTo>
                <a:lnTo>
                  <a:pt x="261" y="266"/>
                </a:lnTo>
                <a:lnTo>
                  <a:pt x="261" y="265"/>
                </a:lnTo>
                <a:lnTo>
                  <a:pt x="261" y="265"/>
                </a:lnTo>
                <a:lnTo>
                  <a:pt x="261" y="264"/>
                </a:lnTo>
                <a:lnTo>
                  <a:pt x="261" y="264"/>
                </a:lnTo>
                <a:lnTo>
                  <a:pt x="261" y="264"/>
                </a:lnTo>
                <a:lnTo>
                  <a:pt x="261" y="264"/>
                </a:lnTo>
                <a:lnTo>
                  <a:pt x="261" y="263"/>
                </a:lnTo>
                <a:lnTo>
                  <a:pt x="262" y="262"/>
                </a:lnTo>
                <a:lnTo>
                  <a:pt x="261" y="262"/>
                </a:lnTo>
                <a:lnTo>
                  <a:pt x="261" y="262"/>
                </a:lnTo>
                <a:lnTo>
                  <a:pt x="262" y="262"/>
                </a:lnTo>
                <a:lnTo>
                  <a:pt x="262" y="261"/>
                </a:lnTo>
                <a:lnTo>
                  <a:pt x="262" y="260"/>
                </a:lnTo>
                <a:lnTo>
                  <a:pt x="262" y="260"/>
                </a:lnTo>
                <a:lnTo>
                  <a:pt x="263" y="259"/>
                </a:lnTo>
                <a:lnTo>
                  <a:pt x="263" y="259"/>
                </a:lnTo>
                <a:lnTo>
                  <a:pt x="264" y="259"/>
                </a:lnTo>
                <a:lnTo>
                  <a:pt x="264" y="258"/>
                </a:lnTo>
                <a:lnTo>
                  <a:pt x="264" y="257"/>
                </a:lnTo>
                <a:lnTo>
                  <a:pt x="265" y="257"/>
                </a:lnTo>
                <a:lnTo>
                  <a:pt x="265" y="257"/>
                </a:lnTo>
                <a:lnTo>
                  <a:pt x="266" y="257"/>
                </a:lnTo>
                <a:lnTo>
                  <a:pt x="267" y="257"/>
                </a:lnTo>
                <a:lnTo>
                  <a:pt x="267" y="256"/>
                </a:lnTo>
                <a:lnTo>
                  <a:pt x="267" y="255"/>
                </a:lnTo>
                <a:lnTo>
                  <a:pt x="267" y="255"/>
                </a:lnTo>
                <a:lnTo>
                  <a:pt x="267" y="255"/>
                </a:lnTo>
                <a:lnTo>
                  <a:pt x="267" y="254"/>
                </a:lnTo>
                <a:lnTo>
                  <a:pt x="267" y="254"/>
                </a:lnTo>
                <a:lnTo>
                  <a:pt x="267" y="253"/>
                </a:lnTo>
                <a:lnTo>
                  <a:pt x="267" y="253"/>
                </a:lnTo>
                <a:lnTo>
                  <a:pt x="267" y="253"/>
                </a:lnTo>
                <a:lnTo>
                  <a:pt x="267" y="253"/>
                </a:lnTo>
                <a:lnTo>
                  <a:pt x="267" y="252"/>
                </a:lnTo>
                <a:lnTo>
                  <a:pt x="267" y="251"/>
                </a:lnTo>
                <a:lnTo>
                  <a:pt x="267" y="251"/>
                </a:lnTo>
                <a:lnTo>
                  <a:pt x="267" y="250"/>
                </a:lnTo>
                <a:lnTo>
                  <a:pt x="267" y="250"/>
                </a:lnTo>
                <a:lnTo>
                  <a:pt x="267" y="249"/>
                </a:lnTo>
                <a:lnTo>
                  <a:pt x="268" y="249"/>
                </a:lnTo>
                <a:lnTo>
                  <a:pt x="268" y="248"/>
                </a:lnTo>
                <a:lnTo>
                  <a:pt x="269" y="248"/>
                </a:lnTo>
                <a:lnTo>
                  <a:pt x="269" y="247"/>
                </a:lnTo>
                <a:lnTo>
                  <a:pt x="269" y="247"/>
                </a:lnTo>
                <a:lnTo>
                  <a:pt x="269" y="247"/>
                </a:lnTo>
                <a:lnTo>
                  <a:pt x="269" y="246"/>
                </a:lnTo>
                <a:lnTo>
                  <a:pt x="269" y="246"/>
                </a:lnTo>
                <a:lnTo>
                  <a:pt x="269" y="245"/>
                </a:lnTo>
                <a:lnTo>
                  <a:pt x="269" y="245"/>
                </a:lnTo>
                <a:lnTo>
                  <a:pt x="268" y="244"/>
                </a:lnTo>
                <a:lnTo>
                  <a:pt x="268" y="243"/>
                </a:lnTo>
                <a:lnTo>
                  <a:pt x="268" y="243"/>
                </a:lnTo>
                <a:lnTo>
                  <a:pt x="269" y="242"/>
                </a:lnTo>
                <a:lnTo>
                  <a:pt x="269" y="242"/>
                </a:lnTo>
                <a:lnTo>
                  <a:pt x="269" y="242"/>
                </a:lnTo>
                <a:lnTo>
                  <a:pt x="270" y="241"/>
                </a:lnTo>
                <a:lnTo>
                  <a:pt x="270" y="240"/>
                </a:lnTo>
                <a:lnTo>
                  <a:pt x="270" y="240"/>
                </a:lnTo>
                <a:lnTo>
                  <a:pt x="271" y="240"/>
                </a:lnTo>
                <a:lnTo>
                  <a:pt x="271" y="239"/>
                </a:lnTo>
                <a:lnTo>
                  <a:pt x="271" y="238"/>
                </a:lnTo>
                <a:lnTo>
                  <a:pt x="271" y="238"/>
                </a:lnTo>
                <a:lnTo>
                  <a:pt x="271" y="237"/>
                </a:lnTo>
                <a:lnTo>
                  <a:pt x="271" y="236"/>
                </a:lnTo>
                <a:lnTo>
                  <a:pt x="272" y="236"/>
                </a:lnTo>
                <a:lnTo>
                  <a:pt x="272" y="235"/>
                </a:lnTo>
                <a:lnTo>
                  <a:pt x="271" y="235"/>
                </a:lnTo>
                <a:lnTo>
                  <a:pt x="271" y="234"/>
                </a:lnTo>
                <a:lnTo>
                  <a:pt x="272" y="234"/>
                </a:lnTo>
                <a:lnTo>
                  <a:pt x="272" y="234"/>
                </a:lnTo>
                <a:lnTo>
                  <a:pt x="273" y="234"/>
                </a:lnTo>
                <a:lnTo>
                  <a:pt x="273" y="234"/>
                </a:lnTo>
                <a:lnTo>
                  <a:pt x="273" y="234"/>
                </a:lnTo>
                <a:lnTo>
                  <a:pt x="274" y="234"/>
                </a:lnTo>
                <a:lnTo>
                  <a:pt x="274" y="234"/>
                </a:lnTo>
                <a:lnTo>
                  <a:pt x="274" y="233"/>
                </a:lnTo>
                <a:lnTo>
                  <a:pt x="275" y="233"/>
                </a:lnTo>
                <a:lnTo>
                  <a:pt x="276" y="232"/>
                </a:lnTo>
                <a:lnTo>
                  <a:pt x="276" y="232"/>
                </a:lnTo>
                <a:lnTo>
                  <a:pt x="277" y="233"/>
                </a:lnTo>
                <a:lnTo>
                  <a:pt x="278" y="233"/>
                </a:lnTo>
                <a:lnTo>
                  <a:pt x="278" y="233"/>
                </a:lnTo>
                <a:lnTo>
                  <a:pt x="278" y="232"/>
                </a:lnTo>
                <a:lnTo>
                  <a:pt x="279" y="232"/>
                </a:lnTo>
                <a:lnTo>
                  <a:pt x="280" y="232"/>
                </a:lnTo>
                <a:lnTo>
                  <a:pt x="280" y="231"/>
                </a:lnTo>
                <a:lnTo>
                  <a:pt x="281" y="232"/>
                </a:lnTo>
                <a:lnTo>
                  <a:pt x="282" y="232"/>
                </a:lnTo>
                <a:lnTo>
                  <a:pt x="282" y="232"/>
                </a:lnTo>
                <a:lnTo>
                  <a:pt x="282" y="232"/>
                </a:lnTo>
                <a:lnTo>
                  <a:pt x="283" y="232"/>
                </a:lnTo>
                <a:lnTo>
                  <a:pt x="284" y="232"/>
                </a:lnTo>
                <a:lnTo>
                  <a:pt x="284" y="232"/>
                </a:lnTo>
                <a:lnTo>
                  <a:pt x="285" y="232"/>
                </a:lnTo>
                <a:lnTo>
                  <a:pt x="285" y="231"/>
                </a:lnTo>
                <a:lnTo>
                  <a:pt x="285" y="230"/>
                </a:lnTo>
                <a:lnTo>
                  <a:pt x="286" y="230"/>
                </a:lnTo>
                <a:lnTo>
                  <a:pt x="286" y="229"/>
                </a:lnTo>
                <a:lnTo>
                  <a:pt x="286" y="228"/>
                </a:lnTo>
                <a:lnTo>
                  <a:pt x="286" y="228"/>
                </a:lnTo>
                <a:lnTo>
                  <a:pt x="286" y="227"/>
                </a:lnTo>
                <a:lnTo>
                  <a:pt x="286" y="226"/>
                </a:lnTo>
                <a:lnTo>
                  <a:pt x="286" y="226"/>
                </a:lnTo>
                <a:lnTo>
                  <a:pt x="286" y="226"/>
                </a:lnTo>
                <a:lnTo>
                  <a:pt x="287" y="224"/>
                </a:lnTo>
                <a:lnTo>
                  <a:pt x="287" y="223"/>
                </a:lnTo>
                <a:lnTo>
                  <a:pt x="286" y="223"/>
                </a:lnTo>
                <a:lnTo>
                  <a:pt x="287" y="223"/>
                </a:lnTo>
                <a:lnTo>
                  <a:pt x="287" y="223"/>
                </a:lnTo>
                <a:lnTo>
                  <a:pt x="287" y="222"/>
                </a:lnTo>
                <a:lnTo>
                  <a:pt x="287" y="221"/>
                </a:lnTo>
                <a:lnTo>
                  <a:pt x="287" y="221"/>
                </a:lnTo>
                <a:lnTo>
                  <a:pt x="287" y="220"/>
                </a:lnTo>
                <a:lnTo>
                  <a:pt x="287" y="219"/>
                </a:lnTo>
                <a:lnTo>
                  <a:pt x="287" y="219"/>
                </a:lnTo>
                <a:lnTo>
                  <a:pt x="286" y="218"/>
                </a:lnTo>
                <a:lnTo>
                  <a:pt x="287" y="217"/>
                </a:lnTo>
                <a:lnTo>
                  <a:pt x="288" y="217"/>
                </a:lnTo>
                <a:lnTo>
                  <a:pt x="288" y="217"/>
                </a:lnTo>
                <a:lnTo>
                  <a:pt x="289" y="217"/>
                </a:lnTo>
                <a:lnTo>
                  <a:pt x="290" y="216"/>
                </a:lnTo>
                <a:lnTo>
                  <a:pt x="290" y="215"/>
                </a:lnTo>
                <a:lnTo>
                  <a:pt x="290" y="215"/>
                </a:lnTo>
                <a:lnTo>
                  <a:pt x="290" y="215"/>
                </a:lnTo>
                <a:lnTo>
                  <a:pt x="291" y="215"/>
                </a:lnTo>
                <a:lnTo>
                  <a:pt x="291" y="214"/>
                </a:lnTo>
                <a:lnTo>
                  <a:pt x="291" y="213"/>
                </a:lnTo>
                <a:lnTo>
                  <a:pt x="290" y="213"/>
                </a:lnTo>
                <a:lnTo>
                  <a:pt x="290" y="213"/>
                </a:lnTo>
                <a:lnTo>
                  <a:pt x="290" y="212"/>
                </a:lnTo>
                <a:lnTo>
                  <a:pt x="291" y="211"/>
                </a:lnTo>
                <a:lnTo>
                  <a:pt x="291" y="211"/>
                </a:lnTo>
                <a:lnTo>
                  <a:pt x="291" y="211"/>
                </a:lnTo>
                <a:lnTo>
                  <a:pt x="291" y="210"/>
                </a:lnTo>
                <a:lnTo>
                  <a:pt x="291" y="209"/>
                </a:lnTo>
                <a:lnTo>
                  <a:pt x="291" y="209"/>
                </a:lnTo>
                <a:lnTo>
                  <a:pt x="291" y="208"/>
                </a:lnTo>
                <a:lnTo>
                  <a:pt x="292" y="208"/>
                </a:lnTo>
                <a:lnTo>
                  <a:pt x="292" y="207"/>
                </a:lnTo>
                <a:lnTo>
                  <a:pt x="291" y="207"/>
                </a:lnTo>
                <a:lnTo>
                  <a:pt x="291" y="207"/>
                </a:lnTo>
                <a:lnTo>
                  <a:pt x="291" y="206"/>
                </a:lnTo>
                <a:lnTo>
                  <a:pt x="292" y="206"/>
                </a:lnTo>
                <a:lnTo>
                  <a:pt x="292" y="206"/>
                </a:lnTo>
                <a:lnTo>
                  <a:pt x="291" y="205"/>
                </a:lnTo>
                <a:lnTo>
                  <a:pt x="292" y="205"/>
                </a:lnTo>
                <a:lnTo>
                  <a:pt x="292" y="204"/>
                </a:lnTo>
                <a:lnTo>
                  <a:pt x="291" y="204"/>
                </a:lnTo>
                <a:lnTo>
                  <a:pt x="292" y="204"/>
                </a:lnTo>
                <a:lnTo>
                  <a:pt x="292" y="204"/>
                </a:lnTo>
                <a:lnTo>
                  <a:pt x="292" y="203"/>
                </a:lnTo>
                <a:lnTo>
                  <a:pt x="291" y="203"/>
                </a:lnTo>
                <a:lnTo>
                  <a:pt x="291" y="202"/>
                </a:lnTo>
                <a:lnTo>
                  <a:pt x="291" y="202"/>
                </a:lnTo>
                <a:lnTo>
                  <a:pt x="291" y="201"/>
                </a:lnTo>
                <a:lnTo>
                  <a:pt x="292" y="201"/>
                </a:lnTo>
                <a:lnTo>
                  <a:pt x="292" y="200"/>
                </a:lnTo>
                <a:lnTo>
                  <a:pt x="291" y="200"/>
                </a:lnTo>
                <a:lnTo>
                  <a:pt x="291" y="200"/>
                </a:lnTo>
                <a:lnTo>
                  <a:pt x="291" y="199"/>
                </a:lnTo>
                <a:lnTo>
                  <a:pt x="291" y="198"/>
                </a:lnTo>
                <a:lnTo>
                  <a:pt x="291" y="198"/>
                </a:lnTo>
                <a:lnTo>
                  <a:pt x="291" y="198"/>
                </a:lnTo>
                <a:lnTo>
                  <a:pt x="291" y="197"/>
                </a:lnTo>
                <a:lnTo>
                  <a:pt x="292" y="197"/>
                </a:lnTo>
                <a:lnTo>
                  <a:pt x="292" y="198"/>
                </a:lnTo>
                <a:lnTo>
                  <a:pt x="293" y="198"/>
                </a:lnTo>
                <a:lnTo>
                  <a:pt x="293" y="197"/>
                </a:lnTo>
                <a:lnTo>
                  <a:pt x="293" y="196"/>
                </a:lnTo>
                <a:lnTo>
                  <a:pt x="293" y="196"/>
                </a:lnTo>
                <a:lnTo>
                  <a:pt x="292" y="195"/>
                </a:lnTo>
                <a:lnTo>
                  <a:pt x="291" y="195"/>
                </a:lnTo>
                <a:lnTo>
                  <a:pt x="291" y="194"/>
                </a:lnTo>
                <a:lnTo>
                  <a:pt x="291" y="194"/>
                </a:lnTo>
                <a:lnTo>
                  <a:pt x="291" y="194"/>
                </a:lnTo>
                <a:lnTo>
                  <a:pt x="290" y="194"/>
                </a:lnTo>
                <a:lnTo>
                  <a:pt x="290" y="194"/>
                </a:lnTo>
                <a:lnTo>
                  <a:pt x="290" y="193"/>
                </a:lnTo>
                <a:lnTo>
                  <a:pt x="289" y="193"/>
                </a:lnTo>
                <a:lnTo>
                  <a:pt x="289" y="192"/>
                </a:lnTo>
                <a:lnTo>
                  <a:pt x="288" y="192"/>
                </a:lnTo>
                <a:lnTo>
                  <a:pt x="288" y="192"/>
                </a:lnTo>
                <a:lnTo>
                  <a:pt x="288" y="193"/>
                </a:lnTo>
                <a:lnTo>
                  <a:pt x="287" y="193"/>
                </a:lnTo>
                <a:lnTo>
                  <a:pt x="286" y="193"/>
                </a:lnTo>
                <a:lnTo>
                  <a:pt x="286" y="192"/>
                </a:lnTo>
                <a:lnTo>
                  <a:pt x="286" y="192"/>
                </a:lnTo>
                <a:lnTo>
                  <a:pt x="285" y="192"/>
                </a:lnTo>
                <a:lnTo>
                  <a:pt x="285" y="192"/>
                </a:lnTo>
                <a:lnTo>
                  <a:pt x="284" y="192"/>
                </a:lnTo>
                <a:lnTo>
                  <a:pt x="284" y="192"/>
                </a:lnTo>
                <a:lnTo>
                  <a:pt x="283" y="192"/>
                </a:lnTo>
                <a:lnTo>
                  <a:pt x="282" y="192"/>
                </a:lnTo>
                <a:lnTo>
                  <a:pt x="282" y="192"/>
                </a:lnTo>
                <a:lnTo>
                  <a:pt x="281" y="192"/>
                </a:lnTo>
                <a:lnTo>
                  <a:pt x="280" y="192"/>
                </a:lnTo>
                <a:lnTo>
                  <a:pt x="280" y="192"/>
                </a:lnTo>
                <a:lnTo>
                  <a:pt x="280" y="192"/>
                </a:lnTo>
                <a:lnTo>
                  <a:pt x="279" y="192"/>
                </a:lnTo>
                <a:lnTo>
                  <a:pt x="278" y="192"/>
                </a:lnTo>
                <a:lnTo>
                  <a:pt x="278" y="192"/>
                </a:lnTo>
                <a:lnTo>
                  <a:pt x="278" y="192"/>
                </a:lnTo>
                <a:lnTo>
                  <a:pt x="277" y="193"/>
                </a:lnTo>
                <a:lnTo>
                  <a:pt x="276" y="193"/>
                </a:lnTo>
                <a:lnTo>
                  <a:pt x="276" y="193"/>
                </a:lnTo>
                <a:lnTo>
                  <a:pt x="275" y="193"/>
                </a:lnTo>
                <a:lnTo>
                  <a:pt x="274" y="193"/>
                </a:lnTo>
                <a:lnTo>
                  <a:pt x="274" y="193"/>
                </a:lnTo>
                <a:lnTo>
                  <a:pt x="273" y="193"/>
                </a:lnTo>
                <a:lnTo>
                  <a:pt x="272" y="193"/>
                </a:lnTo>
                <a:lnTo>
                  <a:pt x="272" y="194"/>
                </a:lnTo>
                <a:lnTo>
                  <a:pt x="272" y="193"/>
                </a:lnTo>
                <a:lnTo>
                  <a:pt x="271" y="193"/>
                </a:lnTo>
                <a:lnTo>
                  <a:pt x="271" y="193"/>
                </a:lnTo>
                <a:lnTo>
                  <a:pt x="270" y="193"/>
                </a:lnTo>
                <a:lnTo>
                  <a:pt x="269" y="193"/>
                </a:lnTo>
                <a:lnTo>
                  <a:pt x="269" y="193"/>
                </a:lnTo>
                <a:lnTo>
                  <a:pt x="269" y="192"/>
                </a:lnTo>
                <a:lnTo>
                  <a:pt x="268" y="192"/>
                </a:lnTo>
                <a:lnTo>
                  <a:pt x="267" y="192"/>
                </a:lnTo>
                <a:lnTo>
                  <a:pt x="267" y="192"/>
                </a:lnTo>
                <a:lnTo>
                  <a:pt x="266" y="192"/>
                </a:lnTo>
                <a:lnTo>
                  <a:pt x="265" y="192"/>
                </a:lnTo>
                <a:lnTo>
                  <a:pt x="265" y="192"/>
                </a:lnTo>
                <a:lnTo>
                  <a:pt x="264" y="192"/>
                </a:lnTo>
                <a:lnTo>
                  <a:pt x="263" y="192"/>
                </a:lnTo>
                <a:lnTo>
                  <a:pt x="263" y="192"/>
                </a:lnTo>
                <a:lnTo>
                  <a:pt x="262" y="192"/>
                </a:lnTo>
                <a:lnTo>
                  <a:pt x="261" y="191"/>
                </a:lnTo>
                <a:lnTo>
                  <a:pt x="261" y="190"/>
                </a:lnTo>
                <a:lnTo>
                  <a:pt x="261" y="190"/>
                </a:lnTo>
                <a:lnTo>
                  <a:pt x="261" y="190"/>
                </a:lnTo>
                <a:lnTo>
                  <a:pt x="261" y="190"/>
                </a:lnTo>
                <a:lnTo>
                  <a:pt x="261" y="189"/>
                </a:lnTo>
                <a:lnTo>
                  <a:pt x="261" y="188"/>
                </a:lnTo>
                <a:lnTo>
                  <a:pt x="261" y="188"/>
                </a:lnTo>
                <a:lnTo>
                  <a:pt x="261" y="187"/>
                </a:lnTo>
                <a:lnTo>
                  <a:pt x="261" y="187"/>
                </a:lnTo>
                <a:lnTo>
                  <a:pt x="260" y="187"/>
                </a:lnTo>
                <a:lnTo>
                  <a:pt x="260" y="186"/>
                </a:lnTo>
                <a:lnTo>
                  <a:pt x="259" y="186"/>
                </a:lnTo>
                <a:lnTo>
                  <a:pt x="259" y="186"/>
                </a:lnTo>
                <a:lnTo>
                  <a:pt x="258" y="186"/>
                </a:lnTo>
                <a:lnTo>
                  <a:pt x="257" y="185"/>
                </a:lnTo>
                <a:lnTo>
                  <a:pt x="257" y="185"/>
                </a:lnTo>
                <a:lnTo>
                  <a:pt x="256" y="185"/>
                </a:lnTo>
                <a:lnTo>
                  <a:pt x="256" y="184"/>
                </a:lnTo>
                <a:lnTo>
                  <a:pt x="256" y="183"/>
                </a:lnTo>
                <a:lnTo>
                  <a:pt x="257" y="183"/>
                </a:lnTo>
                <a:lnTo>
                  <a:pt x="257" y="183"/>
                </a:lnTo>
                <a:lnTo>
                  <a:pt x="257" y="182"/>
                </a:lnTo>
                <a:lnTo>
                  <a:pt x="257" y="181"/>
                </a:lnTo>
                <a:lnTo>
                  <a:pt x="256" y="181"/>
                </a:lnTo>
                <a:lnTo>
                  <a:pt x="256" y="181"/>
                </a:lnTo>
                <a:lnTo>
                  <a:pt x="255" y="181"/>
                </a:lnTo>
                <a:lnTo>
                  <a:pt x="255" y="180"/>
                </a:lnTo>
                <a:lnTo>
                  <a:pt x="254" y="180"/>
                </a:lnTo>
                <a:lnTo>
                  <a:pt x="254" y="179"/>
                </a:lnTo>
                <a:lnTo>
                  <a:pt x="254" y="179"/>
                </a:lnTo>
                <a:lnTo>
                  <a:pt x="254" y="179"/>
                </a:lnTo>
                <a:lnTo>
                  <a:pt x="253" y="179"/>
                </a:lnTo>
                <a:lnTo>
                  <a:pt x="252" y="179"/>
                </a:lnTo>
                <a:lnTo>
                  <a:pt x="252" y="179"/>
                </a:lnTo>
                <a:lnTo>
                  <a:pt x="252" y="179"/>
                </a:lnTo>
                <a:lnTo>
                  <a:pt x="251" y="179"/>
                </a:lnTo>
                <a:lnTo>
                  <a:pt x="250" y="180"/>
                </a:lnTo>
                <a:lnTo>
                  <a:pt x="250" y="180"/>
                </a:lnTo>
                <a:lnTo>
                  <a:pt x="249" y="180"/>
                </a:lnTo>
                <a:lnTo>
                  <a:pt x="249" y="181"/>
                </a:lnTo>
                <a:lnTo>
                  <a:pt x="248" y="181"/>
                </a:lnTo>
                <a:lnTo>
                  <a:pt x="248" y="181"/>
                </a:lnTo>
                <a:lnTo>
                  <a:pt x="248" y="181"/>
                </a:lnTo>
                <a:lnTo>
                  <a:pt x="247" y="181"/>
                </a:lnTo>
                <a:lnTo>
                  <a:pt x="246" y="181"/>
                </a:lnTo>
                <a:lnTo>
                  <a:pt x="246" y="181"/>
                </a:lnTo>
                <a:lnTo>
                  <a:pt x="245" y="181"/>
                </a:lnTo>
                <a:lnTo>
                  <a:pt x="245" y="182"/>
                </a:lnTo>
                <a:lnTo>
                  <a:pt x="244" y="181"/>
                </a:lnTo>
                <a:lnTo>
                  <a:pt x="244" y="181"/>
                </a:lnTo>
                <a:lnTo>
                  <a:pt x="243" y="181"/>
                </a:lnTo>
                <a:lnTo>
                  <a:pt x="242" y="181"/>
                </a:lnTo>
                <a:lnTo>
                  <a:pt x="242" y="181"/>
                </a:lnTo>
                <a:lnTo>
                  <a:pt x="241" y="181"/>
                </a:lnTo>
                <a:lnTo>
                  <a:pt x="240" y="181"/>
                </a:lnTo>
                <a:lnTo>
                  <a:pt x="240" y="181"/>
                </a:lnTo>
                <a:lnTo>
                  <a:pt x="240" y="180"/>
                </a:lnTo>
                <a:lnTo>
                  <a:pt x="239" y="180"/>
                </a:lnTo>
                <a:lnTo>
                  <a:pt x="239" y="179"/>
                </a:lnTo>
                <a:lnTo>
                  <a:pt x="238" y="179"/>
                </a:lnTo>
                <a:lnTo>
                  <a:pt x="238" y="179"/>
                </a:lnTo>
                <a:lnTo>
                  <a:pt x="237" y="179"/>
                </a:lnTo>
                <a:lnTo>
                  <a:pt x="236" y="179"/>
                </a:lnTo>
                <a:lnTo>
                  <a:pt x="236" y="179"/>
                </a:lnTo>
                <a:lnTo>
                  <a:pt x="235" y="180"/>
                </a:lnTo>
                <a:lnTo>
                  <a:pt x="235" y="180"/>
                </a:lnTo>
                <a:lnTo>
                  <a:pt x="235" y="181"/>
                </a:lnTo>
                <a:lnTo>
                  <a:pt x="234" y="181"/>
                </a:lnTo>
                <a:lnTo>
                  <a:pt x="233" y="182"/>
                </a:lnTo>
                <a:lnTo>
                  <a:pt x="233" y="182"/>
                </a:lnTo>
                <a:lnTo>
                  <a:pt x="232" y="182"/>
                </a:lnTo>
                <a:lnTo>
                  <a:pt x="231" y="182"/>
                </a:lnTo>
                <a:lnTo>
                  <a:pt x="231" y="183"/>
                </a:lnTo>
                <a:lnTo>
                  <a:pt x="231" y="183"/>
                </a:lnTo>
                <a:lnTo>
                  <a:pt x="230" y="182"/>
                </a:lnTo>
                <a:lnTo>
                  <a:pt x="229" y="182"/>
                </a:lnTo>
                <a:lnTo>
                  <a:pt x="229" y="182"/>
                </a:lnTo>
                <a:lnTo>
                  <a:pt x="229" y="183"/>
                </a:lnTo>
                <a:lnTo>
                  <a:pt x="228" y="183"/>
                </a:lnTo>
                <a:lnTo>
                  <a:pt x="228" y="182"/>
                </a:lnTo>
                <a:lnTo>
                  <a:pt x="227" y="182"/>
                </a:lnTo>
                <a:lnTo>
                  <a:pt x="227" y="181"/>
                </a:lnTo>
                <a:lnTo>
                  <a:pt x="227" y="181"/>
                </a:lnTo>
                <a:lnTo>
                  <a:pt x="227" y="181"/>
                </a:lnTo>
                <a:lnTo>
                  <a:pt x="226" y="181"/>
                </a:lnTo>
                <a:lnTo>
                  <a:pt x="226" y="181"/>
                </a:lnTo>
                <a:lnTo>
                  <a:pt x="225" y="181"/>
                </a:lnTo>
                <a:lnTo>
                  <a:pt x="225" y="181"/>
                </a:lnTo>
                <a:lnTo>
                  <a:pt x="225" y="182"/>
                </a:lnTo>
                <a:lnTo>
                  <a:pt x="224" y="182"/>
                </a:lnTo>
                <a:lnTo>
                  <a:pt x="223" y="183"/>
                </a:lnTo>
                <a:lnTo>
                  <a:pt x="223" y="183"/>
                </a:lnTo>
                <a:lnTo>
                  <a:pt x="223" y="184"/>
                </a:lnTo>
                <a:lnTo>
                  <a:pt x="223" y="185"/>
                </a:lnTo>
                <a:lnTo>
                  <a:pt x="223" y="185"/>
                </a:lnTo>
                <a:lnTo>
                  <a:pt x="223" y="185"/>
                </a:lnTo>
                <a:lnTo>
                  <a:pt x="222" y="185"/>
                </a:lnTo>
                <a:lnTo>
                  <a:pt x="221" y="185"/>
                </a:lnTo>
                <a:lnTo>
                  <a:pt x="221" y="185"/>
                </a:lnTo>
                <a:lnTo>
                  <a:pt x="220" y="185"/>
                </a:lnTo>
                <a:lnTo>
                  <a:pt x="220" y="185"/>
                </a:lnTo>
                <a:lnTo>
                  <a:pt x="219" y="185"/>
                </a:lnTo>
                <a:lnTo>
                  <a:pt x="219" y="185"/>
                </a:lnTo>
                <a:lnTo>
                  <a:pt x="218" y="185"/>
                </a:lnTo>
                <a:lnTo>
                  <a:pt x="218" y="185"/>
                </a:lnTo>
                <a:lnTo>
                  <a:pt x="218" y="185"/>
                </a:lnTo>
                <a:lnTo>
                  <a:pt x="218" y="184"/>
                </a:lnTo>
                <a:lnTo>
                  <a:pt x="217" y="184"/>
                </a:lnTo>
                <a:lnTo>
                  <a:pt x="217" y="183"/>
                </a:lnTo>
                <a:lnTo>
                  <a:pt x="216" y="183"/>
                </a:lnTo>
                <a:lnTo>
                  <a:pt x="216" y="183"/>
                </a:lnTo>
                <a:lnTo>
                  <a:pt x="216" y="183"/>
                </a:lnTo>
                <a:lnTo>
                  <a:pt x="215" y="183"/>
                </a:lnTo>
                <a:lnTo>
                  <a:pt x="214" y="183"/>
                </a:lnTo>
                <a:lnTo>
                  <a:pt x="214" y="184"/>
                </a:lnTo>
                <a:lnTo>
                  <a:pt x="213" y="184"/>
                </a:lnTo>
                <a:lnTo>
                  <a:pt x="212" y="184"/>
                </a:lnTo>
                <a:lnTo>
                  <a:pt x="212" y="184"/>
                </a:lnTo>
                <a:lnTo>
                  <a:pt x="211" y="184"/>
                </a:lnTo>
                <a:lnTo>
                  <a:pt x="210" y="184"/>
                </a:lnTo>
                <a:lnTo>
                  <a:pt x="210" y="185"/>
                </a:lnTo>
                <a:lnTo>
                  <a:pt x="210" y="185"/>
                </a:lnTo>
                <a:lnTo>
                  <a:pt x="209" y="185"/>
                </a:lnTo>
                <a:lnTo>
                  <a:pt x="209" y="185"/>
                </a:lnTo>
                <a:lnTo>
                  <a:pt x="208" y="185"/>
                </a:lnTo>
                <a:lnTo>
                  <a:pt x="208" y="186"/>
                </a:lnTo>
                <a:lnTo>
                  <a:pt x="208" y="186"/>
                </a:lnTo>
                <a:lnTo>
                  <a:pt x="208" y="187"/>
                </a:lnTo>
                <a:lnTo>
                  <a:pt x="207" y="187"/>
                </a:lnTo>
                <a:lnTo>
                  <a:pt x="206" y="187"/>
                </a:lnTo>
                <a:lnTo>
                  <a:pt x="206" y="187"/>
                </a:lnTo>
                <a:lnTo>
                  <a:pt x="205" y="187"/>
                </a:lnTo>
                <a:lnTo>
                  <a:pt x="204" y="187"/>
                </a:lnTo>
                <a:lnTo>
                  <a:pt x="204" y="187"/>
                </a:lnTo>
                <a:lnTo>
                  <a:pt x="204" y="188"/>
                </a:lnTo>
                <a:lnTo>
                  <a:pt x="203" y="188"/>
                </a:lnTo>
                <a:lnTo>
                  <a:pt x="202" y="188"/>
                </a:lnTo>
                <a:lnTo>
                  <a:pt x="202" y="187"/>
                </a:lnTo>
                <a:lnTo>
                  <a:pt x="201" y="187"/>
                </a:lnTo>
                <a:lnTo>
                  <a:pt x="201" y="187"/>
                </a:lnTo>
                <a:lnTo>
                  <a:pt x="200" y="187"/>
                </a:lnTo>
                <a:lnTo>
                  <a:pt x="200" y="187"/>
                </a:lnTo>
                <a:lnTo>
                  <a:pt x="199" y="187"/>
                </a:lnTo>
                <a:lnTo>
                  <a:pt x="199" y="187"/>
                </a:lnTo>
                <a:lnTo>
                  <a:pt x="198" y="187"/>
                </a:lnTo>
                <a:lnTo>
                  <a:pt x="197" y="187"/>
                </a:lnTo>
                <a:lnTo>
                  <a:pt x="197" y="187"/>
                </a:lnTo>
                <a:lnTo>
                  <a:pt x="197" y="187"/>
                </a:lnTo>
                <a:lnTo>
                  <a:pt x="196" y="187"/>
                </a:lnTo>
                <a:lnTo>
                  <a:pt x="195" y="188"/>
                </a:lnTo>
                <a:lnTo>
                  <a:pt x="195" y="187"/>
                </a:lnTo>
                <a:lnTo>
                  <a:pt x="195" y="188"/>
                </a:lnTo>
                <a:lnTo>
                  <a:pt x="194" y="188"/>
                </a:lnTo>
                <a:lnTo>
                  <a:pt x="193" y="188"/>
                </a:lnTo>
                <a:lnTo>
                  <a:pt x="193" y="188"/>
                </a:lnTo>
                <a:lnTo>
                  <a:pt x="192" y="188"/>
                </a:lnTo>
                <a:lnTo>
                  <a:pt x="191" y="188"/>
                </a:lnTo>
                <a:lnTo>
                  <a:pt x="191" y="188"/>
                </a:lnTo>
                <a:lnTo>
                  <a:pt x="191" y="189"/>
                </a:lnTo>
                <a:lnTo>
                  <a:pt x="190" y="190"/>
                </a:lnTo>
                <a:lnTo>
                  <a:pt x="190" y="190"/>
                </a:lnTo>
                <a:lnTo>
                  <a:pt x="190" y="191"/>
                </a:lnTo>
                <a:lnTo>
                  <a:pt x="190" y="192"/>
                </a:lnTo>
                <a:lnTo>
                  <a:pt x="191" y="192"/>
                </a:lnTo>
                <a:lnTo>
                  <a:pt x="191" y="192"/>
                </a:lnTo>
                <a:lnTo>
                  <a:pt x="191" y="193"/>
                </a:lnTo>
                <a:lnTo>
                  <a:pt x="191" y="194"/>
                </a:lnTo>
                <a:lnTo>
                  <a:pt x="191" y="194"/>
                </a:lnTo>
                <a:lnTo>
                  <a:pt x="192" y="194"/>
                </a:lnTo>
                <a:lnTo>
                  <a:pt x="192" y="194"/>
                </a:lnTo>
                <a:lnTo>
                  <a:pt x="191" y="194"/>
                </a:lnTo>
                <a:lnTo>
                  <a:pt x="191" y="195"/>
                </a:lnTo>
                <a:lnTo>
                  <a:pt x="191" y="195"/>
                </a:lnTo>
                <a:lnTo>
                  <a:pt x="190" y="196"/>
                </a:lnTo>
                <a:lnTo>
                  <a:pt x="189" y="196"/>
                </a:lnTo>
                <a:lnTo>
                  <a:pt x="189" y="196"/>
                </a:lnTo>
                <a:lnTo>
                  <a:pt x="189" y="197"/>
                </a:lnTo>
                <a:lnTo>
                  <a:pt x="188" y="197"/>
                </a:lnTo>
                <a:lnTo>
                  <a:pt x="188" y="198"/>
                </a:lnTo>
                <a:lnTo>
                  <a:pt x="187" y="198"/>
                </a:lnTo>
                <a:lnTo>
                  <a:pt x="187" y="199"/>
                </a:lnTo>
                <a:lnTo>
                  <a:pt x="186" y="199"/>
                </a:lnTo>
                <a:lnTo>
                  <a:pt x="185" y="199"/>
                </a:lnTo>
                <a:lnTo>
                  <a:pt x="185" y="200"/>
                </a:lnTo>
                <a:lnTo>
                  <a:pt x="184" y="200"/>
                </a:lnTo>
                <a:lnTo>
                  <a:pt x="183" y="200"/>
                </a:lnTo>
                <a:lnTo>
                  <a:pt x="183" y="200"/>
                </a:lnTo>
                <a:lnTo>
                  <a:pt x="183" y="200"/>
                </a:lnTo>
                <a:lnTo>
                  <a:pt x="183" y="201"/>
                </a:lnTo>
                <a:lnTo>
                  <a:pt x="182" y="201"/>
                </a:lnTo>
                <a:lnTo>
                  <a:pt x="182" y="200"/>
                </a:lnTo>
                <a:lnTo>
                  <a:pt x="182" y="200"/>
                </a:lnTo>
                <a:lnTo>
                  <a:pt x="181" y="200"/>
                </a:lnTo>
                <a:lnTo>
                  <a:pt x="181" y="200"/>
                </a:lnTo>
                <a:lnTo>
                  <a:pt x="180" y="200"/>
                </a:lnTo>
                <a:lnTo>
                  <a:pt x="180" y="200"/>
                </a:lnTo>
                <a:lnTo>
                  <a:pt x="180" y="199"/>
                </a:lnTo>
                <a:lnTo>
                  <a:pt x="179" y="199"/>
                </a:lnTo>
                <a:lnTo>
                  <a:pt x="178" y="199"/>
                </a:lnTo>
                <a:lnTo>
                  <a:pt x="178" y="199"/>
                </a:lnTo>
                <a:lnTo>
                  <a:pt x="178" y="200"/>
                </a:lnTo>
                <a:lnTo>
                  <a:pt x="177" y="200"/>
                </a:lnTo>
                <a:lnTo>
                  <a:pt x="176" y="200"/>
                </a:lnTo>
                <a:lnTo>
                  <a:pt x="176" y="200"/>
                </a:lnTo>
                <a:lnTo>
                  <a:pt x="175" y="200"/>
                </a:lnTo>
                <a:lnTo>
                  <a:pt x="174" y="200"/>
                </a:lnTo>
                <a:lnTo>
                  <a:pt x="174" y="199"/>
                </a:lnTo>
                <a:lnTo>
                  <a:pt x="174" y="199"/>
                </a:lnTo>
                <a:lnTo>
                  <a:pt x="173" y="198"/>
                </a:lnTo>
                <a:lnTo>
                  <a:pt x="172" y="198"/>
                </a:lnTo>
                <a:lnTo>
                  <a:pt x="172" y="198"/>
                </a:lnTo>
                <a:lnTo>
                  <a:pt x="172" y="198"/>
                </a:lnTo>
                <a:lnTo>
                  <a:pt x="172" y="197"/>
                </a:lnTo>
                <a:lnTo>
                  <a:pt x="171" y="197"/>
                </a:lnTo>
                <a:lnTo>
                  <a:pt x="171" y="196"/>
                </a:lnTo>
                <a:lnTo>
                  <a:pt x="170" y="196"/>
                </a:lnTo>
                <a:lnTo>
                  <a:pt x="170" y="196"/>
                </a:lnTo>
                <a:lnTo>
                  <a:pt x="170" y="196"/>
                </a:lnTo>
                <a:lnTo>
                  <a:pt x="170" y="195"/>
                </a:lnTo>
                <a:lnTo>
                  <a:pt x="170" y="194"/>
                </a:lnTo>
                <a:lnTo>
                  <a:pt x="170" y="194"/>
                </a:lnTo>
                <a:lnTo>
                  <a:pt x="170" y="193"/>
                </a:lnTo>
                <a:lnTo>
                  <a:pt x="171" y="193"/>
                </a:lnTo>
                <a:lnTo>
                  <a:pt x="171" y="192"/>
                </a:lnTo>
                <a:lnTo>
                  <a:pt x="172" y="192"/>
                </a:lnTo>
                <a:lnTo>
                  <a:pt x="172" y="191"/>
                </a:lnTo>
                <a:lnTo>
                  <a:pt x="172" y="190"/>
                </a:lnTo>
                <a:lnTo>
                  <a:pt x="171" y="190"/>
                </a:lnTo>
                <a:lnTo>
                  <a:pt x="172" y="189"/>
                </a:lnTo>
                <a:lnTo>
                  <a:pt x="172" y="188"/>
                </a:lnTo>
                <a:lnTo>
                  <a:pt x="172" y="188"/>
                </a:lnTo>
                <a:lnTo>
                  <a:pt x="172" y="188"/>
                </a:lnTo>
                <a:lnTo>
                  <a:pt x="172" y="187"/>
                </a:lnTo>
                <a:lnTo>
                  <a:pt x="171" y="187"/>
                </a:lnTo>
                <a:lnTo>
                  <a:pt x="171" y="187"/>
                </a:lnTo>
                <a:lnTo>
                  <a:pt x="172" y="187"/>
                </a:lnTo>
                <a:lnTo>
                  <a:pt x="172" y="186"/>
                </a:lnTo>
                <a:lnTo>
                  <a:pt x="171" y="185"/>
                </a:lnTo>
                <a:lnTo>
                  <a:pt x="171" y="185"/>
                </a:lnTo>
                <a:lnTo>
                  <a:pt x="170" y="185"/>
                </a:lnTo>
                <a:lnTo>
                  <a:pt x="170" y="184"/>
                </a:lnTo>
                <a:lnTo>
                  <a:pt x="170" y="184"/>
                </a:lnTo>
                <a:lnTo>
                  <a:pt x="170" y="183"/>
                </a:lnTo>
                <a:lnTo>
                  <a:pt x="170" y="183"/>
                </a:lnTo>
                <a:lnTo>
                  <a:pt x="170" y="183"/>
                </a:lnTo>
                <a:lnTo>
                  <a:pt x="170" y="182"/>
                </a:lnTo>
                <a:lnTo>
                  <a:pt x="170" y="181"/>
                </a:lnTo>
                <a:lnTo>
                  <a:pt x="171" y="181"/>
                </a:lnTo>
                <a:lnTo>
                  <a:pt x="171" y="181"/>
                </a:lnTo>
                <a:lnTo>
                  <a:pt x="170" y="181"/>
                </a:lnTo>
                <a:lnTo>
                  <a:pt x="170" y="180"/>
                </a:lnTo>
                <a:lnTo>
                  <a:pt x="170" y="179"/>
                </a:lnTo>
                <a:lnTo>
                  <a:pt x="169" y="179"/>
                </a:lnTo>
                <a:lnTo>
                  <a:pt x="169" y="179"/>
                </a:lnTo>
                <a:lnTo>
                  <a:pt x="168" y="179"/>
                </a:lnTo>
                <a:lnTo>
                  <a:pt x="168" y="178"/>
                </a:lnTo>
                <a:lnTo>
                  <a:pt x="169" y="177"/>
                </a:lnTo>
                <a:lnTo>
                  <a:pt x="170" y="177"/>
                </a:lnTo>
                <a:lnTo>
                  <a:pt x="170" y="177"/>
                </a:lnTo>
                <a:lnTo>
                  <a:pt x="170" y="177"/>
                </a:lnTo>
                <a:lnTo>
                  <a:pt x="170" y="176"/>
                </a:lnTo>
                <a:lnTo>
                  <a:pt x="171" y="176"/>
                </a:lnTo>
                <a:lnTo>
                  <a:pt x="171" y="175"/>
                </a:lnTo>
                <a:lnTo>
                  <a:pt x="172" y="175"/>
                </a:lnTo>
                <a:lnTo>
                  <a:pt x="172" y="175"/>
                </a:lnTo>
                <a:lnTo>
                  <a:pt x="173" y="175"/>
                </a:lnTo>
                <a:lnTo>
                  <a:pt x="173" y="175"/>
                </a:lnTo>
                <a:lnTo>
                  <a:pt x="174" y="175"/>
                </a:lnTo>
                <a:lnTo>
                  <a:pt x="174" y="174"/>
                </a:lnTo>
                <a:lnTo>
                  <a:pt x="174" y="173"/>
                </a:lnTo>
                <a:lnTo>
                  <a:pt x="174" y="173"/>
                </a:lnTo>
                <a:lnTo>
                  <a:pt x="174" y="172"/>
                </a:lnTo>
                <a:lnTo>
                  <a:pt x="174" y="171"/>
                </a:lnTo>
                <a:lnTo>
                  <a:pt x="174" y="171"/>
                </a:lnTo>
                <a:lnTo>
                  <a:pt x="174" y="170"/>
                </a:lnTo>
                <a:lnTo>
                  <a:pt x="175" y="170"/>
                </a:lnTo>
                <a:lnTo>
                  <a:pt x="175" y="170"/>
                </a:lnTo>
                <a:lnTo>
                  <a:pt x="175" y="169"/>
                </a:lnTo>
                <a:lnTo>
                  <a:pt x="174" y="169"/>
                </a:lnTo>
                <a:lnTo>
                  <a:pt x="174" y="168"/>
                </a:lnTo>
                <a:lnTo>
                  <a:pt x="174" y="168"/>
                </a:lnTo>
                <a:lnTo>
                  <a:pt x="174" y="168"/>
                </a:lnTo>
                <a:lnTo>
                  <a:pt x="173" y="168"/>
                </a:lnTo>
                <a:lnTo>
                  <a:pt x="173" y="167"/>
                </a:lnTo>
                <a:lnTo>
                  <a:pt x="172" y="167"/>
                </a:lnTo>
                <a:lnTo>
                  <a:pt x="172" y="166"/>
                </a:lnTo>
                <a:lnTo>
                  <a:pt x="172" y="166"/>
                </a:lnTo>
                <a:lnTo>
                  <a:pt x="172" y="166"/>
                </a:lnTo>
                <a:lnTo>
                  <a:pt x="172" y="165"/>
                </a:lnTo>
                <a:lnTo>
                  <a:pt x="172" y="164"/>
                </a:lnTo>
                <a:lnTo>
                  <a:pt x="172" y="164"/>
                </a:lnTo>
                <a:lnTo>
                  <a:pt x="172" y="164"/>
                </a:lnTo>
                <a:lnTo>
                  <a:pt x="172" y="163"/>
                </a:lnTo>
                <a:lnTo>
                  <a:pt x="172" y="162"/>
                </a:lnTo>
                <a:lnTo>
                  <a:pt x="172" y="162"/>
                </a:lnTo>
                <a:lnTo>
                  <a:pt x="172" y="162"/>
                </a:lnTo>
                <a:lnTo>
                  <a:pt x="172" y="161"/>
                </a:lnTo>
                <a:lnTo>
                  <a:pt x="171" y="161"/>
                </a:lnTo>
                <a:lnTo>
                  <a:pt x="171" y="160"/>
                </a:lnTo>
                <a:lnTo>
                  <a:pt x="170" y="160"/>
                </a:lnTo>
                <a:lnTo>
                  <a:pt x="170" y="160"/>
                </a:lnTo>
                <a:lnTo>
                  <a:pt x="170" y="160"/>
                </a:lnTo>
                <a:lnTo>
                  <a:pt x="169" y="160"/>
                </a:lnTo>
                <a:lnTo>
                  <a:pt x="168" y="159"/>
                </a:lnTo>
                <a:lnTo>
                  <a:pt x="167" y="160"/>
                </a:lnTo>
                <a:lnTo>
                  <a:pt x="166" y="159"/>
                </a:lnTo>
                <a:lnTo>
                  <a:pt x="165" y="159"/>
                </a:lnTo>
                <a:lnTo>
                  <a:pt x="164" y="158"/>
                </a:lnTo>
                <a:lnTo>
                  <a:pt x="164" y="158"/>
                </a:lnTo>
                <a:lnTo>
                  <a:pt x="164" y="158"/>
                </a:lnTo>
                <a:lnTo>
                  <a:pt x="163" y="158"/>
                </a:lnTo>
                <a:lnTo>
                  <a:pt x="162" y="157"/>
                </a:lnTo>
                <a:lnTo>
                  <a:pt x="161" y="157"/>
                </a:lnTo>
                <a:lnTo>
                  <a:pt x="161" y="158"/>
                </a:lnTo>
                <a:lnTo>
                  <a:pt x="161" y="158"/>
                </a:lnTo>
                <a:lnTo>
                  <a:pt x="159" y="157"/>
                </a:lnTo>
                <a:lnTo>
                  <a:pt x="159" y="156"/>
                </a:lnTo>
                <a:lnTo>
                  <a:pt x="158" y="156"/>
                </a:lnTo>
                <a:lnTo>
                  <a:pt x="157" y="156"/>
                </a:lnTo>
                <a:lnTo>
                  <a:pt x="157" y="156"/>
                </a:lnTo>
                <a:lnTo>
                  <a:pt x="157" y="156"/>
                </a:lnTo>
                <a:lnTo>
                  <a:pt x="156" y="156"/>
                </a:lnTo>
                <a:lnTo>
                  <a:pt x="156" y="155"/>
                </a:lnTo>
                <a:lnTo>
                  <a:pt x="155" y="155"/>
                </a:lnTo>
                <a:lnTo>
                  <a:pt x="155" y="154"/>
                </a:lnTo>
                <a:lnTo>
                  <a:pt x="155" y="154"/>
                </a:lnTo>
                <a:lnTo>
                  <a:pt x="155" y="154"/>
                </a:lnTo>
                <a:lnTo>
                  <a:pt x="154" y="154"/>
                </a:lnTo>
                <a:lnTo>
                  <a:pt x="151" y="153"/>
                </a:lnTo>
                <a:lnTo>
                  <a:pt x="151" y="153"/>
                </a:lnTo>
                <a:lnTo>
                  <a:pt x="151" y="152"/>
                </a:lnTo>
                <a:lnTo>
                  <a:pt x="150" y="152"/>
                </a:lnTo>
                <a:lnTo>
                  <a:pt x="149" y="153"/>
                </a:lnTo>
                <a:lnTo>
                  <a:pt x="149" y="154"/>
                </a:lnTo>
                <a:lnTo>
                  <a:pt x="149" y="154"/>
                </a:lnTo>
                <a:lnTo>
                  <a:pt x="148" y="154"/>
                </a:lnTo>
                <a:lnTo>
                  <a:pt x="148" y="154"/>
                </a:lnTo>
                <a:lnTo>
                  <a:pt x="147" y="154"/>
                </a:lnTo>
                <a:lnTo>
                  <a:pt x="147" y="154"/>
                </a:lnTo>
                <a:lnTo>
                  <a:pt x="146" y="154"/>
                </a:lnTo>
                <a:lnTo>
                  <a:pt x="145" y="155"/>
                </a:lnTo>
                <a:lnTo>
                  <a:pt x="144" y="155"/>
                </a:lnTo>
                <a:lnTo>
                  <a:pt x="144" y="156"/>
                </a:lnTo>
                <a:lnTo>
                  <a:pt x="144" y="156"/>
                </a:lnTo>
                <a:lnTo>
                  <a:pt x="144" y="156"/>
                </a:lnTo>
                <a:lnTo>
                  <a:pt x="144" y="157"/>
                </a:lnTo>
                <a:lnTo>
                  <a:pt x="144" y="158"/>
                </a:lnTo>
                <a:lnTo>
                  <a:pt x="143" y="158"/>
                </a:lnTo>
                <a:lnTo>
                  <a:pt x="142" y="158"/>
                </a:lnTo>
                <a:lnTo>
                  <a:pt x="141" y="158"/>
                </a:lnTo>
                <a:lnTo>
                  <a:pt x="141" y="157"/>
                </a:lnTo>
                <a:lnTo>
                  <a:pt x="141" y="156"/>
                </a:lnTo>
                <a:lnTo>
                  <a:pt x="140" y="156"/>
                </a:lnTo>
                <a:lnTo>
                  <a:pt x="140" y="157"/>
                </a:lnTo>
                <a:lnTo>
                  <a:pt x="139" y="157"/>
                </a:lnTo>
                <a:lnTo>
                  <a:pt x="139" y="156"/>
                </a:lnTo>
                <a:lnTo>
                  <a:pt x="138" y="156"/>
                </a:lnTo>
                <a:lnTo>
                  <a:pt x="138" y="156"/>
                </a:lnTo>
                <a:lnTo>
                  <a:pt x="137" y="157"/>
                </a:lnTo>
                <a:lnTo>
                  <a:pt x="136" y="157"/>
                </a:lnTo>
                <a:lnTo>
                  <a:pt x="136" y="157"/>
                </a:lnTo>
                <a:lnTo>
                  <a:pt x="136" y="156"/>
                </a:lnTo>
                <a:lnTo>
                  <a:pt x="135" y="156"/>
                </a:lnTo>
                <a:lnTo>
                  <a:pt x="134" y="156"/>
                </a:lnTo>
                <a:lnTo>
                  <a:pt x="134" y="156"/>
                </a:lnTo>
                <a:lnTo>
                  <a:pt x="132" y="155"/>
                </a:lnTo>
                <a:lnTo>
                  <a:pt x="132" y="154"/>
                </a:lnTo>
                <a:lnTo>
                  <a:pt x="131" y="154"/>
                </a:lnTo>
                <a:lnTo>
                  <a:pt x="130" y="154"/>
                </a:lnTo>
                <a:lnTo>
                  <a:pt x="130" y="153"/>
                </a:lnTo>
                <a:lnTo>
                  <a:pt x="128" y="153"/>
                </a:lnTo>
                <a:lnTo>
                  <a:pt x="127" y="152"/>
                </a:lnTo>
                <a:lnTo>
                  <a:pt x="127" y="152"/>
                </a:lnTo>
                <a:lnTo>
                  <a:pt x="125" y="152"/>
                </a:lnTo>
                <a:lnTo>
                  <a:pt x="123" y="151"/>
                </a:lnTo>
                <a:lnTo>
                  <a:pt x="123" y="151"/>
                </a:lnTo>
                <a:lnTo>
                  <a:pt x="122" y="151"/>
                </a:lnTo>
                <a:lnTo>
                  <a:pt x="121" y="151"/>
                </a:lnTo>
                <a:lnTo>
                  <a:pt x="121" y="151"/>
                </a:lnTo>
                <a:lnTo>
                  <a:pt x="120" y="150"/>
                </a:lnTo>
                <a:lnTo>
                  <a:pt x="119" y="149"/>
                </a:lnTo>
                <a:lnTo>
                  <a:pt x="119" y="149"/>
                </a:lnTo>
                <a:lnTo>
                  <a:pt x="118" y="149"/>
                </a:lnTo>
                <a:lnTo>
                  <a:pt x="117" y="149"/>
                </a:lnTo>
                <a:lnTo>
                  <a:pt x="117" y="149"/>
                </a:lnTo>
                <a:lnTo>
                  <a:pt x="117" y="149"/>
                </a:lnTo>
                <a:lnTo>
                  <a:pt x="116" y="149"/>
                </a:lnTo>
                <a:lnTo>
                  <a:pt x="115" y="149"/>
                </a:lnTo>
                <a:lnTo>
                  <a:pt x="115" y="149"/>
                </a:lnTo>
                <a:lnTo>
                  <a:pt x="115" y="149"/>
                </a:lnTo>
                <a:lnTo>
                  <a:pt x="114" y="149"/>
                </a:lnTo>
                <a:lnTo>
                  <a:pt x="113" y="149"/>
                </a:lnTo>
                <a:lnTo>
                  <a:pt x="113" y="148"/>
                </a:lnTo>
                <a:lnTo>
                  <a:pt x="112" y="148"/>
                </a:lnTo>
                <a:lnTo>
                  <a:pt x="111" y="148"/>
                </a:lnTo>
                <a:lnTo>
                  <a:pt x="111" y="148"/>
                </a:lnTo>
                <a:lnTo>
                  <a:pt x="110" y="147"/>
                </a:lnTo>
                <a:lnTo>
                  <a:pt x="110" y="147"/>
                </a:lnTo>
                <a:lnTo>
                  <a:pt x="109" y="147"/>
                </a:lnTo>
                <a:lnTo>
                  <a:pt x="108" y="147"/>
                </a:lnTo>
                <a:lnTo>
                  <a:pt x="108" y="146"/>
                </a:lnTo>
                <a:lnTo>
                  <a:pt x="108" y="145"/>
                </a:lnTo>
                <a:lnTo>
                  <a:pt x="108" y="145"/>
                </a:lnTo>
                <a:lnTo>
                  <a:pt x="107" y="145"/>
                </a:lnTo>
                <a:lnTo>
                  <a:pt x="106" y="145"/>
                </a:lnTo>
                <a:lnTo>
                  <a:pt x="106" y="145"/>
                </a:lnTo>
                <a:lnTo>
                  <a:pt x="105" y="145"/>
                </a:lnTo>
                <a:lnTo>
                  <a:pt x="104" y="145"/>
                </a:lnTo>
                <a:lnTo>
                  <a:pt x="104" y="144"/>
                </a:lnTo>
                <a:lnTo>
                  <a:pt x="104" y="144"/>
                </a:lnTo>
                <a:lnTo>
                  <a:pt x="104" y="143"/>
                </a:lnTo>
                <a:lnTo>
                  <a:pt x="104" y="143"/>
                </a:lnTo>
                <a:lnTo>
                  <a:pt x="104" y="142"/>
                </a:lnTo>
                <a:lnTo>
                  <a:pt x="104" y="141"/>
                </a:lnTo>
                <a:lnTo>
                  <a:pt x="104" y="141"/>
                </a:lnTo>
                <a:lnTo>
                  <a:pt x="105" y="141"/>
                </a:lnTo>
                <a:lnTo>
                  <a:pt x="105" y="140"/>
                </a:lnTo>
                <a:lnTo>
                  <a:pt x="105" y="139"/>
                </a:lnTo>
                <a:lnTo>
                  <a:pt x="106" y="139"/>
                </a:lnTo>
                <a:lnTo>
                  <a:pt x="106" y="139"/>
                </a:lnTo>
                <a:lnTo>
                  <a:pt x="106" y="138"/>
                </a:lnTo>
                <a:lnTo>
                  <a:pt x="106" y="137"/>
                </a:lnTo>
                <a:lnTo>
                  <a:pt x="107" y="137"/>
                </a:lnTo>
                <a:lnTo>
                  <a:pt x="108" y="137"/>
                </a:lnTo>
                <a:lnTo>
                  <a:pt x="108" y="136"/>
                </a:lnTo>
                <a:lnTo>
                  <a:pt x="109" y="136"/>
                </a:lnTo>
                <a:lnTo>
                  <a:pt x="109" y="135"/>
                </a:lnTo>
                <a:lnTo>
                  <a:pt x="110" y="135"/>
                </a:lnTo>
                <a:lnTo>
                  <a:pt x="110" y="135"/>
                </a:lnTo>
                <a:lnTo>
                  <a:pt x="110" y="134"/>
                </a:lnTo>
                <a:lnTo>
                  <a:pt x="110" y="134"/>
                </a:lnTo>
                <a:lnTo>
                  <a:pt x="110" y="134"/>
                </a:lnTo>
                <a:lnTo>
                  <a:pt x="110" y="134"/>
                </a:lnTo>
                <a:lnTo>
                  <a:pt x="110" y="133"/>
                </a:lnTo>
                <a:lnTo>
                  <a:pt x="109" y="132"/>
                </a:lnTo>
                <a:lnTo>
                  <a:pt x="110" y="132"/>
                </a:lnTo>
                <a:lnTo>
                  <a:pt x="110" y="131"/>
                </a:lnTo>
                <a:lnTo>
                  <a:pt x="110" y="131"/>
                </a:lnTo>
                <a:lnTo>
                  <a:pt x="110" y="130"/>
                </a:lnTo>
                <a:lnTo>
                  <a:pt x="110" y="130"/>
                </a:lnTo>
                <a:lnTo>
                  <a:pt x="110" y="129"/>
                </a:lnTo>
                <a:lnTo>
                  <a:pt x="110" y="128"/>
                </a:lnTo>
                <a:lnTo>
                  <a:pt x="110" y="128"/>
                </a:lnTo>
                <a:lnTo>
                  <a:pt x="110" y="128"/>
                </a:lnTo>
                <a:lnTo>
                  <a:pt x="110" y="127"/>
                </a:lnTo>
                <a:lnTo>
                  <a:pt x="110" y="126"/>
                </a:lnTo>
                <a:lnTo>
                  <a:pt x="110" y="126"/>
                </a:lnTo>
                <a:lnTo>
                  <a:pt x="110" y="125"/>
                </a:lnTo>
                <a:lnTo>
                  <a:pt x="110" y="125"/>
                </a:lnTo>
                <a:lnTo>
                  <a:pt x="110" y="124"/>
                </a:lnTo>
                <a:lnTo>
                  <a:pt x="109" y="124"/>
                </a:lnTo>
                <a:lnTo>
                  <a:pt x="109" y="122"/>
                </a:lnTo>
                <a:lnTo>
                  <a:pt x="110" y="122"/>
                </a:lnTo>
                <a:lnTo>
                  <a:pt x="110" y="122"/>
                </a:lnTo>
                <a:lnTo>
                  <a:pt x="110" y="121"/>
                </a:lnTo>
                <a:lnTo>
                  <a:pt x="110" y="120"/>
                </a:lnTo>
                <a:lnTo>
                  <a:pt x="111" y="120"/>
                </a:lnTo>
                <a:lnTo>
                  <a:pt x="111" y="120"/>
                </a:lnTo>
                <a:lnTo>
                  <a:pt x="110" y="120"/>
                </a:lnTo>
                <a:lnTo>
                  <a:pt x="110" y="120"/>
                </a:lnTo>
                <a:lnTo>
                  <a:pt x="110" y="119"/>
                </a:lnTo>
                <a:lnTo>
                  <a:pt x="109" y="119"/>
                </a:lnTo>
                <a:lnTo>
                  <a:pt x="108" y="118"/>
                </a:lnTo>
                <a:lnTo>
                  <a:pt x="108" y="118"/>
                </a:lnTo>
                <a:lnTo>
                  <a:pt x="108" y="117"/>
                </a:lnTo>
                <a:lnTo>
                  <a:pt x="108" y="116"/>
                </a:lnTo>
                <a:lnTo>
                  <a:pt x="108" y="116"/>
                </a:lnTo>
                <a:lnTo>
                  <a:pt x="108" y="116"/>
                </a:lnTo>
                <a:lnTo>
                  <a:pt x="107" y="116"/>
                </a:lnTo>
                <a:lnTo>
                  <a:pt x="106" y="116"/>
                </a:lnTo>
                <a:lnTo>
                  <a:pt x="106" y="115"/>
                </a:lnTo>
                <a:lnTo>
                  <a:pt x="106" y="115"/>
                </a:lnTo>
                <a:lnTo>
                  <a:pt x="106" y="115"/>
                </a:lnTo>
                <a:lnTo>
                  <a:pt x="105" y="115"/>
                </a:lnTo>
                <a:lnTo>
                  <a:pt x="105" y="114"/>
                </a:lnTo>
                <a:lnTo>
                  <a:pt x="104" y="114"/>
                </a:lnTo>
                <a:lnTo>
                  <a:pt x="104" y="113"/>
                </a:lnTo>
                <a:lnTo>
                  <a:pt x="104" y="113"/>
                </a:lnTo>
                <a:lnTo>
                  <a:pt x="104" y="113"/>
                </a:lnTo>
                <a:lnTo>
                  <a:pt x="104" y="112"/>
                </a:lnTo>
                <a:lnTo>
                  <a:pt x="103" y="112"/>
                </a:lnTo>
                <a:lnTo>
                  <a:pt x="102" y="112"/>
                </a:lnTo>
                <a:lnTo>
                  <a:pt x="102" y="112"/>
                </a:lnTo>
                <a:lnTo>
                  <a:pt x="101" y="111"/>
                </a:lnTo>
                <a:lnTo>
                  <a:pt x="100" y="111"/>
                </a:lnTo>
                <a:lnTo>
                  <a:pt x="100" y="111"/>
                </a:lnTo>
                <a:lnTo>
                  <a:pt x="100" y="110"/>
                </a:lnTo>
                <a:lnTo>
                  <a:pt x="100" y="110"/>
                </a:lnTo>
                <a:lnTo>
                  <a:pt x="100" y="109"/>
                </a:lnTo>
                <a:lnTo>
                  <a:pt x="99" y="109"/>
                </a:lnTo>
                <a:lnTo>
                  <a:pt x="99" y="109"/>
                </a:lnTo>
                <a:lnTo>
                  <a:pt x="98" y="109"/>
                </a:lnTo>
                <a:lnTo>
                  <a:pt x="98" y="108"/>
                </a:lnTo>
                <a:lnTo>
                  <a:pt x="98" y="107"/>
                </a:lnTo>
                <a:lnTo>
                  <a:pt x="98" y="107"/>
                </a:lnTo>
                <a:lnTo>
                  <a:pt x="99" y="106"/>
                </a:lnTo>
                <a:lnTo>
                  <a:pt x="100" y="106"/>
                </a:lnTo>
                <a:lnTo>
                  <a:pt x="100" y="106"/>
                </a:lnTo>
                <a:lnTo>
                  <a:pt x="101" y="106"/>
                </a:lnTo>
                <a:lnTo>
                  <a:pt x="102" y="106"/>
                </a:lnTo>
                <a:lnTo>
                  <a:pt x="102" y="105"/>
                </a:lnTo>
                <a:lnTo>
                  <a:pt x="102" y="105"/>
                </a:lnTo>
                <a:lnTo>
                  <a:pt x="103" y="105"/>
                </a:lnTo>
                <a:lnTo>
                  <a:pt x="104" y="105"/>
                </a:lnTo>
                <a:lnTo>
                  <a:pt x="104" y="105"/>
                </a:lnTo>
                <a:lnTo>
                  <a:pt x="104" y="105"/>
                </a:lnTo>
                <a:lnTo>
                  <a:pt x="105" y="105"/>
                </a:lnTo>
                <a:lnTo>
                  <a:pt x="106" y="105"/>
                </a:lnTo>
                <a:lnTo>
                  <a:pt x="107" y="105"/>
                </a:lnTo>
                <a:lnTo>
                  <a:pt x="108" y="105"/>
                </a:lnTo>
                <a:lnTo>
                  <a:pt x="108" y="105"/>
                </a:lnTo>
                <a:lnTo>
                  <a:pt x="109" y="105"/>
                </a:lnTo>
                <a:lnTo>
                  <a:pt x="110" y="105"/>
                </a:lnTo>
                <a:lnTo>
                  <a:pt x="110" y="105"/>
                </a:lnTo>
                <a:lnTo>
                  <a:pt x="110" y="104"/>
                </a:lnTo>
                <a:lnTo>
                  <a:pt x="111" y="104"/>
                </a:lnTo>
                <a:lnTo>
                  <a:pt x="111" y="103"/>
                </a:lnTo>
                <a:lnTo>
                  <a:pt x="111" y="103"/>
                </a:lnTo>
                <a:lnTo>
                  <a:pt x="112" y="103"/>
                </a:lnTo>
                <a:lnTo>
                  <a:pt x="113" y="103"/>
                </a:lnTo>
                <a:lnTo>
                  <a:pt x="113" y="103"/>
                </a:lnTo>
                <a:lnTo>
                  <a:pt x="114" y="103"/>
                </a:lnTo>
                <a:lnTo>
                  <a:pt x="115" y="103"/>
                </a:lnTo>
                <a:lnTo>
                  <a:pt x="115" y="103"/>
                </a:lnTo>
                <a:lnTo>
                  <a:pt x="115" y="103"/>
                </a:lnTo>
                <a:lnTo>
                  <a:pt x="115" y="102"/>
                </a:lnTo>
                <a:lnTo>
                  <a:pt x="115" y="101"/>
                </a:lnTo>
                <a:lnTo>
                  <a:pt x="116" y="101"/>
                </a:lnTo>
                <a:lnTo>
                  <a:pt x="117" y="101"/>
                </a:lnTo>
                <a:lnTo>
                  <a:pt x="117" y="102"/>
                </a:lnTo>
                <a:lnTo>
                  <a:pt x="117" y="102"/>
                </a:lnTo>
                <a:lnTo>
                  <a:pt x="117" y="103"/>
                </a:lnTo>
                <a:lnTo>
                  <a:pt x="117" y="103"/>
                </a:lnTo>
                <a:lnTo>
                  <a:pt x="117" y="104"/>
                </a:lnTo>
                <a:lnTo>
                  <a:pt x="118" y="105"/>
                </a:lnTo>
                <a:lnTo>
                  <a:pt x="119" y="105"/>
                </a:lnTo>
                <a:lnTo>
                  <a:pt x="119" y="105"/>
                </a:lnTo>
                <a:lnTo>
                  <a:pt x="119" y="105"/>
                </a:lnTo>
                <a:lnTo>
                  <a:pt x="120" y="105"/>
                </a:lnTo>
                <a:lnTo>
                  <a:pt x="120" y="106"/>
                </a:lnTo>
                <a:lnTo>
                  <a:pt x="121" y="106"/>
                </a:lnTo>
                <a:lnTo>
                  <a:pt x="121" y="106"/>
                </a:lnTo>
                <a:lnTo>
                  <a:pt x="121" y="105"/>
                </a:lnTo>
                <a:lnTo>
                  <a:pt x="122" y="105"/>
                </a:lnTo>
                <a:lnTo>
                  <a:pt x="123" y="105"/>
                </a:lnTo>
                <a:lnTo>
                  <a:pt x="123" y="105"/>
                </a:lnTo>
                <a:lnTo>
                  <a:pt x="124" y="105"/>
                </a:lnTo>
                <a:lnTo>
                  <a:pt x="125" y="105"/>
                </a:lnTo>
                <a:lnTo>
                  <a:pt x="125" y="105"/>
                </a:lnTo>
                <a:lnTo>
                  <a:pt x="126" y="105"/>
                </a:lnTo>
                <a:lnTo>
                  <a:pt x="126" y="104"/>
                </a:lnTo>
                <a:lnTo>
                  <a:pt x="126" y="103"/>
                </a:lnTo>
                <a:lnTo>
                  <a:pt x="126" y="103"/>
                </a:lnTo>
                <a:lnTo>
                  <a:pt x="127" y="103"/>
                </a:lnTo>
                <a:lnTo>
                  <a:pt x="127" y="102"/>
                </a:lnTo>
                <a:lnTo>
                  <a:pt x="127" y="102"/>
                </a:lnTo>
                <a:lnTo>
                  <a:pt x="127" y="101"/>
                </a:lnTo>
                <a:lnTo>
                  <a:pt x="128" y="101"/>
                </a:lnTo>
                <a:lnTo>
                  <a:pt x="128" y="101"/>
                </a:lnTo>
                <a:lnTo>
                  <a:pt x="128" y="101"/>
                </a:lnTo>
                <a:lnTo>
                  <a:pt x="129" y="101"/>
                </a:lnTo>
                <a:lnTo>
                  <a:pt x="129" y="100"/>
                </a:lnTo>
                <a:lnTo>
                  <a:pt x="130" y="99"/>
                </a:lnTo>
                <a:lnTo>
                  <a:pt x="130" y="99"/>
                </a:lnTo>
                <a:lnTo>
                  <a:pt x="130" y="99"/>
                </a:lnTo>
                <a:lnTo>
                  <a:pt x="130" y="98"/>
                </a:lnTo>
                <a:lnTo>
                  <a:pt x="131" y="98"/>
                </a:lnTo>
                <a:lnTo>
                  <a:pt x="131" y="98"/>
                </a:lnTo>
                <a:lnTo>
                  <a:pt x="132" y="98"/>
                </a:lnTo>
                <a:lnTo>
                  <a:pt x="132" y="97"/>
                </a:lnTo>
                <a:lnTo>
                  <a:pt x="132" y="97"/>
                </a:lnTo>
                <a:lnTo>
                  <a:pt x="132" y="96"/>
                </a:lnTo>
                <a:lnTo>
                  <a:pt x="133" y="96"/>
                </a:lnTo>
                <a:lnTo>
                  <a:pt x="134" y="96"/>
                </a:lnTo>
                <a:lnTo>
                  <a:pt x="134" y="96"/>
                </a:lnTo>
                <a:lnTo>
                  <a:pt x="135" y="96"/>
                </a:lnTo>
                <a:lnTo>
                  <a:pt x="135" y="95"/>
                </a:lnTo>
                <a:lnTo>
                  <a:pt x="136" y="95"/>
                </a:lnTo>
                <a:lnTo>
                  <a:pt x="136" y="94"/>
                </a:lnTo>
                <a:lnTo>
                  <a:pt x="137" y="94"/>
                </a:lnTo>
                <a:lnTo>
                  <a:pt x="138" y="94"/>
                </a:lnTo>
                <a:lnTo>
                  <a:pt x="139" y="94"/>
                </a:lnTo>
                <a:lnTo>
                  <a:pt x="140" y="93"/>
                </a:lnTo>
                <a:lnTo>
                  <a:pt x="140" y="92"/>
                </a:lnTo>
                <a:lnTo>
                  <a:pt x="140" y="92"/>
                </a:lnTo>
                <a:lnTo>
                  <a:pt x="140" y="91"/>
                </a:lnTo>
                <a:lnTo>
                  <a:pt x="140" y="91"/>
                </a:lnTo>
                <a:lnTo>
                  <a:pt x="140" y="90"/>
                </a:lnTo>
                <a:lnTo>
                  <a:pt x="141" y="90"/>
                </a:lnTo>
                <a:lnTo>
                  <a:pt x="142" y="90"/>
                </a:lnTo>
                <a:lnTo>
                  <a:pt x="142" y="90"/>
                </a:lnTo>
                <a:lnTo>
                  <a:pt x="142" y="89"/>
                </a:lnTo>
                <a:lnTo>
                  <a:pt x="143" y="89"/>
                </a:lnTo>
                <a:lnTo>
                  <a:pt x="144" y="88"/>
                </a:lnTo>
                <a:lnTo>
                  <a:pt x="144" y="88"/>
                </a:lnTo>
                <a:lnTo>
                  <a:pt x="144" y="88"/>
                </a:lnTo>
                <a:lnTo>
                  <a:pt x="145" y="88"/>
                </a:lnTo>
                <a:lnTo>
                  <a:pt x="146" y="88"/>
                </a:lnTo>
                <a:lnTo>
                  <a:pt x="146" y="87"/>
                </a:lnTo>
                <a:lnTo>
                  <a:pt x="146" y="87"/>
                </a:lnTo>
                <a:lnTo>
                  <a:pt x="147" y="86"/>
                </a:lnTo>
                <a:lnTo>
                  <a:pt x="147" y="86"/>
                </a:lnTo>
                <a:lnTo>
                  <a:pt x="148" y="86"/>
                </a:lnTo>
                <a:lnTo>
                  <a:pt x="149" y="86"/>
                </a:lnTo>
                <a:lnTo>
                  <a:pt x="149" y="85"/>
                </a:lnTo>
                <a:lnTo>
                  <a:pt x="148" y="85"/>
                </a:lnTo>
                <a:lnTo>
                  <a:pt x="148" y="84"/>
                </a:lnTo>
                <a:lnTo>
                  <a:pt x="148" y="84"/>
                </a:lnTo>
                <a:lnTo>
                  <a:pt x="148" y="83"/>
                </a:lnTo>
                <a:lnTo>
                  <a:pt x="148" y="82"/>
                </a:lnTo>
                <a:lnTo>
                  <a:pt x="149" y="82"/>
                </a:lnTo>
                <a:lnTo>
                  <a:pt x="149" y="82"/>
                </a:lnTo>
                <a:lnTo>
                  <a:pt x="148" y="82"/>
                </a:lnTo>
                <a:lnTo>
                  <a:pt x="148" y="81"/>
                </a:lnTo>
                <a:lnTo>
                  <a:pt x="148" y="80"/>
                </a:lnTo>
                <a:lnTo>
                  <a:pt x="148" y="80"/>
                </a:lnTo>
                <a:lnTo>
                  <a:pt x="147" y="80"/>
                </a:lnTo>
                <a:lnTo>
                  <a:pt x="147" y="79"/>
                </a:lnTo>
                <a:lnTo>
                  <a:pt x="147" y="79"/>
                </a:lnTo>
                <a:lnTo>
                  <a:pt x="147" y="79"/>
                </a:lnTo>
                <a:lnTo>
                  <a:pt x="147" y="78"/>
                </a:lnTo>
                <a:lnTo>
                  <a:pt x="146" y="78"/>
                </a:lnTo>
                <a:lnTo>
                  <a:pt x="146" y="77"/>
                </a:lnTo>
                <a:lnTo>
                  <a:pt x="146" y="77"/>
                </a:lnTo>
                <a:lnTo>
                  <a:pt x="147" y="76"/>
                </a:lnTo>
                <a:lnTo>
                  <a:pt x="147" y="75"/>
                </a:lnTo>
                <a:lnTo>
                  <a:pt x="147" y="75"/>
                </a:lnTo>
                <a:lnTo>
                  <a:pt x="148" y="75"/>
                </a:lnTo>
                <a:lnTo>
                  <a:pt x="148" y="74"/>
                </a:lnTo>
                <a:lnTo>
                  <a:pt x="149" y="74"/>
                </a:lnTo>
                <a:lnTo>
                  <a:pt x="149" y="73"/>
                </a:lnTo>
                <a:lnTo>
                  <a:pt x="148" y="73"/>
                </a:lnTo>
                <a:lnTo>
                  <a:pt x="148" y="72"/>
                </a:lnTo>
                <a:lnTo>
                  <a:pt x="147" y="71"/>
                </a:lnTo>
                <a:lnTo>
                  <a:pt x="147" y="71"/>
                </a:lnTo>
                <a:lnTo>
                  <a:pt x="147" y="71"/>
                </a:lnTo>
                <a:lnTo>
                  <a:pt x="147" y="71"/>
                </a:lnTo>
                <a:lnTo>
                  <a:pt x="148" y="71"/>
                </a:lnTo>
                <a:lnTo>
                  <a:pt x="148" y="70"/>
                </a:lnTo>
                <a:lnTo>
                  <a:pt x="149" y="70"/>
                </a:lnTo>
                <a:lnTo>
                  <a:pt x="149" y="69"/>
                </a:lnTo>
                <a:lnTo>
                  <a:pt x="149" y="69"/>
                </a:lnTo>
                <a:lnTo>
                  <a:pt x="149" y="69"/>
                </a:lnTo>
                <a:lnTo>
                  <a:pt x="150" y="69"/>
                </a:lnTo>
                <a:lnTo>
                  <a:pt x="151" y="69"/>
                </a:lnTo>
                <a:lnTo>
                  <a:pt x="151" y="68"/>
                </a:lnTo>
                <a:lnTo>
                  <a:pt x="151" y="68"/>
                </a:lnTo>
                <a:lnTo>
                  <a:pt x="151" y="67"/>
                </a:lnTo>
                <a:lnTo>
                  <a:pt x="152" y="67"/>
                </a:lnTo>
                <a:lnTo>
                  <a:pt x="153" y="67"/>
                </a:lnTo>
                <a:lnTo>
                  <a:pt x="153" y="66"/>
                </a:lnTo>
                <a:lnTo>
                  <a:pt x="153" y="65"/>
                </a:lnTo>
                <a:lnTo>
                  <a:pt x="153" y="65"/>
                </a:lnTo>
                <a:lnTo>
                  <a:pt x="153" y="64"/>
                </a:lnTo>
                <a:lnTo>
                  <a:pt x="154" y="64"/>
                </a:lnTo>
                <a:lnTo>
                  <a:pt x="154" y="63"/>
                </a:lnTo>
                <a:lnTo>
                  <a:pt x="155" y="63"/>
                </a:lnTo>
                <a:lnTo>
                  <a:pt x="155" y="63"/>
                </a:lnTo>
                <a:lnTo>
                  <a:pt x="155" y="62"/>
                </a:lnTo>
                <a:lnTo>
                  <a:pt x="155" y="62"/>
                </a:lnTo>
                <a:lnTo>
                  <a:pt x="155" y="62"/>
                </a:lnTo>
                <a:lnTo>
                  <a:pt x="155" y="61"/>
                </a:lnTo>
                <a:lnTo>
                  <a:pt x="155" y="60"/>
                </a:lnTo>
                <a:lnTo>
                  <a:pt x="155" y="60"/>
                </a:lnTo>
                <a:lnTo>
                  <a:pt x="156" y="60"/>
                </a:lnTo>
                <a:lnTo>
                  <a:pt x="156" y="59"/>
                </a:lnTo>
                <a:lnTo>
                  <a:pt x="155" y="59"/>
                </a:lnTo>
                <a:lnTo>
                  <a:pt x="155" y="58"/>
                </a:lnTo>
                <a:lnTo>
                  <a:pt x="155" y="59"/>
                </a:lnTo>
                <a:lnTo>
                  <a:pt x="155" y="59"/>
                </a:lnTo>
                <a:lnTo>
                  <a:pt x="154" y="59"/>
                </a:lnTo>
                <a:lnTo>
                  <a:pt x="153" y="59"/>
                </a:lnTo>
                <a:lnTo>
                  <a:pt x="153" y="59"/>
                </a:lnTo>
                <a:lnTo>
                  <a:pt x="152" y="59"/>
                </a:lnTo>
                <a:lnTo>
                  <a:pt x="151" y="60"/>
                </a:lnTo>
                <a:lnTo>
                  <a:pt x="151" y="60"/>
                </a:lnTo>
                <a:lnTo>
                  <a:pt x="150" y="60"/>
                </a:lnTo>
                <a:lnTo>
                  <a:pt x="149" y="60"/>
                </a:lnTo>
                <a:lnTo>
                  <a:pt x="150" y="59"/>
                </a:lnTo>
                <a:lnTo>
                  <a:pt x="151" y="59"/>
                </a:lnTo>
                <a:lnTo>
                  <a:pt x="151" y="58"/>
                </a:lnTo>
                <a:lnTo>
                  <a:pt x="151" y="58"/>
                </a:lnTo>
                <a:lnTo>
                  <a:pt x="151" y="58"/>
                </a:lnTo>
                <a:lnTo>
                  <a:pt x="151" y="57"/>
                </a:lnTo>
                <a:lnTo>
                  <a:pt x="151" y="56"/>
                </a:lnTo>
                <a:lnTo>
                  <a:pt x="151" y="56"/>
                </a:lnTo>
                <a:lnTo>
                  <a:pt x="151" y="55"/>
                </a:lnTo>
                <a:lnTo>
                  <a:pt x="151" y="55"/>
                </a:lnTo>
                <a:lnTo>
                  <a:pt x="152" y="55"/>
                </a:lnTo>
                <a:lnTo>
                  <a:pt x="153" y="55"/>
                </a:lnTo>
                <a:lnTo>
                  <a:pt x="153" y="55"/>
                </a:lnTo>
                <a:lnTo>
                  <a:pt x="153" y="54"/>
                </a:lnTo>
                <a:lnTo>
                  <a:pt x="154" y="54"/>
                </a:lnTo>
                <a:lnTo>
                  <a:pt x="154" y="54"/>
                </a:lnTo>
                <a:lnTo>
                  <a:pt x="155" y="53"/>
                </a:lnTo>
                <a:lnTo>
                  <a:pt x="155" y="53"/>
                </a:lnTo>
                <a:lnTo>
                  <a:pt x="155" y="52"/>
                </a:lnTo>
                <a:lnTo>
                  <a:pt x="156" y="52"/>
                </a:lnTo>
                <a:lnTo>
                  <a:pt x="156" y="52"/>
                </a:lnTo>
                <a:lnTo>
                  <a:pt x="157" y="52"/>
                </a:lnTo>
                <a:lnTo>
                  <a:pt x="157" y="52"/>
                </a:lnTo>
                <a:lnTo>
                  <a:pt x="158" y="52"/>
                </a:lnTo>
                <a:lnTo>
                  <a:pt x="158" y="51"/>
                </a:lnTo>
                <a:lnTo>
                  <a:pt x="158" y="50"/>
                </a:lnTo>
                <a:lnTo>
                  <a:pt x="157" y="50"/>
                </a:lnTo>
                <a:lnTo>
                  <a:pt x="157" y="50"/>
                </a:lnTo>
                <a:lnTo>
                  <a:pt x="157" y="50"/>
                </a:lnTo>
                <a:lnTo>
                  <a:pt x="157" y="49"/>
                </a:lnTo>
                <a:lnTo>
                  <a:pt x="157" y="48"/>
                </a:lnTo>
                <a:lnTo>
                  <a:pt x="156" y="48"/>
                </a:lnTo>
                <a:lnTo>
                  <a:pt x="156" y="48"/>
                </a:lnTo>
                <a:lnTo>
                  <a:pt x="155" y="48"/>
                </a:lnTo>
                <a:lnTo>
                  <a:pt x="155" y="47"/>
                </a:lnTo>
                <a:lnTo>
                  <a:pt x="155" y="47"/>
                </a:lnTo>
                <a:lnTo>
                  <a:pt x="154" y="47"/>
                </a:lnTo>
                <a:lnTo>
                  <a:pt x="153" y="47"/>
                </a:lnTo>
                <a:lnTo>
                  <a:pt x="153" y="47"/>
                </a:lnTo>
                <a:lnTo>
                  <a:pt x="152" y="47"/>
                </a:lnTo>
                <a:lnTo>
                  <a:pt x="151" y="47"/>
                </a:lnTo>
                <a:lnTo>
                  <a:pt x="151" y="46"/>
                </a:lnTo>
                <a:lnTo>
                  <a:pt x="151" y="46"/>
                </a:lnTo>
                <a:lnTo>
                  <a:pt x="151" y="46"/>
                </a:lnTo>
                <a:lnTo>
                  <a:pt x="150" y="46"/>
                </a:lnTo>
                <a:lnTo>
                  <a:pt x="150" y="45"/>
                </a:lnTo>
                <a:lnTo>
                  <a:pt x="149" y="45"/>
                </a:lnTo>
                <a:lnTo>
                  <a:pt x="149" y="44"/>
                </a:lnTo>
                <a:lnTo>
                  <a:pt x="149" y="44"/>
                </a:lnTo>
                <a:lnTo>
                  <a:pt x="149" y="44"/>
                </a:lnTo>
                <a:lnTo>
                  <a:pt x="149" y="43"/>
                </a:lnTo>
                <a:lnTo>
                  <a:pt x="149" y="43"/>
                </a:lnTo>
                <a:lnTo>
                  <a:pt x="150" y="42"/>
                </a:lnTo>
                <a:lnTo>
                  <a:pt x="150" y="41"/>
                </a:lnTo>
                <a:lnTo>
                  <a:pt x="151" y="41"/>
                </a:lnTo>
                <a:lnTo>
                  <a:pt x="151" y="41"/>
                </a:lnTo>
                <a:lnTo>
                  <a:pt x="151" y="41"/>
                </a:lnTo>
                <a:lnTo>
                  <a:pt x="151" y="40"/>
                </a:lnTo>
                <a:lnTo>
                  <a:pt x="152" y="40"/>
                </a:lnTo>
                <a:lnTo>
                  <a:pt x="152" y="39"/>
                </a:lnTo>
                <a:lnTo>
                  <a:pt x="152" y="39"/>
                </a:lnTo>
                <a:lnTo>
                  <a:pt x="151" y="39"/>
                </a:lnTo>
                <a:lnTo>
                  <a:pt x="151" y="38"/>
                </a:lnTo>
                <a:lnTo>
                  <a:pt x="151" y="38"/>
                </a:lnTo>
                <a:lnTo>
                  <a:pt x="151" y="37"/>
                </a:lnTo>
                <a:lnTo>
                  <a:pt x="151" y="37"/>
                </a:lnTo>
                <a:lnTo>
                  <a:pt x="151" y="36"/>
                </a:lnTo>
                <a:lnTo>
                  <a:pt x="151" y="36"/>
                </a:lnTo>
                <a:lnTo>
                  <a:pt x="151" y="35"/>
                </a:lnTo>
                <a:lnTo>
                  <a:pt x="151" y="35"/>
                </a:lnTo>
                <a:lnTo>
                  <a:pt x="152" y="34"/>
                </a:lnTo>
                <a:lnTo>
                  <a:pt x="152" y="33"/>
                </a:lnTo>
                <a:lnTo>
                  <a:pt x="151" y="33"/>
                </a:lnTo>
                <a:lnTo>
                  <a:pt x="151" y="33"/>
                </a:lnTo>
                <a:lnTo>
                  <a:pt x="151" y="33"/>
                </a:lnTo>
                <a:lnTo>
                  <a:pt x="150" y="33"/>
                </a:lnTo>
                <a:lnTo>
                  <a:pt x="149" y="32"/>
                </a:lnTo>
                <a:lnTo>
                  <a:pt x="149" y="31"/>
                </a:lnTo>
                <a:lnTo>
                  <a:pt x="149" y="31"/>
                </a:lnTo>
                <a:lnTo>
                  <a:pt x="150" y="30"/>
                </a:lnTo>
                <a:lnTo>
                  <a:pt x="149" y="30"/>
                </a:lnTo>
                <a:lnTo>
                  <a:pt x="149" y="29"/>
                </a:lnTo>
                <a:lnTo>
                  <a:pt x="149" y="29"/>
                </a:lnTo>
                <a:lnTo>
                  <a:pt x="149" y="29"/>
                </a:lnTo>
                <a:lnTo>
                  <a:pt x="148" y="29"/>
                </a:lnTo>
                <a:lnTo>
                  <a:pt x="148" y="28"/>
                </a:lnTo>
                <a:lnTo>
                  <a:pt x="149" y="28"/>
                </a:lnTo>
                <a:lnTo>
                  <a:pt x="149" y="27"/>
                </a:lnTo>
                <a:lnTo>
                  <a:pt x="149" y="27"/>
                </a:lnTo>
                <a:lnTo>
                  <a:pt x="150" y="27"/>
                </a:lnTo>
                <a:lnTo>
                  <a:pt x="151" y="27"/>
                </a:lnTo>
                <a:lnTo>
                  <a:pt x="151" y="27"/>
                </a:lnTo>
                <a:lnTo>
                  <a:pt x="152" y="27"/>
                </a:lnTo>
                <a:lnTo>
                  <a:pt x="153" y="27"/>
                </a:lnTo>
                <a:lnTo>
                  <a:pt x="153" y="27"/>
                </a:lnTo>
                <a:lnTo>
                  <a:pt x="154" y="27"/>
                </a:lnTo>
                <a:lnTo>
                  <a:pt x="154" y="27"/>
                </a:lnTo>
                <a:lnTo>
                  <a:pt x="155" y="27"/>
                </a:lnTo>
                <a:lnTo>
                  <a:pt x="155" y="27"/>
                </a:lnTo>
                <a:lnTo>
                  <a:pt x="156" y="27"/>
                </a:lnTo>
                <a:lnTo>
                  <a:pt x="157" y="27"/>
                </a:lnTo>
                <a:lnTo>
                  <a:pt x="157" y="27"/>
                </a:lnTo>
                <a:lnTo>
                  <a:pt x="157" y="27"/>
                </a:lnTo>
                <a:lnTo>
                  <a:pt x="158" y="27"/>
                </a:lnTo>
                <a:lnTo>
                  <a:pt x="158" y="26"/>
                </a:lnTo>
                <a:lnTo>
                  <a:pt x="158" y="26"/>
                </a:lnTo>
                <a:lnTo>
                  <a:pt x="159" y="26"/>
                </a:lnTo>
                <a:lnTo>
                  <a:pt x="159" y="25"/>
                </a:lnTo>
                <a:lnTo>
                  <a:pt x="159" y="24"/>
                </a:lnTo>
                <a:lnTo>
                  <a:pt x="159" y="24"/>
                </a:lnTo>
                <a:lnTo>
                  <a:pt x="159" y="24"/>
                </a:lnTo>
                <a:lnTo>
                  <a:pt x="160" y="24"/>
                </a:lnTo>
                <a:lnTo>
                  <a:pt x="161" y="23"/>
                </a:lnTo>
                <a:lnTo>
                  <a:pt x="160" y="23"/>
                </a:lnTo>
                <a:lnTo>
                  <a:pt x="159" y="23"/>
                </a:lnTo>
                <a:lnTo>
                  <a:pt x="159" y="23"/>
                </a:lnTo>
                <a:lnTo>
                  <a:pt x="159" y="22"/>
                </a:lnTo>
                <a:lnTo>
                  <a:pt x="158" y="22"/>
                </a:lnTo>
                <a:lnTo>
                  <a:pt x="157" y="22"/>
                </a:lnTo>
                <a:lnTo>
                  <a:pt x="157" y="22"/>
                </a:lnTo>
                <a:lnTo>
                  <a:pt x="157" y="21"/>
                </a:lnTo>
                <a:lnTo>
                  <a:pt x="157" y="21"/>
                </a:lnTo>
                <a:lnTo>
                  <a:pt x="156" y="21"/>
                </a:lnTo>
                <a:lnTo>
                  <a:pt x="155" y="21"/>
                </a:lnTo>
                <a:lnTo>
                  <a:pt x="155" y="20"/>
                </a:lnTo>
                <a:lnTo>
                  <a:pt x="155" y="20"/>
                </a:lnTo>
                <a:lnTo>
                  <a:pt x="155" y="20"/>
                </a:lnTo>
                <a:lnTo>
                  <a:pt x="154" y="20"/>
                </a:lnTo>
                <a:lnTo>
                  <a:pt x="154" y="19"/>
                </a:lnTo>
                <a:lnTo>
                  <a:pt x="153" y="19"/>
                </a:lnTo>
                <a:lnTo>
                  <a:pt x="153" y="20"/>
                </a:lnTo>
                <a:lnTo>
                  <a:pt x="153" y="20"/>
                </a:lnTo>
                <a:lnTo>
                  <a:pt x="153" y="19"/>
                </a:lnTo>
                <a:lnTo>
                  <a:pt x="152" y="19"/>
                </a:lnTo>
                <a:lnTo>
                  <a:pt x="152" y="18"/>
                </a:lnTo>
                <a:lnTo>
                  <a:pt x="151" y="19"/>
                </a:lnTo>
                <a:lnTo>
                  <a:pt x="151" y="19"/>
                </a:lnTo>
                <a:lnTo>
                  <a:pt x="150" y="19"/>
                </a:lnTo>
                <a:lnTo>
                  <a:pt x="150" y="18"/>
                </a:lnTo>
                <a:lnTo>
                  <a:pt x="150" y="18"/>
                </a:lnTo>
                <a:lnTo>
                  <a:pt x="150" y="17"/>
                </a:lnTo>
                <a:lnTo>
                  <a:pt x="151" y="17"/>
                </a:lnTo>
                <a:lnTo>
                  <a:pt x="151" y="16"/>
                </a:lnTo>
                <a:lnTo>
                  <a:pt x="151" y="16"/>
                </a:lnTo>
                <a:lnTo>
                  <a:pt x="151" y="16"/>
                </a:lnTo>
                <a:lnTo>
                  <a:pt x="151" y="15"/>
                </a:lnTo>
                <a:lnTo>
                  <a:pt x="151" y="14"/>
                </a:lnTo>
                <a:lnTo>
                  <a:pt x="151" y="14"/>
                </a:lnTo>
                <a:lnTo>
                  <a:pt x="151" y="14"/>
                </a:lnTo>
                <a:lnTo>
                  <a:pt x="151" y="13"/>
                </a:lnTo>
                <a:lnTo>
                  <a:pt x="151" y="13"/>
                </a:lnTo>
                <a:lnTo>
                  <a:pt x="151" y="12"/>
                </a:lnTo>
                <a:lnTo>
                  <a:pt x="152" y="12"/>
                </a:lnTo>
                <a:lnTo>
                  <a:pt x="152" y="12"/>
                </a:lnTo>
                <a:lnTo>
                  <a:pt x="152" y="11"/>
                </a:lnTo>
                <a:lnTo>
                  <a:pt x="152" y="10"/>
                </a:lnTo>
                <a:lnTo>
                  <a:pt x="152" y="10"/>
                </a:lnTo>
                <a:lnTo>
                  <a:pt x="153" y="10"/>
                </a:lnTo>
                <a:lnTo>
                  <a:pt x="153" y="9"/>
                </a:lnTo>
                <a:lnTo>
                  <a:pt x="153" y="10"/>
                </a:lnTo>
                <a:lnTo>
                  <a:pt x="153" y="10"/>
                </a:lnTo>
                <a:lnTo>
                  <a:pt x="154" y="10"/>
                </a:lnTo>
                <a:lnTo>
                  <a:pt x="155" y="10"/>
                </a:lnTo>
                <a:lnTo>
                  <a:pt x="155" y="10"/>
                </a:lnTo>
                <a:lnTo>
                  <a:pt x="156" y="10"/>
                </a:lnTo>
                <a:lnTo>
                  <a:pt x="157" y="10"/>
                </a:lnTo>
                <a:lnTo>
                  <a:pt x="157" y="10"/>
                </a:lnTo>
                <a:lnTo>
                  <a:pt x="158" y="10"/>
                </a:lnTo>
                <a:lnTo>
                  <a:pt x="159" y="10"/>
                </a:lnTo>
                <a:lnTo>
                  <a:pt x="159" y="10"/>
                </a:lnTo>
                <a:lnTo>
                  <a:pt x="159" y="9"/>
                </a:lnTo>
                <a:lnTo>
                  <a:pt x="160" y="9"/>
                </a:lnTo>
                <a:lnTo>
                  <a:pt x="160" y="10"/>
                </a:lnTo>
                <a:lnTo>
                  <a:pt x="161" y="10"/>
                </a:lnTo>
                <a:lnTo>
                  <a:pt x="161" y="10"/>
                </a:lnTo>
                <a:lnTo>
                  <a:pt x="161" y="11"/>
                </a:lnTo>
                <a:lnTo>
                  <a:pt x="161" y="12"/>
                </a:lnTo>
                <a:lnTo>
                  <a:pt x="161" y="12"/>
                </a:lnTo>
                <a:lnTo>
                  <a:pt x="162" y="12"/>
                </a:lnTo>
                <a:lnTo>
                  <a:pt x="163" y="12"/>
                </a:lnTo>
                <a:lnTo>
                  <a:pt x="163" y="12"/>
                </a:lnTo>
                <a:lnTo>
                  <a:pt x="163" y="11"/>
                </a:lnTo>
                <a:lnTo>
                  <a:pt x="164" y="10"/>
                </a:lnTo>
                <a:lnTo>
                  <a:pt x="164" y="10"/>
                </a:lnTo>
                <a:lnTo>
                  <a:pt x="165" y="11"/>
                </a:lnTo>
                <a:lnTo>
                  <a:pt x="166" y="11"/>
                </a:lnTo>
                <a:lnTo>
                  <a:pt x="166" y="12"/>
                </a:lnTo>
                <a:lnTo>
                  <a:pt x="166" y="12"/>
                </a:lnTo>
                <a:lnTo>
                  <a:pt x="166" y="12"/>
                </a:lnTo>
                <a:lnTo>
                  <a:pt x="167" y="12"/>
                </a:lnTo>
                <a:lnTo>
                  <a:pt x="168" y="12"/>
                </a:lnTo>
                <a:lnTo>
                  <a:pt x="168" y="13"/>
                </a:lnTo>
                <a:lnTo>
                  <a:pt x="168" y="13"/>
                </a:lnTo>
                <a:lnTo>
                  <a:pt x="169" y="14"/>
                </a:lnTo>
                <a:lnTo>
                  <a:pt x="170" y="14"/>
                </a:lnTo>
                <a:lnTo>
                  <a:pt x="170" y="15"/>
                </a:lnTo>
                <a:lnTo>
                  <a:pt x="170" y="15"/>
                </a:lnTo>
                <a:lnTo>
                  <a:pt x="171" y="15"/>
                </a:lnTo>
                <a:lnTo>
                  <a:pt x="172" y="15"/>
                </a:lnTo>
                <a:lnTo>
                  <a:pt x="172" y="15"/>
                </a:lnTo>
                <a:lnTo>
                  <a:pt x="173" y="16"/>
                </a:lnTo>
                <a:lnTo>
                  <a:pt x="174" y="16"/>
                </a:lnTo>
                <a:lnTo>
                  <a:pt x="174" y="16"/>
                </a:lnTo>
                <a:lnTo>
                  <a:pt x="174" y="16"/>
                </a:lnTo>
                <a:lnTo>
                  <a:pt x="175" y="16"/>
                </a:lnTo>
                <a:lnTo>
                  <a:pt x="175" y="17"/>
                </a:lnTo>
                <a:lnTo>
                  <a:pt x="176" y="18"/>
                </a:lnTo>
                <a:lnTo>
                  <a:pt x="176" y="18"/>
                </a:lnTo>
                <a:lnTo>
                  <a:pt x="176" y="19"/>
                </a:lnTo>
                <a:lnTo>
                  <a:pt x="176" y="20"/>
                </a:lnTo>
                <a:lnTo>
                  <a:pt x="176" y="20"/>
                </a:lnTo>
                <a:lnTo>
                  <a:pt x="177" y="20"/>
                </a:lnTo>
                <a:lnTo>
                  <a:pt x="177" y="21"/>
                </a:lnTo>
                <a:lnTo>
                  <a:pt x="178" y="22"/>
                </a:lnTo>
                <a:lnTo>
                  <a:pt x="178" y="22"/>
                </a:lnTo>
                <a:lnTo>
                  <a:pt x="179" y="22"/>
                </a:lnTo>
                <a:lnTo>
                  <a:pt x="180" y="22"/>
                </a:lnTo>
                <a:lnTo>
                  <a:pt x="180" y="23"/>
                </a:lnTo>
                <a:lnTo>
                  <a:pt x="181" y="24"/>
                </a:lnTo>
                <a:lnTo>
                  <a:pt x="182" y="24"/>
                </a:lnTo>
                <a:lnTo>
                  <a:pt x="182" y="24"/>
                </a:lnTo>
                <a:lnTo>
                  <a:pt x="183" y="24"/>
                </a:lnTo>
                <a:lnTo>
                  <a:pt x="183" y="24"/>
                </a:lnTo>
                <a:lnTo>
                  <a:pt x="184" y="24"/>
                </a:lnTo>
                <a:lnTo>
                  <a:pt x="185" y="24"/>
                </a:lnTo>
                <a:lnTo>
                  <a:pt x="186" y="24"/>
                </a:lnTo>
                <a:lnTo>
                  <a:pt x="186" y="24"/>
                </a:lnTo>
                <a:lnTo>
                  <a:pt x="187" y="24"/>
                </a:lnTo>
                <a:lnTo>
                  <a:pt x="187" y="24"/>
                </a:lnTo>
                <a:lnTo>
                  <a:pt x="187" y="24"/>
                </a:lnTo>
                <a:lnTo>
                  <a:pt x="187" y="24"/>
                </a:lnTo>
                <a:lnTo>
                  <a:pt x="188" y="24"/>
                </a:lnTo>
                <a:lnTo>
                  <a:pt x="189" y="24"/>
                </a:lnTo>
                <a:lnTo>
                  <a:pt x="189" y="24"/>
                </a:lnTo>
                <a:lnTo>
                  <a:pt x="190" y="24"/>
                </a:lnTo>
                <a:lnTo>
                  <a:pt x="191" y="24"/>
                </a:lnTo>
                <a:lnTo>
                  <a:pt x="191" y="25"/>
                </a:lnTo>
                <a:lnTo>
                  <a:pt x="191" y="25"/>
                </a:lnTo>
                <a:lnTo>
                  <a:pt x="192" y="25"/>
                </a:lnTo>
                <a:lnTo>
                  <a:pt x="193" y="26"/>
                </a:lnTo>
                <a:lnTo>
                  <a:pt x="193" y="26"/>
                </a:lnTo>
                <a:lnTo>
                  <a:pt x="194" y="26"/>
                </a:lnTo>
                <a:lnTo>
                  <a:pt x="194" y="26"/>
                </a:lnTo>
                <a:lnTo>
                  <a:pt x="195" y="26"/>
                </a:lnTo>
                <a:lnTo>
                  <a:pt x="195" y="26"/>
                </a:lnTo>
                <a:lnTo>
                  <a:pt x="195" y="27"/>
                </a:lnTo>
                <a:lnTo>
                  <a:pt x="196" y="27"/>
                </a:lnTo>
                <a:lnTo>
                  <a:pt x="197" y="27"/>
                </a:lnTo>
                <a:lnTo>
                  <a:pt x="197" y="27"/>
                </a:lnTo>
                <a:lnTo>
                  <a:pt x="197" y="27"/>
                </a:lnTo>
                <a:lnTo>
                  <a:pt x="198" y="27"/>
                </a:lnTo>
                <a:lnTo>
                  <a:pt x="199" y="27"/>
                </a:lnTo>
                <a:lnTo>
                  <a:pt x="199" y="27"/>
                </a:lnTo>
                <a:lnTo>
                  <a:pt x="200" y="27"/>
                </a:lnTo>
                <a:lnTo>
                  <a:pt x="200" y="27"/>
                </a:lnTo>
                <a:lnTo>
                  <a:pt x="201" y="27"/>
                </a:lnTo>
                <a:lnTo>
                  <a:pt x="202" y="27"/>
                </a:lnTo>
                <a:lnTo>
                  <a:pt x="202" y="27"/>
                </a:lnTo>
                <a:lnTo>
                  <a:pt x="203" y="27"/>
                </a:lnTo>
                <a:lnTo>
                  <a:pt x="204" y="27"/>
                </a:lnTo>
                <a:lnTo>
                  <a:pt x="204" y="28"/>
                </a:lnTo>
                <a:lnTo>
                  <a:pt x="204" y="28"/>
                </a:lnTo>
                <a:lnTo>
                  <a:pt x="204" y="27"/>
                </a:lnTo>
                <a:lnTo>
                  <a:pt x="205" y="27"/>
                </a:lnTo>
                <a:lnTo>
                  <a:pt x="205" y="27"/>
                </a:lnTo>
                <a:lnTo>
                  <a:pt x="206" y="27"/>
                </a:lnTo>
                <a:lnTo>
                  <a:pt x="206" y="26"/>
                </a:lnTo>
                <a:lnTo>
                  <a:pt x="205" y="26"/>
                </a:lnTo>
                <a:lnTo>
                  <a:pt x="205" y="26"/>
                </a:lnTo>
                <a:lnTo>
                  <a:pt x="204" y="26"/>
                </a:lnTo>
                <a:lnTo>
                  <a:pt x="204" y="25"/>
                </a:lnTo>
                <a:lnTo>
                  <a:pt x="204" y="25"/>
                </a:lnTo>
                <a:lnTo>
                  <a:pt x="204" y="24"/>
                </a:lnTo>
                <a:lnTo>
                  <a:pt x="203" y="24"/>
                </a:lnTo>
                <a:lnTo>
                  <a:pt x="204" y="24"/>
                </a:lnTo>
                <a:lnTo>
                  <a:pt x="203" y="24"/>
                </a:lnTo>
                <a:lnTo>
                  <a:pt x="203" y="23"/>
                </a:lnTo>
                <a:lnTo>
                  <a:pt x="203" y="22"/>
                </a:lnTo>
                <a:lnTo>
                  <a:pt x="204" y="22"/>
                </a:lnTo>
                <a:lnTo>
                  <a:pt x="204" y="22"/>
                </a:lnTo>
                <a:lnTo>
                  <a:pt x="204" y="21"/>
                </a:lnTo>
                <a:lnTo>
                  <a:pt x="204" y="20"/>
                </a:lnTo>
                <a:lnTo>
                  <a:pt x="204" y="20"/>
                </a:lnTo>
                <a:lnTo>
                  <a:pt x="204" y="19"/>
                </a:lnTo>
                <a:lnTo>
                  <a:pt x="204" y="18"/>
                </a:lnTo>
                <a:lnTo>
                  <a:pt x="204" y="18"/>
                </a:lnTo>
                <a:lnTo>
                  <a:pt x="204" y="17"/>
                </a:lnTo>
                <a:lnTo>
                  <a:pt x="204" y="16"/>
                </a:lnTo>
                <a:lnTo>
                  <a:pt x="204" y="16"/>
                </a:lnTo>
                <a:lnTo>
                  <a:pt x="204" y="15"/>
                </a:lnTo>
                <a:lnTo>
                  <a:pt x="204" y="15"/>
                </a:lnTo>
                <a:lnTo>
                  <a:pt x="204" y="14"/>
                </a:lnTo>
                <a:lnTo>
                  <a:pt x="205" y="14"/>
                </a:lnTo>
                <a:lnTo>
                  <a:pt x="206" y="14"/>
                </a:lnTo>
                <a:lnTo>
                  <a:pt x="206" y="14"/>
                </a:lnTo>
                <a:lnTo>
                  <a:pt x="207" y="14"/>
                </a:lnTo>
                <a:lnTo>
                  <a:pt x="207" y="14"/>
                </a:lnTo>
                <a:lnTo>
                  <a:pt x="206" y="13"/>
                </a:lnTo>
                <a:lnTo>
                  <a:pt x="206" y="12"/>
                </a:lnTo>
                <a:lnTo>
                  <a:pt x="206" y="12"/>
                </a:lnTo>
                <a:lnTo>
                  <a:pt x="206" y="11"/>
                </a:lnTo>
                <a:lnTo>
                  <a:pt x="206" y="10"/>
                </a:lnTo>
                <a:lnTo>
                  <a:pt x="206" y="10"/>
                </a:lnTo>
                <a:lnTo>
                  <a:pt x="206" y="9"/>
                </a:lnTo>
                <a:lnTo>
                  <a:pt x="206" y="8"/>
                </a:lnTo>
                <a:lnTo>
                  <a:pt x="207" y="8"/>
                </a:lnTo>
                <a:lnTo>
                  <a:pt x="207" y="8"/>
                </a:lnTo>
                <a:lnTo>
                  <a:pt x="207" y="7"/>
                </a:lnTo>
                <a:lnTo>
                  <a:pt x="208" y="7"/>
                </a:lnTo>
                <a:lnTo>
                  <a:pt x="208" y="7"/>
                </a:lnTo>
                <a:lnTo>
                  <a:pt x="208" y="7"/>
                </a:lnTo>
                <a:lnTo>
                  <a:pt x="209" y="7"/>
                </a:lnTo>
                <a:lnTo>
                  <a:pt x="210" y="7"/>
                </a:lnTo>
                <a:lnTo>
                  <a:pt x="210" y="7"/>
                </a:lnTo>
                <a:lnTo>
                  <a:pt x="210" y="7"/>
                </a:lnTo>
                <a:lnTo>
                  <a:pt x="211" y="7"/>
                </a:lnTo>
                <a:lnTo>
                  <a:pt x="212" y="7"/>
                </a:lnTo>
                <a:lnTo>
                  <a:pt x="212" y="7"/>
                </a:lnTo>
                <a:lnTo>
                  <a:pt x="212" y="8"/>
                </a:lnTo>
                <a:lnTo>
                  <a:pt x="213" y="8"/>
                </a:lnTo>
                <a:lnTo>
                  <a:pt x="214" y="8"/>
                </a:lnTo>
                <a:lnTo>
                  <a:pt x="214" y="8"/>
                </a:lnTo>
                <a:lnTo>
                  <a:pt x="215" y="8"/>
                </a:lnTo>
                <a:lnTo>
                  <a:pt x="216" y="9"/>
                </a:lnTo>
                <a:lnTo>
                  <a:pt x="216" y="9"/>
                </a:lnTo>
                <a:lnTo>
                  <a:pt x="216" y="10"/>
                </a:lnTo>
                <a:lnTo>
                  <a:pt x="217" y="10"/>
                </a:lnTo>
                <a:lnTo>
                  <a:pt x="217" y="11"/>
                </a:lnTo>
                <a:lnTo>
                  <a:pt x="218" y="11"/>
                </a:lnTo>
                <a:lnTo>
                  <a:pt x="218" y="11"/>
                </a:lnTo>
                <a:lnTo>
                  <a:pt x="219" y="11"/>
                </a:lnTo>
                <a:lnTo>
                  <a:pt x="219" y="12"/>
                </a:lnTo>
                <a:lnTo>
                  <a:pt x="219" y="12"/>
                </a:lnTo>
                <a:lnTo>
                  <a:pt x="220" y="12"/>
                </a:lnTo>
                <a:lnTo>
                  <a:pt x="221" y="12"/>
                </a:lnTo>
                <a:lnTo>
                  <a:pt x="221" y="12"/>
                </a:lnTo>
                <a:lnTo>
                  <a:pt x="222" y="12"/>
                </a:lnTo>
                <a:lnTo>
                  <a:pt x="223" y="12"/>
                </a:lnTo>
                <a:lnTo>
                  <a:pt x="223" y="12"/>
                </a:lnTo>
                <a:lnTo>
                  <a:pt x="224" y="12"/>
                </a:lnTo>
                <a:lnTo>
                  <a:pt x="225" y="12"/>
                </a:lnTo>
                <a:lnTo>
                  <a:pt x="225" y="12"/>
                </a:lnTo>
                <a:lnTo>
                  <a:pt x="225" y="12"/>
                </a:lnTo>
                <a:lnTo>
                  <a:pt x="226" y="12"/>
                </a:lnTo>
                <a:lnTo>
                  <a:pt x="226" y="11"/>
                </a:lnTo>
                <a:lnTo>
                  <a:pt x="227" y="11"/>
                </a:lnTo>
                <a:lnTo>
                  <a:pt x="227" y="10"/>
                </a:lnTo>
                <a:lnTo>
                  <a:pt x="227" y="10"/>
                </a:lnTo>
                <a:lnTo>
                  <a:pt x="227" y="10"/>
                </a:lnTo>
                <a:lnTo>
                  <a:pt x="228" y="9"/>
                </a:lnTo>
                <a:lnTo>
                  <a:pt x="229" y="9"/>
                </a:lnTo>
                <a:lnTo>
                  <a:pt x="229" y="8"/>
                </a:lnTo>
                <a:lnTo>
                  <a:pt x="229" y="8"/>
                </a:lnTo>
                <a:lnTo>
                  <a:pt x="229" y="8"/>
                </a:lnTo>
                <a:lnTo>
                  <a:pt x="229" y="7"/>
                </a:lnTo>
                <a:lnTo>
                  <a:pt x="229" y="7"/>
                </a:lnTo>
                <a:lnTo>
                  <a:pt x="229" y="7"/>
                </a:lnTo>
                <a:lnTo>
                  <a:pt x="229" y="6"/>
                </a:lnTo>
                <a:lnTo>
                  <a:pt x="229" y="5"/>
                </a:lnTo>
                <a:lnTo>
                  <a:pt x="228" y="5"/>
                </a:lnTo>
                <a:lnTo>
                  <a:pt x="228" y="5"/>
                </a:lnTo>
                <a:lnTo>
                  <a:pt x="228" y="4"/>
                </a:lnTo>
                <a:lnTo>
                  <a:pt x="228" y="3"/>
                </a:lnTo>
                <a:lnTo>
                  <a:pt x="228" y="3"/>
                </a:lnTo>
                <a:lnTo>
                  <a:pt x="228" y="2"/>
                </a:lnTo>
                <a:lnTo>
                  <a:pt x="227" y="2"/>
                </a:lnTo>
                <a:lnTo>
                  <a:pt x="227" y="1"/>
                </a:lnTo>
                <a:lnTo>
                  <a:pt x="228" y="1"/>
                </a:lnTo>
                <a:lnTo>
                  <a:pt x="228" y="1"/>
                </a:lnTo>
                <a:lnTo>
                  <a:pt x="228" y="0"/>
                </a:lnTo>
                <a:lnTo>
                  <a:pt x="229" y="0"/>
                </a:lnTo>
                <a:lnTo>
                  <a:pt x="229" y="1"/>
                </a:lnTo>
                <a:lnTo>
                  <a:pt x="230" y="1"/>
                </a:lnTo>
                <a:lnTo>
                  <a:pt x="231" y="1"/>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151588" y="2123368"/>
            <a:ext cx="1898578" cy="2010794"/>
          </a:xfrm>
          <a:custGeom>
            <a:avLst/>
            <a:gdLst>
              <a:gd name="T0" fmla="*/ 352 w 626"/>
              <a:gd name="T1" fmla="*/ 22 h 663"/>
              <a:gd name="T2" fmla="*/ 371 w 626"/>
              <a:gd name="T3" fmla="*/ 52 h 663"/>
              <a:gd name="T4" fmla="*/ 385 w 626"/>
              <a:gd name="T5" fmla="*/ 82 h 663"/>
              <a:gd name="T6" fmla="*/ 422 w 626"/>
              <a:gd name="T7" fmla="*/ 84 h 663"/>
              <a:gd name="T8" fmla="*/ 452 w 626"/>
              <a:gd name="T9" fmla="*/ 79 h 663"/>
              <a:gd name="T10" fmla="*/ 502 w 626"/>
              <a:gd name="T11" fmla="*/ 92 h 663"/>
              <a:gd name="T12" fmla="*/ 505 w 626"/>
              <a:gd name="T13" fmla="*/ 128 h 663"/>
              <a:gd name="T14" fmla="*/ 541 w 626"/>
              <a:gd name="T15" fmla="*/ 112 h 663"/>
              <a:gd name="T16" fmla="*/ 582 w 626"/>
              <a:gd name="T17" fmla="*/ 107 h 663"/>
              <a:gd name="T18" fmla="*/ 620 w 626"/>
              <a:gd name="T19" fmla="*/ 122 h 663"/>
              <a:gd name="T20" fmla="*/ 612 w 626"/>
              <a:gd name="T21" fmla="*/ 160 h 663"/>
              <a:gd name="T22" fmla="*/ 591 w 626"/>
              <a:gd name="T23" fmla="*/ 192 h 663"/>
              <a:gd name="T24" fmla="*/ 599 w 626"/>
              <a:gd name="T25" fmla="*/ 228 h 663"/>
              <a:gd name="T26" fmla="*/ 617 w 626"/>
              <a:gd name="T27" fmla="*/ 259 h 663"/>
              <a:gd name="T28" fmla="*/ 623 w 626"/>
              <a:gd name="T29" fmla="*/ 293 h 663"/>
              <a:gd name="T30" fmla="*/ 602 w 626"/>
              <a:gd name="T31" fmla="*/ 326 h 663"/>
              <a:gd name="T32" fmla="*/ 542 w 626"/>
              <a:gd name="T33" fmla="*/ 317 h 663"/>
              <a:gd name="T34" fmla="*/ 507 w 626"/>
              <a:gd name="T35" fmla="*/ 348 h 663"/>
              <a:gd name="T36" fmla="*/ 514 w 626"/>
              <a:gd name="T37" fmla="*/ 389 h 663"/>
              <a:gd name="T38" fmla="*/ 519 w 626"/>
              <a:gd name="T39" fmla="*/ 414 h 663"/>
              <a:gd name="T40" fmla="*/ 485 w 626"/>
              <a:gd name="T41" fmla="*/ 450 h 663"/>
              <a:gd name="T42" fmla="*/ 512 w 626"/>
              <a:gd name="T43" fmla="*/ 483 h 663"/>
              <a:gd name="T44" fmla="*/ 536 w 626"/>
              <a:gd name="T45" fmla="*/ 518 h 663"/>
              <a:gd name="T46" fmla="*/ 528 w 626"/>
              <a:gd name="T47" fmla="*/ 531 h 663"/>
              <a:gd name="T48" fmla="*/ 503 w 626"/>
              <a:gd name="T49" fmla="*/ 497 h 663"/>
              <a:gd name="T50" fmla="*/ 475 w 626"/>
              <a:gd name="T51" fmla="*/ 482 h 663"/>
              <a:gd name="T52" fmla="*/ 435 w 626"/>
              <a:gd name="T53" fmla="*/ 478 h 663"/>
              <a:gd name="T54" fmla="*/ 393 w 626"/>
              <a:gd name="T55" fmla="*/ 471 h 663"/>
              <a:gd name="T56" fmla="*/ 352 w 626"/>
              <a:gd name="T57" fmla="*/ 457 h 663"/>
              <a:gd name="T58" fmla="*/ 348 w 626"/>
              <a:gd name="T59" fmla="*/ 480 h 663"/>
              <a:gd name="T60" fmla="*/ 385 w 626"/>
              <a:gd name="T61" fmla="*/ 492 h 663"/>
              <a:gd name="T62" fmla="*/ 407 w 626"/>
              <a:gd name="T63" fmla="*/ 504 h 663"/>
              <a:gd name="T64" fmla="*/ 418 w 626"/>
              <a:gd name="T65" fmla="*/ 518 h 663"/>
              <a:gd name="T66" fmla="*/ 434 w 626"/>
              <a:gd name="T67" fmla="*/ 553 h 663"/>
              <a:gd name="T68" fmla="*/ 419 w 626"/>
              <a:gd name="T69" fmla="*/ 598 h 663"/>
              <a:gd name="T70" fmla="*/ 377 w 626"/>
              <a:gd name="T71" fmla="*/ 638 h 663"/>
              <a:gd name="T72" fmla="*/ 343 w 626"/>
              <a:gd name="T73" fmla="*/ 656 h 663"/>
              <a:gd name="T74" fmla="*/ 304 w 626"/>
              <a:gd name="T75" fmla="*/ 626 h 663"/>
              <a:gd name="T76" fmla="*/ 227 w 626"/>
              <a:gd name="T77" fmla="*/ 592 h 663"/>
              <a:gd name="T78" fmla="*/ 193 w 626"/>
              <a:gd name="T79" fmla="*/ 569 h 663"/>
              <a:gd name="T80" fmla="*/ 164 w 626"/>
              <a:gd name="T81" fmla="*/ 592 h 663"/>
              <a:gd name="T82" fmla="*/ 146 w 626"/>
              <a:gd name="T83" fmla="*/ 589 h 663"/>
              <a:gd name="T84" fmla="*/ 110 w 626"/>
              <a:gd name="T85" fmla="*/ 577 h 663"/>
              <a:gd name="T86" fmla="*/ 77 w 626"/>
              <a:gd name="T87" fmla="*/ 549 h 663"/>
              <a:gd name="T88" fmla="*/ 44 w 626"/>
              <a:gd name="T89" fmla="*/ 527 h 663"/>
              <a:gd name="T90" fmla="*/ 0 w 626"/>
              <a:gd name="T91" fmla="*/ 484 h 663"/>
              <a:gd name="T92" fmla="*/ 28 w 626"/>
              <a:gd name="T93" fmla="*/ 417 h 663"/>
              <a:gd name="T94" fmla="*/ 68 w 626"/>
              <a:gd name="T95" fmla="*/ 401 h 663"/>
              <a:gd name="T96" fmla="*/ 71 w 626"/>
              <a:gd name="T97" fmla="*/ 372 h 663"/>
              <a:gd name="T98" fmla="*/ 87 w 626"/>
              <a:gd name="T99" fmla="*/ 344 h 663"/>
              <a:gd name="T100" fmla="*/ 76 w 626"/>
              <a:gd name="T101" fmla="*/ 308 h 663"/>
              <a:gd name="T102" fmla="*/ 77 w 626"/>
              <a:gd name="T103" fmla="*/ 282 h 663"/>
              <a:gd name="T104" fmla="*/ 95 w 626"/>
              <a:gd name="T105" fmla="*/ 266 h 663"/>
              <a:gd name="T106" fmla="*/ 112 w 626"/>
              <a:gd name="T107" fmla="*/ 245 h 663"/>
              <a:gd name="T108" fmla="*/ 125 w 626"/>
              <a:gd name="T109" fmla="*/ 212 h 663"/>
              <a:gd name="T110" fmla="*/ 110 w 626"/>
              <a:gd name="T111" fmla="*/ 178 h 663"/>
              <a:gd name="T112" fmla="*/ 137 w 626"/>
              <a:gd name="T113" fmla="*/ 160 h 663"/>
              <a:gd name="T114" fmla="*/ 170 w 626"/>
              <a:gd name="T115" fmla="*/ 145 h 663"/>
              <a:gd name="T116" fmla="*/ 186 w 626"/>
              <a:gd name="T117" fmla="*/ 112 h 663"/>
              <a:gd name="T118" fmla="*/ 224 w 626"/>
              <a:gd name="T119" fmla="*/ 100 h 663"/>
              <a:gd name="T120" fmla="*/ 253 w 626"/>
              <a:gd name="T121" fmla="*/ 69 h 663"/>
              <a:gd name="T122" fmla="*/ 281 w 626"/>
              <a:gd name="T123" fmla="*/ 46 h 663"/>
              <a:gd name="T124" fmla="*/ 296 w 626"/>
              <a:gd name="T125" fmla="*/ 1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63">
                <a:moveTo>
                  <a:pt x="333" y="0"/>
                </a:moveTo>
                <a:lnTo>
                  <a:pt x="333" y="0"/>
                </a:lnTo>
                <a:lnTo>
                  <a:pt x="333" y="1"/>
                </a:lnTo>
                <a:lnTo>
                  <a:pt x="334" y="1"/>
                </a:lnTo>
                <a:lnTo>
                  <a:pt x="335" y="1"/>
                </a:lnTo>
                <a:lnTo>
                  <a:pt x="335" y="1"/>
                </a:lnTo>
                <a:lnTo>
                  <a:pt x="336" y="1"/>
                </a:lnTo>
                <a:lnTo>
                  <a:pt x="337" y="1"/>
                </a:lnTo>
                <a:lnTo>
                  <a:pt x="337" y="1"/>
                </a:lnTo>
                <a:lnTo>
                  <a:pt x="337" y="1"/>
                </a:lnTo>
                <a:lnTo>
                  <a:pt x="338" y="1"/>
                </a:lnTo>
                <a:lnTo>
                  <a:pt x="338" y="2"/>
                </a:lnTo>
                <a:lnTo>
                  <a:pt x="339" y="2"/>
                </a:lnTo>
                <a:lnTo>
                  <a:pt x="339" y="2"/>
                </a:lnTo>
                <a:lnTo>
                  <a:pt x="339" y="3"/>
                </a:lnTo>
                <a:lnTo>
                  <a:pt x="340" y="3"/>
                </a:lnTo>
                <a:lnTo>
                  <a:pt x="341" y="3"/>
                </a:lnTo>
                <a:lnTo>
                  <a:pt x="341" y="3"/>
                </a:lnTo>
                <a:lnTo>
                  <a:pt x="341" y="3"/>
                </a:lnTo>
                <a:lnTo>
                  <a:pt x="342" y="3"/>
                </a:lnTo>
                <a:lnTo>
                  <a:pt x="343" y="3"/>
                </a:lnTo>
                <a:lnTo>
                  <a:pt x="343" y="4"/>
                </a:lnTo>
                <a:lnTo>
                  <a:pt x="343" y="3"/>
                </a:lnTo>
                <a:lnTo>
                  <a:pt x="343" y="3"/>
                </a:lnTo>
                <a:lnTo>
                  <a:pt x="343" y="4"/>
                </a:lnTo>
                <a:lnTo>
                  <a:pt x="344" y="4"/>
                </a:lnTo>
                <a:lnTo>
                  <a:pt x="345" y="4"/>
                </a:lnTo>
                <a:lnTo>
                  <a:pt x="345" y="4"/>
                </a:lnTo>
                <a:lnTo>
                  <a:pt x="345" y="5"/>
                </a:lnTo>
                <a:lnTo>
                  <a:pt x="346" y="5"/>
                </a:lnTo>
                <a:lnTo>
                  <a:pt x="347" y="5"/>
                </a:lnTo>
                <a:lnTo>
                  <a:pt x="347" y="5"/>
                </a:lnTo>
                <a:lnTo>
                  <a:pt x="347" y="5"/>
                </a:lnTo>
                <a:lnTo>
                  <a:pt x="347" y="6"/>
                </a:lnTo>
                <a:lnTo>
                  <a:pt x="346" y="6"/>
                </a:lnTo>
                <a:lnTo>
                  <a:pt x="346" y="7"/>
                </a:lnTo>
                <a:lnTo>
                  <a:pt x="346" y="7"/>
                </a:lnTo>
                <a:lnTo>
                  <a:pt x="347" y="7"/>
                </a:lnTo>
                <a:lnTo>
                  <a:pt x="347" y="7"/>
                </a:lnTo>
                <a:lnTo>
                  <a:pt x="347" y="8"/>
                </a:lnTo>
                <a:lnTo>
                  <a:pt x="347" y="8"/>
                </a:lnTo>
                <a:lnTo>
                  <a:pt x="347" y="9"/>
                </a:lnTo>
                <a:lnTo>
                  <a:pt x="347" y="10"/>
                </a:lnTo>
                <a:lnTo>
                  <a:pt x="348" y="10"/>
                </a:lnTo>
                <a:lnTo>
                  <a:pt x="349" y="10"/>
                </a:lnTo>
                <a:lnTo>
                  <a:pt x="349" y="10"/>
                </a:lnTo>
                <a:lnTo>
                  <a:pt x="350" y="11"/>
                </a:lnTo>
                <a:lnTo>
                  <a:pt x="350" y="11"/>
                </a:lnTo>
                <a:lnTo>
                  <a:pt x="351" y="11"/>
                </a:lnTo>
                <a:lnTo>
                  <a:pt x="351" y="12"/>
                </a:lnTo>
                <a:lnTo>
                  <a:pt x="352" y="12"/>
                </a:lnTo>
                <a:lnTo>
                  <a:pt x="352" y="12"/>
                </a:lnTo>
                <a:lnTo>
                  <a:pt x="352" y="12"/>
                </a:lnTo>
                <a:lnTo>
                  <a:pt x="352" y="13"/>
                </a:lnTo>
                <a:lnTo>
                  <a:pt x="352" y="14"/>
                </a:lnTo>
                <a:lnTo>
                  <a:pt x="353" y="14"/>
                </a:lnTo>
                <a:lnTo>
                  <a:pt x="353" y="14"/>
                </a:lnTo>
                <a:lnTo>
                  <a:pt x="352" y="14"/>
                </a:lnTo>
                <a:lnTo>
                  <a:pt x="352" y="15"/>
                </a:lnTo>
                <a:lnTo>
                  <a:pt x="352" y="15"/>
                </a:lnTo>
                <a:lnTo>
                  <a:pt x="351" y="15"/>
                </a:lnTo>
                <a:lnTo>
                  <a:pt x="351" y="16"/>
                </a:lnTo>
                <a:lnTo>
                  <a:pt x="350" y="16"/>
                </a:lnTo>
                <a:lnTo>
                  <a:pt x="350" y="16"/>
                </a:lnTo>
                <a:lnTo>
                  <a:pt x="349" y="16"/>
                </a:lnTo>
                <a:lnTo>
                  <a:pt x="349" y="16"/>
                </a:lnTo>
                <a:lnTo>
                  <a:pt x="349" y="16"/>
                </a:lnTo>
                <a:lnTo>
                  <a:pt x="349" y="17"/>
                </a:lnTo>
                <a:lnTo>
                  <a:pt x="349" y="18"/>
                </a:lnTo>
                <a:lnTo>
                  <a:pt x="349" y="18"/>
                </a:lnTo>
                <a:lnTo>
                  <a:pt x="349" y="18"/>
                </a:lnTo>
                <a:lnTo>
                  <a:pt x="349" y="18"/>
                </a:lnTo>
                <a:lnTo>
                  <a:pt x="350" y="18"/>
                </a:lnTo>
                <a:lnTo>
                  <a:pt x="350" y="18"/>
                </a:lnTo>
                <a:lnTo>
                  <a:pt x="350" y="19"/>
                </a:lnTo>
                <a:lnTo>
                  <a:pt x="351" y="19"/>
                </a:lnTo>
                <a:lnTo>
                  <a:pt x="352" y="19"/>
                </a:lnTo>
                <a:lnTo>
                  <a:pt x="352" y="20"/>
                </a:lnTo>
                <a:lnTo>
                  <a:pt x="352" y="20"/>
                </a:lnTo>
                <a:lnTo>
                  <a:pt x="352" y="21"/>
                </a:lnTo>
                <a:lnTo>
                  <a:pt x="352" y="21"/>
                </a:lnTo>
                <a:lnTo>
                  <a:pt x="352" y="22"/>
                </a:lnTo>
                <a:lnTo>
                  <a:pt x="352" y="22"/>
                </a:lnTo>
                <a:lnTo>
                  <a:pt x="352" y="22"/>
                </a:lnTo>
                <a:lnTo>
                  <a:pt x="352" y="22"/>
                </a:lnTo>
                <a:lnTo>
                  <a:pt x="352" y="22"/>
                </a:lnTo>
                <a:lnTo>
                  <a:pt x="352" y="23"/>
                </a:lnTo>
                <a:lnTo>
                  <a:pt x="352" y="24"/>
                </a:lnTo>
                <a:lnTo>
                  <a:pt x="352" y="24"/>
                </a:lnTo>
                <a:lnTo>
                  <a:pt x="352" y="24"/>
                </a:lnTo>
                <a:lnTo>
                  <a:pt x="353" y="24"/>
                </a:lnTo>
                <a:lnTo>
                  <a:pt x="354" y="24"/>
                </a:lnTo>
                <a:lnTo>
                  <a:pt x="354" y="24"/>
                </a:lnTo>
                <a:lnTo>
                  <a:pt x="355" y="24"/>
                </a:lnTo>
                <a:lnTo>
                  <a:pt x="355" y="25"/>
                </a:lnTo>
                <a:lnTo>
                  <a:pt x="356" y="25"/>
                </a:lnTo>
                <a:lnTo>
                  <a:pt x="356" y="26"/>
                </a:lnTo>
                <a:lnTo>
                  <a:pt x="356" y="26"/>
                </a:lnTo>
                <a:lnTo>
                  <a:pt x="356" y="26"/>
                </a:lnTo>
                <a:lnTo>
                  <a:pt x="357" y="26"/>
                </a:lnTo>
                <a:lnTo>
                  <a:pt x="357" y="27"/>
                </a:lnTo>
                <a:lnTo>
                  <a:pt x="357" y="27"/>
                </a:lnTo>
                <a:lnTo>
                  <a:pt x="358" y="27"/>
                </a:lnTo>
                <a:lnTo>
                  <a:pt x="358" y="28"/>
                </a:lnTo>
                <a:lnTo>
                  <a:pt x="358" y="28"/>
                </a:lnTo>
                <a:lnTo>
                  <a:pt x="359" y="29"/>
                </a:lnTo>
                <a:lnTo>
                  <a:pt x="359" y="29"/>
                </a:lnTo>
                <a:lnTo>
                  <a:pt x="359" y="30"/>
                </a:lnTo>
                <a:lnTo>
                  <a:pt x="359" y="31"/>
                </a:lnTo>
                <a:lnTo>
                  <a:pt x="360" y="31"/>
                </a:lnTo>
                <a:lnTo>
                  <a:pt x="360" y="31"/>
                </a:lnTo>
                <a:lnTo>
                  <a:pt x="360" y="32"/>
                </a:lnTo>
                <a:lnTo>
                  <a:pt x="361" y="32"/>
                </a:lnTo>
                <a:lnTo>
                  <a:pt x="362" y="32"/>
                </a:lnTo>
                <a:lnTo>
                  <a:pt x="362" y="32"/>
                </a:lnTo>
                <a:lnTo>
                  <a:pt x="362" y="33"/>
                </a:lnTo>
                <a:lnTo>
                  <a:pt x="363" y="33"/>
                </a:lnTo>
                <a:lnTo>
                  <a:pt x="364" y="33"/>
                </a:lnTo>
                <a:lnTo>
                  <a:pt x="364" y="33"/>
                </a:lnTo>
                <a:lnTo>
                  <a:pt x="364" y="33"/>
                </a:lnTo>
                <a:lnTo>
                  <a:pt x="365" y="33"/>
                </a:lnTo>
                <a:lnTo>
                  <a:pt x="365" y="34"/>
                </a:lnTo>
                <a:lnTo>
                  <a:pt x="366" y="34"/>
                </a:lnTo>
                <a:lnTo>
                  <a:pt x="366" y="35"/>
                </a:lnTo>
                <a:lnTo>
                  <a:pt x="366" y="35"/>
                </a:lnTo>
                <a:lnTo>
                  <a:pt x="366" y="35"/>
                </a:lnTo>
                <a:lnTo>
                  <a:pt x="366" y="36"/>
                </a:lnTo>
                <a:lnTo>
                  <a:pt x="366" y="37"/>
                </a:lnTo>
                <a:lnTo>
                  <a:pt x="366" y="37"/>
                </a:lnTo>
                <a:lnTo>
                  <a:pt x="366" y="38"/>
                </a:lnTo>
                <a:lnTo>
                  <a:pt x="366" y="38"/>
                </a:lnTo>
                <a:lnTo>
                  <a:pt x="366" y="39"/>
                </a:lnTo>
                <a:lnTo>
                  <a:pt x="366" y="39"/>
                </a:lnTo>
                <a:lnTo>
                  <a:pt x="366" y="39"/>
                </a:lnTo>
                <a:lnTo>
                  <a:pt x="366" y="39"/>
                </a:lnTo>
                <a:lnTo>
                  <a:pt x="366" y="40"/>
                </a:lnTo>
                <a:lnTo>
                  <a:pt x="366" y="41"/>
                </a:lnTo>
                <a:lnTo>
                  <a:pt x="366" y="41"/>
                </a:lnTo>
                <a:lnTo>
                  <a:pt x="366" y="42"/>
                </a:lnTo>
                <a:lnTo>
                  <a:pt x="365" y="42"/>
                </a:lnTo>
                <a:lnTo>
                  <a:pt x="365" y="43"/>
                </a:lnTo>
                <a:lnTo>
                  <a:pt x="365" y="43"/>
                </a:lnTo>
                <a:lnTo>
                  <a:pt x="365" y="44"/>
                </a:lnTo>
                <a:lnTo>
                  <a:pt x="365" y="44"/>
                </a:lnTo>
                <a:lnTo>
                  <a:pt x="366" y="44"/>
                </a:lnTo>
                <a:lnTo>
                  <a:pt x="366" y="44"/>
                </a:lnTo>
                <a:lnTo>
                  <a:pt x="366" y="45"/>
                </a:lnTo>
                <a:lnTo>
                  <a:pt x="366" y="46"/>
                </a:lnTo>
                <a:lnTo>
                  <a:pt x="367" y="46"/>
                </a:lnTo>
                <a:lnTo>
                  <a:pt x="367" y="46"/>
                </a:lnTo>
                <a:lnTo>
                  <a:pt x="367" y="47"/>
                </a:lnTo>
                <a:lnTo>
                  <a:pt x="367" y="48"/>
                </a:lnTo>
                <a:lnTo>
                  <a:pt x="367" y="48"/>
                </a:lnTo>
                <a:lnTo>
                  <a:pt x="367" y="49"/>
                </a:lnTo>
                <a:lnTo>
                  <a:pt x="367" y="50"/>
                </a:lnTo>
                <a:lnTo>
                  <a:pt x="367" y="50"/>
                </a:lnTo>
                <a:lnTo>
                  <a:pt x="366" y="50"/>
                </a:lnTo>
                <a:lnTo>
                  <a:pt x="366" y="51"/>
                </a:lnTo>
                <a:lnTo>
                  <a:pt x="366" y="52"/>
                </a:lnTo>
                <a:lnTo>
                  <a:pt x="366" y="52"/>
                </a:lnTo>
                <a:lnTo>
                  <a:pt x="366" y="52"/>
                </a:lnTo>
                <a:lnTo>
                  <a:pt x="366" y="52"/>
                </a:lnTo>
                <a:lnTo>
                  <a:pt x="366" y="53"/>
                </a:lnTo>
                <a:lnTo>
                  <a:pt x="367" y="53"/>
                </a:lnTo>
                <a:lnTo>
                  <a:pt x="368" y="53"/>
                </a:lnTo>
                <a:lnTo>
                  <a:pt x="368" y="53"/>
                </a:lnTo>
                <a:lnTo>
                  <a:pt x="369" y="53"/>
                </a:lnTo>
                <a:lnTo>
                  <a:pt x="369" y="52"/>
                </a:lnTo>
                <a:lnTo>
                  <a:pt x="369" y="52"/>
                </a:lnTo>
                <a:lnTo>
                  <a:pt x="370" y="52"/>
                </a:lnTo>
                <a:lnTo>
                  <a:pt x="371" y="52"/>
                </a:lnTo>
                <a:lnTo>
                  <a:pt x="371" y="52"/>
                </a:lnTo>
                <a:lnTo>
                  <a:pt x="372" y="52"/>
                </a:lnTo>
                <a:lnTo>
                  <a:pt x="372" y="53"/>
                </a:lnTo>
                <a:lnTo>
                  <a:pt x="373" y="53"/>
                </a:lnTo>
                <a:lnTo>
                  <a:pt x="373" y="54"/>
                </a:lnTo>
                <a:lnTo>
                  <a:pt x="373" y="54"/>
                </a:lnTo>
                <a:lnTo>
                  <a:pt x="373" y="54"/>
                </a:lnTo>
                <a:lnTo>
                  <a:pt x="373" y="54"/>
                </a:lnTo>
                <a:lnTo>
                  <a:pt x="373" y="54"/>
                </a:lnTo>
                <a:lnTo>
                  <a:pt x="373" y="55"/>
                </a:lnTo>
                <a:lnTo>
                  <a:pt x="374" y="55"/>
                </a:lnTo>
                <a:lnTo>
                  <a:pt x="374" y="56"/>
                </a:lnTo>
                <a:lnTo>
                  <a:pt x="375" y="56"/>
                </a:lnTo>
                <a:lnTo>
                  <a:pt x="375" y="56"/>
                </a:lnTo>
                <a:lnTo>
                  <a:pt x="375" y="57"/>
                </a:lnTo>
                <a:lnTo>
                  <a:pt x="375" y="58"/>
                </a:lnTo>
                <a:lnTo>
                  <a:pt x="375" y="58"/>
                </a:lnTo>
                <a:lnTo>
                  <a:pt x="375" y="59"/>
                </a:lnTo>
                <a:lnTo>
                  <a:pt x="375" y="59"/>
                </a:lnTo>
                <a:lnTo>
                  <a:pt x="375" y="60"/>
                </a:lnTo>
                <a:lnTo>
                  <a:pt x="375" y="60"/>
                </a:lnTo>
                <a:lnTo>
                  <a:pt x="375" y="61"/>
                </a:lnTo>
                <a:lnTo>
                  <a:pt x="374" y="61"/>
                </a:lnTo>
                <a:lnTo>
                  <a:pt x="373" y="61"/>
                </a:lnTo>
                <a:lnTo>
                  <a:pt x="373" y="62"/>
                </a:lnTo>
                <a:lnTo>
                  <a:pt x="373" y="62"/>
                </a:lnTo>
                <a:lnTo>
                  <a:pt x="373" y="62"/>
                </a:lnTo>
                <a:lnTo>
                  <a:pt x="373" y="63"/>
                </a:lnTo>
                <a:lnTo>
                  <a:pt x="373" y="63"/>
                </a:lnTo>
                <a:lnTo>
                  <a:pt x="372" y="63"/>
                </a:lnTo>
                <a:lnTo>
                  <a:pt x="372" y="64"/>
                </a:lnTo>
                <a:lnTo>
                  <a:pt x="372" y="65"/>
                </a:lnTo>
                <a:lnTo>
                  <a:pt x="372" y="65"/>
                </a:lnTo>
                <a:lnTo>
                  <a:pt x="371" y="65"/>
                </a:lnTo>
                <a:lnTo>
                  <a:pt x="371" y="66"/>
                </a:lnTo>
                <a:lnTo>
                  <a:pt x="371" y="66"/>
                </a:lnTo>
                <a:lnTo>
                  <a:pt x="371" y="67"/>
                </a:lnTo>
                <a:lnTo>
                  <a:pt x="370" y="67"/>
                </a:lnTo>
                <a:lnTo>
                  <a:pt x="370" y="67"/>
                </a:lnTo>
                <a:lnTo>
                  <a:pt x="370" y="68"/>
                </a:lnTo>
                <a:lnTo>
                  <a:pt x="369" y="68"/>
                </a:lnTo>
                <a:lnTo>
                  <a:pt x="369" y="69"/>
                </a:lnTo>
                <a:lnTo>
                  <a:pt x="369" y="69"/>
                </a:lnTo>
                <a:lnTo>
                  <a:pt x="369" y="69"/>
                </a:lnTo>
                <a:lnTo>
                  <a:pt x="369" y="69"/>
                </a:lnTo>
                <a:lnTo>
                  <a:pt x="370" y="69"/>
                </a:lnTo>
                <a:lnTo>
                  <a:pt x="371" y="69"/>
                </a:lnTo>
                <a:lnTo>
                  <a:pt x="371" y="70"/>
                </a:lnTo>
                <a:lnTo>
                  <a:pt x="371" y="70"/>
                </a:lnTo>
                <a:lnTo>
                  <a:pt x="371" y="71"/>
                </a:lnTo>
                <a:lnTo>
                  <a:pt x="372" y="71"/>
                </a:lnTo>
                <a:lnTo>
                  <a:pt x="372" y="71"/>
                </a:lnTo>
                <a:lnTo>
                  <a:pt x="373" y="71"/>
                </a:lnTo>
                <a:lnTo>
                  <a:pt x="373" y="72"/>
                </a:lnTo>
                <a:lnTo>
                  <a:pt x="374" y="72"/>
                </a:lnTo>
                <a:lnTo>
                  <a:pt x="375" y="72"/>
                </a:lnTo>
                <a:lnTo>
                  <a:pt x="375" y="73"/>
                </a:lnTo>
                <a:lnTo>
                  <a:pt x="375" y="73"/>
                </a:lnTo>
                <a:lnTo>
                  <a:pt x="375" y="74"/>
                </a:lnTo>
                <a:lnTo>
                  <a:pt x="375" y="75"/>
                </a:lnTo>
                <a:lnTo>
                  <a:pt x="376" y="75"/>
                </a:lnTo>
                <a:lnTo>
                  <a:pt x="376" y="75"/>
                </a:lnTo>
                <a:lnTo>
                  <a:pt x="376" y="76"/>
                </a:lnTo>
                <a:lnTo>
                  <a:pt x="377" y="76"/>
                </a:lnTo>
                <a:lnTo>
                  <a:pt x="377" y="76"/>
                </a:lnTo>
                <a:lnTo>
                  <a:pt x="378" y="76"/>
                </a:lnTo>
                <a:lnTo>
                  <a:pt x="379" y="76"/>
                </a:lnTo>
                <a:lnTo>
                  <a:pt x="379" y="77"/>
                </a:lnTo>
                <a:lnTo>
                  <a:pt x="379" y="77"/>
                </a:lnTo>
                <a:lnTo>
                  <a:pt x="380" y="77"/>
                </a:lnTo>
                <a:lnTo>
                  <a:pt x="380" y="78"/>
                </a:lnTo>
                <a:lnTo>
                  <a:pt x="381" y="78"/>
                </a:lnTo>
                <a:lnTo>
                  <a:pt x="381" y="79"/>
                </a:lnTo>
                <a:lnTo>
                  <a:pt x="381" y="79"/>
                </a:lnTo>
                <a:lnTo>
                  <a:pt x="381" y="80"/>
                </a:lnTo>
                <a:lnTo>
                  <a:pt x="381" y="80"/>
                </a:lnTo>
                <a:lnTo>
                  <a:pt x="381" y="80"/>
                </a:lnTo>
                <a:lnTo>
                  <a:pt x="381" y="81"/>
                </a:lnTo>
                <a:lnTo>
                  <a:pt x="381" y="81"/>
                </a:lnTo>
                <a:lnTo>
                  <a:pt x="381" y="81"/>
                </a:lnTo>
                <a:lnTo>
                  <a:pt x="382" y="81"/>
                </a:lnTo>
                <a:lnTo>
                  <a:pt x="382" y="82"/>
                </a:lnTo>
                <a:lnTo>
                  <a:pt x="383" y="82"/>
                </a:lnTo>
                <a:lnTo>
                  <a:pt x="383" y="82"/>
                </a:lnTo>
                <a:lnTo>
                  <a:pt x="383" y="82"/>
                </a:lnTo>
                <a:lnTo>
                  <a:pt x="384" y="82"/>
                </a:lnTo>
                <a:lnTo>
                  <a:pt x="385" y="82"/>
                </a:lnTo>
                <a:lnTo>
                  <a:pt x="385" y="82"/>
                </a:lnTo>
                <a:lnTo>
                  <a:pt x="386" y="82"/>
                </a:lnTo>
                <a:lnTo>
                  <a:pt x="386" y="82"/>
                </a:lnTo>
                <a:lnTo>
                  <a:pt x="387" y="82"/>
                </a:lnTo>
                <a:lnTo>
                  <a:pt x="388" y="82"/>
                </a:lnTo>
                <a:lnTo>
                  <a:pt x="388" y="82"/>
                </a:lnTo>
                <a:lnTo>
                  <a:pt x="388" y="83"/>
                </a:lnTo>
                <a:lnTo>
                  <a:pt x="389" y="83"/>
                </a:lnTo>
                <a:lnTo>
                  <a:pt x="389" y="84"/>
                </a:lnTo>
                <a:lnTo>
                  <a:pt x="390" y="84"/>
                </a:lnTo>
                <a:lnTo>
                  <a:pt x="390" y="84"/>
                </a:lnTo>
                <a:lnTo>
                  <a:pt x="390" y="84"/>
                </a:lnTo>
                <a:lnTo>
                  <a:pt x="390" y="84"/>
                </a:lnTo>
                <a:lnTo>
                  <a:pt x="391" y="84"/>
                </a:lnTo>
                <a:lnTo>
                  <a:pt x="392" y="84"/>
                </a:lnTo>
                <a:lnTo>
                  <a:pt x="392" y="84"/>
                </a:lnTo>
                <a:lnTo>
                  <a:pt x="393" y="84"/>
                </a:lnTo>
                <a:lnTo>
                  <a:pt x="393" y="84"/>
                </a:lnTo>
                <a:lnTo>
                  <a:pt x="394" y="84"/>
                </a:lnTo>
                <a:lnTo>
                  <a:pt x="394" y="84"/>
                </a:lnTo>
                <a:lnTo>
                  <a:pt x="395" y="84"/>
                </a:lnTo>
                <a:lnTo>
                  <a:pt x="396" y="84"/>
                </a:lnTo>
                <a:lnTo>
                  <a:pt x="396" y="84"/>
                </a:lnTo>
                <a:lnTo>
                  <a:pt x="397" y="84"/>
                </a:lnTo>
                <a:lnTo>
                  <a:pt x="398" y="84"/>
                </a:lnTo>
                <a:lnTo>
                  <a:pt x="398" y="83"/>
                </a:lnTo>
                <a:lnTo>
                  <a:pt x="398" y="83"/>
                </a:lnTo>
                <a:lnTo>
                  <a:pt x="399" y="83"/>
                </a:lnTo>
                <a:lnTo>
                  <a:pt x="400" y="83"/>
                </a:lnTo>
                <a:lnTo>
                  <a:pt x="400" y="83"/>
                </a:lnTo>
                <a:lnTo>
                  <a:pt x="401" y="83"/>
                </a:lnTo>
                <a:lnTo>
                  <a:pt x="402" y="83"/>
                </a:lnTo>
                <a:lnTo>
                  <a:pt x="402" y="84"/>
                </a:lnTo>
                <a:lnTo>
                  <a:pt x="402" y="84"/>
                </a:lnTo>
                <a:lnTo>
                  <a:pt x="402" y="84"/>
                </a:lnTo>
                <a:lnTo>
                  <a:pt x="403" y="84"/>
                </a:lnTo>
                <a:lnTo>
                  <a:pt x="403" y="84"/>
                </a:lnTo>
                <a:lnTo>
                  <a:pt x="404" y="84"/>
                </a:lnTo>
                <a:lnTo>
                  <a:pt x="404" y="83"/>
                </a:lnTo>
                <a:lnTo>
                  <a:pt x="404" y="83"/>
                </a:lnTo>
                <a:lnTo>
                  <a:pt x="404" y="82"/>
                </a:lnTo>
                <a:lnTo>
                  <a:pt x="405" y="82"/>
                </a:lnTo>
                <a:lnTo>
                  <a:pt x="405" y="82"/>
                </a:lnTo>
                <a:lnTo>
                  <a:pt x="405" y="81"/>
                </a:lnTo>
                <a:lnTo>
                  <a:pt x="405" y="81"/>
                </a:lnTo>
                <a:lnTo>
                  <a:pt x="405" y="80"/>
                </a:lnTo>
                <a:lnTo>
                  <a:pt x="406" y="80"/>
                </a:lnTo>
                <a:lnTo>
                  <a:pt x="406" y="80"/>
                </a:lnTo>
                <a:lnTo>
                  <a:pt x="407" y="80"/>
                </a:lnTo>
                <a:lnTo>
                  <a:pt x="407" y="80"/>
                </a:lnTo>
                <a:lnTo>
                  <a:pt x="407" y="80"/>
                </a:lnTo>
                <a:lnTo>
                  <a:pt x="408" y="80"/>
                </a:lnTo>
                <a:lnTo>
                  <a:pt x="409" y="80"/>
                </a:lnTo>
                <a:lnTo>
                  <a:pt x="409" y="80"/>
                </a:lnTo>
                <a:lnTo>
                  <a:pt x="410" y="80"/>
                </a:lnTo>
                <a:lnTo>
                  <a:pt x="411" y="80"/>
                </a:lnTo>
                <a:lnTo>
                  <a:pt x="411" y="81"/>
                </a:lnTo>
                <a:lnTo>
                  <a:pt x="411" y="81"/>
                </a:lnTo>
                <a:lnTo>
                  <a:pt x="411" y="82"/>
                </a:lnTo>
                <a:lnTo>
                  <a:pt x="412" y="82"/>
                </a:lnTo>
                <a:lnTo>
                  <a:pt x="412" y="83"/>
                </a:lnTo>
                <a:lnTo>
                  <a:pt x="413" y="83"/>
                </a:lnTo>
                <a:lnTo>
                  <a:pt x="413" y="83"/>
                </a:lnTo>
                <a:lnTo>
                  <a:pt x="413" y="84"/>
                </a:lnTo>
                <a:lnTo>
                  <a:pt x="413" y="84"/>
                </a:lnTo>
                <a:lnTo>
                  <a:pt x="414" y="84"/>
                </a:lnTo>
                <a:lnTo>
                  <a:pt x="414" y="85"/>
                </a:lnTo>
                <a:lnTo>
                  <a:pt x="414" y="86"/>
                </a:lnTo>
                <a:lnTo>
                  <a:pt x="415" y="86"/>
                </a:lnTo>
                <a:lnTo>
                  <a:pt x="415" y="86"/>
                </a:lnTo>
                <a:lnTo>
                  <a:pt x="416" y="86"/>
                </a:lnTo>
                <a:lnTo>
                  <a:pt x="417" y="86"/>
                </a:lnTo>
                <a:lnTo>
                  <a:pt x="417" y="86"/>
                </a:lnTo>
                <a:lnTo>
                  <a:pt x="417" y="85"/>
                </a:lnTo>
                <a:lnTo>
                  <a:pt x="417" y="86"/>
                </a:lnTo>
                <a:lnTo>
                  <a:pt x="418" y="86"/>
                </a:lnTo>
                <a:lnTo>
                  <a:pt x="419" y="86"/>
                </a:lnTo>
                <a:lnTo>
                  <a:pt x="419" y="86"/>
                </a:lnTo>
                <a:lnTo>
                  <a:pt x="420" y="86"/>
                </a:lnTo>
                <a:lnTo>
                  <a:pt x="420" y="85"/>
                </a:lnTo>
                <a:lnTo>
                  <a:pt x="421" y="85"/>
                </a:lnTo>
                <a:lnTo>
                  <a:pt x="421" y="84"/>
                </a:lnTo>
                <a:lnTo>
                  <a:pt x="421" y="84"/>
                </a:lnTo>
                <a:lnTo>
                  <a:pt x="422" y="84"/>
                </a:lnTo>
                <a:lnTo>
                  <a:pt x="422" y="84"/>
                </a:lnTo>
                <a:lnTo>
                  <a:pt x="422" y="84"/>
                </a:lnTo>
                <a:lnTo>
                  <a:pt x="423" y="84"/>
                </a:lnTo>
                <a:lnTo>
                  <a:pt x="424" y="84"/>
                </a:lnTo>
                <a:lnTo>
                  <a:pt x="424" y="84"/>
                </a:lnTo>
                <a:lnTo>
                  <a:pt x="424" y="84"/>
                </a:lnTo>
                <a:lnTo>
                  <a:pt x="424" y="84"/>
                </a:lnTo>
                <a:lnTo>
                  <a:pt x="425" y="84"/>
                </a:lnTo>
                <a:lnTo>
                  <a:pt x="425" y="83"/>
                </a:lnTo>
                <a:lnTo>
                  <a:pt x="426" y="83"/>
                </a:lnTo>
                <a:lnTo>
                  <a:pt x="426" y="82"/>
                </a:lnTo>
                <a:lnTo>
                  <a:pt x="426" y="82"/>
                </a:lnTo>
                <a:lnTo>
                  <a:pt x="426" y="82"/>
                </a:lnTo>
                <a:lnTo>
                  <a:pt x="427" y="82"/>
                </a:lnTo>
                <a:lnTo>
                  <a:pt x="427" y="81"/>
                </a:lnTo>
                <a:lnTo>
                  <a:pt x="428" y="81"/>
                </a:lnTo>
                <a:lnTo>
                  <a:pt x="427" y="81"/>
                </a:lnTo>
                <a:lnTo>
                  <a:pt x="427" y="80"/>
                </a:lnTo>
                <a:lnTo>
                  <a:pt x="427" y="80"/>
                </a:lnTo>
                <a:lnTo>
                  <a:pt x="426" y="79"/>
                </a:lnTo>
                <a:lnTo>
                  <a:pt x="426" y="79"/>
                </a:lnTo>
                <a:lnTo>
                  <a:pt x="426" y="79"/>
                </a:lnTo>
                <a:lnTo>
                  <a:pt x="425" y="79"/>
                </a:lnTo>
                <a:lnTo>
                  <a:pt x="424" y="79"/>
                </a:lnTo>
                <a:lnTo>
                  <a:pt x="424" y="78"/>
                </a:lnTo>
                <a:lnTo>
                  <a:pt x="424" y="78"/>
                </a:lnTo>
                <a:lnTo>
                  <a:pt x="423" y="78"/>
                </a:lnTo>
                <a:lnTo>
                  <a:pt x="423" y="77"/>
                </a:lnTo>
                <a:lnTo>
                  <a:pt x="422" y="77"/>
                </a:lnTo>
                <a:lnTo>
                  <a:pt x="422" y="77"/>
                </a:lnTo>
                <a:lnTo>
                  <a:pt x="422" y="77"/>
                </a:lnTo>
                <a:lnTo>
                  <a:pt x="422" y="77"/>
                </a:lnTo>
                <a:lnTo>
                  <a:pt x="423" y="77"/>
                </a:lnTo>
                <a:lnTo>
                  <a:pt x="423" y="76"/>
                </a:lnTo>
                <a:lnTo>
                  <a:pt x="424" y="76"/>
                </a:lnTo>
                <a:lnTo>
                  <a:pt x="424" y="76"/>
                </a:lnTo>
                <a:lnTo>
                  <a:pt x="424" y="75"/>
                </a:lnTo>
                <a:lnTo>
                  <a:pt x="425" y="75"/>
                </a:lnTo>
                <a:lnTo>
                  <a:pt x="426" y="75"/>
                </a:lnTo>
                <a:lnTo>
                  <a:pt x="426" y="75"/>
                </a:lnTo>
                <a:lnTo>
                  <a:pt x="426" y="75"/>
                </a:lnTo>
                <a:lnTo>
                  <a:pt x="427" y="75"/>
                </a:lnTo>
                <a:lnTo>
                  <a:pt x="428" y="75"/>
                </a:lnTo>
                <a:lnTo>
                  <a:pt x="428" y="75"/>
                </a:lnTo>
                <a:lnTo>
                  <a:pt x="428" y="74"/>
                </a:lnTo>
                <a:lnTo>
                  <a:pt x="429" y="74"/>
                </a:lnTo>
                <a:lnTo>
                  <a:pt x="430" y="74"/>
                </a:lnTo>
                <a:lnTo>
                  <a:pt x="430" y="74"/>
                </a:lnTo>
                <a:lnTo>
                  <a:pt x="431" y="74"/>
                </a:lnTo>
                <a:lnTo>
                  <a:pt x="431" y="73"/>
                </a:lnTo>
                <a:lnTo>
                  <a:pt x="431" y="73"/>
                </a:lnTo>
                <a:lnTo>
                  <a:pt x="432" y="73"/>
                </a:lnTo>
                <a:lnTo>
                  <a:pt x="432" y="73"/>
                </a:lnTo>
                <a:lnTo>
                  <a:pt x="433" y="73"/>
                </a:lnTo>
                <a:lnTo>
                  <a:pt x="434" y="72"/>
                </a:lnTo>
                <a:lnTo>
                  <a:pt x="434" y="72"/>
                </a:lnTo>
                <a:lnTo>
                  <a:pt x="434" y="73"/>
                </a:lnTo>
                <a:lnTo>
                  <a:pt x="435" y="73"/>
                </a:lnTo>
                <a:lnTo>
                  <a:pt x="436" y="73"/>
                </a:lnTo>
                <a:lnTo>
                  <a:pt x="436" y="73"/>
                </a:lnTo>
                <a:lnTo>
                  <a:pt x="437" y="73"/>
                </a:lnTo>
                <a:lnTo>
                  <a:pt x="438" y="73"/>
                </a:lnTo>
                <a:lnTo>
                  <a:pt x="438" y="73"/>
                </a:lnTo>
                <a:lnTo>
                  <a:pt x="438" y="74"/>
                </a:lnTo>
                <a:lnTo>
                  <a:pt x="438" y="75"/>
                </a:lnTo>
                <a:lnTo>
                  <a:pt x="439" y="75"/>
                </a:lnTo>
                <a:lnTo>
                  <a:pt x="440" y="75"/>
                </a:lnTo>
                <a:lnTo>
                  <a:pt x="440" y="75"/>
                </a:lnTo>
                <a:lnTo>
                  <a:pt x="441" y="76"/>
                </a:lnTo>
                <a:lnTo>
                  <a:pt x="441" y="76"/>
                </a:lnTo>
                <a:lnTo>
                  <a:pt x="442" y="76"/>
                </a:lnTo>
                <a:lnTo>
                  <a:pt x="443" y="76"/>
                </a:lnTo>
                <a:lnTo>
                  <a:pt x="443" y="77"/>
                </a:lnTo>
                <a:lnTo>
                  <a:pt x="444" y="77"/>
                </a:lnTo>
                <a:lnTo>
                  <a:pt x="445" y="77"/>
                </a:lnTo>
                <a:lnTo>
                  <a:pt x="445" y="77"/>
                </a:lnTo>
                <a:lnTo>
                  <a:pt x="445" y="77"/>
                </a:lnTo>
                <a:lnTo>
                  <a:pt x="446" y="77"/>
                </a:lnTo>
                <a:lnTo>
                  <a:pt x="447" y="77"/>
                </a:lnTo>
                <a:lnTo>
                  <a:pt x="447" y="77"/>
                </a:lnTo>
                <a:lnTo>
                  <a:pt x="447" y="77"/>
                </a:lnTo>
                <a:lnTo>
                  <a:pt x="448" y="77"/>
                </a:lnTo>
                <a:lnTo>
                  <a:pt x="449" y="77"/>
                </a:lnTo>
                <a:lnTo>
                  <a:pt x="449" y="77"/>
                </a:lnTo>
                <a:lnTo>
                  <a:pt x="450" y="78"/>
                </a:lnTo>
                <a:lnTo>
                  <a:pt x="451" y="79"/>
                </a:lnTo>
                <a:lnTo>
                  <a:pt x="451" y="79"/>
                </a:lnTo>
                <a:lnTo>
                  <a:pt x="452" y="79"/>
                </a:lnTo>
                <a:lnTo>
                  <a:pt x="453" y="79"/>
                </a:lnTo>
                <a:lnTo>
                  <a:pt x="453" y="79"/>
                </a:lnTo>
                <a:lnTo>
                  <a:pt x="455" y="80"/>
                </a:lnTo>
                <a:lnTo>
                  <a:pt x="457" y="80"/>
                </a:lnTo>
                <a:lnTo>
                  <a:pt x="457" y="80"/>
                </a:lnTo>
                <a:lnTo>
                  <a:pt x="458" y="81"/>
                </a:lnTo>
                <a:lnTo>
                  <a:pt x="460" y="81"/>
                </a:lnTo>
                <a:lnTo>
                  <a:pt x="460" y="82"/>
                </a:lnTo>
                <a:lnTo>
                  <a:pt x="461" y="82"/>
                </a:lnTo>
                <a:lnTo>
                  <a:pt x="462" y="82"/>
                </a:lnTo>
                <a:lnTo>
                  <a:pt x="462" y="83"/>
                </a:lnTo>
                <a:lnTo>
                  <a:pt x="464" y="84"/>
                </a:lnTo>
                <a:lnTo>
                  <a:pt x="464" y="84"/>
                </a:lnTo>
                <a:lnTo>
                  <a:pt x="465" y="84"/>
                </a:lnTo>
                <a:lnTo>
                  <a:pt x="466" y="84"/>
                </a:lnTo>
                <a:lnTo>
                  <a:pt x="466" y="85"/>
                </a:lnTo>
                <a:lnTo>
                  <a:pt x="466" y="85"/>
                </a:lnTo>
                <a:lnTo>
                  <a:pt x="467" y="85"/>
                </a:lnTo>
                <a:lnTo>
                  <a:pt x="468" y="84"/>
                </a:lnTo>
                <a:lnTo>
                  <a:pt x="468" y="84"/>
                </a:lnTo>
                <a:lnTo>
                  <a:pt x="469" y="84"/>
                </a:lnTo>
                <a:lnTo>
                  <a:pt x="469" y="85"/>
                </a:lnTo>
                <a:lnTo>
                  <a:pt x="470" y="85"/>
                </a:lnTo>
                <a:lnTo>
                  <a:pt x="470" y="84"/>
                </a:lnTo>
                <a:lnTo>
                  <a:pt x="471" y="84"/>
                </a:lnTo>
                <a:lnTo>
                  <a:pt x="471" y="85"/>
                </a:lnTo>
                <a:lnTo>
                  <a:pt x="471" y="86"/>
                </a:lnTo>
                <a:lnTo>
                  <a:pt x="472" y="86"/>
                </a:lnTo>
                <a:lnTo>
                  <a:pt x="473" y="86"/>
                </a:lnTo>
                <a:lnTo>
                  <a:pt x="474" y="86"/>
                </a:lnTo>
                <a:lnTo>
                  <a:pt x="474" y="85"/>
                </a:lnTo>
                <a:lnTo>
                  <a:pt x="474" y="84"/>
                </a:lnTo>
                <a:lnTo>
                  <a:pt x="474" y="84"/>
                </a:lnTo>
                <a:lnTo>
                  <a:pt x="474" y="84"/>
                </a:lnTo>
                <a:lnTo>
                  <a:pt x="474" y="83"/>
                </a:lnTo>
                <a:lnTo>
                  <a:pt x="475" y="83"/>
                </a:lnTo>
                <a:lnTo>
                  <a:pt x="476" y="82"/>
                </a:lnTo>
                <a:lnTo>
                  <a:pt x="477" y="82"/>
                </a:lnTo>
                <a:lnTo>
                  <a:pt x="477" y="82"/>
                </a:lnTo>
                <a:lnTo>
                  <a:pt x="478" y="82"/>
                </a:lnTo>
                <a:lnTo>
                  <a:pt x="478" y="82"/>
                </a:lnTo>
                <a:lnTo>
                  <a:pt x="479" y="82"/>
                </a:lnTo>
                <a:lnTo>
                  <a:pt x="479" y="82"/>
                </a:lnTo>
                <a:lnTo>
                  <a:pt x="479" y="81"/>
                </a:lnTo>
                <a:lnTo>
                  <a:pt x="480" y="80"/>
                </a:lnTo>
                <a:lnTo>
                  <a:pt x="481" y="80"/>
                </a:lnTo>
                <a:lnTo>
                  <a:pt x="481" y="81"/>
                </a:lnTo>
                <a:lnTo>
                  <a:pt x="481" y="81"/>
                </a:lnTo>
                <a:lnTo>
                  <a:pt x="484" y="82"/>
                </a:lnTo>
                <a:lnTo>
                  <a:pt x="485" y="82"/>
                </a:lnTo>
                <a:lnTo>
                  <a:pt x="485" y="82"/>
                </a:lnTo>
                <a:lnTo>
                  <a:pt x="485" y="82"/>
                </a:lnTo>
                <a:lnTo>
                  <a:pt x="485" y="83"/>
                </a:lnTo>
                <a:lnTo>
                  <a:pt x="486" y="83"/>
                </a:lnTo>
                <a:lnTo>
                  <a:pt x="486" y="84"/>
                </a:lnTo>
                <a:lnTo>
                  <a:pt x="487" y="84"/>
                </a:lnTo>
                <a:lnTo>
                  <a:pt x="487" y="84"/>
                </a:lnTo>
                <a:lnTo>
                  <a:pt x="487" y="84"/>
                </a:lnTo>
                <a:lnTo>
                  <a:pt x="488" y="84"/>
                </a:lnTo>
                <a:lnTo>
                  <a:pt x="489" y="84"/>
                </a:lnTo>
                <a:lnTo>
                  <a:pt x="489" y="85"/>
                </a:lnTo>
                <a:lnTo>
                  <a:pt x="491" y="86"/>
                </a:lnTo>
                <a:lnTo>
                  <a:pt x="491" y="86"/>
                </a:lnTo>
                <a:lnTo>
                  <a:pt x="491" y="85"/>
                </a:lnTo>
                <a:lnTo>
                  <a:pt x="492" y="85"/>
                </a:lnTo>
                <a:lnTo>
                  <a:pt x="493" y="86"/>
                </a:lnTo>
                <a:lnTo>
                  <a:pt x="494" y="86"/>
                </a:lnTo>
                <a:lnTo>
                  <a:pt x="494" y="86"/>
                </a:lnTo>
                <a:lnTo>
                  <a:pt x="494" y="86"/>
                </a:lnTo>
                <a:lnTo>
                  <a:pt x="495" y="87"/>
                </a:lnTo>
                <a:lnTo>
                  <a:pt x="496" y="87"/>
                </a:lnTo>
                <a:lnTo>
                  <a:pt x="497" y="88"/>
                </a:lnTo>
                <a:lnTo>
                  <a:pt x="498" y="87"/>
                </a:lnTo>
                <a:lnTo>
                  <a:pt x="499" y="88"/>
                </a:lnTo>
                <a:lnTo>
                  <a:pt x="500" y="88"/>
                </a:lnTo>
                <a:lnTo>
                  <a:pt x="500" y="88"/>
                </a:lnTo>
                <a:lnTo>
                  <a:pt x="500" y="88"/>
                </a:lnTo>
                <a:lnTo>
                  <a:pt x="501" y="88"/>
                </a:lnTo>
                <a:lnTo>
                  <a:pt x="501" y="89"/>
                </a:lnTo>
                <a:lnTo>
                  <a:pt x="502" y="89"/>
                </a:lnTo>
                <a:lnTo>
                  <a:pt x="502" y="90"/>
                </a:lnTo>
                <a:lnTo>
                  <a:pt x="502" y="90"/>
                </a:lnTo>
                <a:lnTo>
                  <a:pt x="502" y="90"/>
                </a:lnTo>
                <a:lnTo>
                  <a:pt x="502" y="91"/>
                </a:lnTo>
                <a:lnTo>
                  <a:pt x="502" y="92"/>
                </a:lnTo>
                <a:lnTo>
                  <a:pt x="502" y="92"/>
                </a:lnTo>
                <a:lnTo>
                  <a:pt x="502" y="92"/>
                </a:lnTo>
                <a:lnTo>
                  <a:pt x="502" y="93"/>
                </a:lnTo>
                <a:lnTo>
                  <a:pt x="502" y="94"/>
                </a:lnTo>
                <a:lnTo>
                  <a:pt x="502" y="94"/>
                </a:lnTo>
                <a:lnTo>
                  <a:pt x="502" y="94"/>
                </a:lnTo>
                <a:lnTo>
                  <a:pt x="502" y="95"/>
                </a:lnTo>
                <a:lnTo>
                  <a:pt x="503" y="95"/>
                </a:lnTo>
                <a:lnTo>
                  <a:pt x="503" y="96"/>
                </a:lnTo>
                <a:lnTo>
                  <a:pt x="504" y="96"/>
                </a:lnTo>
                <a:lnTo>
                  <a:pt x="504" y="96"/>
                </a:lnTo>
                <a:lnTo>
                  <a:pt x="504" y="96"/>
                </a:lnTo>
                <a:lnTo>
                  <a:pt x="504" y="97"/>
                </a:lnTo>
                <a:lnTo>
                  <a:pt x="505" y="97"/>
                </a:lnTo>
                <a:lnTo>
                  <a:pt x="505" y="98"/>
                </a:lnTo>
                <a:lnTo>
                  <a:pt x="505" y="98"/>
                </a:lnTo>
                <a:lnTo>
                  <a:pt x="504" y="98"/>
                </a:lnTo>
                <a:lnTo>
                  <a:pt x="504" y="99"/>
                </a:lnTo>
                <a:lnTo>
                  <a:pt x="504" y="99"/>
                </a:lnTo>
                <a:lnTo>
                  <a:pt x="504" y="100"/>
                </a:lnTo>
                <a:lnTo>
                  <a:pt x="504" y="101"/>
                </a:lnTo>
                <a:lnTo>
                  <a:pt x="504" y="101"/>
                </a:lnTo>
                <a:lnTo>
                  <a:pt x="504" y="102"/>
                </a:lnTo>
                <a:lnTo>
                  <a:pt x="504" y="103"/>
                </a:lnTo>
                <a:lnTo>
                  <a:pt x="503" y="103"/>
                </a:lnTo>
                <a:lnTo>
                  <a:pt x="503" y="103"/>
                </a:lnTo>
                <a:lnTo>
                  <a:pt x="502" y="103"/>
                </a:lnTo>
                <a:lnTo>
                  <a:pt x="502" y="103"/>
                </a:lnTo>
                <a:lnTo>
                  <a:pt x="501" y="103"/>
                </a:lnTo>
                <a:lnTo>
                  <a:pt x="501" y="104"/>
                </a:lnTo>
                <a:lnTo>
                  <a:pt x="500" y="104"/>
                </a:lnTo>
                <a:lnTo>
                  <a:pt x="500" y="105"/>
                </a:lnTo>
                <a:lnTo>
                  <a:pt x="500" y="105"/>
                </a:lnTo>
                <a:lnTo>
                  <a:pt x="500" y="105"/>
                </a:lnTo>
                <a:lnTo>
                  <a:pt x="499" y="105"/>
                </a:lnTo>
                <a:lnTo>
                  <a:pt x="498" y="106"/>
                </a:lnTo>
                <a:lnTo>
                  <a:pt x="498" y="107"/>
                </a:lnTo>
                <a:lnTo>
                  <a:pt x="499" y="107"/>
                </a:lnTo>
                <a:lnTo>
                  <a:pt x="499" y="107"/>
                </a:lnTo>
                <a:lnTo>
                  <a:pt x="500" y="107"/>
                </a:lnTo>
                <a:lnTo>
                  <a:pt x="500" y="108"/>
                </a:lnTo>
                <a:lnTo>
                  <a:pt x="500" y="109"/>
                </a:lnTo>
                <a:lnTo>
                  <a:pt x="501" y="109"/>
                </a:lnTo>
                <a:lnTo>
                  <a:pt x="501" y="109"/>
                </a:lnTo>
                <a:lnTo>
                  <a:pt x="500" y="109"/>
                </a:lnTo>
                <a:lnTo>
                  <a:pt x="500" y="110"/>
                </a:lnTo>
                <a:lnTo>
                  <a:pt x="500" y="111"/>
                </a:lnTo>
                <a:lnTo>
                  <a:pt x="500" y="111"/>
                </a:lnTo>
                <a:lnTo>
                  <a:pt x="500" y="111"/>
                </a:lnTo>
                <a:lnTo>
                  <a:pt x="500" y="112"/>
                </a:lnTo>
                <a:lnTo>
                  <a:pt x="500" y="112"/>
                </a:lnTo>
                <a:lnTo>
                  <a:pt x="500" y="113"/>
                </a:lnTo>
                <a:lnTo>
                  <a:pt x="501" y="113"/>
                </a:lnTo>
                <a:lnTo>
                  <a:pt x="501" y="113"/>
                </a:lnTo>
                <a:lnTo>
                  <a:pt x="502" y="114"/>
                </a:lnTo>
                <a:lnTo>
                  <a:pt x="502" y="115"/>
                </a:lnTo>
                <a:lnTo>
                  <a:pt x="501" y="115"/>
                </a:lnTo>
                <a:lnTo>
                  <a:pt x="501" y="115"/>
                </a:lnTo>
                <a:lnTo>
                  <a:pt x="502" y="115"/>
                </a:lnTo>
                <a:lnTo>
                  <a:pt x="502" y="116"/>
                </a:lnTo>
                <a:lnTo>
                  <a:pt x="502" y="116"/>
                </a:lnTo>
                <a:lnTo>
                  <a:pt x="502" y="116"/>
                </a:lnTo>
                <a:lnTo>
                  <a:pt x="502" y="117"/>
                </a:lnTo>
                <a:lnTo>
                  <a:pt x="501" y="118"/>
                </a:lnTo>
                <a:lnTo>
                  <a:pt x="502" y="118"/>
                </a:lnTo>
                <a:lnTo>
                  <a:pt x="502" y="119"/>
                </a:lnTo>
                <a:lnTo>
                  <a:pt x="502" y="120"/>
                </a:lnTo>
                <a:lnTo>
                  <a:pt x="501" y="120"/>
                </a:lnTo>
                <a:lnTo>
                  <a:pt x="501" y="121"/>
                </a:lnTo>
                <a:lnTo>
                  <a:pt x="500" y="121"/>
                </a:lnTo>
                <a:lnTo>
                  <a:pt x="500" y="122"/>
                </a:lnTo>
                <a:lnTo>
                  <a:pt x="500" y="122"/>
                </a:lnTo>
                <a:lnTo>
                  <a:pt x="500" y="123"/>
                </a:lnTo>
                <a:lnTo>
                  <a:pt x="500" y="124"/>
                </a:lnTo>
                <a:lnTo>
                  <a:pt x="500" y="124"/>
                </a:lnTo>
                <a:lnTo>
                  <a:pt x="500" y="124"/>
                </a:lnTo>
                <a:lnTo>
                  <a:pt x="501" y="124"/>
                </a:lnTo>
                <a:lnTo>
                  <a:pt x="501" y="125"/>
                </a:lnTo>
                <a:lnTo>
                  <a:pt x="502" y="125"/>
                </a:lnTo>
                <a:lnTo>
                  <a:pt x="502" y="126"/>
                </a:lnTo>
                <a:lnTo>
                  <a:pt x="502" y="126"/>
                </a:lnTo>
                <a:lnTo>
                  <a:pt x="502" y="126"/>
                </a:lnTo>
                <a:lnTo>
                  <a:pt x="503" y="126"/>
                </a:lnTo>
                <a:lnTo>
                  <a:pt x="504" y="127"/>
                </a:lnTo>
                <a:lnTo>
                  <a:pt x="504" y="127"/>
                </a:lnTo>
                <a:lnTo>
                  <a:pt x="504" y="128"/>
                </a:lnTo>
                <a:lnTo>
                  <a:pt x="505" y="128"/>
                </a:lnTo>
                <a:lnTo>
                  <a:pt x="506" y="128"/>
                </a:lnTo>
                <a:lnTo>
                  <a:pt x="506" y="128"/>
                </a:lnTo>
                <a:lnTo>
                  <a:pt x="507" y="128"/>
                </a:lnTo>
                <a:lnTo>
                  <a:pt x="508" y="128"/>
                </a:lnTo>
                <a:lnTo>
                  <a:pt x="508" y="127"/>
                </a:lnTo>
                <a:lnTo>
                  <a:pt x="508" y="127"/>
                </a:lnTo>
                <a:lnTo>
                  <a:pt x="509" y="127"/>
                </a:lnTo>
                <a:lnTo>
                  <a:pt x="510" y="127"/>
                </a:lnTo>
                <a:lnTo>
                  <a:pt x="510" y="128"/>
                </a:lnTo>
                <a:lnTo>
                  <a:pt x="510" y="128"/>
                </a:lnTo>
                <a:lnTo>
                  <a:pt x="511" y="128"/>
                </a:lnTo>
                <a:lnTo>
                  <a:pt x="511" y="128"/>
                </a:lnTo>
                <a:lnTo>
                  <a:pt x="512" y="128"/>
                </a:lnTo>
                <a:lnTo>
                  <a:pt x="512" y="128"/>
                </a:lnTo>
                <a:lnTo>
                  <a:pt x="512" y="129"/>
                </a:lnTo>
                <a:lnTo>
                  <a:pt x="513" y="129"/>
                </a:lnTo>
                <a:lnTo>
                  <a:pt x="513" y="128"/>
                </a:lnTo>
                <a:lnTo>
                  <a:pt x="513" y="128"/>
                </a:lnTo>
                <a:lnTo>
                  <a:pt x="513" y="128"/>
                </a:lnTo>
                <a:lnTo>
                  <a:pt x="514" y="128"/>
                </a:lnTo>
                <a:lnTo>
                  <a:pt x="515" y="128"/>
                </a:lnTo>
                <a:lnTo>
                  <a:pt x="515" y="127"/>
                </a:lnTo>
                <a:lnTo>
                  <a:pt x="516" y="127"/>
                </a:lnTo>
                <a:lnTo>
                  <a:pt x="517" y="127"/>
                </a:lnTo>
                <a:lnTo>
                  <a:pt x="517" y="126"/>
                </a:lnTo>
                <a:lnTo>
                  <a:pt x="518" y="126"/>
                </a:lnTo>
                <a:lnTo>
                  <a:pt x="518" y="125"/>
                </a:lnTo>
                <a:lnTo>
                  <a:pt x="519" y="125"/>
                </a:lnTo>
                <a:lnTo>
                  <a:pt x="519" y="124"/>
                </a:lnTo>
                <a:lnTo>
                  <a:pt x="519" y="124"/>
                </a:lnTo>
                <a:lnTo>
                  <a:pt x="520" y="124"/>
                </a:lnTo>
                <a:lnTo>
                  <a:pt x="521" y="123"/>
                </a:lnTo>
                <a:lnTo>
                  <a:pt x="521" y="123"/>
                </a:lnTo>
                <a:lnTo>
                  <a:pt x="521" y="122"/>
                </a:lnTo>
                <a:lnTo>
                  <a:pt x="522" y="122"/>
                </a:lnTo>
                <a:lnTo>
                  <a:pt x="522" y="122"/>
                </a:lnTo>
                <a:lnTo>
                  <a:pt x="521" y="122"/>
                </a:lnTo>
                <a:lnTo>
                  <a:pt x="521" y="122"/>
                </a:lnTo>
                <a:lnTo>
                  <a:pt x="521" y="121"/>
                </a:lnTo>
                <a:lnTo>
                  <a:pt x="521" y="120"/>
                </a:lnTo>
                <a:lnTo>
                  <a:pt x="521" y="120"/>
                </a:lnTo>
                <a:lnTo>
                  <a:pt x="520" y="120"/>
                </a:lnTo>
                <a:lnTo>
                  <a:pt x="520" y="119"/>
                </a:lnTo>
                <a:lnTo>
                  <a:pt x="520" y="118"/>
                </a:lnTo>
                <a:lnTo>
                  <a:pt x="520" y="118"/>
                </a:lnTo>
                <a:lnTo>
                  <a:pt x="521" y="117"/>
                </a:lnTo>
                <a:lnTo>
                  <a:pt x="521" y="116"/>
                </a:lnTo>
                <a:lnTo>
                  <a:pt x="521" y="116"/>
                </a:lnTo>
                <a:lnTo>
                  <a:pt x="522" y="116"/>
                </a:lnTo>
                <a:lnTo>
                  <a:pt x="523" y="116"/>
                </a:lnTo>
                <a:lnTo>
                  <a:pt x="523" y="116"/>
                </a:lnTo>
                <a:lnTo>
                  <a:pt x="524" y="116"/>
                </a:lnTo>
                <a:lnTo>
                  <a:pt x="525" y="116"/>
                </a:lnTo>
                <a:lnTo>
                  <a:pt x="525" y="115"/>
                </a:lnTo>
                <a:lnTo>
                  <a:pt x="525" y="116"/>
                </a:lnTo>
                <a:lnTo>
                  <a:pt x="526" y="115"/>
                </a:lnTo>
                <a:lnTo>
                  <a:pt x="527" y="115"/>
                </a:lnTo>
                <a:lnTo>
                  <a:pt x="527" y="115"/>
                </a:lnTo>
                <a:lnTo>
                  <a:pt x="527" y="115"/>
                </a:lnTo>
                <a:lnTo>
                  <a:pt x="528" y="115"/>
                </a:lnTo>
                <a:lnTo>
                  <a:pt x="529" y="115"/>
                </a:lnTo>
                <a:lnTo>
                  <a:pt x="529" y="115"/>
                </a:lnTo>
                <a:lnTo>
                  <a:pt x="530" y="115"/>
                </a:lnTo>
                <a:lnTo>
                  <a:pt x="530" y="115"/>
                </a:lnTo>
                <a:lnTo>
                  <a:pt x="531" y="115"/>
                </a:lnTo>
                <a:lnTo>
                  <a:pt x="531" y="115"/>
                </a:lnTo>
                <a:lnTo>
                  <a:pt x="532" y="115"/>
                </a:lnTo>
                <a:lnTo>
                  <a:pt x="532" y="116"/>
                </a:lnTo>
                <a:lnTo>
                  <a:pt x="533" y="116"/>
                </a:lnTo>
                <a:lnTo>
                  <a:pt x="534" y="116"/>
                </a:lnTo>
                <a:lnTo>
                  <a:pt x="534" y="115"/>
                </a:lnTo>
                <a:lnTo>
                  <a:pt x="534" y="115"/>
                </a:lnTo>
                <a:lnTo>
                  <a:pt x="535" y="115"/>
                </a:lnTo>
                <a:lnTo>
                  <a:pt x="536" y="115"/>
                </a:lnTo>
                <a:lnTo>
                  <a:pt x="536" y="115"/>
                </a:lnTo>
                <a:lnTo>
                  <a:pt x="537" y="115"/>
                </a:lnTo>
                <a:lnTo>
                  <a:pt x="538" y="115"/>
                </a:lnTo>
                <a:lnTo>
                  <a:pt x="538" y="114"/>
                </a:lnTo>
                <a:lnTo>
                  <a:pt x="538" y="114"/>
                </a:lnTo>
                <a:lnTo>
                  <a:pt x="538" y="113"/>
                </a:lnTo>
                <a:lnTo>
                  <a:pt x="539" y="113"/>
                </a:lnTo>
                <a:lnTo>
                  <a:pt x="539" y="113"/>
                </a:lnTo>
                <a:lnTo>
                  <a:pt x="540" y="113"/>
                </a:lnTo>
                <a:lnTo>
                  <a:pt x="540" y="113"/>
                </a:lnTo>
                <a:lnTo>
                  <a:pt x="540" y="112"/>
                </a:lnTo>
                <a:lnTo>
                  <a:pt x="541" y="112"/>
                </a:lnTo>
                <a:lnTo>
                  <a:pt x="542" y="112"/>
                </a:lnTo>
                <a:lnTo>
                  <a:pt x="542" y="112"/>
                </a:lnTo>
                <a:lnTo>
                  <a:pt x="543" y="112"/>
                </a:lnTo>
                <a:lnTo>
                  <a:pt x="544" y="112"/>
                </a:lnTo>
                <a:lnTo>
                  <a:pt x="544" y="111"/>
                </a:lnTo>
                <a:lnTo>
                  <a:pt x="545" y="111"/>
                </a:lnTo>
                <a:lnTo>
                  <a:pt x="546" y="111"/>
                </a:lnTo>
                <a:lnTo>
                  <a:pt x="546" y="111"/>
                </a:lnTo>
                <a:lnTo>
                  <a:pt x="546" y="111"/>
                </a:lnTo>
                <a:lnTo>
                  <a:pt x="547" y="111"/>
                </a:lnTo>
                <a:lnTo>
                  <a:pt x="547" y="112"/>
                </a:lnTo>
                <a:lnTo>
                  <a:pt x="548" y="112"/>
                </a:lnTo>
                <a:lnTo>
                  <a:pt x="548" y="113"/>
                </a:lnTo>
                <a:lnTo>
                  <a:pt x="548" y="113"/>
                </a:lnTo>
                <a:lnTo>
                  <a:pt x="548" y="113"/>
                </a:lnTo>
                <a:lnTo>
                  <a:pt x="549" y="113"/>
                </a:lnTo>
                <a:lnTo>
                  <a:pt x="549" y="113"/>
                </a:lnTo>
                <a:lnTo>
                  <a:pt x="550" y="113"/>
                </a:lnTo>
                <a:lnTo>
                  <a:pt x="550" y="113"/>
                </a:lnTo>
                <a:lnTo>
                  <a:pt x="551" y="113"/>
                </a:lnTo>
                <a:lnTo>
                  <a:pt x="551" y="113"/>
                </a:lnTo>
                <a:lnTo>
                  <a:pt x="552" y="113"/>
                </a:lnTo>
                <a:lnTo>
                  <a:pt x="553" y="113"/>
                </a:lnTo>
                <a:lnTo>
                  <a:pt x="553" y="113"/>
                </a:lnTo>
                <a:lnTo>
                  <a:pt x="553" y="113"/>
                </a:lnTo>
                <a:lnTo>
                  <a:pt x="553" y="112"/>
                </a:lnTo>
                <a:lnTo>
                  <a:pt x="553" y="111"/>
                </a:lnTo>
                <a:lnTo>
                  <a:pt x="553" y="111"/>
                </a:lnTo>
                <a:lnTo>
                  <a:pt x="554" y="110"/>
                </a:lnTo>
                <a:lnTo>
                  <a:pt x="555" y="110"/>
                </a:lnTo>
                <a:lnTo>
                  <a:pt x="555" y="109"/>
                </a:lnTo>
                <a:lnTo>
                  <a:pt x="555" y="109"/>
                </a:lnTo>
                <a:lnTo>
                  <a:pt x="556" y="109"/>
                </a:lnTo>
                <a:lnTo>
                  <a:pt x="556" y="109"/>
                </a:lnTo>
                <a:lnTo>
                  <a:pt x="557" y="109"/>
                </a:lnTo>
                <a:lnTo>
                  <a:pt x="557" y="109"/>
                </a:lnTo>
                <a:lnTo>
                  <a:pt x="557" y="109"/>
                </a:lnTo>
                <a:lnTo>
                  <a:pt x="557" y="110"/>
                </a:lnTo>
                <a:lnTo>
                  <a:pt x="558" y="110"/>
                </a:lnTo>
                <a:lnTo>
                  <a:pt x="558" y="111"/>
                </a:lnTo>
                <a:lnTo>
                  <a:pt x="559" y="111"/>
                </a:lnTo>
                <a:lnTo>
                  <a:pt x="559" y="110"/>
                </a:lnTo>
                <a:lnTo>
                  <a:pt x="559" y="110"/>
                </a:lnTo>
                <a:lnTo>
                  <a:pt x="560" y="110"/>
                </a:lnTo>
                <a:lnTo>
                  <a:pt x="561" y="111"/>
                </a:lnTo>
                <a:lnTo>
                  <a:pt x="561" y="111"/>
                </a:lnTo>
                <a:lnTo>
                  <a:pt x="561" y="110"/>
                </a:lnTo>
                <a:lnTo>
                  <a:pt x="562" y="110"/>
                </a:lnTo>
                <a:lnTo>
                  <a:pt x="563" y="110"/>
                </a:lnTo>
                <a:lnTo>
                  <a:pt x="563" y="110"/>
                </a:lnTo>
                <a:lnTo>
                  <a:pt x="564" y="109"/>
                </a:lnTo>
                <a:lnTo>
                  <a:pt x="565" y="109"/>
                </a:lnTo>
                <a:lnTo>
                  <a:pt x="565" y="108"/>
                </a:lnTo>
                <a:lnTo>
                  <a:pt x="565" y="108"/>
                </a:lnTo>
                <a:lnTo>
                  <a:pt x="566" y="107"/>
                </a:lnTo>
                <a:lnTo>
                  <a:pt x="566" y="107"/>
                </a:lnTo>
                <a:lnTo>
                  <a:pt x="567" y="107"/>
                </a:lnTo>
                <a:lnTo>
                  <a:pt x="568" y="107"/>
                </a:lnTo>
                <a:lnTo>
                  <a:pt x="568" y="107"/>
                </a:lnTo>
                <a:lnTo>
                  <a:pt x="569" y="107"/>
                </a:lnTo>
                <a:lnTo>
                  <a:pt x="569" y="108"/>
                </a:lnTo>
                <a:lnTo>
                  <a:pt x="570" y="108"/>
                </a:lnTo>
                <a:lnTo>
                  <a:pt x="570" y="109"/>
                </a:lnTo>
                <a:lnTo>
                  <a:pt x="570" y="109"/>
                </a:lnTo>
                <a:lnTo>
                  <a:pt x="571" y="109"/>
                </a:lnTo>
                <a:lnTo>
                  <a:pt x="572" y="109"/>
                </a:lnTo>
                <a:lnTo>
                  <a:pt x="572" y="109"/>
                </a:lnTo>
                <a:lnTo>
                  <a:pt x="573" y="109"/>
                </a:lnTo>
                <a:lnTo>
                  <a:pt x="574" y="109"/>
                </a:lnTo>
                <a:lnTo>
                  <a:pt x="574" y="109"/>
                </a:lnTo>
                <a:lnTo>
                  <a:pt x="575" y="110"/>
                </a:lnTo>
                <a:lnTo>
                  <a:pt x="575" y="109"/>
                </a:lnTo>
                <a:lnTo>
                  <a:pt x="576" y="109"/>
                </a:lnTo>
                <a:lnTo>
                  <a:pt x="576" y="109"/>
                </a:lnTo>
                <a:lnTo>
                  <a:pt x="577" y="109"/>
                </a:lnTo>
                <a:lnTo>
                  <a:pt x="578" y="109"/>
                </a:lnTo>
                <a:lnTo>
                  <a:pt x="578" y="109"/>
                </a:lnTo>
                <a:lnTo>
                  <a:pt x="578" y="109"/>
                </a:lnTo>
                <a:lnTo>
                  <a:pt x="579" y="109"/>
                </a:lnTo>
                <a:lnTo>
                  <a:pt x="579" y="108"/>
                </a:lnTo>
                <a:lnTo>
                  <a:pt x="580" y="108"/>
                </a:lnTo>
                <a:lnTo>
                  <a:pt x="580" y="108"/>
                </a:lnTo>
                <a:lnTo>
                  <a:pt x="581" y="107"/>
                </a:lnTo>
                <a:lnTo>
                  <a:pt x="582" y="107"/>
                </a:lnTo>
                <a:lnTo>
                  <a:pt x="582" y="107"/>
                </a:lnTo>
                <a:lnTo>
                  <a:pt x="582" y="107"/>
                </a:lnTo>
                <a:lnTo>
                  <a:pt x="583" y="107"/>
                </a:lnTo>
                <a:lnTo>
                  <a:pt x="584" y="107"/>
                </a:lnTo>
                <a:lnTo>
                  <a:pt x="584" y="107"/>
                </a:lnTo>
                <a:lnTo>
                  <a:pt x="584" y="107"/>
                </a:lnTo>
                <a:lnTo>
                  <a:pt x="584" y="108"/>
                </a:lnTo>
                <a:lnTo>
                  <a:pt x="585" y="108"/>
                </a:lnTo>
                <a:lnTo>
                  <a:pt x="585" y="109"/>
                </a:lnTo>
                <a:lnTo>
                  <a:pt x="586" y="109"/>
                </a:lnTo>
                <a:lnTo>
                  <a:pt x="586" y="109"/>
                </a:lnTo>
                <a:lnTo>
                  <a:pt x="587" y="109"/>
                </a:lnTo>
                <a:lnTo>
                  <a:pt x="587" y="110"/>
                </a:lnTo>
                <a:lnTo>
                  <a:pt x="587" y="111"/>
                </a:lnTo>
                <a:lnTo>
                  <a:pt x="587" y="111"/>
                </a:lnTo>
                <a:lnTo>
                  <a:pt x="586" y="111"/>
                </a:lnTo>
                <a:lnTo>
                  <a:pt x="586" y="112"/>
                </a:lnTo>
                <a:lnTo>
                  <a:pt x="586" y="113"/>
                </a:lnTo>
                <a:lnTo>
                  <a:pt x="587" y="113"/>
                </a:lnTo>
                <a:lnTo>
                  <a:pt x="587" y="113"/>
                </a:lnTo>
                <a:lnTo>
                  <a:pt x="588" y="114"/>
                </a:lnTo>
                <a:lnTo>
                  <a:pt x="589" y="114"/>
                </a:lnTo>
                <a:lnTo>
                  <a:pt x="589" y="114"/>
                </a:lnTo>
                <a:lnTo>
                  <a:pt x="590" y="114"/>
                </a:lnTo>
                <a:lnTo>
                  <a:pt x="590" y="115"/>
                </a:lnTo>
                <a:lnTo>
                  <a:pt x="591" y="115"/>
                </a:lnTo>
                <a:lnTo>
                  <a:pt x="591" y="115"/>
                </a:lnTo>
                <a:lnTo>
                  <a:pt x="591" y="116"/>
                </a:lnTo>
                <a:lnTo>
                  <a:pt x="591" y="116"/>
                </a:lnTo>
                <a:lnTo>
                  <a:pt x="591" y="117"/>
                </a:lnTo>
                <a:lnTo>
                  <a:pt x="591" y="118"/>
                </a:lnTo>
                <a:lnTo>
                  <a:pt x="591" y="118"/>
                </a:lnTo>
                <a:lnTo>
                  <a:pt x="591" y="118"/>
                </a:lnTo>
                <a:lnTo>
                  <a:pt x="591" y="118"/>
                </a:lnTo>
                <a:lnTo>
                  <a:pt x="591" y="119"/>
                </a:lnTo>
                <a:lnTo>
                  <a:pt x="592" y="120"/>
                </a:lnTo>
                <a:lnTo>
                  <a:pt x="593" y="120"/>
                </a:lnTo>
                <a:lnTo>
                  <a:pt x="593" y="120"/>
                </a:lnTo>
                <a:lnTo>
                  <a:pt x="594" y="120"/>
                </a:lnTo>
                <a:lnTo>
                  <a:pt x="595" y="120"/>
                </a:lnTo>
                <a:lnTo>
                  <a:pt x="595" y="120"/>
                </a:lnTo>
                <a:lnTo>
                  <a:pt x="596" y="120"/>
                </a:lnTo>
                <a:lnTo>
                  <a:pt x="597" y="120"/>
                </a:lnTo>
                <a:lnTo>
                  <a:pt x="597" y="120"/>
                </a:lnTo>
                <a:lnTo>
                  <a:pt x="598" y="120"/>
                </a:lnTo>
                <a:lnTo>
                  <a:pt x="599" y="120"/>
                </a:lnTo>
                <a:lnTo>
                  <a:pt x="599" y="121"/>
                </a:lnTo>
                <a:lnTo>
                  <a:pt x="599" y="121"/>
                </a:lnTo>
                <a:lnTo>
                  <a:pt x="600" y="121"/>
                </a:lnTo>
                <a:lnTo>
                  <a:pt x="601" y="121"/>
                </a:lnTo>
                <a:lnTo>
                  <a:pt x="601" y="121"/>
                </a:lnTo>
                <a:lnTo>
                  <a:pt x="602" y="121"/>
                </a:lnTo>
                <a:lnTo>
                  <a:pt x="602" y="122"/>
                </a:lnTo>
                <a:lnTo>
                  <a:pt x="602" y="121"/>
                </a:lnTo>
                <a:lnTo>
                  <a:pt x="603" y="121"/>
                </a:lnTo>
                <a:lnTo>
                  <a:pt x="604" y="121"/>
                </a:lnTo>
                <a:lnTo>
                  <a:pt x="604" y="121"/>
                </a:lnTo>
                <a:lnTo>
                  <a:pt x="605" y="121"/>
                </a:lnTo>
                <a:lnTo>
                  <a:pt x="606" y="121"/>
                </a:lnTo>
                <a:lnTo>
                  <a:pt x="606" y="121"/>
                </a:lnTo>
                <a:lnTo>
                  <a:pt x="607" y="121"/>
                </a:lnTo>
                <a:lnTo>
                  <a:pt x="608" y="120"/>
                </a:lnTo>
                <a:lnTo>
                  <a:pt x="608" y="120"/>
                </a:lnTo>
                <a:lnTo>
                  <a:pt x="608" y="120"/>
                </a:lnTo>
                <a:lnTo>
                  <a:pt x="609" y="120"/>
                </a:lnTo>
                <a:lnTo>
                  <a:pt x="610" y="120"/>
                </a:lnTo>
                <a:lnTo>
                  <a:pt x="610" y="120"/>
                </a:lnTo>
                <a:lnTo>
                  <a:pt x="610" y="120"/>
                </a:lnTo>
                <a:lnTo>
                  <a:pt x="611" y="120"/>
                </a:lnTo>
                <a:lnTo>
                  <a:pt x="612" y="120"/>
                </a:lnTo>
                <a:lnTo>
                  <a:pt x="612" y="120"/>
                </a:lnTo>
                <a:lnTo>
                  <a:pt x="613" y="120"/>
                </a:lnTo>
                <a:lnTo>
                  <a:pt x="614" y="120"/>
                </a:lnTo>
                <a:lnTo>
                  <a:pt x="614" y="120"/>
                </a:lnTo>
                <a:lnTo>
                  <a:pt x="615" y="120"/>
                </a:lnTo>
                <a:lnTo>
                  <a:pt x="615" y="120"/>
                </a:lnTo>
                <a:lnTo>
                  <a:pt x="616" y="120"/>
                </a:lnTo>
                <a:lnTo>
                  <a:pt x="616" y="120"/>
                </a:lnTo>
                <a:lnTo>
                  <a:pt x="616" y="121"/>
                </a:lnTo>
                <a:lnTo>
                  <a:pt x="617" y="121"/>
                </a:lnTo>
                <a:lnTo>
                  <a:pt x="618" y="121"/>
                </a:lnTo>
                <a:lnTo>
                  <a:pt x="618" y="120"/>
                </a:lnTo>
                <a:lnTo>
                  <a:pt x="618" y="120"/>
                </a:lnTo>
                <a:lnTo>
                  <a:pt x="619" y="120"/>
                </a:lnTo>
                <a:lnTo>
                  <a:pt x="619" y="121"/>
                </a:lnTo>
                <a:lnTo>
                  <a:pt x="620" y="121"/>
                </a:lnTo>
                <a:lnTo>
                  <a:pt x="620" y="122"/>
                </a:lnTo>
                <a:lnTo>
                  <a:pt x="620" y="122"/>
                </a:lnTo>
                <a:lnTo>
                  <a:pt x="621" y="122"/>
                </a:lnTo>
                <a:lnTo>
                  <a:pt x="621" y="122"/>
                </a:lnTo>
                <a:lnTo>
                  <a:pt x="621" y="122"/>
                </a:lnTo>
                <a:lnTo>
                  <a:pt x="621" y="123"/>
                </a:lnTo>
                <a:lnTo>
                  <a:pt x="622" y="123"/>
                </a:lnTo>
                <a:lnTo>
                  <a:pt x="623" y="124"/>
                </a:lnTo>
                <a:lnTo>
                  <a:pt x="623" y="124"/>
                </a:lnTo>
                <a:lnTo>
                  <a:pt x="623" y="125"/>
                </a:lnTo>
                <a:lnTo>
                  <a:pt x="623" y="126"/>
                </a:lnTo>
                <a:lnTo>
                  <a:pt x="622" y="126"/>
                </a:lnTo>
                <a:lnTo>
                  <a:pt x="622" y="125"/>
                </a:lnTo>
                <a:lnTo>
                  <a:pt x="621" y="125"/>
                </a:lnTo>
                <a:lnTo>
                  <a:pt x="621" y="126"/>
                </a:lnTo>
                <a:lnTo>
                  <a:pt x="621" y="126"/>
                </a:lnTo>
                <a:lnTo>
                  <a:pt x="621" y="126"/>
                </a:lnTo>
                <a:lnTo>
                  <a:pt x="621" y="127"/>
                </a:lnTo>
                <a:lnTo>
                  <a:pt x="621" y="128"/>
                </a:lnTo>
                <a:lnTo>
                  <a:pt x="621" y="128"/>
                </a:lnTo>
                <a:lnTo>
                  <a:pt x="622" y="128"/>
                </a:lnTo>
                <a:lnTo>
                  <a:pt x="622" y="129"/>
                </a:lnTo>
                <a:lnTo>
                  <a:pt x="621" y="129"/>
                </a:lnTo>
                <a:lnTo>
                  <a:pt x="621" y="130"/>
                </a:lnTo>
                <a:lnTo>
                  <a:pt x="621" y="130"/>
                </a:lnTo>
                <a:lnTo>
                  <a:pt x="621" y="131"/>
                </a:lnTo>
                <a:lnTo>
                  <a:pt x="622" y="131"/>
                </a:lnTo>
                <a:lnTo>
                  <a:pt x="622" y="132"/>
                </a:lnTo>
                <a:lnTo>
                  <a:pt x="622" y="132"/>
                </a:lnTo>
                <a:lnTo>
                  <a:pt x="621" y="132"/>
                </a:lnTo>
                <a:lnTo>
                  <a:pt x="622" y="132"/>
                </a:lnTo>
                <a:lnTo>
                  <a:pt x="622" y="133"/>
                </a:lnTo>
                <a:lnTo>
                  <a:pt x="621" y="133"/>
                </a:lnTo>
                <a:lnTo>
                  <a:pt x="622" y="134"/>
                </a:lnTo>
                <a:lnTo>
                  <a:pt x="622" y="134"/>
                </a:lnTo>
                <a:lnTo>
                  <a:pt x="621" y="134"/>
                </a:lnTo>
                <a:lnTo>
                  <a:pt x="621" y="135"/>
                </a:lnTo>
                <a:lnTo>
                  <a:pt x="621" y="135"/>
                </a:lnTo>
                <a:lnTo>
                  <a:pt x="622" y="135"/>
                </a:lnTo>
                <a:lnTo>
                  <a:pt x="622" y="136"/>
                </a:lnTo>
                <a:lnTo>
                  <a:pt x="621" y="136"/>
                </a:lnTo>
                <a:lnTo>
                  <a:pt x="621" y="137"/>
                </a:lnTo>
                <a:lnTo>
                  <a:pt x="621" y="137"/>
                </a:lnTo>
                <a:lnTo>
                  <a:pt x="621" y="138"/>
                </a:lnTo>
                <a:lnTo>
                  <a:pt x="621" y="139"/>
                </a:lnTo>
                <a:lnTo>
                  <a:pt x="621" y="139"/>
                </a:lnTo>
                <a:lnTo>
                  <a:pt x="621" y="139"/>
                </a:lnTo>
                <a:lnTo>
                  <a:pt x="620" y="140"/>
                </a:lnTo>
                <a:lnTo>
                  <a:pt x="620" y="141"/>
                </a:lnTo>
                <a:lnTo>
                  <a:pt x="620" y="141"/>
                </a:lnTo>
                <a:lnTo>
                  <a:pt x="621" y="141"/>
                </a:lnTo>
                <a:lnTo>
                  <a:pt x="621" y="142"/>
                </a:lnTo>
                <a:lnTo>
                  <a:pt x="621" y="143"/>
                </a:lnTo>
                <a:lnTo>
                  <a:pt x="620" y="143"/>
                </a:lnTo>
                <a:lnTo>
                  <a:pt x="620" y="143"/>
                </a:lnTo>
                <a:lnTo>
                  <a:pt x="620" y="143"/>
                </a:lnTo>
                <a:lnTo>
                  <a:pt x="620" y="144"/>
                </a:lnTo>
                <a:lnTo>
                  <a:pt x="619" y="145"/>
                </a:lnTo>
                <a:lnTo>
                  <a:pt x="618" y="145"/>
                </a:lnTo>
                <a:lnTo>
                  <a:pt x="618" y="145"/>
                </a:lnTo>
                <a:lnTo>
                  <a:pt x="617" y="145"/>
                </a:lnTo>
                <a:lnTo>
                  <a:pt x="616" y="146"/>
                </a:lnTo>
                <a:lnTo>
                  <a:pt x="617" y="147"/>
                </a:lnTo>
                <a:lnTo>
                  <a:pt x="617" y="147"/>
                </a:lnTo>
                <a:lnTo>
                  <a:pt x="617" y="148"/>
                </a:lnTo>
                <a:lnTo>
                  <a:pt x="617" y="149"/>
                </a:lnTo>
                <a:lnTo>
                  <a:pt x="617" y="149"/>
                </a:lnTo>
                <a:lnTo>
                  <a:pt x="617" y="150"/>
                </a:lnTo>
                <a:lnTo>
                  <a:pt x="617" y="151"/>
                </a:lnTo>
                <a:lnTo>
                  <a:pt x="617" y="151"/>
                </a:lnTo>
                <a:lnTo>
                  <a:pt x="616" y="151"/>
                </a:lnTo>
                <a:lnTo>
                  <a:pt x="617" y="151"/>
                </a:lnTo>
                <a:lnTo>
                  <a:pt x="617" y="152"/>
                </a:lnTo>
                <a:lnTo>
                  <a:pt x="616" y="154"/>
                </a:lnTo>
                <a:lnTo>
                  <a:pt x="616" y="154"/>
                </a:lnTo>
                <a:lnTo>
                  <a:pt x="616" y="154"/>
                </a:lnTo>
                <a:lnTo>
                  <a:pt x="616" y="155"/>
                </a:lnTo>
                <a:lnTo>
                  <a:pt x="616" y="156"/>
                </a:lnTo>
                <a:lnTo>
                  <a:pt x="616" y="156"/>
                </a:lnTo>
                <a:lnTo>
                  <a:pt x="616" y="157"/>
                </a:lnTo>
                <a:lnTo>
                  <a:pt x="616" y="158"/>
                </a:lnTo>
                <a:lnTo>
                  <a:pt x="615" y="158"/>
                </a:lnTo>
                <a:lnTo>
                  <a:pt x="615" y="159"/>
                </a:lnTo>
                <a:lnTo>
                  <a:pt x="615" y="160"/>
                </a:lnTo>
                <a:lnTo>
                  <a:pt x="614" y="160"/>
                </a:lnTo>
                <a:lnTo>
                  <a:pt x="614" y="160"/>
                </a:lnTo>
                <a:lnTo>
                  <a:pt x="613" y="160"/>
                </a:lnTo>
                <a:lnTo>
                  <a:pt x="612" y="160"/>
                </a:lnTo>
                <a:lnTo>
                  <a:pt x="612" y="160"/>
                </a:lnTo>
                <a:lnTo>
                  <a:pt x="612" y="160"/>
                </a:lnTo>
                <a:lnTo>
                  <a:pt x="611" y="160"/>
                </a:lnTo>
                <a:lnTo>
                  <a:pt x="610" y="159"/>
                </a:lnTo>
                <a:lnTo>
                  <a:pt x="610" y="160"/>
                </a:lnTo>
                <a:lnTo>
                  <a:pt x="609" y="160"/>
                </a:lnTo>
                <a:lnTo>
                  <a:pt x="608" y="160"/>
                </a:lnTo>
                <a:lnTo>
                  <a:pt x="608" y="161"/>
                </a:lnTo>
                <a:lnTo>
                  <a:pt x="608" y="161"/>
                </a:lnTo>
                <a:lnTo>
                  <a:pt x="607" y="161"/>
                </a:lnTo>
                <a:lnTo>
                  <a:pt x="606" y="160"/>
                </a:lnTo>
                <a:lnTo>
                  <a:pt x="606" y="160"/>
                </a:lnTo>
                <a:lnTo>
                  <a:pt x="605" y="161"/>
                </a:lnTo>
                <a:lnTo>
                  <a:pt x="604" y="161"/>
                </a:lnTo>
                <a:lnTo>
                  <a:pt x="604" y="162"/>
                </a:lnTo>
                <a:lnTo>
                  <a:pt x="604" y="162"/>
                </a:lnTo>
                <a:lnTo>
                  <a:pt x="603" y="162"/>
                </a:lnTo>
                <a:lnTo>
                  <a:pt x="603" y="162"/>
                </a:lnTo>
                <a:lnTo>
                  <a:pt x="603" y="162"/>
                </a:lnTo>
                <a:lnTo>
                  <a:pt x="602" y="162"/>
                </a:lnTo>
                <a:lnTo>
                  <a:pt x="602" y="162"/>
                </a:lnTo>
                <a:lnTo>
                  <a:pt x="601" y="162"/>
                </a:lnTo>
                <a:lnTo>
                  <a:pt x="601" y="163"/>
                </a:lnTo>
                <a:lnTo>
                  <a:pt x="602" y="163"/>
                </a:lnTo>
                <a:lnTo>
                  <a:pt x="602" y="164"/>
                </a:lnTo>
                <a:lnTo>
                  <a:pt x="601" y="164"/>
                </a:lnTo>
                <a:lnTo>
                  <a:pt x="601" y="165"/>
                </a:lnTo>
                <a:lnTo>
                  <a:pt x="601" y="166"/>
                </a:lnTo>
                <a:lnTo>
                  <a:pt x="601" y="166"/>
                </a:lnTo>
                <a:lnTo>
                  <a:pt x="601" y="167"/>
                </a:lnTo>
                <a:lnTo>
                  <a:pt x="601" y="168"/>
                </a:lnTo>
                <a:lnTo>
                  <a:pt x="600" y="168"/>
                </a:lnTo>
                <a:lnTo>
                  <a:pt x="600" y="168"/>
                </a:lnTo>
                <a:lnTo>
                  <a:pt x="600" y="169"/>
                </a:lnTo>
                <a:lnTo>
                  <a:pt x="599" y="170"/>
                </a:lnTo>
                <a:lnTo>
                  <a:pt x="599" y="170"/>
                </a:lnTo>
                <a:lnTo>
                  <a:pt x="599" y="170"/>
                </a:lnTo>
                <a:lnTo>
                  <a:pt x="598" y="171"/>
                </a:lnTo>
                <a:lnTo>
                  <a:pt x="598" y="171"/>
                </a:lnTo>
                <a:lnTo>
                  <a:pt x="598" y="172"/>
                </a:lnTo>
                <a:lnTo>
                  <a:pt x="599" y="173"/>
                </a:lnTo>
                <a:lnTo>
                  <a:pt x="599" y="173"/>
                </a:lnTo>
                <a:lnTo>
                  <a:pt x="599" y="174"/>
                </a:lnTo>
                <a:lnTo>
                  <a:pt x="599" y="174"/>
                </a:lnTo>
                <a:lnTo>
                  <a:pt x="599" y="175"/>
                </a:lnTo>
                <a:lnTo>
                  <a:pt x="599" y="175"/>
                </a:lnTo>
                <a:lnTo>
                  <a:pt x="599" y="175"/>
                </a:lnTo>
                <a:lnTo>
                  <a:pt x="599" y="176"/>
                </a:lnTo>
                <a:lnTo>
                  <a:pt x="598" y="176"/>
                </a:lnTo>
                <a:lnTo>
                  <a:pt x="598" y="177"/>
                </a:lnTo>
                <a:lnTo>
                  <a:pt x="597" y="177"/>
                </a:lnTo>
                <a:lnTo>
                  <a:pt x="597" y="178"/>
                </a:lnTo>
                <a:lnTo>
                  <a:pt x="597" y="178"/>
                </a:lnTo>
                <a:lnTo>
                  <a:pt x="597" y="179"/>
                </a:lnTo>
                <a:lnTo>
                  <a:pt x="597" y="179"/>
                </a:lnTo>
                <a:lnTo>
                  <a:pt x="597" y="180"/>
                </a:lnTo>
                <a:lnTo>
                  <a:pt x="597" y="181"/>
                </a:lnTo>
                <a:lnTo>
                  <a:pt x="597" y="181"/>
                </a:lnTo>
                <a:lnTo>
                  <a:pt x="597" y="181"/>
                </a:lnTo>
                <a:lnTo>
                  <a:pt x="597" y="181"/>
                </a:lnTo>
                <a:lnTo>
                  <a:pt x="597" y="182"/>
                </a:lnTo>
                <a:lnTo>
                  <a:pt x="597" y="182"/>
                </a:lnTo>
                <a:lnTo>
                  <a:pt x="597" y="183"/>
                </a:lnTo>
                <a:lnTo>
                  <a:pt x="597" y="183"/>
                </a:lnTo>
                <a:lnTo>
                  <a:pt x="597" y="183"/>
                </a:lnTo>
                <a:lnTo>
                  <a:pt x="597" y="184"/>
                </a:lnTo>
                <a:lnTo>
                  <a:pt x="597" y="185"/>
                </a:lnTo>
                <a:lnTo>
                  <a:pt x="596" y="185"/>
                </a:lnTo>
                <a:lnTo>
                  <a:pt x="595" y="185"/>
                </a:lnTo>
                <a:lnTo>
                  <a:pt x="595" y="185"/>
                </a:lnTo>
                <a:lnTo>
                  <a:pt x="594" y="185"/>
                </a:lnTo>
                <a:lnTo>
                  <a:pt x="594" y="186"/>
                </a:lnTo>
                <a:lnTo>
                  <a:pt x="594" y="187"/>
                </a:lnTo>
                <a:lnTo>
                  <a:pt x="593" y="187"/>
                </a:lnTo>
                <a:lnTo>
                  <a:pt x="593" y="187"/>
                </a:lnTo>
                <a:lnTo>
                  <a:pt x="592" y="188"/>
                </a:lnTo>
                <a:lnTo>
                  <a:pt x="592" y="188"/>
                </a:lnTo>
                <a:lnTo>
                  <a:pt x="592" y="189"/>
                </a:lnTo>
                <a:lnTo>
                  <a:pt x="592" y="190"/>
                </a:lnTo>
                <a:lnTo>
                  <a:pt x="591" y="190"/>
                </a:lnTo>
                <a:lnTo>
                  <a:pt x="591" y="190"/>
                </a:lnTo>
                <a:lnTo>
                  <a:pt x="592" y="190"/>
                </a:lnTo>
                <a:lnTo>
                  <a:pt x="591" y="191"/>
                </a:lnTo>
                <a:lnTo>
                  <a:pt x="591" y="192"/>
                </a:lnTo>
                <a:lnTo>
                  <a:pt x="591" y="192"/>
                </a:lnTo>
                <a:lnTo>
                  <a:pt x="591" y="192"/>
                </a:lnTo>
                <a:lnTo>
                  <a:pt x="591" y="192"/>
                </a:lnTo>
                <a:lnTo>
                  <a:pt x="591" y="193"/>
                </a:lnTo>
                <a:lnTo>
                  <a:pt x="591" y="193"/>
                </a:lnTo>
                <a:lnTo>
                  <a:pt x="591" y="194"/>
                </a:lnTo>
                <a:lnTo>
                  <a:pt x="591" y="194"/>
                </a:lnTo>
                <a:lnTo>
                  <a:pt x="590" y="194"/>
                </a:lnTo>
                <a:lnTo>
                  <a:pt x="590" y="195"/>
                </a:lnTo>
                <a:lnTo>
                  <a:pt x="590" y="196"/>
                </a:lnTo>
                <a:lnTo>
                  <a:pt x="590" y="196"/>
                </a:lnTo>
                <a:lnTo>
                  <a:pt x="589" y="196"/>
                </a:lnTo>
                <a:lnTo>
                  <a:pt x="589" y="197"/>
                </a:lnTo>
                <a:lnTo>
                  <a:pt x="589" y="198"/>
                </a:lnTo>
                <a:lnTo>
                  <a:pt x="589" y="198"/>
                </a:lnTo>
                <a:lnTo>
                  <a:pt x="589" y="198"/>
                </a:lnTo>
                <a:lnTo>
                  <a:pt x="589" y="199"/>
                </a:lnTo>
                <a:lnTo>
                  <a:pt x="589" y="200"/>
                </a:lnTo>
                <a:lnTo>
                  <a:pt x="588" y="200"/>
                </a:lnTo>
                <a:lnTo>
                  <a:pt x="588" y="200"/>
                </a:lnTo>
                <a:lnTo>
                  <a:pt x="587" y="201"/>
                </a:lnTo>
                <a:lnTo>
                  <a:pt x="587" y="202"/>
                </a:lnTo>
                <a:lnTo>
                  <a:pt x="587" y="202"/>
                </a:lnTo>
                <a:lnTo>
                  <a:pt x="587" y="202"/>
                </a:lnTo>
                <a:lnTo>
                  <a:pt x="586" y="202"/>
                </a:lnTo>
                <a:lnTo>
                  <a:pt x="586" y="203"/>
                </a:lnTo>
                <a:lnTo>
                  <a:pt x="586" y="204"/>
                </a:lnTo>
                <a:lnTo>
                  <a:pt x="586" y="204"/>
                </a:lnTo>
                <a:lnTo>
                  <a:pt x="587" y="205"/>
                </a:lnTo>
                <a:lnTo>
                  <a:pt x="587" y="206"/>
                </a:lnTo>
                <a:lnTo>
                  <a:pt x="587" y="206"/>
                </a:lnTo>
                <a:lnTo>
                  <a:pt x="587" y="207"/>
                </a:lnTo>
                <a:lnTo>
                  <a:pt x="587" y="207"/>
                </a:lnTo>
                <a:lnTo>
                  <a:pt x="587" y="208"/>
                </a:lnTo>
                <a:lnTo>
                  <a:pt x="587" y="209"/>
                </a:lnTo>
                <a:lnTo>
                  <a:pt x="587" y="209"/>
                </a:lnTo>
                <a:lnTo>
                  <a:pt x="587" y="209"/>
                </a:lnTo>
                <a:lnTo>
                  <a:pt x="587" y="210"/>
                </a:lnTo>
                <a:lnTo>
                  <a:pt x="587" y="211"/>
                </a:lnTo>
                <a:lnTo>
                  <a:pt x="588" y="211"/>
                </a:lnTo>
                <a:lnTo>
                  <a:pt x="588" y="212"/>
                </a:lnTo>
                <a:lnTo>
                  <a:pt x="588" y="213"/>
                </a:lnTo>
                <a:lnTo>
                  <a:pt x="587" y="213"/>
                </a:lnTo>
                <a:lnTo>
                  <a:pt x="588" y="213"/>
                </a:lnTo>
                <a:lnTo>
                  <a:pt x="588" y="214"/>
                </a:lnTo>
                <a:lnTo>
                  <a:pt x="587" y="214"/>
                </a:lnTo>
                <a:lnTo>
                  <a:pt x="587" y="215"/>
                </a:lnTo>
                <a:lnTo>
                  <a:pt x="588" y="215"/>
                </a:lnTo>
                <a:lnTo>
                  <a:pt x="588" y="215"/>
                </a:lnTo>
                <a:lnTo>
                  <a:pt x="589" y="215"/>
                </a:lnTo>
                <a:lnTo>
                  <a:pt x="588" y="216"/>
                </a:lnTo>
                <a:lnTo>
                  <a:pt x="587" y="216"/>
                </a:lnTo>
                <a:lnTo>
                  <a:pt x="587" y="216"/>
                </a:lnTo>
                <a:lnTo>
                  <a:pt x="587" y="217"/>
                </a:lnTo>
                <a:lnTo>
                  <a:pt x="587" y="217"/>
                </a:lnTo>
                <a:lnTo>
                  <a:pt x="588" y="217"/>
                </a:lnTo>
                <a:lnTo>
                  <a:pt x="589" y="217"/>
                </a:lnTo>
                <a:lnTo>
                  <a:pt x="589" y="217"/>
                </a:lnTo>
                <a:lnTo>
                  <a:pt x="588" y="218"/>
                </a:lnTo>
                <a:lnTo>
                  <a:pt x="589" y="219"/>
                </a:lnTo>
                <a:lnTo>
                  <a:pt x="590" y="219"/>
                </a:lnTo>
                <a:lnTo>
                  <a:pt x="590" y="220"/>
                </a:lnTo>
                <a:lnTo>
                  <a:pt x="591" y="220"/>
                </a:lnTo>
                <a:lnTo>
                  <a:pt x="591" y="221"/>
                </a:lnTo>
                <a:lnTo>
                  <a:pt x="591" y="221"/>
                </a:lnTo>
                <a:lnTo>
                  <a:pt x="591" y="222"/>
                </a:lnTo>
                <a:lnTo>
                  <a:pt x="591" y="223"/>
                </a:lnTo>
                <a:lnTo>
                  <a:pt x="592" y="223"/>
                </a:lnTo>
                <a:lnTo>
                  <a:pt x="592" y="223"/>
                </a:lnTo>
                <a:lnTo>
                  <a:pt x="593" y="223"/>
                </a:lnTo>
                <a:lnTo>
                  <a:pt x="593" y="224"/>
                </a:lnTo>
                <a:lnTo>
                  <a:pt x="593" y="224"/>
                </a:lnTo>
                <a:lnTo>
                  <a:pt x="593" y="224"/>
                </a:lnTo>
                <a:lnTo>
                  <a:pt x="593" y="224"/>
                </a:lnTo>
                <a:lnTo>
                  <a:pt x="594" y="224"/>
                </a:lnTo>
                <a:lnTo>
                  <a:pt x="595" y="224"/>
                </a:lnTo>
                <a:lnTo>
                  <a:pt x="595" y="224"/>
                </a:lnTo>
                <a:lnTo>
                  <a:pt x="595" y="225"/>
                </a:lnTo>
                <a:lnTo>
                  <a:pt x="595" y="226"/>
                </a:lnTo>
                <a:lnTo>
                  <a:pt x="595" y="226"/>
                </a:lnTo>
                <a:lnTo>
                  <a:pt x="596" y="226"/>
                </a:lnTo>
                <a:lnTo>
                  <a:pt x="597" y="226"/>
                </a:lnTo>
                <a:lnTo>
                  <a:pt x="597" y="226"/>
                </a:lnTo>
                <a:lnTo>
                  <a:pt x="597" y="226"/>
                </a:lnTo>
                <a:lnTo>
                  <a:pt x="598" y="226"/>
                </a:lnTo>
                <a:lnTo>
                  <a:pt x="598" y="227"/>
                </a:lnTo>
                <a:lnTo>
                  <a:pt x="599" y="227"/>
                </a:lnTo>
                <a:lnTo>
                  <a:pt x="599" y="228"/>
                </a:lnTo>
                <a:lnTo>
                  <a:pt x="599" y="228"/>
                </a:lnTo>
                <a:lnTo>
                  <a:pt x="600" y="228"/>
                </a:lnTo>
                <a:lnTo>
                  <a:pt x="600" y="229"/>
                </a:lnTo>
                <a:lnTo>
                  <a:pt x="601" y="229"/>
                </a:lnTo>
                <a:lnTo>
                  <a:pt x="601" y="229"/>
                </a:lnTo>
                <a:lnTo>
                  <a:pt x="602" y="229"/>
                </a:lnTo>
                <a:lnTo>
                  <a:pt x="602" y="229"/>
                </a:lnTo>
                <a:lnTo>
                  <a:pt x="603" y="230"/>
                </a:lnTo>
                <a:lnTo>
                  <a:pt x="604" y="230"/>
                </a:lnTo>
                <a:lnTo>
                  <a:pt x="604" y="230"/>
                </a:lnTo>
                <a:lnTo>
                  <a:pt x="605" y="230"/>
                </a:lnTo>
                <a:lnTo>
                  <a:pt x="606" y="230"/>
                </a:lnTo>
                <a:lnTo>
                  <a:pt x="606" y="230"/>
                </a:lnTo>
                <a:lnTo>
                  <a:pt x="607" y="229"/>
                </a:lnTo>
                <a:lnTo>
                  <a:pt x="608" y="229"/>
                </a:lnTo>
                <a:lnTo>
                  <a:pt x="608" y="230"/>
                </a:lnTo>
                <a:lnTo>
                  <a:pt x="608" y="230"/>
                </a:lnTo>
                <a:lnTo>
                  <a:pt x="609" y="230"/>
                </a:lnTo>
                <a:lnTo>
                  <a:pt x="610" y="229"/>
                </a:lnTo>
                <a:lnTo>
                  <a:pt x="610" y="229"/>
                </a:lnTo>
                <a:lnTo>
                  <a:pt x="611" y="229"/>
                </a:lnTo>
                <a:lnTo>
                  <a:pt x="612" y="229"/>
                </a:lnTo>
                <a:lnTo>
                  <a:pt x="612" y="229"/>
                </a:lnTo>
                <a:lnTo>
                  <a:pt x="613" y="229"/>
                </a:lnTo>
                <a:lnTo>
                  <a:pt x="614" y="230"/>
                </a:lnTo>
                <a:lnTo>
                  <a:pt x="614" y="230"/>
                </a:lnTo>
                <a:lnTo>
                  <a:pt x="614" y="231"/>
                </a:lnTo>
                <a:lnTo>
                  <a:pt x="615" y="231"/>
                </a:lnTo>
                <a:lnTo>
                  <a:pt x="615" y="232"/>
                </a:lnTo>
                <a:lnTo>
                  <a:pt x="616" y="232"/>
                </a:lnTo>
                <a:lnTo>
                  <a:pt x="616" y="232"/>
                </a:lnTo>
                <a:lnTo>
                  <a:pt x="617" y="232"/>
                </a:lnTo>
                <a:lnTo>
                  <a:pt x="618" y="232"/>
                </a:lnTo>
                <a:lnTo>
                  <a:pt x="618" y="232"/>
                </a:lnTo>
                <a:lnTo>
                  <a:pt x="619" y="232"/>
                </a:lnTo>
                <a:lnTo>
                  <a:pt x="620" y="233"/>
                </a:lnTo>
                <a:lnTo>
                  <a:pt x="620" y="234"/>
                </a:lnTo>
                <a:lnTo>
                  <a:pt x="620" y="234"/>
                </a:lnTo>
                <a:lnTo>
                  <a:pt x="620" y="235"/>
                </a:lnTo>
                <a:lnTo>
                  <a:pt x="620" y="236"/>
                </a:lnTo>
                <a:lnTo>
                  <a:pt x="620" y="236"/>
                </a:lnTo>
                <a:lnTo>
                  <a:pt x="620" y="236"/>
                </a:lnTo>
                <a:lnTo>
                  <a:pt x="621" y="236"/>
                </a:lnTo>
                <a:lnTo>
                  <a:pt x="621" y="237"/>
                </a:lnTo>
                <a:lnTo>
                  <a:pt x="621" y="238"/>
                </a:lnTo>
                <a:lnTo>
                  <a:pt x="621" y="238"/>
                </a:lnTo>
                <a:lnTo>
                  <a:pt x="621" y="239"/>
                </a:lnTo>
                <a:lnTo>
                  <a:pt x="622" y="239"/>
                </a:lnTo>
                <a:lnTo>
                  <a:pt x="622" y="240"/>
                </a:lnTo>
                <a:lnTo>
                  <a:pt x="623" y="240"/>
                </a:lnTo>
                <a:lnTo>
                  <a:pt x="622" y="240"/>
                </a:lnTo>
                <a:lnTo>
                  <a:pt x="622" y="241"/>
                </a:lnTo>
                <a:lnTo>
                  <a:pt x="622" y="242"/>
                </a:lnTo>
                <a:lnTo>
                  <a:pt x="623" y="242"/>
                </a:lnTo>
                <a:lnTo>
                  <a:pt x="622" y="242"/>
                </a:lnTo>
                <a:lnTo>
                  <a:pt x="622" y="243"/>
                </a:lnTo>
                <a:lnTo>
                  <a:pt x="623" y="243"/>
                </a:lnTo>
                <a:lnTo>
                  <a:pt x="623" y="244"/>
                </a:lnTo>
                <a:lnTo>
                  <a:pt x="623" y="245"/>
                </a:lnTo>
                <a:lnTo>
                  <a:pt x="623" y="245"/>
                </a:lnTo>
                <a:lnTo>
                  <a:pt x="623" y="246"/>
                </a:lnTo>
                <a:lnTo>
                  <a:pt x="623" y="247"/>
                </a:lnTo>
                <a:lnTo>
                  <a:pt x="622" y="247"/>
                </a:lnTo>
                <a:lnTo>
                  <a:pt x="622" y="248"/>
                </a:lnTo>
                <a:lnTo>
                  <a:pt x="622" y="249"/>
                </a:lnTo>
                <a:lnTo>
                  <a:pt x="622" y="249"/>
                </a:lnTo>
                <a:lnTo>
                  <a:pt x="621" y="249"/>
                </a:lnTo>
                <a:lnTo>
                  <a:pt x="621" y="250"/>
                </a:lnTo>
                <a:lnTo>
                  <a:pt x="621" y="251"/>
                </a:lnTo>
                <a:lnTo>
                  <a:pt x="620" y="251"/>
                </a:lnTo>
                <a:lnTo>
                  <a:pt x="620" y="251"/>
                </a:lnTo>
                <a:lnTo>
                  <a:pt x="620" y="252"/>
                </a:lnTo>
                <a:lnTo>
                  <a:pt x="620" y="253"/>
                </a:lnTo>
                <a:lnTo>
                  <a:pt x="620" y="253"/>
                </a:lnTo>
                <a:lnTo>
                  <a:pt x="620" y="254"/>
                </a:lnTo>
                <a:lnTo>
                  <a:pt x="620" y="255"/>
                </a:lnTo>
                <a:lnTo>
                  <a:pt x="620" y="255"/>
                </a:lnTo>
                <a:lnTo>
                  <a:pt x="620" y="256"/>
                </a:lnTo>
                <a:lnTo>
                  <a:pt x="621" y="256"/>
                </a:lnTo>
                <a:lnTo>
                  <a:pt x="620" y="257"/>
                </a:lnTo>
                <a:lnTo>
                  <a:pt x="620" y="257"/>
                </a:lnTo>
                <a:lnTo>
                  <a:pt x="619" y="257"/>
                </a:lnTo>
                <a:lnTo>
                  <a:pt x="618" y="257"/>
                </a:lnTo>
                <a:lnTo>
                  <a:pt x="618" y="257"/>
                </a:lnTo>
                <a:lnTo>
                  <a:pt x="617" y="258"/>
                </a:lnTo>
                <a:lnTo>
                  <a:pt x="617" y="259"/>
                </a:lnTo>
                <a:lnTo>
                  <a:pt x="616" y="259"/>
                </a:lnTo>
                <a:lnTo>
                  <a:pt x="616" y="260"/>
                </a:lnTo>
                <a:lnTo>
                  <a:pt x="616" y="260"/>
                </a:lnTo>
                <a:lnTo>
                  <a:pt x="616" y="260"/>
                </a:lnTo>
                <a:lnTo>
                  <a:pt x="615" y="260"/>
                </a:lnTo>
                <a:lnTo>
                  <a:pt x="615" y="261"/>
                </a:lnTo>
                <a:lnTo>
                  <a:pt x="615" y="262"/>
                </a:lnTo>
                <a:lnTo>
                  <a:pt x="616" y="262"/>
                </a:lnTo>
                <a:lnTo>
                  <a:pt x="616" y="263"/>
                </a:lnTo>
                <a:lnTo>
                  <a:pt x="616" y="263"/>
                </a:lnTo>
                <a:lnTo>
                  <a:pt x="616" y="264"/>
                </a:lnTo>
                <a:lnTo>
                  <a:pt x="616" y="264"/>
                </a:lnTo>
                <a:lnTo>
                  <a:pt x="615" y="264"/>
                </a:lnTo>
                <a:lnTo>
                  <a:pt x="614" y="264"/>
                </a:lnTo>
                <a:lnTo>
                  <a:pt x="614" y="264"/>
                </a:lnTo>
                <a:lnTo>
                  <a:pt x="613" y="264"/>
                </a:lnTo>
                <a:lnTo>
                  <a:pt x="612" y="264"/>
                </a:lnTo>
                <a:lnTo>
                  <a:pt x="612" y="264"/>
                </a:lnTo>
                <a:lnTo>
                  <a:pt x="611" y="264"/>
                </a:lnTo>
                <a:lnTo>
                  <a:pt x="610" y="265"/>
                </a:lnTo>
                <a:lnTo>
                  <a:pt x="610" y="265"/>
                </a:lnTo>
                <a:lnTo>
                  <a:pt x="610" y="266"/>
                </a:lnTo>
                <a:lnTo>
                  <a:pt x="610" y="266"/>
                </a:lnTo>
                <a:lnTo>
                  <a:pt x="611" y="266"/>
                </a:lnTo>
                <a:lnTo>
                  <a:pt x="611" y="266"/>
                </a:lnTo>
                <a:lnTo>
                  <a:pt x="612" y="266"/>
                </a:lnTo>
                <a:lnTo>
                  <a:pt x="612" y="266"/>
                </a:lnTo>
                <a:lnTo>
                  <a:pt x="612" y="266"/>
                </a:lnTo>
                <a:lnTo>
                  <a:pt x="613" y="266"/>
                </a:lnTo>
                <a:lnTo>
                  <a:pt x="613" y="266"/>
                </a:lnTo>
                <a:lnTo>
                  <a:pt x="614" y="266"/>
                </a:lnTo>
                <a:lnTo>
                  <a:pt x="614" y="266"/>
                </a:lnTo>
                <a:lnTo>
                  <a:pt x="615" y="266"/>
                </a:lnTo>
                <a:lnTo>
                  <a:pt x="616" y="267"/>
                </a:lnTo>
                <a:lnTo>
                  <a:pt x="616" y="267"/>
                </a:lnTo>
                <a:lnTo>
                  <a:pt x="616" y="266"/>
                </a:lnTo>
                <a:lnTo>
                  <a:pt x="617" y="266"/>
                </a:lnTo>
                <a:lnTo>
                  <a:pt x="618" y="266"/>
                </a:lnTo>
                <a:lnTo>
                  <a:pt x="618" y="267"/>
                </a:lnTo>
                <a:lnTo>
                  <a:pt x="619" y="267"/>
                </a:lnTo>
                <a:lnTo>
                  <a:pt x="619" y="268"/>
                </a:lnTo>
                <a:lnTo>
                  <a:pt x="619" y="268"/>
                </a:lnTo>
                <a:lnTo>
                  <a:pt x="620" y="269"/>
                </a:lnTo>
                <a:lnTo>
                  <a:pt x="620" y="270"/>
                </a:lnTo>
                <a:lnTo>
                  <a:pt x="620" y="270"/>
                </a:lnTo>
                <a:lnTo>
                  <a:pt x="621" y="271"/>
                </a:lnTo>
                <a:lnTo>
                  <a:pt x="621" y="272"/>
                </a:lnTo>
                <a:lnTo>
                  <a:pt x="621" y="272"/>
                </a:lnTo>
                <a:lnTo>
                  <a:pt x="622" y="272"/>
                </a:lnTo>
                <a:lnTo>
                  <a:pt x="622" y="273"/>
                </a:lnTo>
                <a:lnTo>
                  <a:pt x="623" y="274"/>
                </a:lnTo>
                <a:lnTo>
                  <a:pt x="623" y="274"/>
                </a:lnTo>
                <a:lnTo>
                  <a:pt x="623" y="275"/>
                </a:lnTo>
                <a:lnTo>
                  <a:pt x="624" y="276"/>
                </a:lnTo>
                <a:lnTo>
                  <a:pt x="624" y="276"/>
                </a:lnTo>
                <a:lnTo>
                  <a:pt x="625" y="276"/>
                </a:lnTo>
                <a:lnTo>
                  <a:pt x="625" y="277"/>
                </a:lnTo>
                <a:lnTo>
                  <a:pt x="625" y="277"/>
                </a:lnTo>
                <a:lnTo>
                  <a:pt x="625" y="278"/>
                </a:lnTo>
                <a:lnTo>
                  <a:pt x="625" y="279"/>
                </a:lnTo>
                <a:lnTo>
                  <a:pt x="625" y="279"/>
                </a:lnTo>
                <a:lnTo>
                  <a:pt x="625" y="280"/>
                </a:lnTo>
                <a:lnTo>
                  <a:pt x="625" y="281"/>
                </a:lnTo>
                <a:lnTo>
                  <a:pt x="626" y="281"/>
                </a:lnTo>
                <a:lnTo>
                  <a:pt x="626" y="282"/>
                </a:lnTo>
                <a:lnTo>
                  <a:pt x="626" y="283"/>
                </a:lnTo>
                <a:lnTo>
                  <a:pt x="626" y="283"/>
                </a:lnTo>
                <a:lnTo>
                  <a:pt x="626" y="284"/>
                </a:lnTo>
                <a:lnTo>
                  <a:pt x="625" y="284"/>
                </a:lnTo>
                <a:lnTo>
                  <a:pt x="625" y="284"/>
                </a:lnTo>
                <a:lnTo>
                  <a:pt x="625" y="285"/>
                </a:lnTo>
                <a:lnTo>
                  <a:pt x="625" y="285"/>
                </a:lnTo>
                <a:lnTo>
                  <a:pt x="624" y="286"/>
                </a:lnTo>
                <a:lnTo>
                  <a:pt x="624" y="287"/>
                </a:lnTo>
                <a:lnTo>
                  <a:pt x="624" y="287"/>
                </a:lnTo>
                <a:lnTo>
                  <a:pt x="624" y="288"/>
                </a:lnTo>
                <a:lnTo>
                  <a:pt x="625" y="288"/>
                </a:lnTo>
                <a:lnTo>
                  <a:pt x="625" y="289"/>
                </a:lnTo>
                <a:lnTo>
                  <a:pt x="625" y="289"/>
                </a:lnTo>
                <a:lnTo>
                  <a:pt x="625" y="290"/>
                </a:lnTo>
                <a:lnTo>
                  <a:pt x="624" y="290"/>
                </a:lnTo>
                <a:lnTo>
                  <a:pt x="624" y="291"/>
                </a:lnTo>
                <a:lnTo>
                  <a:pt x="624" y="291"/>
                </a:lnTo>
                <a:lnTo>
                  <a:pt x="624" y="292"/>
                </a:lnTo>
                <a:lnTo>
                  <a:pt x="623" y="292"/>
                </a:lnTo>
                <a:lnTo>
                  <a:pt x="623" y="293"/>
                </a:lnTo>
                <a:lnTo>
                  <a:pt x="623" y="293"/>
                </a:lnTo>
                <a:lnTo>
                  <a:pt x="623" y="294"/>
                </a:lnTo>
                <a:lnTo>
                  <a:pt x="623" y="295"/>
                </a:lnTo>
                <a:lnTo>
                  <a:pt x="623" y="295"/>
                </a:lnTo>
                <a:lnTo>
                  <a:pt x="623" y="296"/>
                </a:lnTo>
                <a:lnTo>
                  <a:pt x="622" y="296"/>
                </a:lnTo>
                <a:lnTo>
                  <a:pt x="622" y="296"/>
                </a:lnTo>
                <a:lnTo>
                  <a:pt x="622" y="297"/>
                </a:lnTo>
                <a:lnTo>
                  <a:pt x="622" y="298"/>
                </a:lnTo>
                <a:lnTo>
                  <a:pt x="622" y="298"/>
                </a:lnTo>
                <a:lnTo>
                  <a:pt x="622" y="299"/>
                </a:lnTo>
                <a:lnTo>
                  <a:pt x="622" y="300"/>
                </a:lnTo>
                <a:lnTo>
                  <a:pt x="621" y="300"/>
                </a:lnTo>
                <a:lnTo>
                  <a:pt x="621" y="300"/>
                </a:lnTo>
                <a:lnTo>
                  <a:pt x="622" y="300"/>
                </a:lnTo>
                <a:lnTo>
                  <a:pt x="622" y="301"/>
                </a:lnTo>
                <a:lnTo>
                  <a:pt x="621" y="301"/>
                </a:lnTo>
                <a:lnTo>
                  <a:pt x="621" y="302"/>
                </a:lnTo>
                <a:lnTo>
                  <a:pt x="621" y="302"/>
                </a:lnTo>
                <a:lnTo>
                  <a:pt x="621" y="303"/>
                </a:lnTo>
                <a:lnTo>
                  <a:pt x="621" y="304"/>
                </a:lnTo>
                <a:lnTo>
                  <a:pt x="620" y="304"/>
                </a:lnTo>
                <a:lnTo>
                  <a:pt x="620" y="304"/>
                </a:lnTo>
                <a:lnTo>
                  <a:pt x="620" y="305"/>
                </a:lnTo>
                <a:lnTo>
                  <a:pt x="620" y="306"/>
                </a:lnTo>
                <a:lnTo>
                  <a:pt x="620" y="306"/>
                </a:lnTo>
                <a:lnTo>
                  <a:pt x="620" y="307"/>
                </a:lnTo>
                <a:lnTo>
                  <a:pt x="619" y="307"/>
                </a:lnTo>
                <a:lnTo>
                  <a:pt x="618" y="307"/>
                </a:lnTo>
                <a:lnTo>
                  <a:pt x="618" y="307"/>
                </a:lnTo>
                <a:lnTo>
                  <a:pt x="617" y="307"/>
                </a:lnTo>
                <a:lnTo>
                  <a:pt x="616" y="306"/>
                </a:lnTo>
                <a:lnTo>
                  <a:pt x="616" y="306"/>
                </a:lnTo>
                <a:lnTo>
                  <a:pt x="615" y="306"/>
                </a:lnTo>
                <a:lnTo>
                  <a:pt x="614" y="306"/>
                </a:lnTo>
                <a:lnTo>
                  <a:pt x="614" y="306"/>
                </a:lnTo>
                <a:lnTo>
                  <a:pt x="613" y="306"/>
                </a:lnTo>
                <a:lnTo>
                  <a:pt x="612" y="306"/>
                </a:lnTo>
                <a:lnTo>
                  <a:pt x="612" y="306"/>
                </a:lnTo>
                <a:lnTo>
                  <a:pt x="612" y="306"/>
                </a:lnTo>
                <a:lnTo>
                  <a:pt x="612" y="306"/>
                </a:lnTo>
                <a:lnTo>
                  <a:pt x="611" y="306"/>
                </a:lnTo>
                <a:lnTo>
                  <a:pt x="611" y="307"/>
                </a:lnTo>
                <a:lnTo>
                  <a:pt x="611" y="308"/>
                </a:lnTo>
                <a:lnTo>
                  <a:pt x="611" y="308"/>
                </a:lnTo>
                <a:lnTo>
                  <a:pt x="610" y="308"/>
                </a:lnTo>
                <a:lnTo>
                  <a:pt x="610" y="308"/>
                </a:lnTo>
                <a:lnTo>
                  <a:pt x="610" y="308"/>
                </a:lnTo>
                <a:lnTo>
                  <a:pt x="609" y="308"/>
                </a:lnTo>
                <a:lnTo>
                  <a:pt x="609" y="308"/>
                </a:lnTo>
                <a:lnTo>
                  <a:pt x="609" y="309"/>
                </a:lnTo>
                <a:lnTo>
                  <a:pt x="608" y="309"/>
                </a:lnTo>
                <a:lnTo>
                  <a:pt x="608" y="310"/>
                </a:lnTo>
                <a:lnTo>
                  <a:pt x="608" y="310"/>
                </a:lnTo>
                <a:lnTo>
                  <a:pt x="608" y="311"/>
                </a:lnTo>
                <a:lnTo>
                  <a:pt x="608" y="312"/>
                </a:lnTo>
                <a:lnTo>
                  <a:pt x="607" y="312"/>
                </a:lnTo>
                <a:lnTo>
                  <a:pt x="606" y="313"/>
                </a:lnTo>
                <a:lnTo>
                  <a:pt x="606" y="313"/>
                </a:lnTo>
                <a:lnTo>
                  <a:pt x="606" y="314"/>
                </a:lnTo>
                <a:lnTo>
                  <a:pt x="605" y="315"/>
                </a:lnTo>
                <a:lnTo>
                  <a:pt x="605" y="315"/>
                </a:lnTo>
                <a:lnTo>
                  <a:pt x="605" y="316"/>
                </a:lnTo>
                <a:lnTo>
                  <a:pt x="605" y="317"/>
                </a:lnTo>
                <a:lnTo>
                  <a:pt x="605" y="317"/>
                </a:lnTo>
                <a:lnTo>
                  <a:pt x="606" y="317"/>
                </a:lnTo>
                <a:lnTo>
                  <a:pt x="606" y="318"/>
                </a:lnTo>
                <a:lnTo>
                  <a:pt x="605" y="318"/>
                </a:lnTo>
                <a:lnTo>
                  <a:pt x="605" y="319"/>
                </a:lnTo>
                <a:lnTo>
                  <a:pt x="606" y="319"/>
                </a:lnTo>
                <a:lnTo>
                  <a:pt x="605" y="319"/>
                </a:lnTo>
                <a:lnTo>
                  <a:pt x="605" y="320"/>
                </a:lnTo>
                <a:lnTo>
                  <a:pt x="606" y="320"/>
                </a:lnTo>
                <a:lnTo>
                  <a:pt x="606" y="321"/>
                </a:lnTo>
                <a:lnTo>
                  <a:pt x="606" y="321"/>
                </a:lnTo>
                <a:lnTo>
                  <a:pt x="605" y="321"/>
                </a:lnTo>
                <a:lnTo>
                  <a:pt x="605" y="322"/>
                </a:lnTo>
                <a:lnTo>
                  <a:pt x="604" y="322"/>
                </a:lnTo>
                <a:lnTo>
                  <a:pt x="604" y="323"/>
                </a:lnTo>
                <a:lnTo>
                  <a:pt x="604" y="323"/>
                </a:lnTo>
                <a:lnTo>
                  <a:pt x="604" y="324"/>
                </a:lnTo>
                <a:lnTo>
                  <a:pt x="604" y="325"/>
                </a:lnTo>
                <a:lnTo>
                  <a:pt x="604" y="325"/>
                </a:lnTo>
                <a:lnTo>
                  <a:pt x="603" y="325"/>
                </a:lnTo>
                <a:lnTo>
                  <a:pt x="602" y="326"/>
                </a:lnTo>
                <a:lnTo>
                  <a:pt x="602" y="326"/>
                </a:lnTo>
                <a:lnTo>
                  <a:pt x="602" y="327"/>
                </a:lnTo>
                <a:lnTo>
                  <a:pt x="601" y="327"/>
                </a:lnTo>
                <a:lnTo>
                  <a:pt x="601" y="327"/>
                </a:lnTo>
                <a:lnTo>
                  <a:pt x="599" y="327"/>
                </a:lnTo>
                <a:lnTo>
                  <a:pt x="598" y="327"/>
                </a:lnTo>
                <a:lnTo>
                  <a:pt x="597" y="327"/>
                </a:lnTo>
                <a:lnTo>
                  <a:pt x="595" y="327"/>
                </a:lnTo>
                <a:lnTo>
                  <a:pt x="594" y="327"/>
                </a:lnTo>
                <a:lnTo>
                  <a:pt x="593" y="327"/>
                </a:lnTo>
                <a:lnTo>
                  <a:pt x="593" y="328"/>
                </a:lnTo>
                <a:lnTo>
                  <a:pt x="593" y="328"/>
                </a:lnTo>
                <a:lnTo>
                  <a:pt x="591" y="328"/>
                </a:lnTo>
                <a:lnTo>
                  <a:pt x="588" y="328"/>
                </a:lnTo>
                <a:lnTo>
                  <a:pt x="587" y="329"/>
                </a:lnTo>
                <a:lnTo>
                  <a:pt x="585" y="330"/>
                </a:lnTo>
                <a:lnTo>
                  <a:pt x="585" y="331"/>
                </a:lnTo>
                <a:lnTo>
                  <a:pt x="584" y="332"/>
                </a:lnTo>
                <a:lnTo>
                  <a:pt x="583" y="332"/>
                </a:lnTo>
                <a:lnTo>
                  <a:pt x="582" y="332"/>
                </a:lnTo>
                <a:lnTo>
                  <a:pt x="582" y="332"/>
                </a:lnTo>
                <a:lnTo>
                  <a:pt x="581" y="332"/>
                </a:lnTo>
                <a:lnTo>
                  <a:pt x="580" y="332"/>
                </a:lnTo>
                <a:lnTo>
                  <a:pt x="580" y="331"/>
                </a:lnTo>
                <a:lnTo>
                  <a:pt x="579" y="332"/>
                </a:lnTo>
                <a:lnTo>
                  <a:pt x="578" y="332"/>
                </a:lnTo>
                <a:lnTo>
                  <a:pt x="578" y="332"/>
                </a:lnTo>
                <a:lnTo>
                  <a:pt x="577" y="332"/>
                </a:lnTo>
                <a:lnTo>
                  <a:pt x="576" y="333"/>
                </a:lnTo>
                <a:lnTo>
                  <a:pt x="576" y="332"/>
                </a:lnTo>
                <a:lnTo>
                  <a:pt x="575" y="332"/>
                </a:lnTo>
                <a:lnTo>
                  <a:pt x="574" y="332"/>
                </a:lnTo>
                <a:lnTo>
                  <a:pt x="574" y="332"/>
                </a:lnTo>
                <a:lnTo>
                  <a:pt x="573" y="332"/>
                </a:lnTo>
                <a:lnTo>
                  <a:pt x="572" y="332"/>
                </a:lnTo>
                <a:lnTo>
                  <a:pt x="572" y="332"/>
                </a:lnTo>
                <a:lnTo>
                  <a:pt x="571" y="331"/>
                </a:lnTo>
                <a:lnTo>
                  <a:pt x="570" y="331"/>
                </a:lnTo>
                <a:lnTo>
                  <a:pt x="569" y="331"/>
                </a:lnTo>
                <a:lnTo>
                  <a:pt x="568" y="331"/>
                </a:lnTo>
                <a:lnTo>
                  <a:pt x="568" y="331"/>
                </a:lnTo>
                <a:lnTo>
                  <a:pt x="568" y="330"/>
                </a:lnTo>
                <a:lnTo>
                  <a:pt x="568" y="329"/>
                </a:lnTo>
                <a:lnTo>
                  <a:pt x="568" y="329"/>
                </a:lnTo>
                <a:lnTo>
                  <a:pt x="566" y="327"/>
                </a:lnTo>
                <a:lnTo>
                  <a:pt x="566" y="327"/>
                </a:lnTo>
                <a:lnTo>
                  <a:pt x="566" y="326"/>
                </a:lnTo>
                <a:lnTo>
                  <a:pt x="566" y="325"/>
                </a:lnTo>
                <a:lnTo>
                  <a:pt x="567" y="323"/>
                </a:lnTo>
                <a:lnTo>
                  <a:pt x="567" y="321"/>
                </a:lnTo>
                <a:lnTo>
                  <a:pt x="567" y="319"/>
                </a:lnTo>
                <a:lnTo>
                  <a:pt x="567" y="319"/>
                </a:lnTo>
                <a:lnTo>
                  <a:pt x="566" y="319"/>
                </a:lnTo>
                <a:lnTo>
                  <a:pt x="566" y="319"/>
                </a:lnTo>
                <a:lnTo>
                  <a:pt x="565" y="319"/>
                </a:lnTo>
                <a:lnTo>
                  <a:pt x="565" y="317"/>
                </a:lnTo>
                <a:lnTo>
                  <a:pt x="565" y="317"/>
                </a:lnTo>
                <a:lnTo>
                  <a:pt x="565" y="316"/>
                </a:lnTo>
                <a:lnTo>
                  <a:pt x="564" y="316"/>
                </a:lnTo>
                <a:lnTo>
                  <a:pt x="563" y="315"/>
                </a:lnTo>
                <a:lnTo>
                  <a:pt x="563" y="315"/>
                </a:lnTo>
                <a:lnTo>
                  <a:pt x="561" y="315"/>
                </a:lnTo>
                <a:lnTo>
                  <a:pt x="561" y="315"/>
                </a:lnTo>
                <a:lnTo>
                  <a:pt x="561" y="314"/>
                </a:lnTo>
                <a:lnTo>
                  <a:pt x="559" y="314"/>
                </a:lnTo>
                <a:lnTo>
                  <a:pt x="558" y="313"/>
                </a:lnTo>
                <a:lnTo>
                  <a:pt x="556" y="313"/>
                </a:lnTo>
                <a:lnTo>
                  <a:pt x="555" y="313"/>
                </a:lnTo>
                <a:lnTo>
                  <a:pt x="555" y="314"/>
                </a:lnTo>
                <a:lnTo>
                  <a:pt x="555" y="315"/>
                </a:lnTo>
                <a:lnTo>
                  <a:pt x="553" y="315"/>
                </a:lnTo>
                <a:lnTo>
                  <a:pt x="553" y="315"/>
                </a:lnTo>
                <a:lnTo>
                  <a:pt x="551" y="315"/>
                </a:lnTo>
                <a:lnTo>
                  <a:pt x="550" y="315"/>
                </a:lnTo>
                <a:lnTo>
                  <a:pt x="549" y="315"/>
                </a:lnTo>
                <a:lnTo>
                  <a:pt x="548" y="315"/>
                </a:lnTo>
                <a:lnTo>
                  <a:pt x="548" y="315"/>
                </a:lnTo>
                <a:lnTo>
                  <a:pt x="547" y="315"/>
                </a:lnTo>
                <a:lnTo>
                  <a:pt x="546" y="315"/>
                </a:lnTo>
                <a:lnTo>
                  <a:pt x="545" y="315"/>
                </a:lnTo>
                <a:lnTo>
                  <a:pt x="545" y="316"/>
                </a:lnTo>
                <a:lnTo>
                  <a:pt x="544" y="316"/>
                </a:lnTo>
                <a:lnTo>
                  <a:pt x="544" y="317"/>
                </a:lnTo>
                <a:lnTo>
                  <a:pt x="544" y="317"/>
                </a:lnTo>
                <a:lnTo>
                  <a:pt x="544" y="316"/>
                </a:lnTo>
                <a:lnTo>
                  <a:pt x="543" y="316"/>
                </a:lnTo>
                <a:lnTo>
                  <a:pt x="542" y="317"/>
                </a:lnTo>
                <a:lnTo>
                  <a:pt x="542" y="317"/>
                </a:lnTo>
                <a:lnTo>
                  <a:pt x="542" y="318"/>
                </a:lnTo>
                <a:lnTo>
                  <a:pt x="542" y="318"/>
                </a:lnTo>
                <a:lnTo>
                  <a:pt x="542" y="319"/>
                </a:lnTo>
                <a:lnTo>
                  <a:pt x="542" y="319"/>
                </a:lnTo>
                <a:lnTo>
                  <a:pt x="542" y="320"/>
                </a:lnTo>
                <a:lnTo>
                  <a:pt x="541" y="321"/>
                </a:lnTo>
                <a:lnTo>
                  <a:pt x="541" y="321"/>
                </a:lnTo>
                <a:lnTo>
                  <a:pt x="540" y="322"/>
                </a:lnTo>
                <a:lnTo>
                  <a:pt x="540" y="321"/>
                </a:lnTo>
                <a:lnTo>
                  <a:pt x="538" y="321"/>
                </a:lnTo>
                <a:lnTo>
                  <a:pt x="538" y="321"/>
                </a:lnTo>
                <a:lnTo>
                  <a:pt x="538" y="320"/>
                </a:lnTo>
                <a:lnTo>
                  <a:pt x="537" y="320"/>
                </a:lnTo>
                <a:lnTo>
                  <a:pt x="537" y="319"/>
                </a:lnTo>
                <a:lnTo>
                  <a:pt x="537" y="319"/>
                </a:lnTo>
                <a:lnTo>
                  <a:pt x="536" y="318"/>
                </a:lnTo>
                <a:lnTo>
                  <a:pt x="536" y="319"/>
                </a:lnTo>
                <a:lnTo>
                  <a:pt x="535" y="319"/>
                </a:lnTo>
                <a:lnTo>
                  <a:pt x="535" y="320"/>
                </a:lnTo>
                <a:lnTo>
                  <a:pt x="534" y="320"/>
                </a:lnTo>
                <a:lnTo>
                  <a:pt x="534" y="321"/>
                </a:lnTo>
                <a:lnTo>
                  <a:pt x="534" y="321"/>
                </a:lnTo>
                <a:lnTo>
                  <a:pt x="534" y="321"/>
                </a:lnTo>
                <a:lnTo>
                  <a:pt x="534" y="322"/>
                </a:lnTo>
                <a:lnTo>
                  <a:pt x="534" y="323"/>
                </a:lnTo>
                <a:lnTo>
                  <a:pt x="534" y="323"/>
                </a:lnTo>
                <a:lnTo>
                  <a:pt x="533" y="324"/>
                </a:lnTo>
                <a:lnTo>
                  <a:pt x="533" y="325"/>
                </a:lnTo>
                <a:lnTo>
                  <a:pt x="532" y="325"/>
                </a:lnTo>
                <a:lnTo>
                  <a:pt x="532" y="326"/>
                </a:lnTo>
                <a:lnTo>
                  <a:pt x="531" y="326"/>
                </a:lnTo>
                <a:lnTo>
                  <a:pt x="531" y="327"/>
                </a:lnTo>
                <a:lnTo>
                  <a:pt x="530" y="327"/>
                </a:lnTo>
                <a:lnTo>
                  <a:pt x="530" y="327"/>
                </a:lnTo>
                <a:lnTo>
                  <a:pt x="530" y="327"/>
                </a:lnTo>
                <a:lnTo>
                  <a:pt x="529" y="327"/>
                </a:lnTo>
                <a:lnTo>
                  <a:pt x="529" y="328"/>
                </a:lnTo>
                <a:lnTo>
                  <a:pt x="528" y="328"/>
                </a:lnTo>
                <a:lnTo>
                  <a:pt x="528" y="329"/>
                </a:lnTo>
                <a:lnTo>
                  <a:pt x="527" y="329"/>
                </a:lnTo>
                <a:lnTo>
                  <a:pt x="527" y="329"/>
                </a:lnTo>
                <a:lnTo>
                  <a:pt x="526" y="329"/>
                </a:lnTo>
                <a:lnTo>
                  <a:pt x="526" y="330"/>
                </a:lnTo>
                <a:lnTo>
                  <a:pt x="525" y="331"/>
                </a:lnTo>
                <a:lnTo>
                  <a:pt x="525" y="331"/>
                </a:lnTo>
                <a:lnTo>
                  <a:pt x="525" y="332"/>
                </a:lnTo>
                <a:lnTo>
                  <a:pt x="525" y="332"/>
                </a:lnTo>
                <a:lnTo>
                  <a:pt x="524" y="333"/>
                </a:lnTo>
                <a:lnTo>
                  <a:pt x="524" y="334"/>
                </a:lnTo>
                <a:lnTo>
                  <a:pt x="523" y="334"/>
                </a:lnTo>
                <a:lnTo>
                  <a:pt x="523" y="333"/>
                </a:lnTo>
                <a:lnTo>
                  <a:pt x="523" y="333"/>
                </a:lnTo>
                <a:lnTo>
                  <a:pt x="523" y="334"/>
                </a:lnTo>
                <a:lnTo>
                  <a:pt x="522" y="334"/>
                </a:lnTo>
                <a:lnTo>
                  <a:pt x="521" y="334"/>
                </a:lnTo>
                <a:lnTo>
                  <a:pt x="521" y="334"/>
                </a:lnTo>
                <a:lnTo>
                  <a:pt x="520" y="334"/>
                </a:lnTo>
                <a:lnTo>
                  <a:pt x="519" y="334"/>
                </a:lnTo>
                <a:lnTo>
                  <a:pt x="519" y="334"/>
                </a:lnTo>
                <a:lnTo>
                  <a:pt x="518" y="334"/>
                </a:lnTo>
                <a:lnTo>
                  <a:pt x="518" y="334"/>
                </a:lnTo>
                <a:lnTo>
                  <a:pt x="518" y="335"/>
                </a:lnTo>
                <a:lnTo>
                  <a:pt x="517" y="336"/>
                </a:lnTo>
                <a:lnTo>
                  <a:pt x="517" y="336"/>
                </a:lnTo>
                <a:lnTo>
                  <a:pt x="517" y="337"/>
                </a:lnTo>
                <a:lnTo>
                  <a:pt x="517" y="338"/>
                </a:lnTo>
                <a:lnTo>
                  <a:pt x="517" y="338"/>
                </a:lnTo>
                <a:lnTo>
                  <a:pt x="515" y="340"/>
                </a:lnTo>
                <a:lnTo>
                  <a:pt x="515" y="340"/>
                </a:lnTo>
                <a:lnTo>
                  <a:pt x="514" y="341"/>
                </a:lnTo>
                <a:lnTo>
                  <a:pt x="513" y="342"/>
                </a:lnTo>
                <a:lnTo>
                  <a:pt x="513" y="342"/>
                </a:lnTo>
                <a:lnTo>
                  <a:pt x="513" y="342"/>
                </a:lnTo>
                <a:lnTo>
                  <a:pt x="512" y="342"/>
                </a:lnTo>
                <a:lnTo>
                  <a:pt x="512" y="343"/>
                </a:lnTo>
                <a:lnTo>
                  <a:pt x="512" y="344"/>
                </a:lnTo>
                <a:lnTo>
                  <a:pt x="511" y="345"/>
                </a:lnTo>
                <a:lnTo>
                  <a:pt x="510" y="345"/>
                </a:lnTo>
                <a:lnTo>
                  <a:pt x="510" y="346"/>
                </a:lnTo>
                <a:lnTo>
                  <a:pt x="510" y="346"/>
                </a:lnTo>
                <a:lnTo>
                  <a:pt x="509" y="346"/>
                </a:lnTo>
                <a:lnTo>
                  <a:pt x="509" y="347"/>
                </a:lnTo>
                <a:lnTo>
                  <a:pt x="508" y="347"/>
                </a:lnTo>
                <a:lnTo>
                  <a:pt x="508" y="348"/>
                </a:lnTo>
                <a:lnTo>
                  <a:pt x="507" y="348"/>
                </a:lnTo>
                <a:lnTo>
                  <a:pt x="506" y="348"/>
                </a:lnTo>
                <a:lnTo>
                  <a:pt x="506" y="348"/>
                </a:lnTo>
                <a:lnTo>
                  <a:pt x="505" y="349"/>
                </a:lnTo>
                <a:lnTo>
                  <a:pt x="504" y="349"/>
                </a:lnTo>
                <a:lnTo>
                  <a:pt x="505" y="349"/>
                </a:lnTo>
                <a:lnTo>
                  <a:pt x="505" y="350"/>
                </a:lnTo>
                <a:lnTo>
                  <a:pt x="506" y="350"/>
                </a:lnTo>
                <a:lnTo>
                  <a:pt x="506" y="351"/>
                </a:lnTo>
                <a:lnTo>
                  <a:pt x="507" y="351"/>
                </a:lnTo>
                <a:lnTo>
                  <a:pt x="508" y="351"/>
                </a:lnTo>
                <a:lnTo>
                  <a:pt x="508" y="352"/>
                </a:lnTo>
                <a:lnTo>
                  <a:pt x="508" y="351"/>
                </a:lnTo>
                <a:lnTo>
                  <a:pt x="508" y="351"/>
                </a:lnTo>
                <a:lnTo>
                  <a:pt x="509" y="351"/>
                </a:lnTo>
                <a:lnTo>
                  <a:pt x="510" y="351"/>
                </a:lnTo>
                <a:lnTo>
                  <a:pt x="510" y="352"/>
                </a:lnTo>
                <a:lnTo>
                  <a:pt x="510" y="352"/>
                </a:lnTo>
                <a:lnTo>
                  <a:pt x="511" y="352"/>
                </a:lnTo>
                <a:lnTo>
                  <a:pt x="512" y="352"/>
                </a:lnTo>
                <a:lnTo>
                  <a:pt x="512" y="353"/>
                </a:lnTo>
                <a:lnTo>
                  <a:pt x="513" y="353"/>
                </a:lnTo>
                <a:lnTo>
                  <a:pt x="513" y="354"/>
                </a:lnTo>
                <a:lnTo>
                  <a:pt x="513" y="355"/>
                </a:lnTo>
                <a:lnTo>
                  <a:pt x="513" y="355"/>
                </a:lnTo>
                <a:lnTo>
                  <a:pt x="513" y="356"/>
                </a:lnTo>
                <a:lnTo>
                  <a:pt x="513" y="357"/>
                </a:lnTo>
                <a:lnTo>
                  <a:pt x="513" y="357"/>
                </a:lnTo>
                <a:lnTo>
                  <a:pt x="513" y="358"/>
                </a:lnTo>
                <a:lnTo>
                  <a:pt x="514" y="359"/>
                </a:lnTo>
                <a:lnTo>
                  <a:pt x="514" y="359"/>
                </a:lnTo>
                <a:lnTo>
                  <a:pt x="515" y="360"/>
                </a:lnTo>
                <a:lnTo>
                  <a:pt x="515" y="361"/>
                </a:lnTo>
                <a:lnTo>
                  <a:pt x="515" y="361"/>
                </a:lnTo>
                <a:lnTo>
                  <a:pt x="515" y="361"/>
                </a:lnTo>
                <a:lnTo>
                  <a:pt x="514" y="361"/>
                </a:lnTo>
                <a:lnTo>
                  <a:pt x="513" y="362"/>
                </a:lnTo>
                <a:lnTo>
                  <a:pt x="513" y="363"/>
                </a:lnTo>
                <a:lnTo>
                  <a:pt x="513" y="363"/>
                </a:lnTo>
                <a:lnTo>
                  <a:pt x="513" y="363"/>
                </a:lnTo>
                <a:lnTo>
                  <a:pt x="512" y="363"/>
                </a:lnTo>
                <a:lnTo>
                  <a:pt x="512" y="364"/>
                </a:lnTo>
                <a:lnTo>
                  <a:pt x="512" y="365"/>
                </a:lnTo>
                <a:lnTo>
                  <a:pt x="511" y="365"/>
                </a:lnTo>
                <a:lnTo>
                  <a:pt x="511" y="365"/>
                </a:lnTo>
                <a:lnTo>
                  <a:pt x="511" y="366"/>
                </a:lnTo>
                <a:lnTo>
                  <a:pt x="511" y="367"/>
                </a:lnTo>
                <a:lnTo>
                  <a:pt x="511" y="367"/>
                </a:lnTo>
                <a:lnTo>
                  <a:pt x="511" y="368"/>
                </a:lnTo>
                <a:lnTo>
                  <a:pt x="510" y="368"/>
                </a:lnTo>
                <a:lnTo>
                  <a:pt x="511" y="368"/>
                </a:lnTo>
                <a:lnTo>
                  <a:pt x="511" y="369"/>
                </a:lnTo>
                <a:lnTo>
                  <a:pt x="511" y="370"/>
                </a:lnTo>
                <a:lnTo>
                  <a:pt x="510" y="370"/>
                </a:lnTo>
                <a:lnTo>
                  <a:pt x="510" y="371"/>
                </a:lnTo>
                <a:lnTo>
                  <a:pt x="510" y="372"/>
                </a:lnTo>
                <a:lnTo>
                  <a:pt x="510" y="372"/>
                </a:lnTo>
                <a:lnTo>
                  <a:pt x="510" y="373"/>
                </a:lnTo>
                <a:lnTo>
                  <a:pt x="510" y="374"/>
                </a:lnTo>
                <a:lnTo>
                  <a:pt x="510" y="374"/>
                </a:lnTo>
                <a:lnTo>
                  <a:pt x="509" y="374"/>
                </a:lnTo>
                <a:lnTo>
                  <a:pt x="510" y="375"/>
                </a:lnTo>
                <a:lnTo>
                  <a:pt x="510" y="376"/>
                </a:lnTo>
                <a:lnTo>
                  <a:pt x="510" y="376"/>
                </a:lnTo>
                <a:lnTo>
                  <a:pt x="510" y="377"/>
                </a:lnTo>
                <a:lnTo>
                  <a:pt x="510" y="378"/>
                </a:lnTo>
                <a:lnTo>
                  <a:pt x="511" y="378"/>
                </a:lnTo>
                <a:lnTo>
                  <a:pt x="511" y="378"/>
                </a:lnTo>
                <a:lnTo>
                  <a:pt x="512" y="379"/>
                </a:lnTo>
                <a:lnTo>
                  <a:pt x="512" y="380"/>
                </a:lnTo>
                <a:lnTo>
                  <a:pt x="512" y="380"/>
                </a:lnTo>
                <a:lnTo>
                  <a:pt x="512" y="381"/>
                </a:lnTo>
                <a:lnTo>
                  <a:pt x="512" y="382"/>
                </a:lnTo>
                <a:lnTo>
                  <a:pt x="512" y="382"/>
                </a:lnTo>
                <a:lnTo>
                  <a:pt x="511" y="383"/>
                </a:lnTo>
                <a:lnTo>
                  <a:pt x="511" y="384"/>
                </a:lnTo>
                <a:lnTo>
                  <a:pt x="511" y="384"/>
                </a:lnTo>
                <a:lnTo>
                  <a:pt x="512" y="385"/>
                </a:lnTo>
                <a:lnTo>
                  <a:pt x="512" y="385"/>
                </a:lnTo>
                <a:lnTo>
                  <a:pt x="513" y="385"/>
                </a:lnTo>
                <a:lnTo>
                  <a:pt x="514" y="386"/>
                </a:lnTo>
                <a:lnTo>
                  <a:pt x="514" y="387"/>
                </a:lnTo>
                <a:lnTo>
                  <a:pt x="513" y="387"/>
                </a:lnTo>
                <a:lnTo>
                  <a:pt x="513" y="387"/>
                </a:lnTo>
                <a:lnTo>
                  <a:pt x="514" y="388"/>
                </a:lnTo>
                <a:lnTo>
                  <a:pt x="514" y="389"/>
                </a:lnTo>
                <a:lnTo>
                  <a:pt x="514" y="389"/>
                </a:lnTo>
                <a:lnTo>
                  <a:pt x="514" y="390"/>
                </a:lnTo>
                <a:lnTo>
                  <a:pt x="514" y="391"/>
                </a:lnTo>
                <a:lnTo>
                  <a:pt x="515" y="391"/>
                </a:lnTo>
                <a:lnTo>
                  <a:pt x="515" y="391"/>
                </a:lnTo>
                <a:lnTo>
                  <a:pt x="515" y="391"/>
                </a:lnTo>
                <a:lnTo>
                  <a:pt x="515" y="392"/>
                </a:lnTo>
                <a:lnTo>
                  <a:pt x="517" y="392"/>
                </a:lnTo>
                <a:lnTo>
                  <a:pt x="517" y="392"/>
                </a:lnTo>
                <a:lnTo>
                  <a:pt x="518" y="392"/>
                </a:lnTo>
                <a:lnTo>
                  <a:pt x="519" y="392"/>
                </a:lnTo>
                <a:lnTo>
                  <a:pt x="519" y="392"/>
                </a:lnTo>
                <a:lnTo>
                  <a:pt x="520" y="392"/>
                </a:lnTo>
                <a:lnTo>
                  <a:pt x="520" y="391"/>
                </a:lnTo>
                <a:lnTo>
                  <a:pt x="521" y="391"/>
                </a:lnTo>
                <a:lnTo>
                  <a:pt x="521" y="391"/>
                </a:lnTo>
                <a:lnTo>
                  <a:pt x="522" y="391"/>
                </a:lnTo>
                <a:lnTo>
                  <a:pt x="523" y="391"/>
                </a:lnTo>
                <a:lnTo>
                  <a:pt x="523" y="391"/>
                </a:lnTo>
                <a:lnTo>
                  <a:pt x="524" y="391"/>
                </a:lnTo>
                <a:lnTo>
                  <a:pt x="525" y="391"/>
                </a:lnTo>
                <a:lnTo>
                  <a:pt x="525" y="392"/>
                </a:lnTo>
                <a:lnTo>
                  <a:pt x="525" y="392"/>
                </a:lnTo>
                <a:lnTo>
                  <a:pt x="526" y="393"/>
                </a:lnTo>
                <a:lnTo>
                  <a:pt x="527" y="393"/>
                </a:lnTo>
                <a:lnTo>
                  <a:pt x="527" y="393"/>
                </a:lnTo>
                <a:lnTo>
                  <a:pt x="527" y="394"/>
                </a:lnTo>
                <a:lnTo>
                  <a:pt x="527" y="395"/>
                </a:lnTo>
                <a:lnTo>
                  <a:pt x="528" y="395"/>
                </a:lnTo>
                <a:lnTo>
                  <a:pt x="527" y="395"/>
                </a:lnTo>
                <a:lnTo>
                  <a:pt x="527" y="396"/>
                </a:lnTo>
                <a:lnTo>
                  <a:pt x="528" y="396"/>
                </a:lnTo>
                <a:lnTo>
                  <a:pt x="528" y="397"/>
                </a:lnTo>
                <a:lnTo>
                  <a:pt x="528" y="397"/>
                </a:lnTo>
                <a:lnTo>
                  <a:pt x="529" y="397"/>
                </a:lnTo>
                <a:lnTo>
                  <a:pt x="529" y="397"/>
                </a:lnTo>
                <a:lnTo>
                  <a:pt x="529" y="398"/>
                </a:lnTo>
                <a:lnTo>
                  <a:pt x="530" y="398"/>
                </a:lnTo>
                <a:lnTo>
                  <a:pt x="530" y="399"/>
                </a:lnTo>
                <a:lnTo>
                  <a:pt x="531" y="399"/>
                </a:lnTo>
                <a:lnTo>
                  <a:pt x="532" y="399"/>
                </a:lnTo>
                <a:lnTo>
                  <a:pt x="532" y="399"/>
                </a:lnTo>
                <a:lnTo>
                  <a:pt x="533" y="400"/>
                </a:lnTo>
                <a:lnTo>
                  <a:pt x="534" y="400"/>
                </a:lnTo>
                <a:lnTo>
                  <a:pt x="534" y="401"/>
                </a:lnTo>
                <a:lnTo>
                  <a:pt x="535" y="401"/>
                </a:lnTo>
                <a:lnTo>
                  <a:pt x="536" y="401"/>
                </a:lnTo>
                <a:lnTo>
                  <a:pt x="536" y="401"/>
                </a:lnTo>
                <a:lnTo>
                  <a:pt x="537" y="401"/>
                </a:lnTo>
                <a:lnTo>
                  <a:pt x="538" y="401"/>
                </a:lnTo>
                <a:lnTo>
                  <a:pt x="538" y="401"/>
                </a:lnTo>
                <a:lnTo>
                  <a:pt x="539" y="401"/>
                </a:lnTo>
                <a:lnTo>
                  <a:pt x="538" y="401"/>
                </a:lnTo>
                <a:lnTo>
                  <a:pt x="538" y="401"/>
                </a:lnTo>
                <a:lnTo>
                  <a:pt x="538" y="402"/>
                </a:lnTo>
                <a:lnTo>
                  <a:pt x="537" y="402"/>
                </a:lnTo>
                <a:lnTo>
                  <a:pt x="536" y="403"/>
                </a:lnTo>
                <a:lnTo>
                  <a:pt x="535" y="403"/>
                </a:lnTo>
                <a:lnTo>
                  <a:pt x="535" y="403"/>
                </a:lnTo>
                <a:lnTo>
                  <a:pt x="534" y="403"/>
                </a:lnTo>
                <a:lnTo>
                  <a:pt x="534" y="404"/>
                </a:lnTo>
                <a:lnTo>
                  <a:pt x="533" y="404"/>
                </a:lnTo>
                <a:lnTo>
                  <a:pt x="533" y="404"/>
                </a:lnTo>
                <a:lnTo>
                  <a:pt x="532" y="405"/>
                </a:lnTo>
                <a:lnTo>
                  <a:pt x="532" y="406"/>
                </a:lnTo>
                <a:lnTo>
                  <a:pt x="531" y="406"/>
                </a:lnTo>
                <a:lnTo>
                  <a:pt x="530" y="406"/>
                </a:lnTo>
                <a:lnTo>
                  <a:pt x="530" y="407"/>
                </a:lnTo>
                <a:lnTo>
                  <a:pt x="530" y="407"/>
                </a:lnTo>
                <a:lnTo>
                  <a:pt x="529" y="408"/>
                </a:lnTo>
                <a:lnTo>
                  <a:pt x="529" y="408"/>
                </a:lnTo>
                <a:lnTo>
                  <a:pt x="528" y="408"/>
                </a:lnTo>
                <a:lnTo>
                  <a:pt x="527" y="408"/>
                </a:lnTo>
                <a:lnTo>
                  <a:pt x="527" y="408"/>
                </a:lnTo>
                <a:lnTo>
                  <a:pt x="526" y="408"/>
                </a:lnTo>
                <a:lnTo>
                  <a:pt x="525" y="408"/>
                </a:lnTo>
                <a:lnTo>
                  <a:pt x="525" y="409"/>
                </a:lnTo>
                <a:lnTo>
                  <a:pt x="524" y="409"/>
                </a:lnTo>
                <a:lnTo>
                  <a:pt x="523" y="410"/>
                </a:lnTo>
                <a:lnTo>
                  <a:pt x="523" y="410"/>
                </a:lnTo>
                <a:lnTo>
                  <a:pt x="523" y="411"/>
                </a:lnTo>
                <a:lnTo>
                  <a:pt x="522" y="412"/>
                </a:lnTo>
                <a:lnTo>
                  <a:pt x="521" y="412"/>
                </a:lnTo>
                <a:lnTo>
                  <a:pt x="521" y="412"/>
                </a:lnTo>
                <a:lnTo>
                  <a:pt x="520" y="413"/>
                </a:lnTo>
                <a:lnTo>
                  <a:pt x="520" y="414"/>
                </a:lnTo>
                <a:lnTo>
                  <a:pt x="519" y="414"/>
                </a:lnTo>
                <a:lnTo>
                  <a:pt x="519" y="414"/>
                </a:lnTo>
                <a:lnTo>
                  <a:pt x="518" y="414"/>
                </a:lnTo>
                <a:lnTo>
                  <a:pt x="517" y="414"/>
                </a:lnTo>
                <a:lnTo>
                  <a:pt x="517" y="414"/>
                </a:lnTo>
                <a:lnTo>
                  <a:pt x="516" y="414"/>
                </a:lnTo>
                <a:lnTo>
                  <a:pt x="515" y="414"/>
                </a:lnTo>
                <a:lnTo>
                  <a:pt x="515" y="414"/>
                </a:lnTo>
                <a:lnTo>
                  <a:pt x="514" y="414"/>
                </a:lnTo>
                <a:lnTo>
                  <a:pt x="514" y="415"/>
                </a:lnTo>
                <a:lnTo>
                  <a:pt x="513" y="415"/>
                </a:lnTo>
                <a:lnTo>
                  <a:pt x="513" y="415"/>
                </a:lnTo>
                <a:lnTo>
                  <a:pt x="512" y="416"/>
                </a:lnTo>
                <a:lnTo>
                  <a:pt x="511" y="416"/>
                </a:lnTo>
                <a:lnTo>
                  <a:pt x="510" y="416"/>
                </a:lnTo>
                <a:lnTo>
                  <a:pt x="510" y="416"/>
                </a:lnTo>
                <a:lnTo>
                  <a:pt x="509" y="417"/>
                </a:lnTo>
                <a:lnTo>
                  <a:pt x="508" y="417"/>
                </a:lnTo>
                <a:lnTo>
                  <a:pt x="506" y="418"/>
                </a:lnTo>
                <a:lnTo>
                  <a:pt x="506" y="418"/>
                </a:lnTo>
                <a:lnTo>
                  <a:pt x="504" y="418"/>
                </a:lnTo>
                <a:lnTo>
                  <a:pt x="504" y="419"/>
                </a:lnTo>
                <a:lnTo>
                  <a:pt x="504" y="420"/>
                </a:lnTo>
                <a:lnTo>
                  <a:pt x="504" y="420"/>
                </a:lnTo>
                <a:lnTo>
                  <a:pt x="504" y="421"/>
                </a:lnTo>
                <a:lnTo>
                  <a:pt x="504" y="421"/>
                </a:lnTo>
                <a:lnTo>
                  <a:pt x="504" y="422"/>
                </a:lnTo>
                <a:lnTo>
                  <a:pt x="503" y="423"/>
                </a:lnTo>
                <a:lnTo>
                  <a:pt x="502" y="423"/>
                </a:lnTo>
                <a:lnTo>
                  <a:pt x="502" y="423"/>
                </a:lnTo>
                <a:lnTo>
                  <a:pt x="501" y="423"/>
                </a:lnTo>
                <a:lnTo>
                  <a:pt x="500" y="424"/>
                </a:lnTo>
                <a:lnTo>
                  <a:pt x="500" y="424"/>
                </a:lnTo>
                <a:lnTo>
                  <a:pt x="499" y="425"/>
                </a:lnTo>
                <a:lnTo>
                  <a:pt x="498" y="425"/>
                </a:lnTo>
                <a:lnTo>
                  <a:pt x="498" y="425"/>
                </a:lnTo>
                <a:lnTo>
                  <a:pt x="496" y="426"/>
                </a:lnTo>
                <a:lnTo>
                  <a:pt x="496" y="427"/>
                </a:lnTo>
                <a:lnTo>
                  <a:pt x="496" y="427"/>
                </a:lnTo>
                <a:lnTo>
                  <a:pt x="495" y="428"/>
                </a:lnTo>
                <a:lnTo>
                  <a:pt x="495" y="429"/>
                </a:lnTo>
                <a:lnTo>
                  <a:pt x="495" y="429"/>
                </a:lnTo>
                <a:lnTo>
                  <a:pt x="495" y="430"/>
                </a:lnTo>
                <a:lnTo>
                  <a:pt x="494" y="431"/>
                </a:lnTo>
                <a:lnTo>
                  <a:pt x="494" y="431"/>
                </a:lnTo>
                <a:lnTo>
                  <a:pt x="494" y="431"/>
                </a:lnTo>
                <a:lnTo>
                  <a:pt x="494" y="432"/>
                </a:lnTo>
                <a:lnTo>
                  <a:pt x="493" y="433"/>
                </a:lnTo>
                <a:lnTo>
                  <a:pt x="493" y="433"/>
                </a:lnTo>
                <a:lnTo>
                  <a:pt x="492" y="433"/>
                </a:lnTo>
                <a:lnTo>
                  <a:pt x="491" y="433"/>
                </a:lnTo>
                <a:lnTo>
                  <a:pt x="491" y="433"/>
                </a:lnTo>
                <a:lnTo>
                  <a:pt x="491" y="434"/>
                </a:lnTo>
                <a:lnTo>
                  <a:pt x="491" y="435"/>
                </a:lnTo>
                <a:lnTo>
                  <a:pt x="491" y="435"/>
                </a:lnTo>
                <a:lnTo>
                  <a:pt x="491" y="435"/>
                </a:lnTo>
                <a:lnTo>
                  <a:pt x="491" y="436"/>
                </a:lnTo>
                <a:lnTo>
                  <a:pt x="490" y="437"/>
                </a:lnTo>
                <a:lnTo>
                  <a:pt x="490" y="437"/>
                </a:lnTo>
                <a:lnTo>
                  <a:pt x="489" y="438"/>
                </a:lnTo>
                <a:lnTo>
                  <a:pt x="487" y="438"/>
                </a:lnTo>
                <a:lnTo>
                  <a:pt x="487" y="439"/>
                </a:lnTo>
                <a:lnTo>
                  <a:pt x="486" y="439"/>
                </a:lnTo>
                <a:lnTo>
                  <a:pt x="486" y="439"/>
                </a:lnTo>
                <a:lnTo>
                  <a:pt x="485" y="440"/>
                </a:lnTo>
                <a:lnTo>
                  <a:pt x="485" y="440"/>
                </a:lnTo>
                <a:lnTo>
                  <a:pt x="485" y="441"/>
                </a:lnTo>
                <a:lnTo>
                  <a:pt x="485" y="442"/>
                </a:lnTo>
                <a:lnTo>
                  <a:pt x="485" y="443"/>
                </a:lnTo>
                <a:lnTo>
                  <a:pt x="486" y="444"/>
                </a:lnTo>
                <a:lnTo>
                  <a:pt x="487" y="444"/>
                </a:lnTo>
                <a:lnTo>
                  <a:pt x="487" y="445"/>
                </a:lnTo>
                <a:lnTo>
                  <a:pt x="486" y="445"/>
                </a:lnTo>
                <a:lnTo>
                  <a:pt x="486" y="446"/>
                </a:lnTo>
                <a:lnTo>
                  <a:pt x="486" y="446"/>
                </a:lnTo>
                <a:lnTo>
                  <a:pt x="485" y="446"/>
                </a:lnTo>
                <a:lnTo>
                  <a:pt x="485" y="447"/>
                </a:lnTo>
                <a:lnTo>
                  <a:pt x="485" y="447"/>
                </a:lnTo>
                <a:lnTo>
                  <a:pt x="484" y="447"/>
                </a:lnTo>
                <a:lnTo>
                  <a:pt x="483" y="447"/>
                </a:lnTo>
                <a:lnTo>
                  <a:pt x="483" y="448"/>
                </a:lnTo>
                <a:lnTo>
                  <a:pt x="484" y="448"/>
                </a:lnTo>
                <a:lnTo>
                  <a:pt x="485" y="448"/>
                </a:lnTo>
                <a:lnTo>
                  <a:pt x="485" y="448"/>
                </a:lnTo>
                <a:lnTo>
                  <a:pt x="485" y="448"/>
                </a:lnTo>
                <a:lnTo>
                  <a:pt x="485" y="449"/>
                </a:lnTo>
                <a:lnTo>
                  <a:pt x="485" y="450"/>
                </a:lnTo>
                <a:lnTo>
                  <a:pt x="486" y="450"/>
                </a:lnTo>
                <a:lnTo>
                  <a:pt x="487" y="450"/>
                </a:lnTo>
                <a:lnTo>
                  <a:pt x="487" y="450"/>
                </a:lnTo>
                <a:lnTo>
                  <a:pt x="487" y="451"/>
                </a:lnTo>
                <a:lnTo>
                  <a:pt x="487" y="452"/>
                </a:lnTo>
                <a:lnTo>
                  <a:pt x="487" y="452"/>
                </a:lnTo>
                <a:lnTo>
                  <a:pt x="488" y="452"/>
                </a:lnTo>
                <a:lnTo>
                  <a:pt x="488" y="453"/>
                </a:lnTo>
                <a:lnTo>
                  <a:pt x="489" y="453"/>
                </a:lnTo>
                <a:lnTo>
                  <a:pt x="489" y="454"/>
                </a:lnTo>
                <a:lnTo>
                  <a:pt x="489" y="454"/>
                </a:lnTo>
                <a:lnTo>
                  <a:pt x="489" y="455"/>
                </a:lnTo>
                <a:lnTo>
                  <a:pt x="489" y="456"/>
                </a:lnTo>
                <a:lnTo>
                  <a:pt x="488" y="456"/>
                </a:lnTo>
                <a:lnTo>
                  <a:pt x="488" y="457"/>
                </a:lnTo>
                <a:lnTo>
                  <a:pt x="488" y="457"/>
                </a:lnTo>
                <a:lnTo>
                  <a:pt x="488" y="458"/>
                </a:lnTo>
                <a:lnTo>
                  <a:pt x="489" y="458"/>
                </a:lnTo>
                <a:lnTo>
                  <a:pt x="489" y="459"/>
                </a:lnTo>
                <a:lnTo>
                  <a:pt x="489" y="459"/>
                </a:lnTo>
                <a:lnTo>
                  <a:pt x="490" y="459"/>
                </a:lnTo>
                <a:lnTo>
                  <a:pt x="490" y="459"/>
                </a:lnTo>
                <a:lnTo>
                  <a:pt x="490" y="460"/>
                </a:lnTo>
                <a:lnTo>
                  <a:pt x="491" y="460"/>
                </a:lnTo>
                <a:lnTo>
                  <a:pt x="491" y="461"/>
                </a:lnTo>
                <a:lnTo>
                  <a:pt x="491" y="461"/>
                </a:lnTo>
                <a:lnTo>
                  <a:pt x="491" y="461"/>
                </a:lnTo>
                <a:lnTo>
                  <a:pt x="492" y="461"/>
                </a:lnTo>
                <a:lnTo>
                  <a:pt x="492" y="462"/>
                </a:lnTo>
                <a:lnTo>
                  <a:pt x="493" y="462"/>
                </a:lnTo>
                <a:lnTo>
                  <a:pt x="493" y="462"/>
                </a:lnTo>
                <a:lnTo>
                  <a:pt x="493" y="461"/>
                </a:lnTo>
                <a:lnTo>
                  <a:pt x="494" y="461"/>
                </a:lnTo>
                <a:lnTo>
                  <a:pt x="494" y="461"/>
                </a:lnTo>
                <a:lnTo>
                  <a:pt x="494" y="461"/>
                </a:lnTo>
                <a:lnTo>
                  <a:pt x="495" y="461"/>
                </a:lnTo>
                <a:lnTo>
                  <a:pt x="496" y="461"/>
                </a:lnTo>
                <a:lnTo>
                  <a:pt x="496" y="462"/>
                </a:lnTo>
                <a:lnTo>
                  <a:pt x="496" y="463"/>
                </a:lnTo>
                <a:lnTo>
                  <a:pt x="496" y="463"/>
                </a:lnTo>
                <a:lnTo>
                  <a:pt x="496" y="464"/>
                </a:lnTo>
                <a:lnTo>
                  <a:pt x="496" y="465"/>
                </a:lnTo>
                <a:lnTo>
                  <a:pt x="496" y="465"/>
                </a:lnTo>
                <a:lnTo>
                  <a:pt x="496" y="466"/>
                </a:lnTo>
                <a:lnTo>
                  <a:pt x="496" y="467"/>
                </a:lnTo>
                <a:lnTo>
                  <a:pt x="496" y="467"/>
                </a:lnTo>
                <a:lnTo>
                  <a:pt x="496" y="468"/>
                </a:lnTo>
                <a:lnTo>
                  <a:pt x="496" y="468"/>
                </a:lnTo>
                <a:lnTo>
                  <a:pt x="497" y="468"/>
                </a:lnTo>
                <a:lnTo>
                  <a:pt x="498" y="468"/>
                </a:lnTo>
                <a:lnTo>
                  <a:pt x="498" y="468"/>
                </a:lnTo>
                <a:lnTo>
                  <a:pt x="498" y="469"/>
                </a:lnTo>
                <a:lnTo>
                  <a:pt x="499" y="469"/>
                </a:lnTo>
                <a:lnTo>
                  <a:pt x="500" y="470"/>
                </a:lnTo>
                <a:lnTo>
                  <a:pt x="500" y="471"/>
                </a:lnTo>
                <a:lnTo>
                  <a:pt x="500" y="471"/>
                </a:lnTo>
                <a:lnTo>
                  <a:pt x="500" y="471"/>
                </a:lnTo>
                <a:lnTo>
                  <a:pt x="501" y="471"/>
                </a:lnTo>
                <a:lnTo>
                  <a:pt x="502" y="471"/>
                </a:lnTo>
                <a:lnTo>
                  <a:pt x="502" y="472"/>
                </a:lnTo>
                <a:lnTo>
                  <a:pt x="502" y="472"/>
                </a:lnTo>
                <a:lnTo>
                  <a:pt x="503" y="472"/>
                </a:lnTo>
                <a:lnTo>
                  <a:pt x="504" y="472"/>
                </a:lnTo>
                <a:lnTo>
                  <a:pt x="504" y="473"/>
                </a:lnTo>
                <a:lnTo>
                  <a:pt x="504" y="473"/>
                </a:lnTo>
                <a:lnTo>
                  <a:pt x="504" y="473"/>
                </a:lnTo>
                <a:lnTo>
                  <a:pt x="505" y="474"/>
                </a:lnTo>
                <a:lnTo>
                  <a:pt x="505" y="475"/>
                </a:lnTo>
                <a:lnTo>
                  <a:pt x="506" y="475"/>
                </a:lnTo>
                <a:lnTo>
                  <a:pt x="506" y="476"/>
                </a:lnTo>
                <a:lnTo>
                  <a:pt x="506" y="476"/>
                </a:lnTo>
                <a:lnTo>
                  <a:pt x="507" y="476"/>
                </a:lnTo>
                <a:lnTo>
                  <a:pt x="507" y="477"/>
                </a:lnTo>
                <a:lnTo>
                  <a:pt x="508" y="478"/>
                </a:lnTo>
                <a:lnTo>
                  <a:pt x="508" y="478"/>
                </a:lnTo>
                <a:lnTo>
                  <a:pt x="508" y="478"/>
                </a:lnTo>
                <a:lnTo>
                  <a:pt x="509" y="479"/>
                </a:lnTo>
                <a:lnTo>
                  <a:pt x="509" y="480"/>
                </a:lnTo>
                <a:lnTo>
                  <a:pt x="509" y="480"/>
                </a:lnTo>
                <a:lnTo>
                  <a:pt x="510" y="480"/>
                </a:lnTo>
                <a:lnTo>
                  <a:pt x="510" y="481"/>
                </a:lnTo>
                <a:lnTo>
                  <a:pt x="510" y="482"/>
                </a:lnTo>
                <a:lnTo>
                  <a:pt x="510" y="482"/>
                </a:lnTo>
                <a:lnTo>
                  <a:pt x="511" y="482"/>
                </a:lnTo>
                <a:lnTo>
                  <a:pt x="511" y="483"/>
                </a:lnTo>
                <a:lnTo>
                  <a:pt x="512" y="483"/>
                </a:lnTo>
                <a:lnTo>
                  <a:pt x="512" y="484"/>
                </a:lnTo>
                <a:lnTo>
                  <a:pt x="512" y="484"/>
                </a:lnTo>
                <a:lnTo>
                  <a:pt x="513" y="484"/>
                </a:lnTo>
                <a:lnTo>
                  <a:pt x="513" y="484"/>
                </a:lnTo>
                <a:lnTo>
                  <a:pt x="513" y="485"/>
                </a:lnTo>
                <a:lnTo>
                  <a:pt x="514" y="485"/>
                </a:lnTo>
                <a:lnTo>
                  <a:pt x="515" y="486"/>
                </a:lnTo>
                <a:lnTo>
                  <a:pt x="515" y="486"/>
                </a:lnTo>
                <a:lnTo>
                  <a:pt x="516" y="486"/>
                </a:lnTo>
                <a:lnTo>
                  <a:pt x="517" y="486"/>
                </a:lnTo>
                <a:lnTo>
                  <a:pt x="517" y="486"/>
                </a:lnTo>
                <a:lnTo>
                  <a:pt x="517" y="486"/>
                </a:lnTo>
                <a:lnTo>
                  <a:pt x="518" y="486"/>
                </a:lnTo>
                <a:lnTo>
                  <a:pt x="519" y="486"/>
                </a:lnTo>
                <a:lnTo>
                  <a:pt x="519" y="486"/>
                </a:lnTo>
                <a:lnTo>
                  <a:pt x="519" y="487"/>
                </a:lnTo>
                <a:lnTo>
                  <a:pt x="519" y="487"/>
                </a:lnTo>
                <a:lnTo>
                  <a:pt x="519" y="488"/>
                </a:lnTo>
                <a:lnTo>
                  <a:pt x="519" y="488"/>
                </a:lnTo>
                <a:lnTo>
                  <a:pt x="519" y="489"/>
                </a:lnTo>
                <a:lnTo>
                  <a:pt x="520" y="489"/>
                </a:lnTo>
                <a:lnTo>
                  <a:pt x="520" y="490"/>
                </a:lnTo>
                <a:lnTo>
                  <a:pt x="521" y="490"/>
                </a:lnTo>
                <a:lnTo>
                  <a:pt x="521" y="491"/>
                </a:lnTo>
                <a:lnTo>
                  <a:pt x="521" y="492"/>
                </a:lnTo>
                <a:lnTo>
                  <a:pt x="522" y="492"/>
                </a:lnTo>
                <a:lnTo>
                  <a:pt x="522" y="492"/>
                </a:lnTo>
                <a:lnTo>
                  <a:pt x="523" y="492"/>
                </a:lnTo>
                <a:lnTo>
                  <a:pt x="523" y="492"/>
                </a:lnTo>
                <a:lnTo>
                  <a:pt x="523" y="493"/>
                </a:lnTo>
                <a:lnTo>
                  <a:pt x="524" y="493"/>
                </a:lnTo>
                <a:lnTo>
                  <a:pt x="524" y="493"/>
                </a:lnTo>
                <a:lnTo>
                  <a:pt x="524" y="494"/>
                </a:lnTo>
                <a:lnTo>
                  <a:pt x="525" y="494"/>
                </a:lnTo>
                <a:lnTo>
                  <a:pt x="525" y="495"/>
                </a:lnTo>
                <a:lnTo>
                  <a:pt x="525" y="495"/>
                </a:lnTo>
                <a:lnTo>
                  <a:pt x="525" y="495"/>
                </a:lnTo>
                <a:lnTo>
                  <a:pt x="525" y="496"/>
                </a:lnTo>
                <a:lnTo>
                  <a:pt x="525" y="497"/>
                </a:lnTo>
                <a:lnTo>
                  <a:pt x="526" y="497"/>
                </a:lnTo>
                <a:lnTo>
                  <a:pt x="526" y="497"/>
                </a:lnTo>
                <a:lnTo>
                  <a:pt x="527" y="497"/>
                </a:lnTo>
                <a:lnTo>
                  <a:pt x="527" y="497"/>
                </a:lnTo>
                <a:lnTo>
                  <a:pt x="527" y="498"/>
                </a:lnTo>
                <a:lnTo>
                  <a:pt x="527" y="499"/>
                </a:lnTo>
                <a:lnTo>
                  <a:pt x="527" y="499"/>
                </a:lnTo>
                <a:lnTo>
                  <a:pt x="528" y="499"/>
                </a:lnTo>
                <a:lnTo>
                  <a:pt x="528" y="500"/>
                </a:lnTo>
                <a:lnTo>
                  <a:pt x="529" y="501"/>
                </a:lnTo>
                <a:lnTo>
                  <a:pt x="529" y="501"/>
                </a:lnTo>
                <a:lnTo>
                  <a:pt x="529" y="502"/>
                </a:lnTo>
                <a:lnTo>
                  <a:pt x="529" y="502"/>
                </a:lnTo>
                <a:lnTo>
                  <a:pt x="529" y="503"/>
                </a:lnTo>
                <a:lnTo>
                  <a:pt x="529" y="503"/>
                </a:lnTo>
                <a:lnTo>
                  <a:pt x="529" y="504"/>
                </a:lnTo>
                <a:lnTo>
                  <a:pt x="529" y="505"/>
                </a:lnTo>
                <a:lnTo>
                  <a:pt x="529" y="505"/>
                </a:lnTo>
                <a:lnTo>
                  <a:pt x="530" y="505"/>
                </a:lnTo>
                <a:lnTo>
                  <a:pt x="530" y="506"/>
                </a:lnTo>
                <a:lnTo>
                  <a:pt x="530" y="506"/>
                </a:lnTo>
                <a:lnTo>
                  <a:pt x="530" y="507"/>
                </a:lnTo>
                <a:lnTo>
                  <a:pt x="531" y="507"/>
                </a:lnTo>
                <a:lnTo>
                  <a:pt x="531" y="507"/>
                </a:lnTo>
                <a:lnTo>
                  <a:pt x="531" y="508"/>
                </a:lnTo>
                <a:lnTo>
                  <a:pt x="532" y="508"/>
                </a:lnTo>
                <a:lnTo>
                  <a:pt x="532" y="509"/>
                </a:lnTo>
                <a:lnTo>
                  <a:pt x="532" y="509"/>
                </a:lnTo>
                <a:lnTo>
                  <a:pt x="532" y="510"/>
                </a:lnTo>
                <a:lnTo>
                  <a:pt x="532" y="511"/>
                </a:lnTo>
                <a:lnTo>
                  <a:pt x="533" y="511"/>
                </a:lnTo>
                <a:lnTo>
                  <a:pt x="533" y="511"/>
                </a:lnTo>
                <a:lnTo>
                  <a:pt x="533" y="512"/>
                </a:lnTo>
                <a:lnTo>
                  <a:pt x="534" y="512"/>
                </a:lnTo>
                <a:lnTo>
                  <a:pt x="534" y="512"/>
                </a:lnTo>
                <a:lnTo>
                  <a:pt x="534" y="512"/>
                </a:lnTo>
                <a:lnTo>
                  <a:pt x="534" y="513"/>
                </a:lnTo>
                <a:lnTo>
                  <a:pt x="534" y="514"/>
                </a:lnTo>
                <a:lnTo>
                  <a:pt x="534" y="514"/>
                </a:lnTo>
                <a:lnTo>
                  <a:pt x="534" y="515"/>
                </a:lnTo>
                <a:lnTo>
                  <a:pt x="535" y="515"/>
                </a:lnTo>
                <a:lnTo>
                  <a:pt x="535" y="516"/>
                </a:lnTo>
                <a:lnTo>
                  <a:pt x="535" y="516"/>
                </a:lnTo>
                <a:lnTo>
                  <a:pt x="536" y="516"/>
                </a:lnTo>
                <a:lnTo>
                  <a:pt x="536" y="517"/>
                </a:lnTo>
                <a:lnTo>
                  <a:pt x="536" y="518"/>
                </a:lnTo>
                <a:lnTo>
                  <a:pt x="536" y="518"/>
                </a:lnTo>
                <a:lnTo>
                  <a:pt x="536" y="519"/>
                </a:lnTo>
                <a:lnTo>
                  <a:pt x="536" y="519"/>
                </a:lnTo>
                <a:lnTo>
                  <a:pt x="537" y="520"/>
                </a:lnTo>
                <a:lnTo>
                  <a:pt x="538" y="520"/>
                </a:lnTo>
                <a:lnTo>
                  <a:pt x="538" y="520"/>
                </a:lnTo>
                <a:lnTo>
                  <a:pt x="538" y="520"/>
                </a:lnTo>
                <a:lnTo>
                  <a:pt x="539" y="521"/>
                </a:lnTo>
                <a:lnTo>
                  <a:pt x="540" y="521"/>
                </a:lnTo>
                <a:lnTo>
                  <a:pt x="540" y="522"/>
                </a:lnTo>
                <a:lnTo>
                  <a:pt x="540" y="522"/>
                </a:lnTo>
                <a:lnTo>
                  <a:pt x="540" y="522"/>
                </a:lnTo>
                <a:lnTo>
                  <a:pt x="541" y="522"/>
                </a:lnTo>
                <a:lnTo>
                  <a:pt x="541" y="523"/>
                </a:lnTo>
                <a:lnTo>
                  <a:pt x="542" y="523"/>
                </a:lnTo>
                <a:lnTo>
                  <a:pt x="542" y="524"/>
                </a:lnTo>
                <a:lnTo>
                  <a:pt x="542" y="524"/>
                </a:lnTo>
                <a:lnTo>
                  <a:pt x="542" y="524"/>
                </a:lnTo>
                <a:lnTo>
                  <a:pt x="543" y="524"/>
                </a:lnTo>
                <a:lnTo>
                  <a:pt x="544" y="524"/>
                </a:lnTo>
                <a:lnTo>
                  <a:pt x="544" y="525"/>
                </a:lnTo>
                <a:lnTo>
                  <a:pt x="544" y="525"/>
                </a:lnTo>
                <a:lnTo>
                  <a:pt x="544" y="526"/>
                </a:lnTo>
                <a:lnTo>
                  <a:pt x="544" y="526"/>
                </a:lnTo>
                <a:lnTo>
                  <a:pt x="545" y="526"/>
                </a:lnTo>
                <a:lnTo>
                  <a:pt x="545" y="527"/>
                </a:lnTo>
                <a:lnTo>
                  <a:pt x="545" y="528"/>
                </a:lnTo>
                <a:lnTo>
                  <a:pt x="544" y="528"/>
                </a:lnTo>
                <a:lnTo>
                  <a:pt x="544" y="528"/>
                </a:lnTo>
                <a:lnTo>
                  <a:pt x="544" y="529"/>
                </a:lnTo>
                <a:lnTo>
                  <a:pt x="545" y="529"/>
                </a:lnTo>
                <a:lnTo>
                  <a:pt x="545" y="529"/>
                </a:lnTo>
                <a:lnTo>
                  <a:pt x="545" y="530"/>
                </a:lnTo>
                <a:lnTo>
                  <a:pt x="545" y="531"/>
                </a:lnTo>
                <a:lnTo>
                  <a:pt x="545" y="531"/>
                </a:lnTo>
                <a:lnTo>
                  <a:pt x="545" y="532"/>
                </a:lnTo>
                <a:lnTo>
                  <a:pt x="545" y="533"/>
                </a:lnTo>
                <a:lnTo>
                  <a:pt x="544" y="533"/>
                </a:lnTo>
                <a:lnTo>
                  <a:pt x="544" y="533"/>
                </a:lnTo>
                <a:lnTo>
                  <a:pt x="544" y="533"/>
                </a:lnTo>
                <a:lnTo>
                  <a:pt x="544" y="534"/>
                </a:lnTo>
                <a:lnTo>
                  <a:pt x="543" y="534"/>
                </a:lnTo>
                <a:lnTo>
                  <a:pt x="542" y="534"/>
                </a:lnTo>
                <a:lnTo>
                  <a:pt x="542" y="534"/>
                </a:lnTo>
                <a:lnTo>
                  <a:pt x="541" y="534"/>
                </a:lnTo>
                <a:lnTo>
                  <a:pt x="540" y="534"/>
                </a:lnTo>
                <a:lnTo>
                  <a:pt x="540" y="534"/>
                </a:lnTo>
                <a:lnTo>
                  <a:pt x="539" y="534"/>
                </a:lnTo>
                <a:lnTo>
                  <a:pt x="539" y="535"/>
                </a:lnTo>
                <a:lnTo>
                  <a:pt x="538" y="535"/>
                </a:lnTo>
                <a:lnTo>
                  <a:pt x="538" y="535"/>
                </a:lnTo>
                <a:lnTo>
                  <a:pt x="537" y="535"/>
                </a:lnTo>
                <a:lnTo>
                  <a:pt x="536" y="535"/>
                </a:lnTo>
                <a:lnTo>
                  <a:pt x="536" y="535"/>
                </a:lnTo>
                <a:lnTo>
                  <a:pt x="535" y="535"/>
                </a:lnTo>
                <a:lnTo>
                  <a:pt x="535" y="536"/>
                </a:lnTo>
                <a:lnTo>
                  <a:pt x="534" y="536"/>
                </a:lnTo>
                <a:lnTo>
                  <a:pt x="533" y="536"/>
                </a:lnTo>
                <a:lnTo>
                  <a:pt x="532" y="536"/>
                </a:lnTo>
                <a:lnTo>
                  <a:pt x="532" y="536"/>
                </a:lnTo>
                <a:lnTo>
                  <a:pt x="530" y="537"/>
                </a:lnTo>
                <a:lnTo>
                  <a:pt x="530" y="537"/>
                </a:lnTo>
                <a:lnTo>
                  <a:pt x="529" y="537"/>
                </a:lnTo>
                <a:lnTo>
                  <a:pt x="529" y="536"/>
                </a:lnTo>
                <a:lnTo>
                  <a:pt x="529" y="536"/>
                </a:lnTo>
                <a:lnTo>
                  <a:pt x="528" y="536"/>
                </a:lnTo>
                <a:lnTo>
                  <a:pt x="527" y="536"/>
                </a:lnTo>
                <a:lnTo>
                  <a:pt x="527" y="536"/>
                </a:lnTo>
                <a:lnTo>
                  <a:pt x="526" y="536"/>
                </a:lnTo>
                <a:lnTo>
                  <a:pt x="525" y="536"/>
                </a:lnTo>
                <a:lnTo>
                  <a:pt x="525" y="536"/>
                </a:lnTo>
                <a:lnTo>
                  <a:pt x="525" y="537"/>
                </a:lnTo>
                <a:lnTo>
                  <a:pt x="524" y="537"/>
                </a:lnTo>
                <a:lnTo>
                  <a:pt x="523" y="537"/>
                </a:lnTo>
                <a:lnTo>
                  <a:pt x="523" y="536"/>
                </a:lnTo>
                <a:lnTo>
                  <a:pt x="523" y="536"/>
                </a:lnTo>
                <a:lnTo>
                  <a:pt x="523" y="535"/>
                </a:lnTo>
                <a:lnTo>
                  <a:pt x="523" y="535"/>
                </a:lnTo>
                <a:lnTo>
                  <a:pt x="524" y="535"/>
                </a:lnTo>
                <a:lnTo>
                  <a:pt x="525" y="535"/>
                </a:lnTo>
                <a:lnTo>
                  <a:pt x="525" y="534"/>
                </a:lnTo>
                <a:lnTo>
                  <a:pt x="526" y="534"/>
                </a:lnTo>
                <a:lnTo>
                  <a:pt x="527" y="533"/>
                </a:lnTo>
                <a:lnTo>
                  <a:pt x="527" y="533"/>
                </a:lnTo>
                <a:lnTo>
                  <a:pt x="527" y="533"/>
                </a:lnTo>
                <a:lnTo>
                  <a:pt x="528" y="532"/>
                </a:lnTo>
                <a:lnTo>
                  <a:pt x="528" y="531"/>
                </a:lnTo>
                <a:lnTo>
                  <a:pt x="528" y="531"/>
                </a:lnTo>
                <a:lnTo>
                  <a:pt x="528" y="530"/>
                </a:lnTo>
                <a:lnTo>
                  <a:pt x="527" y="530"/>
                </a:lnTo>
                <a:lnTo>
                  <a:pt x="527" y="529"/>
                </a:lnTo>
                <a:lnTo>
                  <a:pt x="527" y="529"/>
                </a:lnTo>
                <a:lnTo>
                  <a:pt x="527" y="529"/>
                </a:lnTo>
                <a:lnTo>
                  <a:pt x="527" y="528"/>
                </a:lnTo>
                <a:lnTo>
                  <a:pt x="526" y="528"/>
                </a:lnTo>
                <a:lnTo>
                  <a:pt x="526" y="528"/>
                </a:lnTo>
                <a:lnTo>
                  <a:pt x="525" y="527"/>
                </a:lnTo>
                <a:lnTo>
                  <a:pt x="525" y="527"/>
                </a:lnTo>
                <a:lnTo>
                  <a:pt x="525" y="526"/>
                </a:lnTo>
                <a:lnTo>
                  <a:pt x="524" y="526"/>
                </a:lnTo>
                <a:lnTo>
                  <a:pt x="523" y="526"/>
                </a:lnTo>
                <a:lnTo>
                  <a:pt x="523" y="526"/>
                </a:lnTo>
                <a:lnTo>
                  <a:pt x="522" y="526"/>
                </a:lnTo>
                <a:lnTo>
                  <a:pt x="522" y="526"/>
                </a:lnTo>
                <a:lnTo>
                  <a:pt x="521" y="526"/>
                </a:lnTo>
                <a:lnTo>
                  <a:pt x="521" y="525"/>
                </a:lnTo>
                <a:lnTo>
                  <a:pt x="521" y="524"/>
                </a:lnTo>
                <a:lnTo>
                  <a:pt x="521" y="524"/>
                </a:lnTo>
                <a:lnTo>
                  <a:pt x="521" y="523"/>
                </a:lnTo>
                <a:lnTo>
                  <a:pt x="521" y="522"/>
                </a:lnTo>
                <a:lnTo>
                  <a:pt x="521" y="522"/>
                </a:lnTo>
                <a:lnTo>
                  <a:pt x="521" y="521"/>
                </a:lnTo>
                <a:lnTo>
                  <a:pt x="522" y="521"/>
                </a:lnTo>
                <a:lnTo>
                  <a:pt x="522" y="520"/>
                </a:lnTo>
                <a:lnTo>
                  <a:pt x="522" y="520"/>
                </a:lnTo>
                <a:lnTo>
                  <a:pt x="522" y="519"/>
                </a:lnTo>
                <a:lnTo>
                  <a:pt x="523" y="519"/>
                </a:lnTo>
                <a:lnTo>
                  <a:pt x="523" y="519"/>
                </a:lnTo>
                <a:lnTo>
                  <a:pt x="523" y="518"/>
                </a:lnTo>
                <a:lnTo>
                  <a:pt x="524" y="518"/>
                </a:lnTo>
                <a:lnTo>
                  <a:pt x="524" y="518"/>
                </a:lnTo>
                <a:lnTo>
                  <a:pt x="524" y="517"/>
                </a:lnTo>
                <a:lnTo>
                  <a:pt x="523" y="517"/>
                </a:lnTo>
                <a:lnTo>
                  <a:pt x="523" y="516"/>
                </a:lnTo>
                <a:lnTo>
                  <a:pt x="523" y="516"/>
                </a:lnTo>
                <a:lnTo>
                  <a:pt x="523" y="516"/>
                </a:lnTo>
                <a:lnTo>
                  <a:pt x="522" y="516"/>
                </a:lnTo>
                <a:lnTo>
                  <a:pt x="522" y="515"/>
                </a:lnTo>
                <a:lnTo>
                  <a:pt x="521" y="515"/>
                </a:lnTo>
                <a:lnTo>
                  <a:pt x="521" y="515"/>
                </a:lnTo>
                <a:lnTo>
                  <a:pt x="520" y="515"/>
                </a:lnTo>
                <a:lnTo>
                  <a:pt x="519" y="515"/>
                </a:lnTo>
                <a:lnTo>
                  <a:pt x="519" y="514"/>
                </a:lnTo>
                <a:lnTo>
                  <a:pt x="519" y="514"/>
                </a:lnTo>
                <a:lnTo>
                  <a:pt x="519" y="514"/>
                </a:lnTo>
                <a:lnTo>
                  <a:pt x="518" y="514"/>
                </a:lnTo>
                <a:lnTo>
                  <a:pt x="518" y="513"/>
                </a:lnTo>
                <a:lnTo>
                  <a:pt x="517" y="512"/>
                </a:lnTo>
                <a:lnTo>
                  <a:pt x="517" y="512"/>
                </a:lnTo>
                <a:lnTo>
                  <a:pt x="517" y="512"/>
                </a:lnTo>
                <a:lnTo>
                  <a:pt x="516" y="511"/>
                </a:lnTo>
                <a:lnTo>
                  <a:pt x="515" y="511"/>
                </a:lnTo>
                <a:lnTo>
                  <a:pt x="515" y="511"/>
                </a:lnTo>
                <a:lnTo>
                  <a:pt x="515" y="510"/>
                </a:lnTo>
                <a:lnTo>
                  <a:pt x="514" y="509"/>
                </a:lnTo>
                <a:lnTo>
                  <a:pt x="514" y="509"/>
                </a:lnTo>
                <a:lnTo>
                  <a:pt x="514" y="508"/>
                </a:lnTo>
                <a:lnTo>
                  <a:pt x="514" y="507"/>
                </a:lnTo>
                <a:lnTo>
                  <a:pt x="513" y="507"/>
                </a:lnTo>
                <a:lnTo>
                  <a:pt x="513" y="506"/>
                </a:lnTo>
                <a:lnTo>
                  <a:pt x="513" y="505"/>
                </a:lnTo>
                <a:lnTo>
                  <a:pt x="512" y="505"/>
                </a:lnTo>
                <a:lnTo>
                  <a:pt x="512" y="504"/>
                </a:lnTo>
                <a:lnTo>
                  <a:pt x="512" y="503"/>
                </a:lnTo>
                <a:lnTo>
                  <a:pt x="512" y="503"/>
                </a:lnTo>
                <a:lnTo>
                  <a:pt x="511" y="503"/>
                </a:lnTo>
                <a:lnTo>
                  <a:pt x="510" y="503"/>
                </a:lnTo>
                <a:lnTo>
                  <a:pt x="510" y="503"/>
                </a:lnTo>
                <a:lnTo>
                  <a:pt x="509" y="503"/>
                </a:lnTo>
                <a:lnTo>
                  <a:pt x="508" y="502"/>
                </a:lnTo>
                <a:lnTo>
                  <a:pt x="508" y="501"/>
                </a:lnTo>
                <a:lnTo>
                  <a:pt x="507" y="501"/>
                </a:lnTo>
                <a:lnTo>
                  <a:pt x="506" y="500"/>
                </a:lnTo>
                <a:lnTo>
                  <a:pt x="506" y="500"/>
                </a:lnTo>
                <a:lnTo>
                  <a:pt x="505" y="500"/>
                </a:lnTo>
                <a:lnTo>
                  <a:pt x="504" y="499"/>
                </a:lnTo>
                <a:lnTo>
                  <a:pt x="504" y="499"/>
                </a:lnTo>
                <a:lnTo>
                  <a:pt x="503" y="499"/>
                </a:lnTo>
                <a:lnTo>
                  <a:pt x="502" y="499"/>
                </a:lnTo>
                <a:lnTo>
                  <a:pt x="502" y="499"/>
                </a:lnTo>
                <a:lnTo>
                  <a:pt x="502" y="498"/>
                </a:lnTo>
                <a:lnTo>
                  <a:pt x="502" y="497"/>
                </a:lnTo>
                <a:lnTo>
                  <a:pt x="503" y="497"/>
                </a:lnTo>
                <a:lnTo>
                  <a:pt x="503" y="497"/>
                </a:lnTo>
                <a:lnTo>
                  <a:pt x="504" y="497"/>
                </a:lnTo>
                <a:lnTo>
                  <a:pt x="504" y="496"/>
                </a:lnTo>
                <a:lnTo>
                  <a:pt x="504" y="495"/>
                </a:lnTo>
                <a:lnTo>
                  <a:pt x="504" y="495"/>
                </a:lnTo>
                <a:lnTo>
                  <a:pt x="504" y="494"/>
                </a:lnTo>
                <a:lnTo>
                  <a:pt x="504" y="493"/>
                </a:lnTo>
                <a:lnTo>
                  <a:pt x="504" y="493"/>
                </a:lnTo>
                <a:lnTo>
                  <a:pt x="503" y="493"/>
                </a:lnTo>
                <a:lnTo>
                  <a:pt x="503" y="492"/>
                </a:lnTo>
                <a:lnTo>
                  <a:pt x="502" y="492"/>
                </a:lnTo>
                <a:lnTo>
                  <a:pt x="502" y="491"/>
                </a:lnTo>
                <a:lnTo>
                  <a:pt x="502" y="490"/>
                </a:lnTo>
                <a:lnTo>
                  <a:pt x="502" y="490"/>
                </a:lnTo>
                <a:lnTo>
                  <a:pt x="502" y="489"/>
                </a:lnTo>
                <a:lnTo>
                  <a:pt x="502" y="488"/>
                </a:lnTo>
                <a:lnTo>
                  <a:pt x="503" y="488"/>
                </a:lnTo>
                <a:lnTo>
                  <a:pt x="503" y="488"/>
                </a:lnTo>
                <a:lnTo>
                  <a:pt x="504" y="488"/>
                </a:lnTo>
                <a:lnTo>
                  <a:pt x="504" y="487"/>
                </a:lnTo>
                <a:lnTo>
                  <a:pt x="504" y="486"/>
                </a:lnTo>
                <a:lnTo>
                  <a:pt x="504" y="486"/>
                </a:lnTo>
                <a:lnTo>
                  <a:pt x="504" y="485"/>
                </a:lnTo>
                <a:lnTo>
                  <a:pt x="503" y="484"/>
                </a:lnTo>
                <a:lnTo>
                  <a:pt x="502" y="484"/>
                </a:lnTo>
                <a:lnTo>
                  <a:pt x="502" y="484"/>
                </a:lnTo>
                <a:lnTo>
                  <a:pt x="502" y="484"/>
                </a:lnTo>
                <a:lnTo>
                  <a:pt x="501" y="484"/>
                </a:lnTo>
                <a:lnTo>
                  <a:pt x="500" y="484"/>
                </a:lnTo>
                <a:lnTo>
                  <a:pt x="500" y="484"/>
                </a:lnTo>
                <a:lnTo>
                  <a:pt x="500" y="483"/>
                </a:lnTo>
                <a:lnTo>
                  <a:pt x="499" y="483"/>
                </a:lnTo>
                <a:lnTo>
                  <a:pt x="498" y="483"/>
                </a:lnTo>
                <a:lnTo>
                  <a:pt x="498" y="483"/>
                </a:lnTo>
                <a:lnTo>
                  <a:pt x="497" y="483"/>
                </a:lnTo>
                <a:lnTo>
                  <a:pt x="496" y="482"/>
                </a:lnTo>
                <a:lnTo>
                  <a:pt x="496" y="482"/>
                </a:lnTo>
                <a:lnTo>
                  <a:pt x="495" y="482"/>
                </a:lnTo>
                <a:lnTo>
                  <a:pt x="494" y="482"/>
                </a:lnTo>
                <a:lnTo>
                  <a:pt x="494" y="482"/>
                </a:lnTo>
                <a:lnTo>
                  <a:pt x="494" y="482"/>
                </a:lnTo>
                <a:lnTo>
                  <a:pt x="494" y="481"/>
                </a:lnTo>
                <a:lnTo>
                  <a:pt x="493" y="481"/>
                </a:lnTo>
                <a:lnTo>
                  <a:pt x="493" y="481"/>
                </a:lnTo>
                <a:lnTo>
                  <a:pt x="493" y="480"/>
                </a:lnTo>
                <a:lnTo>
                  <a:pt x="493" y="480"/>
                </a:lnTo>
                <a:lnTo>
                  <a:pt x="493" y="479"/>
                </a:lnTo>
                <a:lnTo>
                  <a:pt x="492" y="479"/>
                </a:lnTo>
                <a:lnTo>
                  <a:pt x="492" y="478"/>
                </a:lnTo>
                <a:lnTo>
                  <a:pt x="491" y="478"/>
                </a:lnTo>
                <a:lnTo>
                  <a:pt x="491" y="478"/>
                </a:lnTo>
                <a:lnTo>
                  <a:pt x="490" y="478"/>
                </a:lnTo>
                <a:lnTo>
                  <a:pt x="490" y="479"/>
                </a:lnTo>
                <a:lnTo>
                  <a:pt x="489" y="479"/>
                </a:lnTo>
                <a:lnTo>
                  <a:pt x="489" y="479"/>
                </a:lnTo>
                <a:lnTo>
                  <a:pt x="489" y="478"/>
                </a:lnTo>
                <a:lnTo>
                  <a:pt x="488" y="478"/>
                </a:lnTo>
                <a:lnTo>
                  <a:pt x="487" y="478"/>
                </a:lnTo>
                <a:lnTo>
                  <a:pt x="487" y="478"/>
                </a:lnTo>
                <a:lnTo>
                  <a:pt x="486" y="478"/>
                </a:lnTo>
                <a:lnTo>
                  <a:pt x="485" y="478"/>
                </a:lnTo>
                <a:lnTo>
                  <a:pt x="485" y="477"/>
                </a:lnTo>
                <a:lnTo>
                  <a:pt x="485" y="477"/>
                </a:lnTo>
                <a:lnTo>
                  <a:pt x="484" y="477"/>
                </a:lnTo>
                <a:lnTo>
                  <a:pt x="484" y="478"/>
                </a:lnTo>
                <a:lnTo>
                  <a:pt x="483" y="478"/>
                </a:lnTo>
                <a:lnTo>
                  <a:pt x="483" y="478"/>
                </a:lnTo>
                <a:lnTo>
                  <a:pt x="483" y="478"/>
                </a:lnTo>
                <a:lnTo>
                  <a:pt x="482" y="478"/>
                </a:lnTo>
                <a:lnTo>
                  <a:pt x="481" y="478"/>
                </a:lnTo>
                <a:lnTo>
                  <a:pt x="481" y="479"/>
                </a:lnTo>
                <a:lnTo>
                  <a:pt x="480" y="479"/>
                </a:lnTo>
                <a:lnTo>
                  <a:pt x="480" y="478"/>
                </a:lnTo>
                <a:lnTo>
                  <a:pt x="479" y="479"/>
                </a:lnTo>
                <a:lnTo>
                  <a:pt x="479" y="479"/>
                </a:lnTo>
                <a:lnTo>
                  <a:pt x="478" y="479"/>
                </a:lnTo>
                <a:lnTo>
                  <a:pt x="477" y="479"/>
                </a:lnTo>
                <a:lnTo>
                  <a:pt x="477" y="480"/>
                </a:lnTo>
                <a:lnTo>
                  <a:pt x="477" y="480"/>
                </a:lnTo>
                <a:lnTo>
                  <a:pt x="477" y="480"/>
                </a:lnTo>
                <a:lnTo>
                  <a:pt x="476" y="480"/>
                </a:lnTo>
                <a:lnTo>
                  <a:pt x="476" y="481"/>
                </a:lnTo>
                <a:lnTo>
                  <a:pt x="476" y="481"/>
                </a:lnTo>
                <a:lnTo>
                  <a:pt x="476" y="482"/>
                </a:lnTo>
                <a:lnTo>
                  <a:pt x="476" y="482"/>
                </a:lnTo>
                <a:lnTo>
                  <a:pt x="475" y="482"/>
                </a:lnTo>
                <a:lnTo>
                  <a:pt x="474" y="482"/>
                </a:lnTo>
                <a:lnTo>
                  <a:pt x="474" y="483"/>
                </a:lnTo>
                <a:lnTo>
                  <a:pt x="473" y="483"/>
                </a:lnTo>
                <a:lnTo>
                  <a:pt x="472" y="484"/>
                </a:lnTo>
                <a:lnTo>
                  <a:pt x="472" y="484"/>
                </a:lnTo>
                <a:lnTo>
                  <a:pt x="471" y="484"/>
                </a:lnTo>
                <a:lnTo>
                  <a:pt x="471" y="485"/>
                </a:lnTo>
                <a:lnTo>
                  <a:pt x="470" y="485"/>
                </a:lnTo>
                <a:lnTo>
                  <a:pt x="470" y="485"/>
                </a:lnTo>
                <a:lnTo>
                  <a:pt x="469" y="485"/>
                </a:lnTo>
                <a:lnTo>
                  <a:pt x="468" y="485"/>
                </a:lnTo>
                <a:lnTo>
                  <a:pt x="468" y="486"/>
                </a:lnTo>
                <a:lnTo>
                  <a:pt x="468" y="486"/>
                </a:lnTo>
                <a:lnTo>
                  <a:pt x="468" y="485"/>
                </a:lnTo>
                <a:lnTo>
                  <a:pt x="468" y="486"/>
                </a:lnTo>
                <a:lnTo>
                  <a:pt x="467" y="485"/>
                </a:lnTo>
                <a:lnTo>
                  <a:pt x="467" y="486"/>
                </a:lnTo>
                <a:lnTo>
                  <a:pt x="466" y="486"/>
                </a:lnTo>
                <a:lnTo>
                  <a:pt x="466" y="486"/>
                </a:lnTo>
                <a:lnTo>
                  <a:pt x="465" y="486"/>
                </a:lnTo>
                <a:lnTo>
                  <a:pt x="464" y="486"/>
                </a:lnTo>
                <a:lnTo>
                  <a:pt x="464" y="486"/>
                </a:lnTo>
                <a:lnTo>
                  <a:pt x="463" y="486"/>
                </a:lnTo>
                <a:lnTo>
                  <a:pt x="462" y="486"/>
                </a:lnTo>
                <a:lnTo>
                  <a:pt x="462" y="486"/>
                </a:lnTo>
                <a:lnTo>
                  <a:pt x="461" y="486"/>
                </a:lnTo>
                <a:lnTo>
                  <a:pt x="460" y="486"/>
                </a:lnTo>
                <a:lnTo>
                  <a:pt x="460" y="485"/>
                </a:lnTo>
                <a:lnTo>
                  <a:pt x="460" y="485"/>
                </a:lnTo>
                <a:lnTo>
                  <a:pt x="459" y="485"/>
                </a:lnTo>
                <a:lnTo>
                  <a:pt x="459" y="484"/>
                </a:lnTo>
                <a:lnTo>
                  <a:pt x="458" y="484"/>
                </a:lnTo>
                <a:lnTo>
                  <a:pt x="458" y="484"/>
                </a:lnTo>
                <a:lnTo>
                  <a:pt x="458" y="483"/>
                </a:lnTo>
                <a:lnTo>
                  <a:pt x="458" y="482"/>
                </a:lnTo>
                <a:lnTo>
                  <a:pt x="457" y="482"/>
                </a:lnTo>
                <a:lnTo>
                  <a:pt x="457" y="482"/>
                </a:lnTo>
                <a:lnTo>
                  <a:pt x="457" y="481"/>
                </a:lnTo>
                <a:lnTo>
                  <a:pt x="457" y="480"/>
                </a:lnTo>
                <a:lnTo>
                  <a:pt x="457" y="480"/>
                </a:lnTo>
                <a:lnTo>
                  <a:pt x="457" y="480"/>
                </a:lnTo>
                <a:lnTo>
                  <a:pt x="457" y="479"/>
                </a:lnTo>
                <a:lnTo>
                  <a:pt x="456" y="479"/>
                </a:lnTo>
                <a:lnTo>
                  <a:pt x="455" y="479"/>
                </a:lnTo>
                <a:lnTo>
                  <a:pt x="455" y="479"/>
                </a:lnTo>
                <a:lnTo>
                  <a:pt x="454" y="479"/>
                </a:lnTo>
                <a:lnTo>
                  <a:pt x="453" y="479"/>
                </a:lnTo>
                <a:lnTo>
                  <a:pt x="453" y="479"/>
                </a:lnTo>
                <a:lnTo>
                  <a:pt x="452" y="478"/>
                </a:lnTo>
                <a:lnTo>
                  <a:pt x="452" y="478"/>
                </a:lnTo>
                <a:lnTo>
                  <a:pt x="452" y="477"/>
                </a:lnTo>
                <a:lnTo>
                  <a:pt x="451" y="477"/>
                </a:lnTo>
                <a:lnTo>
                  <a:pt x="451" y="476"/>
                </a:lnTo>
                <a:lnTo>
                  <a:pt x="451" y="476"/>
                </a:lnTo>
                <a:lnTo>
                  <a:pt x="451" y="476"/>
                </a:lnTo>
                <a:lnTo>
                  <a:pt x="450" y="475"/>
                </a:lnTo>
                <a:lnTo>
                  <a:pt x="450" y="475"/>
                </a:lnTo>
                <a:lnTo>
                  <a:pt x="449" y="475"/>
                </a:lnTo>
                <a:lnTo>
                  <a:pt x="449" y="475"/>
                </a:lnTo>
                <a:lnTo>
                  <a:pt x="448" y="475"/>
                </a:lnTo>
                <a:lnTo>
                  <a:pt x="447" y="475"/>
                </a:lnTo>
                <a:lnTo>
                  <a:pt x="447" y="475"/>
                </a:lnTo>
                <a:lnTo>
                  <a:pt x="447" y="475"/>
                </a:lnTo>
                <a:lnTo>
                  <a:pt x="446" y="474"/>
                </a:lnTo>
                <a:lnTo>
                  <a:pt x="446" y="473"/>
                </a:lnTo>
                <a:lnTo>
                  <a:pt x="445" y="473"/>
                </a:lnTo>
                <a:lnTo>
                  <a:pt x="445" y="473"/>
                </a:lnTo>
                <a:lnTo>
                  <a:pt x="444" y="473"/>
                </a:lnTo>
                <a:lnTo>
                  <a:pt x="443" y="473"/>
                </a:lnTo>
                <a:lnTo>
                  <a:pt x="443" y="473"/>
                </a:lnTo>
                <a:lnTo>
                  <a:pt x="442" y="473"/>
                </a:lnTo>
                <a:lnTo>
                  <a:pt x="442" y="474"/>
                </a:lnTo>
                <a:lnTo>
                  <a:pt x="441" y="474"/>
                </a:lnTo>
                <a:lnTo>
                  <a:pt x="441" y="474"/>
                </a:lnTo>
                <a:lnTo>
                  <a:pt x="440" y="474"/>
                </a:lnTo>
                <a:lnTo>
                  <a:pt x="440" y="474"/>
                </a:lnTo>
                <a:lnTo>
                  <a:pt x="439" y="474"/>
                </a:lnTo>
                <a:lnTo>
                  <a:pt x="438" y="475"/>
                </a:lnTo>
                <a:lnTo>
                  <a:pt x="438" y="475"/>
                </a:lnTo>
                <a:lnTo>
                  <a:pt x="437" y="476"/>
                </a:lnTo>
                <a:lnTo>
                  <a:pt x="436" y="476"/>
                </a:lnTo>
                <a:lnTo>
                  <a:pt x="436" y="476"/>
                </a:lnTo>
                <a:lnTo>
                  <a:pt x="436" y="476"/>
                </a:lnTo>
                <a:lnTo>
                  <a:pt x="435" y="476"/>
                </a:lnTo>
                <a:lnTo>
                  <a:pt x="435" y="477"/>
                </a:lnTo>
                <a:lnTo>
                  <a:pt x="435" y="478"/>
                </a:lnTo>
                <a:lnTo>
                  <a:pt x="434" y="478"/>
                </a:lnTo>
                <a:lnTo>
                  <a:pt x="434" y="478"/>
                </a:lnTo>
                <a:lnTo>
                  <a:pt x="434" y="479"/>
                </a:lnTo>
                <a:lnTo>
                  <a:pt x="434" y="480"/>
                </a:lnTo>
                <a:lnTo>
                  <a:pt x="434" y="480"/>
                </a:lnTo>
                <a:lnTo>
                  <a:pt x="434" y="480"/>
                </a:lnTo>
                <a:lnTo>
                  <a:pt x="433" y="480"/>
                </a:lnTo>
                <a:lnTo>
                  <a:pt x="432" y="481"/>
                </a:lnTo>
                <a:lnTo>
                  <a:pt x="432" y="481"/>
                </a:lnTo>
                <a:lnTo>
                  <a:pt x="431" y="481"/>
                </a:lnTo>
                <a:lnTo>
                  <a:pt x="430" y="481"/>
                </a:lnTo>
                <a:lnTo>
                  <a:pt x="430" y="481"/>
                </a:lnTo>
                <a:lnTo>
                  <a:pt x="430" y="480"/>
                </a:lnTo>
                <a:lnTo>
                  <a:pt x="429" y="480"/>
                </a:lnTo>
                <a:lnTo>
                  <a:pt x="429" y="480"/>
                </a:lnTo>
                <a:lnTo>
                  <a:pt x="428" y="480"/>
                </a:lnTo>
                <a:lnTo>
                  <a:pt x="428" y="479"/>
                </a:lnTo>
                <a:lnTo>
                  <a:pt x="428" y="479"/>
                </a:lnTo>
                <a:lnTo>
                  <a:pt x="428" y="478"/>
                </a:lnTo>
                <a:lnTo>
                  <a:pt x="428" y="478"/>
                </a:lnTo>
                <a:lnTo>
                  <a:pt x="427" y="478"/>
                </a:lnTo>
                <a:lnTo>
                  <a:pt x="427" y="477"/>
                </a:lnTo>
                <a:lnTo>
                  <a:pt x="426" y="477"/>
                </a:lnTo>
                <a:lnTo>
                  <a:pt x="426" y="477"/>
                </a:lnTo>
                <a:lnTo>
                  <a:pt x="426" y="476"/>
                </a:lnTo>
                <a:lnTo>
                  <a:pt x="425" y="476"/>
                </a:lnTo>
                <a:lnTo>
                  <a:pt x="424" y="476"/>
                </a:lnTo>
                <a:lnTo>
                  <a:pt x="424" y="476"/>
                </a:lnTo>
                <a:lnTo>
                  <a:pt x="423" y="477"/>
                </a:lnTo>
                <a:lnTo>
                  <a:pt x="422" y="478"/>
                </a:lnTo>
                <a:lnTo>
                  <a:pt x="422" y="478"/>
                </a:lnTo>
                <a:lnTo>
                  <a:pt x="422" y="479"/>
                </a:lnTo>
                <a:lnTo>
                  <a:pt x="422" y="479"/>
                </a:lnTo>
                <a:lnTo>
                  <a:pt x="422" y="480"/>
                </a:lnTo>
                <a:lnTo>
                  <a:pt x="421" y="480"/>
                </a:lnTo>
                <a:lnTo>
                  <a:pt x="421" y="480"/>
                </a:lnTo>
                <a:lnTo>
                  <a:pt x="420" y="480"/>
                </a:lnTo>
                <a:lnTo>
                  <a:pt x="419" y="480"/>
                </a:lnTo>
                <a:lnTo>
                  <a:pt x="419" y="480"/>
                </a:lnTo>
                <a:lnTo>
                  <a:pt x="418" y="480"/>
                </a:lnTo>
                <a:lnTo>
                  <a:pt x="417" y="480"/>
                </a:lnTo>
                <a:lnTo>
                  <a:pt x="417" y="480"/>
                </a:lnTo>
                <a:lnTo>
                  <a:pt x="416" y="480"/>
                </a:lnTo>
                <a:lnTo>
                  <a:pt x="415" y="480"/>
                </a:lnTo>
                <a:lnTo>
                  <a:pt x="415" y="480"/>
                </a:lnTo>
                <a:lnTo>
                  <a:pt x="414" y="480"/>
                </a:lnTo>
                <a:lnTo>
                  <a:pt x="413" y="480"/>
                </a:lnTo>
                <a:lnTo>
                  <a:pt x="413" y="480"/>
                </a:lnTo>
                <a:lnTo>
                  <a:pt x="412" y="479"/>
                </a:lnTo>
                <a:lnTo>
                  <a:pt x="411" y="479"/>
                </a:lnTo>
                <a:lnTo>
                  <a:pt x="411" y="479"/>
                </a:lnTo>
                <a:lnTo>
                  <a:pt x="410" y="479"/>
                </a:lnTo>
                <a:lnTo>
                  <a:pt x="409" y="479"/>
                </a:lnTo>
                <a:lnTo>
                  <a:pt x="409" y="479"/>
                </a:lnTo>
                <a:lnTo>
                  <a:pt x="409" y="478"/>
                </a:lnTo>
                <a:lnTo>
                  <a:pt x="408" y="478"/>
                </a:lnTo>
                <a:lnTo>
                  <a:pt x="408" y="478"/>
                </a:lnTo>
                <a:lnTo>
                  <a:pt x="407" y="477"/>
                </a:lnTo>
                <a:lnTo>
                  <a:pt x="407" y="476"/>
                </a:lnTo>
                <a:lnTo>
                  <a:pt x="406" y="476"/>
                </a:lnTo>
                <a:lnTo>
                  <a:pt x="405" y="476"/>
                </a:lnTo>
                <a:lnTo>
                  <a:pt x="405" y="476"/>
                </a:lnTo>
                <a:lnTo>
                  <a:pt x="404" y="476"/>
                </a:lnTo>
                <a:lnTo>
                  <a:pt x="404" y="476"/>
                </a:lnTo>
                <a:lnTo>
                  <a:pt x="403" y="476"/>
                </a:lnTo>
                <a:lnTo>
                  <a:pt x="403" y="477"/>
                </a:lnTo>
                <a:lnTo>
                  <a:pt x="403" y="476"/>
                </a:lnTo>
                <a:lnTo>
                  <a:pt x="402" y="476"/>
                </a:lnTo>
                <a:lnTo>
                  <a:pt x="402" y="476"/>
                </a:lnTo>
                <a:lnTo>
                  <a:pt x="401" y="476"/>
                </a:lnTo>
                <a:lnTo>
                  <a:pt x="400" y="476"/>
                </a:lnTo>
                <a:lnTo>
                  <a:pt x="400" y="475"/>
                </a:lnTo>
                <a:lnTo>
                  <a:pt x="399" y="475"/>
                </a:lnTo>
                <a:lnTo>
                  <a:pt x="398" y="475"/>
                </a:lnTo>
                <a:lnTo>
                  <a:pt x="398" y="475"/>
                </a:lnTo>
                <a:lnTo>
                  <a:pt x="398" y="475"/>
                </a:lnTo>
                <a:lnTo>
                  <a:pt x="397" y="475"/>
                </a:lnTo>
                <a:lnTo>
                  <a:pt x="396" y="474"/>
                </a:lnTo>
                <a:lnTo>
                  <a:pt x="396" y="473"/>
                </a:lnTo>
                <a:lnTo>
                  <a:pt x="396" y="473"/>
                </a:lnTo>
                <a:lnTo>
                  <a:pt x="396" y="473"/>
                </a:lnTo>
                <a:lnTo>
                  <a:pt x="395" y="473"/>
                </a:lnTo>
                <a:lnTo>
                  <a:pt x="394" y="473"/>
                </a:lnTo>
                <a:lnTo>
                  <a:pt x="394" y="472"/>
                </a:lnTo>
                <a:lnTo>
                  <a:pt x="393" y="471"/>
                </a:lnTo>
                <a:lnTo>
                  <a:pt x="393" y="471"/>
                </a:lnTo>
                <a:lnTo>
                  <a:pt x="392" y="471"/>
                </a:lnTo>
                <a:lnTo>
                  <a:pt x="392" y="470"/>
                </a:lnTo>
                <a:lnTo>
                  <a:pt x="392" y="470"/>
                </a:lnTo>
                <a:lnTo>
                  <a:pt x="391" y="469"/>
                </a:lnTo>
                <a:lnTo>
                  <a:pt x="390" y="469"/>
                </a:lnTo>
                <a:lnTo>
                  <a:pt x="390" y="469"/>
                </a:lnTo>
                <a:lnTo>
                  <a:pt x="390" y="469"/>
                </a:lnTo>
                <a:lnTo>
                  <a:pt x="389" y="469"/>
                </a:lnTo>
                <a:lnTo>
                  <a:pt x="389" y="468"/>
                </a:lnTo>
                <a:lnTo>
                  <a:pt x="388" y="468"/>
                </a:lnTo>
                <a:lnTo>
                  <a:pt x="388" y="467"/>
                </a:lnTo>
                <a:lnTo>
                  <a:pt x="388" y="467"/>
                </a:lnTo>
                <a:lnTo>
                  <a:pt x="388" y="466"/>
                </a:lnTo>
                <a:lnTo>
                  <a:pt x="387" y="466"/>
                </a:lnTo>
                <a:lnTo>
                  <a:pt x="387" y="465"/>
                </a:lnTo>
                <a:lnTo>
                  <a:pt x="386" y="465"/>
                </a:lnTo>
                <a:lnTo>
                  <a:pt x="386" y="465"/>
                </a:lnTo>
                <a:lnTo>
                  <a:pt x="385" y="465"/>
                </a:lnTo>
                <a:lnTo>
                  <a:pt x="385" y="465"/>
                </a:lnTo>
                <a:lnTo>
                  <a:pt x="385" y="465"/>
                </a:lnTo>
                <a:lnTo>
                  <a:pt x="384" y="465"/>
                </a:lnTo>
                <a:lnTo>
                  <a:pt x="384" y="464"/>
                </a:lnTo>
                <a:lnTo>
                  <a:pt x="383" y="464"/>
                </a:lnTo>
                <a:lnTo>
                  <a:pt x="383" y="463"/>
                </a:lnTo>
                <a:lnTo>
                  <a:pt x="383" y="463"/>
                </a:lnTo>
                <a:lnTo>
                  <a:pt x="383" y="463"/>
                </a:lnTo>
                <a:lnTo>
                  <a:pt x="383" y="462"/>
                </a:lnTo>
                <a:lnTo>
                  <a:pt x="382" y="462"/>
                </a:lnTo>
                <a:lnTo>
                  <a:pt x="382" y="461"/>
                </a:lnTo>
                <a:lnTo>
                  <a:pt x="381" y="461"/>
                </a:lnTo>
                <a:lnTo>
                  <a:pt x="381" y="461"/>
                </a:lnTo>
                <a:lnTo>
                  <a:pt x="381" y="461"/>
                </a:lnTo>
                <a:lnTo>
                  <a:pt x="381" y="460"/>
                </a:lnTo>
                <a:lnTo>
                  <a:pt x="380" y="460"/>
                </a:lnTo>
                <a:lnTo>
                  <a:pt x="380" y="459"/>
                </a:lnTo>
                <a:lnTo>
                  <a:pt x="379" y="459"/>
                </a:lnTo>
                <a:lnTo>
                  <a:pt x="379" y="459"/>
                </a:lnTo>
                <a:lnTo>
                  <a:pt x="379" y="459"/>
                </a:lnTo>
                <a:lnTo>
                  <a:pt x="378" y="459"/>
                </a:lnTo>
                <a:lnTo>
                  <a:pt x="377" y="459"/>
                </a:lnTo>
                <a:lnTo>
                  <a:pt x="377" y="459"/>
                </a:lnTo>
                <a:lnTo>
                  <a:pt x="376" y="459"/>
                </a:lnTo>
                <a:lnTo>
                  <a:pt x="375" y="459"/>
                </a:lnTo>
                <a:lnTo>
                  <a:pt x="375" y="458"/>
                </a:lnTo>
                <a:lnTo>
                  <a:pt x="375" y="459"/>
                </a:lnTo>
                <a:lnTo>
                  <a:pt x="375" y="458"/>
                </a:lnTo>
                <a:lnTo>
                  <a:pt x="374" y="459"/>
                </a:lnTo>
                <a:lnTo>
                  <a:pt x="373" y="459"/>
                </a:lnTo>
                <a:lnTo>
                  <a:pt x="373" y="459"/>
                </a:lnTo>
                <a:lnTo>
                  <a:pt x="372" y="459"/>
                </a:lnTo>
                <a:lnTo>
                  <a:pt x="371" y="459"/>
                </a:lnTo>
                <a:lnTo>
                  <a:pt x="371" y="459"/>
                </a:lnTo>
                <a:lnTo>
                  <a:pt x="371" y="459"/>
                </a:lnTo>
                <a:lnTo>
                  <a:pt x="370" y="459"/>
                </a:lnTo>
                <a:lnTo>
                  <a:pt x="369" y="458"/>
                </a:lnTo>
                <a:lnTo>
                  <a:pt x="369" y="458"/>
                </a:lnTo>
                <a:lnTo>
                  <a:pt x="368" y="458"/>
                </a:lnTo>
                <a:lnTo>
                  <a:pt x="368" y="458"/>
                </a:lnTo>
                <a:lnTo>
                  <a:pt x="367" y="458"/>
                </a:lnTo>
                <a:lnTo>
                  <a:pt x="366" y="458"/>
                </a:lnTo>
                <a:lnTo>
                  <a:pt x="366" y="458"/>
                </a:lnTo>
                <a:lnTo>
                  <a:pt x="365" y="457"/>
                </a:lnTo>
                <a:lnTo>
                  <a:pt x="364" y="457"/>
                </a:lnTo>
                <a:lnTo>
                  <a:pt x="364" y="457"/>
                </a:lnTo>
                <a:lnTo>
                  <a:pt x="363" y="457"/>
                </a:lnTo>
                <a:lnTo>
                  <a:pt x="363" y="457"/>
                </a:lnTo>
                <a:lnTo>
                  <a:pt x="362" y="457"/>
                </a:lnTo>
                <a:lnTo>
                  <a:pt x="362" y="457"/>
                </a:lnTo>
                <a:lnTo>
                  <a:pt x="361" y="457"/>
                </a:lnTo>
                <a:lnTo>
                  <a:pt x="360" y="457"/>
                </a:lnTo>
                <a:lnTo>
                  <a:pt x="360" y="457"/>
                </a:lnTo>
                <a:lnTo>
                  <a:pt x="359" y="457"/>
                </a:lnTo>
                <a:lnTo>
                  <a:pt x="358" y="456"/>
                </a:lnTo>
                <a:lnTo>
                  <a:pt x="358" y="456"/>
                </a:lnTo>
                <a:lnTo>
                  <a:pt x="357" y="456"/>
                </a:lnTo>
                <a:lnTo>
                  <a:pt x="356" y="456"/>
                </a:lnTo>
                <a:lnTo>
                  <a:pt x="356" y="455"/>
                </a:lnTo>
                <a:lnTo>
                  <a:pt x="356" y="455"/>
                </a:lnTo>
                <a:lnTo>
                  <a:pt x="355" y="454"/>
                </a:lnTo>
                <a:lnTo>
                  <a:pt x="354" y="454"/>
                </a:lnTo>
                <a:lnTo>
                  <a:pt x="354" y="454"/>
                </a:lnTo>
                <a:lnTo>
                  <a:pt x="354" y="455"/>
                </a:lnTo>
                <a:lnTo>
                  <a:pt x="353" y="455"/>
                </a:lnTo>
                <a:lnTo>
                  <a:pt x="353" y="456"/>
                </a:lnTo>
                <a:lnTo>
                  <a:pt x="352" y="456"/>
                </a:lnTo>
                <a:lnTo>
                  <a:pt x="352" y="457"/>
                </a:lnTo>
                <a:lnTo>
                  <a:pt x="351" y="457"/>
                </a:lnTo>
                <a:lnTo>
                  <a:pt x="350" y="457"/>
                </a:lnTo>
                <a:lnTo>
                  <a:pt x="350" y="458"/>
                </a:lnTo>
                <a:lnTo>
                  <a:pt x="349" y="458"/>
                </a:lnTo>
                <a:lnTo>
                  <a:pt x="349" y="459"/>
                </a:lnTo>
                <a:lnTo>
                  <a:pt x="348" y="459"/>
                </a:lnTo>
                <a:lnTo>
                  <a:pt x="347" y="459"/>
                </a:lnTo>
                <a:lnTo>
                  <a:pt x="347" y="459"/>
                </a:lnTo>
                <a:lnTo>
                  <a:pt x="347" y="460"/>
                </a:lnTo>
                <a:lnTo>
                  <a:pt x="347" y="461"/>
                </a:lnTo>
                <a:lnTo>
                  <a:pt x="346" y="461"/>
                </a:lnTo>
                <a:lnTo>
                  <a:pt x="346" y="461"/>
                </a:lnTo>
                <a:lnTo>
                  <a:pt x="345" y="461"/>
                </a:lnTo>
                <a:lnTo>
                  <a:pt x="345" y="462"/>
                </a:lnTo>
                <a:lnTo>
                  <a:pt x="345" y="463"/>
                </a:lnTo>
                <a:lnTo>
                  <a:pt x="344" y="463"/>
                </a:lnTo>
                <a:lnTo>
                  <a:pt x="343" y="463"/>
                </a:lnTo>
                <a:lnTo>
                  <a:pt x="343" y="463"/>
                </a:lnTo>
                <a:lnTo>
                  <a:pt x="342" y="463"/>
                </a:lnTo>
                <a:lnTo>
                  <a:pt x="341" y="463"/>
                </a:lnTo>
                <a:lnTo>
                  <a:pt x="341" y="462"/>
                </a:lnTo>
                <a:lnTo>
                  <a:pt x="341" y="462"/>
                </a:lnTo>
                <a:lnTo>
                  <a:pt x="340" y="462"/>
                </a:lnTo>
                <a:lnTo>
                  <a:pt x="340" y="461"/>
                </a:lnTo>
                <a:lnTo>
                  <a:pt x="339" y="461"/>
                </a:lnTo>
                <a:lnTo>
                  <a:pt x="339" y="461"/>
                </a:lnTo>
                <a:lnTo>
                  <a:pt x="338" y="461"/>
                </a:lnTo>
                <a:lnTo>
                  <a:pt x="337" y="462"/>
                </a:lnTo>
                <a:lnTo>
                  <a:pt x="337" y="462"/>
                </a:lnTo>
                <a:lnTo>
                  <a:pt x="336" y="462"/>
                </a:lnTo>
                <a:lnTo>
                  <a:pt x="336" y="463"/>
                </a:lnTo>
                <a:lnTo>
                  <a:pt x="335" y="463"/>
                </a:lnTo>
                <a:lnTo>
                  <a:pt x="335" y="463"/>
                </a:lnTo>
                <a:lnTo>
                  <a:pt x="335" y="463"/>
                </a:lnTo>
                <a:lnTo>
                  <a:pt x="335" y="464"/>
                </a:lnTo>
                <a:lnTo>
                  <a:pt x="334" y="464"/>
                </a:lnTo>
                <a:lnTo>
                  <a:pt x="334" y="465"/>
                </a:lnTo>
                <a:lnTo>
                  <a:pt x="333" y="465"/>
                </a:lnTo>
                <a:lnTo>
                  <a:pt x="333" y="466"/>
                </a:lnTo>
                <a:lnTo>
                  <a:pt x="332" y="466"/>
                </a:lnTo>
                <a:lnTo>
                  <a:pt x="332" y="467"/>
                </a:lnTo>
                <a:lnTo>
                  <a:pt x="332" y="467"/>
                </a:lnTo>
                <a:lnTo>
                  <a:pt x="331" y="467"/>
                </a:lnTo>
                <a:lnTo>
                  <a:pt x="330" y="467"/>
                </a:lnTo>
                <a:lnTo>
                  <a:pt x="330" y="468"/>
                </a:lnTo>
                <a:lnTo>
                  <a:pt x="330" y="468"/>
                </a:lnTo>
                <a:lnTo>
                  <a:pt x="330" y="469"/>
                </a:lnTo>
                <a:lnTo>
                  <a:pt x="331" y="469"/>
                </a:lnTo>
                <a:lnTo>
                  <a:pt x="331" y="469"/>
                </a:lnTo>
                <a:lnTo>
                  <a:pt x="332" y="469"/>
                </a:lnTo>
                <a:lnTo>
                  <a:pt x="332" y="470"/>
                </a:lnTo>
                <a:lnTo>
                  <a:pt x="332" y="470"/>
                </a:lnTo>
                <a:lnTo>
                  <a:pt x="333" y="470"/>
                </a:lnTo>
                <a:lnTo>
                  <a:pt x="333" y="471"/>
                </a:lnTo>
                <a:lnTo>
                  <a:pt x="333" y="471"/>
                </a:lnTo>
                <a:lnTo>
                  <a:pt x="334" y="471"/>
                </a:lnTo>
                <a:lnTo>
                  <a:pt x="335" y="471"/>
                </a:lnTo>
                <a:lnTo>
                  <a:pt x="335" y="471"/>
                </a:lnTo>
                <a:lnTo>
                  <a:pt x="335" y="472"/>
                </a:lnTo>
                <a:lnTo>
                  <a:pt x="336" y="472"/>
                </a:lnTo>
                <a:lnTo>
                  <a:pt x="337" y="472"/>
                </a:lnTo>
                <a:lnTo>
                  <a:pt x="337" y="472"/>
                </a:lnTo>
                <a:lnTo>
                  <a:pt x="338" y="472"/>
                </a:lnTo>
                <a:lnTo>
                  <a:pt x="339" y="472"/>
                </a:lnTo>
                <a:lnTo>
                  <a:pt x="339" y="472"/>
                </a:lnTo>
                <a:lnTo>
                  <a:pt x="339" y="473"/>
                </a:lnTo>
                <a:lnTo>
                  <a:pt x="340" y="473"/>
                </a:lnTo>
                <a:lnTo>
                  <a:pt x="340" y="473"/>
                </a:lnTo>
                <a:lnTo>
                  <a:pt x="341" y="473"/>
                </a:lnTo>
                <a:lnTo>
                  <a:pt x="341" y="474"/>
                </a:lnTo>
                <a:lnTo>
                  <a:pt x="342" y="474"/>
                </a:lnTo>
                <a:lnTo>
                  <a:pt x="343" y="475"/>
                </a:lnTo>
                <a:lnTo>
                  <a:pt x="343" y="475"/>
                </a:lnTo>
                <a:lnTo>
                  <a:pt x="344" y="475"/>
                </a:lnTo>
                <a:lnTo>
                  <a:pt x="344" y="475"/>
                </a:lnTo>
                <a:lnTo>
                  <a:pt x="345" y="475"/>
                </a:lnTo>
                <a:lnTo>
                  <a:pt x="345" y="476"/>
                </a:lnTo>
                <a:lnTo>
                  <a:pt x="345" y="476"/>
                </a:lnTo>
                <a:lnTo>
                  <a:pt x="345" y="477"/>
                </a:lnTo>
                <a:lnTo>
                  <a:pt x="346" y="478"/>
                </a:lnTo>
                <a:lnTo>
                  <a:pt x="346" y="478"/>
                </a:lnTo>
                <a:lnTo>
                  <a:pt x="347" y="478"/>
                </a:lnTo>
                <a:lnTo>
                  <a:pt x="347" y="478"/>
                </a:lnTo>
                <a:lnTo>
                  <a:pt x="347" y="479"/>
                </a:lnTo>
                <a:lnTo>
                  <a:pt x="348" y="480"/>
                </a:lnTo>
                <a:lnTo>
                  <a:pt x="348" y="480"/>
                </a:lnTo>
                <a:lnTo>
                  <a:pt x="348" y="481"/>
                </a:lnTo>
                <a:lnTo>
                  <a:pt x="349" y="482"/>
                </a:lnTo>
                <a:lnTo>
                  <a:pt x="349" y="482"/>
                </a:lnTo>
                <a:lnTo>
                  <a:pt x="349" y="483"/>
                </a:lnTo>
                <a:lnTo>
                  <a:pt x="349" y="484"/>
                </a:lnTo>
                <a:lnTo>
                  <a:pt x="350" y="484"/>
                </a:lnTo>
                <a:lnTo>
                  <a:pt x="350" y="485"/>
                </a:lnTo>
                <a:lnTo>
                  <a:pt x="350" y="485"/>
                </a:lnTo>
                <a:lnTo>
                  <a:pt x="350" y="486"/>
                </a:lnTo>
                <a:lnTo>
                  <a:pt x="351" y="486"/>
                </a:lnTo>
                <a:lnTo>
                  <a:pt x="351" y="486"/>
                </a:lnTo>
                <a:lnTo>
                  <a:pt x="352" y="486"/>
                </a:lnTo>
                <a:lnTo>
                  <a:pt x="352" y="486"/>
                </a:lnTo>
                <a:lnTo>
                  <a:pt x="352" y="487"/>
                </a:lnTo>
                <a:lnTo>
                  <a:pt x="353" y="487"/>
                </a:lnTo>
                <a:lnTo>
                  <a:pt x="354" y="488"/>
                </a:lnTo>
                <a:lnTo>
                  <a:pt x="354" y="488"/>
                </a:lnTo>
                <a:lnTo>
                  <a:pt x="354" y="489"/>
                </a:lnTo>
                <a:lnTo>
                  <a:pt x="354" y="489"/>
                </a:lnTo>
                <a:lnTo>
                  <a:pt x="354" y="490"/>
                </a:lnTo>
                <a:lnTo>
                  <a:pt x="355" y="490"/>
                </a:lnTo>
                <a:lnTo>
                  <a:pt x="356" y="491"/>
                </a:lnTo>
                <a:lnTo>
                  <a:pt x="356" y="492"/>
                </a:lnTo>
                <a:lnTo>
                  <a:pt x="357" y="492"/>
                </a:lnTo>
                <a:lnTo>
                  <a:pt x="358" y="492"/>
                </a:lnTo>
                <a:lnTo>
                  <a:pt x="358" y="492"/>
                </a:lnTo>
                <a:lnTo>
                  <a:pt x="359" y="492"/>
                </a:lnTo>
                <a:lnTo>
                  <a:pt x="359" y="491"/>
                </a:lnTo>
                <a:lnTo>
                  <a:pt x="360" y="491"/>
                </a:lnTo>
                <a:lnTo>
                  <a:pt x="360" y="490"/>
                </a:lnTo>
                <a:lnTo>
                  <a:pt x="361" y="490"/>
                </a:lnTo>
                <a:lnTo>
                  <a:pt x="362" y="490"/>
                </a:lnTo>
                <a:lnTo>
                  <a:pt x="362" y="490"/>
                </a:lnTo>
                <a:lnTo>
                  <a:pt x="363" y="491"/>
                </a:lnTo>
                <a:lnTo>
                  <a:pt x="363" y="492"/>
                </a:lnTo>
                <a:lnTo>
                  <a:pt x="363" y="492"/>
                </a:lnTo>
                <a:lnTo>
                  <a:pt x="362" y="493"/>
                </a:lnTo>
                <a:lnTo>
                  <a:pt x="362" y="493"/>
                </a:lnTo>
                <a:lnTo>
                  <a:pt x="362" y="494"/>
                </a:lnTo>
                <a:lnTo>
                  <a:pt x="363" y="495"/>
                </a:lnTo>
                <a:lnTo>
                  <a:pt x="364" y="495"/>
                </a:lnTo>
                <a:lnTo>
                  <a:pt x="364" y="495"/>
                </a:lnTo>
                <a:lnTo>
                  <a:pt x="365" y="495"/>
                </a:lnTo>
                <a:lnTo>
                  <a:pt x="366" y="495"/>
                </a:lnTo>
                <a:lnTo>
                  <a:pt x="366" y="495"/>
                </a:lnTo>
                <a:lnTo>
                  <a:pt x="367" y="495"/>
                </a:lnTo>
                <a:lnTo>
                  <a:pt x="368" y="495"/>
                </a:lnTo>
                <a:lnTo>
                  <a:pt x="369" y="495"/>
                </a:lnTo>
                <a:lnTo>
                  <a:pt x="369" y="496"/>
                </a:lnTo>
                <a:lnTo>
                  <a:pt x="369" y="497"/>
                </a:lnTo>
                <a:lnTo>
                  <a:pt x="369" y="497"/>
                </a:lnTo>
                <a:lnTo>
                  <a:pt x="369" y="498"/>
                </a:lnTo>
                <a:lnTo>
                  <a:pt x="370" y="498"/>
                </a:lnTo>
                <a:lnTo>
                  <a:pt x="370" y="499"/>
                </a:lnTo>
                <a:lnTo>
                  <a:pt x="371" y="499"/>
                </a:lnTo>
                <a:lnTo>
                  <a:pt x="371" y="500"/>
                </a:lnTo>
                <a:lnTo>
                  <a:pt x="372" y="500"/>
                </a:lnTo>
                <a:lnTo>
                  <a:pt x="372" y="501"/>
                </a:lnTo>
                <a:lnTo>
                  <a:pt x="373" y="501"/>
                </a:lnTo>
                <a:lnTo>
                  <a:pt x="373" y="502"/>
                </a:lnTo>
                <a:lnTo>
                  <a:pt x="373" y="502"/>
                </a:lnTo>
                <a:lnTo>
                  <a:pt x="374" y="501"/>
                </a:lnTo>
                <a:lnTo>
                  <a:pt x="375" y="501"/>
                </a:lnTo>
                <a:lnTo>
                  <a:pt x="375" y="501"/>
                </a:lnTo>
                <a:lnTo>
                  <a:pt x="376" y="501"/>
                </a:lnTo>
                <a:lnTo>
                  <a:pt x="377" y="500"/>
                </a:lnTo>
                <a:lnTo>
                  <a:pt x="377" y="500"/>
                </a:lnTo>
                <a:lnTo>
                  <a:pt x="378" y="500"/>
                </a:lnTo>
                <a:lnTo>
                  <a:pt x="379" y="500"/>
                </a:lnTo>
                <a:lnTo>
                  <a:pt x="381" y="500"/>
                </a:lnTo>
                <a:lnTo>
                  <a:pt x="381" y="499"/>
                </a:lnTo>
                <a:lnTo>
                  <a:pt x="381" y="499"/>
                </a:lnTo>
                <a:lnTo>
                  <a:pt x="382" y="499"/>
                </a:lnTo>
                <a:lnTo>
                  <a:pt x="382" y="499"/>
                </a:lnTo>
                <a:lnTo>
                  <a:pt x="382" y="498"/>
                </a:lnTo>
                <a:lnTo>
                  <a:pt x="382" y="497"/>
                </a:lnTo>
                <a:lnTo>
                  <a:pt x="382" y="497"/>
                </a:lnTo>
                <a:lnTo>
                  <a:pt x="382" y="496"/>
                </a:lnTo>
                <a:lnTo>
                  <a:pt x="382" y="495"/>
                </a:lnTo>
                <a:lnTo>
                  <a:pt x="383" y="495"/>
                </a:lnTo>
                <a:lnTo>
                  <a:pt x="383" y="495"/>
                </a:lnTo>
                <a:lnTo>
                  <a:pt x="383" y="494"/>
                </a:lnTo>
                <a:lnTo>
                  <a:pt x="384" y="493"/>
                </a:lnTo>
                <a:lnTo>
                  <a:pt x="385" y="493"/>
                </a:lnTo>
                <a:lnTo>
                  <a:pt x="385" y="493"/>
                </a:lnTo>
                <a:lnTo>
                  <a:pt x="385" y="492"/>
                </a:lnTo>
                <a:lnTo>
                  <a:pt x="386" y="492"/>
                </a:lnTo>
                <a:lnTo>
                  <a:pt x="386" y="492"/>
                </a:lnTo>
                <a:lnTo>
                  <a:pt x="387" y="492"/>
                </a:lnTo>
                <a:lnTo>
                  <a:pt x="388" y="492"/>
                </a:lnTo>
                <a:lnTo>
                  <a:pt x="388" y="492"/>
                </a:lnTo>
                <a:lnTo>
                  <a:pt x="388" y="493"/>
                </a:lnTo>
                <a:lnTo>
                  <a:pt x="388" y="493"/>
                </a:lnTo>
                <a:lnTo>
                  <a:pt x="388" y="494"/>
                </a:lnTo>
                <a:lnTo>
                  <a:pt x="388" y="495"/>
                </a:lnTo>
                <a:lnTo>
                  <a:pt x="388" y="495"/>
                </a:lnTo>
                <a:lnTo>
                  <a:pt x="388" y="496"/>
                </a:lnTo>
                <a:lnTo>
                  <a:pt x="389" y="496"/>
                </a:lnTo>
                <a:lnTo>
                  <a:pt x="389" y="497"/>
                </a:lnTo>
                <a:lnTo>
                  <a:pt x="389" y="497"/>
                </a:lnTo>
                <a:lnTo>
                  <a:pt x="390" y="498"/>
                </a:lnTo>
                <a:lnTo>
                  <a:pt x="390" y="499"/>
                </a:lnTo>
                <a:lnTo>
                  <a:pt x="390" y="499"/>
                </a:lnTo>
                <a:lnTo>
                  <a:pt x="390" y="500"/>
                </a:lnTo>
                <a:lnTo>
                  <a:pt x="391" y="500"/>
                </a:lnTo>
                <a:lnTo>
                  <a:pt x="391" y="501"/>
                </a:lnTo>
                <a:lnTo>
                  <a:pt x="392" y="501"/>
                </a:lnTo>
                <a:lnTo>
                  <a:pt x="392" y="501"/>
                </a:lnTo>
                <a:lnTo>
                  <a:pt x="393" y="501"/>
                </a:lnTo>
                <a:lnTo>
                  <a:pt x="393" y="502"/>
                </a:lnTo>
                <a:lnTo>
                  <a:pt x="393" y="503"/>
                </a:lnTo>
                <a:lnTo>
                  <a:pt x="393" y="503"/>
                </a:lnTo>
                <a:lnTo>
                  <a:pt x="392" y="503"/>
                </a:lnTo>
                <a:lnTo>
                  <a:pt x="392" y="504"/>
                </a:lnTo>
                <a:lnTo>
                  <a:pt x="392" y="505"/>
                </a:lnTo>
                <a:lnTo>
                  <a:pt x="392" y="505"/>
                </a:lnTo>
                <a:lnTo>
                  <a:pt x="392" y="506"/>
                </a:lnTo>
                <a:lnTo>
                  <a:pt x="391" y="506"/>
                </a:lnTo>
                <a:lnTo>
                  <a:pt x="391" y="507"/>
                </a:lnTo>
                <a:lnTo>
                  <a:pt x="391" y="507"/>
                </a:lnTo>
                <a:lnTo>
                  <a:pt x="392" y="507"/>
                </a:lnTo>
                <a:lnTo>
                  <a:pt x="392" y="508"/>
                </a:lnTo>
                <a:lnTo>
                  <a:pt x="393" y="507"/>
                </a:lnTo>
                <a:lnTo>
                  <a:pt x="394" y="507"/>
                </a:lnTo>
                <a:lnTo>
                  <a:pt x="394" y="507"/>
                </a:lnTo>
                <a:lnTo>
                  <a:pt x="394" y="506"/>
                </a:lnTo>
                <a:lnTo>
                  <a:pt x="395" y="506"/>
                </a:lnTo>
                <a:lnTo>
                  <a:pt x="396" y="505"/>
                </a:lnTo>
                <a:lnTo>
                  <a:pt x="396" y="505"/>
                </a:lnTo>
                <a:lnTo>
                  <a:pt x="397" y="505"/>
                </a:lnTo>
                <a:lnTo>
                  <a:pt x="398" y="505"/>
                </a:lnTo>
                <a:lnTo>
                  <a:pt x="398" y="505"/>
                </a:lnTo>
                <a:lnTo>
                  <a:pt x="399" y="505"/>
                </a:lnTo>
                <a:lnTo>
                  <a:pt x="399" y="506"/>
                </a:lnTo>
                <a:lnTo>
                  <a:pt x="400" y="506"/>
                </a:lnTo>
                <a:lnTo>
                  <a:pt x="400" y="507"/>
                </a:lnTo>
                <a:lnTo>
                  <a:pt x="400" y="507"/>
                </a:lnTo>
                <a:lnTo>
                  <a:pt x="400" y="508"/>
                </a:lnTo>
                <a:lnTo>
                  <a:pt x="401" y="508"/>
                </a:lnTo>
                <a:lnTo>
                  <a:pt x="401" y="509"/>
                </a:lnTo>
                <a:lnTo>
                  <a:pt x="402" y="509"/>
                </a:lnTo>
                <a:lnTo>
                  <a:pt x="402" y="509"/>
                </a:lnTo>
                <a:lnTo>
                  <a:pt x="403" y="509"/>
                </a:lnTo>
                <a:lnTo>
                  <a:pt x="404" y="510"/>
                </a:lnTo>
                <a:lnTo>
                  <a:pt x="404" y="510"/>
                </a:lnTo>
                <a:lnTo>
                  <a:pt x="405" y="510"/>
                </a:lnTo>
                <a:lnTo>
                  <a:pt x="405" y="510"/>
                </a:lnTo>
                <a:lnTo>
                  <a:pt x="406" y="510"/>
                </a:lnTo>
                <a:lnTo>
                  <a:pt x="406" y="511"/>
                </a:lnTo>
                <a:lnTo>
                  <a:pt x="407" y="511"/>
                </a:lnTo>
                <a:lnTo>
                  <a:pt x="407" y="511"/>
                </a:lnTo>
                <a:lnTo>
                  <a:pt x="408" y="511"/>
                </a:lnTo>
                <a:lnTo>
                  <a:pt x="409" y="512"/>
                </a:lnTo>
                <a:lnTo>
                  <a:pt x="409" y="512"/>
                </a:lnTo>
                <a:lnTo>
                  <a:pt x="410" y="512"/>
                </a:lnTo>
                <a:lnTo>
                  <a:pt x="410" y="511"/>
                </a:lnTo>
                <a:lnTo>
                  <a:pt x="411" y="511"/>
                </a:lnTo>
                <a:lnTo>
                  <a:pt x="411" y="511"/>
                </a:lnTo>
                <a:lnTo>
                  <a:pt x="411" y="510"/>
                </a:lnTo>
                <a:lnTo>
                  <a:pt x="411" y="509"/>
                </a:lnTo>
                <a:lnTo>
                  <a:pt x="411" y="509"/>
                </a:lnTo>
                <a:lnTo>
                  <a:pt x="410" y="509"/>
                </a:lnTo>
                <a:lnTo>
                  <a:pt x="410" y="508"/>
                </a:lnTo>
                <a:lnTo>
                  <a:pt x="409" y="508"/>
                </a:lnTo>
                <a:lnTo>
                  <a:pt x="409" y="507"/>
                </a:lnTo>
                <a:lnTo>
                  <a:pt x="408" y="507"/>
                </a:lnTo>
                <a:lnTo>
                  <a:pt x="407" y="507"/>
                </a:lnTo>
                <a:lnTo>
                  <a:pt x="407" y="507"/>
                </a:lnTo>
                <a:lnTo>
                  <a:pt x="407" y="506"/>
                </a:lnTo>
                <a:lnTo>
                  <a:pt x="407" y="505"/>
                </a:lnTo>
                <a:lnTo>
                  <a:pt x="407" y="505"/>
                </a:lnTo>
                <a:lnTo>
                  <a:pt x="407" y="504"/>
                </a:lnTo>
                <a:lnTo>
                  <a:pt x="407" y="503"/>
                </a:lnTo>
                <a:lnTo>
                  <a:pt x="407" y="503"/>
                </a:lnTo>
                <a:lnTo>
                  <a:pt x="407" y="502"/>
                </a:lnTo>
                <a:lnTo>
                  <a:pt x="408" y="502"/>
                </a:lnTo>
                <a:lnTo>
                  <a:pt x="408" y="501"/>
                </a:lnTo>
                <a:lnTo>
                  <a:pt x="408" y="501"/>
                </a:lnTo>
                <a:lnTo>
                  <a:pt x="408" y="500"/>
                </a:lnTo>
                <a:lnTo>
                  <a:pt x="408" y="499"/>
                </a:lnTo>
                <a:lnTo>
                  <a:pt x="408" y="499"/>
                </a:lnTo>
                <a:lnTo>
                  <a:pt x="408" y="498"/>
                </a:lnTo>
                <a:lnTo>
                  <a:pt x="408" y="497"/>
                </a:lnTo>
                <a:lnTo>
                  <a:pt x="407" y="497"/>
                </a:lnTo>
                <a:lnTo>
                  <a:pt x="407" y="497"/>
                </a:lnTo>
                <a:lnTo>
                  <a:pt x="407" y="496"/>
                </a:lnTo>
                <a:lnTo>
                  <a:pt x="408" y="496"/>
                </a:lnTo>
                <a:lnTo>
                  <a:pt x="408" y="495"/>
                </a:lnTo>
                <a:lnTo>
                  <a:pt x="409" y="495"/>
                </a:lnTo>
                <a:lnTo>
                  <a:pt x="409" y="495"/>
                </a:lnTo>
                <a:lnTo>
                  <a:pt x="409" y="495"/>
                </a:lnTo>
                <a:lnTo>
                  <a:pt x="410" y="495"/>
                </a:lnTo>
                <a:lnTo>
                  <a:pt x="411" y="495"/>
                </a:lnTo>
                <a:lnTo>
                  <a:pt x="411" y="496"/>
                </a:lnTo>
                <a:lnTo>
                  <a:pt x="411" y="496"/>
                </a:lnTo>
                <a:lnTo>
                  <a:pt x="411" y="497"/>
                </a:lnTo>
                <a:lnTo>
                  <a:pt x="411" y="497"/>
                </a:lnTo>
                <a:lnTo>
                  <a:pt x="411" y="497"/>
                </a:lnTo>
                <a:lnTo>
                  <a:pt x="411" y="498"/>
                </a:lnTo>
                <a:lnTo>
                  <a:pt x="410" y="498"/>
                </a:lnTo>
                <a:lnTo>
                  <a:pt x="410" y="499"/>
                </a:lnTo>
                <a:lnTo>
                  <a:pt x="410" y="499"/>
                </a:lnTo>
                <a:lnTo>
                  <a:pt x="410" y="500"/>
                </a:lnTo>
                <a:lnTo>
                  <a:pt x="411" y="500"/>
                </a:lnTo>
                <a:lnTo>
                  <a:pt x="411" y="501"/>
                </a:lnTo>
                <a:lnTo>
                  <a:pt x="411" y="501"/>
                </a:lnTo>
                <a:lnTo>
                  <a:pt x="411" y="501"/>
                </a:lnTo>
                <a:lnTo>
                  <a:pt x="412" y="502"/>
                </a:lnTo>
                <a:lnTo>
                  <a:pt x="413" y="502"/>
                </a:lnTo>
                <a:lnTo>
                  <a:pt x="413" y="503"/>
                </a:lnTo>
                <a:lnTo>
                  <a:pt x="413" y="503"/>
                </a:lnTo>
                <a:lnTo>
                  <a:pt x="414" y="503"/>
                </a:lnTo>
                <a:lnTo>
                  <a:pt x="415" y="503"/>
                </a:lnTo>
                <a:lnTo>
                  <a:pt x="415" y="503"/>
                </a:lnTo>
                <a:lnTo>
                  <a:pt x="416" y="503"/>
                </a:lnTo>
                <a:lnTo>
                  <a:pt x="417" y="504"/>
                </a:lnTo>
                <a:lnTo>
                  <a:pt x="417" y="504"/>
                </a:lnTo>
                <a:lnTo>
                  <a:pt x="417" y="505"/>
                </a:lnTo>
                <a:lnTo>
                  <a:pt x="417" y="505"/>
                </a:lnTo>
                <a:lnTo>
                  <a:pt x="418" y="505"/>
                </a:lnTo>
                <a:lnTo>
                  <a:pt x="419" y="506"/>
                </a:lnTo>
                <a:lnTo>
                  <a:pt x="419" y="506"/>
                </a:lnTo>
                <a:lnTo>
                  <a:pt x="419" y="507"/>
                </a:lnTo>
                <a:lnTo>
                  <a:pt x="420" y="507"/>
                </a:lnTo>
                <a:lnTo>
                  <a:pt x="420" y="507"/>
                </a:lnTo>
                <a:lnTo>
                  <a:pt x="421" y="507"/>
                </a:lnTo>
                <a:lnTo>
                  <a:pt x="420" y="508"/>
                </a:lnTo>
                <a:lnTo>
                  <a:pt x="419" y="508"/>
                </a:lnTo>
                <a:lnTo>
                  <a:pt x="419" y="509"/>
                </a:lnTo>
                <a:lnTo>
                  <a:pt x="419" y="509"/>
                </a:lnTo>
                <a:lnTo>
                  <a:pt x="419" y="509"/>
                </a:lnTo>
                <a:lnTo>
                  <a:pt x="419" y="510"/>
                </a:lnTo>
                <a:lnTo>
                  <a:pt x="419" y="511"/>
                </a:lnTo>
                <a:lnTo>
                  <a:pt x="419" y="511"/>
                </a:lnTo>
                <a:lnTo>
                  <a:pt x="419" y="512"/>
                </a:lnTo>
                <a:lnTo>
                  <a:pt x="419" y="512"/>
                </a:lnTo>
                <a:lnTo>
                  <a:pt x="419" y="512"/>
                </a:lnTo>
                <a:lnTo>
                  <a:pt x="420" y="512"/>
                </a:lnTo>
                <a:lnTo>
                  <a:pt x="421" y="512"/>
                </a:lnTo>
                <a:lnTo>
                  <a:pt x="421" y="513"/>
                </a:lnTo>
                <a:lnTo>
                  <a:pt x="421" y="513"/>
                </a:lnTo>
                <a:lnTo>
                  <a:pt x="422" y="513"/>
                </a:lnTo>
                <a:lnTo>
                  <a:pt x="422" y="513"/>
                </a:lnTo>
                <a:lnTo>
                  <a:pt x="422" y="514"/>
                </a:lnTo>
                <a:lnTo>
                  <a:pt x="423" y="514"/>
                </a:lnTo>
                <a:lnTo>
                  <a:pt x="423" y="514"/>
                </a:lnTo>
                <a:lnTo>
                  <a:pt x="423" y="515"/>
                </a:lnTo>
                <a:lnTo>
                  <a:pt x="422" y="516"/>
                </a:lnTo>
                <a:lnTo>
                  <a:pt x="422" y="516"/>
                </a:lnTo>
                <a:lnTo>
                  <a:pt x="422" y="517"/>
                </a:lnTo>
                <a:lnTo>
                  <a:pt x="422" y="517"/>
                </a:lnTo>
                <a:lnTo>
                  <a:pt x="421" y="517"/>
                </a:lnTo>
                <a:lnTo>
                  <a:pt x="421" y="517"/>
                </a:lnTo>
                <a:lnTo>
                  <a:pt x="420" y="518"/>
                </a:lnTo>
                <a:lnTo>
                  <a:pt x="419" y="518"/>
                </a:lnTo>
                <a:lnTo>
                  <a:pt x="419" y="518"/>
                </a:lnTo>
                <a:lnTo>
                  <a:pt x="419" y="518"/>
                </a:lnTo>
                <a:lnTo>
                  <a:pt x="418" y="518"/>
                </a:lnTo>
                <a:lnTo>
                  <a:pt x="418" y="519"/>
                </a:lnTo>
                <a:lnTo>
                  <a:pt x="417" y="519"/>
                </a:lnTo>
                <a:lnTo>
                  <a:pt x="417" y="520"/>
                </a:lnTo>
                <a:lnTo>
                  <a:pt x="418" y="520"/>
                </a:lnTo>
                <a:lnTo>
                  <a:pt x="418" y="521"/>
                </a:lnTo>
                <a:lnTo>
                  <a:pt x="419" y="522"/>
                </a:lnTo>
                <a:lnTo>
                  <a:pt x="419" y="522"/>
                </a:lnTo>
                <a:lnTo>
                  <a:pt x="419" y="523"/>
                </a:lnTo>
                <a:lnTo>
                  <a:pt x="420" y="523"/>
                </a:lnTo>
                <a:lnTo>
                  <a:pt x="421" y="523"/>
                </a:lnTo>
                <a:lnTo>
                  <a:pt x="421" y="524"/>
                </a:lnTo>
                <a:lnTo>
                  <a:pt x="421" y="524"/>
                </a:lnTo>
                <a:lnTo>
                  <a:pt x="422" y="524"/>
                </a:lnTo>
                <a:lnTo>
                  <a:pt x="422" y="524"/>
                </a:lnTo>
                <a:lnTo>
                  <a:pt x="423" y="524"/>
                </a:lnTo>
                <a:lnTo>
                  <a:pt x="423" y="524"/>
                </a:lnTo>
                <a:lnTo>
                  <a:pt x="424" y="524"/>
                </a:lnTo>
                <a:lnTo>
                  <a:pt x="424" y="524"/>
                </a:lnTo>
                <a:lnTo>
                  <a:pt x="425" y="525"/>
                </a:lnTo>
                <a:lnTo>
                  <a:pt x="425" y="526"/>
                </a:lnTo>
                <a:lnTo>
                  <a:pt x="426" y="526"/>
                </a:lnTo>
                <a:lnTo>
                  <a:pt x="426" y="526"/>
                </a:lnTo>
                <a:lnTo>
                  <a:pt x="426" y="527"/>
                </a:lnTo>
                <a:lnTo>
                  <a:pt x="426" y="528"/>
                </a:lnTo>
                <a:lnTo>
                  <a:pt x="426" y="528"/>
                </a:lnTo>
                <a:lnTo>
                  <a:pt x="426" y="528"/>
                </a:lnTo>
                <a:lnTo>
                  <a:pt x="426" y="529"/>
                </a:lnTo>
                <a:lnTo>
                  <a:pt x="426" y="529"/>
                </a:lnTo>
                <a:lnTo>
                  <a:pt x="426" y="529"/>
                </a:lnTo>
                <a:lnTo>
                  <a:pt x="426" y="530"/>
                </a:lnTo>
                <a:lnTo>
                  <a:pt x="426" y="531"/>
                </a:lnTo>
                <a:lnTo>
                  <a:pt x="425" y="531"/>
                </a:lnTo>
                <a:lnTo>
                  <a:pt x="425" y="531"/>
                </a:lnTo>
                <a:lnTo>
                  <a:pt x="425" y="532"/>
                </a:lnTo>
                <a:lnTo>
                  <a:pt x="426" y="532"/>
                </a:lnTo>
                <a:lnTo>
                  <a:pt x="426" y="533"/>
                </a:lnTo>
                <a:lnTo>
                  <a:pt x="426" y="533"/>
                </a:lnTo>
                <a:lnTo>
                  <a:pt x="426" y="534"/>
                </a:lnTo>
                <a:lnTo>
                  <a:pt x="427" y="534"/>
                </a:lnTo>
                <a:lnTo>
                  <a:pt x="427" y="535"/>
                </a:lnTo>
                <a:lnTo>
                  <a:pt x="428" y="535"/>
                </a:lnTo>
                <a:lnTo>
                  <a:pt x="428" y="535"/>
                </a:lnTo>
                <a:lnTo>
                  <a:pt x="428" y="535"/>
                </a:lnTo>
                <a:lnTo>
                  <a:pt x="429" y="535"/>
                </a:lnTo>
                <a:lnTo>
                  <a:pt x="430" y="536"/>
                </a:lnTo>
                <a:lnTo>
                  <a:pt x="430" y="537"/>
                </a:lnTo>
                <a:lnTo>
                  <a:pt x="430" y="537"/>
                </a:lnTo>
                <a:lnTo>
                  <a:pt x="430" y="537"/>
                </a:lnTo>
                <a:lnTo>
                  <a:pt x="430" y="538"/>
                </a:lnTo>
                <a:lnTo>
                  <a:pt x="430" y="539"/>
                </a:lnTo>
                <a:lnTo>
                  <a:pt x="430" y="539"/>
                </a:lnTo>
                <a:lnTo>
                  <a:pt x="429" y="540"/>
                </a:lnTo>
                <a:lnTo>
                  <a:pt x="429" y="541"/>
                </a:lnTo>
                <a:lnTo>
                  <a:pt x="428" y="541"/>
                </a:lnTo>
                <a:lnTo>
                  <a:pt x="428" y="541"/>
                </a:lnTo>
                <a:lnTo>
                  <a:pt x="428" y="542"/>
                </a:lnTo>
                <a:lnTo>
                  <a:pt x="428" y="543"/>
                </a:lnTo>
                <a:lnTo>
                  <a:pt x="428" y="543"/>
                </a:lnTo>
                <a:lnTo>
                  <a:pt x="429" y="543"/>
                </a:lnTo>
                <a:lnTo>
                  <a:pt x="430" y="543"/>
                </a:lnTo>
                <a:lnTo>
                  <a:pt x="430" y="543"/>
                </a:lnTo>
                <a:lnTo>
                  <a:pt x="431" y="543"/>
                </a:lnTo>
                <a:lnTo>
                  <a:pt x="432" y="543"/>
                </a:lnTo>
                <a:lnTo>
                  <a:pt x="432" y="543"/>
                </a:lnTo>
                <a:lnTo>
                  <a:pt x="433" y="543"/>
                </a:lnTo>
                <a:lnTo>
                  <a:pt x="434" y="543"/>
                </a:lnTo>
                <a:lnTo>
                  <a:pt x="434" y="544"/>
                </a:lnTo>
                <a:lnTo>
                  <a:pt x="434" y="544"/>
                </a:lnTo>
                <a:lnTo>
                  <a:pt x="434" y="545"/>
                </a:lnTo>
                <a:lnTo>
                  <a:pt x="434" y="545"/>
                </a:lnTo>
                <a:lnTo>
                  <a:pt x="434" y="546"/>
                </a:lnTo>
                <a:lnTo>
                  <a:pt x="434" y="547"/>
                </a:lnTo>
                <a:lnTo>
                  <a:pt x="434" y="547"/>
                </a:lnTo>
                <a:lnTo>
                  <a:pt x="434" y="548"/>
                </a:lnTo>
                <a:lnTo>
                  <a:pt x="434" y="548"/>
                </a:lnTo>
                <a:lnTo>
                  <a:pt x="434" y="549"/>
                </a:lnTo>
                <a:lnTo>
                  <a:pt x="434" y="550"/>
                </a:lnTo>
                <a:lnTo>
                  <a:pt x="433" y="550"/>
                </a:lnTo>
                <a:lnTo>
                  <a:pt x="433" y="550"/>
                </a:lnTo>
                <a:lnTo>
                  <a:pt x="432" y="551"/>
                </a:lnTo>
                <a:lnTo>
                  <a:pt x="432" y="552"/>
                </a:lnTo>
                <a:lnTo>
                  <a:pt x="432" y="552"/>
                </a:lnTo>
                <a:lnTo>
                  <a:pt x="432" y="552"/>
                </a:lnTo>
                <a:lnTo>
                  <a:pt x="432" y="553"/>
                </a:lnTo>
                <a:lnTo>
                  <a:pt x="433" y="553"/>
                </a:lnTo>
                <a:lnTo>
                  <a:pt x="434" y="553"/>
                </a:lnTo>
                <a:lnTo>
                  <a:pt x="434" y="553"/>
                </a:lnTo>
                <a:lnTo>
                  <a:pt x="434" y="554"/>
                </a:lnTo>
                <a:lnTo>
                  <a:pt x="435" y="554"/>
                </a:lnTo>
                <a:lnTo>
                  <a:pt x="435" y="554"/>
                </a:lnTo>
                <a:lnTo>
                  <a:pt x="436" y="554"/>
                </a:lnTo>
                <a:lnTo>
                  <a:pt x="436" y="554"/>
                </a:lnTo>
                <a:lnTo>
                  <a:pt x="437" y="555"/>
                </a:lnTo>
                <a:lnTo>
                  <a:pt x="438" y="556"/>
                </a:lnTo>
                <a:lnTo>
                  <a:pt x="438" y="556"/>
                </a:lnTo>
                <a:lnTo>
                  <a:pt x="438" y="557"/>
                </a:lnTo>
                <a:lnTo>
                  <a:pt x="438" y="558"/>
                </a:lnTo>
                <a:lnTo>
                  <a:pt x="438" y="558"/>
                </a:lnTo>
                <a:lnTo>
                  <a:pt x="438" y="559"/>
                </a:lnTo>
                <a:lnTo>
                  <a:pt x="438" y="559"/>
                </a:lnTo>
                <a:lnTo>
                  <a:pt x="438" y="560"/>
                </a:lnTo>
                <a:lnTo>
                  <a:pt x="439" y="561"/>
                </a:lnTo>
                <a:lnTo>
                  <a:pt x="439" y="562"/>
                </a:lnTo>
                <a:lnTo>
                  <a:pt x="439" y="562"/>
                </a:lnTo>
                <a:lnTo>
                  <a:pt x="439" y="563"/>
                </a:lnTo>
                <a:lnTo>
                  <a:pt x="439" y="564"/>
                </a:lnTo>
                <a:lnTo>
                  <a:pt x="439" y="564"/>
                </a:lnTo>
                <a:lnTo>
                  <a:pt x="439" y="565"/>
                </a:lnTo>
                <a:lnTo>
                  <a:pt x="439" y="565"/>
                </a:lnTo>
                <a:lnTo>
                  <a:pt x="439" y="566"/>
                </a:lnTo>
                <a:lnTo>
                  <a:pt x="440" y="566"/>
                </a:lnTo>
                <a:lnTo>
                  <a:pt x="440" y="567"/>
                </a:lnTo>
                <a:lnTo>
                  <a:pt x="440" y="567"/>
                </a:lnTo>
                <a:lnTo>
                  <a:pt x="440" y="568"/>
                </a:lnTo>
                <a:lnTo>
                  <a:pt x="440" y="569"/>
                </a:lnTo>
                <a:lnTo>
                  <a:pt x="440" y="569"/>
                </a:lnTo>
                <a:lnTo>
                  <a:pt x="440" y="570"/>
                </a:lnTo>
                <a:lnTo>
                  <a:pt x="440" y="571"/>
                </a:lnTo>
                <a:lnTo>
                  <a:pt x="440" y="571"/>
                </a:lnTo>
                <a:lnTo>
                  <a:pt x="440" y="572"/>
                </a:lnTo>
                <a:lnTo>
                  <a:pt x="440" y="573"/>
                </a:lnTo>
                <a:lnTo>
                  <a:pt x="439" y="573"/>
                </a:lnTo>
                <a:lnTo>
                  <a:pt x="439" y="574"/>
                </a:lnTo>
                <a:lnTo>
                  <a:pt x="438" y="574"/>
                </a:lnTo>
                <a:lnTo>
                  <a:pt x="438" y="575"/>
                </a:lnTo>
                <a:lnTo>
                  <a:pt x="438" y="575"/>
                </a:lnTo>
                <a:lnTo>
                  <a:pt x="437" y="576"/>
                </a:lnTo>
                <a:lnTo>
                  <a:pt x="436" y="577"/>
                </a:lnTo>
                <a:lnTo>
                  <a:pt x="436" y="577"/>
                </a:lnTo>
                <a:lnTo>
                  <a:pt x="436" y="577"/>
                </a:lnTo>
                <a:lnTo>
                  <a:pt x="435" y="577"/>
                </a:lnTo>
                <a:lnTo>
                  <a:pt x="435" y="578"/>
                </a:lnTo>
                <a:lnTo>
                  <a:pt x="434" y="578"/>
                </a:lnTo>
                <a:lnTo>
                  <a:pt x="434" y="579"/>
                </a:lnTo>
                <a:lnTo>
                  <a:pt x="434" y="579"/>
                </a:lnTo>
                <a:lnTo>
                  <a:pt x="434" y="579"/>
                </a:lnTo>
                <a:lnTo>
                  <a:pt x="434" y="580"/>
                </a:lnTo>
                <a:lnTo>
                  <a:pt x="434" y="581"/>
                </a:lnTo>
                <a:lnTo>
                  <a:pt x="433" y="581"/>
                </a:lnTo>
                <a:lnTo>
                  <a:pt x="433" y="582"/>
                </a:lnTo>
                <a:lnTo>
                  <a:pt x="433" y="582"/>
                </a:lnTo>
                <a:lnTo>
                  <a:pt x="433" y="583"/>
                </a:lnTo>
                <a:lnTo>
                  <a:pt x="432" y="583"/>
                </a:lnTo>
                <a:lnTo>
                  <a:pt x="432" y="584"/>
                </a:lnTo>
                <a:lnTo>
                  <a:pt x="432" y="584"/>
                </a:lnTo>
                <a:lnTo>
                  <a:pt x="431" y="584"/>
                </a:lnTo>
                <a:lnTo>
                  <a:pt x="431" y="584"/>
                </a:lnTo>
                <a:lnTo>
                  <a:pt x="430" y="584"/>
                </a:lnTo>
                <a:lnTo>
                  <a:pt x="430" y="585"/>
                </a:lnTo>
                <a:lnTo>
                  <a:pt x="429" y="586"/>
                </a:lnTo>
                <a:lnTo>
                  <a:pt x="428" y="586"/>
                </a:lnTo>
                <a:lnTo>
                  <a:pt x="428" y="587"/>
                </a:lnTo>
                <a:lnTo>
                  <a:pt x="428" y="588"/>
                </a:lnTo>
                <a:lnTo>
                  <a:pt x="428" y="588"/>
                </a:lnTo>
                <a:lnTo>
                  <a:pt x="427" y="589"/>
                </a:lnTo>
                <a:lnTo>
                  <a:pt x="426" y="590"/>
                </a:lnTo>
                <a:lnTo>
                  <a:pt x="426" y="591"/>
                </a:lnTo>
                <a:lnTo>
                  <a:pt x="426" y="592"/>
                </a:lnTo>
                <a:lnTo>
                  <a:pt x="425" y="592"/>
                </a:lnTo>
                <a:lnTo>
                  <a:pt x="425" y="592"/>
                </a:lnTo>
                <a:lnTo>
                  <a:pt x="424" y="592"/>
                </a:lnTo>
                <a:lnTo>
                  <a:pt x="424" y="593"/>
                </a:lnTo>
                <a:lnTo>
                  <a:pt x="424" y="594"/>
                </a:lnTo>
                <a:lnTo>
                  <a:pt x="423" y="594"/>
                </a:lnTo>
                <a:lnTo>
                  <a:pt x="423" y="594"/>
                </a:lnTo>
                <a:lnTo>
                  <a:pt x="422" y="595"/>
                </a:lnTo>
                <a:lnTo>
                  <a:pt x="422" y="595"/>
                </a:lnTo>
                <a:lnTo>
                  <a:pt x="422" y="596"/>
                </a:lnTo>
                <a:lnTo>
                  <a:pt x="421" y="596"/>
                </a:lnTo>
                <a:lnTo>
                  <a:pt x="421" y="597"/>
                </a:lnTo>
                <a:lnTo>
                  <a:pt x="420" y="598"/>
                </a:lnTo>
                <a:lnTo>
                  <a:pt x="419" y="598"/>
                </a:lnTo>
                <a:lnTo>
                  <a:pt x="419" y="598"/>
                </a:lnTo>
                <a:lnTo>
                  <a:pt x="419" y="598"/>
                </a:lnTo>
                <a:lnTo>
                  <a:pt x="419" y="599"/>
                </a:lnTo>
                <a:lnTo>
                  <a:pt x="417" y="600"/>
                </a:lnTo>
                <a:lnTo>
                  <a:pt x="417" y="600"/>
                </a:lnTo>
                <a:lnTo>
                  <a:pt x="416" y="601"/>
                </a:lnTo>
                <a:lnTo>
                  <a:pt x="415" y="601"/>
                </a:lnTo>
                <a:lnTo>
                  <a:pt x="413" y="602"/>
                </a:lnTo>
                <a:lnTo>
                  <a:pt x="412" y="603"/>
                </a:lnTo>
                <a:lnTo>
                  <a:pt x="411" y="603"/>
                </a:lnTo>
                <a:lnTo>
                  <a:pt x="411" y="604"/>
                </a:lnTo>
                <a:lnTo>
                  <a:pt x="410" y="604"/>
                </a:lnTo>
                <a:lnTo>
                  <a:pt x="409" y="605"/>
                </a:lnTo>
                <a:lnTo>
                  <a:pt x="408" y="605"/>
                </a:lnTo>
                <a:lnTo>
                  <a:pt x="408" y="606"/>
                </a:lnTo>
                <a:lnTo>
                  <a:pt x="407" y="606"/>
                </a:lnTo>
                <a:lnTo>
                  <a:pt x="407" y="607"/>
                </a:lnTo>
                <a:lnTo>
                  <a:pt x="406" y="607"/>
                </a:lnTo>
                <a:lnTo>
                  <a:pt x="405" y="608"/>
                </a:lnTo>
                <a:lnTo>
                  <a:pt x="404" y="609"/>
                </a:lnTo>
                <a:lnTo>
                  <a:pt x="404" y="610"/>
                </a:lnTo>
                <a:lnTo>
                  <a:pt x="403" y="611"/>
                </a:lnTo>
                <a:lnTo>
                  <a:pt x="401" y="612"/>
                </a:lnTo>
                <a:lnTo>
                  <a:pt x="400" y="613"/>
                </a:lnTo>
                <a:lnTo>
                  <a:pt x="400" y="614"/>
                </a:lnTo>
                <a:lnTo>
                  <a:pt x="399" y="615"/>
                </a:lnTo>
                <a:lnTo>
                  <a:pt x="399" y="615"/>
                </a:lnTo>
                <a:lnTo>
                  <a:pt x="398" y="616"/>
                </a:lnTo>
                <a:lnTo>
                  <a:pt x="397" y="617"/>
                </a:lnTo>
                <a:lnTo>
                  <a:pt x="396" y="617"/>
                </a:lnTo>
                <a:lnTo>
                  <a:pt x="397" y="617"/>
                </a:lnTo>
                <a:lnTo>
                  <a:pt x="397" y="618"/>
                </a:lnTo>
                <a:lnTo>
                  <a:pt x="396" y="618"/>
                </a:lnTo>
                <a:lnTo>
                  <a:pt x="396" y="618"/>
                </a:lnTo>
                <a:lnTo>
                  <a:pt x="396" y="619"/>
                </a:lnTo>
                <a:lnTo>
                  <a:pt x="395" y="620"/>
                </a:lnTo>
                <a:lnTo>
                  <a:pt x="395" y="620"/>
                </a:lnTo>
                <a:lnTo>
                  <a:pt x="395" y="621"/>
                </a:lnTo>
                <a:lnTo>
                  <a:pt x="394" y="622"/>
                </a:lnTo>
                <a:lnTo>
                  <a:pt x="394" y="622"/>
                </a:lnTo>
                <a:lnTo>
                  <a:pt x="394" y="623"/>
                </a:lnTo>
                <a:lnTo>
                  <a:pt x="394" y="624"/>
                </a:lnTo>
                <a:lnTo>
                  <a:pt x="394" y="624"/>
                </a:lnTo>
                <a:lnTo>
                  <a:pt x="394" y="625"/>
                </a:lnTo>
                <a:lnTo>
                  <a:pt x="393" y="625"/>
                </a:lnTo>
                <a:lnTo>
                  <a:pt x="392" y="625"/>
                </a:lnTo>
                <a:lnTo>
                  <a:pt x="392" y="624"/>
                </a:lnTo>
                <a:lnTo>
                  <a:pt x="392" y="624"/>
                </a:lnTo>
                <a:lnTo>
                  <a:pt x="391" y="624"/>
                </a:lnTo>
                <a:lnTo>
                  <a:pt x="391" y="625"/>
                </a:lnTo>
                <a:lnTo>
                  <a:pt x="390" y="625"/>
                </a:lnTo>
                <a:lnTo>
                  <a:pt x="390" y="626"/>
                </a:lnTo>
                <a:lnTo>
                  <a:pt x="389" y="626"/>
                </a:lnTo>
                <a:lnTo>
                  <a:pt x="389" y="626"/>
                </a:lnTo>
                <a:lnTo>
                  <a:pt x="388" y="626"/>
                </a:lnTo>
                <a:lnTo>
                  <a:pt x="388" y="627"/>
                </a:lnTo>
                <a:lnTo>
                  <a:pt x="389" y="626"/>
                </a:lnTo>
                <a:lnTo>
                  <a:pt x="390" y="626"/>
                </a:lnTo>
                <a:lnTo>
                  <a:pt x="389" y="627"/>
                </a:lnTo>
                <a:lnTo>
                  <a:pt x="388" y="627"/>
                </a:lnTo>
                <a:lnTo>
                  <a:pt x="388" y="627"/>
                </a:lnTo>
                <a:lnTo>
                  <a:pt x="388" y="628"/>
                </a:lnTo>
                <a:lnTo>
                  <a:pt x="387" y="628"/>
                </a:lnTo>
                <a:lnTo>
                  <a:pt x="386" y="628"/>
                </a:lnTo>
                <a:lnTo>
                  <a:pt x="386" y="628"/>
                </a:lnTo>
                <a:lnTo>
                  <a:pt x="386" y="629"/>
                </a:lnTo>
                <a:lnTo>
                  <a:pt x="385" y="630"/>
                </a:lnTo>
                <a:lnTo>
                  <a:pt x="385" y="630"/>
                </a:lnTo>
                <a:lnTo>
                  <a:pt x="385" y="630"/>
                </a:lnTo>
                <a:lnTo>
                  <a:pt x="384" y="631"/>
                </a:lnTo>
                <a:lnTo>
                  <a:pt x="383" y="632"/>
                </a:lnTo>
                <a:lnTo>
                  <a:pt x="383" y="632"/>
                </a:lnTo>
                <a:lnTo>
                  <a:pt x="382" y="632"/>
                </a:lnTo>
                <a:lnTo>
                  <a:pt x="381" y="633"/>
                </a:lnTo>
                <a:lnTo>
                  <a:pt x="381" y="634"/>
                </a:lnTo>
                <a:lnTo>
                  <a:pt x="380" y="634"/>
                </a:lnTo>
                <a:lnTo>
                  <a:pt x="380" y="634"/>
                </a:lnTo>
                <a:lnTo>
                  <a:pt x="379" y="634"/>
                </a:lnTo>
                <a:lnTo>
                  <a:pt x="379" y="635"/>
                </a:lnTo>
                <a:lnTo>
                  <a:pt x="378" y="635"/>
                </a:lnTo>
                <a:lnTo>
                  <a:pt x="377" y="636"/>
                </a:lnTo>
                <a:lnTo>
                  <a:pt x="377" y="636"/>
                </a:lnTo>
                <a:lnTo>
                  <a:pt x="377" y="636"/>
                </a:lnTo>
                <a:lnTo>
                  <a:pt x="377" y="637"/>
                </a:lnTo>
                <a:lnTo>
                  <a:pt x="377" y="637"/>
                </a:lnTo>
                <a:lnTo>
                  <a:pt x="377" y="638"/>
                </a:lnTo>
                <a:lnTo>
                  <a:pt x="376" y="638"/>
                </a:lnTo>
                <a:lnTo>
                  <a:pt x="376" y="639"/>
                </a:lnTo>
                <a:lnTo>
                  <a:pt x="375" y="639"/>
                </a:lnTo>
                <a:lnTo>
                  <a:pt x="375" y="639"/>
                </a:lnTo>
                <a:lnTo>
                  <a:pt x="373" y="639"/>
                </a:lnTo>
                <a:lnTo>
                  <a:pt x="372" y="640"/>
                </a:lnTo>
                <a:lnTo>
                  <a:pt x="371" y="640"/>
                </a:lnTo>
                <a:lnTo>
                  <a:pt x="371" y="639"/>
                </a:lnTo>
                <a:lnTo>
                  <a:pt x="370" y="639"/>
                </a:lnTo>
                <a:lnTo>
                  <a:pt x="370" y="640"/>
                </a:lnTo>
                <a:lnTo>
                  <a:pt x="369" y="640"/>
                </a:lnTo>
                <a:lnTo>
                  <a:pt x="369" y="641"/>
                </a:lnTo>
                <a:lnTo>
                  <a:pt x="369" y="641"/>
                </a:lnTo>
                <a:lnTo>
                  <a:pt x="369" y="641"/>
                </a:lnTo>
                <a:lnTo>
                  <a:pt x="368" y="642"/>
                </a:lnTo>
                <a:lnTo>
                  <a:pt x="368" y="643"/>
                </a:lnTo>
                <a:lnTo>
                  <a:pt x="369" y="643"/>
                </a:lnTo>
                <a:lnTo>
                  <a:pt x="369" y="643"/>
                </a:lnTo>
                <a:lnTo>
                  <a:pt x="368" y="643"/>
                </a:lnTo>
                <a:lnTo>
                  <a:pt x="368" y="644"/>
                </a:lnTo>
                <a:lnTo>
                  <a:pt x="368" y="645"/>
                </a:lnTo>
                <a:lnTo>
                  <a:pt x="368" y="645"/>
                </a:lnTo>
                <a:lnTo>
                  <a:pt x="368" y="646"/>
                </a:lnTo>
                <a:lnTo>
                  <a:pt x="368" y="647"/>
                </a:lnTo>
                <a:lnTo>
                  <a:pt x="368" y="647"/>
                </a:lnTo>
                <a:lnTo>
                  <a:pt x="367" y="648"/>
                </a:lnTo>
                <a:lnTo>
                  <a:pt x="366" y="648"/>
                </a:lnTo>
                <a:lnTo>
                  <a:pt x="366" y="649"/>
                </a:lnTo>
                <a:lnTo>
                  <a:pt x="365" y="649"/>
                </a:lnTo>
                <a:lnTo>
                  <a:pt x="365" y="649"/>
                </a:lnTo>
                <a:lnTo>
                  <a:pt x="364" y="649"/>
                </a:lnTo>
                <a:lnTo>
                  <a:pt x="364" y="649"/>
                </a:lnTo>
                <a:lnTo>
                  <a:pt x="363" y="650"/>
                </a:lnTo>
                <a:lnTo>
                  <a:pt x="362" y="651"/>
                </a:lnTo>
                <a:lnTo>
                  <a:pt x="362" y="651"/>
                </a:lnTo>
                <a:lnTo>
                  <a:pt x="361" y="652"/>
                </a:lnTo>
                <a:lnTo>
                  <a:pt x="361" y="653"/>
                </a:lnTo>
                <a:lnTo>
                  <a:pt x="360" y="653"/>
                </a:lnTo>
                <a:lnTo>
                  <a:pt x="360" y="653"/>
                </a:lnTo>
                <a:lnTo>
                  <a:pt x="360" y="654"/>
                </a:lnTo>
                <a:lnTo>
                  <a:pt x="359" y="654"/>
                </a:lnTo>
                <a:lnTo>
                  <a:pt x="359" y="655"/>
                </a:lnTo>
                <a:lnTo>
                  <a:pt x="358" y="656"/>
                </a:lnTo>
                <a:lnTo>
                  <a:pt x="358" y="656"/>
                </a:lnTo>
                <a:lnTo>
                  <a:pt x="358" y="657"/>
                </a:lnTo>
                <a:lnTo>
                  <a:pt x="358" y="658"/>
                </a:lnTo>
                <a:lnTo>
                  <a:pt x="358" y="658"/>
                </a:lnTo>
                <a:lnTo>
                  <a:pt x="358" y="659"/>
                </a:lnTo>
                <a:lnTo>
                  <a:pt x="359" y="660"/>
                </a:lnTo>
                <a:lnTo>
                  <a:pt x="360" y="660"/>
                </a:lnTo>
                <a:lnTo>
                  <a:pt x="360" y="660"/>
                </a:lnTo>
                <a:lnTo>
                  <a:pt x="360" y="661"/>
                </a:lnTo>
                <a:lnTo>
                  <a:pt x="360" y="662"/>
                </a:lnTo>
                <a:lnTo>
                  <a:pt x="361" y="662"/>
                </a:lnTo>
                <a:lnTo>
                  <a:pt x="361" y="663"/>
                </a:lnTo>
                <a:lnTo>
                  <a:pt x="360" y="663"/>
                </a:lnTo>
                <a:lnTo>
                  <a:pt x="360" y="662"/>
                </a:lnTo>
                <a:lnTo>
                  <a:pt x="359" y="662"/>
                </a:lnTo>
                <a:lnTo>
                  <a:pt x="358" y="661"/>
                </a:lnTo>
                <a:lnTo>
                  <a:pt x="357" y="660"/>
                </a:lnTo>
                <a:lnTo>
                  <a:pt x="356" y="660"/>
                </a:lnTo>
                <a:lnTo>
                  <a:pt x="354" y="659"/>
                </a:lnTo>
                <a:lnTo>
                  <a:pt x="354" y="658"/>
                </a:lnTo>
                <a:lnTo>
                  <a:pt x="353" y="658"/>
                </a:lnTo>
                <a:lnTo>
                  <a:pt x="352" y="657"/>
                </a:lnTo>
                <a:lnTo>
                  <a:pt x="351" y="657"/>
                </a:lnTo>
                <a:lnTo>
                  <a:pt x="350" y="656"/>
                </a:lnTo>
                <a:lnTo>
                  <a:pt x="350" y="656"/>
                </a:lnTo>
                <a:lnTo>
                  <a:pt x="349" y="656"/>
                </a:lnTo>
                <a:lnTo>
                  <a:pt x="349" y="657"/>
                </a:lnTo>
                <a:lnTo>
                  <a:pt x="349" y="658"/>
                </a:lnTo>
                <a:lnTo>
                  <a:pt x="349" y="658"/>
                </a:lnTo>
                <a:lnTo>
                  <a:pt x="349" y="659"/>
                </a:lnTo>
                <a:lnTo>
                  <a:pt x="349" y="660"/>
                </a:lnTo>
                <a:lnTo>
                  <a:pt x="349" y="660"/>
                </a:lnTo>
                <a:lnTo>
                  <a:pt x="349" y="661"/>
                </a:lnTo>
                <a:lnTo>
                  <a:pt x="348" y="662"/>
                </a:lnTo>
                <a:lnTo>
                  <a:pt x="348" y="661"/>
                </a:lnTo>
                <a:lnTo>
                  <a:pt x="347" y="660"/>
                </a:lnTo>
                <a:lnTo>
                  <a:pt x="347" y="660"/>
                </a:lnTo>
                <a:lnTo>
                  <a:pt x="346" y="659"/>
                </a:lnTo>
                <a:lnTo>
                  <a:pt x="345" y="658"/>
                </a:lnTo>
                <a:lnTo>
                  <a:pt x="345" y="658"/>
                </a:lnTo>
                <a:lnTo>
                  <a:pt x="344" y="657"/>
                </a:lnTo>
                <a:lnTo>
                  <a:pt x="343" y="656"/>
                </a:lnTo>
                <a:lnTo>
                  <a:pt x="343" y="656"/>
                </a:lnTo>
                <a:lnTo>
                  <a:pt x="343" y="655"/>
                </a:lnTo>
                <a:lnTo>
                  <a:pt x="343" y="655"/>
                </a:lnTo>
                <a:lnTo>
                  <a:pt x="344" y="654"/>
                </a:lnTo>
                <a:lnTo>
                  <a:pt x="345" y="654"/>
                </a:lnTo>
                <a:lnTo>
                  <a:pt x="345" y="653"/>
                </a:lnTo>
                <a:lnTo>
                  <a:pt x="346" y="653"/>
                </a:lnTo>
                <a:lnTo>
                  <a:pt x="347" y="653"/>
                </a:lnTo>
                <a:lnTo>
                  <a:pt x="347" y="653"/>
                </a:lnTo>
                <a:lnTo>
                  <a:pt x="348" y="652"/>
                </a:lnTo>
                <a:lnTo>
                  <a:pt x="349" y="651"/>
                </a:lnTo>
                <a:lnTo>
                  <a:pt x="349" y="651"/>
                </a:lnTo>
                <a:lnTo>
                  <a:pt x="349" y="650"/>
                </a:lnTo>
                <a:lnTo>
                  <a:pt x="348" y="649"/>
                </a:lnTo>
                <a:lnTo>
                  <a:pt x="348" y="649"/>
                </a:lnTo>
                <a:lnTo>
                  <a:pt x="347" y="648"/>
                </a:lnTo>
                <a:lnTo>
                  <a:pt x="347" y="647"/>
                </a:lnTo>
                <a:lnTo>
                  <a:pt x="347" y="648"/>
                </a:lnTo>
                <a:lnTo>
                  <a:pt x="346" y="648"/>
                </a:lnTo>
                <a:lnTo>
                  <a:pt x="345" y="649"/>
                </a:lnTo>
                <a:lnTo>
                  <a:pt x="345" y="649"/>
                </a:lnTo>
                <a:lnTo>
                  <a:pt x="345" y="649"/>
                </a:lnTo>
                <a:lnTo>
                  <a:pt x="343" y="650"/>
                </a:lnTo>
                <a:lnTo>
                  <a:pt x="343" y="649"/>
                </a:lnTo>
                <a:lnTo>
                  <a:pt x="342" y="649"/>
                </a:lnTo>
                <a:lnTo>
                  <a:pt x="342" y="648"/>
                </a:lnTo>
                <a:lnTo>
                  <a:pt x="341" y="648"/>
                </a:lnTo>
                <a:lnTo>
                  <a:pt x="341" y="647"/>
                </a:lnTo>
                <a:lnTo>
                  <a:pt x="341" y="647"/>
                </a:lnTo>
                <a:lnTo>
                  <a:pt x="341" y="646"/>
                </a:lnTo>
                <a:lnTo>
                  <a:pt x="342" y="645"/>
                </a:lnTo>
                <a:lnTo>
                  <a:pt x="342" y="645"/>
                </a:lnTo>
                <a:lnTo>
                  <a:pt x="342" y="644"/>
                </a:lnTo>
                <a:lnTo>
                  <a:pt x="343" y="643"/>
                </a:lnTo>
                <a:lnTo>
                  <a:pt x="343" y="643"/>
                </a:lnTo>
                <a:lnTo>
                  <a:pt x="342" y="643"/>
                </a:lnTo>
                <a:lnTo>
                  <a:pt x="341" y="643"/>
                </a:lnTo>
                <a:lnTo>
                  <a:pt x="340" y="642"/>
                </a:lnTo>
                <a:lnTo>
                  <a:pt x="339" y="642"/>
                </a:lnTo>
                <a:lnTo>
                  <a:pt x="339" y="642"/>
                </a:lnTo>
                <a:lnTo>
                  <a:pt x="338" y="642"/>
                </a:lnTo>
                <a:lnTo>
                  <a:pt x="337" y="642"/>
                </a:lnTo>
                <a:lnTo>
                  <a:pt x="337" y="642"/>
                </a:lnTo>
                <a:lnTo>
                  <a:pt x="336" y="642"/>
                </a:lnTo>
                <a:lnTo>
                  <a:pt x="335" y="643"/>
                </a:lnTo>
                <a:lnTo>
                  <a:pt x="333" y="646"/>
                </a:lnTo>
                <a:lnTo>
                  <a:pt x="330" y="646"/>
                </a:lnTo>
                <a:lnTo>
                  <a:pt x="329" y="646"/>
                </a:lnTo>
                <a:lnTo>
                  <a:pt x="329" y="648"/>
                </a:lnTo>
                <a:lnTo>
                  <a:pt x="329" y="649"/>
                </a:lnTo>
                <a:lnTo>
                  <a:pt x="327" y="649"/>
                </a:lnTo>
                <a:lnTo>
                  <a:pt x="324" y="647"/>
                </a:lnTo>
                <a:lnTo>
                  <a:pt x="325" y="646"/>
                </a:lnTo>
                <a:lnTo>
                  <a:pt x="324" y="645"/>
                </a:lnTo>
                <a:lnTo>
                  <a:pt x="329" y="641"/>
                </a:lnTo>
                <a:lnTo>
                  <a:pt x="330" y="641"/>
                </a:lnTo>
                <a:lnTo>
                  <a:pt x="328" y="641"/>
                </a:lnTo>
                <a:lnTo>
                  <a:pt x="325" y="641"/>
                </a:lnTo>
                <a:lnTo>
                  <a:pt x="324" y="643"/>
                </a:lnTo>
                <a:lnTo>
                  <a:pt x="321" y="644"/>
                </a:lnTo>
                <a:lnTo>
                  <a:pt x="319" y="644"/>
                </a:lnTo>
                <a:lnTo>
                  <a:pt x="319" y="641"/>
                </a:lnTo>
                <a:lnTo>
                  <a:pt x="317" y="641"/>
                </a:lnTo>
                <a:lnTo>
                  <a:pt x="316" y="641"/>
                </a:lnTo>
                <a:lnTo>
                  <a:pt x="313" y="640"/>
                </a:lnTo>
                <a:lnTo>
                  <a:pt x="317" y="637"/>
                </a:lnTo>
                <a:lnTo>
                  <a:pt x="316" y="637"/>
                </a:lnTo>
                <a:lnTo>
                  <a:pt x="313" y="639"/>
                </a:lnTo>
                <a:lnTo>
                  <a:pt x="312" y="640"/>
                </a:lnTo>
                <a:lnTo>
                  <a:pt x="312" y="641"/>
                </a:lnTo>
                <a:lnTo>
                  <a:pt x="310" y="640"/>
                </a:lnTo>
                <a:lnTo>
                  <a:pt x="307" y="639"/>
                </a:lnTo>
                <a:lnTo>
                  <a:pt x="308" y="638"/>
                </a:lnTo>
                <a:lnTo>
                  <a:pt x="307" y="637"/>
                </a:lnTo>
                <a:lnTo>
                  <a:pt x="306" y="637"/>
                </a:lnTo>
                <a:lnTo>
                  <a:pt x="306" y="639"/>
                </a:lnTo>
                <a:lnTo>
                  <a:pt x="306" y="639"/>
                </a:lnTo>
                <a:lnTo>
                  <a:pt x="307" y="640"/>
                </a:lnTo>
                <a:lnTo>
                  <a:pt x="307" y="641"/>
                </a:lnTo>
                <a:lnTo>
                  <a:pt x="306" y="640"/>
                </a:lnTo>
                <a:lnTo>
                  <a:pt x="305" y="639"/>
                </a:lnTo>
                <a:lnTo>
                  <a:pt x="303" y="637"/>
                </a:lnTo>
                <a:lnTo>
                  <a:pt x="302" y="634"/>
                </a:lnTo>
                <a:lnTo>
                  <a:pt x="301" y="631"/>
                </a:lnTo>
                <a:lnTo>
                  <a:pt x="301" y="630"/>
                </a:lnTo>
                <a:lnTo>
                  <a:pt x="303" y="629"/>
                </a:lnTo>
                <a:lnTo>
                  <a:pt x="304" y="626"/>
                </a:lnTo>
                <a:lnTo>
                  <a:pt x="303" y="626"/>
                </a:lnTo>
                <a:lnTo>
                  <a:pt x="301" y="625"/>
                </a:lnTo>
                <a:lnTo>
                  <a:pt x="301" y="625"/>
                </a:lnTo>
                <a:lnTo>
                  <a:pt x="299" y="623"/>
                </a:lnTo>
                <a:lnTo>
                  <a:pt x="296" y="622"/>
                </a:lnTo>
                <a:lnTo>
                  <a:pt x="295" y="622"/>
                </a:lnTo>
                <a:lnTo>
                  <a:pt x="292" y="622"/>
                </a:lnTo>
                <a:lnTo>
                  <a:pt x="291" y="622"/>
                </a:lnTo>
                <a:lnTo>
                  <a:pt x="287" y="624"/>
                </a:lnTo>
                <a:lnTo>
                  <a:pt x="288" y="625"/>
                </a:lnTo>
                <a:lnTo>
                  <a:pt x="288" y="629"/>
                </a:lnTo>
                <a:lnTo>
                  <a:pt x="285" y="626"/>
                </a:lnTo>
                <a:lnTo>
                  <a:pt x="281" y="627"/>
                </a:lnTo>
                <a:lnTo>
                  <a:pt x="280" y="626"/>
                </a:lnTo>
                <a:lnTo>
                  <a:pt x="280" y="625"/>
                </a:lnTo>
                <a:lnTo>
                  <a:pt x="280" y="624"/>
                </a:lnTo>
                <a:lnTo>
                  <a:pt x="279" y="624"/>
                </a:lnTo>
                <a:lnTo>
                  <a:pt x="278" y="623"/>
                </a:lnTo>
                <a:lnTo>
                  <a:pt x="277" y="622"/>
                </a:lnTo>
                <a:lnTo>
                  <a:pt x="276" y="621"/>
                </a:lnTo>
                <a:lnTo>
                  <a:pt x="275" y="620"/>
                </a:lnTo>
                <a:lnTo>
                  <a:pt x="272" y="619"/>
                </a:lnTo>
                <a:lnTo>
                  <a:pt x="271" y="618"/>
                </a:lnTo>
                <a:lnTo>
                  <a:pt x="268" y="618"/>
                </a:lnTo>
                <a:lnTo>
                  <a:pt x="265" y="618"/>
                </a:lnTo>
                <a:lnTo>
                  <a:pt x="261" y="617"/>
                </a:lnTo>
                <a:lnTo>
                  <a:pt x="261" y="617"/>
                </a:lnTo>
                <a:lnTo>
                  <a:pt x="260" y="615"/>
                </a:lnTo>
                <a:lnTo>
                  <a:pt x="260" y="614"/>
                </a:lnTo>
                <a:lnTo>
                  <a:pt x="261" y="611"/>
                </a:lnTo>
                <a:lnTo>
                  <a:pt x="261" y="611"/>
                </a:lnTo>
                <a:lnTo>
                  <a:pt x="261" y="610"/>
                </a:lnTo>
                <a:lnTo>
                  <a:pt x="261" y="610"/>
                </a:lnTo>
                <a:lnTo>
                  <a:pt x="261" y="610"/>
                </a:lnTo>
                <a:lnTo>
                  <a:pt x="259" y="609"/>
                </a:lnTo>
                <a:lnTo>
                  <a:pt x="254" y="607"/>
                </a:lnTo>
                <a:lnTo>
                  <a:pt x="254" y="604"/>
                </a:lnTo>
                <a:lnTo>
                  <a:pt x="254" y="602"/>
                </a:lnTo>
                <a:lnTo>
                  <a:pt x="247" y="600"/>
                </a:lnTo>
                <a:lnTo>
                  <a:pt x="246" y="600"/>
                </a:lnTo>
                <a:lnTo>
                  <a:pt x="246" y="600"/>
                </a:lnTo>
                <a:lnTo>
                  <a:pt x="245" y="600"/>
                </a:lnTo>
                <a:lnTo>
                  <a:pt x="243" y="599"/>
                </a:lnTo>
                <a:lnTo>
                  <a:pt x="243" y="600"/>
                </a:lnTo>
                <a:lnTo>
                  <a:pt x="243" y="600"/>
                </a:lnTo>
                <a:lnTo>
                  <a:pt x="243" y="601"/>
                </a:lnTo>
                <a:lnTo>
                  <a:pt x="243" y="601"/>
                </a:lnTo>
                <a:lnTo>
                  <a:pt x="242" y="601"/>
                </a:lnTo>
                <a:lnTo>
                  <a:pt x="242" y="601"/>
                </a:lnTo>
                <a:lnTo>
                  <a:pt x="241" y="600"/>
                </a:lnTo>
                <a:lnTo>
                  <a:pt x="241" y="600"/>
                </a:lnTo>
                <a:lnTo>
                  <a:pt x="240" y="600"/>
                </a:lnTo>
                <a:lnTo>
                  <a:pt x="240" y="600"/>
                </a:lnTo>
                <a:lnTo>
                  <a:pt x="239" y="600"/>
                </a:lnTo>
                <a:lnTo>
                  <a:pt x="239" y="599"/>
                </a:lnTo>
                <a:lnTo>
                  <a:pt x="239" y="599"/>
                </a:lnTo>
                <a:lnTo>
                  <a:pt x="238" y="599"/>
                </a:lnTo>
                <a:lnTo>
                  <a:pt x="238" y="598"/>
                </a:lnTo>
                <a:lnTo>
                  <a:pt x="238" y="599"/>
                </a:lnTo>
                <a:lnTo>
                  <a:pt x="237" y="599"/>
                </a:lnTo>
                <a:lnTo>
                  <a:pt x="237" y="600"/>
                </a:lnTo>
                <a:lnTo>
                  <a:pt x="236" y="600"/>
                </a:lnTo>
                <a:lnTo>
                  <a:pt x="236" y="600"/>
                </a:lnTo>
                <a:lnTo>
                  <a:pt x="235" y="601"/>
                </a:lnTo>
                <a:lnTo>
                  <a:pt x="233" y="600"/>
                </a:lnTo>
                <a:lnTo>
                  <a:pt x="233" y="600"/>
                </a:lnTo>
                <a:lnTo>
                  <a:pt x="232" y="599"/>
                </a:lnTo>
                <a:lnTo>
                  <a:pt x="232" y="598"/>
                </a:lnTo>
                <a:lnTo>
                  <a:pt x="231" y="598"/>
                </a:lnTo>
                <a:lnTo>
                  <a:pt x="231" y="598"/>
                </a:lnTo>
                <a:lnTo>
                  <a:pt x="231" y="598"/>
                </a:lnTo>
                <a:lnTo>
                  <a:pt x="231" y="597"/>
                </a:lnTo>
                <a:lnTo>
                  <a:pt x="230" y="597"/>
                </a:lnTo>
                <a:lnTo>
                  <a:pt x="229" y="596"/>
                </a:lnTo>
                <a:lnTo>
                  <a:pt x="229" y="596"/>
                </a:lnTo>
                <a:lnTo>
                  <a:pt x="229" y="596"/>
                </a:lnTo>
                <a:lnTo>
                  <a:pt x="228" y="596"/>
                </a:lnTo>
                <a:lnTo>
                  <a:pt x="227" y="596"/>
                </a:lnTo>
                <a:lnTo>
                  <a:pt x="227" y="595"/>
                </a:lnTo>
                <a:lnTo>
                  <a:pt x="227" y="595"/>
                </a:lnTo>
                <a:lnTo>
                  <a:pt x="226" y="594"/>
                </a:lnTo>
                <a:lnTo>
                  <a:pt x="225" y="594"/>
                </a:lnTo>
                <a:lnTo>
                  <a:pt x="226" y="594"/>
                </a:lnTo>
                <a:lnTo>
                  <a:pt x="226" y="593"/>
                </a:lnTo>
                <a:lnTo>
                  <a:pt x="226" y="592"/>
                </a:lnTo>
                <a:lnTo>
                  <a:pt x="227" y="592"/>
                </a:lnTo>
                <a:lnTo>
                  <a:pt x="227" y="591"/>
                </a:lnTo>
                <a:lnTo>
                  <a:pt x="227" y="590"/>
                </a:lnTo>
                <a:lnTo>
                  <a:pt x="227" y="590"/>
                </a:lnTo>
                <a:lnTo>
                  <a:pt x="227" y="589"/>
                </a:lnTo>
                <a:lnTo>
                  <a:pt x="227" y="588"/>
                </a:lnTo>
                <a:lnTo>
                  <a:pt x="227" y="588"/>
                </a:lnTo>
                <a:lnTo>
                  <a:pt x="226" y="588"/>
                </a:lnTo>
                <a:lnTo>
                  <a:pt x="225" y="588"/>
                </a:lnTo>
                <a:lnTo>
                  <a:pt x="224" y="588"/>
                </a:lnTo>
                <a:lnTo>
                  <a:pt x="224" y="588"/>
                </a:lnTo>
                <a:lnTo>
                  <a:pt x="223" y="588"/>
                </a:lnTo>
                <a:lnTo>
                  <a:pt x="221" y="588"/>
                </a:lnTo>
                <a:lnTo>
                  <a:pt x="221" y="587"/>
                </a:lnTo>
                <a:lnTo>
                  <a:pt x="221" y="586"/>
                </a:lnTo>
                <a:lnTo>
                  <a:pt x="222" y="586"/>
                </a:lnTo>
                <a:lnTo>
                  <a:pt x="222" y="586"/>
                </a:lnTo>
                <a:lnTo>
                  <a:pt x="222" y="585"/>
                </a:lnTo>
                <a:lnTo>
                  <a:pt x="222" y="584"/>
                </a:lnTo>
                <a:lnTo>
                  <a:pt x="222" y="583"/>
                </a:lnTo>
                <a:lnTo>
                  <a:pt x="222" y="582"/>
                </a:lnTo>
                <a:lnTo>
                  <a:pt x="222" y="582"/>
                </a:lnTo>
                <a:lnTo>
                  <a:pt x="221" y="582"/>
                </a:lnTo>
                <a:lnTo>
                  <a:pt x="221" y="581"/>
                </a:lnTo>
                <a:lnTo>
                  <a:pt x="220" y="581"/>
                </a:lnTo>
                <a:lnTo>
                  <a:pt x="220" y="581"/>
                </a:lnTo>
                <a:lnTo>
                  <a:pt x="220" y="581"/>
                </a:lnTo>
                <a:lnTo>
                  <a:pt x="220" y="580"/>
                </a:lnTo>
                <a:lnTo>
                  <a:pt x="219" y="580"/>
                </a:lnTo>
                <a:lnTo>
                  <a:pt x="219" y="579"/>
                </a:lnTo>
                <a:lnTo>
                  <a:pt x="218" y="579"/>
                </a:lnTo>
                <a:lnTo>
                  <a:pt x="218" y="579"/>
                </a:lnTo>
                <a:lnTo>
                  <a:pt x="218" y="578"/>
                </a:lnTo>
                <a:lnTo>
                  <a:pt x="218" y="577"/>
                </a:lnTo>
                <a:lnTo>
                  <a:pt x="218" y="577"/>
                </a:lnTo>
                <a:lnTo>
                  <a:pt x="218" y="576"/>
                </a:lnTo>
                <a:lnTo>
                  <a:pt x="218" y="575"/>
                </a:lnTo>
                <a:lnTo>
                  <a:pt x="218" y="575"/>
                </a:lnTo>
                <a:lnTo>
                  <a:pt x="217" y="575"/>
                </a:lnTo>
                <a:lnTo>
                  <a:pt x="216" y="575"/>
                </a:lnTo>
                <a:lnTo>
                  <a:pt x="216" y="575"/>
                </a:lnTo>
                <a:lnTo>
                  <a:pt x="215" y="576"/>
                </a:lnTo>
                <a:lnTo>
                  <a:pt x="214" y="576"/>
                </a:lnTo>
                <a:lnTo>
                  <a:pt x="214" y="577"/>
                </a:lnTo>
                <a:lnTo>
                  <a:pt x="213" y="577"/>
                </a:lnTo>
                <a:lnTo>
                  <a:pt x="212" y="577"/>
                </a:lnTo>
                <a:lnTo>
                  <a:pt x="212" y="577"/>
                </a:lnTo>
                <a:lnTo>
                  <a:pt x="211" y="577"/>
                </a:lnTo>
                <a:lnTo>
                  <a:pt x="211" y="577"/>
                </a:lnTo>
                <a:lnTo>
                  <a:pt x="210" y="576"/>
                </a:lnTo>
                <a:lnTo>
                  <a:pt x="210" y="576"/>
                </a:lnTo>
                <a:lnTo>
                  <a:pt x="210" y="575"/>
                </a:lnTo>
                <a:lnTo>
                  <a:pt x="209" y="575"/>
                </a:lnTo>
                <a:lnTo>
                  <a:pt x="209" y="575"/>
                </a:lnTo>
                <a:lnTo>
                  <a:pt x="208" y="575"/>
                </a:lnTo>
                <a:lnTo>
                  <a:pt x="208" y="574"/>
                </a:lnTo>
                <a:lnTo>
                  <a:pt x="208" y="574"/>
                </a:lnTo>
                <a:lnTo>
                  <a:pt x="208" y="575"/>
                </a:lnTo>
                <a:lnTo>
                  <a:pt x="207" y="575"/>
                </a:lnTo>
                <a:lnTo>
                  <a:pt x="206" y="575"/>
                </a:lnTo>
                <a:lnTo>
                  <a:pt x="206" y="576"/>
                </a:lnTo>
                <a:lnTo>
                  <a:pt x="205" y="576"/>
                </a:lnTo>
                <a:lnTo>
                  <a:pt x="205" y="576"/>
                </a:lnTo>
                <a:lnTo>
                  <a:pt x="204" y="576"/>
                </a:lnTo>
                <a:lnTo>
                  <a:pt x="203" y="576"/>
                </a:lnTo>
                <a:lnTo>
                  <a:pt x="203" y="576"/>
                </a:lnTo>
                <a:lnTo>
                  <a:pt x="202" y="576"/>
                </a:lnTo>
                <a:lnTo>
                  <a:pt x="201" y="576"/>
                </a:lnTo>
                <a:lnTo>
                  <a:pt x="199" y="575"/>
                </a:lnTo>
                <a:lnTo>
                  <a:pt x="199" y="575"/>
                </a:lnTo>
                <a:lnTo>
                  <a:pt x="197" y="575"/>
                </a:lnTo>
                <a:lnTo>
                  <a:pt x="197" y="575"/>
                </a:lnTo>
                <a:lnTo>
                  <a:pt x="197" y="574"/>
                </a:lnTo>
                <a:lnTo>
                  <a:pt x="197" y="573"/>
                </a:lnTo>
                <a:lnTo>
                  <a:pt x="197" y="573"/>
                </a:lnTo>
                <a:lnTo>
                  <a:pt x="196" y="571"/>
                </a:lnTo>
                <a:lnTo>
                  <a:pt x="195" y="571"/>
                </a:lnTo>
                <a:lnTo>
                  <a:pt x="195" y="571"/>
                </a:lnTo>
                <a:lnTo>
                  <a:pt x="194" y="571"/>
                </a:lnTo>
                <a:lnTo>
                  <a:pt x="193" y="571"/>
                </a:lnTo>
                <a:lnTo>
                  <a:pt x="191" y="572"/>
                </a:lnTo>
                <a:lnTo>
                  <a:pt x="190" y="573"/>
                </a:lnTo>
                <a:lnTo>
                  <a:pt x="189" y="573"/>
                </a:lnTo>
                <a:lnTo>
                  <a:pt x="191" y="571"/>
                </a:lnTo>
                <a:lnTo>
                  <a:pt x="191" y="571"/>
                </a:lnTo>
                <a:lnTo>
                  <a:pt x="192" y="569"/>
                </a:lnTo>
                <a:lnTo>
                  <a:pt x="193" y="569"/>
                </a:lnTo>
                <a:lnTo>
                  <a:pt x="192" y="569"/>
                </a:lnTo>
                <a:lnTo>
                  <a:pt x="191" y="569"/>
                </a:lnTo>
                <a:lnTo>
                  <a:pt x="190" y="569"/>
                </a:lnTo>
                <a:lnTo>
                  <a:pt x="189" y="569"/>
                </a:lnTo>
                <a:lnTo>
                  <a:pt x="188" y="568"/>
                </a:lnTo>
                <a:lnTo>
                  <a:pt x="188" y="568"/>
                </a:lnTo>
                <a:lnTo>
                  <a:pt x="187" y="567"/>
                </a:lnTo>
                <a:lnTo>
                  <a:pt x="186" y="567"/>
                </a:lnTo>
                <a:lnTo>
                  <a:pt x="187" y="567"/>
                </a:lnTo>
                <a:lnTo>
                  <a:pt x="187" y="566"/>
                </a:lnTo>
                <a:lnTo>
                  <a:pt x="188" y="565"/>
                </a:lnTo>
                <a:lnTo>
                  <a:pt x="188" y="565"/>
                </a:lnTo>
                <a:lnTo>
                  <a:pt x="188" y="564"/>
                </a:lnTo>
                <a:lnTo>
                  <a:pt x="189" y="563"/>
                </a:lnTo>
                <a:lnTo>
                  <a:pt x="189" y="562"/>
                </a:lnTo>
                <a:lnTo>
                  <a:pt x="190" y="561"/>
                </a:lnTo>
                <a:lnTo>
                  <a:pt x="189" y="561"/>
                </a:lnTo>
                <a:lnTo>
                  <a:pt x="188" y="560"/>
                </a:lnTo>
                <a:lnTo>
                  <a:pt x="187" y="560"/>
                </a:lnTo>
                <a:lnTo>
                  <a:pt x="186" y="560"/>
                </a:lnTo>
                <a:lnTo>
                  <a:pt x="186" y="560"/>
                </a:lnTo>
                <a:lnTo>
                  <a:pt x="184" y="559"/>
                </a:lnTo>
                <a:lnTo>
                  <a:pt x="183" y="558"/>
                </a:lnTo>
                <a:lnTo>
                  <a:pt x="182" y="558"/>
                </a:lnTo>
                <a:lnTo>
                  <a:pt x="182" y="558"/>
                </a:lnTo>
                <a:lnTo>
                  <a:pt x="182" y="558"/>
                </a:lnTo>
                <a:lnTo>
                  <a:pt x="180" y="558"/>
                </a:lnTo>
                <a:lnTo>
                  <a:pt x="178" y="557"/>
                </a:lnTo>
                <a:lnTo>
                  <a:pt x="177" y="557"/>
                </a:lnTo>
                <a:lnTo>
                  <a:pt x="176" y="557"/>
                </a:lnTo>
                <a:lnTo>
                  <a:pt x="175" y="557"/>
                </a:lnTo>
                <a:lnTo>
                  <a:pt x="173" y="557"/>
                </a:lnTo>
                <a:lnTo>
                  <a:pt x="172" y="557"/>
                </a:lnTo>
                <a:lnTo>
                  <a:pt x="172" y="557"/>
                </a:lnTo>
                <a:lnTo>
                  <a:pt x="171" y="558"/>
                </a:lnTo>
                <a:lnTo>
                  <a:pt x="170" y="558"/>
                </a:lnTo>
                <a:lnTo>
                  <a:pt x="169" y="559"/>
                </a:lnTo>
                <a:lnTo>
                  <a:pt x="169" y="559"/>
                </a:lnTo>
                <a:lnTo>
                  <a:pt x="168" y="559"/>
                </a:lnTo>
                <a:lnTo>
                  <a:pt x="168" y="560"/>
                </a:lnTo>
                <a:lnTo>
                  <a:pt x="166" y="561"/>
                </a:lnTo>
                <a:lnTo>
                  <a:pt x="165" y="561"/>
                </a:lnTo>
                <a:lnTo>
                  <a:pt x="165" y="562"/>
                </a:lnTo>
                <a:lnTo>
                  <a:pt x="164" y="562"/>
                </a:lnTo>
                <a:lnTo>
                  <a:pt x="163" y="562"/>
                </a:lnTo>
                <a:lnTo>
                  <a:pt x="162" y="563"/>
                </a:lnTo>
                <a:lnTo>
                  <a:pt x="161" y="563"/>
                </a:lnTo>
                <a:lnTo>
                  <a:pt x="160" y="564"/>
                </a:lnTo>
                <a:lnTo>
                  <a:pt x="159" y="565"/>
                </a:lnTo>
                <a:lnTo>
                  <a:pt x="159" y="565"/>
                </a:lnTo>
                <a:lnTo>
                  <a:pt x="159" y="566"/>
                </a:lnTo>
                <a:lnTo>
                  <a:pt x="159" y="567"/>
                </a:lnTo>
                <a:lnTo>
                  <a:pt x="159" y="568"/>
                </a:lnTo>
                <a:lnTo>
                  <a:pt x="159" y="569"/>
                </a:lnTo>
                <a:lnTo>
                  <a:pt x="159" y="569"/>
                </a:lnTo>
                <a:lnTo>
                  <a:pt x="159" y="570"/>
                </a:lnTo>
                <a:lnTo>
                  <a:pt x="159" y="571"/>
                </a:lnTo>
                <a:lnTo>
                  <a:pt x="160" y="571"/>
                </a:lnTo>
                <a:lnTo>
                  <a:pt x="160" y="571"/>
                </a:lnTo>
                <a:lnTo>
                  <a:pt x="160" y="573"/>
                </a:lnTo>
                <a:lnTo>
                  <a:pt x="160" y="573"/>
                </a:lnTo>
                <a:lnTo>
                  <a:pt x="161" y="574"/>
                </a:lnTo>
                <a:lnTo>
                  <a:pt x="161" y="575"/>
                </a:lnTo>
                <a:lnTo>
                  <a:pt x="161" y="576"/>
                </a:lnTo>
                <a:lnTo>
                  <a:pt x="161" y="577"/>
                </a:lnTo>
                <a:lnTo>
                  <a:pt x="161" y="577"/>
                </a:lnTo>
                <a:lnTo>
                  <a:pt x="161" y="578"/>
                </a:lnTo>
                <a:lnTo>
                  <a:pt x="161" y="579"/>
                </a:lnTo>
                <a:lnTo>
                  <a:pt x="161" y="580"/>
                </a:lnTo>
                <a:lnTo>
                  <a:pt x="161" y="581"/>
                </a:lnTo>
                <a:lnTo>
                  <a:pt x="161" y="581"/>
                </a:lnTo>
                <a:lnTo>
                  <a:pt x="162" y="581"/>
                </a:lnTo>
                <a:lnTo>
                  <a:pt x="162" y="582"/>
                </a:lnTo>
                <a:lnTo>
                  <a:pt x="163" y="582"/>
                </a:lnTo>
                <a:lnTo>
                  <a:pt x="163" y="583"/>
                </a:lnTo>
                <a:lnTo>
                  <a:pt x="163" y="584"/>
                </a:lnTo>
                <a:lnTo>
                  <a:pt x="163" y="584"/>
                </a:lnTo>
                <a:lnTo>
                  <a:pt x="163" y="585"/>
                </a:lnTo>
                <a:lnTo>
                  <a:pt x="163" y="586"/>
                </a:lnTo>
                <a:lnTo>
                  <a:pt x="163" y="587"/>
                </a:lnTo>
                <a:lnTo>
                  <a:pt x="163" y="588"/>
                </a:lnTo>
                <a:lnTo>
                  <a:pt x="164" y="589"/>
                </a:lnTo>
                <a:lnTo>
                  <a:pt x="164" y="590"/>
                </a:lnTo>
                <a:lnTo>
                  <a:pt x="164" y="590"/>
                </a:lnTo>
                <a:lnTo>
                  <a:pt x="164" y="591"/>
                </a:lnTo>
                <a:lnTo>
                  <a:pt x="164" y="592"/>
                </a:lnTo>
                <a:lnTo>
                  <a:pt x="165" y="592"/>
                </a:lnTo>
                <a:lnTo>
                  <a:pt x="165" y="592"/>
                </a:lnTo>
                <a:lnTo>
                  <a:pt x="165" y="593"/>
                </a:lnTo>
                <a:lnTo>
                  <a:pt x="165" y="594"/>
                </a:lnTo>
                <a:lnTo>
                  <a:pt x="165" y="595"/>
                </a:lnTo>
                <a:lnTo>
                  <a:pt x="165" y="596"/>
                </a:lnTo>
                <a:lnTo>
                  <a:pt x="165" y="596"/>
                </a:lnTo>
                <a:lnTo>
                  <a:pt x="165" y="597"/>
                </a:lnTo>
                <a:lnTo>
                  <a:pt x="165" y="598"/>
                </a:lnTo>
                <a:lnTo>
                  <a:pt x="166" y="598"/>
                </a:lnTo>
                <a:lnTo>
                  <a:pt x="166" y="599"/>
                </a:lnTo>
                <a:lnTo>
                  <a:pt x="167" y="599"/>
                </a:lnTo>
                <a:lnTo>
                  <a:pt x="167" y="599"/>
                </a:lnTo>
                <a:lnTo>
                  <a:pt x="168" y="599"/>
                </a:lnTo>
                <a:lnTo>
                  <a:pt x="169" y="598"/>
                </a:lnTo>
                <a:lnTo>
                  <a:pt x="169" y="599"/>
                </a:lnTo>
                <a:lnTo>
                  <a:pt x="169" y="600"/>
                </a:lnTo>
                <a:lnTo>
                  <a:pt x="169" y="600"/>
                </a:lnTo>
                <a:lnTo>
                  <a:pt x="168" y="601"/>
                </a:lnTo>
                <a:lnTo>
                  <a:pt x="167" y="602"/>
                </a:lnTo>
                <a:lnTo>
                  <a:pt x="167" y="603"/>
                </a:lnTo>
                <a:lnTo>
                  <a:pt x="167" y="603"/>
                </a:lnTo>
                <a:lnTo>
                  <a:pt x="167" y="603"/>
                </a:lnTo>
                <a:lnTo>
                  <a:pt x="167" y="604"/>
                </a:lnTo>
                <a:lnTo>
                  <a:pt x="167" y="605"/>
                </a:lnTo>
                <a:lnTo>
                  <a:pt x="166" y="605"/>
                </a:lnTo>
                <a:lnTo>
                  <a:pt x="166" y="606"/>
                </a:lnTo>
                <a:lnTo>
                  <a:pt x="166" y="607"/>
                </a:lnTo>
                <a:lnTo>
                  <a:pt x="165" y="607"/>
                </a:lnTo>
                <a:lnTo>
                  <a:pt x="165" y="606"/>
                </a:lnTo>
                <a:lnTo>
                  <a:pt x="165" y="606"/>
                </a:lnTo>
                <a:lnTo>
                  <a:pt x="165" y="607"/>
                </a:lnTo>
                <a:lnTo>
                  <a:pt x="164" y="607"/>
                </a:lnTo>
                <a:lnTo>
                  <a:pt x="164" y="606"/>
                </a:lnTo>
                <a:lnTo>
                  <a:pt x="163" y="606"/>
                </a:lnTo>
                <a:lnTo>
                  <a:pt x="163" y="605"/>
                </a:lnTo>
                <a:lnTo>
                  <a:pt x="163" y="605"/>
                </a:lnTo>
                <a:lnTo>
                  <a:pt x="163" y="605"/>
                </a:lnTo>
                <a:lnTo>
                  <a:pt x="163" y="604"/>
                </a:lnTo>
                <a:lnTo>
                  <a:pt x="162" y="604"/>
                </a:lnTo>
                <a:lnTo>
                  <a:pt x="162" y="603"/>
                </a:lnTo>
                <a:lnTo>
                  <a:pt x="161" y="603"/>
                </a:lnTo>
                <a:lnTo>
                  <a:pt x="161" y="602"/>
                </a:lnTo>
                <a:lnTo>
                  <a:pt x="161" y="601"/>
                </a:lnTo>
                <a:lnTo>
                  <a:pt x="160" y="601"/>
                </a:lnTo>
                <a:lnTo>
                  <a:pt x="160" y="601"/>
                </a:lnTo>
                <a:lnTo>
                  <a:pt x="159" y="601"/>
                </a:lnTo>
                <a:lnTo>
                  <a:pt x="159" y="600"/>
                </a:lnTo>
                <a:lnTo>
                  <a:pt x="159" y="600"/>
                </a:lnTo>
                <a:lnTo>
                  <a:pt x="158" y="600"/>
                </a:lnTo>
                <a:lnTo>
                  <a:pt x="157" y="600"/>
                </a:lnTo>
                <a:lnTo>
                  <a:pt x="157" y="600"/>
                </a:lnTo>
                <a:lnTo>
                  <a:pt x="156" y="599"/>
                </a:lnTo>
                <a:lnTo>
                  <a:pt x="156" y="598"/>
                </a:lnTo>
                <a:lnTo>
                  <a:pt x="155" y="598"/>
                </a:lnTo>
                <a:lnTo>
                  <a:pt x="155" y="598"/>
                </a:lnTo>
                <a:lnTo>
                  <a:pt x="155" y="598"/>
                </a:lnTo>
                <a:lnTo>
                  <a:pt x="154" y="598"/>
                </a:lnTo>
                <a:lnTo>
                  <a:pt x="154" y="597"/>
                </a:lnTo>
                <a:lnTo>
                  <a:pt x="153" y="597"/>
                </a:lnTo>
                <a:lnTo>
                  <a:pt x="153" y="596"/>
                </a:lnTo>
                <a:lnTo>
                  <a:pt x="152" y="596"/>
                </a:lnTo>
                <a:lnTo>
                  <a:pt x="152" y="596"/>
                </a:lnTo>
                <a:lnTo>
                  <a:pt x="152" y="596"/>
                </a:lnTo>
                <a:lnTo>
                  <a:pt x="151" y="595"/>
                </a:lnTo>
                <a:lnTo>
                  <a:pt x="150" y="595"/>
                </a:lnTo>
                <a:lnTo>
                  <a:pt x="150" y="595"/>
                </a:lnTo>
                <a:lnTo>
                  <a:pt x="149" y="596"/>
                </a:lnTo>
                <a:lnTo>
                  <a:pt x="148" y="596"/>
                </a:lnTo>
                <a:lnTo>
                  <a:pt x="148" y="596"/>
                </a:lnTo>
                <a:lnTo>
                  <a:pt x="147" y="596"/>
                </a:lnTo>
                <a:lnTo>
                  <a:pt x="146" y="596"/>
                </a:lnTo>
                <a:lnTo>
                  <a:pt x="146" y="595"/>
                </a:lnTo>
                <a:lnTo>
                  <a:pt x="147" y="595"/>
                </a:lnTo>
                <a:lnTo>
                  <a:pt x="147" y="594"/>
                </a:lnTo>
                <a:lnTo>
                  <a:pt x="147" y="594"/>
                </a:lnTo>
                <a:lnTo>
                  <a:pt x="148" y="594"/>
                </a:lnTo>
                <a:lnTo>
                  <a:pt x="148" y="593"/>
                </a:lnTo>
                <a:lnTo>
                  <a:pt x="147" y="592"/>
                </a:lnTo>
                <a:lnTo>
                  <a:pt x="147" y="592"/>
                </a:lnTo>
                <a:lnTo>
                  <a:pt x="146" y="592"/>
                </a:lnTo>
                <a:lnTo>
                  <a:pt x="146" y="591"/>
                </a:lnTo>
                <a:lnTo>
                  <a:pt x="146" y="590"/>
                </a:lnTo>
                <a:lnTo>
                  <a:pt x="146" y="590"/>
                </a:lnTo>
                <a:lnTo>
                  <a:pt x="146" y="590"/>
                </a:lnTo>
                <a:lnTo>
                  <a:pt x="146" y="589"/>
                </a:lnTo>
                <a:lnTo>
                  <a:pt x="145" y="588"/>
                </a:lnTo>
                <a:lnTo>
                  <a:pt x="145" y="588"/>
                </a:lnTo>
                <a:lnTo>
                  <a:pt x="145" y="587"/>
                </a:lnTo>
                <a:lnTo>
                  <a:pt x="144" y="586"/>
                </a:lnTo>
                <a:lnTo>
                  <a:pt x="144" y="586"/>
                </a:lnTo>
                <a:lnTo>
                  <a:pt x="144" y="585"/>
                </a:lnTo>
                <a:lnTo>
                  <a:pt x="144" y="585"/>
                </a:lnTo>
                <a:lnTo>
                  <a:pt x="144" y="584"/>
                </a:lnTo>
                <a:lnTo>
                  <a:pt x="144" y="584"/>
                </a:lnTo>
                <a:lnTo>
                  <a:pt x="144" y="584"/>
                </a:lnTo>
                <a:lnTo>
                  <a:pt x="144" y="584"/>
                </a:lnTo>
                <a:lnTo>
                  <a:pt x="145" y="584"/>
                </a:lnTo>
                <a:lnTo>
                  <a:pt x="145" y="584"/>
                </a:lnTo>
                <a:lnTo>
                  <a:pt x="144" y="584"/>
                </a:lnTo>
                <a:lnTo>
                  <a:pt x="144" y="583"/>
                </a:lnTo>
                <a:lnTo>
                  <a:pt x="144" y="583"/>
                </a:lnTo>
                <a:lnTo>
                  <a:pt x="143" y="583"/>
                </a:lnTo>
                <a:lnTo>
                  <a:pt x="144" y="583"/>
                </a:lnTo>
                <a:lnTo>
                  <a:pt x="144" y="582"/>
                </a:lnTo>
                <a:lnTo>
                  <a:pt x="144" y="582"/>
                </a:lnTo>
                <a:lnTo>
                  <a:pt x="143" y="582"/>
                </a:lnTo>
                <a:lnTo>
                  <a:pt x="143" y="581"/>
                </a:lnTo>
                <a:lnTo>
                  <a:pt x="142" y="581"/>
                </a:lnTo>
                <a:lnTo>
                  <a:pt x="142" y="581"/>
                </a:lnTo>
                <a:lnTo>
                  <a:pt x="142" y="581"/>
                </a:lnTo>
                <a:lnTo>
                  <a:pt x="141" y="581"/>
                </a:lnTo>
                <a:lnTo>
                  <a:pt x="141" y="580"/>
                </a:lnTo>
                <a:lnTo>
                  <a:pt x="140" y="580"/>
                </a:lnTo>
                <a:lnTo>
                  <a:pt x="140" y="579"/>
                </a:lnTo>
                <a:lnTo>
                  <a:pt x="140" y="579"/>
                </a:lnTo>
                <a:lnTo>
                  <a:pt x="139" y="579"/>
                </a:lnTo>
                <a:lnTo>
                  <a:pt x="138" y="579"/>
                </a:lnTo>
                <a:lnTo>
                  <a:pt x="138" y="579"/>
                </a:lnTo>
                <a:lnTo>
                  <a:pt x="137" y="579"/>
                </a:lnTo>
                <a:lnTo>
                  <a:pt x="136" y="579"/>
                </a:lnTo>
                <a:lnTo>
                  <a:pt x="136" y="579"/>
                </a:lnTo>
                <a:lnTo>
                  <a:pt x="136" y="579"/>
                </a:lnTo>
                <a:lnTo>
                  <a:pt x="136" y="578"/>
                </a:lnTo>
                <a:lnTo>
                  <a:pt x="136" y="577"/>
                </a:lnTo>
                <a:lnTo>
                  <a:pt x="135" y="577"/>
                </a:lnTo>
                <a:lnTo>
                  <a:pt x="135" y="577"/>
                </a:lnTo>
                <a:lnTo>
                  <a:pt x="134" y="577"/>
                </a:lnTo>
                <a:lnTo>
                  <a:pt x="134" y="577"/>
                </a:lnTo>
                <a:lnTo>
                  <a:pt x="133" y="576"/>
                </a:lnTo>
                <a:lnTo>
                  <a:pt x="133" y="576"/>
                </a:lnTo>
                <a:lnTo>
                  <a:pt x="132" y="576"/>
                </a:lnTo>
                <a:lnTo>
                  <a:pt x="131" y="576"/>
                </a:lnTo>
                <a:lnTo>
                  <a:pt x="131" y="576"/>
                </a:lnTo>
                <a:lnTo>
                  <a:pt x="130" y="576"/>
                </a:lnTo>
                <a:lnTo>
                  <a:pt x="129" y="576"/>
                </a:lnTo>
                <a:lnTo>
                  <a:pt x="129" y="576"/>
                </a:lnTo>
                <a:lnTo>
                  <a:pt x="129" y="575"/>
                </a:lnTo>
                <a:lnTo>
                  <a:pt x="128" y="575"/>
                </a:lnTo>
                <a:lnTo>
                  <a:pt x="127" y="575"/>
                </a:lnTo>
                <a:lnTo>
                  <a:pt x="127" y="575"/>
                </a:lnTo>
                <a:lnTo>
                  <a:pt x="126" y="576"/>
                </a:lnTo>
                <a:lnTo>
                  <a:pt x="125" y="576"/>
                </a:lnTo>
                <a:lnTo>
                  <a:pt x="125" y="577"/>
                </a:lnTo>
                <a:lnTo>
                  <a:pt x="124" y="577"/>
                </a:lnTo>
                <a:lnTo>
                  <a:pt x="123" y="577"/>
                </a:lnTo>
                <a:lnTo>
                  <a:pt x="123" y="577"/>
                </a:lnTo>
                <a:lnTo>
                  <a:pt x="123" y="577"/>
                </a:lnTo>
                <a:lnTo>
                  <a:pt x="122" y="577"/>
                </a:lnTo>
                <a:lnTo>
                  <a:pt x="121" y="577"/>
                </a:lnTo>
                <a:lnTo>
                  <a:pt x="121" y="578"/>
                </a:lnTo>
                <a:lnTo>
                  <a:pt x="120" y="578"/>
                </a:lnTo>
                <a:lnTo>
                  <a:pt x="119" y="578"/>
                </a:lnTo>
                <a:lnTo>
                  <a:pt x="119" y="578"/>
                </a:lnTo>
                <a:lnTo>
                  <a:pt x="118" y="579"/>
                </a:lnTo>
                <a:lnTo>
                  <a:pt x="117" y="579"/>
                </a:lnTo>
                <a:lnTo>
                  <a:pt x="117" y="579"/>
                </a:lnTo>
                <a:lnTo>
                  <a:pt x="116" y="579"/>
                </a:lnTo>
                <a:lnTo>
                  <a:pt x="116" y="579"/>
                </a:lnTo>
                <a:lnTo>
                  <a:pt x="115" y="579"/>
                </a:lnTo>
                <a:lnTo>
                  <a:pt x="114" y="579"/>
                </a:lnTo>
                <a:lnTo>
                  <a:pt x="114" y="579"/>
                </a:lnTo>
                <a:lnTo>
                  <a:pt x="114" y="579"/>
                </a:lnTo>
                <a:lnTo>
                  <a:pt x="113" y="579"/>
                </a:lnTo>
                <a:lnTo>
                  <a:pt x="113" y="579"/>
                </a:lnTo>
                <a:lnTo>
                  <a:pt x="112" y="579"/>
                </a:lnTo>
                <a:lnTo>
                  <a:pt x="112" y="579"/>
                </a:lnTo>
                <a:lnTo>
                  <a:pt x="112" y="579"/>
                </a:lnTo>
                <a:lnTo>
                  <a:pt x="112" y="578"/>
                </a:lnTo>
                <a:lnTo>
                  <a:pt x="111" y="578"/>
                </a:lnTo>
                <a:lnTo>
                  <a:pt x="111" y="577"/>
                </a:lnTo>
                <a:lnTo>
                  <a:pt x="110" y="577"/>
                </a:lnTo>
                <a:lnTo>
                  <a:pt x="110" y="577"/>
                </a:lnTo>
                <a:lnTo>
                  <a:pt x="110" y="577"/>
                </a:lnTo>
                <a:lnTo>
                  <a:pt x="109" y="577"/>
                </a:lnTo>
                <a:lnTo>
                  <a:pt x="108" y="577"/>
                </a:lnTo>
                <a:lnTo>
                  <a:pt x="108" y="577"/>
                </a:lnTo>
                <a:lnTo>
                  <a:pt x="107" y="576"/>
                </a:lnTo>
                <a:lnTo>
                  <a:pt x="107" y="575"/>
                </a:lnTo>
                <a:lnTo>
                  <a:pt x="106" y="575"/>
                </a:lnTo>
                <a:lnTo>
                  <a:pt x="106" y="575"/>
                </a:lnTo>
                <a:lnTo>
                  <a:pt x="106" y="574"/>
                </a:lnTo>
                <a:lnTo>
                  <a:pt x="107" y="574"/>
                </a:lnTo>
                <a:lnTo>
                  <a:pt x="108" y="574"/>
                </a:lnTo>
                <a:lnTo>
                  <a:pt x="108" y="573"/>
                </a:lnTo>
                <a:lnTo>
                  <a:pt x="107" y="573"/>
                </a:lnTo>
                <a:lnTo>
                  <a:pt x="107" y="573"/>
                </a:lnTo>
                <a:lnTo>
                  <a:pt x="106" y="573"/>
                </a:lnTo>
                <a:lnTo>
                  <a:pt x="106" y="573"/>
                </a:lnTo>
                <a:lnTo>
                  <a:pt x="106" y="572"/>
                </a:lnTo>
                <a:lnTo>
                  <a:pt x="105" y="572"/>
                </a:lnTo>
                <a:lnTo>
                  <a:pt x="105" y="571"/>
                </a:lnTo>
                <a:lnTo>
                  <a:pt x="104" y="571"/>
                </a:lnTo>
                <a:lnTo>
                  <a:pt x="104" y="571"/>
                </a:lnTo>
                <a:lnTo>
                  <a:pt x="103" y="570"/>
                </a:lnTo>
                <a:lnTo>
                  <a:pt x="102" y="570"/>
                </a:lnTo>
                <a:lnTo>
                  <a:pt x="102" y="569"/>
                </a:lnTo>
                <a:lnTo>
                  <a:pt x="101" y="569"/>
                </a:lnTo>
                <a:lnTo>
                  <a:pt x="100" y="569"/>
                </a:lnTo>
                <a:lnTo>
                  <a:pt x="100" y="568"/>
                </a:lnTo>
                <a:lnTo>
                  <a:pt x="100" y="568"/>
                </a:lnTo>
                <a:lnTo>
                  <a:pt x="99" y="567"/>
                </a:lnTo>
                <a:lnTo>
                  <a:pt x="98" y="567"/>
                </a:lnTo>
                <a:lnTo>
                  <a:pt x="98" y="567"/>
                </a:lnTo>
                <a:lnTo>
                  <a:pt x="97" y="567"/>
                </a:lnTo>
                <a:lnTo>
                  <a:pt x="97" y="567"/>
                </a:lnTo>
                <a:lnTo>
                  <a:pt x="97" y="566"/>
                </a:lnTo>
                <a:lnTo>
                  <a:pt x="96" y="566"/>
                </a:lnTo>
                <a:lnTo>
                  <a:pt x="95" y="566"/>
                </a:lnTo>
                <a:lnTo>
                  <a:pt x="95" y="565"/>
                </a:lnTo>
                <a:lnTo>
                  <a:pt x="95" y="565"/>
                </a:lnTo>
                <a:lnTo>
                  <a:pt x="95" y="564"/>
                </a:lnTo>
                <a:lnTo>
                  <a:pt x="95" y="564"/>
                </a:lnTo>
                <a:lnTo>
                  <a:pt x="95" y="564"/>
                </a:lnTo>
                <a:lnTo>
                  <a:pt x="95" y="563"/>
                </a:lnTo>
                <a:lnTo>
                  <a:pt x="95" y="562"/>
                </a:lnTo>
                <a:lnTo>
                  <a:pt x="94" y="562"/>
                </a:lnTo>
                <a:lnTo>
                  <a:pt x="94" y="561"/>
                </a:lnTo>
                <a:lnTo>
                  <a:pt x="94" y="560"/>
                </a:lnTo>
                <a:lnTo>
                  <a:pt x="93" y="560"/>
                </a:lnTo>
                <a:lnTo>
                  <a:pt x="94" y="560"/>
                </a:lnTo>
                <a:lnTo>
                  <a:pt x="94" y="560"/>
                </a:lnTo>
                <a:lnTo>
                  <a:pt x="94" y="559"/>
                </a:lnTo>
                <a:lnTo>
                  <a:pt x="94" y="558"/>
                </a:lnTo>
                <a:lnTo>
                  <a:pt x="94" y="558"/>
                </a:lnTo>
                <a:lnTo>
                  <a:pt x="94" y="557"/>
                </a:lnTo>
                <a:lnTo>
                  <a:pt x="94" y="556"/>
                </a:lnTo>
                <a:lnTo>
                  <a:pt x="93" y="556"/>
                </a:lnTo>
                <a:lnTo>
                  <a:pt x="93" y="556"/>
                </a:lnTo>
                <a:lnTo>
                  <a:pt x="93" y="555"/>
                </a:lnTo>
                <a:lnTo>
                  <a:pt x="93" y="554"/>
                </a:lnTo>
                <a:lnTo>
                  <a:pt x="92" y="554"/>
                </a:lnTo>
                <a:lnTo>
                  <a:pt x="91" y="554"/>
                </a:lnTo>
                <a:lnTo>
                  <a:pt x="91" y="553"/>
                </a:lnTo>
                <a:lnTo>
                  <a:pt x="91" y="553"/>
                </a:lnTo>
                <a:lnTo>
                  <a:pt x="90" y="552"/>
                </a:lnTo>
                <a:lnTo>
                  <a:pt x="89" y="552"/>
                </a:lnTo>
                <a:lnTo>
                  <a:pt x="89" y="552"/>
                </a:lnTo>
                <a:lnTo>
                  <a:pt x="89" y="552"/>
                </a:lnTo>
                <a:lnTo>
                  <a:pt x="88" y="552"/>
                </a:lnTo>
                <a:lnTo>
                  <a:pt x="87" y="552"/>
                </a:lnTo>
                <a:lnTo>
                  <a:pt x="87" y="552"/>
                </a:lnTo>
                <a:lnTo>
                  <a:pt x="86" y="552"/>
                </a:lnTo>
                <a:lnTo>
                  <a:pt x="85" y="551"/>
                </a:lnTo>
                <a:lnTo>
                  <a:pt x="85" y="550"/>
                </a:lnTo>
                <a:lnTo>
                  <a:pt x="85" y="550"/>
                </a:lnTo>
                <a:lnTo>
                  <a:pt x="84" y="550"/>
                </a:lnTo>
                <a:lnTo>
                  <a:pt x="83" y="550"/>
                </a:lnTo>
                <a:lnTo>
                  <a:pt x="83" y="550"/>
                </a:lnTo>
                <a:lnTo>
                  <a:pt x="82" y="550"/>
                </a:lnTo>
                <a:lnTo>
                  <a:pt x="81" y="550"/>
                </a:lnTo>
                <a:lnTo>
                  <a:pt x="80" y="550"/>
                </a:lnTo>
                <a:lnTo>
                  <a:pt x="80" y="550"/>
                </a:lnTo>
                <a:lnTo>
                  <a:pt x="79" y="550"/>
                </a:lnTo>
                <a:lnTo>
                  <a:pt x="78" y="550"/>
                </a:lnTo>
                <a:lnTo>
                  <a:pt x="78" y="550"/>
                </a:lnTo>
                <a:lnTo>
                  <a:pt x="77" y="550"/>
                </a:lnTo>
                <a:lnTo>
                  <a:pt x="77" y="549"/>
                </a:lnTo>
                <a:lnTo>
                  <a:pt x="76" y="549"/>
                </a:lnTo>
                <a:lnTo>
                  <a:pt x="76" y="548"/>
                </a:lnTo>
                <a:lnTo>
                  <a:pt x="76" y="548"/>
                </a:lnTo>
                <a:lnTo>
                  <a:pt x="76" y="548"/>
                </a:lnTo>
                <a:lnTo>
                  <a:pt x="75" y="548"/>
                </a:lnTo>
                <a:lnTo>
                  <a:pt x="75" y="547"/>
                </a:lnTo>
                <a:lnTo>
                  <a:pt x="74" y="547"/>
                </a:lnTo>
                <a:lnTo>
                  <a:pt x="74" y="546"/>
                </a:lnTo>
                <a:lnTo>
                  <a:pt x="73" y="546"/>
                </a:lnTo>
                <a:lnTo>
                  <a:pt x="73" y="545"/>
                </a:lnTo>
                <a:lnTo>
                  <a:pt x="72" y="545"/>
                </a:lnTo>
                <a:lnTo>
                  <a:pt x="72" y="545"/>
                </a:lnTo>
                <a:lnTo>
                  <a:pt x="72" y="545"/>
                </a:lnTo>
                <a:lnTo>
                  <a:pt x="72" y="544"/>
                </a:lnTo>
                <a:lnTo>
                  <a:pt x="71" y="544"/>
                </a:lnTo>
                <a:lnTo>
                  <a:pt x="70" y="543"/>
                </a:lnTo>
                <a:lnTo>
                  <a:pt x="71" y="543"/>
                </a:lnTo>
                <a:lnTo>
                  <a:pt x="71" y="543"/>
                </a:lnTo>
                <a:lnTo>
                  <a:pt x="72" y="543"/>
                </a:lnTo>
                <a:lnTo>
                  <a:pt x="72" y="542"/>
                </a:lnTo>
                <a:lnTo>
                  <a:pt x="73" y="541"/>
                </a:lnTo>
                <a:lnTo>
                  <a:pt x="73" y="541"/>
                </a:lnTo>
                <a:lnTo>
                  <a:pt x="73" y="540"/>
                </a:lnTo>
                <a:lnTo>
                  <a:pt x="74" y="540"/>
                </a:lnTo>
                <a:lnTo>
                  <a:pt x="74" y="539"/>
                </a:lnTo>
                <a:lnTo>
                  <a:pt x="74" y="539"/>
                </a:lnTo>
                <a:lnTo>
                  <a:pt x="74" y="538"/>
                </a:lnTo>
                <a:lnTo>
                  <a:pt x="73" y="537"/>
                </a:lnTo>
                <a:lnTo>
                  <a:pt x="73" y="537"/>
                </a:lnTo>
                <a:lnTo>
                  <a:pt x="72" y="537"/>
                </a:lnTo>
                <a:lnTo>
                  <a:pt x="72" y="536"/>
                </a:lnTo>
                <a:lnTo>
                  <a:pt x="72" y="535"/>
                </a:lnTo>
                <a:lnTo>
                  <a:pt x="71" y="535"/>
                </a:lnTo>
                <a:lnTo>
                  <a:pt x="70" y="535"/>
                </a:lnTo>
                <a:lnTo>
                  <a:pt x="70" y="534"/>
                </a:lnTo>
                <a:lnTo>
                  <a:pt x="70" y="534"/>
                </a:lnTo>
                <a:lnTo>
                  <a:pt x="69" y="533"/>
                </a:lnTo>
                <a:lnTo>
                  <a:pt x="68" y="533"/>
                </a:lnTo>
                <a:lnTo>
                  <a:pt x="68" y="533"/>
                </a:lnTo>
                <a:lnTo>
                  <a:pt x="68" y="533"/>
                </a:lnTo>
                <a:lnTo>
                  <a:pt x="68" y="533"/>
                </a:lnTo>
                <a:lnTo>
                  <a:pt x="67" y="533"/>
                </a:lnTo>
                <a:lnTo>
                  <a:pt x="66" y="533"/>
                </a:lnTo>
                <a:lnTo>
                  <a:pt x="66" y="533"/>
                </a:lnTo>
                <a:lnTo>
                  <a:pt x="65" y="533"/>
                </a:lnTo>
                <a:lnTo>
                  <a:pt x="64" y="533"/>
                </a:lnTo>
                <a:lnTo>
                  <a:pt x="64" y="533"/>
                </a:lnTo>
                <a:lnTo>
                  <a:pt x="63" y="533"/>
                </a:lnTo>
                <a:lnTo>
                  <a:pt x="63" y="533"/>
                </a:lnTo>
                <a:lnTo>
                  <a:pt x="62" y="533"/>
                </a:lnTo>
                <a:lnTo>
                  <a:pt x="62" y="533"/>
                </a:lnTo>
                <a:lnTo>
                  <a:pt x="61" y="533"/>
                </a:lnTo>
                <a:lnTo>
                  <a:pt x="61" y="533"/>
                </a:lnTo>
                <a:lnTo>
                  <a:pt x="60" y="533"/>
                </a:lnTo>
                <a:lnTo>
                  <a:pt x="60" y="533"/>
                </a:lnTo>
                <a:lnTo>
                  <a:pt x="59" y="533"/>
                </a:lnTo>
                <a:lnTo>
                  <a:pt x="59" y="533"/>
                </a:lnTo>
                <a:lnTo>
                  <a:pt x="58" y="533"/>
                </a:lnTo>
                <a:lnTo>
                  <a:pt x="57" y="533"/>
                </a:lnTo>
                <a:lnTo>
                  <a:pt x="57" y="533"/>
                </a:lnTo>
                <a:lnTo>
                  <a:pt x="56" y="534"/>
                </a:lnTo>
                <a:lnTo>
                  <a:pt x="55" y="533"/>
                </a:lnTo>
                <a:lnTo>
                  <a:pt x="55" y="533"/>
                </a:lnTo>
                <a:lnTo>
                  <a:pt x="55" y="533"/>
                </a:lnTo>
                <a:lnTo>
                  <a:pt x="54" y="533"/>
                </a:lnTo>
                <a:lnTo>
                  <a:pt x="53" y="533"/>
                </a:lnTo>
                <a:lnTo>
                  <a:pt x="53" y="532"/>
                </a:lnTo>
                <a:lnTo>
                  <a:pt x="53" y="532"/>
                </a:lnTo>
                <a:lnTo>
                  <a:pt x="52" y="531"/>
                </a:lnTo>
                <a:lnTo>
                  <a:pt x="51" y="531"/>
                </a:lnTo>
                <a:lnTo>
                  <a:pt x="51" y="531"/>
                </a:lnTo>
                <a:lnTo>
                  <a:pt x="51" y="531"/>
                </a:lnTo>
                <a:lnTo>
                  <a:pt x="50" y="530"/>
                </a:lnTo>
                <a:lnTo>
                  <a:pt x="49" y="530"/>
                </a:lnTo>
                <a:lnTo>
                  <a:pt x="49" y="529"/>
                </a:lnTo>
                <a:lnTo>
                  <a:pt x="49" y="529"/>
                </a:lnTo>
                <a:lnTo>
                  <a:pt x="48" y="529"/>
                </a:lnTo>
                <a:lnTo>
                  <a:pt x="48" y="529"/>
                </a:lnTo>
                <a:lnTo>
                  <a:pt x="47" y="529"/>
                </a:lnTo>
                <a:lnTo>
                  <a:pt x="47" y="529"/>
                </a:lnTo>
                <a:lnTo>
                  <a:pt x="47" y="528"/>
                </a:lnTo>
                <a:lnTo>
                  <a:pt x="46" y="528"/>
                </a:lnTo>
                <a:lnTo>
                  <a:pt x="45" y="528"/>
                </a:lnTo>
                <a:lnTo>
                  <a:pt x="45" y="528"/>
                </a:lnTo>
                <a:lnTo>
                  <a:pt x="44" y="527"/>
                </a:lnTo>
                <a:lnTo>
                  <a:pt x="44" y="527"/>
                </a:lnTo>
                <a:lnTo>
                  <a:pt x="44" y="526"/>
                </a:lnTo>
                <a:lnTo>
                  <a:pt x="43" y="526"/>
                </a:lnTo>
                <a:lnTo>
                  <a:pt x="43" y="526"/>
                </a:lnTo>
                <a:lnTo>
                  <a:pt x="42" y="526"/>
                </a:lnTo>
                <a:lnTo>
                  <a:pt x="42" y="526"/>
                </a:lnTo>
                <a:lnTo>
                  <a:pt x="42" y="525"/>
                </a:lnTo>
                <a:lnTo>
                  <a:pt x="41" y="525"/>
                </a:lnTo>
                <a:lnTo>
                  <a:pt x="40" y="525"/>
                </a:lnTo>
                <a:lnTo>
                  <a:pt x="40" y="524"/>
                </a:lnTo>
                <a:lnTo>
                  <a:pt x="40" y="524"/>
                </a:lnTo>
                <a:lnTo>
                  <a:pt x="40" y="524"/>
                </a:lnTo>
                <a:lnTo>
                  <a:pt x="39" y="524"/>
                </a:lnTo>
                <a:lnTo>
                  <a:pt x="38" y="523"/>
                </a:lnTo>
                <a:lnTo>
                  <a:pt x="38" y="522"/>
                </a:lnTo>
                <a:lnTo>
                  <a:pt x="38" y="522"/>
                </a:lnTo>
                <a:lnTo>
                  <a:pt x="38" y="522"/>
                </a:lnTo>
                <a:lnTo>
                  <a:pt x="37" y="522"/>
                </a:lnTo>
                <a:lnTo>
                  <a:pt x="37" y="521"/>
                </a:lnTo>
                <a:lnTo>
                  <a:pt x="36" y="521"/>
                </a:lnTo>
                <a:lnTo>
                  <a:pt x="36" y="520"/>
                </a:lnTo>
                <a:lnTo>
                  <a:pt x="36" y="520"/>
                </a:lnTo>
                <a:lnTo>
                  <a:pt x="35" y="520"/>
                </a:lnTo>
                <a:lnTo>
                  <a:pt x="35" y="519"/>
                </a:lnTo>
                <a:lnTo>
                  <a:pt x="34" y="519"/>
                </a:lnTo>
                <a:lnTo>
                  <a:pt x="34" y="518"/>
                </a:lnTo>
                <a:lnTo>
                  <a:pt x="33" y="518"/>
                </a:lnTo>
                <a:lnTo>
                  <a:pt x="32" y="517"/>
                </a:lnTo>
                <a:lnTo>
                  <a:pt x="32" y="516"/>
                </a:lnTo>
                <a:lnTo>
                  <a:pt x="31" y="516"/>
                </a:lnTo>
                <a:lnTo>
                  <a:pt x="30" y="516"/>
                </a:lnTo>
                <a:lnTo>
                  <a:pt x="30" y="515"/>
                </a:lnTo>
                <a:lnTo>
                  <a:pt x="30" y="515"/>
                </a:lnTo>
                <a:lnTo>
                  <a:pt x="30" y="514"/>
                </a:lnTo>
                <a:lnTo>
                  <a:pt x="29" y="514"/>
                </a:lnTo>
                <a:lnTo>
                  <a:pt x="28" y="513"/>
                </a:lnTo>
                <a:lnTo>
                  <a:pt x="28" y="513"/>
                </a:lnTo>
                <a:lnTo>
                  <a:pt x="28" y="512"/>
                </a:lnTo>
                <a:lnTo>
                  <a:pt x="27" y="512"/>
                </a:lnTo>
                <a:lnTo>
                  <a:pt x="27" y="512"/>
                </a:lnTo>
                <a:lnTo>
                  <a:pt x="26" y="512"/>
                </a:lnTo>
                <a:lnTo>
                  <a:pt x="26" y="512"/>
                </a:lnTo>
                <a:lnTo>
                  <a:pt x="26" y="511"/>
                </a:lnTo>
                <a:lnTo>
                  <a:pt x="25" y="511"/>
                </a:lnTo>
                <a:lnTo>
                  <a:pt x="25" y="511"/>
                </a:lnTo>
                <a:lnTo>
                  <a:pt x="25" y="511"/>
                </a:lnTo>
                <a:lnTo>
                  <a:pt x="24" y="510"/>
                </a:lnTo>
                <a:lnTo>
                  <a:pt x="23" y="510"/>
                </a:lnTo>
                <a:lnTo>
                  <a:pt x="23" y="509"/>
                </a:lnTo>
                <a:lnTo>
                  <a:pt x="23" y="509"/>
                </a:lnTo>
                <a:lnTo>
                  <a:pt x="21" y="508"/>
                </a:lnTo>
                <a:lnTo>
                  <a:pt x="19" y="508"/>
                </a:lnTo>
                <a:lnTo>
                  <a:pt x="17" y="508"/>
                </a:lnTo>
                <a:lnTo>
                  <a:pt x="17" y="508"/>
                </a:lnTo>
                <a:lnTo>
                  <a:pt x="16" y="508"/>
                </a:lnTo>
                <a:lnTo>
                  <a:pt x="15" y="508"/>
                </a:lnTo>
                <a:lnTo>
                  <a:pt x="14" y="509"/>
                </a:lnTo>
                <a:lnTo>
                  <a:pt x="13" y="509"/>
                </a:lnTo>
                <a:lnTo>
                  <a:pt x="11" y="509"/>
                </a:lnTo>
                <a:lnTo>
                  <a:pt x="10" y="509"/>
                </a:lnTo>
                <a:lnTo>
                  <a:pt x="9" y="509"/>
                </a:lnTo>
                <a:lnTo>
                  <a:pt x="9" y="509"/>
                </a:lnTo>
                <a:lnTo>
                  <a:pt x="8" y="509"/>
                </a:lnTo>
                <a:lnTo>
                  <a:pt x="7" y="509"/>
                </a:lnTo>
                <a:lnTo>
                  <a:pt x="6" y="509"/>
                </a:lnTo>
                <a:lnTo>
                  <a:pt x="4" y="508"/>
                </a:lnTo>
                <a:lnTo>
                  <a:pt x="4" y="507"/>
                </a:lnTo>
                <a:lnTo>
                  <a:pt x="4" y="507"/>
                </a:lnTo>
                <a:lnTo>
                  <a:pt x="4" y="507"/>
                </a:lnTo>
                <a:lnTo>
                  <a:pt x="3" y="506"/>
                </a:lnTo>
                <a:lnTo>
                  <a:pt x="2" y="505"/>
                </a:lnTo>
                <a:lnTo>
                  <a:pt x="2" y="505"/>
                </a:lnTo>
                <a:lnTo>
                  <a:pt x="2" y="504"/>
                </a:lnTo>
                <a:lnTo>
                  <a:pt x="2" y="503"/>
                </a:lnTo>
                <a:lnTo>
                  <a:pt x="2" y="501"/>
                </a:lnTo>
                <a:lnTo>
                  <a:pt x="2" y="500"/>
                </a:lnTo>
                <a:lnTo>
                  <a:pt x="1" y="498"/>
                </a:lnTo>
                <a:lnTo>
                  <a:pt x="1" y="497"/>
                </a:lnTo>
                <a:lnTo>
                  <a:pt x="1" y="497"/>
                </a:lnTo>
                <a:lnTo>
                  <a:pt x="1" y="495"/>
                </a:lnTo>
                <a:lnTo>
                  <a:pt x="1" y="493"/>
                </a:lnTo>
                <a:lnTo>
                  <a:pt x="1" y="492"/>
                </a:lnTo>
                <a:lnTo>
                  <a:pt x="1" y="491"/>
                </a:lnTo>
                <a:lnTo>
                  <a:pt x="0" y="490"/>
                </a:lnTo>
                <a:lnTo>
                  <a:pt x="0" y="488"/>
                </a:lnTo>
                <a:lnTo>
                  <a:pt x="0" y="488"/>
                </a:lnTo>
                <a:lnTo>
                  <a:pt x="0" y="484"/>
                </a:lnTo>
                <a:lnTo>
                  <a:pt x="0" y="482"/>
                </a:lnTo>
                <a:lnTo>
                  <a:pt x="0" y="481"/>
                </a:lnTo>
                <a:lnTo>
                  <a:pt x="0" y="479"/>
                </a:lnTo>
                <a:lnTo>
                  <a:pt x="0" y="476"/>
                </a:lnTo>
                <a:lnTo>
                  <a:pt x="0" y="476"/>
                </a:lnTo>
                <a:lnTo>
                  <a:pt x="1" y="474"/>
                </a:lnTo>
                <a:lnTo>
                  <a:pt x="3" y="471"/>
                </a:lnTo>
                <a:lnTo>
                  <a:pt x="4" y="469"/>
                </a:lnTo>
                <a:lnTo>
                  <a:pt x="5" y="468"/>
                </a:lnTo>
                <a:lnTo>
                  <a:pt x="6" y="467"/>
                </a:lnTo>
                <a:lnTo>
                  <a:pt x="8" y="464"/>
                </a:lnTo>
                <a:lnTo>
                  <a:pt x="8" y="463"/>
                </a:lnTo>
                <a:lnTo>
                  <a:pt x="8" y="462"/>
                </a:lnTo>
                <a:lnTo>
                  <a:pt x="9" y="461"/>
                </a:lnTo>
                <a:lnTo>
                  <a:pt x="10" y="459"/>
                </a:lnTo>
                <a:lnTo>
                  <a:pt x="12" y="457"/>
                </a:lnTo>
                <a:lnTo>
                  <a:pt x="13" y="455"/>
                </a:lnTo>
                <a:lnTo>
                  <a:pt x="13" y="454"/>
                </a:lnTo>
                <a:lnTo>
                  <a:pt x="15" y="451"/>
                </a:lnTo>
                <a:lnTo>
                  <a:pt x="17" y="452"/>
                </a:lnTo>
                <a:lnTo>
                  <a:pt x="21" y="453"/>
                </a:lnTo>
                <a:lnTo>
                  <a:pt x="23" y="449"/>
                </a:lnTo>
                <a:lnTo>
                  <a:pt x="23" y="448"/>
                </a:lnTo>
                <a:lnTo>
                  <a:pt x="23" y="447"/>
                </a:lnTo>
                <a:lnTo>
                  <a:pt x="23" y="447"/>
                </a:lnTo>
                <a:lnTo>
                  <a:pt x="23" y="446"/>
                </a:lnTo>
                <a:lnTo>
                  <a:pt x="23" y="446"/>
                </a:lnTo>
                <a:lnTo>
                  <a:pt x="24" y="445"/>
                </a:lnTo>
                <a:lnTo>
                  <a:pt x="24" y="444"/>
                </a:lnTo>
                <a:lnTo>
                  <a:pt x="25" y="444"/>
                </a:lnTo>
                <a:lnTo>
                  <a:pt x="25" y="444"/>
                </a:lnTo>
                <a:lnTo>
                  <a:pt x="26" y="444"/>
                </a:lnTo>
                <a:lnTo>
                  <a:pt x="26" y="444"/>
                </a:lnTo>
                <a:lnTo>
                  <a:pt x="27" y="444"/>
                </a:lnTo>
                <a:lnTo>
                  <a:pt x="27" y="443"/>
                </a:lnTo>
                <a:lnTo>
                  <a:pt x="27" y="442"/>
                </a:lnTo>
                <a:lnTo>
                  <a:pt x="26" y="442"/>
                </a:lnTo>
                <a:lnTo>
                  <a:pt x="26" y="442"/>
                </a:lnTo>
                <a:lnTo>
                  <a:pt x="25" y="442"/>
                </a:lnTo>
                <a:lnTo>
                  <a:pt x="25" y="442"/>
                </a:lnTo>
                <a:lnTo>
                  <a:pt x="24" y="442"/>
                </a:lnTo>
                <a:lnTo>
                  <a:pt x="23" y="442"/>
                </a:lnTo>
                <a:lnTo>
                  <a:pt x="23" y="441"/>
                </a:lnTo>
                <a:lnTo>
                  <a:pt x="24" y="440"/>
                </a:lnTo>
                <a:lnTo>
                  <a:pt x="24" y="440"/>
                </a:lnTo>
                <a:lnTo>
                  <a:pt x="24" y="439"/>
                </a:lnTo>
                <a:lnTo>
                  <a:pt x="25" y="439"/>
                </a:lnTo>
                <a:lnTo>
                  <a:pt x="25" y="438"/>
                </a:lnTo>
                <a:lnTo>
                  <a:pt x="25" y="437"/>
                </a:lnTo>
                <a:lnTo>
                  <a:pt x="25" y="437"/>
                </a:lnTo>
                <a:lnTo>
                  <a:pt x="25" y="436"/>
                </a:lnTo>
                <a:lnTo>
                  <a:pt x="26" y="436"/>
                </a:lnTo>
                <a:lnTo>
                  <a:pt x="26" y="435"/>
                </a:lnTo>
                <a:lnTo>
                  <a:pt x="25" y="435"/>
                </a:lnTo>
                <a:lnTo>
                  <a:pt x="25" y="435"/>
                </a:lnTo>
                <a:lnTo>
                  <a:pt x="24" y="435"/>
                </a:lnTo>
                <a:lnTo>
                  <a:pt x="24" y="435"/>
                </a:lnTo>
                <a:lnTo>
                  <a:pt x="24" y="434"/>
                </a:lnTo>
                <a:lnTo>
                  <a:pt x="25" y="434"/>
                </a:lnTo>
                <a:lnTo>
                  <a:pt x="25" y="433"/>
                </a:lnTo>
                <a:lnTo>
                  <a:pt x="25" y="433"/>
                </a:lnTo>
                <a:lnTo>
                  <a:pt x="25" y="432"/>
                </a:lnTo>
                <a:lnTo>
                  <a:pt x="25" y="431"/>
                </a:lnTo>
                <a:lnTo>
                  <a:pt x="25" y="431"/>
                </a:lnTo>
                <a:lnTo>
                  <a:pt x="26" y="430"/>
                </a:lnTo>
                <a:lnTo>
                  <a:pt x="26" y="429"/>
                </a:lnTo>
                <a:lnTo>
                  <a:pt x="26" y="429"/>
                </a:lnTo>
                <a:lnTo>
                  <a:pt x="26" y="428"/>
                </a:lnTo>
                <a:lnTo>
                  <a:pt x="26" y="427"/>
                </a:lnTo>
                <a:lnTo>
                  <a:pt x="26" y="427"/>
                </a:lnTo>
                <a:lnTo>
                  <a:pt x="27" y="427"/>
                </a:lnTo>
                <a:lnTo>
                  <a:pt x="27" y="426"/>
                </a:lnTo>
                <a:lnTo>
                  <a:pt x="27" y="425"/>
                </a:lnTo>
                <a:lnTo>
                  <a:pt x="26" y="425"/>
                </a:lnTo>
                <a:lnTo>
                  <a:pt x="26" y="425"/>
                </a:lnTo>
                <a:lnTo>
                  <a:pt x="25" y="425"/>
                </a:lnTo>
                <a:lnTo>
                  <a:pt x="25" y="425"/>
                </a:lnTo>
                <a:lnTo>
                  <a:pt x="25" y="423"/>
                </a:lnTo>
                <a:lnTo>
                  <a:pt x="25" y="422"/>
                </a:lnTo>
                <a:lnTo>
                  <a:pt x="26" y="421"/>
                </a:lnTo>
                <a:lnTo>
                  <a:pt x="26" y="420"/>
                </a:lnTo>
                <a:lnTo>
                  <a:pt x="26" y="420"/>
                </a:lnTo>
                <a:lnTo>
                  <a:pt x="26" y="419"/>
                </a:lnTo>
                <a:lnTo>
                  <a:pt x="27" y="418"/>
                </a:lnTo>
                <a:lnTo>
                  <a:pt x="27" y="418"/>
                </a:lnTo>
                <a:lnTo>
                  <a:pt x="28" y="417"/>
                </a:lnTo>
                <a:lnTo>
                  <a:pt x="28" y="416"/>
                </a:lnTo>
                <a:lnTo>
                  <a:pt x="28" y="416"/>
                </a:lnTo>
                <a:lnTo>
                  <a:pt x="28" y="415"/>
                </a:lnTo>
                <a:lnTo>
                  <a:pt x="28" y="415"/>
                </a:lnTo>
                <a:lnTo>
                  <a:pt x="28" y="414"/>
                </a:lnTo>
                <a:lnTo>
                  <a:pt x="28" y="414"/>
                </a:lnTo>
                <a:lnTo>
                  <a:pt x="29" y="413"/>
                </a:lnTo>
                <a:lnTo>
                  <a:pt x="29" y="412"/>
                </a:lnTo>
                <a:lnTo>
                  <a:pt x="29" y="412"/>
                </a:lnTo>
                <a:lnTo>
                  <a:pt x="30" y="411"/>
                </a:lnTo>
                <a:lnTo>
                  <a:pt x="30" y="410"/>
                </a:lnTo>
                <a:lnTo>
                  <a:pt x="30" y="410"/>
                </a:lnTo>
                <a:lnTo>
                  <a:pt x="30" y="410"/>
                </a:lnTo>
                <a:lnTo>
                  <a:pt x="30" y="409"/>
                </a:lnTo>
                <a:lnTo>
                  <a:pt x="31" y="409"/>
                </a:lnTo>
                <a:lnTo>
                  <a:pt x="32" y="408"/>
                </a:lnTo>
                <a:lnTo>
                  <a:pt x="32" y="408"/>
                </a:lnTo>
                <a:lnTo>
                  <a:pt x="32" y="408"/>
                </a:lnTo>
                <a:lnTo>
                  <a:pt x="33" y="408"/>
                </a:lnTo>
                <a:lnTo>
                  <a:pt x="34" y="407"/>
                </a:lnTo>
                <a:lnTo>
                  <a:pt x="34" y="406"/>
                </a:lnTo>
                <a:lnTo>
                  <a:pt x="35" y="406"/>
                </a:lnTo>
                <a:lnTo>
                  <a:pt x="35" y="406"/>
                </a:lnTo>
                <a:lnTo>
                  <a:pt x="36" y="406"/>
                </a:lnTo>
                <a:lnTo>
                  <a:pt x="36" y="405"/>
                </a:lnTo>
                <a:lnTo>
                  <a:pt x="37" y="404"/>
                </a:lnTo>
                <a:lnTo>
                  <a:pt x="38" y="404"/>
                </a:lnTo>
                <a:lnTo>
                  <a:pt x="38" y="404"/>
                </a:lnTo>
                <a:lnTo>
                  <a:pt x="38" y="403"/>
                </a:lnTo>
                <a:lnTo>
                  <a:pt x="38" y="403"/>
                </a:lnTo>
                <a:lnTo>
                  <a:pt x="38" y="402"/>
                </a:lnTo>
                <a:lnTo>
                  <a:pt x="39" y="401"/>
                </a:lnTo>
                <a:lnTo>
                  <a:pt x="40" y="401"/>
                </a:lnTo>
                <a:lnTo>
                  <a:pt x="40" y="401"/>
                </a:lnTo>
                <a:lnTo>
                  <a:pt x="40" y="401"/>
                </a:lnTo>
                <a:lnTo>
                  <a:pt x="41" y="401"/>
                </a:lnTo>
                <a:lnTo>
                  <a:pt x="42" y="401"/>
                </a:lnTo>
                <a:lnTo>
                  <a:pt x="42" y="401"/>
                </a:lnTo>
                <a:lnTo>
                  <a:pt x="43" y="400"/>
                </a:lnTo>
                <a:lnTo>
                  <a:pt x="43" y="399"/>
                </a:lnTo>
                <a:lnTo>
                  <a:pt x="44" y="399"/>
                </a:lnTo>
                <a:lnTo>
                  <a:pt x="44" y="398"/>
                </a:lnTo>
                <a:lnTo>
                  <a:pt x="44" y="397"/>
                </a:lnTo>
                <a:lnTo>
                  <a:pt x="44" y="397"/>
                </a:lnTo>
                <a:lnTo>
                  <a:pt x="45" y="397"/>
                </a:lnTo>
                <a:lnTo>
                  <a:pt x="45" y="397"/>
                </a:lnTo>
                <a:lnTo>
                  <a:pt x="46" y="398"/>
                </a:lnTo>
                <a:lnTo>
                  <a:pt x="47" y="399"/>
                </a:lnTo>
                <a:lnTo>
                  <a:pt x="48" y="399"/>
                </a:lnTo>
                <a:lnTo>
                  <a:pt x="49" y="399"/>
                </a:lnTo>
                <a:lnTo>
                  <a:pt x="49" y="400"/>
                </a:lnTo>
                <a:lnTo>
                  <a:pt x="50" y="400"/>
                </a:lnTo>
                <a:lnTo>
                  <a:pt x="51" y="400"/>
                </a:lnTo>
                <a:lnTo>
                  <a:pt x="51" y="400"/>
                </a:lnTo>
                <a:lnTo>
                  <a:pt x="51" y="401"/>
                </a:lnTo>
                <a:lnTo>
                  <a:pt x="52" y="401"/>
                </a:lnTo>
                <a:lnTo>
                  <a:pt x="52" y="401"/>
                </a:lnTo>
                <a:lnTo>
                  <a:pt x="52" y="402"/>
                </a:lnTo>
                <a:lnTo>
                  <a:pt x="53" y="402"/>
                </a:lnTo>
                <a:lnTo>
                  <a:pt x="53" y="403"/>
                </a:lnTo>
                <a:lnTo>
                  <a:pt x="54" y="403"/>
                </a:lnTo>
                <a:lnTo>
                  <a:pt x="55" y="403"/>
                </a:lnTo>
                <a:lnTo>
                  <a:pt x="55" y="403"/>
                </a:lnTo>
                <a:lnTo>
                  <a:pt x="56" y="403"/>
                </a:lnTo>
                <a:lnTo>
                  <a:pt x="56" y="403"/>
                </a:lnTo>
                <a:lnTo>
                  <a:pt x="57" y="403"/>
                </a:lnTo>
                <a:lnTo>
                  <a:pt x="57" y="403"/>
                </a:lnTo>
                <a:lnTo>
                  <a:pt x="58" y="403"/>
                </a:lnTo>
                <a:lnTo>
                  <a:pt x="59" y="403"/>
                </a:lnTo>
                <a:lnTo>
                  <a:pt x="59" y="403"/>
                </a:lnTo>
                <a:lnTo>
                  <a:pt x="60" y="404"/>
                </a:lnTo>
                <a:lnTo>
                  <a:pt x="61" y="404"/>
                </a:lnTo>
                <a:lnTo>
                  <a:pt x="61" y="404"/>
                </a:lnTo>
                <a:lnTo>
                  <a:pt x="62" y="404"/>
                </a:lnTo>
                <a:lnTo>
                  <a:pt x="62" y="404"/>
                </a:lnTo>
                <a:lnTo>
                  <a:pt x="63" y="403"/>
                </a:lnTo>
                <a:lnTo>
                  <a:pt x="64" y="403"/>
                </a:lnTo>
                <a:lnTo>
                  <a:pt x="64" y="403"/>
                </a:lnTo>
                <a:lnTo>
                  <a:pt x="64" y="402"/>
                </a:lnTo>
                <a:lnTo>
                  <a:pt x="65" y="402"/>
                </a:lnTo>
                <a:lnTo>
                  <a:pt x="65" y="401"/>
                </a:lnTo>
                <a:lnTo>
                  <a:pt x="66" y="401"/>
                </a:lnTo>
                <a:lnTo>
                  <a:pt x="66" y="401"/>
                </a:lnTo>
                <a:lnTo>
                  <a:pt x="66" y="401"/>
                </a:lnTo>
                <a:lnTo>
                  <a:pt x="67" y="401"/>
                </a:lnTo>
                <a:lnTo>
                  <a:pt x="68" y="401"/>
                </a:lnTo>
                <a:lnTo>
                  <a:pt x="68" y="400"/>
                </a:lnTo>
                <a:lnTo>
                  <a:pt x="68" y="399"/>
                </a:lnTo>
                <a:lnTo>
                  <a:pt x="68" y="399"/>
                </a:lnTo>
                <a:lnTo>
                  <a:pt x="68" y="398"/>
                </a:lnTo>
                <a:lnTo>
                  <a:pt x="69" y="398"/>
                </a:lnTo>
                <a:lnTo>
                  <a:pt x="69" y="397"/>
                </a:lnTo>
                <a:lnTo>
                  <a:pt x="70" y="397"/>
                </a:lnTo>
                <a:lnTo>
                  <a:pt x="70" y="397"/>
                </a:lnTo>
                <a:lnTo>
                  <a:pt x="71" y="397"/>
                </a:lnTo>
                <a:lnTo>
                  <a:pt x="71" y="396"/>
                </a:lnTo>
                <a:lnTo>
                  <a:pt x="72" y="396"/>
                </a:lnTo>
                <a:lnTo>
                  <a:pt x="72" y="396"/>
                </a:lnTo>
                <a:lnTo>
                  <a:pt x="73" y="396"/>
                </a:lnTo>
                <a:lnTo>
                  <a:pt x="74" y="396"/>
                </a:lnTo>
                <a:lnTo>
                  <a:pt x="74" y="396"/>
                </a:lnTo>
                <a:lnTo>
                  <a:pt x="75" y="396"/>
                </a:lnTo>
                <a:lnTo>
                  <a:pt x="76" y="396"/>
                </a:lnTo>
                <a:lnTo>
                  <a:pt x="76" y="395"/>
                </a:lnTo>
                <a:lnTo>
                  <a:pt x="76" y="395"/>
                </a:lnTo>
                <a:lnTo>
                  <a:pt x="76" y="395"/>
                </a:lnTo>
                <a:lnTo>
                  <a:pt x="76" y="394"/>
                </a:lnTo>
                <a:lnTo>
                  <a:pt x="76" y="394"/>
                </a:lnTo>
                <a:lnTo>
                  <a:pt x="76" y="393"/>
                </a:lnTo>
                <a:lnTo>
                  <a:pt x="75" y="393"/>
                </a:lnTo>
                <a:lnTo>
                  <a:pt x="74" y="392"/>
                </a:lnTo>
                <a:lnTo>
                  <a:pt x="74" y="391"/>
                </a:lnTo>
                <a:lnTo>
                  <a:pt x="74" y="391"/>
                </a:lnTo>
                <a:lnTo>
                  <a:pt x="73" y="391"/>
                </a:lnTo>
                <a:lnTo>
                  <a:pt x="73" y="390"/>
                </a:lnTo>
                <a:lnTo>
                  <a:pt x="73" y="389"/>
                </a:lnTo>
                <a:lnTo>
                  <a:pt x="72" y="389"/>
                </a:lnTo>
                <a:lnTo>
                  <a:pt x="72" y="389"/>
                </a:lnTo>
                <a:lnTo>
                  <a:pt x="72" y="389"/>
                </a:lnTo>
                <a:lnTo>
                  <a:pt x="72" y="388"/>
                </a:lnTo>
                <a:lnTo>
                  <a:pt x="71" y="387"/>
                </a:lnTo>
                <a:lnTo>
                  <a:pt x="71" y="387"/>
                </a:lnTo>
                <a:lnTo>
                  <a:pt x="71" y="386"/>
                </a:lnTo>
                <a:lnTo>
                  <a:pt x="71" y="385"/>
                </a:lnTo>
                <a:lnTo>
                  <a:pt x="71" y="385"/>
                </a:lnTo>
                <a:lnTo>
                  <a:pt x="72" y="385"/>
                </a:lnTo>
                <a:lnTo>
                  <a:pt x="72" y="384"/>
                </a:lnTo>
                <a:lnTo>
                  <a:pt x="72" y="384"/>
                </a:lnTo>
                <a:lnTo>
                  <a:pt x="72" y="383"/>
                </a:lnTo>
                <a:lnTo>
                  <a:pt x="72" y="382"/>
                </a:lnTo>
                <a:lnTo>
                  <a:pt x="72" y="382"/>
                </a:lnTo>
                <a:lnTo>
                  <a:pt x="71" y="381"/>
                </a:lnTo>
                <a:lnTo>
                  <a:pt x="71" y="380"/>
                </a:lnTo>
                <a:lnTo>
                  <a:pt x="71" y="380"/>
                </a:lnTo>
                <a:lnTo>
                  <a:pt x="71" y="379"/>
                </a:lnTo>
                <a:lnTo>
                  <a:pt x="70" y="378"/>
                </a:lnTo>
                <a:lnTo>
                  <a:pt x="70" y="378"/>
                </a:lnTo>
                <a:lnTo>
                  <a:pt x="70" y="378"/>
                </a:lnTo>
                <a:lnTo>
                  <a:pt x="69" y="378"/>
                </a:lnTo>
                <a:lnTo>
                  <a:pt x="69" y="377"/>
                </a:lnTo>
                <a:lnTo>
                  <a:pt x="68" y="377"/>
                </a:lnTo>
                <a:lnTo>
                  <a:pt x="68" y="376"/>
                </a:lnTo>
                <a:lnTo>
                  <a:pt x="68" y="376"/>
                </a:lnTo>
                <a:lnTo>
                  <a:pt x="68" y="376"/>
                </a:lnTo>
                <a:lnTo>
                  <a:pt x="67" y="376"/>
                </a:lnTo>
                <a:lnTo>
                  <a:pt x="66" y="375"/>
                </a:lnTo>
                <a:lnTo>
                  <a:pt x="66" y="375"/>
                </a:lnTo>
                <a:lnTo>
                  <a:pt x="65" y="375"/>
                </a:lnTo>
                <a:lnTo>
                  <a:pt x="65" y="374"/>
                </a:lnTo>
                <a:lnTo>
                  <a:pt x="64" y="374"/>
                </a:lnTo>
                <a:lnTo>
                  <a:pt x="65" y="373"/>
                </a:lnTo>
                <a:lnTo>
                  <a:pt x="65" y="372"/>
                </a:lnTo>
                <a:lnTo>
                  <a:pt x="66" y="372"/>
                </a:lnTo>
                <a:lnTo>
                  <a:pt x="66" y="371"/>
                </a:lnTo>
                <a:lnTo>
                  <a:pt x="66" y="370"/>
                </a:lnTo>
                <a:lnTo>
                  <a:pt x="66" y="370"/>
                </a:lnTo>
                <a:lnTo>
                  <a:pt x="67" y="369"/>
                </a:lnTo>
                <a:lnTo>
                  <a:pt x="67" y="368"/>
                </a:lnTo>
                <a:lnTo>
                  <a:pt x="67" y="368"/>
                </a:lnTo>
                <a:lnTo>
                  <a:pt x="67" y="367"/>
                </a:lnTo>
                <a:lnTo>
                  <a:pt x="68" y="367"/>
                </a:lnTo>
                <a:lnTo>
                  <a:pt x="68" y="367"/>
                </a:lnTo>
                <a:lnTo>
                  <a:pt x="69" y="367"/>
                </a:lnTo>
                <a:lnTo>
                  <a:pt x="70" y="367"/>
                </a:lnTo>
                <a:lnTo>
                  <a:pt x="70" y="368"/>
                </a:lnTo>
                <a:lnTo>
                  <a:pt x="70" y="368"/>
                </a:lnTo>
                <a:lnTo>
                  <a:pt x="70" y="368"/>
                </a:lnTo>
                <a:lnTo>
                  <a:pt x="71" y="369"/>
                </a:lnTo>
                <a:lnTo>
                  <a:pt x="71" y="370"/>
                </a:lnTo>
                <a:lnTo>
                  <a:pt x="71" y="370"/>
                </a:lnTo>
                <a:lnTo>
                  <a:pt x="71" y="371"/>
                </a:lnTo>
                <a:lnTo>
                  <a:pt x="71" y="372"/>
                </a:lnTo>
                <a:lnTo>
                  <a:pt x="72" y="372"/>
                </a:lnTo>
                <a:lnTo>
                  <a:pt x="72" y="372"/>
                </a:lnTo>
                <a:lnTo>
                  <a:pt x="72" y="372"/>
                </a:lnTo>
                <a:lnTo>
                  <a:pt x="73" y="372"/>
                </a:lnTo>
                <a:lnTo>
                  <a:pt x="74" y="372"/>
                </a:lnTo>
                <a:lnTo>
                  <a:pt x="74" y="372"/>
                </a:lnTo>
                <a:lnTo>
                  <a:pt x="75" y="372"/>
                </a:lnTo>
                <a:lnTo>
                  <a:pt x="76" y="372"/>
                </a:lnTo>
                <a:lnTo>
                  <a:pt x="76" y="372"/>
                </a:lnTo>
                <a:lnTo>
                  <a:pt x="77" y="372"/>
                </a:lnTo>
                <a:lnTo>
                  <a:pt x="78" y="372"/>
                </a:lnTo>
                <a:lnTo>
                  <a:pt x="78" y="373"/>
                </a:lnTo>
                <a:lnTo>
                  <a:pt x="78" y="373"/>
                </a:lnTo>
                <a:lnTo>
                  <a:pt x="79" y="374"/>
                </a:lnTo>
                <a:lnTo>
                  <a:pt x="79" y="374"/>
                </a:lnTo>
                <a:lnTo>
                  <a:pt x="80" y="374"/>
                </a:lnTo>
                <a:lnTo>
                  <a:pt x="80" y="375"/>
                </a:lnTo>
                <a:lnTo>
                  <a:pt x="80" y="375"/>
                </a:lnTo>
                <a:lnTo>
                  <a:pt x="80" y="376"/>
                </a:lnTo>
                <a:lnTo>
                  <a:pt x="81" y="376"/>
                </a:lnTo>
                <a:lnTo>
                  <a:pt x="81" y="376"/>
                </a:lnTo>
                <a:lnTo>
                  <a:pt x="81" y="376"/>
                </a:lnTo>
                <a:lnTo>
                  <a:pt x="82" y="376"/>
                </a:lnTo>
                <a:lnTo>
                  <a:pt x="83" y="376"/>
                </a:lnTo>
                <a:lnTo>
                  <a:pt x="83" y="376"/>
                </a:lnTo>
                <a:lnTo>
                  <a:pt x="84" y="375"/>
                </a:lnTo>
                <a:lnTo>
                  <a:pt x="84" y="374"/>
                </a:lnTo>
                <a:lnTo>
                  <a:pt x="84" y="374"/>
                </a:lnTo>
                <a:lnTo>
                  <a:pt x="85" y="374"/>
                </a:lnTo>
                <a:lnTo>
                  <a:pt x="85" y="373"/>
                </a:lnTo>
                <a:lnTo>
                  <a:pt x="85" y="372"/>
                </a:lnTo>
                <a:lnTo>
                  <a:pt x="85" y="372"/>
                </a:lnTo>
                <a:lnTo>
                  <a:pt x="84" y="372"/>
                </a:lnTo>
                <a:lnTo>
                  <a:pt x="84" y="371"/>
                </a:lnTo>
                <a:lnTo>
                  <a:pt x="84" y="370"/>
                </a:lnTo>
                <a:lnTo>
                  <a:pt x="84" y="370"/>
                </a:lnTo>
                <a:lnTo>
                  <a:pt x="84" y="369"/>
                </a:lnTo>
                <a:lnTo>
                  <a:pt x="84" y="368"/>
                </a:lnTo>
                <a:lnTo>
                  <a:pt x="84" y="368"/>
                </a:lnTo>
                <a:lnTo>
                  <a:pt x="85" y="368"/>
                </a:lnTo>
                <a:lnTo>
                  <a:pt x="85" y="367"/>
                </a:lnTo>
                <a:lnTo>
                  <a:pt x="85" y="367"/>
                </a:lnTo>
                <a:lnTo>
                  <a:pt x="84" y="367"/>
                </a:lnTo>
                <a:lnTo>
                  <a:pt x="84" y="366"/>
                </a:lnTo>
                <a:lnTo>
                  <a:pt x="83" y="365"/>
                </a:lnTo>
                <a:lnTo>
                  <a:pt x="83" y="365"/>
                </a:lnTo>
                <a:lnTo>
                  <a:pt x="83" y="365"/>
                </a:lnTo>
                <a:lnTo>
                  <a:pt x="83" y="364"/>
                </a:lnTo>
                <a:lnTo>
                  <a:pt x="83" y="363"/>
                </a:lnTo>
                <a:lnTo>
                  <a:pt x="83" y="363"/>
                </a:lnTo>
                <a:lnTo>
                  <a:pt x="83" y="363"/>
                </a:lnTo>
                <a:lnTo>
                  <a:pt x="83" y="362"/>
                </a:lnTo>
                <a:lnTo>
                  <a:pt x="84" y="362"/>
                </a:lnTo>
                <a:lnTo>
                  <a:pt x="84" y="361"/>
                </a:lnTo>
                <a:lnTo>
                  <a:pt x="85" y="361"/>
                </a:lnTo>
                <a:lnTo>
                  <a:pt x="85" y="361"/>
                </a:lnTo>
                <a:lnTo>
                  <a:pt x="85" y="361"/>
                </a:lnTo>
                <a:lnTo>
                  <a:pt x="86" y="360"/>
                </a:lnTo>
                <a:lnTo>
                  <a:pt x="86" y="359"/>
                </a:lnTo>
                <a:lnTo>
                  <a:pt x="86" y="359"/>
                </a:lnTo>
                <a:lnTo>
                  <a:pt x="86" y="358"/>
                </a:lnTo>
                <a:lnTo>
                  <a:pt x="85" y="357"/>
                </a:lnTo>
                <a:lnTo>
                  <a:pt x="85" y="357"/>
                </a:lnTo>
                <a:lnTo>
                  <a:pt x="85" y="356"/>
                </a:lnTo>
                <a:lnTo>
                  <a:pt x="85" y="355"/>
                </a:lnTo>
                <a:lnTo>
                  <a:pt x="86" y="355"/>
                </a:lnTo>
                <a:lnTo>
                  <a:pt x="86" y="355"/>
                </a:lnTo>
                <a:lnTo>
                  <a:pt x="86" y="354"/>
                </a:lnTo>
                <a:lnTo>
                  <a:pt x="85" y="353"/>
                </a:lnTo>
                <a:lnTo>
                  <a:pt x="85" y="353"/>
                </a:lnTo>
                <a:lnTo>
                  <a:pt x="85" y="352"/>
                </a:lnTo>
                <a:lnTo>
                  <a:pt x="86" y="352"/>
                </a:lnTo>
                <a:lnTo>
                  <a:pt x="86" y="351"/>
                </a:lnTo>
                <a:lnTo>
                  <a:pt x="87" y="351"/>
                </a:lnTo>
                <a:lnTo>
                  <a:pt x="87" y="351"/>
                </a:lnTo>
                <a:lnTo>
                  <a:pt x="87" y="350"/>
                </a:lnTo>
                <a:lnTo>
                  <a:pt x="87" y="349"/>
                </a:lnTo>
                <a:lnTo>
                  <a:pt x="87" y="349"/>
                </a:lnTo>
                <a:lnTo>
                  <a:pt x="87" y="348"/>
                </a:lnTo>
                <a:lnTo>
                  <a:pt x="87" y="348"/>
                </a:lnTo>
                <a:lnTo>
                  <a:pt x="87" y="347"/>
                </a:lnTo>
                <a:lnTo>
                  <a:pt x="87" y="346"/>
                </a:lnTo>
                <a:lnTo>
                  <a:pt x="87" y="346"/>
                </a:lnTo>
                <a:lnTo>
                  <a:pt x="87" y="345"/>
                </a:lnTo>
                <a:lnTo>
                  <a:pt x="87" y="344"/>
                </a:lnTo>
                <a:lnTo>
                  <a:pt x="87" y="344"/>
                </a:lnTo>
                <a:lnTo>
                  <a:pt x="88" y="344"/>
                </a:lnTo>
                <a:lnTo>
                  <a:pt x="88" y="343"/>
                </a:lnTo>
                <a:lnTo>
                  <a:pt x="89" y="343"/>
                </a:lnTo>
                <a:lnTo>
                  <a:pt x="89" y="342"/>
                </a:lnTo>
                <a:lnTo>
                  <a:pt x="89" y="342"/>
                </a:lnTo>
                <a:lnTo>
                  <a:pt x="90" y="342"/>
                </a:lnTo>
                <a:lnTo>
                  <a:pt x="90" y="342"/>
                </a:lnTo>
                <a:lnTo>
                  <a:pt x="91" y="341"/>
                </a:lnTo>
                <a:lnTo>
                  <a:pt x="91" y="340"/>
                </a:lnTo>
                <a:lnTo>
                  <a:pt x="91" y="340"/>
                </a:lnTo>
                <a:lnTo>
                  <a:pt x="91" y="339"/>
                </a:lnTo>
                <a:lnTo>
                  <a:pt x="92" y="339"/>
                </a:lnTo>
                <a:lnTo>
                  <a:pt x="92" y="338"/>
                </a:lnTo>
                <a:lnTo>
                  <a:pt x="93" y="338"/>
                </a:lnTo>
                <a:lnTo>
                  <a:pt x="93" y="338"/>
                </a:lnTo>
                <a:lnTo>
                  <a:pt x="93" y="337"/>
                </a:lnTo>
                <a:lnTo>
                  <a:pt x="92" y="337"/>
                </a:lnTo>
                <a:lnTo>
                  <a:pt x="92" y="336"/>
                </a:lnTo>
                <a:lnTo>
                  <a:pt x="92" y="336"/>
                </a:lnTo>
                <a:lnTo>
                  <a:pt x="92" y="335"/>
                </a:lnTo>
                <a:lnTo>
                  <a:pt x="92" y="334"/>
                </a:lnTo>
                <a:lnTo>
                  <a:pt x="92" y="334"/>
                </a:lnTo>
                <a:lnTo>
                  <a:pt x="92" y="333"/>
                </a:lnTo>
                <a:lnTo>
                  <a:pt x="91" y="333"/>
                </a:lnTo>
                <a:lnTo>
                  <a:pt x="91" y="332"/>
                </a:lnTo>
                <a:lnTo>
                  <a:pt x="91" y="332"/>
                </a:lnTo>
                <a:lnTo>
                  <a:pt x="90" y="332"/>
                </a:lnTo>
                <a:lnTo>
                  <a:pt x="90" y="331"/>
                </a:lnTo>
                <a:lnTo>
                  <a:pt x="89" y="331"/>
                </a:lnTo>
                <a:lnTo>
                  <a:pt x="89" y="331"/>
                </a:lnTo>
                <a:lnTo>
                  <a:pt x="88" y="331"/>
                </a:lnTo>
                <a:lnTo>
                  <a:pt x="87" y="331"/>
                </a:lnTo>
                <a:lnTo>
                  <a:pt x="87" y="331"/>
                </a:lnTo>
                <a:lnTo>
                  <a:pt x="86" y="331"/>
                </a:lnTo>
                <a:lnTo>
                  <a:pt x="85" y="331"/>
                </a:lnTo>
                <a:lnTo>
                  <a:pt x="85" y="331"/>
                </a:lnTo>
                <a:lnTo>
                  <a:pt x="85" y="330"/>
                </a:lnTo>
                <a:lnTo>
                  <a:pt x="84" y="330"/>
                </a:lnTo>
                <a:lnTo>
                  <a:pt x="84" y="329"/>
                </a:lnTo>
                <a:lnTo>
                  <a:pt x="83" y="329"/>
                </a:lnTo>
                <a:lnTo>
                  <a:pt x="83" y="329"/>
                </a:lnTo>
                <a:lnTo>
                  <a:pt x="83" y="328"/>
                </a:lnTo>
                <a:lnTo>
                  <a:pt x="83" y="327"/>
                </a:lnTo>
                <a:lnTo>
                  <a:pt x="83" y="327"/>
                </a:lnTo>
                <a:lnTo>
                  <a:pt x="83" y="326"/>
                </a:lnTo>
                <a:lnTo>
                  <a:pt x="82" y="325"/>
                </a:lnTo>
                <a:lnTo>
                  <a:pt x="81" y="325"/>
                </a:lnTo>
                <a:lnTo>
                  <a:pt x="81" y="325"/>
                </a:lnTo>
                <a:lnTo>
                  <a:pt x="81" y="325"/>
                </a:lnTo>
                <a:lnTo>
                  <a:pt x="80" y="325"/>
                </a:lnTo>
                <a:lnTo>
                  <a:pt x="80" y="324"/>
                </a:lnTo>
                <a:lnTo>
                  <a:pt x="80" y="323"/>
                </a:lnTo>
                <a:lnTo>
                  <a:pt x="79" y="323"/>
                </a:lnTo>
                <a:lnTo>
                  <a:pt x="79" y="322"/>
                </a:lnTo>
                <a:lnTo>
                  <a:pt x="78" y="321"/>
                </a:lnTo>
                <a:lnTo>
                  <a:pt x="78" y="321"/>
                </a:lnTo>
                <a:lnTo>
                  <a:pt x="79" y="321"/>
                </a:lnTo>
                <a:lnTo>
                  <a:pt x="79" y="320"/>
                </a:lnTo>
                <a:lnTo>
                  <a:pt x="79" y="319"/>
                </a:lnTo>
                <a:lnTo>
                  <a:pt x="79" y="319"/>
                </a:lnTo>
                <a:lnTo>
                  <a:pt x="79" y="318"/>
                </a:lnTo>
                <a:lnTo>
                  <a:pt x="79" y="317"/>
                </a:lnTo>
                <a:lnTo>
                  <a:pt x="78" y="317"/>
                </a:lnTo>
                <a:lnTo>
                  <a:pt x="78" y="317"/>
                </a:lnTo>
                <a:lnTo>
                  <a:pt x="78" y="317"/>
                </a:lnTo>
                <a:lnTo>
                  <a:pt x="77" y="317"/>
                </a:lnTo>
                <a:lnTo>
                  <a:pt x="76" y="317"/>
                </a:lnTo>
                <a:lnTo>
                  <a:pt x="76" y="316"/>
                </a:lnTo>
                <a:lnTo>
                  <a:pt x="76" y="316"/>
                </a:lnTo>
                <a:lnTo>
                  <a:pt x="76" y="315"/>
                </a:lnTo>
                <a:lnTo>
                  <a:pt x="76" y="315"/>
                </a:lnTo>
                <a:lnTo>
                  <a:pt x="76" y="314"/>
                </a:lnTo>
                <a:lnTo>
                  <a:pt x="76" y="313"/>
                </a:lnTo>
                <a:lnTo>
                  <a:pt x="76" y="313"/>
                </a:lnTo>
                <a:lnTo>
                  <a:pt x="76" y="312"/>
                </a:lnTo>
                <a:lnTo>
                  <a:pt x="76" y="312"/>
                </a:lnTo>
                <a:lnTo>
                  <a:pt x="76" y="312"/>
                </a:lnTo>
                <a:lnTo>
                  <a:pt x="77" y="312"/>
                </a:lnTo>
                <a:lnTo>
                  <a:pt x="78" y="312"/>
                </a:lnTo>
                <a:lnTo>
                  <a:pt x="78" y="311"/>
                </a:lnTo>
                <a:lnTo>
                  <a:pt x="78" y="311"/>
                </a:lnTo>
                <a:lnTo>
                  <a:pt x="78" y="310"/>
                </a:lnTo>
                <a:lnTo>
                  <a:pt x="78" y="310"/>
                </a:lnTo>
                <a:lnTo>
                  <a:pt x="77" y="309"/>
                </a:lnTo>
                <a:lnTo>
                  <a:pt x="76" y="308"/>
                </a:lnTo>
                <a:lnTo>
                  <a:pt x="76" y="308"/>
                </a:lnTo>
                <a:lnTo>
                  <a:pt x="76" y="307"/>
                </a:lnTo>
                <a:lnTo>
                  <a:pt x="77" y="307"/>
                </a:lnTo>
                <a:lnTo>
                  <a:pt x="77" y="306"/>
                </a:lnTo>
                <a:lnTo>
                  <a:pt x="77" y="306"/>
                </a:lnTo>
                <a:lnTo>
                  <a:pt x="77" y="305"/>
                </a:lnTo>
                <a:lnTo>
                  <a:pt x="76" y="305"/>
                </a:lnTo>
                <a:lnTo>
                  <a:pt x="76" y="305"/>
                </a:lnTo>
                <a:lnTo>
                  <a:pt x="75" y="305"/>
                </a:lnTo>
                <a:lnTo>
                  <a:pt x="74" y="304"/>
                </a:lnTo>
                <a:lnTo>
                  <a:pt x="74" y="304"/>
                </a:lnTo>
                <a:lnTo>
                  <a:pt x="73" y="304"/>
                </a:lnTo>
                <a:lnTo>
                  <a:pt x="73" y="304"/>
                </a:lnTo>
                <a:lnTo>
                  <a:pt x="72" y="304"/>
                </a:lnTo>
                <a:lnTo>
                  <a:pt x="72" y="303"/>
                </a:lnTo>
                <a:lnTo>
                  <a:pt x="72" y="303"/>
                </a:lnTo>
                <a:lnTo>
                  <a:pt x="71" y="303"/>
                </a:lnTo>
                <a:lnTo>
                  <a:pt x="70" y="302"/>
                </a:lnTo>
                <a:lnTo>
                  <a:pt x="70" y="302"/>
                </a:lnTo>
                <a:lnTo>
                  <a:pt x="69" y="302"/>
                </a:lnTo>
                <a:lnTo>
                  <a:pt x="68" y="301"/>
                </a:lnTo>
                <a:lnTo>
                  <a:pt x="68" y="301"/>
                </a:lnTo>
                <a:lnTo>
                  <a:pt x="67" y="301"/>
                </a:lnTo>
                <a:lnTo>
                  <a:pt x="67" y="300"/>
                </a:lnTo>
                <a:lnTo>
                  <a:pt x="66" y="300"/>
                </a:lnTo>
                <a:lnTo>
                  <a:pt x="66" y="300"/>
                </a:lnTo>
                <a:lnTo>
                  <a:pt x="66" y="300"/>
                </a:lnTo>
                <a:lnTo>
                  <a:pt x="66" y="299"/>
                </a:lnTo>
                <a:lnTo>
                  <a:pt x="65" y="299"/>
                </a:lnTo>
                <a:lnTo>
                  <a:pt x="65" y="298"/>
                </a:lnTo>
                <a:lnTo>
                  <a:pt x="66" y="298"/>
                </a:lnTo>
                <a:lnTo>
                  <a:pt x="66" y="298"/>
                </a:lnTo>
                <a:lnTo>
                  <a:pt x="66" y="298"/>
                </a:lnTo>
                <a:lnTo>
                  <a:pt x="66" y="297"/>
                </a:lnTo>
                <a:lnTo>
                  <a:pt x="66" y="296"/>
                </a:lnTo>
                <a:lnTo>
                  <a:pt x="66" y="296"/>
                </a:lnTo>
                <a:lnTo>
                  <a:pt x="66" y="296"/>
                </a:lnTo>
                <a:lnTo>
                  <a:pt x="66" y="295"/>
                </a:lnTo>
                <a:lnTo>
                  <a:pt x="66" y="295"/>
                </a:lnTo>
                <a:lnTo>
                  <a:pt x="66" y="294"/>
                </a:lnTo>
                <a:lnTo>
                  <a:pt x="66" y="293"/>
                </a:lnTo>
                <a:lnTo>
                  <a:pt x="66" y="293"/>
                </a:lnTo>
                <a:lnTo>
                  <a:pt x="67" y="293"/>
                </a:lnTo>
                <a:lnTo>
                  <a:pt x="67" y="292"/>
                </a:lnTo>
                <a:lnTo>
                  <a:pt x="67" y="291"/>
                </a:lnTo>
                <a:lnTo>
                  <a:pt x="67" y="291"/>
                </a:lnTo>
                <a:lnTo>
                  <a:pt x="67" y="290"/>
                </a:lnTo>
                <a:lnTo>
                  <a:pt x="67" y="289"/>
                </a:lnTo>
                <a:lnTo>
                  <a:pt x="66" y="289"/>
                </a:lnTo>
                <a:lnTo>
                  <a:pt x="66" y="289"/>
                </a:lnTo>
                <a:lnTo>
                  <a:pt x="66" y="289"/>
                </a:lnTo>
                <a:lnTo>
                  <a:pt x="66" y="288"/>
                </a:lnTo>
                <a:lnTo>
                  <a:pt x="66" y="287"/>
                </a:lnTo>
                <a:lnTo>
                  <a:pt x="66" y="287"/>
                </a:lnTo>
                <a:lnTo>
                  <a:pt x="66" y="287"/>
                </a:lnTo>
                <a:lnTo>
                  <a:pt x="67" y="287"/>
                </a:lnTo>
                <a:lnTo>
                  <a:pt x="67" y="286"/>
                </a:lnTo>
                <a:lnTo>
                  <a:pt x="68" y="286"/>
                </a:lnTo>
                <a:lnTo>
                  <a:pt x="68" y="286"/>
                </a:lnTo>
                <a:lnTo>
                  <a:pt x="69" y="286"/>
                </a:lnTo>
                <a:lnTo>
                  <a:pt x="70" y="286"/>
                </a:lnTo>
                <a:lnTo>
                  <a:pt x="70" y="286"/>
                </a:lnTo>
                <a:lnTo>
                  <a:pt x="70" y="285"/>
                </a:lnTo>
                <a:lnTo>
                  <a:pt x="70" y="285"/>
                </a:lnTo>
                <a:lnTo>
                  <a:pt x="71" y="285"/>
                </a:lnTo>
                <a:lnTo>
                  <a:pt x="72" y="285"/>
                </a:lnTo>
                <a:lnTo>
                  <a:pt x="72" y="285"/>
                </a:lnTo>
                <a:lnTo>
                  <a:pt x="73" y="285"/>
                </a:lnTo>
                <a:lnTo>
                  <a:pt x="74" y="285"/>
                </a:lnTo>
                <a:lnTo>
                  <a:pt x="74" y="286"/>
                </a:lnTo>
                <a:lnTo>
                  <a:pt x="74" y="286"/>
                </a:lnTo>
                <a:lnTo>
                  <a:pt x="74" y="285"/>
                </a:lnTo>
                <a:lnTo>
                  <a:pt x="75" y="285"/>
                </a:lnTo>
                <a:lnTo>
                  <a:pt x="75" y="285"/>
                </a:lnTo>
                <a:lnTo>
                  <a:pt x="76" y="285"/>
                </a:lnTo>
                <a:lnTo>
                  <a:pt x="76" y="285"/>
                </a:lnTo>
                <a:lnTo>
                  <a:pt x="76" y="285"/>
                </a:lnTo>
                <a:lnTo>
                  <a:pt x="77" y="285"/>
                </a:lnTo>
                <a:lnTo>
                  <a:pt x="77" y="285"/>
                </a:lnTo>
                <a:lnTo>
                  <a:pt x="77" y="284"/>
                </a:lnTo>
                <a:lnTo>
                  <a:pt x="76" y="284"/>
                </a:lnTo>
                <a:lnTo>
                  <a:pt x="76" y="284"/>
                </a:lnTo>
                <a:lnTo>
                  <a:pt x="75" y="284"/>
                </a:lnTo>
                <a:lnTo>
                  <a:pt x="75" y="283"/>
                </a:lnTo>
                <a:lnTo>
                  <a:pt x="76" y="283"/>
                </a:lnTo>
                <a:lnTo>
                  <a:pt x="76" y="283"/>
                </a:lnTo>
                <a:lnTo>
                  <a:pt x="77" y="282"/>
                </a:lnTo>
                <a:lnTo>
                  <a:pt x="78" y="282"/>
                </a:lnTo>
                <a:lnTo>
                  <a:pt x="78" y="282"/>
                </a:lnTo>
                <a:lnTo>
                  <a:pt x="79" y="282"/>
                </a:lnTo>
                <a:lnTo>
                  <a:pt x="79" y="283"/>
                </a:lnTo>
                <a:lnTo>
                  <a:pt x="79" y="283"/>
                </a:lnTo>
                <a:lnTo>
                  <a:pt x="78" y="283"/>
                </a:lnTo>
                <a:lnTo>
                  <a:pt x="78" y="284"/>
                </a:lnTo>
                <a:lnTo>
                  <a:pt x="79" y="284"/>
                </a:lnTo>
                <a:lnTo>
                  <a:pt x="79" y="285"/>
                </a:lnTo>
                <a:lnTo>
                  <a:pt x="80" y="285"/>
                </a:lnTo>
                <a:lnTo>
                  <a:pt x="80" y="285"/>
                </a:lnTo>
                <a:lnTo>
                  <a:pt x="81" y="285"/>
                </a:lnTo>
                <a:lnTo>
                  <a:pt x="81" y="285"/>
                </a:lnTo>
                <a:lnTo>
                  <a:pt x="81" y="285"/>
                </a:lnTo>
                <a:lnTo>
                  <a:pt x="82" y="285"/>
                </a:lnTo>
                <a:lnTo>
                  <a:pt x="82" y="285"/>
                </a:lnTo>
                <a:lnTo>
                  <a:pt x="83" y="285"/>
                </a:lnTo>
                <a:lnTo>
                  <a:pt x="83" y="284"/>
                </a:lnTo>
                <a:lnTo>
                  <a:pt x="83" y="284"/>
                </a:lnTo>
                <a:lnTo>
                  <a:pt x="84" y="284"/>
                </a:lnTo>
                <a:lnTo>
                  <a:pt x="85" y="284"/>
                </a:lnTo>
                <a:lnTo>
                  <a:pt x="85" y="285"/>
                </a:lnTo>
                <a:lnTo>
                  <a:pt x="85" y="285"/>
                </a:lnTo>
                <a:lnTo>
                  <a:pt x="86" y="285"/>
                </a:lnTo>
                <a:lnTo>
                  <a:pt x="87" y="284"/>
                </a:lnTo>
                <a:lnTo>
                  <a:pt x="87" y="283"/>
                </a:lnTo>
                <a:lnTo>
                  <a:pt x="87" y="283"/>
                </a:lnTo>
                <a:lnTo>
                  <a:pt x="86" y="283"/>
                </a:lnTo>
                <a:lnTo>
                  <a:pt x="86" y="282"/>
                </a:lnTo>
                <a:lnTo>
                  <a:pt x="85" y="282"/>
                </a:lnTo>
                <a:lnTo>
                  <a:pt x="85" y="281"/>
                </a:lnTo>
                <a:lnTo>
                  <a:pt x="84" y="281"/>
                </a:lnTo>
                <a:lnTo>
                  <a:pt x="84" y="280"/>
                </a:lnTo>
                <a:lnTo>
                  <a:pt x="83" y="280"/>
                </a:lnTo>
                <a:lnTo>
                  <a:pt x="83" y="279"/>
                </a:lnTo>
                <a:lnTo>
                  <a:pt x="83" y="279"/>
                </a:lnTo>
                <a:lnTo>
                  <a:pt x="83" y="279"/>
                </a:lnTo>
                <a:lnTo>
                  <a:pt x="83" y="278"/>
                </a:lnTo>
                <a:lnTo>
                  <a:pt x="82" y="277"/>
                </a:lnTo>
                <a:lnTo>
                  <a:pt x="81" y="277"/>
                </a:lnTo>
                <a:lnTo>
                  <a:pt x="81" y="277"/>
                </a:lnTo>
                <a:lnTo>
                  <a:pt x="81" y="276"/>
                </a:lnTo>
                <a:lnTo>
                  <a:pt x="81" y="276"/>
                </a:lnTo>
                <a:lnTo>
                  <a:pt x="81" y="276"/>
                </a:lnTo>
                <a:lnTo>
                  <a:pt x="81" y="275"/>
                </a:lnTo>
                <a:lnTo>
                  <a:pt x="82" y="275"/>
                </a:lnTo>
                <a:lnTo>
                  <a:pt x="83" y="275"/>
                </a:lnTo>
                <a:lnTo>
                  <a:pt x="83" y="275"/>
                </a:lnTo>
                <a:lnTo>
                  <a:pt x="83" y="274"/>
                </a:lnTo>
                <a:lnTo>
                  <a:pt x="84" y="274"/>
                </a:lnTo>
                <a:lnTo>
                  <a:pt x="84" y="274"/>
                </a:lnTo>
                <a:lnTo>
                  <a:pt x="85" y="273"/>
                </a:lnTo>
                <a:lnTo>
                  <a:pt x="85" y="272"/>
                </a:lnTo>
                <a:lnTo>
                  <a:pt x="85" y="272"/>
                </a:lnTo>
                <a:lnTo>
                  <a:pt x="85" y="271"/>
                </a:lnTo>
                <a:lnTo>
                  <a:pt x="85" y="271"/>
                </a:lnTo>
                <a:lnTo>
                  <a:pt x="86" y="271"/>
                </a:lnTo>
                <a:lnTo>
                  <a:pt x="86" y="270"/>
                </a:lnTo>
                <a:lnTo>
                  <a:pt x="86" y="271"/>
                </a:lnTo>
                <a:lnTo>
                  <a:pt x="87" y="271"/>
                </a:lnTo>
                <a:lnTo>
                  <a:pt x="87" y="272"/>
                </a:lnTo>
                <a:lnTo>
                  <a:pt x="87" y="272"/>
                </a:lnTo>
                <a:lnTo>
                  <a:pt x="88" y="272"/>
                </a:lnTo>
                <a:lnTo>
                  <a:pt x="89" y="272"/>
                </a:lnTo>
                <a:lnTo>
                  <a:pt x="89" y="272"/>
                </a:lnTo>
                <a:lnTo>
                  <a:pt x="90" y="273"/>
                </a:lnTo>
                <a:lnTo>
                  <a:pt x="91" y="273"/>
                </a:lnTo>
                <a:lnTo>
                  <a:pt x="91" y="272"/>
                </a:lnTo>
                <a:lnTo>
                  <a:pt x="91" y="272"/>
                </a:lnTo>
                <a:lnTo>
                  <a:pt x="91" y="272"/>
                </a:lnTo>
                <a:lnTo>
                  <a:pt x="91" y="271"/>
                </a:lnTo>
                <a:lnTo>
                  <a:pt x="91" y="270"/>
                </a:lnTo>
                <a:lnTo>
                  <a:pt x="91" y="270"/>
                </a:lnTo>
                <a:lnTo>
                  <a:pt x="91" y="270"/>
                </a:lnTo>
                <a:lnTo>
                  <a:pt x="91" y="269"/>
                </a:lnTo>
                <a:lnTo>
                  <a:pt x="91" y="268"/>
                </a:lnTo>
                <a:lnTo>
                  <a:pt x="91" y="268"/>
                </a:lnTo>
                <a:lnTo>
                  <a:pt x="91" y="268"/>
                </a:lnTo>
                <a:lnTo>
                  <a:pt x="91" y="267"/>
                </a:lnTo>
                <a:lnTo>
                  <a:pt x="92" y="267"/>
                </a:lnTo>
                <a:lnTo>
                  <a:pt x="93" y="267"/>
                </a:lnTo>
                <a:lnTo>
                  <a:pt x="93" y="266"/>
                </a:lnTo>
                <a:lnTo>
                  <a:pt x="93" y="266"/>
                </a:lnTo>
                <a:lnTo>
                  <a:pt x="94" y="266"/>
                </a:lnTo>
                <a:lnTo>
                  <a:pt x="95" y="266"/>
                </a:lnTo>
                <a:lnTo>
                  <a:pt x="95" y="266"/>
                </a:lnTo>
                <a:lnTo>
                  <a:pt x="96" y="266"/>
                </a:lnTo>
                <a:lnTo>
                  <a:pt x="97" y="265"/>
                </a:lnTo>
                <a:lnTo>
                  <a:pt x="97" y="264"/>
                </a:lnTo>
                <a:lnTo>
                  <a:pt x="97" y="264"/>
                </a:lnTo>
                <a:lnTo>
                  <a:pt x="97" y="264"/>
                </a:lnTo>
                <a:lnTo>
                  <a:pt x="97" y="263"/>
                </a:lnTo>
                <a:lnTo>
                  <a:pt x="97" y="262"/>
                </a:lnTo>
                <a:lnTo>
                  <a:pt x="98" y="262"/>
                </a:lnTo>
                <a:lnTo>
                  <a:pt x="98" y="262"/>
                </a:lnTo>
                <a:lnTo>
                  <a:pt x="98" y="263"/>
                </a:lnTo>
                <a:lnTo>
                  <a:pt x="99" y="263"/>
                </a:lnTo>
                <a:lnTo>
                  <a:pt x="100" y="263"/>
                </a:lnTo>
                <a:lnTo>
                  <a:pt x="100" y="264"/>
                </a:lnTo>
                <a:lnTo>
                  <a:pt x="100" y="264"/>
                </a:lnTo>
                <a:lnTo>
                  <a:pt x="101" y="264"/>
                </a:lnTo>
                <a:lnTo>
                  <a:pt x="101" y="263"/>
                </a:lnTo>
                <a:lnTo>
                  <a:pt x="102" y="263"/>
                </a:lnTo>
                <a:lnTo>
                  <a:pt x="102" y="262"/>
                </a:lnTo>
                <a:lnTo>
                  <a:pt x="102" y="262"/>
                </a:lnTo>
                <a:lnTo>
                  <a:pt x="102" y="262"/>
                </a:lnTo>
                <a:lnTo>
                  <a:pt x="103" y="262"/>
                </a:lnTo>
                <a:lnTo>
                  <a:pt x="103" y="261"/>
                </a:lnTo>
                <a:lnTo>
                  <a:pt x="104" y="260"/>
                </a:lnTo>
                <a:lnTo>
                  <a:pt x="104" y="260"/>
                </a:lnTo>
                <a:lnTo>
                  <a:pt x="104" y="259"/>
                </a:lnTo>
                <a:lnTo>
                  <a:pt x="103" y="259"/>
                </a:lnTo>
                <a:lnTo>
                  <a:pt x="103" y="259"/>
                </a:lnTo>
                <a:lnTo>
                  <a:pt x="104" y="259"/>
                </a:lnTo>
                <a:lnTo>
                  <a:pt x="104" y="258"/>
                </a:lnTo>
                <a:lnTo>
                  <a:pt x="104" y="258"/>
                </a:lnTo>
                <a:lnTo>
                  <a:pt x="105" y="258"/>
                </a:lnTo>
                <a:lnTo>
                  <a:pt x="106" y="258"/>
                </a:lnTo>
                <a:lnTo>
                  <a:pt x="106" y="257"/>
                </a:lnTo>
                <a:lnTo>
                  <a:pt x="106" y="257"/>
                </a:lnTo>
                <a:lnTo>
                  <a:pt x="106" y="257"/>
                </a:lnTo>
                <a:lnTo>
                  <a:pt x="106" y="256"/>
                </a:lnTo>
                <a:lnTo>
                  <a:pt x="107" y="256"/>
                </a:lnTo>
                <a:lnTo>
                  <a:pt x="106" y="255"/>
                </a:lnTo>
                <a:lnTo>
                  <a:pt x="106" y="255"/>
                </a:lnTo>
                <a:lnTo>
                  <a:pt x="105" y="255"/>
                </a:lnTo>
                <a:lnTo>
                  <a:pt x="104" y="255"/>
                </a:lnTo>
                <a:lnTo>
                  <a:pt x="104" y="254"/>
                </a:lnTo>
                <a:lnTo>
                  <a:pt x="104" y="253"/>
                </a:lnTo>
                <a:lnTo>
                  <a:pt x="104" y="253"/>
                </a:lnTo>
                <a:lnTo>
                  <a:pt x="104" y="253"/>
                </a:lnTo>
                <a:lnTo>
                  <a:pt x="103" y="253"/>
                </a:lnTo>
                <a:lnTo>
                  <a:pt x="102" y="253"/>
                </a:lnTo>
                <a:lnTo>
                  <a:pt x="102" y="253"/>
                </a:lnTo>
                <a:lnTo>
                  <a:pt x="102" y="253"/>
                </a:lnTo>
                <a:lnTo>
                  <a:pt x="101" y="253"/>
                </a:lnTo>
                <a:lnTo>
                  <a:pt x="101" y="253"/>
                </a:lnTo>
                <a:lnTo>
                  <a:pt x="100" y="253"/>
                </a:lnTo>
                <a:lnTo>
                  <a:pt x="100" y="252"/>
                </a:lnTo>
                <a:lnTo>
                  <a:pt x="101" y="252"/>
                </a:lnTo>
                <a:lnTo>
                  <a:pt x="101" y="251"/>
                </a:lnTo>
                <a:lnTo>
                  <a:pt x="102" y="251"/>
                </a:lnTo>
                <a:lnTo>
                  <a:pt x="102" y="251"/>
                </a:lnTo>
                <a:lnTo>
                  <a:pt x="102" y="250"/>
                </a:lnTo>
                <a:lnTo>
                  <a:pt x="102" y="249"/>
                </a:lnTo>
                <a:lnTo>
                  <a:pt x="102" y="249"/>
                </a:lnTo>
                <a:lnTo>
                  <a:pt x="102" y="249"/>
                </a:lnTo>
                <a:lnTo>
                  <a:pt x="101" y="249"/>
                </a:lnTo>
                <a:lnTo>
                  <a:pt x="101" y="248"/>
                </a:lnTo>
                <a:lnTo>
                  <a:pt x="102" y="248"/>
                </a:lnTo>
                <a:lnTo>
                  <a:pt x="102" y="248"/>
                </a:lnTo>
                <a:lnTo>
                  <a:pt x="103" y="247"/>
                </a:lnTo>
                <a:lnTo>
                  <a:pt x="104" y="247"/>
                </a:lnTo>
                <a:lnTo>
                  <a:pt x="104" y="247"/>
                </a:lnTo>
                <a:lnTo>
                  <a:pt x="105" y="247"/>
                </a:lnTo>
                <a:lnTo>
                  <a:pt x="106" y="247"/>
                </a:lnTo>
                <a:lnTo>
                  <a:pt x="106" y="247"/>
                </a:lnTo>
                <a:lnTo>
                  <a:pt x="107" y="247"/>
                </a:lnTo>
                <a:lnTo>
                  <a:pt x="108" y="247"/>
                </a:lnTo>
                <a:lnTo>
                  <a:pt x="108" y="247"/>
                </a:lnTo>
                <a:lnTo>
                  <a:pt x="109" y="247"/>
                </a:lnTo>
                <a:lnTo>
                  <a:pt x="109" y="247"/>
                </a:lnTo>
                <a:lnTo>
                  <a:pt x="109" y="246"/>
                </a:lnTo>
                <a:lnTo>
                  <a:pt x="108" y="246"/>
                </a:lnTo>
                <a:lnTo>
                  <a:pt x="108" y="245"/>
                </a:lnTo>
                <a:lnTo>
                  <a:pt x="108" y="245"/>
                </a:lnTo>
                <a:lnTo>
                  <a:pt x="108" y="244"/>
                </a:lnTo>
                <a:lnTo>
                  <a:pt x="109" y="244"/>
                </a:lnTo>
                <a:lnTo>
                  <a:pt x="110" y="245"/>
                </a:lnTo>
                <a:lnTo>
                  <a:pt x="110" y="245"/>
                </a:lnTo>
                <a:lnTo>
                  <a:pt x="111" y="245"/>
                </a:lnTo>
                <a:lnTo>
                  <a:pt x="112" y="245"/>
                </a:lnTo>
                <a:lnTo>
                  <a:pt x="112" y="245"/>
                </a:lnTo>
                <a:lnTo>
                  <a:pt x="113" y="245"/>
                </a:lnTo>
                <a:lnTo>
                  <a:pt x="114" y="245"/>
                </a:lnTo>
                <a:lnTo>
                  <a:pt x="114" y="245"/>
                </a:lnTo>
                <a:lnTo>
                  <a:pt x="114" y="245"/>
                </a:lnTo>
                <a:lnTo>
                  <a:pt x="114" y="244"/>
                </a:lnTo>
                <a:lnTo>
                  <a:pt x="114" y="243"/>
                </a:lnTo>
                <a:lnTo>
                  <a:pt x="114" y="243"/>
                </a:lnTo>
                <a:lnTo>
                  <a:pt x="114" y="242"/>
                </a:lnTo>
                <a:lnTo>
                  <a:pt x="114" y="242"/>
                </a:lnTo>
                <a:lnTo>
                  <a:pt x="115" y="242"/>
                </a:lnTo>
                <a:lnTo>
                  <a:pt x="116" y="242"/>
                </a:lnTo>
                <a:lnTo>
                  <a:pt x="116" y="242"/>
                </a:lnTo>
                <a:lnTo>
                  <a:pt x="117" y="242"/>
                </a:lnTo>
                <a:lnTo>
                  <a:pt x="117" y="242"/>
                </a:lnTo>
                <a:lnTo>
                  <a:pt x="118" y="241"/>
                </a:lnTo>
                <a:lnTo>
                  <a:pt x="118" y="240"/>
                </a:lnTo>
                <a:lnTo>
                  <a:pt x="118" y="240"/>
                </a:lnTo>
                <a:lnTo>
                  <a:pt x="119" y="239"/>
                </a:lnTo>
                <a:lnTo>
                  <a:pt x="119" y="238"/>
                </a:lnTo>
                <a:lnTo>
                  <a:pt x="119" y="238"/>
                </a:lnTo>
                <a:lnTo>
                  <a:pt x="120" y="238"/>
                </a:lnTo>
                <a:lnTo>
                  <a:pt x="120" y="237"/>
                </a:lnTo>
                <a:lnTo>
                  <a:pt x="121" y="237"/>
                </a:lnTo>
                <a:lnTo>
                  <a:pt x="121" y="236"/>
                </a:lnTo>
                <a:lnTo>
                  <a:pt x="121" y="236"/>
                </a:lnTo>
                <a:lnTo>
                  <a:pt x="121" y="236"/>
                </a:lnTo>
                <a:lnTo>
                  <a:pt x="122" y="236"/>
                </a:lnTo>
                <a:lnTo>
                  <a:pt x="123" y="236"/>
                </a:lnTo>
                <a:lnTo>
                  <a:pt x="123" y="235"/>
                </a:lnTo>
                <a:lnTo>
                  <a:pt x="123" y="235"/>
                </a:lnTo>
                <a:lnTo>
                  <a:pt x="123" y="234"/>
                </a:lnTo>
                <a:lnTo>
                  <a:pt x="124" y="234"/>
                </a:lnTo>
                <a:lnTo>
                  <a:pt x="124" y="234"/>
                </a:lnTo>
                <a:lnTo>
                  <a:pt x="125" y="234"/>
                </a:lnTo>
                <a:lnTo>
                  <a:pt x="125" y="233"/>
                </a:lnTo>
                <a:lnTo>
                  <a:pt x="125" y="232"/>
                </a:lnTo>
                <a:lnTo>
                  <a:pt x="125" y="232"/>
                </a:lnTo>
                <a:lnTo>
                  <a:pt x="125" y="231"/>
                </a:lnTo>
                <a:lnTo>
                  <a:pt x="125" y="230"/>
                </a:lnTo>
                <a:lnTo>
                  <a:pt x="125" y="230"/>
                </a:lnTo>
                <a:lnTo>
                  <a:pt x="125" y="229"/>
                </a:lnTo>
                <a:lnTo>
                  <a:pt x="125" y="228"/>
                </a:lnTo>
                <a:lnTo>
                  <a:pt x="125" y="228"/>
                </a:lnTo>
                <a:lnTo>
                  <a:pt x="124" y="228"/>
                </a:lnTo>
                <a:lnTo>
                  <a:pt x="124" y="227"/>
                </a:lnTo>
                <a:lnTo>
                  <a:pt x="124" y="226"/>
                </a:lnTo>
                <a:lnTo>
                  <a:pt x="125" y="226"/>
                </a:lnTo>
                <a:lnTo>
                  <a:pt x="125" y="226"/>
                </a:lnTo>
                <a:lnTo>
                  <a:pt x="125" y="225"/>
                </a:lnTo>
                <a:lnTo>
                  <a:pt x="125" y="224"/>
                </a:lnTo>
                <a:lnTo>
                  <a:pt x="125" y="224"/>
                </a:lnTo>
                <a:lnTo>
                  <a:pt x="125" y="223"/>
                </a:lnTo>
                <a:lnTo>
                  <a:pt x="125" y="223"/>
                </a:lnTo>
                <a:lnTo>
                  <a:pt x="126" y="223"/>
                </a:lnTo>
                <a:lnTo>
                  <a:pt x="127" y="222"/>
                </a:lnTo>
                <a:lnTo>
                  <a:pt x="127" y="222"/>
                </a:lnTo>
                <a:lnTo>
                  <a:pt x="128" y="222"/>
                </a:lnTo>
                <a:lnTo>
                  <a:pt x="129" y="222"/>
                </a:lnTo>
                <a:lnTo>
                  <a:pt x="129" y="221"/>
                </a:lnTo>
                <a:lnTo>
                  <a:pt x="129" y="221"/>
                </a:lnTo>
                <a:lnTo>
                  <a:pt x="129" y="221"/>
                </a:lnTo>
                <a:lnTo>
                  <a:pt x="129" y="220"/>
                </a:lnTo>
                <a:lnTo>
                  <a:pt x="129" y="220"/>
                </a:lnTo>
                <a:lnTo>
                  <a:pt x="129" y="219"/>
                </a:lnTo>
                <a:lnTo>
                  <a:pt x="129" y="219"/>
                </a:lnTo>
                <a:lnTo>
                  <a:pt x="129" y="219"/>
                </a:lnTo>
                <a:lnTo>
                  <a:pt x="129" y="218"/>
                </a:lnTo>
                <a:lnTo>
                  <a:pt x="129" y="217"/>
                </a:lnTo>
                <a:lnTo>
                  <a:pt x="129" y="217"/>
                </a:lnTo>
                <a:lnTo>
                  <a:pt x="128" y="217"/>
                </a:lnTo>
                <a:lnTo>
                  <a:pt x="128" y="217"/>
                </a:lnTo>
                <a:lnTo>
                  <a:pt x="127" y="217"/>
                </a:lnTo>
                <a:lnTo>
                  <a:pt x="127" y="216"/>
                </a:lnTo>
                <a:lnTo>
                  <a:pt x="127" y="216"/>
                </a:lnTo>
                <a:lnTo>
                  <a:pt x="127" y="215"/>
                </a:lnTo>
                <a:lnTo>
                  <a:pt x="127" y="215"/>
                </a:lnTo>
                <a:lnTo>
                  <a:pt x="127" y="214"/>
                </a:lnTo>
                <a:lnTo>
                  <a:pt x="127" y="214"/>
                </a:lnTo>
                <a:lnTo>
                  <a:pt x="127" y="213"/>
                </a:lnTo>
                <a:lnTo>
                  <a:pt x="128" y="213"/>
                </a:lnTo>
                <a:lnTo>
                  <a:pt x="127" y="213"/>
                </a:lnTo>
                <a:lnTo>
                  <a:pt x="127" y="212"/>
                </a:lnTo>
                <a:lnTo>
                  <a:pt x="127" y="212"/>
                </a:lnTo>
                <a:lnTo>
                  <a:pt x="126" y="212"/>
                </a:lnTo>
                <a:lnTo>
                  <a:pt x="125" y="212"/>
                </a:lnTo>
                <a:lnTo>
                  <a:pt x="125" y="211"/>
                </a:lnTo>
                <a:lnTo>
                  <a:pt x="125" y="211"/>
                </a:lnTo>
                <a:lnTo>
                  <a:pt x="125" y="211"/>
                </a:lnTo>
                <a:lnTo>
                  <a:pt x="124" y="210"/>
                </a:lnTo>
                <a:lnTo>
                  <a:pt x="123" y="210"/>
                </a:lnTo>
                <a:lnTo>
                  <a:pt x="123" y="210"/>
                </a:lnTo>
                <a:lnTo>
                  <a:pt x="122" y="211"/>
                </a:lnTo>
                <a:lnTo>
                  <a:pt x="121" y="211"/>
                </a:lnTo>
                <a:lnTo>
                  <a:pt x="121" y="210"/>
                </a:lnTo>
                <a:lnTo>
                  <a:pt x="121" y="210"/>
                </a:lnTo>
                <a:lnTo>
                  <a:pt x="121" y="209"/>
                </a:lnTo>
                <a:lnTo>
                  <a:pt x="121" y="209"/>
                </a:lnTo>
                <a:lnTo>
                  <a:pt x="121" y="209"/>
                </a:lnTo>
                <a:lnTo>
                  <a:pt x="120" y="209"/>
                </a:lnTo>
                <a:lnTo>
                  <a:pt x="119" y="209"/>
                </a:lnTo>
                <a:lnTo>
                  <a:pt x="119" y="209"/>
                </a:lnTo>
                <a:lnTo>
                  <a:pt x="118" y="208"/>
                </a:lnTo>
                <a:lnTo>
                  <a:pt x="118" y="207"/>
                </a:lnTo>
                <a:lnTo>
                  <a:pt x="118" y="207"/>
                </a:lnTo>
                <a:lnTo>
                  <a:pt x="118" y="206"/>
                </a:lnTo>
                <a:lnTo>
                  <a:pt x="117" y="206"/>
                </a:lnTo>
                <a:lnTo>
                  <a:pt x="117" y="206"/>
                </a:lnTo>
                <a:lnTo>
                  <a:pt x="116" y="205"/>
                </a:lnTo>
                <a:lnTo>
                  <a:pt x="116" y="204"/>
                </a:lnTo>
                <a:lnTo>
                  <a:pt x="116" y="204"/>
                </a:lnTo>
                <a:lnTo>
                  <a:pt x="116" y="204"/>
                </a:lnTo>
                <a:lnTo>
                  <a:pt x="116" y="203"/>
                </a:lnTo>
                <a:lnTo>
                  <a:pt x="116" y="203"/>
                </a:lnTo>
                <a:lnTo>
                  <a:pt x="116" y="202"/>
                </a:lnTo>
                <a:lnTo>
                  <a:pt x="116" y="202"/>
                </a:lnTo>
                <a:lnTo>
                  <a:pt x="116" y="201"/>
                </a:lnTo>
                <a:lnTo>
                  <a:pt x="116" y="200"/>
                </a:lnTo>
                <a:lnTo>
                  <a:pt x="115" y="200"/>
                </a:lnTo>
                <a:lnTo>
                  <a:pt x="115" y="200"/>
                </a:lnTo>
                <a:lnTo>
                  <a:pt x="115" y="199"/>
                </a:lnTo>
                <a:lnTo>
                  <a:pt x="115" y="198"/>
                </a:lnTo>
                <a:lnTo>
                  <a:pt x="115" y="198"/>
                </a:lnTo>
                <a:lnTo>
                  <a:pt x="115" y="197"/>
                </a:lnTo>
                <a:lnTo>
                  <a:pt x="114" y="197"/>
                </a:lnTo>
                <a:lnTo>
                  <a:pt x="114" y="196"/>
                </a:lnTo>
                <a:lnTo>
                  <a:pt x="114" y="196"/>
                </a:lnTo>
                <a:lnTo>
                  <a:pt x="115" y="196"/>
                </a:lnTo>
                <a:lnTo>
                  <a:pt x="115" y="195"/>
                </a:lnTo>
                <a:lnTo>
                  <a:pt x="114" y="195"/>
                </a:lnTo>
                <a:lnTo>
                  <a:pt x="114" y="195"/>
                </a:lnTo>
                <a:lnTo>
                  <a:pt x="114" y="194"/>
                </a:lnTo>
                <a:lnTo>
                  <a:pt x="114" y="194"/>
                </a:lnTo>
                <a:lnTo>
                  <a:pt x="113" y="194"/>
                </a:lnTo>
                <a:lnTo>
                  <a:pt x="113" y="193"/>
                </a:lnTo>
                <a:lnTo>
                  <a:pt x="113" y="192"/>
                </a:lnTo>
                <a:lnTo>
                  <a:pt x="112" y="192"/>
                </a:lnTo>
                <a:lnTo>
                  <a:pt x="113" y="192"/>
                </a:lnTo>
                <a:lnTo>
                  <a:pt x="113" y="191"/>
                </a:lnTo>
                <a:lnTo>
                  <a:pt x="112" y="191"/>
                </a:lnTo>
                <a:lnTo>
                  <a:pt x="112" y="190"/>
                </a:lnTo>
                <a:lnTo>
                  <a:pt x="112" y="190"/>
                </a:lnTo>
                <a:lnTo>
                  <a:pt x="112" y="190"/>
                </a:lnTo>
                <a:lnTo>
                  <a:pt x="112" y="190"/>
                </a:lnTo>
                <a:lnTo>
                  <a:pt x="113" y="189"/>
                </a:lnTo>
                <a:lnTo>
                  <a:pt x="113" y="188"/>
                </a:lnTo>
                <a:lnTo>
                  <a:pt x="113" y="188"/>
                </a:lnTo>
                <a:lnTo>
                  <a:pt x="112" y="188"/>
                </a:lnTo>
                <a:lnTo>
                  <a:pt x="112" y="188"/>
                </a:lnTo>
                <a:lnTo>
                  <a:pt x="111" y="188"/>
                </a:lnTo>
                <a:lnTo>
                  <a:pt x="110" y="188"/>
                </a:lnTo>
                <a:lnTo>
                  <a:pt x="110" y="187"/>
                </a:lnTo>
                <a:lnTo>
                  <a:pt x="110" y="187"/>
                </a:lnTo>
                <a:lnTo>
                  <a:pt x="110" y="186"/>
                </a:lnTo>
                <a:lnTo>
                  <a:pt x="110" y="185"/>
                </a:lnTo>
                <a:lnTo>
                  <a:pt x="110" y="185"/>
                </a:lnTo>
                <a:lnTo>
                  <a:pt x="110" y="185"/>
                </a:lnTo>
                <a:lnTo>
                  <a:pt x="110" y="184"/>
                </a:lnTo>
                <a:lnTo>
                  <a:pt x="111" y="184"/>
                </a:lnTo>
                <a:lnTo>
                  <a:pt x="111" y="183"/>
                </a:lnTo>
                <a:lnTo>
                  <a:pt x="110" y="183"/>
                </a:lnTo>
                <a:lnTo>
                  <a:pt x="110" y="183"/>
                </a:lnTo>
                <a:lnTo>
                  <a:pt x="110" y="183"/>
                </a:lnTo>
                <a:lnTo>
                  <a:pt x="110" y="182"/>
                </a:lnTo>
                <a:lnTo>
                  <a:pt x="109" y="182"/>
                </a:lnTo>
                <a:lnTo>
                  <a:pt x="109" y="181"/>
                </a:lnTo>
                <a:lnTo>
                  <a:pt x="109" y="181"/>
                </a:lnTo>
                <a:lnTo>
                  <a:pt x="109" y="180"/>
                </a:lnTo>
                <a:lnTo>
                  <a:pt x="109" y="179"/>
                </a:lnTo>
                <a:lnTo>
                  <a:pt x="110" y="179"/>
                </a:lnTo>
                <a:lnTo>
                  <a:pt x="110" y="179"/>
                </a:lnTo>
                <a:lnTo>
                  <a:pt x="110" y="178"/>
                </a:lnTo>
                <a:lnTo>
                  <a:pt x="110" y="178"/>
                </a:lnTo>
                <a:lnTo>
                  <a:pt x="110" y="177"/>
                </a:lnTo>
                <a:lnTo>
                  <a:pt x="111" y="177"/>
                </a:lnTo>
                <a:lnTo>
                  <a:pt x="111" y="178"/>
                </a:lnTo>
                <a:lnTo>
                  <a:pt x="112" y="178"/>
                </a:lnTo>
                <a:lnTo>
                  <a:pt x="112" y="178"/>
                </a:lnTo>
                <a:lnTo>
                  <a:pt x="113" y="178"/>
                </a:lnTo>
                <a:lnTo>
                  <a:pt x="114" y="178"/>
                </a:lnTo>
                <a:lnTo>
                  <a:pt x="114" y="178"/>
                </a:lnTo>
                <a:lnTo>
                  <a:pt x="115" y="178"/>
                </a:lnTo>
                <a:lnTo>
                  <a:pt x="115" y="177"/>
                </a:lnTo>
                <a:lnTo>
                  <a:pt x="116" y="177"/>
                </a:lnTo>
                <a:lnTo>
                  <a:pt x="116" y="177"/>
                </a:lnTo>
                <a:lnTo>
                  <a:pt x="117" y="177"/>
                </a:lnTo>
                <a:lnTo>
                  <a:pt x="117" y="177"/>
                </a:lnTo>
                <a:lnTo>
                  <a:pt x="117" y="176"/>
                </a:lnTo>
                <a:lnTo>
                  <a:pt x="116" y="176"/>
                </a:lnTo>
                <a:lnTo>
                  <a:pt x="116" y="175"/>
                </a:lnTo>
                <a:lnTo>
                  <a:pt x="116" y="175"/>
                </a:lnTo>
                <a:lnTo>
                  <a:pt x="117" y="175"/>
                </a:lnTo>
                <a:lnTo>
                  <a:pt x="117" y="174"/>
                </a:lnTo>
                <a:lnTo>
                  <a:pt x="117" y="174"/>
                </a:lnTo>
                <a:lnTo>
                  <a:pt x="118" y="174"/>
                </a:lnTo>
                <a:lnTo>
                  <a:pt x="119" y="174"/>
                </a:lnTo>
                <a:lnTo>
                  <a:pt x="119" y="175"/>
                </a:lnTo>
                <a:lnTo>
                  <a:pt x="119" y="175"/>
                </a:lnTo>
                <a:lnTo>
                  <a:pt x="120" y="175"/>
                </a:lnTo>
                <a:lnTo>
                  <a:pt x="121" y="175"/>
                </a:lnTo>
                <a:lnTo>
                  <a:pt x="121" y="174"/>
                </a:lnTo>
                <a:lnTo>
                  <a:pt x="121" y="173"/>
                </a:lnTo>
                <a:lnTo>
                  <a:pt x="121" y="173"/>
                </a:lnTo>
                <a:lnTo>
                  <a:pt x="120" y="173"/>
                </a:lnTo>
                <a:lnTo>
                  <a:pt x="121" y="172"/>
                </a:lnTo>
                <a:lnTo>
                  <a:pt x="121" y="171"/>
                </a:lnTo>
                <a:lnTo>
                  <a:pt x="121" y="171"/>
                </a:lnTo>
                <a:lnTo>
                  <a:pt x="121" y="171"/>
                </a:lnTo>
                <a:lnTo>
                  <a:pt x="121" y="170"/>
                </a:lnTo>
                <a:lnTo>
                  <a:pt x="121" y="170"/>
                </a:lnTo>
                <a:lnTo>
                  <a:pt x="122" y="169"/>
                </a:lnTo>
                <a:lnTo>
                  <a:pt x="123" y="169"/>
                </a:lnTo>
                <a:lnTo>
                  <a:pt x="123" y="168"/>
                </a:lnTo>
                <a:lnTo>
                  <a:pt x="123" y="168"/>
                </a:lnTo>
                <a:lnTo>
                  <a:pt x="123" y="168"/>
                </a:lnTo>
                <a:lnTo>
                  <a:pt x="123" y="167"/>
                </a:lnTo>
                <a:lnTo>
                  <a:pt x="123" y="166"/>
                </a:lnTo>
                <a:lnTo>
                  <a:pt x="124" y="166"/>
                </a:lnTo>
                <a:lnTo>
                  <a:pt x="124" y="166"/>
                </a:lnTo>
                <a:lnTo>
                  <a:pt x="124" y="165"/>
                </a:lnTo>
                <a:lnTo>
                  <a:pt x="124" y="164"/>
                </a:lnTo>
                <a:lnTo>
                  <a:pt x="124" y="164"/>
                </a:lnTo>
                <a:lnTo>
                  <a:pt x="124" y="163"/>
                </a:lnTo>
                <a:lnTo>
                  <a:pt x="125" y="163"/>
                </a:lnTo>
                <a:lnTo>
                  <a:pt x="125" y="162"/>
                </a:lnTo>
                <a:lnTo>
                  <a:pt x="124" y="162"/>
                </a:lnTo>
                <a:lnTo>
                  <a:pt x="124" y="162"/>
                </a:lnTo>
                <a:lnTo>
                  <a:pt x="125" y="162"/>
                </a:lnTo>
                <a:lnTo>
                  <a:pt x="125" y="162"/>
                </a:lnTo>
                <a:lnTo>
                  <a:pt x="125" y="162"/>
                </a:lnTo>
                <a:lnTo>
                  <a:pt x="125" y="163"/>
                </a:lnTo>
                <a:lnTo>
                  <a:pt x="126" y="163"/>
                </a:lnTo>
                <a:lnTo>
                  <a:pt x="127" y="163"/>
                </a:lnTo>
                <a:lnTo>
                  <a:pt x="127" y="162"/>
                </a:lnTo>
                <a:lnTo>
                  <a:pt x="127" y="162"/>
                </a:lnTo>
                <a:lnTo>
                  <a:pt x="127" y="162"/>
                </a:lnTo>
                <a:lnTo>
                  <a:pt x="128" y="162"/>
                </a:lnTo>
                <a:lnTo>
                  <a:pt x="128" y="161"/>
                </a:lnTo>
                <a:lnTo>
                  <a:pt x="129" y="161"/>
                </a:lnTo>
                <a:lnTo>
                  <a:pt x="129" y="161"/>
                </a:lnTo>
                <a:lnTo>
                  <a:pt x="130" y="161"/>
                </a:lnTo>
                <a:lnTo>
                  <a:pt x="131" y="161"/>
                </a:lnTo>
                <a:lnTo>
                  <a:pt x="131" y="161"/>
                </a:lnTo>
                <a:lnTo>
                  <a:pt x="132" y="161"/>
                </a:lnTo>
                <a:lnTo>
                  <a:pt x="132" y="160"/>
                </a:lnTo>
                <a:lnTo>
                  <a:pt x="133" y="160"/>
                </a:lnTo>
                <a:lnTo>
                  <a:pt x="133" y="160"/>
                </a:lnTo>
                <a:lnTo>
                  <a:pt x="133" y="160"/>
                </a:lnTo>
                <a:lnTo>
                  <a:pt x="133" y="159"/>
                </a:lnTo>
                <a:lnTo>
                  <a:pt x="134" y="159"/>
                </a:lnTo>
                <a:lnTo>
                  <a:pt x="134" y="158"/>
                </a:lnTo>
                <a:lnTo>
                  <a:pt x="134" y="158"/>
                </a:lnTo>
                <a:lnTo>
                  <a:pt x="134" y="158"/>
                </a:lnTo>
                <a:lnTo>
                  <a:pt x="135" y="158"/>
                </a:lnTo>
                <a:lnTo>
                  <a:pt x="135" y="158"/>
                </a:lnTo>
                <a:lnTo>
                  <a:pt x="136" y="159"/>
                </a:lnTo>
                <a:lnTo>
                  <a:pt x="136" y="160"/>
                </a:lnTo>
                <a:lnTo>
                  <a:pt x="137" y="160"/>
                </a:lnTo>
                <a:lnTo>
                  <a:pt x="137" y="160"/>
                </a:lnTo>
                <a:lnTo>
                  <a:pt x="138" y="160"/>
                </a:lnTo>
                <a:lnTo>
                  <a:pt x="138" y="160"/>
                </a:lnTo>
                <a:lnTo>
                  <a:pt x="139" y="160"/>
                </a:lnTo>
                <a:lnTo>
                  <a:pt x="140" y="160"/>
                </a:lnTo>
                <a:lnTo>
                  <a:pt x="140" y="160"/>
                </a:lnTo>
                <a:lnTo>
                  <a:pt x="140" y="160"/>
                </a:lnTo>
                <a:lnTo>
                  <a:pt x="140" y="159"/>
                </a:lnTo>
                <a:lnTo>
                  <a:pt x="141" y="159"/>
                </a:lnTo>
                <a:lnTo>
                  <a:pt x="142" y="159"/>
                </a:lnTo>
                <a:lnTo>
                  <a:pt x="142" y="159"/>
                </a:lnTo>
                <a:lnTo>
                  <a:pt x="143" y="159"/>
                </a:lnTo>
                <a:lnTo>
                  <a:pt x="144" y="159"/>
                </a:lnTo>
                <a:lnTo>
                  <a:pt x="144" y="159"/>
                </a:lnTo>
                <a:lnTo>
                  <a:pt x="145" y="159"/>
                </a:lnTo>
                <a:lnTo>
                  <a:pt x="146" y="159"/>
                </a:lnTo>
                <a:lnTo>
                  <a:pt x="146" y="160"/>
                </a:lnTo>
                <a:lnTo>
                  <a:pt x="146" y="160"/>
                </a:lnTo>
                <a:lnTo>
                  <a:pt x="147" y="160"/>
                </a:lnTo>
                <a:lnTo>
                  <a:pt x="147" y="160"/>
                </a:lnTo>
                <a:lnTo>
                  <a:pt x="148" y="160"/>
                </a:lnTo>
                <a:lnTo>
                  <a:pt x="148" y="160"/>
                </a:lnTo>
                <a:lnTo>
                  <a:pt x="149" y="160"/>
                </a:lnTo>
                <a:lnTo>
                  <a:pt x="150" y="161"/>
                </a:lnTo>
                <a:lnTo>
                  <a:pt x="150" y="161"/>
                </a:lnTo>
                <a:lnTo>
                  <a:pt x="150" y="162"/>
                </a:lnTo>
                <a:lnTo>
                  <a:pt x="151" y="162"/>
                </a:lnTo>
                <a:lnTo>
                  <a:pt x="151" y="161"/>
                </a:lnTo>
                <a:lnTo>
                  <a:pt x="152" y="161"/>
                </a:lnTo>
                <a:lnTo>
                  <a:pt x="152" y="161"/>
                </a:lnTo>
                <a:lnTo>
                  <a:pt x="153" y="161"/>
                </a:lnTo>
                <a:lnTo>
                  <a:pt x="153" y="162"/>
                </a:lnTo>
                <a:lnTo>
                  <a:pt x="153" y="162"/>
                </a:lnTo>
                <a:lnTo>
                  <a:pt x="154" y="162"/>
                </a:lnTo>
                <a:lnTo>
                  <a:pt x="155" y="162"/>
                </a:lnTo>
                <a:lnTo>
                  <a:pt x="155" y="162"/>
                </a:lnTo>
                <a:lnTo>
                  <a:pt x="155" y="161"/>
                </a:lnTo>
                <a:lnTo>
                  <a:pt x="155" y="160"/>
                </a:lnTo>
                <a:lnTo>
                  <a:pt x="155" y="160"/>
                </a:lnTo>
                <a:lnTo>
                  <a:pt x="155" y="160"/>
                </a:lnTo>
                <a:lnTo>
                  <a:pt x="155" y="159"/>
                </a:lnTo>
                <a:lnTo>
                  <a:pt x="155" y="159"/>
                </a:lnTo>
                <a:lnTo>
                  <a:pt x="156" y="159"/>
                </a:lnTo>
                <a:lnTo>
                  <a:pt x="156" y="158"/>
                </a:lnTo>
                <a:lnTo>
                  <a:pt x="156" y="158"/>
                </a:lnTo>
                <a:lnTo>
                  <a:pt x="157" y="158"/>
                </a:lnTo>
                <a:lnTo>
                  <a:pt x="157" y="158"/>
                </a:lnTo>
                <a:lnTo>
                  <a:pt x="157" y="157"/>
                </a:lnTo>
                <a:lnTo>
                  <a:pt x="157" y="156"/>
                </a:lnTo>
                <a:lnTo>
                  <a:pt x="157" y="156"/>
                </a:lnTo>
                <a:lnTo>
                  <a:pt x="157" y="156"/>
                </a:lnTo>
                <a:lnTo>
                  <a:pt x="157" y="155"/>
                </a:lnTo>
                <a:lnTo>
                  <a:pt x="157" y="154"/>
                </a:lnTo>
                <a:lnTo>
                  <a:pt x="158" y="154"/>
                </a:lnTo>
                <a:lnTo>
                  <a:pt x="158" y="153"/>
                </a:lnTo>
                <a:lnTo>
                  <a:pt x="159" y="153"/>
                </a:lnTo>
                <a:lnTo>
                  <a:pt x="159" y="153"/>
                </a:lnTo>
                <a:lnTo>
                  <a:pt x="159" y="152"/>
                </a:lnTo>
                <a:lnTo>
                  <a:pt x="160" y="152"/>
                </a:lnTo>
                <a:lnTo>
                  <a:pt x="160" y="152"/>
                </a:lnTo>
                <a:lnTo>
                  <a:pt x="161" y="151"/>
                </a:lnTo>
                <a:lnTo>
                  <a:pt x="161" y="151"/>
                </a:lnTo>
                <a:lnTo>
                  <a:pt x="162" y="151"/>
                </a:lnTo>
                <a:lnTo>
                  <a:pt x="163" y="151"/>
                </a:lnTo>
                <a:lnTo>
                  <a:pt x="163" y="151"/>
                </a:lnTo>
                <a:lnTo>
                  <a:pt x="163" y="151"/>
                </a:lnTo>
                <a:lnTo>
                  <a:pt x="163" y="151"/>
                </a:lnTo>
                <a:lnTo>
                  <a:pt x="164" y="151"/>
                </a:lnTo>
                <a:lnTo>
                  <a:pt x="164" y="151"/>
                </a:lnTo>
                <a:lnTo>
                  <a:pt x="165" y="151"/>
                </a:lnTo>
                <a:lnTo>
                  <a:pt x="165" y="151"/>
                </a:lnTo>
                <a:lnTo>
                  <a:pt x="166" y="150"/>
                </a:lnTo>
                <a:lnTo>
                  <a:pt x="166" y="149"/>
                </a:lnTo>
                <a:lnTo>
                  <a:pt x="166" y="149"/>
                </a:lnTo>
                <a:lnTo>
                  <a:pt x="167" y="149"/>
                </a:lnTo>
                <a:lnTo>
                  <a:pt x="167" y="148"/>
                </a:lnTo>
                <a:lnTo>
                  <a:pt x="167" y="148"/>
                </a:lnTo>
                <a:lnTo>
                  <a:pt x="168" y="148"/>
                </a:lnTo>
                <a:lnTo>
                  <a:pt x="168" y="147"/>
                </a:lnTo>
                <a:lnTo>
                  <a:pt x="169" y="147"/>
                </a:lnTo>
                <a:lnTo>
                  <a:pt x="169" y="147"/>
                </a:lnTo>
                <a:lnTo>
                  <a:pt x="169" y="146"/>
                </a:lnTo>
                <a:lnTo>
                  <a:pt x="169" y="146"/>
                </a:lnTo>
                <a:lnTo>
                  <a:pt x="170" y="146"/>
                </a:lnTo>
                <a:lnTo>
                  <a:pt x="170" y="146"/>
                </a:lnTo>
                <a:lnTo>
                  <a:pt x="170" y="145"/>
                </a:lnTo>
                <a:lnTo>
                  <a:pt x="170" y="145"/>
                </a:lnTo>
                <a:lnTo>
                  <a:pt x="171" y="145"/>
                </a:lnTo>
                <a:lnTo>
                  <a:pt x="171" y="144"/>
                </a:lnTo>
                <a:lnTo>
                  <a:pt x="171" y="143"/>
                </a:lnTo>
                <a:lnTo>
                  <a:pt x="172" y="143"/>
                </a:lnTo>
                <a:lnTo>
                  <a:pt x="172" y="143"/>
                </a:lnTo>
                <a:lnTo>
                  <a:pt x="172" y="143"/>
                </a:lnTo>
                <a:lnTo>
                  <a:pt x="172" y="143"/>
                </a:lnTo>
                <a:lnTo>
                  <a:pt x="173" y="143"/>
                </a:lnTo>
                <a:lnTo>
                  <a:pt x="174" y="143"/>
                </a:lnTo>
                <a:lnTo>
                  <a:pt x="174" y="143"/>
                </a:lnTo>
                <a:lnTo>
                  <a:pt x="174" y="143"/>
                </a:lnTo>
                <a:lnTo>
                  <a:pt x="174" y="142"/>
                </a:lnTo>
                <a:lnTo>
                  <a:pt x="175" y="142"/>
                </a:lnTo>
                <a:lnTo>
                  <a:pt x="176" y="142"/>
                </a:lnTo>
                <a:lnTo>
                  <a:pt x="176" y="142"/>
                </a:lnTo>
                <a:lnTo>
                  <a:pt x="176" y="141"/>
                </a:lnTo>
                <a:lnTo>
                  <a:pt x="177" y="141"/>
                </a:lnTo>
                <a:lnTo>
                  <a:pt x="177" y="141"/>
                </a:lnTo>
                <a:lnTo>
                  <a:pt x="176" y="141"/>
                </a:lnTo>
                <a:lnTo>
                  <a:pt x="176" y="140"/>
                </a:lnTo>
                <a:lnTo>
                  <a:pt x="176" y="140"/>
                </a:lnTo>
                <a:lnTo>
                  <a:pt x="176" y="139"/>
                </a:lnTo>
                <a:lnTo>
                  <a:pt x="176" y="139"/>
                </a:lnTo>
                <a:lnTo>
                  <a:pt x="176" y="139"/>
                </a:lnTo>
                <a:lnTo>
                  <a:pt x="177" y="139"/>
                </a:lnTo>
                <a:lnTo>
                  <a:pt x="177" y="138"/>
                </a:lnTo>
                <a:lnTo>
                  <a:pt x="177" y="137"/>
                </a:lnTo>
                <a:lnTo>
                  <a:pt x="178" y="137"/>
                </a:lnTo>
                <a:lnTo>
                  <a:pt x="178" y="137"/>
                </a:lnTo>
                <a:lnTo>
                  <a:pt x="178" y="137"/>
                </a:lnTo>
                <a:lnTo>
                  <a:pt x="179" y="137"/>
                </a:lnTo>
                <a:lnTo>
                  <a:pt x="179" y="136"/>
                </a:lnTo>
                <a:lnTo>
                  <a:pt x="180" y="136"/>
                </a:lnTo>
                <a:lnTo>
                  <a:pt x="180" y="135"/>
                </a:lnTo>
                <a:lnTo>
                  <a:pt x="179" y="135"/>
                </a:lnTo>
                <a:lnTo>
                  <a:pt x="178" y="135"/>
                </a:lnTo>
                <a:lnTo>
                  <a:pt x="178" y="135"/>
                </a:lnTo>
                <a:lnTo>
                  <a:pt x="178" y="134"/>
                </a:lnTo>
                <a:lnTo>
                  <a:pt x="179" y="134"/>
                </a:lnTo>
                <a:lnTo>
                  <a:pt x="179" y="133"/>
                </a:lnTo>
                <a:lnTo>
                  <a:pt x="180" y="133"/>
                </a:lnTo>
                <a:lnTo>
                  <a:pt x="180" y="133"/>
                </a:lnTo>
                <a:lnTo>
                  <a:pt x="180" y="132"/>
                </a:lnTo>
                <a:lnTo>
                  <a:pt x="181" y="132"/>
                </a:lnTo>
                <a:lnTo>
                  <a:pt x="181" y="132"/>
                </a:lnTo>
                <a:lnTo>
                  <a:pt x="182" y="132"/>
                </a:lnTo>
                <a:lnTo>
                  <a:pt x="182" y="131"/>
                </a:lnTo>
                <a:lnTo>
                  <a:pt x="182" y="130"/>
                </a:lnTo>
                <a:lnTo>
                  <a:pt x="182" y="130"/>
                </a:lnTo>
                <a:lnTo>
                  <a:pt x="182" y="129"/>
                </a:lnTo>
                <a:lnTo>
                  <a:pt x="182" y="128"/>
                </a:lnTo>
                <a:lnTo>
                  <a:pt x="182" y="128"/>
                </a:lnTo>
                <a:lnTo>
                  <a:pt x="183" y="128"/>
                </a:lnTo>
                <a:lnTo>
                  <a:pt x="183" y="127"/>
                </a:lnTo>
                <a:lnTo>
                  <a:pt x="183" y="126"/>
                </a:lnTo>
                <a:lnTo>
                  <a:pt x="184" y="126"/>
                </a:lnTo>
                <a:lnTo>
                  <a:pt x="184" y="126"/>
                </a:lnTo>
                <a:lnTo>
                  <a:pt x="184" y="125"/>
                </a:lnTo>
                <a:lnTo>
                  <a:pt x="184" y="124"/>
                </a:lnTo>
                <a:lnTo>
                  <a:pt x="183" y="124"/>
                </a:lnTo>
                <a:lnTo>
                  <a:pt x="183" y="124"/>
                </a:lnTo>
                <a:lnTo>
                  <a:pt x="183" y="123"/>
                </a:lnTo>
                <a:lnTo>
                  <a:pt x="183" y="122"/>
                </a:lnTo>
                <a:lnTo>
                  <a:pt x="183" y="122"/>
                </a:lnTo>
                <a:lnTo>
                  <a:pt x="183" y="121"/>
                </a:lnTo>
                <a:lnTo>
                  <a:pt x="182" y="121"/>
                </a:lnTo>
                <a:lnTo>
                  <a:pt x="182" y="120"/>
                </a:lnTo>
                <a:lnTo>
                  <a:pt x="183" y="120"/>
                </a:lnTo>
                <a:lnTo>
                  <a:pt x="183" y="120"/>
                </a:lnTo>
                <a:lnTo>
                  <a:pt x="183" y="119"/>
                </a:lnTo>
                <a:lnTo>
                  <a:pt x="183" y="118"/>
                </a:lnTo>
                <a:lnTo>
                  <a:pt x="184" y="118"/>
                </a:lnTo>
                <a:lnTo>
                  <a:pt x="184" y="117"/>
                </a:lnTo>
                <a:lnTo>
                  <a:pt x="184" y="116"/>
                </a:lnTo>
                <a:lnTo>
                  <a:pt x="184" y="116"/>
                </a:lnTo>
                <a:lnTo>
                  <a:pt x="184" y="116"/>
                </a:lnTo>
                <a:lnTo>
                  <a:pt x="184" y="115"/>
                </a:lnTo>
                <a:lnTo>
                  <a:pt x="185" y="115"/>
                </a:lnTo>
                <a:lnTo>
                  <a:pt x="185" y="115"/>
                </a:lnTo>
                <a:lnTo>
                  <a:pt x="186" y="115"/>
                </a:lnTo>
                <a:lnTo>
                  <a:pt x="186" y="114"/>
                </a:lnTo>
                <a:lnTo>
                  <a:pt x="186" y="113"/>
                </a:lnTo>
                <a:lnTo>
                  <a:pt x="186" y="113"/>
                </a:lnTo>
                <a:lnTo>
                  <a:pt x="186" y="113"/>
                </a:lnTo>
                <a:lnTo>
                  <a:pt x="186" y="112"/>
                </a:lnTo>
                <a:lnTo>
                  <a:pt x="187" y="111"/>
                </a:lnTo>
                <a:lnTo>
                  <a:pt x="187" y="111"/>
                </a:lnTo>
                <a:lnTo>
                  <a:pt x="188" y="111"/>
                </a:lnTo>
                <a:lnTo>
                  <a:pt x="188" y="110"/>
                </a:lnTo>
                <a:lnTo>
                  <a:pt x="188" y="110"/>
                </a:lnTo>
                <a:lnTo>
                  <a:pt x="188" y="109"/>
                </a:lnTo>
                <a:lnTo>
                  <a:pt x="189" y="109"/>
                </a:lnTo>
                <a:lnTo>
                  <a:pt x="189" y="109"/>
                </a:lnTo>
                <a:lnTo>
                  <a:pt x="189" y="108"/>
                </a:lnTo>
                <a:lnTo>
                  <a:pt x="189" y="107"/>
                </a:lnTo>
                <a:lnTo>
                  <a:pt x="189" y="107"/>
                </a:lnTo>
                <a:lnTo>
                  <a:pt x="190" y="107"/>
                </a:lnTo>
                <a:lnTo>
                  <a:pt x="191" y="106"/>
                </a:lnTo>
                <a:lnTo>
                  <a:pt x="191" y="106"/>
                </a:lnTo>
                <a:lnTo>
                  <a:pt x="191" y="105"/>
                </a:lnTo>
                <a:lnTo>
                  <a:pt x="192" y="105"/>
                </a:lnTo>
                <a:lnTo>
                  <a:pt x="192" y="105"/>
                </a:lnTo>
                <a:lnTo>
                  <a:pt x="193" y="105"/>
                </a:lnTo>
                <a:lnTo>
                  <a:pt x="193" y="104"/>
                </a:lnTo>
                <a:lnTo>
                  <a:pt x="193" y="104"/>
                </a:lnTo>
                <a:lnTo>
                  <a:pt x="193" y="103"/>
                </a:lnTo>
                <a:lnTo>
                  <a:pt x="194" y="103"/>
                </a:lnTo>
                <a:lnTo>
                  <a:pt x="195" y="103"/>
                </a:lnTo>
                <a:lnTo>
                  <a:pt x="195" y="103"/>
                </a:lnTo>
                <a:lnTo>
                  <a:pt x="195" y="103"/>
                </a:lnTo>
                <a:lnTo>
                  <a:pt x="196" y="103"/>
                </a:lnTo>
                <a:lnTo>
                  <a:pt x="196" y="103"/>
                </a:lnTo>
                <a:lnTo>
                  <a:pt x="197" y="103"/>
                </a:lnTo>
                <a:lnTo>
                  <a:pt x="197" y="103"/>
                </a:lnTo>
                <a:lnTo>
                  <a:pt x="197" y="103"/>
                </a:lnTo>
                <a:lnTo>
                  <a:pt x="198" y="103"/>
                </a:lnTo>
                <a:lnTo>
                  <a:pt x="199" y="102"/>
                </a:lnTo>
                <a:lnTo>
                  <a:pt x="199" y="102"/>
                </a:lnTo>
                <a:lnTo>
                  <a:pt x="200" y="102"/>
                </a:lnTo>
                <a:lnTo>
                  <a:pt x="200" y="101"/>
                </a:lnTo>
                <a:lnTo>
                  <a:pt x="201" y="101"/>
                </a:lnTo>
                <a:lnTo>
                  <a:pt x="201" y="101"/>
                </a:lnTo>
                <a:lnTo>
                  <a:pt x="201" y="101"/>
                </a:lnTo>
                <a:lnTo>
                  <a:pt x="202" y="101"/>
                </a:lnTo>
                <a:lnTo>
                  <a:pt x="203" y="101"/>
                </a:lnTo>
                <a:lnTo>
                  <a:pt x="203" y="101"/>
                </a:lnTo>
                <a:lnTo>
                  <a:pt x="203" y="101"/>
                </a:lnTo>
                <a:lnTo>
                  <a:pt x="204" y="101"/>
                </a:lnTo>
                <a:lnTo>
                  <a:pt x="205" y="101"/>
                </a:lnTo>
                <a:lnTo>
                  <a:pt x="205" y="101"/>
                </a:lnTo>
                <a:lnTo>
                  <a:pt x="206" y="101"/>
                </a:lnTo>
                <a:lnTo>
                  <a:pt x="206" y="101"/>
                </a:lnTo>
                <a:lnTo>
                  <a:pt x="206" y="101"/>
                </a:lnTo>
                <a:lnTo>
                  <a:pt x="207" y="101"/>
                </a:lnTo>
                <a:lnTo>
                  <a:pt x="207" y="102"/>
                </a:lnTo>
                <a:lnTo>
                  <a:pt x="208" y="102"/>
                </a:lnTo>
                <a:lnTo>
                  <a:pt x="208" y="103"/>
                </a:lnTo>
                <a:lnTo>
                  <a:pt x="208" y="103"/>
                </a:lnTo>
                <a:lnTo>
                  <a:pt x="209" y="103"/>
                </a:lnTo>
                <a:lnTo>
                  <a:pt x="209" y="103"/>
                </a:lnTo>
                <a:lnTo>
                  <a:pt x="210" y="103"/>
                </a:lnTo>
                <a:lnTo>
                  <a:pt x="210" y="104"/>
                </a:lnTo>
                <a:lnTo>
                  <a:pt x="210" y="104"/>
                </a:lnTo>
                <a:lnTo>
                  <a:pt x="211" y="104"/>
                </a:lnTo>
                <a:lnTo>
                  <a:pt x="212" y="104"/>
                </a:lnTo>
                <a:lnTo>
                  <a:pt x="212" y="104"/>
                </a:lnTo>
                <a:lnTo>
                  <a:pt x="213" y="104"/>
                </a:lnTo>
                <a:lnTo>
                  <a:pt x="214" y="104"/>
                </a:lnTo>
                <a:lnTo>
                  <a:pt x="214" y="104"/>
                </a:lnTo>
                <a:lnTo>
                  <a:pt x="215" y="104"/>
                </a:lnTo>
                <a:lnTo>
                  <a:pt x="216" y="104"/>
                </a:lnTo>
                <a:lnTo>
                  <a:pt x="216" y="104"/>
                </a:lnTo>
                <a:lnTo>
                  <a:pt x="217" y="104"/>
                </a:lnTo>
                <a:lnTo>
                  <a:pt x="217" y="103"/>
                </a:lnTo>
                <a:lnTo>
                  <a:pt x="218" y="103"/>
                </a:lnTo>
                <a:lnTo>
                  <a:pt x="218" y="103"/>
                </a:lnTo>
                <a:lnTo>
                  <a:pt x="219" y="103"/>
                </a:lnTo>
                <a:lnTo>
                  <a:pt x="220" y="103"/>
                </a:lnTo>
                <a:lnTo>
                  <a:pt x="220" y="104"/>
                </a:lnTo>
                <a:lnTo>
                  <a:pt x="220" y="103"/>
                </a:lnTo>
                <a:lnTo>
                  <a:pt x="220" y="103"/>
                </a:lnTo>
                <a:lnTo>
                  <a:pt x="221" y="103"/>
                </a:lnTo>
                <a:lnTo>
                  <a:pt x="221" y="103"/>
                </a:lnTo>
                <a:lnTo>
                  <a:pt x="222" y="103"/>
                </a:lnTo>
                <a:lnTo>
                  <a:pt x="222" y="102"/>
                </a:lnTo>
                <a:lnTo>
                  <a:pt x="222" y="102"/>
                </a:lnTo>
                <a:lnTo>
                  <a:pt x="223" y="102"/>
                </a:lnTo>
                <a:lnTo>
                  <a:pt x="223" y="101"/>
                </a:lnTo>
                <a:lnTo>
                  <a:pt x="223" y="101"/>
                </a:lnTo>
                <a:lnTo>
                  <a:pt x="223" y="100"/>
                </a:lnTo>
                <a:lnTo>
                  <a:pt x="224" y="100"/>
                </a:lnTo>
                <a:lnTo>
                  <a:pt x="224" y="99"/>
                </a:lnTo>
                <a:lnTo>
                  <a:pt x="224" y="99"/>
                </a:lnTo>
                <a:lnTo>
                  <a:pt x="225" y="99"/>
                </a:lnTo>
                <a:lnTo>
                  <a:pt x="225" y="98"/>
                </a:lnTo>
                <a:lnTo>
                  <a:pt x="225" y="98"/>
                </a:lnTo>
                <a:lnTo>
                  <a:pt x="225" y="98"/>
                </a:lnTo>
                <a:lnTo>
                  <a:pt x="226" y="98"/>
                </a:lnTo>
                <a:lnTo>
                  <a:pt x="226" y="97"/>
                </a:lnTo>
                <a:lnTo>
                  <a:pt x="227" y="97"/>
                </a:lnTo>
                <a:lnTo>
                  <a:pt x="227" y="96"/>
                </a:lnTo>
                <a:lnTo>
                  <a:pt x="227" y="96"/>
                </a:lnTo>
                <a:lnTo>
                  <a:pt x="228" y="96"/>
                </a:lnTo>
                <a:lnTo>
                  <a:pt x="228" y="96"/>
                </a:lnTo>
                <a:lnTo>
                  <a:pt x="229" y="96"/>
                </a:lnTo>
                <a:lnTo>
                  <a:pt x="229" y="96"/>
                </a:lnTo>
                <a:lnTo>
                  <a:pt x="229" y="95"/>
                </a:lnTo>
                <a:lnTo>
                  <a:pt x="230" y="95"/>
                </a:lnTo>
                <a:lnTo>
                  <a:pt x="230" y="94"/>
                </a:lnTo>
                <a:lnTo>
                  <a:pt x="231" y="94"/>
                </a:lnTo>
                <a:lnTo>
                  <a:pt x="231" y="93"/>
                </a:lnTo>
                <a:lnTo>
                  <a:pt x="232" y="93"/>
                </a:lnTo>
                <a:lnTo>
                  <a:pt x="232" y="92"/>
                </a:lnTo>
                <a:lnTo>
                  <a:pt x="233" y="92"/>
                </a:lnTo>
                <a:lnTo>
                  <a:pt x="233" y="92"/>
                </a:lnTo>
                <a:lnTo>
                  <a:pt x="233" y="92"/>
                </a:lnTo>
                <a:lnTo>
                  <a:pt x="234" y="92"/>
                </a:lnTo>
                <a:lnTo>
                  <a:pt x="234" y="91"/>
                </a:lnTo>
                <a:lnTo>
                  <a:pt x="235" y="90"/>
                </a:lnTo>
                <a:lnTo>
                  <a:pt x="235" y="90"/>
                </a:lnTo>
                <a:lnTo>
                  <a:pt x="235" y="90"/>
                </a:lnTo>
                <a:lnTo>
                  <a:pt x="235" y="89"/>
                </a:lnTo>
                <a:lnTo>
                  <a:pt x="236" y="89"/>
                </a:lnTo>
                <a:lnTo>
                  <a:pt x="236" y="88"/>
                </a:lnTo>
                <a:lnTo>
                  <a:pt x="237" y="88"/>
                </a:lnTo>
                <a:lnTo>
                  <a:pt x="237" y="88"/>
                </a:lnTo>
                <a:lnTo>
                  <a:pt x="238" y="88"/>
                </a:lnTo>
                <a:lnTo>
                  <a:pt x="239" y="88"/>
                </a:lnTo>
                <a:lnTo>
                  <a:pt x="239" y="88"/>
                </a:lnTo>
                <a:lnTo>
                  <a:pt x="240" y="88"/>
                </a:lnTo>
                <a:lnTo>
                  <a:pt x="241" y="88"/>
                </a:lnTo>
                <a:lnTo>
                  <a:pt x="241" y="88"/>
                </a:lnTo>
                <a:lnTo>
                  <a:pt x="242" y="88"/>
                </a:lnTo>
                <a:lnTo>
                  <a:pt x="242" y="88"/>
                </a:lnTo>
                <a:lnTo>
                  <a:pt x="243" y="88"/>
                </a:lnTo>
                <a:lnTo>
                  <a:pt x="244" y="88"/>
                </a:lnTo>
                <a:lnTo>
                  <a:pt x="244" y="88"/>
                </a:lnTo>
                <a:lnTo>
                  <a:pt x="244" y="87"/>
                </a:lnTo>
                <a:lnTo>
                  <a:pt x="245" y="87"/>
                </a:lnTo>
                <a:lnTo>
                  <a:pt x="245" y="86"/>
                </a:lnTo>
                <a:lnTo>
                  <a:pt x="246" y="86"/>
                </a:lnTo>
                <a:lnTo>
                  <a:pt x="246" y="86"/>
                </a:lnTo>
                <a:lnTo>
                  <a:pt x="246" y="85"/>
                </a:lnTo>
                <a:lnTo>
                  <a:pt x="247" y="85"/>
                </a:lnTo>
                <a:lnTo>
                  <a:pt x="247" y="84"/>
                </a:lnTo>
                <a:lnTo>
                  <a:pt x="248" y="84"/>
                </a:lnTo>
                <a:lnTo>
                  <a:pt x="248" y="83"/>
                </a:lnTo>
                <a:lnTo>
                  <a:pt x="248" y="82"/>
                </a:lnTo>
                <a:lnTo>
                  <a:pt x="248" y="82"/>
                </a:lnTo>
                <a:lnTo>
                  <a:pt x="248" y="82"/>
                </a:lnTo>
                <a:lnTo>
                  <a:pt x="248" y="81"/>
                </a:lnTo>
                <a:lnTo>
                  <a:pt x="249" y="80"/>
                </a:lnTo>
                <a:lnTo>
                  <a:pt x="250" y="80"/>
                </a:lnTo>
                <a:lnTo>
                  <a:pt x="250" y="79"/>
                </a:lnTo>
                <a:lnTo>
                  <a:pt x="250" y="79"/>
                </a:lnTo>
                <a:lnTo>
                  <a:pt x="250" y="79"/>
                </a:lnTo>
                <a:lnTo>
                  <a:pt x="250" y="79"/>
                </a:lnTo>
                <a:lnTo>
                  <a:pt x="250" y="78"/>
                </a:lnTo>
                <a:lnTo>
                  <a:pt x="250" y="77"/>
                </a:lnTo>
                <a:lnTo>
                  <a:pt x="249" y="77"/>
                </a:lnTo>
                <a:lnTo>
                  <a:pt x="249" y="77"/>
                </a:lnTo>
                <a:lnTo>
                  <a:pt x="249" y="76"/>
                </a:lnTo>
                <a:lnTo>
                  <a:pt x="249" y="75"/>
                </a:lnTo>
                <a:lnTo>
                  <a:pt x="249" y="75"/>
                </a:lnTo>
                <a:lnTo>
                  <a:pt x="249" y="74"/>
                </a:lnTo>
                <a:lnTo>
                  <a:pt x="250" y="74"/>
                </a:lnTo>
                <a:lnTo>
                  <a:pt x="250" y="73"/>
                </a:lnTo>
                <a:lnTo>
                  <a:pt x="250" y="73"/>
                </a:lnTo>
                <a:lnTo>
                  <a:pt x="250" y="73"/>
                </a:lnTo>
                <a:lnTo>
                  <a:pt x="250" y="72"/>
                </a:lnTo>
                <a:lnTo>
                  <a:pt x="250" y="71"/>
                </a:lnTo>
                <a:lnTo>
                  <a:pt x="251" y="71"/>
                </a:lnTo>
                <a:lnTo>
                  <a:pt x="251" y="71"/>
                </a:lnTo>
                <a:lnTo>
                  <a:pt x="252" y="71"/>
                </a:lnTo>
                <a:lnTo>
                  <a:pt x="252" y="70"/>
                </a:lnTo>
                <a:lnTo>
                  <a:pt x="252" y="70"/>
                </a:lnTo>
                <a:lnTo>
                  <a:pt x="253" y="69"/>
                </a:lnTo>
                <a:lnTo>
                  <a:pt x="254" y="69"/>
                </a:lnTo>
                <a:lnTo>
                  <a:pt x="254" y="69"/>
                </a:lnTo>
                <a:lnTo>
                  <a:pt x="255" y="69"/>
                </a:lnTo>
                <a:lnTo>
                  <a:pt x="255" y="69"/>
                </a:lnTo>
                <a:lnTo>
                  <a:pt x="256" y="69"/>
                </a:lnTo>
                <a:lnTo>
                  <a:pt x="256" y="69"/>
                </a:lnTo>
                <a:lnTo>
                  <a:pt x="257" y="69"/>
                </a:lnTo>
                <a:lnTo>
                  <a:pt x="257" y="68"/>
                </a:lnTo>
                <a:lnTo>
                  <a:pt x="258" y="68"/>
                </a:lnTo>
                <a:lnTo>
                  <a:pt x="258" y="67"/>
                </a:lnTo>
                <a:lnTo>
                  <a:pt x="258" y="67"/>
                </a:lnTo>
                <a:lnTo>
                  <a:pt x="259" y="67"/>
                </a:lnTo>
                <a:lnTo>
                  <a:pt x="259" y="66"/>
                </a:lnTo>
                <a:lnTo>
                  <a:pt x="260" y="66"/>
                </a:lnTo>
                <a:lnTo>
                  <a:pt x="260" y="65"/>
                </a:lnTo>
                <a:lnTo>
                  <a:pt x="260" y="65"/>
                </a:lnTo>
                <a:lnTo>
                  <a:pt x="260" y="65"/>
                </a:lnTo>
                <a:lnTo>
                  <a:pt x="260" y="64"/>
                </a:lnTo>
                <a:lnTo>
                  <a:pt x="261" y="64"/>
                </a:lnTo>
                <a:lnTo>
                  <a:pt x="261" y="63"/>
                </a:lnTo>
                <a:lnTo>
                  <a:pt x="261" y="63"/>
                </a:lnTo>
                <a:lnTo>
                  <a:pt x="261" y="63"/>
                </a:lnTo>
                <a:lnTo>
                  <a:pt x="261" y="62"/>
                </a:lnTo>
                <a:lnTo>
                  <a:pt x="261" y="62"/>
                </a:lnTo>
                <a:lnTo>
                  <a:pt x="262" y="62"/>
                </a:lnTo>
                <a:lnTo>
                  <a:pt x="262" y="62"/>
                </a:lnTo>
                <a:lnTo>
                  <a:pt x="263" y="62"/>
                </a:lnTo>
                <a:lnTo>
                  <a:pt x="263" y="61"/>
                </a:lnTo>
                <a:lnTo>
                  <a:pt x="263" y="60"/>
                </a:lnTo>
                <a:lnTo>
                  <a:pt x="264" y="60"/>
                </a:lnTo>
                <a:lnTo>
                  <a:pt x="264" y="60"/>
                </a:lnTo>
                <a:lnTo>
                  <a:pt x="265" y="60"/>
                </a:lnTo>
                <a:lnTo>
                  <a:pt x="265" y="59"/>
                </a:lnTo>
                <a:lnTo>
                  <a:pt x="265" y="59"/>
                </a:lnTo>
                <a:lnTo>
                  <a:pt x="265" y="58"/>
                </a:lnTo>
                <a:lnTo>
                  <a:pt x="265" y="58"/>
                </a:lnTo>
                <a:lnTo>
                  <a:pt x="266" y="58"/>
                </a:lnTo>
                <a:lnTo>
                  <a:pt x="266" y="57"/>
                </a:lnTo>
                <a:lnTo>
                  <a:pt x="267" y="57"/>
                </a:lnTo>
                <a:lnTo>
                  <a:pt x="267" y="56"/>
                </a:lnTo>
                <a:lnTo>
                  <a:pt x="267" y="56"/>
                </a:lnTo>
                <a:lnTo>
                  <a:pt x="268" y="56"/>
                </a:lnTo>
                <a:lnTo>
                  <a:pt x="269" y="56"/>
                </a:lnTo>
                <a:lnTo>
                  <a:pt x="269" y="56"/>
                </a:lnTo>
                <a:lnTo>
                  <a:pt x="269" y="55"/>
                </a:lnTo>
                <a:lnTo>
                  <a:pt x="270" y="55"/>
                </a:lnTo>
                <a:lnTo>
                  <a:pt x="270" y="54"/>
                </a:lnTo>
                <a:lnTo>
                  <a:pt x="271" y="54"/>
                </a:lnTo>
                <a:lnTo>
                  <a:pt x="271" y="54"/>
                </a:lnTo>
                <a:lnTo>
                  <a:pt x="271" y="54"/>
                </a:lnTo>
                <a:lnTo>
                  <a:pt x="272" y="54"/>
                </a:lnTo>
                <a:lnTo>
                  <a:pt x="272" y="53"/>
                </a:lnTo>
                <a:lnTo>
                  <a:pt x="273" y="53"/>
                </a:lnTo>
                <a:lnTo>
                  <a:pt x="273" y="52"/>
                </a:lnTo>
                <a:lnTo>
                  <a:pt x="273" y="52"/>
                </a:lnTo>
                <a:lnTo>
                  <a:pt x="274" y="52"/>
                </a:lnTo>
                <a:lnTo>
                  <a:pt x="275" y="52"/>
                </a:lnTo>
                <a:lnTo>
                  <a:pt x="275" y="53"/>
                </a:lnTo>
                <a:lnTo>
                  <a:pt x="275" y="53"/>
                </a:lnTo>
                <a:lnTo>
                  <a:pt x="275" y="54"/>
                </a:lnTo>
                <a:lnTo>
                  <a:pt x="276" y="54"/>
                </a:lnTo>
                <a:lnTo>
                  <a:pt x="277" y="54"/>
                </a:lnTo>
                <a:lnTo>
                  <a:pt x="277" y="53"/>
                </a:lnTo>
                <a:lnTo>
                  <a:pt x="277" y="53"/>
                </a:lnTo>
                <a:lnTo>
                  <a:pt x="277" y="54"/>
                </a:lnTo>
                <a:lnTo>
                  <a:pt x="278" y="54"/>
                </a:lnTo>
                <a:lnTo>
                  <a:pt x="278" y="54"/>
                </a:lnTo>
                <a:lnTo>
                  <a:pt x="278" y="53"/>
                </a:lnTo>
                <a:lnTo>
                  <a:pt x="279" y="53"/>
                </a:lnTo>
                <a:lnTo>
                  <a:pt x="280" y="53"/>
                </a:lnTo>
                <a:lnTo>
                  <a:pt x="280" y="52"/>
                </a:lnTo>
                <a:lnTo>
                  <a:pt x="280" y="52"/>
                </a:lnTo>
                <a:lnTo>
                  <a:pt x="280" y="52"/>
                </a:lnTo>
                <a:lnTo>
                  <a:pt x="281" y="52"/>
                </a:lnTo>
                <a:lnTo>
                  <a:pt x="281" y="51"/>
                </a:lnTo>
                <a:lnTo>
                  <a:pt x="281" y="50"/>
                </a:lnTo>
                <a:lnTo>
                  <a:pt x="282" y="50"/>
                </a:lnTo>
                <a:lnTo>
                  <a:pt x="281" y="50"/>
                </a:lnTo>
                <a:lnTo>
                  <a:pt x="280" y="50"/>
                </a:lnTo>
                <a:lnTo>
                  <a:pt x="280" y="49"/>
                </a:lnTo>
                <a:lnTo>
                  <a:pt x="280" y="49"/>
                </a:lnTo>
                <a:lnTo>
                  <a:pt x="280" y="48"/>
                </a:lnTo>
                <a:lnTo>
                  <a:pt x="280" y="48"/>
                </a:lnTo>
                <a:lnTo>
                  <a:pt x="280" y="47"/>
                </a:lnTo>
                <a:lnTo>
                  <a:pt x="281" y="47"/>
                </a:lnTo>
                <a:lnTo>
                  <a:pt x="281" y="46"/>
                </a:lnTo>
                <a:lnTo>
                  <a:pt x="282" y="46"/>
                </a:lnTo>
                <a:lnTo>
                  <a:pt x="282" y="46"/>
                </a:lnTo>
                <a:lnTo>
                  <a:pt x="283" y="46"/>
                </a:lnTo>
                <a:lnTo>
                  <a:pt x="283" y="46"/>
                </a:lnTo>
                <a:lnTo>
                  <a:pt x="284" y="46"/>
                </a:lnTo>
                <a:lnTo>
                  <a:pt x="284" y="46"/>
                </a:lnTo>
                <a:lnTo>
                  <a:pt x="284" y="45"/>
                </a:lnTo>
                <a:lnTo>
                  <a:pt x="285" y="45"/>
                </a:lnTo>
                <a:lnTo>
                  <a:pt x="286" y="45"/>
                </a:lnTo>
                <a:lnTo>
                  <a:pt x="286" y="45"/>
                </a:lnTo>
                <a:lnTo>
                  <a:pt x="287" y="45"/>
                </a:lnTo>
                <a:lnTo>
                  <a:pt x="288" y="45"/>
                </a:lnTo>
                <a:lnTo>
                  <a:pt x="288" y="44"/>
                </a:lnTo>
                <a:lnTo>
                  <a:pt x="288" y="44"/>
                </a:lnTo>
                <a:lnTo>
                  <a:pt x="288" y="44"/>
                </a:lnTo>
                <a:lnTo>
                  <a:pt x="289" y="44"/>
                </a:lnTo>
                <a:lnTo>
                  <a:pt x="290" y="43"/>
                </a:lnTo>
                <a:lnTo>
                  <a:pt x="290" y="43"/>
                </a:lnTo>
                <a:lnTo>
                  <a:pt x="291" y="43"/>
                </a:lnTo>
                <a:lnTo>
                  <a:pt x="292" y="43"/>
                </a:lnTo>
                <a:lnTo>
                  <a:pt x="292" y="43"/>
                </a:lnTo>
                <a:lnTo>
                  <a:pt x="292" y="43"/>
                </a:lnTo>
                <a:lnTo>
                  <a:pt x="293" y="43"/>
                </a:lnTo>
                <a:lnTo>
                  <a:pt x="293" y="42"/>
                </a:lnTo>
                <a:lnTo>
                  <a:pt x="293" y="41"/>
                </a:lnTo>
                <a:lnTo>
                  <a:pt x="293" y="41"/>
                </a:lnTo>
                <a:lnTo>
                  <a:pt x="293" y="40"/>
                </a:lnTo>
                <a:lnTo>
                  <a:pt x="292" y="39"/>
                </a:lnTo>
                <a:lnTo>
                  <a:pt x="292" y="39"/>
                </a:lnTo>
                <a:lnTo>
                  <a:pt x="292" y="38"/>
                </a:lnTo>
                <a:lnTo>
                  <a:pt x="292" y="37"/>
                </a:lnTo>
                <a:lnTo>
                  <a:pt x="292" y="37"/>
                </a:lnTo>
                <a:lnTo>
                  <a:pt x="292" y="37"/>
                </a:lnTo>
                <a:lnTo>
                  <a:pt x="291" y="37"/>
                </a:lnTo>
                <a:lnTo>
                  <a:pt x="291" y="36"/>
                </a:lnTo>
                <a:lnTo>
                  <a:pt x="291" y="35"/>
                </a:lnTo>
                <a:lnTo>
                  <a:pt x="291" y="35"/>
                </a:lnTo>
                <a:lnTo>
                  <a:pt x="291" y="34"/>
                </a:lnTo>
                <a:lnTo>
                  <a:pt x="290" y="34"/>
                </a:lnTo>
                <a:lnTo>
                  <a:pt x="290" y="33"/>
                </a:lnTo>
                <a:lnTo>
                  <a:pt x="290" y="33"/>
                </a:lnTo>
                <a:lnTo>
                  <a:pt x="290" y="32"/>
                </a:lnTo>
                <a:lnTo>
                  <a:pt x="291" y="32"/>
                </a:lnTo>
                <a:lnTo>
                  <a:pt x="291" y="31"/>
                </a:lnTo>
                <a:lnTo>
                  <a:pt x="290" y="31"/>
                </a:lnTo>
                <a:lnTo>
                  <a:pt x="290" y="31"/>
                </a:lnTo>
                <a:lnTo>
                  <a:pt x="290" y="30"/>
                </a:lnTo>
                <a:lnTo>
                  <a:pt x="290" y="30"/>
                </a:lnTo>
                <a:lnTo>
                  <a:pt x="290" y="29"/>
                </a:lnTo>
                <a:lnTo>
                  <a:pt x="289" y="29"/>
                </a:lnTo>
                <a:lnTo>
                  <a:pt x="289" y="29"/>
                </a:lnTo>
                <a:lnTo>
                  <a:pt x="288" y="29"/>
                </a:lnTo>
                <a:lnTo>
                  <a:pt x="288" y="29"/>
                </a:lnTo>
                <a:lnTo>
                  <a:pt x="288" y="28"/>
                </a:lnTo>
                <a:lnTo>
                  <a:pt x="288" y="27"/>
                </a:lnTo>
                <a:lnTo>
                  <a:pt x="288" y="27"/>
                </a:lnTo>
                <a:lnTo>
                  <a:pt x="288" y="27"/>
                </a:lnTo>
                <a:lnTo>
                  <a:pt x="288" y="26"/>
                </a:lnTo>
                <a:lnTo>
                  <a:pt x="289" y="26"/>
                </a:lnTo>
                <a:lnTo>
                  <a:pt x="289" y="26"/>
                </a:lnTo>
                <a:lnTo>
                  <a:pt x="290" y="26"/>
                </a:lnTo>
                <a:lnTo>
                  <a:pt x="290" y="26"/>
                </a:lnTo>
                <a:lnTo>
                  <a:pt x="291" y="26"/>
                </a:lnTo>
                <a:lnTo>
                  <a:pt x="291" y="25"/>
                </a:lnTo>
                <a:lnTo>
                  <a:pt x="292" y="25"/>
                </a:lnTo>
                <a:lnTo>
                  <a:pt x="292" y="24"/>
                </a:lnTo>
                <a:lnTo>
                  <a:pt x="292" y="24"/>
                </a:lnTo>
                <a:lnTo>
                  <a:pt x="293" y="24"/>
                </a:lnTo>
                <a:lnTo>
                  <a:pt x="293" y="24"/>
                </a:lnTo>
                <a:lnTo>
                  <a:pt x="294" y="24"/>
                </a:lnTo>
                <a:lnTo>
                  <a:pt x="294" y="23"/>
                </a:lnTo>
                <a:lnTo>
                  <a:pt x="294" y="23"/>
                </a:lnTo>
                <a:lnTo>
                  <a:pt x="294" y="22"/>
                </a:lnTo>
                <a:lnTo>
                  <a:pt x="295" y="22"/>
                </a:lnTo>
                <a:lnTo>
                  <a:pt x="295" y="22"/>
                </a:lnTo>
                <a:lnTo>
                  <a:pt x="296" y="21"/>
                </a:lnTo>
                <a:lnTo>
                  <a:pt x="296" y="20"/>
                </a:lnTo>
                <a:lnTo>
                  <a:pt x="296" y="20"/>
                </a:lnTo>
                <a:lnTo>
                  <a:pt x="295" y="20"/>
                </a:lnTo>
                <a:lnTo>
                  <a:pt x="296" y="20"/>
                </a:lnTo>
                <a:lnTo>
                  <a:pt x="296" y="19"/>
                </a:lnTo>
                <a:lnTo>
                  <a:pt x="295" y="19"/>
                </a:lnTo>
                <a:lnTo>
                  <a:pt x="295" y="18"/>
                </a:lnTo>
                <a:lnTo>
                  <a:pt x="296" y="18"/>
                </a:lnTo>
                <a:lnTo>
                  <a:pt x="296" y="18"/>
                </a:lnTo>
                <a:lnTo>
                  <a:pt x="296" y="18"/>
                </a:lnTo>
                <a:lnTo>
                  <a:pt x="296" y="17"/>
                </a:lnTo>
                <a:lnTo>
                  <a:pt x="297" y="17"/>
                </a:lnTo>
                <a:lnTo>
                  <a:pt x="297" y="16"/>
                </a:lnTo>
                <a:lnTo>
                  <a:pt x="297" y="16"/>
                </a:lnTo>
                <a:lnTo>
                  <a:pt x="297" y="16"/>
                </a:lnTo>
                <a:lnTo>
                  <a:pt x="297" y="15"/>
                </a:lnTo>
                <a:lnTo>
                  <a:pt x="298" y="15"/>
                </a:lnTo>
                <a:lnTo>
                  <a:pt x="299" y="14"/>
                </a:lnTo>
                <a:lnTo>
                  <a:pt x="299" y="14"/>
                </a:lnTo>
                <a:lnTo>
                  <a:pt x="299" y="13"/>
                </a:lnTo>
                <a:lnTo>
                  <a:pt x="299" y="12"/>
                </a:lnTo>
                <a:lnTo>
                  <a:pt x="300" y="12"/>
                </a:lnTo>
                <a:lnTo>
                  <a:pt x="300" y="12"/>
                </a:lnTo>
                <a:lnTo>
                  <a:pt x="301" y="12"/>
                </a:lnTo>
                <a:lnTo>
                  <a:pt x="301" y="12"/>
                </a:lnTo>
                <a:lnTo>
                  <a:pt x="302" y="11"/>
                </a:lnTo>
                <a:lnTo>
                  <a:pt x="302" y="10"/>
                </a:lnTo>
                <a:lnTo>
                  <a:pt x="303" y="10"/>
                </a:lnTo>
                <a:lnTo>
                  <a:pt x="303" y="10"/>
                </a:lnTo>
                <a:lnTo>
                  <a:pt x="303" y="10"/>
                </a:lnTo>
                <a:lnTo>
                  <a:pt x="303" y="9"/>
                </a:lnTo>
                <a:lnTo>
                  <a:pt x="304" y="9"/>
                </a:lnTo>
                <a:lnTo>
                  <a:pt x="304" y="8"/>
                </a:lnTo>
                <a:lnTo>
                  <a:pt x="305" y="8"/>
                </a:lnTo>
                <a:lnTo>
                  <a:pt x="305" y="8"/>
                </a:lnTo>
                <a:lnTo>
                  <a:pt x="306" y="8"/>
                </a:lnTo>
                <a:lnTo>
                  <a:pt x="307" y="8"/>
                </a:lnTo>
                <a:lnTo>
                  <a:pt x="307" y="7"/>
                </a:lnTo>
                <a:lnTo>
                  <a:pt x="307" y="7"/>
                </a:lnTo>
                <a:lnTo>
                  <a:pt x="308" y="7"/>
                </a:lnTo>
                <a:lnTo>
                  <a:pt x="308" y="6"/>
                </a:lnTo>
                <a:lnTo>
                  <a:pt x="309" y="5"/>
                </a:lnTo>
                <a:lnTo>
                  <a:pt x="309" y="5"/>
                </a:lnTo>
                <a:lnTo>
                  <a:pt x="310" y="5"/>
                </a:lnTo>
                <a:lnTo>
                  <a:pt x="310" y="4"/>
                </a:lnTo>
                <a:lnTo>
                  <a:pt x="311" y="4"/>
                </a:lnTo>
                <a:lnTo>
                  <a:pt x="311" y="4"/>
                </a:lnTo>
                <a:lnTo>
                  <a:pt x="312" y="4"/>
                </a:lnTo>
                <a:lnTo>
                  <a:pt x="313" y="4"/>
                </a:lnTo>
                <a:lnTo>
                  <a:pt x="313" y="4"/>
                </a:lnTo>
                <a:lnTo>
                  <a:pt x="313" y="5"/>
                </a:lnTo>
                <a:lnTo>
                  <a:pt x="314" y="4"/>
                </a:lnTo>
                <a:lnTo>
                  <a:pt x="314" y="4"/>
                </a:lnTo>
                <a:lnTo>
                  <a:pt x="315" y="4"/>
                </a:lnTo>
                <a:lnTo>
                  <a:pt x="316" y="4"/>
                </a:lnTo>
                <a:lnTo>
                  <a:pt x="316" y="4"/>
                </a:lnTo>
                <a:lnTo>
                  <a:pt x="317" y="4"/>
                </a:lnTo>
                <a:lnTo>
                  <a:pt x="318" y="4"/>
                </a:lnTo>
                <a:lnTo>
                  <a:pt x="318" y="4"/>
                </a:lnTo>
                <a:lnTo>
                  <a:pt x="319" y="4"/>
                </a:lnTo>
                <a:lnTo>
                  <a:pt x="320" y="4"/>
                </a:lnTo>
                <a:lnTo>
                  <a:pt x="320" y="3"/>
                </a:lnTo>
                <a:lnTo>
                  <a:pt x="320" y="3"/>
                </a:lnTo>
                <a:lnTo>
                  <a:pt x="321" y="3"/>
                </a:lnTo>
                <a:lnTo>
                  <a:pt x="322" y="3"/>
                </a:lnTo>
                <a:lnTo>
                  <a:pt x="322" y="3"/>
                </a:lnTo>
                <a:lnTo>
                  <a:pt x="323" y="3"/>
                </a:lnTo>
                <a:lnTo>
                  <a:pt x="324" y="3"/>
                </a:lnTo>
                <a:lnTo>
                  <a:pt x="324" y="3"/>
                </a:lnTo>
                <a:lnTo>
                  <a:pt x="325" y="3"/>
                </a:lnTo>
                <a:lnTo>
                  <a:pt x="326" y="3"/>
                </a:lnTo>
                <a:lnTo>
                  <a:pt x="326" y="3"/>
                </a:lnTo>
                <a:lnTo>
                  <a:pt x="327" y="3"/>
                </a:lnTo>
                <a:lnTo>
                  <a:pt x="328" y="3"/>
                </a:lnTo>
                <a:lnTo>
                  <a:pt x="328" y="3"/>
                </a:lnTo>
                <a:lnTo>
                  <a:pt x="328" y="3"/>
                </a:lnTo>
                <a:lnTo>
                  <a:pt x="329" y="3"/>
                </a:lnTo>
                <a:lnTo>
                  <a:pt x="329" y="2"/>
                </a:lnTo>
                <a:lnTo>
                  <a:pt x="330" y="2"/>
                </a:lnTo>
                <a:lnTo>
                  <a:pt x="330" y="1"/>
                </a:lnTo>
                <a:lnTo>
                  <a:pt x="330" y="1"/>
                </a:lnTo>
                <a:lnTo>
                  <a:pt x="330" y="1"/>
                </a:lnTo>
                <a:lnTo>
                  <a:pt x="331" y="1"/>
                </a:lnTo>
                <a:lnTo>
                  <a:pt x="332" y="1"/>
                </a:lnTo>
                <a:lnTo>
                  <a:pt x="332" y="0"/>
                </a:lnTo>
                <a:lnTo>
                  <a:pt x="332" y="0"/>
                </a:lnTo>
                <a:lnTo>
                  <a:pt x="333"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TextBox 13"/>
          <p:cNvSpPr txBox="1"/>
          <p:nvPr/>
        </p:nvSpPr>
        <p:spPr>
          <a:xfrm>
            <a:off x="7356763" y="5064924"/>
            <a:ext cx="1177637" cy="646331"/>
          </a:xfrm>
          <a:prstGeom prst="rect">
            <a:avLst/>
          </a:prstGeom>
          <a:noFill/>
        </p:spPr>
        <p:txBody>
          <a:bodyPr wrap="square" rtlCol="0">
            <a:spAutoFit/>
          </a:bodyPr>
          <a:lstStyle/>
          <a:p>
            <a:pPr algn="ctr"/>
            <a:r>
              <a:rPr lang="en-US" b="1" dirty="0" smtClean="0">
                <a:solidFill>
                  <a:prstClr val="white"/>
                </a:solidFill>
              </a:rPr>
              <a:t>Province 1</a:t>
            </a:r>
          </a:p>
          <a:p>
            <a:pPr algn="ctr"/>
            <a:r>
              <a:rPr lang="en-US" b="1" dirty="0" smtClean="0">
                <a:solidFill>
                  <a:prstClr val="white"/>
                </a:solidFill>
              </a:rPr>
              <a:t>63%</a:t>
            </a:r>
            <a:endParaRPr lang="en-US" b="1" dirty="0">
              <a:solidFill>
                <a:prstClr val="white"/>
              </a:solidFill>
            </a:endParaRPr>
          </a:p>
        </p:txBody>
      </p:sp>
      <p:sp>
        <p:nvSpPr>
          <p:cNvPr id="15" name="TextBox 14"/>
          <p:cNvSpPr txBox="1"/>
          <p:nvPr/>
        </p:nvSpPr>
        <p:spPr>
          <a:xfrm>
            <a:off x="5462195" y="4562458"/>
            <a:ext cx="1177637" cy="646331"/>
          </a:xfrm>
          <a:prstGeom prst="rect">
            <a:avLst/>
          </a:prstGeom>
          <a:noFill/>
        </p:spPr>
        <p:txBody>
          <a:bodyPr wrap="square" rtlCol="0">
            <a:spAutoFit/>
          </a:bodyPr>
          <a:lstStyle/>
          <a:p>
            <a:pPr algn="ctr"/>
            <a:r>
              <a:rPr lang="en-US" b="1" dirty="0" smtClean="0">
                <a:solidFill>
                  <a:prstClr val="white"/>
                </a:solidFill>
              </a:rPr>
              <a:t>Province 3</a:t>
            </a:r>
          </a:p>
          <a:p>
            <a:pPr algn="ctr"/>
            <a:r>
              <a:rPr lang="en-US" b="1" dirty="0" smtClean="0">
                <a:solidFill>
                  <a:prstClr val="white"/>
                </a:solidFill>
              </a:rPr>
              <a:t>70%</a:t>
            </a:r>
            <a:endParaRPr lang="en-US" b="1" dirty="0">
              <a:solidFill>
                <a:prstClr val="white"/>
              </a:solidFill>
            </a:endParaRPr>
          </a:p>
        </p:txBody>
      </p:sp>
      <p:sp>
        <p:nvSpPr>
          <p:cNvPr id="16" name="TextBox 15"/>
          <p:cNvSpPr txBox="1"/>
          <p:nvPr/>
        </p:nvSpPr>
        <p:spPr>
          <a:xfrm>
            <a:off x="3803799" y="3754724"/>
            <a:ext cx="1177637" cy="646331"/>
          </a:xfrm>
          <a:prstGeom prst="rect">
            <a:avLst/>
          </a:prstGeom>
          <a:noFill/>
        </p:spPr>
        <p:txBody>
          <a:bodyPr wrap="square" rtlCol="0">
            <a:spAutoFit/>
          </a:bodyPr>
          <a:lstStyle/>
          <a:p>
            <a:pPr algn="ctr"/>
            <a:r>
              <a:rPr lang="en-US" b="1" dirty="0" smtClean="0">
                <a:solidFill>
                  <a:prstClr val="white"/>
                </a:solidFill>
              </a:rPr>
              <a:t>Province 4</a:t>
            </a:r>
          </a:p>
          <a:p>
            <a:pPr algn="ctr"/>
            <a:r>
              <a:rPr lang="en-US" b="1" dirty="0" smtClean="0">
                <a:solidFill>
                  <a:prstClr val="white"/>
                </a:solidFill>
              </a:rPr>
              <a:t>70%</a:t>
            </a:r>
            <a:endParaRPr lang="en-US" b="1" dirty="0">
              <a:solidFill>
                <a:prstClr val="white"/>
              </a:solidFill>
            </a:endParaRPr>
          </a:p>
        </p:txBody>
      </p:sp>
      <p:sp>
        <p:nvSpPr>
          <p:cNvPr id="17" name="TextBox 16"/>
          <p:cNvSpPr txBox="1"/>
          <p:nvPr/>
        </p:nvSpPr>
        <p:spPr>
          <a:xfrm>
            <a:off x="2171481" y="2820769"/>
            <a:ext cx="1177637" cy="646331"/>
          </a:xfrm>
          <a:prstGeom prst="rect">
            <a:avLst/>
          </a:prstGeom>
          <a:noFill/>
        </p:spPr>
        <p:txBody>
          <a:bodyPr wrap="square" rtlCol="0">
            <a:spAutoFit/>
          </a:bodyPr>
          <a:lstStyle/>
          <a:p>
            <a:pPr algn="ctr"/>
            <a:r>
              <a:rPr lang="en-US" b="1" dirty="0" smtClean="0">
                <a:solidFill>
                  <a:prstClr val="white"/>
                </a:solidFill>
              </a:rPr>
              <a:t>Province 6</a:t>
            </a:r>
          </a:p>
          <a:p>
            <a:pPr algn="ctr"/>
            <a:r>
              <a:rPr lang="en-US" b="1" dirty="0" smtClean="0">
                <a:solidFill>
                  <a:prstClr val="white"/>
                </a:solidFill>
              </a:rPr>
              <a:t>35%</a:t>
            </a:r>
            <a:endParaRPr lang="en-US" b="1" dirty="0">
              <a:solidFill>
                <a:prstClr val="white"/>
              </a:solidFill>
            </a:endParaRPr>
          </a:p>
        </p:txBody>
      </p:sp>
      <p:sp>
        <p:nvSpPr>
          <p:cNvPr id="18" name="TextBox 17"/>
          <p:cNvSpPr txBox="1"/>
          <p:nvPr/>
        </p:nvSpPr>
        <p:spPr>
          <a:xfrm>
            <a:off x="563617" y="2633451"/>
            <a:ext cx="1177637" cy="646331"/>
          </a:xfrm>
          <a:prstGeom prst="rect">
            <a:avLst/>
          </a:prstGeom>
          <a:noFill/>
        </p:spPr>
        <p:txBody>
          <a:bodyPr wrap="square" rtlCol="0">
            <a:spAutoFit/>
          </a:bodyPr>
          <a:lstStyle/>
          <a:p>
            <a:pPr algn="ctr"/>
            <a:r>
              <a:rPr lang="en-US" b="1" dirty="0" smtClean="0">
                <a:solidFill>
                  <a:prstClr val="white"/>
                </a:solidFill>
              </a:rPr>
              <a:t>Province 7</a:t>
            </a:r>
          </a:p>
          <a:p>
            <a:pPr algn="ctr"/>
            <a:r>
              <a:rPr lang="en-US" b="1" dirty="0" smtClean="0">
                <a:solidFill>
                  <a:prstClr val="white"/>
                </a:solidFill>
              </a:rPr>
              <a:t>66%</a:t>
            </a:r>
            <a:endParaRPr lang="en-US" b="1" dirty="0">
              <a:solidFill>
                <a:prstClr val="white"/>
              </a:solidFill>
            </a:endParaRPr>
          </a:p>
        </p:txBody>
      </p:sp>
      <p:sp>
        <p:nvSpPr>
          <p:cNvPr id="19" name="TextBox 18"/>
          <p:cNvSpPr txBox="1"/>
          <p:nvPr/>
        </p:nvSpPr>
        <p:spPr>
          <a:xfrm>
            <a:off x="2667989" y="4292538"/>
            <a:ext cx="1177637" cy="646331"/>
          </a:xfrm>
          <a:prstGeom prst="rect">
            <a:avLst/>
          </a:prstGeom>
          <a:noFill/>
        </p:spPr>
        <p:txBody>
          <a:bodyPr wrap="square" rtlCol="0">
            <a:spAutoFit/>
          </a:bodyPr>
          <a:lstStyle/>
          <a:p>
            <a:pPr algn="ctr"/>
            <a:r>
              <a:rPr lang="en-US" b="1" dirty="0" smtClean="0">
                <a:solidFill>
                  <a:prstClr val="white"/>
                </a:solidFill>
              </a:rPr>
              <a:t>Province 5</a:t>
            </a:r>
          </a:p>
          <a:p>
            <a:pPr algn="ctr"/>
            <a:r>
              <a:rPr lang="en-US" b="1" dirty="0" smtClean="0">
                <a:solidFill>
                  <a:prstClr val="white"/>
                </a:solidFill>
              </a:rPr>
              <a:t>57%</a:t>
            </a:r>
            <a:endParaRPr lang="en-US" b="1" dirty="0">
              <a:solidFill>
                <a:prstClr val="white"/>
              </a:solidFill>
            </a:endParaRPr>
          </a:p>
        </p:txBody>
      </p:sp>
      <p:sp>
        <p:nvSpPr>
          <p:cNvPr id="20" name="TextBox 19"/>
          <p:cNvSpPr txBox="1"/>
          <p:nvPr/>
        </p:nvSpPr>
        <p:spPr>
          <a:xfrm>
            <a:off x="5005172" y="5873348"/>
            <a:ext cx="1177637" cy="646331"/>
          </a:xfrm>
          <a:prstGeom prst="rect">
            <a:avLst/>
          </a:prstGeom>
          <a:noFill/>
        </p:spPr>
        <p:txBody>
          <a:bodyPr wrap="square" rtlCol="0">
            <a:spAutoFit/>
          </a:bodyPr>
          <a:lstStyle/>
          <a:p>
            <a:pPr algn="ctr"/>
            <a:r>
              <a:rPr lang="en-US" b="1" dirty="0" smtClean="0">
                <a:solidFill>
                  <a:prstClr val="black"/>
                </a:solidFill>
              </a:rPr>
              <a:t>Province 2</a:t>
            </a:r>
          </a:p>
          <a:p>
            <a:pPr algn="ctr"/>
            <a:r>
              <a:rPr lang="en-US" b="1" dirty="0" smtClean="0">
                <a:solidFill>
                  <a:prstClr val="black"/>
                </a:solidFill>
              </a:rPr>
              <a:t>49%</a:t>
            </a:r>
            <a:endParaRPr lang="en-US" b="1" dirty="0">
              <a:solidFill>
                <a:prstClr val="black"/>
              </a:solidFill>
            </a:endParaRPr>
          </a:p>
        </p:txBody>
      </p:sp>
      <p:cxnSp>
        <p:nvCxnSpPr>
          <p:cNvPr id="22" name="Straight Connector 21"/>
          <p:cNvCxnSpPr/>
          <p:nvPr/>
        </p:nvCxnSpPr>
        <p:spPr>
          <a:xfrm flipV="1">
            <a:off x="6121400" y="5873349"/>
            <a:ext cx="397164" cy="201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0" y="1234104"/>
            <a:ext cx="9144000" cy="369332"/>
          </a:xfrm>
          <a:prstGeom prst="rect">
            <a:avLst/>
          </a:prstGeom>
          <a:noFill/>
        </p:spPr>
        <p:txBody>
          <a:bodyPr wrap="square" rtlCol="0">
            <a:spAutoFit/>
          </a:bodyPr>
          <a:lstStyle/>
          <a:p>
            <a:pPr algn="ctr"/>
            <a:r>
              <a:rPr lang="en-US" i="1" dirty="0">
                <a:solidFill>
                  <a:prstClr val="black"/>
                </a:solidFill>
              </a:rPr>
              <a:t>Percent </a:t>
            </a:r>
            <a:r>
              <a:rPr lang="en-US" i="1" dirty="0" smtClean="0">
                <a:solidFill>
                  <a:prstClr val="black"/>
                </a:solidFill>
              </a:rPr>
              <a:t>of </a:t>
            </a:r>
            <a:r>
              <a:rPr lang="en-US" i="1" dirty="0">
                <a:solidFill>
                  <a:prstClr val="black"/>
                </a:solidFill>
              </a:rPr>
              <a:t>live births in the 5-year period before the </a:t>
            </a:r>
            <a:r>
              <a:rPr lang="en-US" i="1" dirty="0" smtClean="0">
                <a:solidFill>
                  <a:prstClr val="black"/>
                </a:solidFill>
              </a:rPr>
              <a:t>survey delivered by a skilled provider</a:t>
            </a:r>
            <a:endParaRPr lang="en-US" i="1" dirty="0">
              <a:solidFill>
                <a:prstClr val="black"/>
              </a:solidFill>
            </a:endParaRPr>
          </a:p>
        </p:txBody>
      </p:sp>
      <p:sp>
        <p:nvSpPr>
          <p:cNvPr id="23" name="TextBox 22"/>
          <p:cNvSpPr txBox="1"/>
          <p:nvPr/>
        </p:nvSpPr>
        <p:spPr>
          <a:xfrm>
            <a:off x="6966857" y="1872343"/>
            <a:ext cx="1774372" cy="1077218"/>
          </a:xfrm>
          <a:prstGeom prst="rect">
            <a:avLst/>
          </a:prstGeom>
          <a:noFill/>
        </p:spPr>
        <p:txBody>
          <a:bodyPr wrap="square" rtlCol="0">
            <a:spAutoFit/>
          </a:bodyPr>
          <a:lstStyle/>
          <a:p>
            <a:pPr algn="ctr"/>
            <a:r>
              <a:rPr lang="en-US" sz="3200" b="1" dirty="0" smtClean="0">
                <a:solidFill>
                  <a:prstClr val="black"/>
                </a:solidFill>
              </a:rPr>
              <a:t>Nepal</a:t>
            </a:r>
          </a:p>
          <a:p>
            <a:pPr algn="ctr"/>
            <a:r>
              <a:rPr lang="en-US" sz="3200" b="1" dirty="0" smtClean="0">
                <a:solidFill>
                  <a:prstClr val="black"/>
                </a:solidFill>
              </a:rPr>
              <a:t>58%</a:t>
            </a:r>
            <a:endParaRPr lang="en-US" sz="3200" b="1" dirty="0">
              <a:solidFill>
                <a:prstClr val="black"/>
              </a:solidFill>
            </a:endParaRPr>
          </a:p>
        </p:txBody>
      </p:sp>
      <p:sp>
        <p:nvSpPr>
          <p:cNvPr id="24" name="TextBox 23"/>
          <p:cNvSpPr txBox="1"/>
          <p:nvPr/>
        </p:nvSpPr>
        <p:spPr>
          <a:xfrm>
            <a:off x="0" y="6488668"/>
            <a:ext cx="9144000" cy="369332"/>
          </a:xfrm>
          <a:prstGeom prst="rect">
            <a:avLst/>
          </a:prstGeom>
          <a:noFill/>
        </p:spPr>
        <p:txBody>
          <a:bodyPr wrap="square" rtlCol="0">
            <a:spAutoFit/>
          </a:bodyPr>
          <a:lstStyle/>
          <a:p>
            <a:r>
              <a:rPr lang="en-US" i="1" dirty="0">
                <a:solidFill>
                  <a:prstClr val="black"/>
                </a:solidFill>
              </a:rPr>
              <a:t>*Skilled provider includes doctor, nurse, or auxiliary nurse midwife.</a:t>
            </a:r>
          </a:p>
        </p:txBody>
      </p:sp>
    </p:spTree>
    <p:extLst>
      <p:ext uri="{BB962C8B-B14F-4D97-AF65-F5344CB8AC3E}">
        <p14:creationId xmlns:p14="http://schemas.microsoft.com/office/powerpoint/2010/main" val="2664587061"/>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Delivery Care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641131339"/>
              </p:ext>
            </p:extLst>
          </p:nvPr>
        </p:nvGraphicFramePr>
        <p:xfrm>
          <a:off x="461963" y="1606550"/>
          <a:ext cx="8256587" cy="47815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live births in the 5-year period before the survey</a:t>
            </a:r>
            <a:endParaRPr lang="en-US" i="1" dirty="0">
              <a:solidFill>
                <a:prstClr val="black"/>
              </a:solidFill>
            </a:endParaRPr>
          </a:p>
        </p:txBody>
      </p:sp>
      <p:sp>
        <p:nvSpPr>
          <p:cNvPr id="9" name="TextBox 8"/>
          <p:cNvSpPr txBox="1"/>
          <p:nvPr/>
        </p:nvSpPr>
        <p:spPr>
          <a:xfrm>
            <a:off x="4040698" y="5481142"/>
            <a:ext cx="2711026"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rgbClr val="991C50"/>
                </a:solidFill>
              </a:rPr>
              <a:t>Delivery in a health facility</a:t>
            </a:r>
            <a:endParaRPr lang="en-US" sz="1800" b="1" dirty="0">
              <a:solidFill>
                <a:srgbClr val="991C50"/>
              </a:solidFill>
            </a:endParaRPr>
          </a:p>
        </p:txBody>
      </p:sp>
      <p:sp>
        <p:nvSpPr>
          <p:cNvPr id="10" name="TextBox 10"/>
          <p:cNvSpPr txBox="1"/>
          <p:nvPr/>
        </p:nvSpPr>
        <p:spPr>
          <a:xfrm>
            <a:off x="2886414" y="3785036"/>
            <a:ext cx="3981564"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rgbClr val="58863C"/>
                </a:solidFill>
              </a:rPr>
              <a:t>Delivery assisted by skilled provider*</a:t>
            </a:r>
            <a:endParaRPr lang="en-US" sz="1800" b="1" dirty="0">
              <a:solidFill>
                <a:srgbClr val="58863C"/>
              </a:solidFill>
            </a:endParaRPr>
          </a:p>
        </p:txBody>
      </p:sp>
      <p:sp>
        <p:nvSpPr>
          <p:cNvPr id="11" name="TextBox 10"/>
          <p:cNvSpPr txBox="1"/>
          <p:nvPr/>
        </p:nvSpPr>
        <p:spPr>
          <a:xfrm>
            <a:off x="1231786" y="2438957"/>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rgbClr val="1B587C"/>
                </a:solidFill>
              </a:rPr>
              <a:t>Delivery at home</a:t>
            </a:r>
            <a:endParaRPr lang="en-US" sz="1800" b="1" dirty="0">
              <a:solidFill>
                <a:srgbClr val="1B587C"/>
              </a:solidFill>
            </a:endParaRPr>
          </a:p>
        </p:txBody>
      </p:sp>
      <p:sp>
        <p:nvSpPr>
          <p:cNvPr id="12" name="TextBox 11"/>
          <p:cNvSpPr txBox="1"/>
          <p:nvPr/>
        </p:nvSpPr>
        <p:spPr>
          <a:xfrm>
            <a:off x="0" y="6472023"/>
            <a:ext cx="9144000" cy="369332"/>
          </a:xfrm>
          <a:prstGeom prst="rect">
            <a:avLst/>
          </a:prstGeom>
          <a:noFill/>
        </p:spPr>
        <p:txBody>
          <a:bodyPr wrap="square" rtlCol="0">
            <a:spAutoFit/>
          </a:bodyPr>
          <a:lstStyle/>
          <a:p>
            <a:r>
              <a:rPr lang="en-US" i="1" dirty="0">
                <a:solidFill>
                  <a:prstClr val="black"/>
                </a:solidFill>
              </a:rPr>
              <a:t>*Skilled provider includes doctor, nurse, or auxiliary nurse midwife.</a:t>
            </a:r>
          </a:p>
        </p:txBody>
      </p:sp>
    </p:spTree>
    <p:extLst>
      <p:ext uri="{BB962C8B-B14F-4D97-AF65-F5344CB8AC3E}">
        <p14:creationId xmlns:p14="http://schemas.microsoft.com/office/powerpoint/2010/main" val="2832632089"/>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1036782"/>
          </a:xfrm>
        </p:spPr>
        <p:txBody>
          <a:bodyPr/>
          <a:lstStyle/>
          <a:p>
            <a:r>
              <a:rPr lang="en-US" dirty="0" smtClean="0"/>
              <a:t>Birth Preparedness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669734651"/>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75090"/>
            <a:ext cx="9144000" cy="646331"/>
          </a:xfrm>
          <a:prstGeom prst="rect">
            <a:avLst/>
          </a:prstGeom>
          <a:noFill/>
        </p:spPr>
        <p:txBody>
          <a:bodyPr wrap="square" rtlCol="0">
            <a:spAutoFit/>
          </a:bodyPr>
          <a:lstStyle/>
          <a:p>
            <a:pPr algn="ctr"/>
            <a:r>
              <a:rPr lang="en-US" i="1" dirty="0" smtClean="0">
                <a:solidFill>
                  <a:prstClr val="black"/>
                </a:solidFill>
              </a:rPr>
              <a:t>Percent of women who made specific preparation before delivery of </a:t>
            </a:r>
          </a:p>
          <a:p>
            <a:pPr algn="ctr"/>
            <a:r>
              <a:rPr lang="en-US" i="1" dirty="0" smtClean="0">
                <a:solidFill>
                  <a:prstClr val="black"/>
                </a:solidFill>
              </a:rPr>
              <a:t>most recent birth in the 5-year period before the survey</a:t>
            </a:r>
            <a:endParaRPr lang="en-US" i="1" dirty="0">
              <a:solidFill>
                <a:prstClr val="black"/>
              </a:solidFill>
            </a:endParaRPr>
          </a:p>
        </p:txBody>
      </p:sp>
    </p:spTree>
    <p:extLst>
      <p:ext uri="{BB962C8B-B14F-4D97-AF65-F5344CB8AC3E}">
        <p14:creationId xmlns:p14="http://schemas.microsoft.com/office/powerpoint/2010/main" val="288529604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Timing of Postnatal Care (PNC)</a:t>
            </a:r>
            <a:br>
              <a:rPr lang="en-US" noProof="0" dirty="0" smtClean="0"/>
            </a:br>
            <a:r>
              <a:rPr lang="en-US" noProof="0" dirty="0" smtClean="0"/>
              <a:t>for Mother and Infant</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17318158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live births in the 5-year period before the survey</a:t>
            </a:r>
            <a:endParaRPr lang="en-US" i="1" dirty="0">
              <a:solidFill>
                <a:prstClr val="black"/>
              </a:solidFill>
            </a:endParaRPr>
          </a:p>
        </p:txBody>
      </p:sp>
    </p:spTree>
    <p:extLst>
      <p:ext uri="{BB962C8B-B14F-4D97-AF65-F5344CB8AC3E}">
        <p14:creationId xmlns:p14="http://schemas.microsoft.com/office/powerpoint/2010/main" val="2976907531"/>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908734"/>
          </a:xfrm>
        </p:spPr>
        <p:txBody>
          <a:bodyPr/>
          <a:lstStyle/>
          <a:p>
            <a:r>
              <a:rPr lang="en-US" dirty="0" smtClean="0"/>
              <a:t>Umbilical Cord Care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7761076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dirty="0" smtClean="0">
                <a:solidFill>
                  <a:prstClr val="black"/>
                </a:solidFill>
              </a:rPr>
              <a:t>Among last live births in the two years before the survey, </a:t>
            </a:r>
            <a:br>
              <a:rPr lang="en-US" i="1" dirty="0" smtClean="0">
                <a:solidFill>
                  <a:prstClr val="black"/>
                </a:solidFill>
              </a:rPr>
            </a:br>
            <a:r>
              <a:rPr lang="en-US" i="1" dirty="0" smtClean="0">
                <a:solidFill>
                  <a:prstClr val="black"/>
                </a:solidFill>
              </a:rPr>
              <a:t>percent with Chlorhexidine applied on stump after cutting the umbilical cord</a:t>
            </a:r>
            <a:endParaRPr lang="en-US" i="1" dirty="0">
              <a:solidFill>
                <a:prstClr val="black"/>
              </a:solidFill>
            </a:endParaRPr>
          </a:p>
        </p:txBody>
      </p:sp>
    </p:spTree>
    <p:extLst>
      <p:ext uri="{BB962C8B-B14F-4D97-AF65-F5344CB8AC3E}">
        <p14:creationId xmlns:p14="http://schemas.microsoft.com/office/powerpoint/2010/main" val="210074311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24333"/>
            <a:ext cx="4418729" cy="3429000"/>
          </a:xfrm>
        </p:spPr>
        <p:txBody>
          <a:bodyPr>
            <a:normAutofit/>
          </a:bodyPr>
          <a:lstStyle/>
          <a:p>
            <a:pPr>
              <a:buClr>
                <a:schemeClr val="tx1"/>
              </a:buClr>
            </a:pPr>
            <a:r>
              <a:rPr lang="en-US" sz="4000" noProof="0" dirty="0" smtClean="0"/>
              <a:t>Antenatal care</a:t>
            </a:r>
          </a:p>
          <a:p>
            <a:pPr>
              <a:buClr>
                <a:schemeClr val="tx1"/>
              </a:buClr>
            </a:pPr>
            <a:r>
              <a:rPr lang="en-US" sz="4000" noProof="0" dirty="0" smtClean="0"/>
              <a:t>Delivery and postnatal care</a:t>
            </a:r>
          </a:p>
          <a:p>
            <a:pPr>
              <a:buClr>
                <a:schemeClr val="tx1"/>
              </a:buClr>
            </a:pPr>
            <a:r>
              <a:rPr lang="en-US" sz="4000" b="1" dirty="0" smtClean="0">
                <a:solidFill>
                  <a:schemeClr val="accent5"/>
                </a:solidFill>
              </a:rPr>
              <a:t>Abortion</a:t>
            </a:r>
            <a:endParaRPr lang="en-US" sz="4000" b="1" noProof="0" dirty="0" smtClean="0">
              <a:solidFill>
                <a:schemeClr val="accent5"/>
              </a:solidFill>
            </a:endParaRPr>
          </a:p>
          <a:p>
            <a:pPr>
              <a:buClr>
                <a:schemeClr val="tx1"/>
              </a:buClr>
            </a:pPr>
            <a:r>
              <a:rPr lang="en-US" sz="4000" noProof="0" dirty="0" smtClean="0"/>
              <a:t>Other health issues</a:t>
            </a:r>
          </a:p>
        </p:txBody>
      </p:sp>
    </p:spTree>
    <p:extLst>
      <p:ext uri="{BB962C8B-B14F-4D97-AF65-F5344CB8AC3E}">
        <p14:creationId xmlns:p14="http://schemas.microsoft.com/office/powerpoint/2010/main" val="2282557180"/>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Knowledge of Abortion by Education</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2848200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56397"/>
            <a:ext cx="9144000" cy="369332"/>
          </a:xfrm>
          <a:prstGeom prst="rect">
            <a:avLst/>
          </a:prstGeom>
          <a:noFill/>
        </p:spPr>
        <p:txBody>
          <a:bodyPr wrap="square" rtlCol="0">
            <a:spAutoFit/>
          </a:bodyPr>
          <a:lstStyle/>
          <a:p>
            <a:pPr algn="ctr"/>
            <a:r>
              <a:rPr lang="en-US" i="1" dirty="0" smtClean="0">
                <a:solidFill>
                  <a:prstClr val="black"/>
                </a:solidFill>
              </a:rPr>
              <a:t>Percent of women age 15-49 who know abortion is legal</a:t>
            </a:r>
            <a:endParaRPr lang="en-US" i="1" dirty="0">
              <a:solidFill>
                <a:prstClr val="black"/>
              </a:solidFill>
            </a:endParaRPr>
          </a:p>
        </p:txBody>
      </p:sp>
    </p:spTree>
    <p:extLst>
      <p:ext uri="{BB962C8B-B14F-4D97-AF65-F5344CB8AC3E}">
        <p14:creationId xmlns:p14="http://schemas.microsoft.com/office/powerpoint/2010/main" val="1158231006"/>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Nepal DHS 2016">
      <a:dk1>
        <a:sysClr val="windowText" lastClr="000000"/>
      </a:dk1>
      <a:lt1>
        <a:sysClr val="window" lastClr="FFFFFF"/>
      </a:lt1>
      <a:dk2>
        <a:srgbClr val="323232"/>
      </a:dk2>
      <a:lt2>
        <a:srgbClr val="E3DED1"/>
      </a:lt2>
      <a:accent1>
        <a:srgbClr val="F07F09"/>
      </a:accent1>
      <a:accent2>
        <a:srgbClr val="D3909D"/>
      </a:accent2>
      <a:accent3>
        <a:srgbClr val="1B587C"/>
      </a:accent3>
      <a:accent4>
        <a:srgbClr val="58863C"/>
      </a:accent4>
      <a:accent5>
        <a:srgbClr val="991C50"/>
      </a:accent5>
      <a:accent6>
        <a:srgbClr val="DD7A39"/>
      </a:accent6>
      <a:hlink>
        <a:srgbClr val="58B5BC"/>
      </a:hlink>
      <a:folHlink>
        <a:srgbClr val="8785B5"/>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ustom Design">
  <a:themeElements>
    <a:clrScheme name="Nepal DHS 2016">
      <a:dk1>
        <a:sysClr val="windowText" lastClr="000000"/>
      </a:dk1>
      <a:lt1>
        <a:sysClr val="window" lastClr="FFFFFF"/>
      </a:lt1>
      <a:dk2>
        <a:srgbClr val="323232"/>
      </a:dk2>
      <a:lt2>
        <a:srgbClr val="E3DED1"/>
      </a:lt2>
      <a:accent1>
        <a:srgbClr val="F07F09"/>
      </a:accent1>
      <a:accent2>
        <a:srgbClr val="D3909D"/>
      </a:accent2>
      <a:accent3>
        <a:srgbClr val="1B587C"/>
      </a:accent3>
      <a:accent4>
        <a:srgbClr val="58863C"/>
      </a:accent4>
      <a:accent5>
        <a:srgbClr val="991C50"/>
      </a:accent5>
      <a:accent6>
        <a:srgbClr val="DD7A39"/>
      </a:accent6>
      <a:hlink>
        <a:srgbClr val="58B5BC"/>
      </a:hlink>
      <a:folHlink>
        <a:srgbClr val="8785B5"/>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Theme">
  <a:themeElements>
    <a:clrScheme name="Nepal DHS 2016">
      <a:dk1>
        <a:sysClr val="windowText" lastClr="000000"/>
      </a:dk1>
      <a:lt1>
        <a:sysClr val="window" lastClr="FFFFFF"/>
      </a:lt1>
      <a:dk2>
        <a:srgbClr val="323232"/>
      </a:dk2>
      <a:lt2>
        <a:srgbClr val="E3DED1"/>
      </a:lt2>
      <a:accent1>
        <a:srgbClr val="F07F09"/>
      </a:accent1>
      <a:accent2>
        <a:srgbClr val="D3909D"/>
      </a:accent2>
      <a:accent3>
        <a:srgbClr val="1B587C"/>
      </a:accent3>
      <a:accent4>
        <a:srgbClr val="58863C"/>
      </a:accent4>
      <a:accent5>
        <a:srgbClr val="991C50"/>
      </a:accent5>
      <a:accent6>
        <a:srgbClr val="DD7A39"/>
      </a:accent6>
      <a:hlink>
        <a:srgbClr val="58B5BC"/>
      </a:hlink>
      <a:folHlink>
        <a:srgbClr val="8785B5"/>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2_Custom Design">
  <a:themeElements>
    <a:clrScheme name="Nepal DHS 2016">
      <a:dk1>
        <a:sysClr val="windowText" lastClr="000000"/>
      </a:dk1>
      <a:lt1>
        <a:sysClr val="window" lastClr="FFFFFF"/>
      </a:lt1>
      <a:dk2>
        <a:srgbClr val="323232"/>
      </a:dk2>
      <a:lt2>
        <a:srgbClr val="E3DED1"/>
      </a:lt2>
      <a:accent1>
        <a:srgbClr val="F07F09"/>
      </a:accent1>
      <a:accent2>
        <a:srgbClr val="D3909D"/>
      </a:accent2>
      <a:accent3>
        <a:srgbClr val="1B587C"/>
      </a:accent3>
      <a:accent4>
        <a:srgbClr val="58863C"/>
      </a:accent4>
      <a:accent5>
        <a:srgbClr val="991C50"/>
      </a:accent5>
      <a:accent6>
        <a:srgbClr val="DD7A39"/>
      </a:accent6>
      <a:hlink>
        <a:srgbClr val="58B5BC"/>
      </a:hlink>
      <a:folHlink>
        <a:srgbClr val="8785B5"/>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2_Office Theme">
  <a:themeElements>
    <a:clrScheme name="Nepal DHS 2016">
      <a:dk1>
        <a:sysClr val="windowText" lastClr="000000"/>
      </a:dk1>
      <a:lt1>
        <a:sysClr val="window" lastClr="FFFFFF"/>
      </a:lt1>
      <a:dk2>
        <a:srgbClr val="323232"/>
      </a:dk2>
      <a:lt2>
        <a:srgbClr val="E3DED1"/>
      </a:lt2>
      <a:accent1>
        <a:srgbClr val="F07F09"/>
      </a:accent1>
      <a:accent2>
        <a:srgbClr val="D3909D"/>
      </a:accent2>
      <a:accent3>
        <a:srgbClr val="1B587C"/>
      </a:accent3>
      <a:accent4>
        <a:srgbClr val="58863C"/>
      </a:accent4>
      <a:accent5>
        <a:srgbClr val="991C50"/>
      </a:accent5>
      <a:accent6>
        <a:srgbClr val="DD7A39"/>
      </a:accent6>
      <a:hlink>
        <a:srgbClr val="58B5BC"/>
      </a:hlink>
      <a:folHlink>
        <a:srgbClr val="8785B5"/>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3_Custom Design">
  <a:themeElements>
    <a:clrScheme name="Nepal DHS 2016">
      <a:dk1>
        <a:sysClr val="windowText" lastClr="000000"/>
      </a:dk1>
      <a:lt1>
        <a:sysClr val="window" lastClr="FFFFFF"/>
      </a:lt1>
      <a:dk2>
        <a:srgbClr val="323232"/>
      </a:dk2>
      <a:lt2>
        <a:srgbClr val="E3DED1"/>
      </a:lt2>
      <a:accent1>
        <a:srgbClr val="F07F09"/>
      </a:accent1>
      <a:accent2>
        <a:srgbClr val="D3909D"/>
      </a:accent2>
      <a:accent3>
        <a:srgbClr val="1B587C"/>
      </a:accent3>
      <a:accent4>
        <a:srgbClr val="58863C"/>
      </a:accent4>
      <a:accent5>
        <a:srgbClr val="991C50"/>
      </a:accent5>
      <a:accent6>
        <a:srgbClr val="DD7A39"/>
      </a:accent6>
      <a:hlink>
        <a:srgbClr val="58B5BC"/>
      </a:hlink>
      <a:folHlink>
        <a:srgbClr val="8785B5"/>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2_Office Theme">
  <a:themeElements>
    <a:clrScheme name="Nepal DHS 2016">
      <a:dk1>
        <a:sysClr val="windowText" lastClr="000000"/>
      </a:dk1>
      <a:lt1>
        <a:sysClr val="window" lastClr="FFFFFF"/>
      </a:lt1>
      <a:dk2>
        <a:srgbClr val="323232"/>
      </a:dk2>
      <a:lt2>
        <a:srgbClr val="E3DED1"/>
      </a:lt2>
      <a:accent1>
        <a:srgbClr val="F07F09"/>
      </a:accent1>
      <a:accent2>
        <a:srgbClr val="D3909D"/>
      </a:accent2>
      <a:accent3>
        <a:srgbClr val="1B587C"/>
      </a:accent3>
      <a:accent4>
        <a:srgbClr val="58863C"/>
      </a:accent4>
      <a:accent5>
        <a:srgbClr val="991C50"/>
      </a:accent5>
      <a:accent6>
        <a:srgbClr val="DD7A39"/>
      </a:accent6>
      <a:hlink>
        <a:srgbClr val="58B5BC"/>
      </a:hlink>
      <a:folHlink>
        <a:srgbClr val="8785B5"/>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4_Custom Design">
  <a:themeElements>
    <a:clrScheme name="Nepal DHS 2016">
      <a:dk1>
        <a:sysClr val="windowText" lastClr="000000"/>
      </a:dk1>
      <a:lt1>
        <a:sysClr val="window" lastClr="FFFFFF"/>
      </a:lt1>
      <a:dk2>
        <a:srgbClr val="323232"/>
      </a:dk2>
      <a:lt2>
        <a:srgbClr val="E3DED1"/>
      </a:lt2>
      <a:accent1>
        <a:srgbClr val="F07F09"/>
      </a:accent1>
      <a:accent2>
        <a:srgbClr val="D3909D"/>
      </a:accent2>
      <a:accent3>
        <a:srgbClr val="1B587C"/>
      </a:accent3>
      <a:accent4>
        <a:srgbClr val="58863C"/>
      </a:accent4>
      <a:accent5>
        <a:srgbClr val="991C50"/>
      </a:accent5>
      <a:accent6>
        <a:srgbClr val="DD7A39"/>
      </a:accent6>
      <a:hlink>
        <a:srgbClr val="58B5BC"/>
      </a:hlink>
      <a:folHlink>
        <a:srgbClr val="8785B5"/>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496</TotalTime>
  <Words>12360</Words>
  <Application>Microsoft Office PowerPoint</Application>
  <PresentationFormat>On-screen Show (4:3)</PresentationFormat>
  <Paragraphs>1409</Paragraphs>
  <Slides>236</Slides>
  <Notes>175</Notes>
  <HiddenSlides>0</HiddenSlides>
  <MMClips>0</MMClips>
  <ScaleCrop>false</ScaleCrop>
  <HeadingPairs>
    <vt:vector size="6" baseType="variant">
      <vt:variant>
        <vt:lpstr>Fonts Used</vt:lpstr>
      </vt:variant>
      <vt:variant>
        <vt:i4>2</vt:i4>
      </vt:variant>
      <vt:variant>
        <vt:lpstr>Theme</vt:lpstr>
      </vt:variant>
      <vt:variant>
        <vt:i4>9</vt:i4>
      </vt:variant>
      <vt:variant>
        <vt:lpstr>Slide Titles</vt:lpstr>
      </vt:variant>
      <vt:variant>
        <vt:i4>236</vt:i4>
      </vt:variant>
    </vt:vector>
  </HeadingPairs>
  <TitlesOfParts>
    <vt:vector size="247" baseType="lpstr">
      <vt:lpstr>Arial</vt:lpstr>
      <vt:lpstr>Calibri</vt:lpstr>
      <vt:lpstr>Office Theme</vt:lpstr>
      <vt:lpstr>Custom Design</vt:lpstr>
      <vt:lpstr>1_Custom Design</vt:lpstr>
      <vt:lpstr>1_Office Theme</vt:lpstr>
      <vt:lpstr>2_Custom Design</vt:lpstr>
      <vt:lpstr>2_Office Theme</vt:lpstr>
      <vt:lpstr>3_Custom Design</vt:lpstr>
      <vt:lpstr>12_Office Theme</vt:lpstr>
      <vt:lpstr>4_Custom Design</vt:lpstr>
      <vt:lpstr>PowerPoint Presentation</vt:lpstr>
      <vt:lpstr>PowerPoint Presentation</vt:lpstr>
      <vt:lpstr>Objective</vt:lpstr>
      <vt:lpstr>The Survey</vt:lpstr>
      <vt:lpstr>Sample Design</vt:lpstr>
      <vt:lpstr>Nepal’s Provinces</vt:lpstr>
      <vt:lpstr>Questionnaires</vt:lpstr>
      <vt:lpstr>Household Questionnaire</vt:lpstr>
      <vt:lpstr>Woman’s Questionnaire</vt:lpstr>
      <vt:lpstr>Man’s Questionnaire</vt:lpstr>
      <vt:lpstr>Biomarkers</vt:lpstr>
      <vt:lpstr>Verbal Autopsy</vt:lpstr>
      <vt:lpstr>Pretest and Main Survey Training</vt:lpstr>
      <vt:lpstr>Fieldwork and Data Processing</vt:lpstr>
      <vt:lpstr>Results of Household and  Individual Interviews</vt:lpstr>
      <vt:lpstr>NDHS Publications, Data, and Digital Tools</vt:lpstr>
      <vt:lpstr>PowerPoint Presentation</vt:lpstr>
      <vt:lpstr>PowerPoint Presentation</vt:lpstr>
      <vt:lpstr>Nepal’s Households</vt:lpstr>
      <vt:lpstr>Drinking Water by Residence</vt:lpstr>
      <vt:lpstr>Sanitation by Residence</vt:lpstr>
      <vt:lpstr>Electricity by Residence</vt:lpstr>
      <vt:lpstr>Household Durable Goods and Possessions</vt:lpstr>
      <vt:lpstr>Wealth Index</vt:lpstr>
      <vt:lpstr>Wealth Index</vt:lpstr>
      <vt:lpstr>Household Food Security</vt:lpstr>
      <vt:lpstr>PowerPoint Presentation</vt:lpstr>
      <vt:lpstr>Education</vt:lpstr>
      <vt:lpstr>Literacy by Residence</vt:lpstr>
      <vt:lpstr>Exposure to Mass Media by Residence</vt:lpstr>
      <vt:lpstr>Internet Usage by Residence</vt:lpstr>
      <vt:lpstr>Employment</vt:lpstr>
      <vt:lpstr>Occupation</vt:lpstr>
      <vt:lpstr>Migration</vt:lpstr>
      <vt:lpstr>Reason for Migration</vt:lpstr>
      <vt:lpstr>Spousal Separation</vt:lpstr>
      <vt:lpstr>Key Findings</vt:lpstr>
      <vt:lpstr>PowerPoint Presentation</vt:lpstr>
      <vt:lpstr>PowerPoint Presentation</vt:lpstr>
      <vt:lpstr>Fertility by Residence</vt:lpstr>
      <vt:lpstr>Fertility by Education</vt:lpstr>
      <vt:lpstr>Fertility by Wealth</vt:lpstr>
      <vt:lpstr>Fertility by Province</vt:lpstr>
      <vt:lpstr>Fertility Trends</vt:lpstr>
      <vt:lpstr>Fertility Regional Comparison</vt:lpstr>
      <vt:lpstr>PowerPoint Presentation</vt:lpstr>
      <vt:lpstr>Birth Intervals</vt:lpstr>
      <vt:lpstr>Length of Birth Intervals</vt:lpstr>
      <vt:lpstr>Teenage Childbearing by Residence</vt:lpstr>
      <vt:lpstr>Trends in Teenage Childbearing</vt:lpstr>
      <vt:lpstr>Current Marital Status</vt:lpstr>
      <vt:lpstr>Polygyny</vt:lpstr>
      <vt:lpstr>Median Age at First Marriage, Sex, and Birth</vt:lpstr>
      <vt:lpstr>Age at First Sexual Intercourse</vt:lpstr>
      <vt:lpstr>PowerPoint Presentation</vt:lpstr>
      <vt:lpstr>Fertility Preferences of  Married Women and Men</vt:lpstr>
      <vt:lpstr>Ideal Family Size</vt:lpstr>
      <vt:lpstr>Birth Planning</vt:lpstr>
      <vt:lpstr>Difference between Wanted and  Actual Fertility Rates</vt:lpstr>
      <vt:lpstr>Key Findings</vt:lpstr>
      <vt:lpstr>PowerPoint Presentation</vt:lpstr>
      <vt:lpstr>PowerPoint Presentation</vt:lpstr>
      <vt:lpstr>Gap between Knowledge and Use</vt:lpstr>
      <vt:lpstr>Current Use of Family Planning</vt:lpstr>
      <vt:lpstr>Current Use of Modern Methods by Residence</vt:lpstr>
      <vt:lpstr>Current Use of Modern Methods  by Education</vt:lpstr>
      <vt:lpstr>Current Use of Modern Methods  by Province</vt:lpstr>
      <vt:lpstr>Trends in Use of Family Planning</vt:lpstr>
      <vt:lpstr>Use of Modern Methods  Regional Comparison</vt:lpstr>
      <vt:lpstr>PowerPoint Presentation</vt:lpstr>
      <vt:lpstr>Source of Modern Methods</vt:lpstr>
      <vt:lpstr>Informed Choice</vt:lpstr>
      <vt:lpstr>PowerPoint Presentation</vt:lpstr>
      <vt:lpstr>Unmet Need, Met Need, and Total Demand</vt:lpstr>
      <vt:lpstr>Demand Satisfied for Family Planning</vt:lpstr>
      <vt:lpstr>Trends in Demand for Family Planning</vt:lpstr>
      <vt:lpstr>PowerPoint Presentation</vt:lpstr>
      <vt:lpstr>Future Use of Family Planning</vt:lpstr>
      <vt:lpstr>Source of Family Planning Messages</vt:lpstr>
      <vt:lpstr>Contact of Nonusers with  Family Planning Providers</vt:lpstr>
      <vt:lpstr>Key Findings</vt:lpstr>
      <vt:lpstr>PowerPoint Presentation</vt:lpstr>
      <vt:lpstr>PowerPoint Presentation</vt:lpstr>
      <vt:lpstr>Antenatal Care (ANC) by Provider</vt:lpstr>
      <vt:lpstr>Timing and Number of ANC Visits by Residence</vt:lpstr>
      <vt:lpstr>Trends in ANC Coverage</vt:lpstr>
      <vt:lpstr>Components of ANC</vt:lpstr>
      <vt:lpstr>Tetanus Toxoid Vaccination</vt:lpstr>
      <vt:lpstr>PowerPoint Presentation</vt:lpstr>
      <vt:lpstr>Place of Delivery</vt:lpstr>
      <vt:lpstr>Health Facility Deliveries by Province</vt:lpstr>
      <vt:lpstr>Assistance during Delivery</vt:lpstr>
      <vt:lpstr>Assistance during Delivery by Province</vt:lpstr>
      <vt:lpstr>Trends in Delivery Care</vt:lpstr>
      <vt:lpstr>Birth Preparedness</vt:lpstr>
      <vt:lpstr>Timing of Postnatal Care (PNC) for Mother and Infant</vt:lpstr>
      <vt:lpstr>Umbilical Cord Care</vt:lpstr>
      <vt:lpstr>PowerPoint Presentation</vt:lpstr>
      <vt:lpstr>Knowledge of Abortion by Education</vt:lpstr>
      <vt:lpstr>Knowledge of Circumstances  for Legal Abortion</vt:lpstr>
      <vt:lpstr>Pregnancy Outcomes</vt:lpstr>
      <vt:lpstr>Reason for Abortion</vt:lpstr>
      <vt:lpstr>Abortion Provider</vt:lpstr>
      <vt:lpstr>PowerPoint Presentation</vt:lpstr>
      <vt:lpstr>Problems in Accessing Health Care</vt:lpstr>
      <vt:lpstr>Key Findings</vt:lpstr>
      <vt:lpstr>PowerPoint Presentation</vt:lpstr>
      <vt:lpstr>PowerPoint Presentation</vt:lpstr>
      <vt:lpstr>Adult Mortality</vt:lpstr>
      <vt:lpstr>PowerPoint Presentation</vt:lpstr>
      <vt:lpstr>Pregnancy-related Mortality vs.  Maternal Mortality Estimates</vt:lpstr>
      <vt:lpstr>Maternal Mortality</vt:lpstr>
      <vt:lpstr>Trends in Pregnancy-related Mortality</vt:lpstr>
      <vt:lpstr>Key Findings</vt:lpstr>
      <vt:lpstr>PowerPoint Presentation</vt:lpstr>
      <vt:lpstr>PowerPoint Presentation</vt:lpstr>
      <vt:lpstr>Childhood Mortality Rates</vt:lpstr>
      <vt:lpstr>Childhood Mortality by Residence</vt:lpstr>
      <vt:lpstr>Childhood Mortality  by Mother’s Education</vt:lpstr>
      <vt:lpstr>Childhood Mortality by Wealth</vt:lpstr>
      <vt:lpstr>Under-5 Mortality by Province</vt:lpstr>
      <vt:lpstr>Trends in Childhood Mortality</vt:lpstr>
      <vt:lpstr>Childhood Mortality  by Previous Birth Interval</vt:lpstr>
      <vt:lpstr>Childhood Mortality by Mother’s Age</vt:lpstr>
      <vt:lpstr>Childhood Mortality by Birth Order</vt:lpstr>
      <vt:lpstr>PowerPoint Presentation</vt:lpstr>
      <vt:lpstr>Verbal Autopsy Data Collection</vt:lpstr>
      <vt:lpstr>Cause of Death Certification</vt:lpstr>
      <vt:lpstr>Neonatal Deaths</vt:lpstr>
      <vt:lpstr>Cause of Neonatal Deaths</vt:lpstr>
      <vt:lpstr>Cause of Neonatal Deaths by Sex</vt:lpstr>
      <vt:lpstr>Cause of Stillbirths</vt:lpstr>
      <vt:lpstr>Key Findings</vt:lpstr>
      <vt:lpstr>PowerPoint Presentation</vt:lpstr>
      <vt:lpstr>PowerPoint Presentation</vt:lpstr>
      <vt:lpstr>Basic Vaccinations</vt:lpstr>
      <vt:lpstr>Basic Childhood Vaccinations</vt:lpstr>
      <vt:lpstr>Basic Vaccination Coverage by Mother’s Education</vt:lpstr>
      <vt:lpstr>Basic Vaccination Coverage by Province</vt:lpstr>
      <vt:lpstr>Trends in Basic Vaccination Coverage</vt:lpstr>
      <vt:lpstr>Basic Vaccination Coverage  Regional Comparison</vt:lpstr>
      <vt:lpstr>Age Appropriate Vaccinations</vt:lpstr>
      <vt:lpstr>PowerPoint Presentation</vt:lpstr>
      <vt:lpstr>Acute Respiratory Infection (ARI)</vt:lpstr>
      <vt:lpstr>Prevalence and Treatment  of Childhood Illness</vt:lpstr>
      <vt:lpstr>Diarrhea Prevalence by Age</vt:lpstr>
      <vt:lpstr>Diarrhea Treatment</vt:lpstr>
      <vt:lpstr>Trends in Diarrhea Treatment</vt:lpstr>
      <vt:lpstr>Feeding Practices during Diarrhea: Liquids Offered</vt:lpstr>
      <vt:lpstr>Feeding Practices during Diarrhea: Foods Offered</vt:lpstr>
      <vt:lpstr>Key Findings</vt:lpstr>
      <vt:lpstr>PowerPoint Presentation</vt:lpstr>
      <vt:lpstr>PowerPoint Presentation</vt:lpstr>
      <vt:lpstr>Early Breastfeeding</vt:lpstr>
      <vt:lpstr>Exclusive Breastfeeding by Age</vt:lpstr>
      <vt:lpstr>Duration of Breastfeeding</vt:lpstr>
      <vt:lpstr>Breastfeeding Status for Children  Under 6 Months</vt:lpstr>
      <vt:lpstr>Minimum Acceptable Diet</vt:lpstr>
      <vt:lpstr>PowerPoint Presentation</vt:lpstr>
      <vt:lpstr>Anemia in Children</vt:lpstr>
      <vt:lpstr>Anemia in Children by Province</vt:lpstr>
      <vt:lpstr>Anemia in Women</vt:lpstr>
      <vt:lpstr>Anemia in Women by Province</vt:lpstr>
      <vt:lpstr>Trends in Anemia among  Children and Women</vt:lpstr>
      <vt:lpstr>PowerPoint Presentation</vt:lpstr>
      <vt:lpstr>Micronutrients for Children</vt:lpstr>
      <vt:lpstr>Micronutrients for Pregnant Women</vt:lpstr>
      <vt:lpstr>Iodized Salt by Residence</vt:lpstr>
      <vt:lpstr>PowerPoint Presentation</vt:lpstr>
      <vt:lpstr>Nutritional Status of Children by Residence</vt:lpstr>
      <vt:lpstr>Child Stunting by Province</vt:lpstr>
      <vt:lpstr>Trends in Nutritional Status of Children</vt:lpstr>
      <vt:lpstr>Child Stunting Regional Comparison</vt:lpstr>
      <vt:lpstr>Adult Nutritional Status</vt:lpstr>
      <vt:lpstr>Overweight and Obesity among Adults  by Wealth</vt:lpstr>
      <vt:lpstr>Trends in Nutritional Status of Women</vt:lpstr>
      <vt:lpstr>Key Findings</vt:lpstr>
      <vt:lpstr>PowerPoint Presentation</vt:lpstr>
      <vt:lpstr>PowerPoint Presentation</vt:lpstr>
      <vt:lpstr>Knowledge of HIV Prevention Methods</vt:lpstr>
      <vt:lpstr>Beliefs about HIV/AIDS</vt:lpstr>
      <vt:lpstr>Knowledge of Mother-to-child Transmission of HIV</vt:lpstr>
      <vt:lpstr>PowerPoint Presentation</vt:lpstr>
      <vt:lpstr>Discriminatory Attitudes toward  People Living with HIV</vt:lpstr>
      <vt:lpstr>Multiple Sexual Partners among Men</vt:lpstr>
      <vt:lpstr>PowerPoint Presentation</vt:lpstr>
      <vt:lpstr>Knowledge of HIV Testing</vt:lpstr>
      <vt:lpstr>HIV Testing</vt:lpstr>
      <vt:lpstr>Trends in HIV Testing</vt:lpstr>
      <vt:lpstr>HIV Testing during Pregnancy</vt:lpstr>
      <vt:lpstr>PowerPoint Presentation</vt:lpstr>
      <vt:lpstr>Comprehensive Knowledge of HIV among Youth by Residence</vt:lpstr>
      <vt:lpstr>Key Findings</vt:lpstr>
      <vt:lpstr>PowerPoint Presentation</vt:lpstr>
      <vt:lpstr>PowerPoint Presentation</vt:lpstr>
      <vt:lpstr>Employment</vt:lpstr>
      <vt:lpstr>Type of Payment</vt:lpstr>
      <vt:lpstr>Control over Women’s Earnings</vt:lpstr>
      <vt:lpstr>Comparing Women’s and  their Husbands’ Earnings</vt:lpstr>
      <vt:lpstr>PowerPoint Presentation</vt:lpstr>
      <vt:lpstr>Ownership of House and Land</vt:lpstr>
      <vt:lpstr>Ownership and Use of Bank Accounts  and Mobile Phones</vt:lpstr>
      <vt:lpstr>PowerPoint Presentation</vt:lpstr>
      <vt:lpstr>Women’s Participation in Decision Making</vt:lpstr>
      <vt:lpstr>PowerPoint Presentation</vt:lpstr>
      <vt:lpstr>Attitudes toward Wife Beating</vt:lpstr>
      <vt:lpstr>Key Findings</vt:lpstr>
      <vt:lpstr>PowerPoint Presentation</vt:lpstr>
      <vt:lpstr>PowerPoint Presentation</vt:lpstr>
      <vt:lpstr>Experience of Physical Violence</vt:lpstr>
      <vt:lpstr>Perpetrators of Physical Violence</vt:lpstr>
      <vt:lpstr>Physical Violence during Pregnancy  by Marital Status</vt:lpstr>
      <vt:lpstr>Experience of Sexual Violence</vt:lpstr>
      <vt:lpstr>Perpetrators of Sexual Violence</vt:lpstr>
      <vt:lpstr>PowerPoint Presentation</vt:lpstr>
      <vt:lpstr>Marital Control by Husbands</vt:lpstr>
      <vt:lpstr>Spousal Violence</vt:lpstr>
      <vt:lpstr>Spousal Violence by Marital Status</vt:lpstr>
      <vt:lpstr>Trends in Spousal Violence</vt:lpstr>
      <vt:lpstr>PowerPoint Presentation</vt:lpstr>
      <vt:lpstr>Help Seeking Behavior</vt:lpstr>
      <vt:lpstr>Sources of Help to Stop the Violence</vt:lpstr>
      <vt:lpstr>Key Findings</vt:lpstr>
      <vt:lpstr>PowerPoint Presentation</vt:lpstr>
      <vt:lpstr>PowerPoint Presentation</vt:lpstr>
      <vt:lpstr>Prior Blood Pressure Measurement</vt:lpstr>
      <vt:lpstr>Medication to Lower High Blood Pressure by Residence</vt:lpstr>
      <vt:lpstr>PowerPoint Presentation</vt:lpstr>
      <vt:lpstr>Blood Pressure Status</vt:lpstr>
      <vt:lpstr>Prevalence of Hypertension by Residence</vt:lpstr>
      <vt:lpstr>Prevalence of Hypertension by Wealth</vt:lpstr>
      <vt:lpstr>Prevalence of Hypertension by Age</vt:lpstr>
      <vt:lpstr>Prevalence of Hypertension  among Women by Province</vt:lpstr>
      <vt:lpstr>Prevalence of Hypertension  among Men by Province</vt:lpstr>
      <vt:lpstr>Prevalence of Hypertension  by Nutritional Status</vt:lpstr>
      <vt:lpstr>Key Findings</vt:lpstr>
    </vt:vector>
  </TitlesOfParts>
  <Company>ICFI</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Intro and Methodology_American English</dc:title>
  <dc:creator>Zweimueller, Sally</dc:creator>
  <cp:lastModifiedBy>Zweimueller, Sally</cp:lastModifiedBy>
  <cp:revision>51</cp:revision>
  <cp:lastPrinted>2017-09-29T13:30:20Z</cp:lastPrinted>
  <dcterms:created xsi:type="dcterms:W3CDTF">2017-05-18T16:43:03Z</dcterms:created>
  <dcterms:modified xsi:type="dcterms:W3CDTF">2017-12-18T15:56:39Z</dcterms:modified>
</cp:coreProperties>
</file>