
<file path=[Content_Types].xml><?xml version="1.0" encoding="utf-8"?>
<Types xmlns="http://schemas.openxmlformats.org/package/2006/content-types">
  <Default Extension="png" ContentType="image/png"/>
  <Default Extension="jpeg" ContentType="image/jpeg"/>
  <Default Extension="xls" ContentType="application/vnd.ms-excel"/>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3.xml" ContentType="application/vnd.openxmlformats-officedocument.drawingml.chart+xml"/>
  <Override PartName="/ppt/notesSlides/notesSlide14.xml" ContentType="application/vnd.openxmlformats-officedocument.presentationml.notesSlide+xml"/>
  <Override PartName="/ppt/charts/chart4.xml" ContentType="application/vnd.openxmlformats-officedocument.drawingml.chart+xml"/>
  <Override PartName="/ppt/notesSlides/notesSlide15.xml" ContentType="application/vnd.openxmlformats-officedocument.presentationml.notesSlide+xml"/>
  <Override PartName="/ppt/charts/chart5.xml" ContentType="application/vnd.openxmlformats-officedocument.drawingml.chart+xml"/>
  <Override PartName="/ppt/notesSlides/notesSlide16.xml" ContentType="application/vnd.openxmlformats-officedocument.presentationml.notesSlide+xml"/>
  <Override PartName="/ppt/charts/chart6.xml" ContentType="application/vnd.openxmlformats-officedocument.drawingml.chart+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7.xml" ContentType="application/vnd.openxmlformats-officedocument.drawingml.chart+xml"/>
  <Override PartName="/ppt/notesSlides/notesSlide21.xml" ContentType="application/vnd.openxmlformats-officedocument.presentationml.notesSlide+xml"/>
  <Override PartName="/ppt/charts/chart8.xml" ContentType="application/vnd.openxmlformats-officedocument.drawingml.chart+xml"/>
  <Override PartName="/ppt/notesSlides/notesSlide22.xml" ContentType="application/vnd.openxmlformats-officedocument.presentationml.notesSlide+xml"/>
  <Override PartName="/ppt/charts/chart9.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0.xml" ContentType="application/vnd.openxmlformats-officedocument.drawingml.chart+xml"/>
  <Override PartName="/ppt/notesSlides/notesSlide26.xml" ContentType="application/vnd.openxmlformats-officedocument.presentationml.notesSlide+xml"/>
  <Override PartName="/ppt/charts/chart11.xml" ContentType="application/vnd.openxmlformats-officedocument.drawingml.chart+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2.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3.xml" ContentType="application/vnd.openxmlformats-officedocument.drawingml.chart+xml"/>
  <Override PartName="/ppt/notesSlides/notesSlide34.xml" ContentType="application/vnd.openxmlformats-officedocument.presentationml.notesSlide+xml"/>
  <Override PartName="/ppt/charts/chart14.xml" ContentType="application/vnd.openxmlformats-officedocument.drawingml.chart+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5.xml" ContentType="application/vnd.openxmlformats-officedocument.drawingml.chart+xml"/>
  <Override PartName="/ppt/notesSlides/notesSlide37.xml" ContentType="application/vnd.openxmlformats-officedocument.presentationml.notesSlide+xml"/>
  <Override PartName="/ppt/charts/chart16.xml" ContentType="application/vnd.openxmlformats-officedocument.drawingml.chart+xml"/>
  <Override PartName="/ppt/notesSlides/notesSlide38.xml" ContentType="application/vnd.openxmlformats-officedocument.presentationml.notesSlide+xml"/>
  <Override PartName="/ppt/charts/chart17.xml" ContentType="application/vnd.openxmlformats-officedocument.drawingml.chart+xml"/>
  <Override PartName="/ppt/notesSlides/notesSlide39.xml" ContentType="application/vnd.openxmlformats-officedocument.presentationml.notesSlide+xml"/>
  <Override PartName="/ppt/charts/chart18.xml" ContentType="application/vnd.openxmlformats-officedocument.drawingml.chart+xml"/>
  <Override PartName="/ppt/notesSlides/notesSlide40.xml" ContentType="application/vnd.openxmlformats-officedocument.presentationml.notesSlide+xml"/>
  <Override PartName="/ppt/charts/chart19.xml" ContentType="application/vnd.openxmlformats-officedocument.drawingml.chart+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20.xml" ContentType="application/vnd.openxmlformats-officedocument.drawingml.chart+xml"/>
  <Override PartName="/ppt/notesSlides/notesSlide43.xml" ContentType="application/vnd.openxmlformats-officedocument.presentationml.notesSlide+xml"/>
  <Override PartName="/ppt/charts/chart21.xml" ContentType="application/vnd.openxmlformats-officedocument.drawingml.chart+xml"/>
  <Override PartName="/ppt/notesSlides/notesSlide44.xml" ContentType="application/vnd.openxmlformats-officedocument.presentationml.notesSlide+xml"/>
  <Override PartName="/ppt/charts/chart22.xml" ContentType="application/vnd.openxmlformats-officedocument.drawingml.chart+xml"/>
  <Override PartName="/ppt/notesSlides/notesSlide45.xml" ContentType="application/vnd.openxmlformats-officedocument.presentationml.notesSlide+xml"/>
  <Override PartName="/ppt/charts/chart23.xml" ContentType="application/vnd.openxmlformats-officedocument.drawingml.chart+xml"/>
  <Override PartName="/ppt/notesSlides/notesSlide46.xml" ContentType="application/vnd.openxmlformats-officedocument.presentationml.notesSlide+xml"/>
  <Override PartName="/ppt/charts/chart24.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25.xml" ContentType="application/vnd.openxmlformats-officedocument.drawingml.chart+xml"/>
  <Override PartName="/ppt/drawings/drawing1.xml" ContentType="application/vnd.openxmlformats-officedocument.drawingml.chartshape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26.xml" ContentType="application/vnd.openxmlformats-officedocument.drawingml.chart+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27.xml" ContentType="application/vnd.openxmlformats-officedocument.drawingml.chart+xml"/>
  <Override PartName="/ppt/notesSlides/notesSlide58.xml" ContentType="application/vnd.openxmlformats-officedocument.presentationml.notesSlide+xml"/>
  <Override PartName="/ppt/charts/chart28.xml" ContentType="application/vnd.openxmlformats-officedocument.drawingml.chart+xml"/>
  <Override PartName="/ppt/drawings/drawing2.xml" ContentType="application/vnd.openxmlformats-officedocument.drawingml.chartshapes+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29.xml" ContentType="application/vnd.openxmlformats-officedocument.drawingml.chart+xml"/>
  <Override PartName="/ppt/notesSlides/notesSlide62.xml" ContentType="application/vnd.openxmlformats-officedocument.presentationml.notesSlide+xml"/>
  <Override PartName="/ppt/charts/chart30.xml" ContentType="application/vnd.openxmlformats-officedocument.drawingml.chart+xml"/>
  <Override PartName="/ppt/notesSlides/notesSlide63.xml" ContentType="application/vnd.openxmlformats-officedocument.presentationml.notesSlide+xml"/>
  <Override PartName="/ppt/charts/chart31.xml" ContentType="application/vnd.openxmlformats-officedocument.drawingml.chart+xml"/>
  <Override PartName="/ppt/notesSlides/notesSlide64.xml" ContentType="application/vnd.openxmlformats-officedocument.presentationml.notesSlide+xml"/>
  <Override PartName="/ppt/charts/chart32.xml" ContentType="application/vnd.openxmlformats-officedocument.drawingml.chart+xml"/>
  <Override PartName="/ppt/notesSlides/notesSlide65.xml" ContentType="application/vnd.openxmlformats-officedocument.presentationml.notesSlide+xml"/>
  <Override PartName="/ppt/charts/chart33.xml" ContentType="application/vnd.openxmlformats-officedocument.drawingml.chart+xml"/>
  <Override PartName="/ppt/notesSlides/notesSlide66.xml" ContentType="application/vnd.openxmlformats-officedocument.presentationml.notesSlide+xml"/>
  <Override PartName="/ppt/charts/chart34.xml" ContentType="application/vnd.openxmlformats-officedocument.drawingml.chart+xml"/>
  <Override PartName="/ppt/notesSlides/notesSlide67.xml" ContentType="application/vnd.openxmlformats-officedocument.presentationml.notesSlide+xml"/>
  <Override PartName="/ppt/charts/chart35.xml" ContentType="application/vnd.openxmlformats-officedocument.drawingml.chart+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36.xml" ContentType="application/vnd.openxmlformats-officedocument.drawingml.chart+xml"/>
  <Override PartName="/ppt/notesSlides/notesSlide70.xml" ContentType="application/vnd.openxmlformats-officedocument.presentationml.notesSlide+xml"/>
  <Override PartName="/ppt/charts/chart37.xml" ContentType="application/vnd.openxmlformats-officedocument.drawingml.chart+xml"/>
  <Override PartName="/ppt/notesSlides/notesSlide71.xml" ContentType="application/vnd.openxmlformats-officedocument.presentationml.notesSlide+xml"/>
  <Override PartName="/ppt/charts/chart38.xml" ContentType="application/vnd.openxmlformats-officedocument.drawingml.chart+xml"/>
  <Override PartName="/ppt/notesSlides/notesSlide72.xml" ContentType="application/vnd.openxmlformats-officedocument.presentationml.notesSlide+xml"/>
  <Override PartName="/ppt/charts/chart39.xml" ContentType="application/vnd.openxmlformats-officedocument.drawingml.chart+xml"/>
  <Override PartName="/ppt/notesSlides/notesSlide73.xml" ContentType="application/vnd.openxmlformats-officedocument.presentationml.notesSlide+xml"/>
  <Override PartName="/ppt/charts/chart40.xml" ContentType="application/vnd.openxmlformats-officedocument.drawingml.chart+xml"/>
  <Override PartName="/ppt/notesSlides/notesSlide74.xml" ContentType="application/vnd.openxmlformats-officedocument.presentationml.notesSlide+xml"/>
  <Override PartName="/ppt/charts/chart41.xml" ContentType="application/vnd.openxmlformats-officedocument.drawingml.chart+xml"/>
  <Override PartName="/ppt/notesSlides/notesSlide75.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44.xml" ContentType="application/vnd.openxmlformats-officedocument.drawingml.chart+xml"/>
  <Override PartName="/ppt/notesSlides/notesSlide81.xml" ContentType="application/vnd.openxmlformats-officedocument.presentationml.notesSlide+xml"/>
  <Override PartName="/ppt/charts/chart45.xml" ContentType="application/vnd.openxmlformats-officedocument.drawingml.chart+xml"/>
  <Override PartName="/ppt/notesSlides/notesSlide82.xml" ContentType="application/vnd.openxmlformats-officedocument.presentationml.notesSlide+xml"/>
  <Override PartName="/ppt/charts/chart46.xml" ContentType="application/vnd.openxmlformats-officedocument.drawingml.chart+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47.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charts/chart48.xml" ContentType="application/vnd.openxmlformats-officedocument.drawingml.chart+xml"/>
  <Override PartName="/ppt/drawings/drawing3.xml" ContentType="application/vnd.openxmlformats-officedocument.drawingml.chartshapes+xml"/>
  <Override PartName="/ppt/charts/chart49.xml" ContentType="application/vnd.openxmlformats-officedocument.drawingml.chart+xml"/>
  <Override PartName="/ppt/notesSlides/notesSlide91.xml" ContentType="application/vnd.openxmlformats-officedocument.presentationml.notesSlide+xml"/>
  <Override PartName="/ppt/charts/chart50.xml" ContentType="application/vnd.openxmlformats-officedocument.drawingml.chart+xml"/>
  <Override PartName="/ppt/notesSlides/notesSlide92.xml" ContentType="application/vnd.openxmlformats-officedocument.presentationml.notesSlide+xml"/>
  <Override PartName="/ppt/charts/chart51.xml" ContentType="application/vnd.openxmlformats-officedocument.drawingml.chart+xml"/>
  <Override PartName="/ppt/charts/chart52.xml" ContentType="application/vnd.openxmlformats-officedocument.drawingml.chart+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charts/chart53.xml" ContentType="application/vnd.openxmlformats-officedocument.drawingml.chart+xml"/>
  <Override PartName="/ppt/notesSlides/notesSlide95.xml" ContentType="application/vnd.openxmlformats-officedocument.presentationml.notesSlide+xml"/>
  <Override PartName="/ppt/charts/chart54.xml" ContentType="application/vnd.openxmlformats-officedocument.drawingml.chart+xml"/>
  <Override PartName="/ppt/drawings/drawing4.xml" ContentType="application/vnd.openxmlformats-officedocument.drawingml.chartshapes+xml"/>
  <Override PartName="/ppt/notesSlides/notesSlide96.xml" ContentType="application/vnd.openxmlformats-officedocument.presentationml.notesSlide+xml"/>
  <Override PartName="/ppt/charts/chart55.xml" ContentType="application/vnd.openxmlformats-officedocument.drawingml.chart+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charts/chart56.xml" ContentType="application/vnd.openxmlformats-officedocument.drawingml.chart+xml"/>
  <Override PartName="/ppt/notesSlides/notesSlide99.xml" ContentType="application/vnd.openxmlformats-officedocument.presentationml.notesSlide+xml"/>
  <Override PartName="/ppt/charts/chart57.xml" ContentType="application/vnd.openxmlformats-officedocument.drawingml.chart+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58.xml" ContentType="application/vnd.openxmlformats-officedocument.drawingml.chart+xml"/>
  <Override PartName="/ppt/notesSlides/notesSlide102.xml" ContentType="application/vnd.openxmlformats-officedocument.presentationml.notesSlide+xml"/>
  <Override PartName="/ppt/charts/chart59.xml" ContentType="application/vnd.openxmlformats-officedocument.drawingml.chart+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60.xml" ContentType="application/vnd.openxmlformats-officedocument.drawingml.chart+xml"/>
  <Override PartName="/ppt/notesSlides/notesSlide105.xml" ContentType="application/vnd.openxmlformats-officedocument.presentationml.notesSlide+xml"/>
  <Override PartName="/ppt/charts/chart61.xml" ContentType="application/vnd.openxmlformats-officedocument.drawingml.chart+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62.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63.xml" ContentType="application/vnd.openxmlformats-officedocument.drawingml.chart+xml"/>
  <Override PartName="/ppt/notesSlides/notesSlide111.xml" ContentType="application/vnd.openxmlformats-officedocument.presentationml.notesSlide+xml"/>
  <Override PartName="/ppt/charts/chart64.xml" ContentType="application/vnd.openxmlformats-officedocument.drawingml.chart+xml"/>
  <Override PartName="/ppt/notesSlides/notesSlide112.xml" ContentType="application/vnd.openxmlformats-officedocument.presentationml.notesSlide+xml"/>
  <Override PartName="/ppt/charts/chart65.xml" ContentType="application/vnd.openxmlformats-officedocument.drawingml.chart+xml"/>
  <Override PartName="/ppt/notesSlides/notesSlide113.xml" ContentType="application/vnd.openxmlformats-officedocument.presentationml.notesSlide+xml"/>
  <Override PartName="/ppt/charts/chart66.xml" ContentType="application/vnd.openxmlformats-officedocument.drawingml.chart+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67.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rts/chart68.xml" ContentType="application/vnd.openxmlformats-officedocument.drawingml.chart+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rts/chart69.xml" ContentType="application/vnd.openxmlformats-officedocument.drawingml.chart+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70.xml" ContentType="application/vnd.openxmlformats-officedocument.drawingml.chart+xml"/>
  <Override PartName="/ppt/notesSlides/notesSlide127.xml" ContentType="application/vnd.openxmlformats-officedocument.presentationml.notesSlide+xml"/>
  <Override PartName="/ppt/charts/chart71.xml" ContentType="application/vnd.openxmlformats-officedocument.drawingml.chart+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72.xml" ContentType="application/vnd.openxmlformats-officedocument.drawingml.chart+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2" r:id="rId1"/>
    <p:sldMasterId id="2147483705" r:id="rId2"/>
    <p:sldMasterId id="2147483718" r:id="rId3"/>
  </p:sldMasterIdLst>
  <p:notesMasterIdLst>
    <p:notesMasterId r:id="rId207"/>
  </p:notesMasterIdLst>
  <p:handoutMasterIdLst>
    <p:handoutMasterId r:id="rId208"/>
  </p:handoutMasterIdLst>
  <p:sldIdLst>
    <p:sldId id="560" r:id="rId4"/>
    <p:sldId id="561" r:id="rId5"/>
    <p:sldId id="562" r:id="rId6"/>
    <p:sldId id="563" r:id="rId7"/>
    <p:sldId id="564" r:id="rId8"/>
    <p:sldId id="565" r:id="rId9"/>
    <p:sldId id="566" r:id="rId10"/>
    <p:sldId id="567" r:id="rId11"/>
    <p:sldId id="568" r:id="rId12"/>
    <p:sldId id="569" r:id="rId13"/>
    <p:sldId id="570" r:id="rId14"/>
    <p:sldId id="571" r:id="rId15"/>
    <p:sldId id="572" r:id="rId16"/>
    <p:sldId id="573" r:id="rId17"/>
    <p:sldId id="574" r:id="rId18"/>
    <p:sldId id="575" r:id="rId19"/>
    <p:sldId id="576" r:id="rId20"/>
    <p:sldId id="577" r:id="rId21"/>
    <p:sldId id="578" r:id="rId22"/>
    <p:sldId id="579" r:id="rId23"/>
    <p:sldId id="580" r:id="rId24"/>
    <p:sldId id="581" r:id="rId25"/>
    <p:sldId id="582" r:id="rId26"/>
    <p:sldId id="583" r:id="rId27"/>
    <p:sldId id="584" r:id="rId28"/>
    <p:sldId id="585" r:id="rId29"/>
    <p:sldId id="586" r:id="rId30"/>
    <p:sldId id="587" r:id="rId31"/>
    <p:sldId id="401" r:id="rId32"/>
    <p:sldId id="558" r:id="rId33"/>
    <p:sldId id="397" r:id="rId34"/>
    <p:sldId id="385" r:id="rId35"/>
    <p:sldId id="386" r:id="rId36"/>
    <p:sldId id="387" r:id="rId37"/>
    <p:sldId id="393" r:id="rId38"/>
    <p:sldId id="388" r:id="rId39"/>
    <p:sldId id="389" r:id="rId40"/>
    <p:sldId id="403" r:id="rId41"/>
    <p:sldId id="394" r:id="rId42"/>
    <p:sldId id="395" r:id="rId43"/>
    <p:sldId id="396" r:id="rId44"/>
    <p:sldId id="392" r:id="rId45"/>
    <p:sldId id="256" r:id="rId46"/>
    <p:sldId id="559" r:id="rId47"/>
    <p:sldId id="298" r:id="rId48"/>
    <p:sldId id="302" r:id="rId49"/>
    <p:sldId id="305" r:id="rId50"/>
    <p:sldId id="306" r:id="rId51"/>
    <p:sldId id="398" r:id="rId52"/>
    <p:sldId id="400" r:id="rId53"/>
    <p:sldId id="404" r:id="rId54"/>
    <p:sldId id="405" r:id="rId55"/>
    <p:sldId id="406" r:id="rId56"/>
    <p:sldId id="407" r:id="rId57"/>
    <p:sldId id="408" r:id="rId58"/>
    <p:sldId id="409" r:id="rId59"/>
    <p:sldId id="410" r:id="rId60"/>
    <p:sldId id="411" r:id="rId61"/>
    <p:sldId id="412" r:id="rId62"/>
    <p:sldId id="413" r:id="rId63"/>
    <p:sldId id="414" r:id="rId64"/>
    <p:sldId id="415" r:id="rId65"/>
    <p:sldId id="416" r:id="rId66"/>
    <p:sldId id="418" r:id="rId67"/>
    <p:sldId id="419" r:id="rId68"/>
    <p:sldId id="420" r:id="rId69"/>
    <p:sldId id="421" r:id="rId70"/>
    <p:sldId id="422" r:id="rId71"/>
    <p:sldId id="423" r:id="rId72"/>
    <p:sldId id="424" r:id="rId73"/>
    <p:sldId id="425" r:id="rId74"/>
    <p:sldId id="426" r:id="rId75"/>
    <p:sldId id="427" r:id="rId76"/>
    <p:sldId id="428" r:id="rId77"/>
    <p:sldId id="429" r:id="rId78"/>
    <p:sldId id="430" r:id="rId79"/>
    <p:sldId id="431" r:id="rId80"/>
    <p:sldId id="432" r:id="rId81"/>
    <p:sldId id="433" r:id="rId82"/>
    <p:sldId id="434" r:id="rId83"/>
    <p:sldId id="435" r:id="rId84"/>
    <p:sldId id="436" r:id="rId85"/>
    <p:sldId id="437" r:id="rId86"/>
    <p:sldId id="438" r:id="rId87"/>
    <p:sldId id="439" r:id="rId88"/>
    <p:sldId id="440" r:id="rId89"/>
    <p:sldId id="441" r:id="rId90"/>
    <p:sldId id="442" r:id="rId91"/>
    <p:sldId id="443" r:id="rId92"/>
    <p:sldId id="444" r:id="rId93"/>
    <p:sldId id="445" r:id="rId94"/>
    <p:sldId id="446" r:id="rId95"/>
    <p:sldId id="447" r:id="rId96"/>
    <p:sldId id="448" r:id="rId97"/>
    <p:sldId id="449" r:id="rId98"/>
    <p:sldId id="450" r:id="rId99"/>
    <p:sldId id="451" r:id="rId100"/>
    <p:sldId id="452" r:id="rId101"/>
    <p:sldId id="453" r:id="rId102"/>
    <p:sldId id="454" r:id="rId103"/>
    <p:sldId id="455" r:id="rId104"/>
    <p:sldId id="456" r:id="rId105"/>
    <p:sldId id="457" r:id="rId106"/>
    <p:sldId id="458" r:id="rId107"/>
    <p:sldId id="459" r:id="rId108"/>
    <p:sldId id="460" r:id="rId109"/>
    <p:sldId id="461" r:id="rId110"/>
    <p:sldId id="462" r:id="rId111"/>
    <p:sldId id="463" r:id="rId112"/>
    <p:sldId id="464" r:id="rId113"/>
    <p:sldId id="465" r:id="rId114"/>
    <p:sldId id="466" r:id="rId115"/>
    <p:sldId id="467" r:id="rId116"/>
    <p:sldId id="468" r:id="rId117"/>
    <p:sldId id="469" r:id="rId118"/>
    <p:sldId id="470" r:id="rId119"/>
    <p:sldId id="471" r:id="rId120"/>
    <p:sldId id="472" r:id="rId121"/>
    <p:sldId id="473" r:id="rId122"/>
    <p:sldId id="474" r:id="rId123"/>
    <p:sldId id="475" r:id="rId124"/>
    <p:sldId id="476" r:id="rId125"/>
    <p:sldId id="477" r:id="rId126"/>
    <p:sldId id="478" r:id="rId127"/>
    <p:sldId id="479" r:id="rId128"/>
    <p:sldId id="480" r:id="rId129"/>
    <p:sldId id="481" r:id="rId130"/>
    <p:sldId id="482" r:id="rId131"/>
    <p:sldId id="483" r:id="rId132"/>
    <p:sldId id="484" r:id="rId133"/>
    <p:sldId id="485" r:id="rId134"/>
    <p:sldId id="486" r:id="rId135"/>
    <p:sldId id="487" r:id="rId136"/>
    <p:sldId id="488" r:id="rId137"/>
    <p:sldId id="489" r:id="rId138"/>
    <p:sldId id="490" r:id="rId139"/>
    <p:sldId id="491" r:id="rId140"/>
    <p:sldId id="492" r:id="rId141"/>
    <p:sldId id="493" r:id="rId142"/>
    <p:sldId id="494" r:id="rId143"/>
    <p:sldId id="495" r:id="rId144"/>
    <p:sldId id="496" r:id="rId145"/>
    <p:sldId id="497" r:id="rId146"/>
    <p:sldId id="498" r:id="rId147"/>
    <p:sldId id="499" r:id="rId148"/>
    <p:sldId id="500" r:id="rId149"/>
    <p:sldId id="501" r:id="rId150"/>
    <p:sldId id="502" r:id="rId151"/>
    <p:sldId id="503" r:id="rId152"/>
    <p:sldId id="504" r:id="rId153"/>
    <p:sldId id="505" r:id="rId154"/>
    <p:sldId id="506" r:id="rId155"/>
    <p:sldId id="507" r:id="rId156"/>
    <p:sldId id="508" r:id="rId157"/>
    <p:sldId id="509" r:id="rId158"/>
    <p:sldId id="510" r:id="rId159"/>
    <p:sldId id="511" r:id="rId160"/>
    <p:sldId id="512" r:id="rId161"/>
    <p:sldId id="513" r:id="rId162"/>
    <p:sldId id="514" r:id="rId163"/>
    <p:sldId id="515" r:id="rId164"/>
    <p:sldId id="516" r:id="rId165"/>
    <p:sldId id="517" r:id="rId166"/>
    <p:sldId id="518" r:id="rId167"/>
    <p:sldId id="519" r:id="rId168"/>
    <p:sldId id="520" r:id="rId169"/>
    <p:sldId id="521" r:id="rId170"/>
    <p:sldId id="522" r:id="rId171"/>
    <p:sldId id="523" r:id="rId172"/>
    <p:sldId id="524" r:id="rId173"/>
    <p:sldId id="525" r:id="rId174"/>
    <p:sldId id="526" r:id="rId175"/>
    <p:sldId id="527" r:id="rId176"/>
    <p:sldId id="528" r:id="rId177"/>
    <p:sldId id="529" r:id="rId178"/>
    <p:sldId id="530" r:id="rId179"/>
    <p:sldId id="531" r:id="rId180"/>
    <p:sldId id="532" r:id="rId181"/>
    <p:sldId id="533" r:id="rId182"/>
    <p:sldId id="534" r:id="rId183"/>
    <p:sldId id="535" r:id="rId184"/>
    <p:sldId id="536" r:id="rId185"/>
    <p:sldId id="537" r:id="rId186"/>
    <p:sldId id="538" r:id="rId187"/>
    <p:sldId id="539" r:id="rId188"/>
    <p:sldId id="540" r:id="rId189"/>
    <p:sldId id="541" r:id="rId190"/>
    <p:sldId id="542" r:id="rId191"/>
    <p:sldId id="543" r:id="rId192"/>
    <p:sldId id="544" r:id="rId193"/>
    <p:sldId id="545" r:id="rId194"/>
    <p:sldId id="546" r:id="rId195"/>
    <p:sldId id="547" r:id="rId196"/>
    <p:sldId id="548" r:id="rId197"/>
    <p:sldId id="549" r:id="rId198"/>
    <p:sldId id="550" r:id="rId199"/>
    <p:sldId id="551" r:id="rId200"/>
    <p:sldId id="552" r:id="rId201"/>
    <p:sldId id="553" r:id="rId202"/>
    <p:sldId id="554" r:id="rId203"/>
    <p:sldId id="555" r:id="rId204"/>
    <p:sldId id="556" r:id="rId205"/>
    <p:sldId id="557" r:id="rId206"/>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inn, Anne" initials="LA" lastIdx="3" clrIdx="0">
    <p:extLst>
      <p:ext uri="{19B8F6BF-5375-455C-9EA6-DF929625EA0E}">
        <p15:presenceInfo xmlns:p15="http://schemas.microsoft.com/office/powerpoint/2012/main" userId="S-1-5-21-2338163137-2684688362-157462135-81058" providerId="AD"/>
      </p:ext>
    </p:extLst>
  </p:cmAuthor>
  <p:cmAuthor id="2" name="Jehan Ahmed" initials="JA" lastIdx="5" clrIdx="1">
    <p:extLst>
      <p:ext uri="{19B8F6BF-5375-455C-9EA6-DF929625EA0E}">
        <p15:presenceInfo xmlns:p15="http://schemas.microsoft.com/office/powerpoint/2012/main" userId="S-1-5-21-2338163137-2684688362-157462135-8398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00"/>
    <a:srgbClr val="3399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546" autoAdjust="0"/>
    <p:restoredTop sz="71046" autoAdjust="0"/>
  </p:normalViewPr>
  <p:slideViewPr>
    <p:cSldViewPr>
      <p:cViewPr varScale="1">
        <p:scale>
          <a:sx n="46" d="100"/>
          <a:sy n="46" d="100"/>
        </p:scale>
        <p:origin x="1786" y="38"/>
      </p:cViewPr>
      <p:guideLst>
        <p:guide orient="horz" pos="2160"/>
        <p:guide pos="2880"/>
      </p:guideLst>
    </p:cSldViewPr>
  </p:slideViewPr>
  <p:outlineViewPr>
    <p:cViewPr>
      <p:scale>
        <a:sx n="33" d="100"/>
        <a:sy n="33" d="100"/>
      </p:scale>
      <p:origin x="0" y="-5640"/>
    </p:cViewPr>
  </p:outlineViewPr>
  <p:notesTextViewPr>
    <p:cViewPr>
      <p:scale>
        <a:sx n="100" d="100"/>
        <a:sy n="100" d="100"/>
      </p:scale>
      <p:origin x="0" y="0"/>
    </p:cViewPr>
  </p:notesTextViewPr>
  <p:sorterViewPr>
    <p:cViewPr>
      <p:scale>
        <a:sx n="75" d="100"/>
        <a:sy n="75"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slide" Target="slides/slide183.xml"/><Relationship Id="rId211" Type="http://schemas.openxmlformats.org/officeDocument/2006/relationships/viewProps" Target="viewProps.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theme" Target="theme/theme1.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notesMaster" Target="notesMasters/notesMaster1.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handoutMaster" Target="handoutMasters/handoutMaster1.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commentAuthors" Target="commentAuthors.xml"/><Relationship Id="rId190" Type="http://schemas.openxmlformats.org/officeDocument/2006/relationships/slide" Target="slides/slide187.xml"/><Relationship Id="rId204" Type="http://schemas.openxmlformats.org/officeDocument/2006/relationships/slide" Target="slides/slide20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presProps" Target="presProps.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1.xml"/><Relationship Id="rId1" Type="http://schemas.microsoft.com/office/2011/relationships/chartStyle" Target="style1.xml"/></Relationships>
</file>

<file path=ppt/charts/_rels/chart48.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2.xml"/><Relationship Id="rId1" Type="http://schemas.microsoft.com/office/2011/relationships/chartStyle" Target="style2.xml"/></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1"/>
            <c:bubble3D val="0"/>
            <c:spPr>
              <a:solidFill>
                <a:schemeClr val="accent6"/>
              </a:solidFill>
            </c:spPr>
          </c:dPt>
          <c:dPt>
            <c:idx val="2"/>
            <c:bubble3D val="0"/>
            <c:spPr>
              <a:solidFill>
                <a:schemeClr val="accent4"/>
              </a:solidFill>
            </c:spPr>
          </c:dPt>
          <c:dLbls>
            <c:dLbl>
              <c:idx val="0"/>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0"/>
              <c:showCatName val="1"/>
              <c:showSerName val="0"/>
              <c:showPercent val="1"/>
              <c:showBubbleSize val="0"/>
            </c:dLbl>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Sheet1!$A$2:$A$4</c:f>
              <c:strCache>
                <c:ptCount val="3"/>
                <c:pt idx="0">
                  <c:v>Hôpital</c:v>
                </c:pt>
                <c:pt idx="1">
                  <c:v>Centre de santé</c:v>
                </c:pt>
                <c:pt idx="2">
                  <c:v>Poste de santé</c:v>
                </c:pt>
              </c:strCache>
            </c:strRef>
          </c:cat>
          <c:val>
            <c:numRef>
              <c:f>Sheet1!$B$2:$B$4</c:f>
              <c:numCache>
                <c:formatCode>General</c:formatCode>
                <c:ptCount val="3"/>
                <c:pt idx="0">
                  <c:v>5</c:v>
                </c:pt>
                <c:pt idx="1">
                  <c:v>12</c:v>
                </c:pt>
                <c:pt idx="2">
                  <c:v>82</c:v>
                </c:pt>
              </c:numCache>
            </c:numRef>
          </c:val>
        </c:ser>
        <c:dLbls>
          <c:showLegendKey val="0"/>
          <c:showVal val="0"/>
          <c:showCatName val="1"/>
          <c:showSerName val="0"/>
          <c:showPercent val="1"/>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7.4626865671641784E-2"/>
          <c:w val="0.96944444444444466"/>
          <c:h val="0.55279449210639764"/>
        </c:manualLayout>
      </c:layout>
      <c:barChart>
        <c:barDir val="col"/>
        <c:grouping val="clustered"/>
        <c:varyColors val="0"/>
        <c:ser>
          <c:idx val="0"/>
          <c:order val="0"/>
          <c:tx>
            <c:strRef>
              <c:f>Sheet1!$B$1</c:f>
              <c:strCache>
                <c:ptCount val="1"/>
                <c:pt idx="0">
                  <c:v>Series 1</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Soins curatifs infantiles</c:v>
                </c:pt>
                <c:pt idx="1">
                  <c:v>Services de suivi de la croissance</c:v>
                </c:pt>
                <c:pt idx="2">
                  <c:v>Services de  vaccination infantile</c:v>
                </c:pt>
                <c:pt idx="3">
                  <c:v>Méthodes modernes de planification familiale </c:v>
                </c:pt>
                <c:pt idx="4">
                  <c:v>Services de soins prénatals</c:v>
                </c:pt>
                <c:pt idx="5">
                  <c:v>Services des IST</c:v>
                </c:pt>
                <c:pt idx="6">
                  <c:v>Tous les services de base</c:v>
                </c:pt>
              </c:strCache>
            </c:strRef>
          </c:cat>
          <c:val>
            <c:numRef>
              <c:f>Sheet1!$B$2:$B$8</c:f>
              <c:numCache>
                <c:formatCode>General</c:formatCode>
                <c:ptCount val="7"/>
                <c:pt idx="0">
                  <c:v>96</c:v>
                </c:pt>
                <c:pt idx="1">
                  <c:v>86</c:v>
                </c:pt>
                <c:pt idx="2">
                  <c:v>84</c:v>
                </c:pt>
                <c:pt idx="3">
                  <c:v>86</c:v>
                </c:pt>
                <c:pt idx="4">
                  <c:v>88</c:v>
                </c:pt>
                <c:pt idx="5">
                  <c:v>99</c:v>
                </c:pt>
                <c:pt idx="6">
                  <c:v>78</c:v>
                </c:pt>
              </c:numCache>
            </c:numRef>
          </c:val>
        </c:ser>
        <c:dLbls>
          <c:showLegendKey val="0"/>
          <c:showVal val="1"/>
          <c:showCatName val="0"/>
          <c:showSerName val="0"/>
          <c:showPercent val="0"/>
          <c:showBubbleSize val="0"/>
        </c:dLbls>
        <c:gapWidth val="150"/>
        <c:overlap val="-25"/>
        <c:axId val="636809344"/>
        <c:axId val="636808560"/>
      </c:barChart>
      <c:catAx>
        <c:axId val="636809344"/>
        <c:scaling>
          <c:orientation val="minMax"/>
        </c:scaling>
        <c:delete val="0"/>
        <c:axPos val="b"/>
        <c:numFmt formatCode="General" sourceLinked="0"/>
        <c:majorTickMark val="none"/>
        <c:minorTickMark val="none"/>
        <c:tickLblPos val="nextTo"/>
        <c:txPr>
          <a:bodyPr/>
          <a:lstStyle/>
          <a:p>
            <a:pPr>
              <a:defRPr sz="1600"/>
            </a:pPr>
            <a:endParaRPr lang="en-US"/>
          </a:p>
        </c:txPr>
        <c:crossAx val="636808560"/>
        <c:crosses val="autoZero"/>
        <c:auto val="1"/>
        <c:lblAlgn val="ctr"/>
        <c:lblOffset val="100"/>
        <c:noMultiLvlLbl val="0"/>
      </c:catAx>
      <c:valAx>
        <c:axId val="636808560"/>
        <c:scaling>
          <c:orientation val="minMax"/>
          <c:max val="100"/>
        </c:scaling>
        <c:delete val="1"/>
        <c:axPos val="l"/>
        <c:numFmt formatCode="General" sourceLinked="1"/>
        <c:majorTickMark val="out"/>
        <c:minorTickMark val="none"/>
        <c:tickLblPos val="none"/>
        <c:crossAx val="6368093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1"/>
              </a:solidFill>
            </c:spPr>
          </c:dPt>
          <c:dPt>
            <c:idx val="1"/>
            <c:invertIfNegative val="0"/>
            <c:bubble3D val="0"/>
            <c:spPr>
              <a:solidFill>
                <a:schemeClr val="accent3"/>
              </a:solidFill>
            </c:spPr>
          </c:dPt>
          <c:dPt>
            <c:idx val="2"/>
            <c:invertIfNegative val="0"/>
            <c:bubble3D val="0"/>
            <c:spPr>
              <a:solidFill>
                <a:schemeClr val="accent4"/>
              </a:solidFill>
            </c:spPr>
          </c:dPt>
          <c:dPt>
            <c:idx val="4"/>
            <c:invertIfNegative val="0"/>
            <c:bubble3D val="0"/>
            <c:spPr>
              <a:solidFill>
                <a:schemeClr val="accent2"/>
              </a:solidFill>
            </c:spPr>
          </c:dPt>
          <c:dPt>
            <c:idx val="5"/>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Hôpital</c:v>
                </c:pt>
                <c:pt idx="1">
                  <c:v>Centre de santé</c:v>
                </c:pt>
                <c:pt idx="2">
                  <c:v>Poste de santé</c:v>
                </c:pt>
                <c:pt idx="4">
                  <c:v>Publique</c:v>
                </c:pt>
                <c:pt idx="5">
                  <c:v>Privé</c:v>
                </c:pt>
              </c:strCache>
            </c:strRef>
          </c:cat>
          <c:val>
            <c:numRef>
              <c:f>Sheet1!$B$2:$B$7</c:f>
              <c:numCache>
                <c:formatCode>General</c:formatCode>
                <c:ptCount val="6"/>
                <c:pt idx="0">
                  <c:v>33</c:v>
                </c:pt>
                <c:pt idx="1">
                  <c:v>69</c:v>
                </c:pt>
                <c:pt idx="2">
                  <c:v>82</c:v>
                </c:pt>
                <c:pt idx="4">
                  <c:v>93</c:v>
                </c:pt>
                <c:pt idx="5">
                  <c:v>22</c:v>
                </c:pt>
              </c:numCache>
            </c:numRef>
          </c:val>
        </c:ser>
        <c:dLbls>
          <c:showLegendKey val="0"/>
          <c:showVal val="1"/>
          <c:showCatName val="0"/>
          <c:showSerName val="0"/>
          <c:showPercent val="0"/>
          <c:showBubbleSize val="0"/>
        </c:dLbls>
        <c:gapWidth val="80"/>
        <c:overlap val="-25"/>
        <c:axId val="636803464"/>
        <c:axId val="636807384"/>
      </c:barChart>
      <c:catAx>
        <c:axId val="636803464"/>
        <c:scaling>
          <c:orientation val="minMax"/>
        </c:scaling>
        <c:delete val="0"/>
        <c:axPos val="b"/>
        <c:numFmt formatCode="General" sourceLinked="0"/>
        <c:majorTickMark val="none"/>
        <c:minorTickMark val="none"/>
        <c:tickLblPos val="nextTo"/>
        <c:crossAx val="636807384"/>
        <c:crosses val="autoZero"/>
        <c:auto val="1"/>
        <c:lblAlgn val="ctr"/>
        <c:lblOffset val="100"/>
        <c:noMultiLvlLbl val="0"/>
      </c:catAx>
      <c:valAx>
        <c:axId val="636807384"/>
        <c:scaling>
          <c:orientation val="minMax"/>
          <c:max val="100"/>
        </c:scaling>
        <c:delete val="1"/>
        <c:axPos val="l"/>
        <c:numFmt formatCode="General" sourceLinked="1"/>
        <c:majorTickMark val="out"/>
        <c:minorTickMark val="none"/>
        <c:tickLblPos val="none"/>
        <c:crossAx val="6368034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2500000000000001E-2"/>
          <c:y val="0.16417910447761189"/>
          <c:w val="0.96944444444444466"/>
          <c:h val="0.63789399459395968"/>
        </c:manualLayout>
      </c:layout>
      <c:barChart>
        <c:barDir val="col"/>
        <c:grouping val="clustered"/>
        <c:varyColors val="0"/>
        <c:ser>
          <c:idx val="0"/>
          <c:order val="0"/>
          <c:tx>
            <c:strRef>
              <c:f>Sheet1!$B$1</c:f>
              <c:strCache>
                <c:ptCount val="1"/>
                <c:pt idx="0">
                  <c:v>2014 (N=363)</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Electricité régulière </c:v>
                </c:pt>
                <c:pt idx="1">
                  <c:v>Source d’eau amélioré </c:v>
                </c:pt>
                <c:pt idx="2">
                  <c:v>Intimité visuelle et auditive</c:v>
                </c:pt>
                <c:pt idx="3">
                  <c:v>Latrine pour les patients</c:v>
                </c:pt>
                <c:pt idx="4">
                  <c:v>Equipment de communication </c:v>
                </c:pt>
                <c:pt idx="5">
                  <c:v>Ordinateur avec internet</c:v>
                </c:pt>
                <c:pt idx="6">
                  <c:v>Transport d’urgence</c:v>
                </c:pt>
              </c:strCache>
            </c:strRef>
          </c:cat>
          <c:val>
            <c:numRef>
              <c:f>Sheet1!$B$2:$B$8</c:f>
              <c:numCache>
                <c:formatCode>General</c:formatCode>
                <c:ptCount val="7"/>
                <c:pt idx="0">
                  <c:v>53</c:v>
                </c:pt>
                <c:pt idx="1">
                  <c:v>94</c:v>
                </c:pt>
                <c:pt idx="2">
                  <c:v>98</c:v>
                </c:pt>
                <c:pt idx="3">
                  <c:v>95</c:v>
                </c:pt>
                <c:pt idx="4">
                  <c:v>50</c:v>
                </c:pt>
                <c:pt idx="5">
                  <c:v>51</c:v>
                </c:pt>
                <c:pt idx="6">
                  <c:v>54</c:v>
                </c:pt>
              </c:numCache>
            </c:numRef>
          </c:val>
        </c:ser>
        <c:ser>
          <c:idx val="1"/>
          <c:order val="1"/>
          <c:tx>
            <c:strRef>
              <c:f>Sheet1!$C$1</c:f>
              <c:strCache>
                <c:ptCount val="1"/>
                <c:pt idx="0">
                  <c:v>2016 (N=371)</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Electricité régulière </c:v>
                </c:pt>
                <c:pt idx="1">
                  <c:v>Source d’eau amélioré </c:v>
                </c:pt>
                <c:pt idx="2">
                  <c:v>Intimité visuelle et auditive</c:v>
                </c:pt>
                <c:pt idx="3">
                  <c:v>Latrine pour les patients</c:v>
                </c:pt>
                <c:pt idx="4">
                  <c:v>Equipment de communication </c:v>
                </c:pt>
                <c:pt idx="5">
                  <c:v>Ordinateur avec internet</c:v>
                </c:pt>
                <c:pt idx="6">
                  <c:v>Transport d’urgence</c:v>
                </c:pt>
              </c:strCache>
            </c:strRef>
          </c:cat>
          <c:val>
            <c:numRef>
              <c:f>Sheet1!$C$2:$C$8</c:f>
              <c:numCache>
                <c:formatCode>General</c:formatCode>
                <c:ptCount val="7"/>
                <c:pt idx="0">
                  <c:v>57</c:v>
                </c:pt>
                <c:pt idx="1">
                  <c:v>95</c:v>
                </c:pt>
                <c:pt idx="2">
                  <c:v>98</c:v>
                </c:pt>
                <c:pt idx="3">
                  <c:v>98</c:v>
                </c:pt>
                <c:pt idx="4">
                  <c:v>50</c:v>
                </c:pt>
                <c:pt idx="5">
                  <c:v>52</c:v>
                </c:pt>
                <c:pt idx="6">
                  <c:v>65</c:v>
                </c:pt>
              </c:numCache>
            </c:numRef>
          </c:val>
        </c:ser>
        <c:dLbls>
          <c:showLegendKey val="0"/>
          <c:showVal val="1"/>
          <c:showCatName val="0"/>
          <c:showSerName val="0"/>
          <c:showPercent val="0"/>
          <c:showBubbleSize val="0"/>
        </c:dLbls>
        <c:gapWidth val="150"/>
        <c:overlap val="-25"/>
        <c:axId val="636805032"/>
        <c:axId val="636803072"/>
      </c:barChart>
      <c:catAx>
        <c:axId val="636805032"/>
        <c:scaling>
          <c:orientation val="minMax"/>
        </c:scaling>
        <c:delete val="0"/>
        <c:axPos val="b"/>
        <c:numFmt formatCode="General" sourceLinked="0"/>
        <c:majorTickMark val="none"/>
        <c:minorTickMark val="none"/>
        <c:tickLblPos val="nextTo"/>
        <c:txPr>
          <a:bodyPr/>
          <a:lstStyle/>
          <a:p>
            <a:pPr>
              <a:defRPr sz="1400"/>
            </a:pPr>
            <a:endParaRPr lang="en-US"/>
          </a:p>
        </c:txPr>
        <c:crossAx val="636803072"/>
        <c:crosses val="autoZero"/>
        <c:auto val="1"/>
        <c:lblAlgn val="ctr"/>
        <c:lblOffset val="100"/>
        <c:noMultiLvlLbl val="0"/>
      </c:catAx>
      <c:valAx>
        <c:axId val="636803072"/>
        <c:scaling>
          <c:orientation val="minMax"/>
          <c:max val="100"/>
        </c:scaling>
        <c:delete val="1"/>
        <c:axPos val="l"/>
        <c:numFmt formatCode="General" sourceLinked="1"/>
        <c:majorTickMark val="out"/>
        <c:minorTickMark val="none"/>
        <c:tickLblPos val="none"/>
        <c:crossAx val="636805032"/>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barChart>
        <c:barDir val="col"/>
        <c:grouping val="clustered"/>
        <c:varyColors val="0"/>
        <c:ser>
          <c:idx val="0"/>
          <c:order val="0"/>
          <c:tx>
            <c:strRef>
              <c:f>Sheet1!$A$2</c:f>
              <c:strCache>
                <c:ptCount val="1"/>
                <c:pt idx="0">
                  <c:v>Category 1</c:v>
                </c:pt>
              </c:strCache>
            </c:strRef>
          </c:tx>
          <c:spPr>
            <a:solidFill>
              <a:schemeClr val="tx2">
                <a:lumMod val="75000"/>
              </a:schemeClr>
            </a:solidFill>
          </c:spPr>
          <c:invertIfNegative val="0"/>
          <c:dPt>
            <c:idx val="0"/>
            <c:invertIfNegative val="0"/>
            <c:bubble3D val="0"/>
            <c:spPr>
              <a:solidFill>
                <a:srgbClr val="01CC9D"/>
              </a:solidFill>
            </c:spPr>
          </c:dPt>
          <c:dPt>
            <c:idx val="1"/>
            <c:invertIfNegative val="0"/>
            <c:bubble3D val="0"/>
            <c:spPr>
              <a:solidFill>
                <a:srgbClr val="F9AE15"/>
              </a:solidFill>
            </c:spPr>
          </c:dPt>
          <c:dPt>
            <c:idx val="2"/>
            <c:invertIfNegative val="0"/>
            <c:bubble3D val="0"/>
            <c:spPr>
              <a:solidFill>
                <a:srgbClr val="FFFF00"/>
              </a:solidFill>
            </c:spPr>
          </c:dPt>
          <c:dPt>
            <c:idx val="3"/>
            <c:invertIfNegative val="0"/>
            <c:bubble3D val="0"/>
            <c:spPr>
              <a:solidFill>
                <a:srgbClr val="B30737"/>
              </a:solidFill>
            </c:spPr>
          </c:dPt>
          <c:dPt>
            <c:idx val="4"/>
            <c:invertIfNegative val="0"/>
            <c:bubble3D val="0"/>
            <c:spPr>
              <a:solidFill>
                <a:schemeClr val="accent4">
                  <a:lumMod val="50000"/>
                </a:schemeClr>
              </a:solidFill>
            </c:spPr>
          </c:dPt>
          <c:dPt>
            <c:idx val="5"/>
            <c:invertIfNegative val="0"/>
            <c:bubble3D val="0"/>
            <c:spPr>
              <a:solidFill>
                <a:schemeClr val="accent6"/>
              </a:solidFill>
            </c:spPr>
          </c:dPt>
          <c:dPt>
            <c:idx val="6"/>
            <c:invertIfNegative val="0"/>
            <c:bubble3D val="0"/>
            <c:spPr>
              <a:solidFill>
                <a:schemeClr val="accent1"/>
              </a:solidFill>
            </c:spPr>
          </c:dPt>
          <c:dPt>
            <c:idx val="7"/>
            <c:invertIfNegative val="0"/>
            <c:bubble3D val="0"/>
            <c:spPr>
              <a:solidFill>
                <a:schemeClr val="accent4"/>
              </a:solidFill>
            </c:spPr>
          </c:dPt>
          <c:dPt>
            <c:idx val="8"/>
            <c:invertIfNegative val="0"/>
            <c:bubble3D val="0"/>
            <c:spPr>
              <a:solidFill>
                <a:schemeClr val="bg2"/>
              </a:solidFill>
            </c:spPr>
          </c:dPt>
          <c:dLbls>
            <c:dLbl>
              <c:idx val="0"/>
              <c:tx>
                <c:rich>
                  <a:bodyPr/>
                  <a:lstStyle/>
                  <a:p>
                    <a:r>
                      <a:rPr lang="en-US" smtClean="0"/>
                      <a:t>6,4</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smtClean="0"/>
                      <a:t>6,0</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smtClean="0"/>
                      <a:t>5,7</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smtClean="0"/>
                      <a:t>5,3</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smtClean="0"/>
                      <a:t>5,0</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smtClean="0"/>
                      <a:t>5,3</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6"/>
              <c:tx>
                <c:rich>
                  <a:bodyPr/>
                  <a:lstStyle/>
                  <a:p>
                    <a:r>
                      <a:rPr lang="en-US" smtClean="0"/>
                      <a:t>5,0</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7"/>
              <c:tx>
                <c:rich>
                  <a:bodyPr/>
                  <a:lstStyle/>
                  <a:p>
                    <a:r>
                      <a:rPr lang="en-US" smtClean="0"/>
                      <a:t>4,9</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8"/>
              <c:tx>
                <c:rich>
                  <a:bodyPr/>
                  <a:lstStyle/>
                  <a:p>
                    <a:r>
                      <a:rPr lang="en-US" dirty="0" smtClean="0"/>
                      <a:t>4,7</a:t>
                    </a:r>
                    <a:endParaRPr lang="en-US"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Sheet1!$B$1:$J$1</c:f>
              <c:strCache>
                <c:ptCount val="9"/>
                <c:pt idx="0">
                  <c:v>EDS 1986</c:v>
                </c:pt>
                <c:pt idx="1">
                  <c:v>EDS 1992-1993</c:v>
                </c:pt>
                <c:pt idx="2">
                  <c:v>EDS 1997</c:v>
                </c:pt>
                <c:pt idx="3">
                  <c:v>EDS 2005</c:v>
                </c:pt>
                <c:pt idx="4">
                  <c:v>EDS-MICS 2010-2011</c:v>
                </c:pt>
                <c:pt idx="5">
                  <c:v>EDS-C 2012-2013</c:v>
                </c:pt>
                <c:pt idx="6">
                  <c:v>EDS-C 2014</c:v>
                </c:pt>
                <c:pt idx="7">
                  <c:v>EDS-C 2015</c:v>
                </c:pt>
                <c:pt idx="8">
                  <c:v>EDS-C 2016</c:v>
                </c:pt>
              </c:strCache>
            </c:strRef>
          </c:cat>
          <c:val>
            <c:numRef>
              <c:f>Sheet1!$B$2:$J$2</c:f>
              <c:numCache>
                <c:formatCode>0.0</c:formatCode>
                <c:ptCount val="9"/>
                <c:pt idx="0">
                  <c:v>6.4</c:v>
                </c:pt>
                <c:pt idx="1">
                  <c:v>6</c:v>
                </c:pt>
                <c:pt idx="2">
                  <c:v>5.7</c:v>
                </c:pt>
                <c:pt idx="3">
                  <c:v>5.3</c:v>
                </c:pt>
                <c:pt idx="4">
                  <c:v>5</c:v>
                </c:pt>
                <c:pt idx="5">
                  <c:v>5.3</c:v>
                </c:pt>
                <c:pt idx="6">
                  <c:v>5</c:v>
                </c:pt>
                <c:pt idx="7">
                  <c:v>4.9000000000000004</c:v>
                </c:pt>
                <c:pt idx="8">
                  <c:v>4.7</c:v>
                </c:pt>
              </c:numCache>
            </c:numRef>
          </c:val>
        </c:ser>
        <c:dLbls>
          <c:showLegendKey val="0"/>
          <c:showVal val="1"/>
          <c:showCatName val="0"/>
          <c:showSerName val="0"/>
          <c:showPercent val="0"/>
          <c:showBubbleSize val="0"/>
        </c:dLbls>
        <c:gapWidth val="70"/>
        <c:overlap val="-25"/>
        <c:axId val="573778616"/>
        <c:axId val="573781360"/>
      </c:barChart>
      <c:catAx>
        <c:axId val="573778616"/>
        <c:scaling>
          <c:orientation val="minMax"/>
        </c:scaling>
        <c:delete val="0"/>
        <c:axPos val="b"/>
        <c:numFmt formatCode="General" sourceLinked="0"/>
        <c:majorTickMark val="none"/>
        <c:minorTickMark val="none"/>
        <c:tickLblPos val="nextTo"/>
        <c:txPr>
          <a:bodyPr/>
          <a:lstStyle/>
          <a:p>
            <a:pPr>
              <a:defRPr sz="1600"/>
            </a:pPr>
            <a:endParaRPr lang="en-US"/>
          </a:p>
        </c:txPr>
        <c:crossAx val="573781360"/>
        <c:crosses val="autoZero"/>
        <c:auto val="1"/>
        <c:lblAlgn val="ctr"/>
        <c:lblOffset val="100"/>
        <c:noMultiLvlLbl val="0"/>
      </c:catAx>
      <c:valAx>
        <c:axId val="573781360"/>
        <c:scaling>
          <c:orientation val="minMax"/>
          <c:max val="7"/>
          <c:min val="0"/>
        </c:scaling>
        <c:delete val="1"/>
        <c:axPos val="l"/>
        <c:numFmt formatCode="0.0" sourceLinked="1"/>
        <c:majorTickMark val="none"/>
        <c:minorTickMark val="none"/>
        <c:tickLblPos val="none"/>
        <c:crossAx val="573778616"/>
        <c:crosses val="autoZero"/>
        <c:crossBetween val="between"/>
      </c:valAx>
    </c:plotArea>
    <c:plotVisOnly val="1"/>
    <c:dispBlanksAs val="gap"/>
    <c:showDLblsOverMax val="0"/>
  </c:chart>
  <c:txPr>
    <a:bodyPr/>
    <a:lstStyle/>
    <a:p>
      <a:pPr>
        <a:defRPr lang="fr-SN" sz="1800" noProof="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2"/>
            <c:invertIfNegative val="0"/>
            <c:bubble3D val="0"/>
            <c:spPr>
              <a:solidFill>
                <a:schemeClr val="tx2"/>
              </a:solidFill>
            </c:spPr>
          </c:dPt>
          <c:dLbls>
            <c:dLbl>
              <c:idx val="0"/>
              <c:tx>
                <c:rich>
                  <a:bodyPr/>
                  <a:lstStyle/>
                  <a:p>
                    <a:r>
                      <a:rPr lang="en-US" dirty="0" smtClean="0"/>
                      <a:t>4,2</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smtClean="0"/>
                      <a:t>4,7</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dirty="0" smtClean="0"/>
                      <a:t>4,7</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dirty="0" smtClean="0"/>
                      <a:t>4,8</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smtClean="0"/>
                      <a:t>4,9</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dirty="0" smtClean="0"/>
                      <a:t>4,9</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6"/>
              <c:tx>
                <c:rich>
                  <a:bodyPr/>
                  <a:lstStyle/>
                  <a:p>
                    <a:r>
                      <a:rPr lang="en-US" smtClean="0"/>
                      <a:t>5,0</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7"/>
              <c:tx>
                <c:rich>
                  <a:bodyPr/>
                  <a:lstStyle/>
                  <a:p>
                    <a:r>
                      <a:rPr lang="en-US" dirty="0" smtClean="0"/>
                      <a:t>5,0</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8"/>
              <c:tx>
                <c:rich>
                  <a:bodyPr/>
                  <a:lstStyle/>
                  <a:p>
                    <a:r>
                      <a:rPr lang="en-US" smtClean="0"/>
                      <a:t>5,1</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9"/>
              <c:tx>
                <c:rich>
                  <a:bodyPr/>
                  <a:lstStyle/>
                  <a:p>
                    <a:r>
                      <a:rPr lang="en-US" dirty="0" smtClean="0"/>
                      <a:t>5,5</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0"/>
              <c:tx>
                <c:rich>
                  <a:bodyPr/>
                  <a:lstStyle/>
                  <a:p>
                    <a:r>
                      <a:rPr lang="en-US" dirty="0" smtClean="0"/>
                      <a:t>5,6</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1"/>
              <c:tx>
                <c:rich>
                  <a:bodyPr/>
                  <a:lstStyle/>
                  <a:p>
                    <a:r>
                      <a:rPr lang="en-US" dirty="0" smtClean="0"/>
                      <a:t>6,3</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2"/>
              <c:tx>
                <c:rich>
                  <a:bodyPr/>
                  <a:lstStyle/>
                  <a:p>
                    <a:r>
                      <a:rPr lang="en-US" dirty="0" smtClean="0"/>
                      <a:t>7,6</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3"/>
              <c:tx>
                <c:rich>
                  <a:bodyPr/>
                  <a:lstStyle/>
                  <a:p>
                    <a:r>
                      <a:rPr lang="en-US" smtClean="0"/>
                      <a:t>7,6</a:t>
                    </a:r>
                    <a:endParaRPr lang="en-US"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Sheet1!$A$2:$A$14</c:f>
              <c:strCache>
                <c:ptCount val="13"/>
                <c:pt idx="0">
                  <c:v>Ghana 2016</c:v>
                </c:pt>
                <c:pt idx="1">
                  <c:v>Liberia 2013</c:v>
                </c:pt>
                <c:pt idx="2">
                  <c:v>Sénégal 2016</c:v>
                </c:pt>
                <c:pt idx="3">
                  <c:v>Togo 2013-2014</c:v>
                </c:pt>
                <c:pt idx="4">
                  <c:v>Bénin 2011-2012</c:v>
                </c:pt>
                <c:pt idx="5">
                  <c:v>Sierra Leone 2013</c:v>
                </c:pt>
                <c:pt idx="6">
                  <c:v>Côte d'Ivoire 2011-2012</c:v>
                </c:pt>
                <c:pt idx="7">
                  <c:v>Nigéria 2015</c:v>
                </c:pt>
                <c:pt idx="8">
                  <c:v>Guinée 2012</c:v>
                </c:pt>
                <c:pt idx="9">
                  <c:v>Burkina Faso 2014</c:v>
                </c:pt>
                <c:pt idx="10">
                  <c:v>Gambie 2013</c:v>
                </c:pt>
                <c:pt idx="11">
                  <c:v>Mali 2015</c:v>
                </c:pt>
                <c:pt idx="12">
                  <c:v>Niger 2012</c:v>
                </c:pt>
              </c:strCache>
            </c:strRef>
          </c:cat>
          <c:val>
            <c:numRef>
              <c:f>Sheet1!$B$2:$B$14</c:f>
              <c:numCache>
                <c:formatCode>General</c:formatCode>
                <c:ptCount val="13"/>
                <c:pt idx="0">
                  <c:v>4.2</c:v>
                </c:pt>
                <c:pt idx="1">
                  <c:v>4.7</c:v>
                </c:pt>
                <c:pt idx="2" formatCode="0.0">
                  <c:v>4.7</c:v>
                </c:pt>
                <c:pt idx="3">
                  <c:v>4.8</c:v>
                </c:pt>
                <c:pt idx="4">
                  <c:v>4.9000000000000004</c:v>
                </c:pt>
                <c:pt idx="5">
                  <c:v>4.9000000000000004</c:v>
                </c:pt>
                <c:pt idx="6" formatCode="0.0">
                  <c:v>5</c:v>
                </c:pt>
                <c:pt idx="7">
                  <c:v>5</c:v>
                </c:pt>
                <c:pt idx="8">
                  <c:v>5.0999999999999996</c:v>
                </c:pt>
                <c:pt idx="9" formatCode="0.0">
                  <c:v>5.5</c:v>
                </c:pt>
                <c:pt idx="10" formatCode="0.0">
                  <c:v>5.6</c:v>
                </c:pt>
                <c:pt idx="11" formatCode="0.0">
                  <c:v>6.3</c:v>
                </c:pt>
                <c:pt idx="12" formatCode="0.0">
                  <c:v>7.6</c:v>
                </c:pt>
              </c:numCache>
            </c:numRef>
          </c:val>
        </c:ser>
        <c:dLbls>
          <c:showLegendKey val="0"/>
          <c:showVal val="1"/>
          <c:showCatName val="0"/>
          <c:showSerName val="0"/>
          <c:showPercent val="0"/>
          <c:showBubbleSize val="0"/>
        </c:dLbls>
        <c:gapWidth val="100"/>
        <c:overlap val="-25"/>
        <c:axId val="573778224"/>
        <c:axId val="573779400"/>
      </c:barChart>
      <c:catAx>
        <c:axId val="573778224"/>
        <c:scaling>
          <c:orientation val="minMax"/>
        </c:scaling>
        <c:delete val="0"/>
        <c:axPos val="l"/>
        <c:numFmt formatCode="General" sourceLinked="0"/>
        <c:majorTickMark val="none"/>
        <c:minorTickMark val="none"/>
        <c:tickLblPos val="nextTo"/>
        <c:crossAx val="573779400"/>
        <c:crosses val="autoZero"/>
        <c:auto val="1"/>
        <c:lblAlgn val="ctr"/>
        <c:lblOffset val="100"/>
        <c:noMultiLvlLbl val="0"/>
      </c:catAx>
      <c:valAx>
        <c:axId val="573779400"/>
        <c:scaling>
          <c:orientation val="minMax"/>
        </c:scaling>
        <c:delete val="1"/>
        <c:axPos val="b"/>
        <c:numFmt formatCode="General" sourceLinked="1"/>
        <c:majorTickMark val="none"/>
        <c:minorTickMark val="none"/>
        <c:tickLblPos val="none"/>
        <c:crossAx val="5737782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cene3d>
              <a:camera prst="orthographicFront"/>
              <a:lightRig rig="balanced" dir="t">
                <a:rot lat="0" lon="0" rev="8700000"/>
              </a:lightRig>
            </a:scene3d>
            <a:sp3d>
              <a:bevelT w="190500" h="38100"/>
            </a:sp3d>
          </c:spPr>
          <c:invertIfNegative val="0"/>
          <c:dPt>
            <c:idx val="0"/>
            <c:invertIfNegative val="0"/>
            <c:bubble3D val="0"/>
            <c:spPr>
              <a:solidFill>
                <a:schemeClr val="tx2"/>
              </a:solidFill>
              <a:scene3d>
                <a:camera prst="orthographicFront"/>
                <a:lightRig rig="balanced" dir="t">
                  <a:rot lat="0" lon="0" rev="8700000"/>
                </a:lightRig>
              </a:scene3d>
              <a:sp3d>
                <a:bevelT w="190500" h="38100"/>
              </a:sp3d>
            </c:spPr>
          </c:dPt>
          <c:dPt>
            <c:idx val="1"/>
            <c:invertIfNegative val="0"/>
            <c:bubble3D val="0"/>
            <c:spPr>
              <a:solidFill>
                <a:schemeClr val="accent4"/>
              </a:solidFill>
              <a:scene3d>
                <a:camera prst="orthographicFront"/>
                <a:lightRig rig="balanced" dir="t">
                  <a:rot lat="0" lon="0" rev="8700000"/>
                </a:lightRig>
              </a:scene3d>
              <a:sp3d>
                <a:bevelT w="190500" h="38100"/>
              </a:sp3d>
            </c:spPr>
          </c:dPt>
          <c:dPt>
            <c:idx val="2"/>
            <c:invertIfNegative val="0"/>
            <c:bubble3D val="0"/>
            <c:spPr>
              <a:solidFill>
                <a:schemeClr val="accent2"/>
              </a:solidFill>
              <a:scene3d>
                <a:camera prst="orthographicFront"/>
                <a:lightRig rig="balanced" dir="t">
                  <a:rot lat="0" lon="0" rev="8700000"/>
                </a:lightRig>
              </a:scene3d>
              <a:sp3d>
                <a:bevelT w="190500" h="38100"/>
              </a:sp3d>
            </c:spPr>
          </c:dPt>
          <c:dLbls>
            <c:dLbl>
              <c:idx val="0"/>
              <c:tx>
                <c:rich>
                  <a:bodyPr/>
                  <a:lstStyle/>
                  <a:p>
                    <a:r>
                      <a:rPr lang="en-US" dirty="0" smtClean="0"/>
                      <a:t>21,7</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dirty="0" smtClean="0"/>
                      <a:t>23,3</a:t>
                    </a:r>
                    <a:endParaRPr lang="en-US"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dirty="0" smtClean="0"/>
                      <a:t>20,4</a:t>
                    </a:r>
                    <a:endParaRPr lang="en-US"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Sheet1!$B$2:$B$4</c:f>
              <c:numCache>
                <c:formatCode>0.0</c:formatCode>
                <c:ptCount val="3"/>
                <c:pt idx="0">
                  <c:v>21.7</c:v>
                </c:pt>
                <c:pt idx="1">
                  <c:v>23.3</c:v>
                </c:pt>
                <c:pt idx="2">
                  <c:v>20.399999999999999</c:v>
                </c:pt>
              </c:numCache>
            </c:numRef>
          </c:val>
        </c:ser>
        <c:dLbls>
          <c:showLegendKey val="0"/>
          <c:showVal val="1"/>
          <c:showCatName val="0"/>
          <c:showSerName val="0"/>
          <c:showPercent val="0"/>
          <c:showBubbleSize val="0"/>
        </c:dLbls>
        <c:gapWidth val="150"/>
        <c:overlap val="-25"/>
        <c:axId val="572082360"/>
        <c:axId val="572081968"/>
      </c:barChart>
      <c:catAx>
        <c:axId val="572082360"/>
        <c:scaling>
          <c:orientation val="minMax"/>
        </c:scaling>
        <c:delete val="0"/>
        <c:axPos val="b"/>
        <c:numFmt formatCode="General" sourceLinked="1"/>
        <c:majorTickMark val="none"/>
        <c:minorTickMark val="none"/>
        <c:tickLblPos val="nextTo"/>
        <c:crossAx val="572081968"/>
        <c:crosses val="autoZero"/>
        <c:auto val="1"/>
        <c:lblAlgn val="ctr"/>
        <c:lblOffset val="100"/>
        <c:noMultiLvlLbl val="0"/>
      </c:catAx>
      <c:valAx>
        <c:axId val="572081968"/>
        <c:scaling>
          <c:orientation val="minMax"/>
          <c:min val="0"/>
        </c:scaling>
        <c:delete val="1"/>
        <c:axPos val="l"/>
        <c:numFmt formatCode="0.0" sourceLinked="1"/>
        <c:majorTickMark val="none"/>
        <c:minorTickMark val="none"/>
        <c:tickLblPos val="none"/>
        <c:crossAx val="572082360"/>
        <c:crosses val="autoZero"/>
        <c:crossBetween val="between"/>
      </c:valAx>
      <c:spPr>
        <a:noFill/>
        <a:ln w="25398">
          <a:noFill/>
        </a:ln>
      </c:spPr>
    </c:plotArea>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cene3d>
              <a:camera prst="orthographicFront"/>
              <a:lightRig rig="balanced" dir="t">
                <a:rot lat="0" lon="0" rev="8700000"/>
              </a:lightRig>
            </a:scene3d>
            <a:sp3d>
              <a:bevelT w="190500" h="38100"/>
            </a:sp3d>
          </c:spPr>
          <c:invertIfNegative val="0"/>
          <c:dPt>
            <c:idx val="0"/>
            <c:invertIfNegative val="0"/>
            <c:bubble3D val="0"/>
            <c:spPr>
              <a:solidFill>
                <a:schemeClr val="tx2"/>
              </a:solidFill>
              <a:scene3d>
                <a:camera prst="orthographicFront"/>
                <a:lightRig rig="balanced" dir="t">
                  <a:rot lat="0" lon="0" rev="8700000"/>
                </a:lightRig>
              </a:scene3d>
              <a:sp3d>
                <a:bevelT w="190500" h="38100"/>
              </a:sp3d>
            </c:spPr>
          </c:dPt>
          <c:dPt>
            <c:idx val="1"/>
            <c:invertIfNegative val="0"/>
            <c:bubble3D val="0"/>
            <c:spPr>
              <a:solidFill>
                <a:schemeClr val="accent4"/>
              </a:solidFill>
              <a:scene3d>
                <a:camera prst="orthographicFront"/>
                <a:lightRig rig="balanced" dir="t">
                  <a:rot lat="0" lon="0" rev="8700000"/>
                </a:lightRig>
              </a:scene3d>
              <a:sp3d>
                <a:bevelT w="190500" h="38100"/>
              </a:sp3d>
            </c:spPr>
          </c:dPt>
          <c:dPt>
            <c:idx val="2"/>
            <c:invertIfNegative val="0"/>
            <c:bubble3D val="0"/>
            <c:spPr>
              <a:solidFill>
                <a:schemeClr val="accent2"/>
              </a:solidFill>
              <a:scene3d>
                <a:camera prst="orthographicFront"/>
                <a:lightRig rig="balanced" dir="t">
                  <a:rot lat="0" lon="0" rev="8700000"/>
                </a:lightRig>
              </a:scene3d>
              <a:sp3d>
                <a:bevelT w="190500" h="38100"/>
              </a:sp3d>
            </c:spPr>
          </c:dPt>
          <c:dLbls>
            <c:numFmt formatCode="#,##0" sourceLinked="0"/>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Sheet1!$B$2:$B$4</c:f>
              <c:numCache>
                <c:formatCode>0.0</c:formatCode>
                <c:ptCount val="3"/>
                <c:pt idx="0">
                  <c:v>16</c:v>
                </c:pt>
                <c:pt idx="1">
                  <c:v>8</c:v>
                </c:pt>
                <c:pt idx="2">
                  <c:v>22</c:v>
                </c:pt>
              </c:numCache>
            </c:numRef>
          </c:val>
        </c:ser>
        <c:dLbls>
          <c:showLegendKey val="0"/>
          <c:showVal val="1"/>
          <c:showCatName val="0"/>
          <c:showSerName val="0"/>
          <c:showPercent val="0"/>
          <c:showBubbleSize val="0"/>
        </c:dLbls>
        <c:gapWidth val="150"/>
        <c:overlap val="-25"/>
        <c:axId val="644924656"/>
        <c:axId val="644925048"/>
      </c:barChart>
      <c:catAx>
        <c:axId val="644924656"/>
        <c:scaling>
          <c:orientation val="minMax"/>
        </c:scaling>
        <c:delete val="0"/>
        <c:axPos val="b"/>
        <c:numFmt formatCode="General" sourceLinked="1"/>
        <c:majorTickMark val="none"/>
        <c:minorTickMark val="none"/>
        <c:tickLblPos val="nextTo"/>
        <c:crossAx val="644925048"/>
        <c:crosses val="autoZero"/>
        <c:auto val="1"/>
        <c:lblAlgn val="ctr"/>
        <c:lblOffset val="100"/>
        <c:noMultiLvlLbl val="0"/>
      </c:catAx>
      <c:valAx>
        <c:axId val="644925048"/>
        <c:scaling>
          <c:orientation val="minMax"/>
          <c:max val="50"/>
          <c:min val="0"/>
        </c:scaling>
        <c:delete val="1"/>
        <c:axPos val="l"/>
        <c:numFmt formatCode="0.0" sourceLinked="1"/>
        <c:majorTickMark val="out"/>
        <c:minorTickMark val="none"/>
        <c:tickLblPos val="none"/>
        <c:crossAx val="644924656"/>
        <c:crosses val="autoZero"/>
        <c:crossBetween val="between"/>
      </c:valAx>
      <c:spPr>
        <a:noFill/>
        <a:ln w="25398">
          <a:noFill/>
        </a:ln>
      </c:spPr>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Femmes en union</c:v>
                </c:pt>
              </c:strCache>
            </c:strRef>
          </c:tx>
          <c:spPr>
            <a:solidFill>
              <a:schemeClr val="accent2"/>
            </a:solidFill>
          </c:spPr>
          <c:invertIfNegative val="0"/>
          <c:dPt>
            <c:idx val="0"/>
            <c:invertIfNegative val="0"/>
            <c:bubble3D val="0"/>
            <c:spPr>
              <a:solidFill>
                <a:schemeClr val="tx2">
                  <a:lumMod val="50000"/>
                </a:schemeClr>
              </a:solidFill>
            </c:spPr>
          </c:dPt>
          <c:dPt>
            <c:idx val="1"/>
            <c:invertIfNegative val="0"/>
            <c:bubble3D val="0"/>
            <c:spPr>
              <a:solidFill>
                <a:schemeClr val="bg2"/>
              </a:solidFill>
            </c:spPr>
          </c:dPt>
          <c:dPt>
            <c:idx val="5"/>
            <c:invertIfNegative val="0"/>
            <c:bubble3D val="0"/>
            <c:spPr>
              <a:solidFill>
                <a:schemeClr val="accent4"/>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N'importe quelle méthode</c:v>
                </c:pt>
                <c:pt idx="1">
                  <c:v>Méthode moderne</c:v>
                </c:pt>
                <c:pt idx="2">
                  <c:v>Injectables</c:v>
                </c:pt>
                <c:pt idx="3">
                  <c:v>Implant</c:v>
                </c:pt>
                <c:pt idx="4">
                  <c:v>Pilule</c:v>
                </c:pt>
                <c:pt idx="5">
                  <c:v>Méthode traditionelle</c:v>
                </c:pt>
              </c:strCache>
            </c:strRef>
          </c:cat>
          <c:val>
            <c:numRef>
              <c:f>Sheet1!$B$2:$B$7</c:f>
              <c:numCache>
                <c:formatCode>0</c:formatCode>
                <c:ptCount val="6"/>
                <c:pt idx="0">
                  <c:v>25</c:v>
                </c:pt>
                <c:pt idx="1">
                  <c:v>23</c:v>
                </c:pt>
                <c:pt idx="2">
                  <c:v>8</c:v>
                </c:pt>
                <c:pt idx="3">
                  <c:v>7</c:v>
                </c:pt>
                <c:pt idx="4">
                  <c:v>5</c:v>
                </c:pt>
                <c:pt idx="5">
                  <c:v>2</c:v>
                </c:pt>
              </c:numCache>
            </c:numRef>
          </c:val>
        </c:ser>
        <c:dLbls>
          <c:showLegendKey val="0"/>
          <c:showVal val="1"/>
          <c:showCatName val="0"/>
          <c:showSerName val="0"/>
          <c:showPercent val="0"/>
          <c:showBubbleSize val="0"/>
        </c:dLbls>
        <c:gapWidth val="80"/>
        <c:axId val="644925832"/>
        <c:axId val="644926224"/>
      </c:barChart>
      <c:catAx>
        <c:axId val="644925832"/>
        <c:scaling>
          <c:orientation val="minMax"/>
        </c:scaling>
        <c:delete val="0"/>
        <c:axPos val="b"/>
        <c:numFmt formatCode="General" sourceLinked="0"/>
        <c:majorTickMark val="none"/>
        <c:minorTickMark val="none"/>
        <c:tickLblPos val="nextTo"/>
        <c:crossAx val="644926224"/>
        <c:crosses val="autoZero"/>
        <c:auto val="1"/>
        <c:lblAlgn val="ctr"/>
        <c:lblOffset val="100"/>
        <c:noMultiLvlLbl val="0"/>
      </c:catAx>
      <c:valAx>
        <c:axId val="644926224"/>
        <c:scaling>
          <c:orientation val="minMax"/>
          <c:max val="100"/>
        </c:scaling>
        <c:delete val="1"/>
        <c:axPos val="l"/>
        <c:numFmt formatCode="0" sourceLinked="1"/>
        <c:majorTickMark val="none"/>
        <c:minorTickMark val="none"/>
        <c:tickLblPos val="none"/>
        <c:crossAx val="644925832"/>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793853893263344E-2"/>
          <c:y val="3.0869731251818085E-2"/>
          <c:w val="0.96610169491525422"/>
          <c:h val="0.73839577142898161"/>
        </c:manualLayout>
      </c:layout>
      <c:lineChart>
        <c:grouping val="standard"/>
        <c:varyColors val="0"/>
        <c:ser>
          <c:idx val="0"/>
          <c:order val="0"/>
          <c:tx>
            <c:strRef>
              <c:f>Sheet1!$A$2</c:f>
              <c:strCache>
                <c:ptCount val="1"/>
                <c:pt idx="0">
                  <c:v>Any method</c:v>
                </c:pt>
              </c:strCache>
            </c:strRef>
          </c:tx>
          <c:spPr>
            <a:ln w="31600" cap="rnd">
              <a:solidFill>
                <a:schemeClr val="tx2"/>
              </a:solidFill>
              <a:round/>
            </a:ln>
            <a:effectLst/>
          </c:spPr>
          <c:marker>
            <c:symbol val="circle"/>
            <c:size val="2"/>
            <c:spPr>
              <a:solidFill>
                <a:schemeClr val="tx2"/>
              </a:solidFill>
              <a:ln w="63200">
                <a:solidFill>
                  <a:schemeClr val="tx2"/>
                </a:solidFill>
              </a:ln>
              <a:effectLst/>
            </c:spPr>
          </c:marker>
          <c:dLbls>
            <c:spPr>
              <a:noFill/>
              <a:ln w="25250">
                <a:noFill/>
              </a:ln>
            </c:spPr>
            <c:txPr>
              <a:bodyPr rot="0" spcFirstLastPara="1" vertOverflow="ellipsis" vert="horz" wrap="square" lIns="38100" tIns="19050" rIns="38100" bIns="19050" anchor="ctr" anchorCtr="1">
                <a:spAutoFit/>
              </a:bodyPr>
              <a:lstStyle/>
              <a:p>
                <a:pPr>
                  <a:defRPr sz="1787"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EDS-MICS 2010-2011</c:v>
                </c:pt>
                <c:pt idx="1">
                  <c:v>EDS-C 2012-2013</c:v>
                </c:pt>
                <c:pt idx="2">
                  <c:v>EDS-C 2014</c:v>
                </c:pt>
                <c:pt idx="3">
                  <c:v>EDS-C 2015</c:v>
                </c:pt>
                <c:pt idx="4">
                  <c:v>EDS-C 2016</c:v>
                </c:pt>
              </c:strCache>
            </c:strRef>
          </c:cat>
          <c:val>
            <c:numRef>
              <c:f>Sheet1!$B$2:$F$2</c:f>
              <c:numCache>
                <c:formatCode>General</c:formatCode>
                <c:ptCount val="5"/>
                <c:pt idx="0">
                  <c:v>12</c:v>
                </c:pt>
                <c:pt idx="1">
                  <c:v>16</c:v>
                </c:pt>
                <c:pt idx="2">
                  <c:v>20</c:v>
                </c:pt>
                <c:pt idx="3">
                  <c:v>21</c:v>
                </c:pt>
                <c:pt idx="4">
                  <c:v>23</c:v>
                </c:pt>
              </c:numCache>
            </c:numRef>
          </c:val>
          <c:smooth val="0"/>
        </c:ser>
        <c:dLbls>
          <c:showLegendKey val="0"/>
          <c:showVal val="0"/>
          <c:showCatName val="0"/>
          <c:showSerName val="0"/>
          <c:showPercent val="0"/>
          <c:showBubbleSize val="0"/>
        </c:dLbls>
        <c:marker val="1"/>
        <c:smooth val="0"/>
        <c:axId val="644927008"/>
        <c:axId val="644927400"/>
      </c:lineChart>
      <c:catAx>
        <c:axId val="644927008"/>
        <c:scaling>
          <c:orientation val="minMax"/>
        </c:scaling>
        <c:delete val="0"/>
        <c:axPos val="b"/>
        <c:numFmt formatCode="General" sourceLinked="1"/>
        <c:majorTickMark val="none"/>
        <c:minorTickMark val="none"/>
        <c:tickLblPos val="nextTo"/>
        <c:spPr>
          <a:noFill/>
          <a:ln w="9458"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644927400"/>
        <c:crosses val="autoZero"/>
        <c:auto val="1"/>
        <c:lblAlgn val="ctr"/>
        <c:lblOffset val="100"/>
        <c:noMultiLvlLbl val="0"/>
      </c:catAx>
      <c:valAx>
        <c:axId val="644927400"/>
        <c:scaling>
          <c:orientation val="minMax"/>
          <c:max val="50"/>
          <c:min val="0"/>
        </c:scaling>
        <c:delete val="1"/>
        <c:axPos val="l"/>
        <c:numFmt formatCode="General" sourceLinked="1"/>
        <c:majorTickMark val="out"/>
        <c:minorTickMark val="none"/>
        <c:tickLblPos val="none"/>
        <c:crossAx val="644927008"/>
        <c:crosses val="autoZero"/>
        <c:crossBetween val="between"/>
        <c:majorUnit val="10"/>
      </c:valAx>
      <c:spPr>
        <a:noFill/>
        <a:ln w="25360">
          <a:noFill/>
        </a:ln>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06"/>
          <c:y val="4.7349561681006382E-2"/>
          <c:w val="0.65251594752342434"/>
          <c:h val="0.94791548215089305"/>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12"/>
            <c:invertIfNegative val="0"/>
            <c:bubble3D val="0"/>
            <c:spPr>
              <a:solidFill>
                <a:schemeClr val="tx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Guinée 2012</c:v>
                </c:pt>
                <c:pt idx="1">
                  <c:v>Bénin 2011-2012</c:v>
                </c:pt>
                <c:pt idx="2">
                  <c:v>Gambie 2013</c:v>
                </c:pt>
                <c:pt idx="3">
                  <c:v>Nigéria 2015</c:v>
                </c:pt>
                <c:pt idx="4">
                  <c:v>Mali 2012-13</c:v>
                </c:pt>
                <c:pt idx="5">
                  <c:v>Niger 2012</c:v>
                </c:pt>
                <c:pt idx="6">
                  <c:v>Côte d'Ivoire 2011-2012</c:v>
                </c:pt>
                <c:pt idx="7">
                  <c:v>Burkina Faso 2010</c:v>
                </c:pt>
                <c:pt idx="8">
                  <c:v>Sierra Leone 2013</c:v>
                </c:pt>
                <c:pt idx="9">
                  <c:v>Togo 2013-2014</c:v>
                </c:pt>
                <c:pt idx="10">
                  <c:v>Liberia 2013</c:v>
                </c:pt>
                <c:pt idx="11">
                  <c:v>Ghana 2014</c:v>
                </c:pt>
                <c:pt idx="12">
                  <c:v>Sénégal 2016</c:v>
                </c:pt>
              </c:strCache>
            </c:strRef>
          </c:cat>
          <c:val>
            <c:numRef>
              <c:f>Sheet1!$B$2:$B$14</c:f>
              <c:numCache>
                <c:formatCode>General</c:formatCode>
                <c:ptCount val="13"/>
                <c:pt idx="0">
                  <c:v>5</c:v>
                </c:pt>
                <c:pt idx="1">
                  <c:v>8</c:v>
                </c:pt>
                <c:pt idx="2" formatCode="0.0">
                  <c:v>8</c:v>
                </c:pt>
                <c:pt idx="3">
                  <c:v>10</c:v>
                </c:pt>
                <c:pt idx="4">
                  <c:v>10</c:v>
                </c:pt>
                <c:pt idx="5" formatCode="0.0">
                  <c:v>12</c:v>
                </c:pt>
                <c:pt idx="6" formatCode="0.0">
                  <c:v>13</c:v>
                </c:pt>
                <c:pt idx="7" formatCode="0.0">
                  <c:v>15</c:v>
                </c:pt>
                <c:pt idx="8">
                  <c:v>16</c:v>
                </c:pt>
                <c:pt idx="9">
                  <c:v>17</c:v>
                </c:pt>
                <c:pt idx="10">
                  <c:v>19</c:v>
                </c:pt>
                <c:pt idx="11">
                  <c:v>22</c:v>
                </c:pt>
                <c:pt idx="12" formatCode="0.0">
                  <c:v>23</c:v>
                </c:pt>
              </c:numCache>
            </c:numRef>
          </c:val>
        </c:ser>
        <c:dLbls>
          <c:showLegendKey val="0"/>
          <c:showVal val="0"/>
          <c:showCatName val="0"/>
          <c:showSerName val="0"/>
          <c:showPercent val="0"/>
          <c:showBubbleSize val="0"/>
        </c:dLbls>
        <c:gapWidth val="100"/>
        <c:overlap val="-25"/>
        <c:axId val="571774800"/>
        <c:axId val="571775192"/>
      </c:barChart>
      <c:catAx>
        <c:axId val="571774800"/>
        <c:scaling>
          <c:orientation val="minMax"/>
        </c:scaling>
        <c:delete val="0"/>
        <c:axPos val="l"/>
        <c:numFmt formatCode="General" sourceLinked="0"/>
        <c:majorTickMark val="none"/>
        <c:minorTickMark val="none"/>
        <c:tickLblPos val="nextTo"/>
        <c:crossAx val="571775192"/>
        <c:crosses val="autoZero"/>
        <c:auto val="1"/>
        <c:lblAlgn val="ctr"/>
        <c:lblOffset val="100"/>
        <c:noMultiLvlLbl val="0"/>
      </c:catAx>
      <c:valAx>
        <c:axId val="571775192"/>
        <c:scaling>
          <c:orientation val="minMax"/>
        </c:scaling>
        <c:delete val="1"/>
        <c:axPos val="b"/>
        <c:numFmt formatCode="General" sourceLinked="1"/>
        <c:majorTickMark val="none"/>
        <c:minorTickMark val="none"/>
        <c:tickLblPos val="none"/>
        <c:crossAx val="5717748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1"/>
            <c:bubble3D val="0"/>
            <c:spPr>
              <a:solidFill>
                <a:schemeClr val="accent6"/>
              </a:solidFill>
            </c:spPr>
          </c:dPt>
          <c:dPt>
            <c:idx val="2"/>
            <c:bubble3D val="0"/>
            <c:spPr>
              <a:solidFill>
                <a:schemeClr val="accent4"/>
              </a:solidFill>
            </c:spPr>
          </c:dPt>
          <c:dLbls>
            <c:dLbl>
              <c:idx val="0"/>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0"/>
              <c:showCatName val="1"/>
              <c:showSerName val="0"/>
              <c:showPercent val="1"/>
              <c:showBubbleSize val="0"/>
            </c:dLbl>
            <c:spPr>
              <a:noFill/>
              <a:ln>
                <a:noFill/>
              </a:ln>
              <a:effectLst/>
            </c:spPr>
            <c:showLegendKey val="0"/>
            <c:showVal val="0"/>
            <c:showCatName val="1"/>
            <c:showSerName val="0"/>
            <c:showPercent val="1"/>
            <c:showBubbleSize val="0"/>
            <c:showLeaderLines val="1"/>
            <c:extLst>
              <c:ext xmlns:c15="http://schemas.microsoft.com/office/drawing/2012/chart" uri="{CE6537A1-D6FC-4f65-9D91-7224C49458BB}"/>
            </c:extLst>
          </c:dLbls>
          <c:cat>
            <c:strRef>
              <c:f>Sheet1!$A$2:$A$4</c:f>
              <c:strCache>
                <c:ptCount val="3"/>
                <c:pt idx="0">
                  <c:v>Hôpital</c:v>
                </c:pt>
                <c:pt idx="1">
                  <c:v>Centre de santé</c:v>
                </c:pt>
                <c:pt idx="2">
                  <c:v>Poste de santé</c:v>
                </c:pt>
              </c:strCache>
            </c:strRef>
          </c:cat>
          <c:val>
            <c:numRef>
              <c:f>Sheet1!$B$2:$B$4</c:f>
              <c:numCache>
                <c:formatCode>General</c:formatCode>
                <c:ptCount val="3"/>
                <c:pt idx="0">
                  <c:v>4</c:v>
                </c:pt>
                <c:pt idx="1">
                  <c:v>15</c:v>
                </c:pt>
                <c:pt idx="2">
                  <c:v>81</c:v>
                </c:pt>
              </c:numCache>
            </c:numRef>
          </c:val>
        </c:ser>
        <c:dLbls>
          <c:showLegendKey val="0"/>
          <c:showVal val="0"/>
          <c:showCatName val="1"/>
          <c:showSerName val="0"/>
          <c:showPercent val="1"/>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0"/>
            <c:invertIfNegative val="0"/>
            <c:bubble3D val="0"/>
            <c:spPr>
              <a:solidFill>
                <a:schemeClr val="tx2"/>
              </a:solidFill>
            </c:spPr>
          </c:dPt>
          <c:dPt>
            <c:idx val="1"/>
            <c:invertIfNegative val="0"/>
            <c:bubble3D val="0"/>
            <c:spPr>
              <a:solidFill>
                <a:schemeClr val="accent1"/>
              </a:solidFill>
            </c:spPr>
          </c:dPt>
          <c:dPt>
            <c:idx val="2"/>
            <c:invertIfNegative val="0"/>
            <c:bubble3D val="0"/>
            <c:spPr>
              <a:solidFill>
                <a:schemeClr val="accent1"/>
              </a:solidFill>
            </c:spPr>
          </c:dPt>
          <c:dPt>
            <c:idx val="4"/>
            <c:invertIfNegative val="0"/>
            <c:bubble3D val="0"/>
            <c:spPr>
              <a:solidFill>
                <a:schemeClr val="accent4"/>
              </a:solidFill>
            </c:spPr>
          </c:dPt>
          <c:dPt>
            <c:idx val="5"/>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De la PF</c:v>
                </c:pt>
                <c:pt idx="1">
                  <c:v>Une méthode moderne réversible de PF</c:v>
                </c:pt>
                <c:pt idx="2">
                  <c:v>Conseil sur l’abstinence périodique/ rythme</c:v>
                </c:pt>
                <c:pt idx="3">
                  <c:v>Une méthode temporaire quelconque de PF</c:v>
                </c:pt>
                <c:pt idx="4">
                  <c:v>La stérilisation masculine ou féminine</c:v>
                </c:pt>
                <c:pt idx="5">
                  <c:v>Une méthode moderne de PF</c:v>
                </c:pt>
              </c:strCache>
            </c:strRef>
          </c:cat>
          <c:val>
            <c:numRef>
              <c:f>Sheet1!$B$2:$B$7</c:f>
              <c:numCache>
                <c:formatCode>General</c:formatCode>
                <c:ptCount val="6"/>
                <c:pt idx="0">
                  <c:v>86</c:v>
                </c:pt>
                <c:pt idx="1">
                  <c:v>86</c:v>
                </c:pt>
                <c:pt idx="2">
                  <c:v>75</c:v>
                </c:pt>
                <c:pt idx="3">
                  <c:v>86</c:v>
                </c:pt>
                <c:pt idx="4">
                  <c:v>40</c:v>
                </c:pt>
                <c:pt idx="5">
                  <c:v>86</c:v>
                </c:pt>
              </c:numCache>
            </c:numRef>
          </c:val>
        </c:ser>
        <c:dLbls>
          <c:showLegendKey val="0"/>
          <c:showVal val="1"/>
          <c:showCatName val="0"/>
          <c:showSerName val="0"/>
          <c:showPercent val="0"/>
          <c:showBubbleSize val="0"/>
        </c:dLbls>
        <c:gapWidth val="150"/>
        <c:overlap val="-25"/>
        <c:axId val="644928576"/>
        <c:axId val="644928968"/>
      </c:barChart>
      <c:catAx>
        <c:axId val="644928576"/>
        <c:scaling>
          <c:orientation val="minMax"/>
        </c:scaling>
        <c:delete val="0"/>
        <c:axPos val="b"/>
        <c:numFmt formatCode="General" sourceLinked="0"/>
        <c:majorTickMark val="none"/>
        <c:minorTickMark val="none"/>
        <c:tickLblPos val="nextTo"/>
        <c:crossAx val="644928968"/>
        <c:crosses val="autoZero"/>
        <c:auto val="1"/>
        <c:lblAlgn val="ctr"/>
        <c:lblOffset val="100"/>
        <c:noMultiLvlLbl val="0"/>
      </c:catAx>
      <c:valAx>
        <c:axId val="644928968"/>
        <c:scaling>
          <c:orientation val="minMax"/>
          <c:max val="100"/>
        </c:scaling>
        <c:delete val="1"/>
        <c:axPos val="l"/>
        <c:numFmt formatCode="General" sourceLinked="1"/>
        <c:majorTickMark val="out"/>
        <c:minorTickMark val="none"/>
        <c:tickLblPos val="none"/>
        <c:crossAx val="6449285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1"/>
            <c:invertIfNegative val="0"/>
            <c:bubble3D val="0"/>
            <c:spPr>
              <a:solidFill>
                <a:schemeClr val="accent1"/>
              </a:solidFill>
            </c:spPr>
          </c:dPt>
          <c:dPt>
            <c:idx val="2"/>
            <c:invertIfNegative val="0"/>
            <c:bubble3D val="0"/>
            <c:spPr>
              <a:solidFill>
                <a:schemeClr val="accent4"/>
              </a:solidFill>
            </c:spPr>
          </c:dPt>
          <c:dPt>
            <c:idx val="3"/>
            <c:invertIfNegative val="0"/>
            <c:bubble3D val="0"/>
            <c:spPr>
              <a:solidFill>
                <a:schemeClr val="accent4"/>
              </a:solidFill>
            </c:spPr>
          </c:dPt>
          <c:dPt>
            <c:idx val="4"/>
            <c:invertIfNegative val="0"/>
            <c:bubble3D val="0"/>
            <c:spPr>
              <a:solidFill>
                <a:schemeClr val="tx2"/>
              </a:solidFill>
            </c:spPr>
          </c:dPt>
          <c:dPt>
            <c:idx val="5"/>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Sheet1!$A$3:$A$7</c:f>
              <c:strCache>
                <c:ptCount val="5"/>
                <c:pt idx="0">
                  <c:v>Progestatifs injectables</c:v>
                </c:pt>
                <c:pt idx="1">
                  <c:v>Implants</c:v>
                </c:pt>
                <c:pt idx="2">
                  <c:v>Pilules contraceptives orales combinées</c:v>
                </c:pt>
                <c:pt idx="3">
                  <c:v>Pilules contraceptives progestatives seulement</c:v>
                </c:pt>
                <c:pt idx="4">
                  <c:v>Au moins 4 méthodes modernes temporaires</c:v>
                </c:pt>
              </c:strCache>
            </c:strRef>
          </c:cat>
          <c:val>
            <c:numRef>
              <c:f>Sheet1!$B$3:$B$7</c:f>
              <c:numCache>
                <c:formatCode>General</c:formatCode>
                <c:ptCount val="5"/>
                <c:pt idx="0">
                  <c:v>95</c:v>
                </c:pt>
                <c:pt idx="1">
                  <c:v>92</c:v>
                </c:pt>
                <c:pt idx="2">
                  <c:v>95</c:v>
                </c:pt>
                <c:pt idx="3">
                  <c:v>95</c:v>
                </c:pt>
                <c:pt idx="4">
                  <c:v>95</c:v>
                </c:pt>
              </c:numCache>
            </c:numRef>
          </c:val>
        </c:ser>
        <c:dLbls>
          <c:showLegendKey val="0"/>
          <c:showVal val="1"/>
          <c:showCatName val="0"/>
          <c:showSerName val="0"/>
          <c:showPercent val="0"/>
          <c:showBubbleSize val="0"/>
        </c:dLbls>
        <c:gapWidth val="150"/>
        <c:overlap val="-25"/>
        <c:axId val="644929752"/>
        <c:axId val="644930144"/>
      </c:barChart>
      <c:catAx>
        <c:axId val="644929752"/>
        <c:scaling>
          <c:orientation val="minMax"/>
        </c:scaling>
        <c:delete val="0"/>
        <c:axPos val="b"/>
        <c:numFmt formatCode="General" sourceLinked="0"/>
        <c:majorTickMark val="none"/>
        <c:minorTickMark val="none"/>
        <c:tickLblPos val="nextTo"/>
        <c:crossAx val="644930144"/>
        <c:crosses val="autoZero"/>
        <c:auto val="1"/>
        <c:lblAlgn val="ctr"/>
        <c:lblOffset val="100"/>
        <c:noMultiLvlLbl val="0"/>
      </c:catAx>
      <c:valAx>
        <c:axId val="644930144"/>
        <c:scaling>
          <c:orientation val="minMax"/>
          <c:max val="100"/>
          <c:min val="0"/>
        </c:scaling>
        <c:delete val="1"/>
        <c:axPos val="l"/>
        <c:numFmt formatCode="General" sourceLinked="1"/>
        <c:majorTickMark val="out"/>
        <c:minorTickMark val="none"/>
        <c:tickLblPos val="none"/>
        <c:crossAx val="6449297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48715846456692918"/>
          <c:y val="2.5581395348837209E-2"/>
          <c:w val="0.48784153543307085"/>
          <c:h val="0.93023255813953487"/>
        </c:manualLayout>
      </c:layout>
      <c:barChart>
        <c:barDir val="bar"/>
        <c:grouping val="clustered"/>
        <c:varyColors val="0"/>
        <c:ser>
          <c:idx val="0"/>
          <c:order val="0"/>
          <c:tx>
            <c:strRef>
              <c:f>Sheet1!$B$1</c:f>
              <c:strCache>
                <c:ptCount val="1"/>
                <c:pt idx="0">
                  <c:v>Series 1</c:v>
                </c:pt>
              </c:strCache>
            </c:strRef>
          </c:tx>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Toutes les méthodes offertes par la structure</c:v>
                </c:pt>
                <c:pt idx="1">
                  <c:v>Preservatif masculin</c:v>
                </c:pt>
                <c:pt idx="2">
                  <c:v>Progestatifs injectables</c:v>
                </c:pt>
                <c:pt idx="3">
                  <c:v>Implant</c:v>
                </c:pt>
                <c:pt idx="4">
                  <c:v>Pilules contraceptives orales combinées</c:v>
                </c:pt>
                <c:pt idx="5">
                  <c:v>Pilule contraceptive orale progestatives seulement</c:v>
                </c:pt>
                <c:pt idx="6">
                  <c:v>Collier du cycle (méthode des jours fixes)</c:v>
                </c:pt>
                <c:pt idx="7">
                  <c:v>Dispositif intra-utérin (DIU)</c:v>
                </c:pt>
              </c:strCache>
            </c:strRef>
          </c:cat>
          <c:val>
            <c:numRef>
              <c:f>Sheet1!$B$2:$B$9</c:f>
              <c:numCache>
                <c:formatCode>General</c:formatCode>
                <c:ptCount val="8"/>
                <c:pt idx="0">
                  <c:v>98</c:v>
                </c:pt>
                <c:pt idx="1">
                  <c:v>99</c:v>
                </c:pt>
                <c:pt idx="2">
                  <c:v>100</c:v>
                </c:pt>
                <c:pt idx="3">
                  <c:v>100</c:v>
                </c:pt>
                <c:pt idx="4">
                  <c:v>100</c:v>
                </c:pt>
                <c:pt idx="5">
                  <c:v>100</c:v>
                </c:pt>
                <c:pt idx="6">
                  <c:v>100</c:v>
                </c:pt>
                <c:pt idx="7">
                  <c:v>100</c:v>
                </c:pt>
              </c:numCache>
            </c:numRef>
          </c:val>
        </c:ser>
        <c:dLbls>
          <c:showLegendKey val="0"/>
          <c:showVal val="1"/>
          <c:showCatName val="0"/>
          <c:showSerName val="0"/>
          <c:showPercent val="0"/>
          <c:showBubbleSize val="0"/>
        </c:dLbls>
        <c:gapWidth val="150"/>
        <c:axId val="644930928"/>
        <c:axId val="644931320"/>
      </c:barChart>
      <c:catAx>
        <c:axId val="644930928"/>
        <c:scaling>
          <c:orientation val="minMax"/>
        </c:scaling>
        <c:delete val="0"/>
        <c:axPos val="l"/>
        <c:numFmt formatCode="General" sourceLinked="0"/>
        <c:majorTickMark val="none"/>
        <c:minorTickMark val="none"/>
        <c:tickLblPos val="nextTo"/>
        <c:txPr>
          <a:bodyPr/>
          <a:lstStyle/>
          <a:p>
            <a:pPr>
              <a:defRPr sz="1600"/>
            </a:pPr>
            <a:endParaRPr lang="en-US"/>
          </a:p>
        </c:txPr>
        <c:crossAx val="644931320"/>
        <c:crosses val="autoZero"/>
        <c:auto val="1"/>
        <c:lblAlgn val="ctr"/>
        <c:lblOffset val="100"/>
        <c:noMultiLvlLbl val="0"/>
      </c:catAx>
      <c:valAx>
        <c:axId val="644931320"/>
        <c:scaling>
          <c:orientation val="minMax"/>
          <c:max val="105"/>
          <c:min val="0"/>
        </c:scaling>
        <c:delete val="1"/>
        <c:axPos val="b"/>
        <c:numFmt formatCode="General" sourceLinked="1"/>
        <c:majorTickMark val="out"/>
        <c:minorTickMark val="none"/>
        <c:tickLblPos val="none"/>
        <c:crossAx val="644930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79E-2"/>
          <c:y val="5.2083333333333356E-2"/>
          <c:w val="0.96944444444444455"/>
          <c:h val="0.56600086122047255"/>
        </c:manualLayout>
      </c:layout>
      <c:barChart>
        <c:barDir val="col"/>
        <c:grouping val="clustered"/>
        <c:varyColors val="0"/>
        <c:ser>
          <c:idx val="0"/>
          <c:order val="0"/>
          <c:tx>
            <c:strRef>
              <c:f>Sheet1!$B$1</c:f>
              <c:strCache>
                <c:ptCount val="1"/>
                <c:pt idx="0">
                  <c:v>Series 1</c:v>
                </c:pt>
              </c:strCache>
            </c:strRef>
          </c:tx>
          <c:spPr>
            <a:solidFill>
              <a:schemeClr val="tx2">
                <a:lumMod val="75000"/>
              </a:schemeClr>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Un 
Tensiomètre</c:v>
                </c:pt>
                <c:pt idx="1">
                  <c:v>Une Lampe d'examen</c:v>
                </c:pt>
                <c:pt idx="2">
                  <c:v>Un lit ou d’une divan d'examen</c:v>
                </c:pt>
                <c:pt idx="3">
                  <c:v>Échantillons des méthodes de planification familiale</c:v>
                </c:pt>
                <c:pt idx="4">
                  <c:v>Un modèle pelvien pour le DIU</c:v>
                </c:pt>
                <c:pt idx="5">
                  <c:v>Un modèle pour la démon- stration de l'utilisation du préservatif</c:v>
                </c:pt>
                <c:pt idx="6">
                  <c:v>Autre aide visuelle de PF</c:v>
                </c:pt>
              </c:strCache>
            </c:strRef>
          </c:cat>
          <c:val>
            <c:numRef>
              <c:f>Sheet1!$B$2:$B$8</c:f>
              <c:numCache>
                <c:formatCode>General</c:formatCode>
                <c:ptCount val="7"/>
                <c:pt idx="0">
                  <c:v>99</c:v>
                </c:pt>
                <c:pt idx="1">
                  <c:v>58</c:v>
                </c:pt>
                <c:pt idx="2">
                  <c:v>100</c:v>
                </c:pt>
                <c:pt idx="3">
                  <c:v>88</c:v>
                </c:pt>
                <c:pt idx="4">
                  <c:v>30</c:v>
                </c:pt>
                <c:pt idx="5">
                  <c:v>12</c:v>
                </c:pt>
                <c:pt idx="6">
                  <c:v>72</c:v>
                </c:pt>
              </c:numCache>
            </c:numRef>
          </c:val>
        </c:ser>
        <c:dLbls>
          <c:showLegendKey val="0"/>
          <c:showVal val="1"/>
          <c:showCatName val="0"/>
          <c:showSerName val="0"/>
          <c:showPercent val="0"/>
          <c:showBubbleSize val="0"/>
        </c:dLbls>
        <c:gapWidth val="150"/>
        <c:overlap val="-25"/>
        <c:axId val="648520912"/>
        <c:axId val="648524048"/>
      </c:barChart>
      <c:catAx>
        <c:axId val="648520912"/>
        <c:scaling>
          <c:orientation val="minMax"/>
        </c:scaling>
        <c:delete val="0"/>
        <c:axPos val="b"/>
        <c:numFmt formatCode="General" sourceLinked="0"/>
        <c:majorTickMark val="none"/>
        <c:minorTickMark val="none"/>
        <c:tickLblPos val="nextTo"/>
        <c:txPr>
          <a:bodyPr/>
          <a:lstStyle/>
          <a:p>
            <a:pPr>
              <a:defRPr sz="1600"/>
            </a:pPr>
            <a:endParaRPr lang="en-US"/>
          </a:p>
        </c:txPr>
        <c:crossAx val="648524048"/>
        <c:crosses val="autoZero"/>
        <c:auto val="1"/>
        <c:lblAlgn val="ctr"/>
        <c:lblOffset val="100"/>
        <c:noMultiLvlLbl val="0"/>
      </c:catAx>
      <c:valAx>
        <c:axId val="648524048"/>
        <c:scaling>
          <c:orientation val="minMax"/>
          <c:max val="100"/>
        </c:scaling>
        <c:delete val="1"/>
        <c:axPos val="l"/>
        <c:numFmt formatCode="General" sourceLinked="1"/>
        <c:majorTickMark val="out"/>
        <c:minorTickMark val="none"/>
        <c:tickLblPos val="none"/>
        <c:crossAx val="6485209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25069946384907021"/>
          <c:y val="2.6960784313725485E-2"/>
          <c:w val="0.5099842968346906"/>
          <c:h val="0.9460784313725491"/>
        </c:manualLayout>
      </c:layout>
      <c:barChart>
        <c:barDir val="bar"/>
        <c:grouping val="clustered"/>
        <c:varyColors val="0"/>
        <c:ser>
          <c:idx val="0"/>
          <c:order val="0"/>
          <c:tx>
            <c:strRef>
              <c:f>Sheet1!$A$2</c:f>
              <c:strCache>
                <c:ptCount val="1"/>
                <c:pt idx="0">
                  <c:v>Au cours des 24 derniers mois</c:v>
                </c:pt>
              </c:strCache>
            </c:strRef>
          </c:tx>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PF pour 
les clientes VIH+
</c:v>
                </c:pt>
                <c:pt idx="1">
                  <c:v>Insertion/retrait 
de l'implant
</c:v>
                </c:pt>
                <c:pt idx="2">
                  <c:v>Insertion/retrait 
du DIU</c:v>
                </c:pt>
                <c:pt idx="3">
                  <c:v>Questions 
cliniques liées à la PF</c:v>
                </c:pt>
                <c:pt idx="4">
                  <c:v>Conseils 
sur la PF</c:v>
                </c:pt>
              </c:strCache>
            </c:strRef>
          </c:cat>
          <c:val>
            <c:numRef>
              <c:f>Sheet1!$B$2:$F$2</c:f>
              <c:numCache>
                <c:formatCode>General</c:formatCode>
                <c:ptCount val="5"/>
                <c:pt idx="0">
                  <c:v>12</c:v>
                </c:pt>
                <c:pt idx="1">
                  <c:v>74</c:v>
                </c:pt>
                <c:pt idx="2">
                  <c:v>47</c:v>
                </c:pt>
                <c:pt idx="3">
                  <c:v>31</c:v>
                </c:pt>
                <c:pt idx="4">
                  <c:v>37</c:v>
                </c:pt>
              </c:numCache>
            </c:numRef>
          </c:val>
        </c:ser>
        <c:ser>
          <c:idx val="1"/>
          <c:order val="1"/>
          <c:tx>
            <c:strRef>
              <c:f>Sheet1!$A$3</c:f>
              <c:strCache>
                <c:ptCount val="1"/>
                <c:pt idx="0">
                  <c:v>À n'importe quel moment</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PF pour 
les clientes VIH+
</c:v>
                </c:pt>
                <c:pt idx="1">
                  <c:v>Insertion/retrait 
de l'implant
</c:v>
                </c:pt>
                <c:pt idx="2">
                  <c:v>Insertion/retrait 
du DIU</c:v>
                </c:pt>
                <c:pt idx="3">
                  <c:v>Questions 
cliniques liées à la PF</c:v>
                </c:pt>
                <c:pt idx="4">
                  <c:v>Conseils 
sur la PF</c:v>
                </c:pt>
              </c:strCache>
            </c:strRef>
          </c:cat>
          <c:val>
            <c:numRef>
              <c:f>Sheet1!$B$3:$F$3</c:f>
              <c:numCache>
                <c:formatCode>General</c:formatCode>
                <c:ptCount val="5"/>
                <c:pt idx="0">
                  <c:v>24</c:v>
                </c:pt>
                <c:pt idx="1">
                  <c:v>74</c:v>
                </c:pt>
                <c:pt idx="2">
                  <c:v>58</c:v>
                </c:pt>
                <c:pt idx="3">
                  <c:v>64</c:v>
                </c:pt>
                <c:pt idx="4">
                  <c:v>77</c:v>
                </c:pt>
              </c:numCache>
            </c:numRef>
          </c:val>
        </c:ser>
        <c:dLbls>
          <c:showLegendKey val="0"/>
          <c:showVal val="1"/>
          <c:showCatName val="0"/>
          <c:showSerName val="0"/>
          <c:showPercent val="0"/>
          <c:showBubbleSize val="0"/>
        </c:dLbls>
        <c:gapWidth val="95"/>
        <c:axId val="648523656"/>
        <c:axId val="648518168"/>
      </c:barChart>
      <c:catAx>
        <c:axId val="648523656"/>
        <c:scaling>
          <c:orientation val="minMax"/>
        </c:scaling>
        <c:delete val="0"/>
        <c:axPos val="l"/>
        <c:numFmt formatCode="General" sourceLinked="0"/>
        <c:majorTickMark val="none"/>
        <c:minorTickMark val="none"/>
        <c:tickLblPos val="nextTo"/>
        <c:crossAx val="648518168"/>
        <c:crosses val="autoZero"/>
        <c:auto val="1"/>
        <c:lblAlgn val="ctr"/>
        <c:lblOffset val="100"/>
        <c:noMultiLvlLbl val="0"/>
      </c:catAx>
      <c:valAx>
        <c:axId val="648518168"/>
        <c:scaling>
          <c:orientation val="minMax"/>
        </c:scaling>
        <c:delete val="1"/>
        <c:axPos val="b"/>
        <c:numFmt formatCode="General" sourceLinked="1"/>
        <c:majorTickMark val="out"/>
        <c:minorTickMark val="none"/>
        <c:tickLblPos val="none"/>
        <c:crossAx val="648523656"/>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Series 1</c:v>
                </c:pt>
              </c:strCache>
            </c:strRef>
          </c:tx>
          <c:spPr>
            <a:solidFill>
              <a:schemeClr val="bg2"/>
            </a:solidFill>
          </c:spPr>
          <c:dPt>
            <c:idx val="1"/>
            <c:bubble3D val="0"/>
            <c:spPr>
              <a:solidFill>
                <a:schemeClr val="tx2"/>
              </a:solidFill>
            </c:spPr>
          </c:dPt>
          <c:dPt>
            <c:idx val="2"/>
            <c:bubble3D val="0"/>
            <c:spPr>
              <a:solidFill>
                <a:schemeClr val="tx2">
                  <a:lumMod val="50000"/>
                </a:schemeClr>
              </a:solidFill>
            </c:spPr>
          </c:dPt>
          <c:dPt>
            <c:idx val="3"/>
            <c:bubble3D val="0"/>
            <c:spPr>
              <a:solidFill>
                <a:schemeClr val="accent4"/>
              </a:solidFill>
            </c:spPr>
          </c:dPt>
          <c:dPt>
            <c:idx val="4"/>
            <c:bubble3D val="0"/>
            <c:spPr>
              <a:solidFill>
                <a:schemeClr val="tx1">
                  <a:lumMod val="75000"/>
                  <a:lumOff val="25000"/>
                </a:schemeClr>
              </a:solidFill>
            </c:spPr>
          </c:dPt>
          <c:dPt>
            <c:idx val="5"/>
            <c:bubble3D val="0"/>
            <c:spPr>
              <a:solidFill>
                <a:schemeClr val="tx1"/>
              </a:solidFill>
            </c:spPr>
          </c:dPt>
          <c:dLbls>
            <c:dLbl>
              <c:idx val="0"/>
              <c:delete val="1"/>
              <c:extLst>
                <c:ext xmlns:c15="http://schemas.microsoft.com/office/drawing/2012/chart" uri="{CE6537A1-D6FC-4f65-9D91-7224C49458BB}"/>
              </c:extLst>
            </c:dLbl>
            <c:dLbl>
              <c:idx val="2"/>
              <c:spPr>
                <a:noFill/>
                <a:ln>
                  <a:noFill/>
                </a:ln>
                <a:effectLst/>
              </c:spPr>
              <c:txPr>
                <a:bodyPr/>
                <a:lstStyle/>
                <a:p>
                  <a:pPr>
                    <a:defRPr b="1">
                      <a:solidFill>
                        <a:schemeClr val="accent5"/>
                      </a:solidFill>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3"/>
              <c:layout>
                <c:manualLayout>
                  <c:x val="-0.10793277159597175"/>
                  <c:y val="2.1733349259714218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2051657511101067"/>
                      <c:h val="0.15791947845437895"/>
                    </c:manualLayout>
                  </c15:layout>
                </c:ext>
              </c:extLst>
            </c:dLbl>
            <c:dLbl>
              <c:idx val="4"/>
              <c:layout>
                <c:manualLayout>
                  <c:x val="0.19415725154790167"/>
                  <c:y val="5.7180296408249E-4"/>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Lst>
            </c:dLbl>
            <c:spPr>
              <a:noFill/>
              <a:ln>
                <a:noFill/>
              </a:ln>
              <a:effectLst/>
            </c:spPr>
            <c:txPr>
              <a:bodyPr/>
              <a:lstStyle/>
              <a:p>
                <a:pPr>
                  <a:defRPr b="1"/>
                </a:pPr>
                <a:endParaRPr lang="en-US"/>
              </a:p>
            </c:txPr>
            <c:dLblPos val="bestFit"/>
            <c:showLegendKey val="0"/>
            <c:showVal val="0"/>
            <c:showCatName val="1"/>
            <c:showSerName val="0"/>
            <c:showPercent val="1"/>
            <c:showBubbleSize val="0"/>
            <c:separator>
</c:separator>
            <c:showLeaderLines val="1"/>
            <c:extLst>
              <c:ext xmlns:c15="http://schemas.microsoft.com/office/drawing/2012/chart" uri="{CE6537A1-D6FC-4f65-9D91-7224C49458BB}"/>
            </c:extLst>
          </c:dLbls>
          <c:cat>
            <c:strRef>
              <c:f>Sheet1!$A$2:$A$6</c:f>
              <c:strCache>
                <c:ptCount val="5"/>
                <c:pt idx="0">
                  <c:v>Sage-femme</c:v>
                </c:pt>
                <c:pt idx="1">
                  <c:v>Médecin</c:v>
                </c:pt>
                <c:pt idx="2">
                  <c:v>Infirmier</c:v>
                </c:pt>
                <c:pt idx="3">
                  <c:v>Matrone/Accoucheuse traditionnelle</c:v>
                </c:pt>
                <c:pt idx="4">
                  <c:v>Pas de soins prénatals</c:v>
                </c:pt>
              </c:strCache>
            </c:strRef>
          </c:cat>
          <c:val>
            <c:numRef>
              <c:f>Sheet1!$B$2:$B$6</c:f>
              <c:numCache>
                <c:formatCode>0</c:formatCode>
                <c:ptCount val="5"/>
                <c:pt idx="0">
                  <c:v>79</c:v>
                </c:pt>
                <c:pt idx="1">
                  <c:v>3</c:v>
                </c:pt>
                <c:pt idx="2">
                  <c:v>14</c:v>
                </c:pt>
                <c:pt idx="3">
                  <c:v>1</c:v>
                </c:pt>
                <c:pt idx="4">
                  <c:v>3</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userShapes r:id="rId2"/>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percentStacked"/>
        <c:varyColors val="0"/>
        <c:ser>
          <c:idx val="0"/>
          <c:order val="0"/>
          <c:tx>
            <c:strRef>
              <c:f>Sheet1!$B$1</c:f>
              <c:strCache>
                <c:ptCount val="1"/>
                <c:pt idx="0">
                  <c:v>Secteur public</c:v>
                </c:pt>
              </c:strCache>
            </c:strRef>
          </c:tx>
          <c:spPr>
            <a:solidFill>
              <a:schemeClr val="bg2"/>
            </a:solidFill>
          </c:spPr>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Sheet1!$B$2:$B$4</c:f>
              <c:numCache>
                <c:formatCode>0</c:formatCode>
                <c:ptCount val="3"/>
                <c:pt idx="0">
                  <c:v>72</c:v>
                </c:pt>
                <c:pt idx="1">
                  <c:v>86</c:v>
                </c:pt>
                <c:pt idx="2">
                  <c:v>64</c:v>
                </c:pt>
              </c:numCache>
            </c:numRef>
          </c:val>
        </c:ser>
        <c:ser>
          <c:idx val="1"/>
          <c:order val="1"/>
          <c:tx>
            <c:strRef>
              <c:f>Sheet1!$C$1</c:f>
              <c:strCache>
                <c:ptCount val="1"/>
                <c:pt idx="0">
                  <c:v>Secteur privé</c:v>
                </c:pt>
              </c:strCache>
            </c:strRef>
          </c:tx>
          <c:spPr>
            <a:solidFill>
              <a:schemeClr val="tx2"/>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Sheet1!$C$2:$C$4</c:f>
              <c:numCache>
                <c:formatCode>0</c:formatCode>
                <c:ptCount val="3"/>
                <c:pt idx="0">
                  <c:v>4</c:v>
                </c:pt>
                <c:pt idx="1">
                  <c:v>8</c:v>
                </c:pt>
                <c:pt idx="2">
                  <c:v>2</c:v>
                </c:pt>
              </c:numCache>
            </c:numRef>
          </c:val>
        </c:ser>
        <c:ser>
          <c:idx val="2"/>
          <c:order val="2"/>
          <c:tx>
            <c:strRef>
              <c:f>Sheet1!$D$1</c:f>
              <c:strCache>
                <c:ptCount val="1"/>
                <c:pt idx="0">
                  <c:v>Maison/Autre</c:v>
                </c:pt>
              </c:strCache>
            </c:strRef>
          </c:tx>
          <c:spPr>
            <a:solidFill>
              <a:schemeClr val="tx2">
                <a:lumMod val="50000"/>
              </a:schemeClr>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Sheet1!$D$2:$D$4</c:f>
              <c:numCache>
                <c:formatCode>0</c:formatCode>
                <c:ptCount val="3"/>
                <c:pt idx="0">
                  <c:v>24</c:v>
                </c:pt>
                <c:pt idx="1">
                  <c:v>6</c:v>
                </c:pt>
                <c:pt idx="2">
                  <c:v>35</c:v>
                </c:pt>
              </c:numCache>
            </c:numRef>
          </c:val>
        </c:ser>
        <c:dLbls>
          <c:showLegendKey val="0"/>
          <c:showVal val="1"/>
          <c:showCatName val="0"/>
          <c:showSerName val="0"/>
          <c:showPercent val="0"/>
          <c:showBubbleSize val="0"/>
        </c:dLbls>
        <c:gapWidth val="95"/>
        <c:overlap val="100"/>
        <c:axId val="648526008"/>
        <c:axId val="648530712"/>
      </c:barChart>
      <c:catAx>
        <c:axId val="648526008"/>
        <c:scaling>
          <c:orientation val="minMax"/>
        </c:scaling>
        <c:delete val="0"/>
        <c:axPos val="b"/>
        <c:numFmt formatCode="General" sourceLinked="0"/>
        <c:majorTickMark val="none"/>
        <c:minorTickMark val="none"/>
        <c:tickLblPos val="nextTo"/>
        <c:crossAx val="648530712"/>
        <c:crosses val="autoZero"/>
        <c:auto val="1"/>
        <c:lblAlgn val="ctr"/>
        <c:lblOffset val="100"/>
        <c:noMultiLvlLbl val="0"/>
      </c:catAx>
      <c:valAx>
        <c:axId val="648530712"/>
        <c:scaling>
          <c:orientation val="minMax"/>
        </c:scaling>
        <c:delete val="1"/>
        <c:axPos val="l"/>
        <c:numFmt formatCode="0%" sourceLinked="1"/>
        <c:majorTickMark val="none"/>
        <c:minorTickMark val="none"/>
        <c:tickLblPos val="none"/>
        <c:crossAx val="648526008"/>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11"/>
          <c:y val="4.7349561681006382E-2"/>
          <c:w val="0.65251594752342446"/>
          <c:h val="0.94791548215089316"/>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11"/>
            <c:invertIfNegative val="0"/>
            <c:bubble3D val="0"/>
            <c:spPr>
              <a:solidFill>
                <a:schemeClr val="tx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Niger 2012</c:v>
                </c:pt>
                <c:pt idx="1">
                  <c:v>Nigéria 2015</c:v>
                </c:pt>
                <c:pt idx="2">
                  <c:v>Guinée 2012</c:v>
                </c:pt>
                <c:pt idx="3">
                  <c:v>Sierra Leone 2013</c:v>
                </c:pt>
                <c:pt idx="4">
                  <c:v>Mali 2012-13</c:v>
                </c:pt>
                <c:pt idx="5">
                  <c:v>Liberia 2013</c:v>
                </c:pt>
                <c:pt idx="6">
                  <c:v>Côte d'Ivoire 2011-2012</c:v>
                </c:pt>
                <c:pt idx="7">
                  <c:v>Gambie 2013</c:v>
                </c:pt>
                <c:pt idx="8">
                  <c:v>Burkina Faso 2010</c:v>
                </c:pt>
                <c:pt idx="9">
                  <c:v>Ghana 2014</c:v>
                </c:pt>
                <c:pt idx="10">
                  <c:v>Togo 2013-2014</c:v>
                </c:pt>
                <c:pt idx="11">
                  <c:v>Sénégal 2016</c:v>
                </c:pt>
                <c:pt idx="12">
                  <c:v>Bénin 2011-2012</c:v>
                </c:pt>
              </c:strCache>
            </c:strRef>
          </c:cat>
          <c:val>
            <c:numRef>
              <c:f>Sheet1!$B$2:$B$14</c:f>
              <c:numCache>
                <c:formatCode>General</c:formatCode>
                <c:ptCount val="13"/>
                <c:pt idx="0" formatCode="0.0">
                  <c:v>30</c:v>
                </c:pt>
                <c:pt idx="1">
                  <c:v>36</c:v>
                </c:pt>
                <c:pt idx="2">
                  <c:v>40</c:v>
                </c:pt>
                <c:pt idx="3">
                  <c:v>54</c:v>
                </c:pt>
                <c:pt idx="4">
                  <c:v>55</c:v>
                </c:pt>
                <c:pt idx="5">
                  <c:v>56</c:v>
                </c:pt>
                <c:pt idx="6" formatCode="0.0">
                  <c:v>59</c:v>
                </c:pt>
                <c:pt idx="7" formatCode="0.0">
                  <c:v>63</c:v>
                </c:pt>
                <c:pt idx="8" formatCode="0.0">
                  <c:v>72</c:v>
                </c:pt>
                <c:pt idx="9">
                  <c:v>73</c:v>
                </c:pt>
                <c:pt idx="10">
                  <c:v>73</c:v>
                </c:pt>
                <c:pt idx="11" formatCode="0.0">
                  <c:v>76</c:v>
                </c:pt>
                <c:pt idx="12">
                  <c:v>88</c:v>
                </c:pt>
              </c:numCache>
            </c:numRef>
          </c:val>
        </c:ser>
        <c:dLbls>
          <c:showLegendKey val="0"/>
          <c:showVal val="0"/>
          <c:showCatName val="0"/>
          <c:showSerName val="0"/>
          <c:showPercent val="0"/>
          <c:showBubbleSize val="0"/>
        </c:dLbls>
        <c:gapWidth val="100"/>
        <c:overlap val="-25"/>
        <c:axId val="648522872"/>
        <c:axId val="648533456"/>
      </c:barChart>
      <c:catAx>
        <c:axId val="648522872"/>
        <c:scaling>
          <c:orientation val="minMax"/>
        </c:scaling>
        <c:delete val="0"/>
        <c:axPos val="l"/>
        <c:numFmt formatCode="General" sourceLinked="0"/>
        <c:majorTickMark val="none"/>
        <c:minorTickMark val="none"/>
        <c:tickLblPos val="nextTo"/>
        <c:crossAx val="648533456"/>
        <c:crosses val="autoZero"/>
        <c:auto val="1"/>
        <c:lblAlgn val="ctr"/>
        <c:lblOffset val="100"/>
        <c:noMultiLvlLbl val="0"/>
      </c:catAx>
      <c:valAx>
        <c:axId val="648533456"/>
        <c:scaling>
          <c:orientation val="minMax"/>
        </c:scaling>
        <c:delete val="1"/>
        <c:axPos val="b"/>
        <c:numFmt formatCode="0.0" sourceLinked="1"/>
        <c:majorTickMark val="none"/>
        <c:minorTickMark val="none"/>
        <c:tickLblPos val="none"/>
        <c:crossAx val="6485228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tx2">
                  <a:lumMod val="50000"/>
                </a:schemeClr>
              </a:solidFill>
            </c:spPr>
          </c:dPt>
          <c:dPt>
            <c:idx val="1"/>
            <c:bubble3D val="0"/>
            <c:spPr>
              <a:solidFill>
                <a:schemeClr val="tx2"/>
              </a:solidFill>
            </c:spPr>
          </c:dPt>
          <c:dPt>
            <c:idx val="2"/>
            <c:bubble3D val="0"/>
            <c:spPr>
              <a:solidFill>
                <a:schemeClr val="bg2"/>
              </a:solidFill>
            </c:spPr>
          </c:dPt>
          <c:dPt>
            <c:idx val="4"/>
            <c:bubble3D val="0"/>
            <c:spPr>
              <a:solidFill>
                <a:schemeClr val="accent6"/>
              </a:solidFill>
            </c:spPr>
          </c:dPt>
          <c:dPt>
            <c:idx val="5"/>
            <c:bubble3D val="0"/>
            <c:spPr>
              <a:solidFill>
                <a:schemeClr val="tx1">
                  <a:lumMod val="65000"/>
                  <a:lumOff val="35000"/>
                </a:schemeClr>
              </a:solidFill>
            </c:spPr>
          </c:dPt>
          <c:dLbls>
            <c:dLbl>
              <c:idx val="1"/>
              <c:delete val="1"/>
              <c:extLst>
                <c:ext xmlns:c15="http://schemas.microsoft.com/office/drawing/2012/chart" uri="{CE6537A1-D6FC-4f65-9D91-7224C49458BB}"/>
              </c:extLst>
            </c:dLbl>
            <c:dLbl>
              <c:idx val="3"/>
              <c:spPr>
                <a:noFill/>
                <a:ln>
                  <a:noFill/>
                </a:ln>
                <a:effectLst/>
              </c:spPr>
              <c:txPr>
                <a:bodyPr wrap="square" lIns="38100" tIns="19050" rIns="38100" bIns="19050" anchor="ctr">
                  <a:spAutoFit/>
                </a:bodyPr>
                <a:lstStyle/>
                <a:p>
                  <a:pPr>
                    <a:defRPr>
                      <a:solidFill>
                        <a:schemeClr val="accent5"/>
                      </a:solidFill>
                    </a:defRPr>
                  </a:pPr>
                  <a:endParaRPr lang="en-US"/>
                </a:p>
              </c:txPr>
              <c:dLblPos val="bestFit"/>
              <c:showLegendKey val="0"/>
              <c:showVal val="0"/>
              <c:showCatName val="1"/>
              <c:showSerName val="0"/>
              <c:showPercent val="1"/>
              <c:showBubbleSize val="0"/>
            </c:dLbl>
            <c:spPr>
              <a:noFill/>
              <a:ln>
                <a:noFill/>
              </a:ln>
              <a:effectLst/>
            </c:spPr>
            <c:dLblPos val="bestFit"/>
            <c:showLegendKey val="0"/>
            <c:showVal val="0"/>
            <c:showCatName val="1"/>
            <c:showSerName val="0"/>
            <c:showPercent val="1"/>
            <c:showBubbleSize val="0"/>
            <c:showLeaderLines val="1"/>
            <c:extLst>
              <c:ext xmlns:c15="http://schemas.microsoft.com/office/drawing/2012/chart" uri="{CE6537A1-D6FC-4f65-9D91-7224C49458BB}"/>
            </c:extLst>
          </c:dLbls>
          <c:cat>
            <c:strRef>
              <c:f>Sheet1!$A$2:$A$7</c:f>
              <c:strCache>
                <c:ptCount val="6"/>
                <c:pt idx="0">
                  <c:v>Médecin</c:v>
                </c:pt>
                <c:pt idx="1">
                  <c:v>Sage-femme</c:v>
                </c:pt>
                <c:pt idx="2">
                  <c:v>Infirmier</c:v>
                </c:pt>
                <c:pt idx="3">
                  <c:v>Matrone/accoucheuse traditionnelle</c:v>
                </c:pt>
                <c:pt idx="4">
                  <c:v>Parents/Autre</c:v>
                </c:pt>
                <c:pt idx="5">
                  <c:v>Personne</c:v>
                </c:pt>
              </c:strCache>
            </c:strRef>
          </c:cat>
          <c:val>
            <c:numRef>
              <c:f>Sheet1!$B$2:$B$7</c:f>
              <c:numCache>
                <c:formatCode>General</c:formatCode>
                <c:ptCount val="6"/>
                <c:pt idx="0">
                  <c:v>6</c:v>
                </c:pt>
                <c:pt idx="1">
                  <c:v>44</c:v>
                </c:pt>
                <c:pt idx="2">
                  <c:v>9</c:v>
                </c:pt>
                <c:pt idx="3">
                  <c:v>35</c:v>
                </c:pt>
                <c:pt idx="4">
                  <c:v>2</c:v>
                </c:pt>
                <c:pt idx="5">
                  <c:v>5</c:v>
                </c:pt>
              </c:numCache>
            </c:numRef>
          </c:val>
        </c:ser>
        <c:dLbls>
          <c:showLegendKey val="0"/>
          <c:showVal val="1"/>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userShapes r:id="rId2"/>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3611111111111117E-2"/>
          <c:y val="4.7619047619047623E-2"/>
          <c:w val="0.96944444444444466"/>
          <c:h val="0.65230174353205861"/>
        </c:manualLayout>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3"/>
            <c:invertIfNegative val="0"/>
            <c:bubble3D val="0"/>
            <c:spPr>
              <a:solidFill>
                <a:schemeClr val="tx2"/>
              </a:solidFill>
            </c:spPr>
          </c:dPt>
          <c:dPt>
            <c:idx val="4"/>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Soins prenatals (CPN)</c:v>
                </c:pt>
                <c:pt idx="1">
                  <c:v>Services d’accouchement normal</c:v>
                </c:pt>
                <c:pt idx="2">
                  <c:v>Césariennes</c:v>
                </c:pt>
                <c:pt idx="3">
                  <c:v>CPN et services d’accouchement normal</c:v>
                </c:pt>
                <c:pt idx="4">
                  <c:v>CPN, services d’accouchement normal et Césariennes</c:v>
                </c:pt>
              </c:strCache>
            </c:strRef>
          </c:cat>
          <c:val>
            <c:numRef>
              <c:f>Sheet1!$B$2:$B$6</c:f>
              <c:numCache>
                <c:formatCode>General</c:formatCode>
                <c:ptCount val="5"/>
                <c:pt idx="0">
                  <c:v>88</c:v>
                </c:pt>
                <c:pt idx="1">
                  <c:v>81</c:v>
                </c:pt>
                <c:pt idx="2">
                  <c:v>5</c:v>
                </c:pt>
                <c:pt idx="3">
                  <c:v>80</c:v>
                </c:pt>
                <c:pt idx="4">
                  <c:v>4</c:v>
                </c:pt>
              </c:numCache>
            </c:numRef>
          </c:val>
        </c:ser>
        <c:dLbls>
          <c:showLegendKey val="0"/>
          <c:showVal val="1"/>
          <c:showCatName val="0"/>
          <c:showSerName val="0"/>
          <c:showPercent val="0"/>
          <c:showBubbleSize val="0"/>
        </c:dLbls>
        <c:gapWidth val="150"/>
        <c:overlap val="-25"/>
        <c:axId val="648520128"/>
        <c:axId val="648519736"/>
      </c:barChart>
      <c:catAx>
        <c:axId val="648520128"/>
        <c:scaling>
          <c:orientation val="minMax"/>
        </c:scaling>
        <c:delete val="0"/>
        <c:axPos val="b"/>
        <c:numFmt formatCode="General" sourceLinked="0"/>
        <c:majorTickMark val="none"/>
        <c:minorTickMark val="none"/>
        <c:tickLblPos val="nextTo"/>
        <c:txPr>
          <a:bodyPr/>
          <a:lstStyle/>
          <a:p>
            <a:pPr>
              <a:defRPr sz="1600"/>
            </a:pPr>
            <a:endParaRPr lang="en-US"/>
          </a:p>
        </c:txPr>
        <c:crossAx val="648519736"/>
        <c:crosses val="autoZero"/>
        <c:auto val="1"/>
        <c:lblAlgn val="ctr"/>
        <c:lblOffset val="100"/>
        <c:noMultiLvlLbl val="0"/>
      </c:catAx>
      <c:valAx>
        <c:axId val="648519736"/>
        <c:scaling>
          <c:orientation val="minMax"/>
          <c:max val="100"/>
        </c:scaling>
        <c:delete val="1"/>
        <c:axPos val="l"/>
        <c:numFmt formatCode="General" sourceLinked="1"/>
        <c:majorTickMark val="out"/>
        <c:minorTickMark val="none"/>
        <c:tickLblPos val="none"/>
        <c:crossAx val="6485201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percentStacked"/>
        <c:varyColors val="0"/>
        <c:ser>
          <c:idx val="0"/>
          <c:order val="0"/>
          <c:tx>
            <c:strRef>
              <c:f>Sheet1!$B$1</c:f>
              <c:strCache>
                <c:ptCount val="1"/>
                <c:pt idx="0">
                  <c:v>Source améliorée</c:v>
                </c:pt>
              </c:strCache>
            </c:strRef>
          </c:tx>
          <c:spPr>
            <a:solidFill>
              <a:schemeClr val="tx2"/>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Sénégal</c:v>
                </c:pt>
                <c:pt idx="1">
                  <c:v>Urbain </c:v>
                </c:pt>
                <c:pt idx="2">
                  <c:v>Rural </c:v>
                </c:pt>
              </c:strCache>
            </c:strRef>
          </c:cat>
          <c:val>
            <c:numRef>
              <c:f>Sheet1!$B$2:$B$4</c:f>
              <c:numCache>
                <c:formatCode>General</c:formatCode>
                <c:ptCount val="3"/>
                <c:pt idx="0">
                  <c:v>82</c:v>
                </c:pt>
                <c:pt idx="1">
                  <c:v>92</c:v>
                </c:pt>
                <c:pt idx="2">
                  <c:v>71</c:v>
                </c:pt>
              </c:numCache>
            </c:numRef>
          </c:val>
        </c:ser>
        <c:ser>
          <c:idx val="1"/>
          <c:order val="1"/>
          <c:tx>
            <c:strRef>
              <c:f>Sheet1!$C$1</c:f>
              <c:strCache>
                <c:ptCount val="1"/>
                <c:pt idx="0">
                  <c:v>Source non améliorée</c:v>
                </c:pt>
              </c:strCache>
            </c:strRef>
          </c:tx>
          <c:spPr>
            <a:solidFill>
              <a:schemeClr val="accent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Sénégal</c:v>
                </c:pt>
                <c:pt idx="1">
                  <c:v>Urbain </c:v>
                </c:pt>
                <c:pt idx="2">
                  <c:v>Rural </c:v>
                </c:pt>
              </c:strCache>
            </c:strRef>
          </c:cat>
          <c:val>
            <c:numRef>
              <c:f>Sheet1!$C$2:$C$4</c:f>
              <c:numCache>
                <c:formatCode>General</c:formatCode>
                <c:ptCount val="3"/>
                <c:pt idx="0">
                  <c:v>18</c:v>
                </c:pt>
                <c:pt idx="1">
                  <c:v>8</c:v>
                </c:pt>
                <c:pt idx="2">
                  <c:v>29</c:v>
                </c:pt>
              </c:numCache>
            </c:numRef>
          </c:val>
        </c:ser>
        <c:dLbls>
          <c:showLegendKey val="0"/>
          <c:showVal val="1"/>
          <c:showCatName val="0"/>
          <c:showSerName val="0"/>
          <c:showPercent val="0"/>
          <c:showBubbleSize val="0"/>
        </c:dLbls>
        <c:gapWidth val="95"/>
        <c:overlap val="100"/>
        <c:axId val="572077656"/>
        <c:axId val="572076088"/>
      </c:barChart>
      <c:catAx>
        <c:axId val="572077656"/>
        <c:scaling>
          <c:orientation val="minMax"/>
        </c:scaling>
        <c:delete val="0"/>
        <c:axPos val="b"/>
        <c:numFmt formatCode="General" sourceLinked="0"/>
        <c:majorTickMark val="none"/>
        <c:minorTickMark val="none"/>
        <c:tickLblPos val="nextTo"/>
        <c:crossAx val="572076088"/>
        <c:crosses val="autoZero"/>
        <c:auto val="1"/>
        <c:lblAlgn val="ctr"/>
        <c:lblOffset val="100"/>
        <c:noMultiLvlLbl val="0"/>
      </c:catAx>
      <c:valAx>
        <c:axId val="572076088"/>
        <c:scaling>
          <c:orientation val="minMax"/>
        </c:scaling>
        <c:delete val="1"/>
        <c:axPos val="l"/>
        <c:numFmt formatCode="0%" sourceLinked="1"/>
        <c:majorTickMark val="none"/>
        <c:minorTickMark val="none"/>
        <c:tickLblPos val="none"/>
        <c:crossAx val="572077656"/>
        <c:crosses val="autoZero"/>
        <c:crossBetween val="between"/>
      </c:valAx>
    </c:plotArea>
    <c:legend>
      <c:legendPos val="r"/>
      <c:layout/>
      <c:overlay val="0"/>
    </c:legend>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6.3299868766404158E-2"/>
          <c:y val="5.2083344929736958E-2"/>
          <c:w val="0.96944444444444466"/>
          <c:h val="0.79928350924613722"/>
        </c:manualLayout>
      </c:layout>
      <c:barChart>
        <c:barDir val="col"/>
        <c:grouping val="clustered"/>
        <c:varyColors val="0"/>
        <c:ser>
          <c:idx val="0"/>
          <c:order val="0"/>
          <c:tx>
            <c:strRef>
              <c:f>Sheet1!$B$1</c:f>
              <c:strCache>
                <c:ptCount val="1"/>
                <c:pt idx="0">
                  <c:v>Series 1</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Un tensiomètre</c:v>
                </c:pt>
                <c:pt idx="1">
                  <c:v>Un stéthoscope</c:v>
                </c:pt>
                <c:pt idx="2">
                  <c:v>Une balance pour adultes</c:v>
                </c:pt>
                <c:pt idx="3">
                  <c:v>Un stéthoscope fœtal</c:v>
                </c:pt>
              </c:strCache>
            </c:strRef>
          </c:cat>
          <c:val>
            <c:numRef>
              <c:f>Sheet1!$B$2:$B$5</c:f>
              <c:numCache>
                <c:formatCode>General</c:formatCode>
                <c:ptCount val="4"/>
                <c:pt idx="0">
                  <c:v>98</c:v>
                </c:pt>
                <c:pt idx="1">
                  <c:v>94</c:v>
                </c:pt>
                <c:pt idx="2">
                  <c:v>97</c:v>
                </c:pt>
                <c:pt idx="3">
                  <c:v>99</c:v>
                </c:pt>
              </c:numCache>
            </c:numRef>
          </c:val>
        </c:ser>
        <c:dLbls>
          <c:showLegendKey val="0"/>
          <c:showVal val="1"/>
          <c:showCatName val="0"/>
          <c:showSerName val="0"/>
          <c:showPercent val="0"/>
          <c:showBubbleSize val="0"/>
        </c:dLbls>
        <c:gapWidth val="150"/>
        <c:overlap val="-25"/>
        <c:axId val="648518952"/>
        <c:axId val="648531888"/>
      </c:barChart>
      <c:catAx>
        <c:axId val="648518952"/>
        <c:scaling>
          <c:orientation val="minMax"/>
        </c:scaling>
        <c:delete val="0"/>
        <c:axPos val="b"/>
        <c:numFmt formatCode="General" sourceLinked="0"/>
        <c:majorTickMark val="none"/>
        <c:minorTickMark val="none"/>
        <c:tickLblPos val="nextTo"/>
        <c:txPr>
          <a:bodyPr/>
          <a:lstStyle/>
          <a:p>
            <a:pPr>
              <a:defRPr sz="1600"/>
            </a:pPr>
            <a:endParaRPr lang="en-US"/>
          </a:p>
        </c:txPr>
        <c:crossAx val="648531888"/>
        <c:crosses val="autoZero"/>
        <c:auto val="1"/>
        <c:lblAlgn val="ctr"/>
        <c:lblOffset val="100"/>
        <c:noMultiLvlLbl val="0"/>
      </c:catAx>
      <c:valAx>
        <c:axId val="648531888"/>
        <c:scaling>
          <c:orientation val="minMax"/>
          <c:max val="100"/>
          <c:min val="0"/>
        </c:scaling>
        <c:delete val="1"/>
        <c:axPos val="l"/>
        <c:numFmt formatCode="General" sourceLinked="1"/>
        <c:majorTickMark val="out"/>
        <c:minorTickMark val="none"/>
        <c:tickLblPos val="none"/>
        <c:crossAx val="64851895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5.2083333333333377E-2"/>
          <c:w val="0.96944444444444466"/>
          <c:h val="0.70141752788713896"/>
        </c:manualLayout>
      </c:layout>
      <c:barChart>
        <c:barDir val="col"/>
        <c:grouping val="clustered"/>
        <c:varyColors val="0"/>
        <c:ser>
          <c:idx val="0"/>
          <c:order val="0"/>
          <c:tx>
            <c:strRef>
              <c:f>Sheet1!$B$1</c:f>
              <c:strCache>
                <c:ptCount val="1"/>
                <c:pt idx="0">
                  <c:v>Series 1</c:v>
                </c:pt>
              </c:strCache>
            </c:strRef>
          </c:tx>
          <c:spPr>
            <a:solidFill>
              <a:schemeClr val="accent1"/>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Hémoglobine</c:v>
                </c:pt>
                <c:pt idx="1">
                  <c:v>Protéinurie</c:v>
                </c:pt>
                <c:pt idx="2">
                  <c:v>Glucosurie</c:v>
                </c:pt>
                <c:pt idx="3">
                  <c:v>Groupe sanguin et facteur rhésus</c:v>
                </c:pt>
                <c:pt idx="4">
                  <c:v>Syphilis</c:v>
                </c:pt>
                <c:pt idx="5">
                  <c:v>VIH</c:v>
                </c:pt>
              </c:strCache>
            </c:strRef>
          </c:cat>
          <c:val>
            <c:numRef>
              <c:f>Sheet1!$B$2:$B$7</c:f>
              <c:numCache>
                <c:formatCode>General</c:formatCode>
                <c:ptCount val="6"/>
                <c:pt idx="0">
                  <c:v>12</c:v>
                </c:pt>
                <c:pt idx="1">
                  <c:v>89</c:v>
                </c:pt>
                <c:pt idx="2">
                  <c:v>86</c:v>
                </c:pt>
                <c:pt idx="3">
                  <c:v>2</c:v>
                </c:pt>
                <c:pt idx="4">
                  <c:v>4</c:v>
                </c:pt>
                <c:pt idx="5">
                  <c:v>91</c:v>
                </c:pt>
              </c:numCache>
            </c:numRef>
          </c:val>
        </c:ser>
        <c:dLbls>
          <c:showLegendKey val="0"/>
          <c:showVal val="1"/>
          <c:showCatName val="0"/>
          <c:showSerName val="0"/>
          <c:showPercent val="0"/>
          <c:showBubbleSize val="0"/>
        </c:dLbls>
        <c:gapWidth val="150"/>
        <c:overlap val="-25"/>
        <c:axId val="648521304"/>
        <c:axId val="648524440"/>
      </c:barChart>
      <c:catAx>
        <c:axId val="648521304"/>
        <c:scaling>
          <c:orientation val="minMax"/>
        </c:scaling>
        <c:delete val="0"/>
        <c:axPos val="b"/>
        <c:numFmt formatCode="General" sourceLinked="0"/>
        <c:majorTickMark val="none"/>
        <c:minorTickMark val="none"/>
        <c:tickLblPos val="nextTo"/>
        <c:txPr>
          <a:bodyPr/>
          <a:lstStyle/>
          <a:p>
            <a:pPr>
              <a:defRPr sz="1800"/>
            </a:pPr>
            <a:endParaRPr lang="en-US"/>
          </a:p>
        </c:txPr>
        <c:crossAx val="648524440"/>
        <c:crosses val="autoZero"/>
        <c:auto val="1"/>
        <c:lblAlgn val="ctr"/>
        <c:lblOffset val="100"/>
        <c:noMultiLvlLbl val="0"/>
      </c:catAx>
      <c:valAx>
        <c:axId val="648524440"/>
        <c:scaling>
          <c:orientation val="minMax"/>
          <c:max val="100"/>
        </c:scaling>
        <c:delete val="1"/>
        <c:axPos val="l"/>
        <c:numFmt formatCode="General" sourceLinked="1"/>
        <c:majorTickMark val="out"/>
        <c:minorTickMark val="none"/>
        <c:tickLblPos val="none"/>
        <c:crossAx val="64852130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Sheet1!$A$2</c:f>
              <c:strCache>
                <c:ptCount val="1"/>
                <c:pt idx="0">
                  <c:v>Hôpitaux</c:v>
                </c:pt>
              </c:strCache>
            </c:strRef>
          </c:tx>
          <c:spPr>
            <a:solidFill>
              <a:schemeClr val="accent6"/>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Comprimés du fer</c:v>
                </c:pt>
                <c:pt idx="1">
                  <c:v>Comprimés d’acide folique</c:v>
                </c:pt>
                <c:pt idx="2">
                  <c:v>Comprimés
combinés (fer +
acide folique)</c:v>
                </c:pt>
                <c:pt idx="3">
                  <c:v>Vaccin antitétanique</c:v>
                </c:pt>
              </c:strCache>
            </c:strRef>
          </c:cat>
          <c:val>
            <c:numRef>
              <c:f>Sheet1!$B$2:$E$2</c:f>
              <c:numCache>
                <c:formatCode>General</c:formatCode>
                <c:ptCount val="4"/>
                <c:pt idx="0">
                  <c:v>83</c:v>
                </c:pt>
                <c:pt idx="1">
                  <c:v>82</c:v>
                </c:pt>
                <c:pt idx="2">
                  <c:v>84</c:v>
                </c:pt>
                <c:pt idx="3">
                  <c:v>92</c:v>
                </c:pt>
              </c:numCache>
            </c:numRef>
          </c:val>
        </c:ser>
        <c:dLbls>
          <c:showLegendKey val="0"/>
          <c:showVal val="1"/>
          <c:showCatName val="0"/>
          <c:showSerName val="0"/>
          <c:showPercent val="0"/>
          <c:showBubbleSize val="0"/>
        </c:dLbls>
        <c:gapWidth val="150"/>
        <c:axId val="648518560"/>
        <c:axId val="648519344"/>
      </c:barChart>
      <c:catAx>
        <c:axId val="648518560"/>
        <c:scaling>
          <c:orientation val="minMax"/>
        </c:scaling>
        <c:delete val="0"/>
        <c:axPos val="b"/>
        <c:numFmt formatCode="General" sourceLinked="0"/>
        <c:majorTickMark val="none"/>
        <c:minorTickMark val="none"/>
        <c:tickLblPos val="nextTo"/>
        <c:crossAx val="648519344"/>
        <c:crosses val="autoZero"/>
        <c:auto val="1"/>
        <c:lblAlgn val="ctr"/>
        <c:lblOffset val="100"/>
        <c:noMultiLvlLbl val="0"/>
      </c:catAx>
      <c:valAx>
        <c:axId val="648519344"/>
        <c:scaling>
          <c:orientation val="minMax"/>
          <c:max val="100"/>
        </c:scaling>
        <c:delete val="1"/>
        <c:axPos val="l"/>
        <c:numFmt formatCode="General" sourceLinked="1"/>
        <c:majorTickMark val="out"/>
        <c:minorTickMark val="none"/>
        <c:tickLblPos val="none"/>
        <c:crossAx val="6485185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title>
      <c:overlay val="0"/>
    </c:title>
    <c:autoTitleDeleted val="0"/>
    <c:plotArea>
      <c:layout>
        <c:manualLayout>
          <c:layoutTarget val="inner"/>
          <c:xMode val="edge"/>
          <c:yMode val="edge"/>
          <c:x val="0.46698527267424927"/>
          <c:y val="8.6283060771249788E-3"/>
          <c:w val="0.51603941868377612"/>
          <c:h val="0.96316656571774628"/>
        </c:manualLayout>
      </c:layout>
      <c:barChart>
        <c:barDir val="bar"/>
        <c:grouping val="clustered"/>
        <c:varyColors val="0"/>
        <c:ser>
          <c:idx val="0"/>
          <c:order val="0"/>
          <c:tx>
            <c:strRef>
              <c:f>Sheet1!$A$2</c:f>
              <c:strCache>
                <c:ptCount val="1"/>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Écoute du rythme cardiaque du fœtus (enceinte d'au moins 5 mois)</c:v>
                </c:pt>
                <c:pt idx="1">
                  <c:v>Hauteur utérine vérifiée</c:v>
                </c:pt>
                <c:pt idx="2">
                  <c:v>Position fœtale vérifiée (enceinte d'au moins 8 mois)</c:v>
                </c:pt>
                <c:pt idx="3">
                  <c:v>Prise du poids </c:v>
                </c:pt>
                <c:pt idx="4">
                  <c:v>Pression artérielle mesurée </c:v>
                </c:pt>
              </c:strCache>
            </c:strRef>
          </c:cat>
          <c:val>
            <c:numRef>
              <c:f>Sheet1!$B$2:$F$2</c:f>
              <c:numCache>
                <c:formatCode>General</c:formatCode>
                <c:ptCount val="5"/>
                <c:pt idx="0">
                  <c:v>94</c:v>
                </c:pt>
                <c:pt idx="1">
                  <c:v>92</c:v>
                </c:pt>
                <c:pt idx="2">
                  <c:v>57</c:v>
                </c:pt>
                <c:pt idx="3">
                  <c:v>97</c:v>
                </c:pt>
                <c:pt idx="4">
                  <c:v>100</c:v>
                </c:pt>
              </c:numCache>
            </c:numRef>
          </c:val>
        </c:ser>
        <c:dLbls>
          <c:showLegendKey val="0"/>
          <c:showVal val="1"/>
          <c:showCatName val="0"/>
          <c:showSerName val="0"/>
          <c:showPercent val="0"/>
          <c:showBubbleSize val="0"/>
        </c:dLbls>
        <c:gapWidth val="150"/>
        <c:overlap val="-25"/>
        <c:axId val="648526792"/>
        <c:axId val="648528360"/>
      </c:barChart>
      <c:catAx>
        <c:axId val="648526792"/>
        <c:scaling>
          <c:orientation val="minMax"/>
        </c:scaling>
        <c:delete val="0"/>
        <c:axPos val="l"/>
        <c:numFmt formatCode="General" sourceLinked="0"/>
        <c:majorTickMark val="none"/>
        <c:minorTickMark val="none"/>
        <c:tickLblPos val="nextTo"/>
        <c:crossAx val="648528360"/>
        <c:crosses val="autoZero"/>
        <c:auto val="1"/>
        <c:lblAlgn val="ctr"/>
        <c:lblOffset val="100"/>
        <c:noMultiLvlLbl val="0"/>
      </c:catAx>
      <c:valAx>
        <c:axId val="648528360"/>
        <c:scaling>
          <c:orientation val="minMax"/>
        </c:scaling>
        <c:delete val="1"/>
        <c:axPos val="b"/>
        <c:numFmt formatCode="General" sourceLinked="1"/>
        <c:majorTickMark val="out"/>
        <c:minorTickMark val="none"/>
        <c:tickLblPos val="none"/>
        <c:crossAx val="6485267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53816429997532356"/>
          <c:y val="2.9622124440327309E-2"/>
          <c:w val="0.23893274558628896"/>
          <c:h val="0.94607843137254921"/>
        </c:manualLayout>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Traitement du paludisme au cours de la grossesse</c:v>
                </c:pt>
                <c:pt idx="1">
                  <c:v>Infections sexuellement transmissibles</c:v>
                </c:pt>
                <c:pt idx="2">
                  <c:v>Planification familiale
</c:v>
                </c:pt>
                <c:pt idx="3">
                  <c:v>Complications 
de la grossesse</c:v>
                </c:pt>
                <c:pt idx="4">
                  <c:v>Dépistage des complications de la grossesse</c:v>
                </c:pt>
                <c:pt idx="5">
                  <c:v>Conseil aux 
femmes enceintes</c:v>
                </c:pt>
              </c:strCache>
            </c:strRef>
          </c:cat>
          <c:val>
            <c:numRef>
              <c:f>Sheet1!$B$2:$G$2</c:f>
              <c:numCache>
                <c:formatCode>General</c:formatCode>
                <c:ptCount val="6"/>
                <c:pt idx="0">
                  <c:v>47</c:v>
                </c:pt>
                <c:pt idx="1">
                  <c:v>25</c:v>
                </c:pt>
                <c:pt idx="2">
                  <c:v>77</c:v>
                </c:pt>
                <c:pt idx="3">
                  <c:v>30</c:v>
                </c:pt>
                <c:pt idx="4">
                  <c:v>34</c:v>
                </c:pt>
                <c:pt idx="5">
                  <c:v>35</c:v>
                </c:pt>
              </c:numCache>
            </c:numRef>
          </c:val>
        </c:ser>
        <c:ser>
          <c:idx val="1"/>
          <c:order val="1"/>
          <c:tx>
            <c:strRef>
              <c:f>Sheet1!$A$3</c:f>
              <c:strCache>
                <c:ptCount val="1"/>
                <c:pt idx="0">
                  <c:v>À n'importe quel moment</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Traitement du paludisme au cours de la grossesse</c:v>
                </c:pt>
                <c:pt idx="1">
                  <c:v>Infections sexuellement transmissibles</c:v>
                </c:pt>
                <c:pt idx="2">
                  <c:v>Planification familiale
</c:v>
                </c:pt>
                <c:pt idx="3">
                  <c:v>Complications 
de la grossesse</c:v>
                </c:pt>
                <c:pt idx="4">
                  <c:v>Dépistage des complications de la grossesse</c:v>
                </c:pt>
                <c:pt idx="5">
                  <c:v>Conseil aux 
femmes enceintes</c:v>
                </c:pt>
              </c:strCache>
            </c:strRef>
          </c:cat>
          <c:val>
            <c:numRef>
              <c:f>Sheet1!$B$3:$G$3</c:f>
              <c:numCache>
                <c:formatCode>General</c:formatCode>
                <c:ptCount val="6"/>
                <c:pt idx="0">
                  <c:v>66</c:v>
                </c:pt>
                <c:pt idx="1">
                  <c:v>49</c:v>
                </c:pt>
                <c:pt idx="2">
                  <c:v>77</c:v>
                </c:pt>
                <c:pt idx="3">
                  <c:v>49</c:v>
                </c:pt>
                <c:pt idx="4">
                  <c:v>54</c:v>
                </c:pt>
                <c:pt idx="5">
                  <c:v>54</c:v>
                </c:pt>
              </c:numCache>
            </c:numRef>
          </c:val>
        </c:ser>
        <c:dLbls>
          <c:showLegendKey val="0"/>
          <c:showVal val="1"/>
          <c:showCatName val="0"/>
          <c:showSerName val="0"/>
          <c:showPercent val="0"/>
          <c:showBubbleSize val="0"/>
        </c:dLbls>
        <c:gapWidth val="95"/>
        <c:axId val="648520520"/>
        <c:axId val="648529536"/>
      </c:barChart>
      <c:catAx>
        <c:axId val="648520520"/>
        <c:scaling>
          <c:orientation val="minMax"/>
        </c:scaling>
        <c:delete val="0"/>
        <c:axPos val="l"/>
        <c:numFmt formatCode="General" sourceLinked="0"/>
        <c:majorTickMark val="none"/>
        <c:minorTickMark val="none"/>
        <c:tickLblPos val="nextTo"/>
        <c:crossAx val="648529536"/>
        <c:crosses val="autoZero"/>
        <c:auto val="1"/>
        <c:lblAlgn val="ctr"/>
        <c:lblOffset val="100"/>
        <c:noMultiLvlLbl val="0"/>
      </c:catAx>
      <c:valAx>
        <c:axId val="648529536"/>
        <c:scaling>
          <c:orientation val="minMax"/>
        </c:scaling>
        <c:delete val="1"/>
        <c:axPos val="b"/>
        <c:numFmt formatCode="General" sourceLinked="1"/>
        <c:majorTickMark val="out"/>
        <c:minorTickMark val="none"/>
        <c:tickLblPos val="none"/>
        <c:crossAx val="648520520"/>
        <c:crosses val="autoZero"/>
        <c:crossBetween val="between"/>
      </c:valAx>
    </c:plotArea>
    <c:legend>
      <c:legendPos val="r"/>
      <c:layout>
        <c:manualLayout>
          <c:xMode val="edge"/>
          <c:yMode val="edge"/>
          <c:x val="0.67880644727101436"/>
          <c:y val="0.17998541848935556"/>
          <c:w val="0.32119355272898575"/>
          <c:h val="0.22921478565179357"/>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3020833333333343"/>
          <c:w val="0.96944444444444466"/>
          <c:h val="0.48787586122047277"/>
        </c:manualLayout>
      </c:layout>
      <c:barChart>
        <c:barDir val="col"/>
        <c:grouping val="clustered"/>
        <c:varyColors val="0"/>
        <c:ser>
          <c:idx val="0"/>
          <c:order val="0"/>
          <c:tx>
            <c:strRef>
              <c:f>Sheet1!$B$1</c:f>
              <c:strCache>
                <c:ptCount val="1"/>
                <c:pt idx="0">
                  <c:v>Series 1</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Dépistage 
du VIH pour femmes enceintes</c:v>
                </c:pt>
                <c:pt idx="1">
                  <c:v>Dépistage 
du VIH pour enfants nés des mères VIH+</c:v>
                </c:pt>
                <c:pt idx="2">
                  <c:v>Prophylaxie aux ARV pour les femmes VIH+</c:v>
                </c:pt>
                <c:pt idx="3">
                  <c:v>Prophylaxie aux ARV pour les enfants nés des mères VIH+</c:v>
                </c:pt>
                <c:pt idx="4">
                  <c:v>Conseil pour l'alimentation des nouveau-nés et nourrissons</c:v>
                </c:pt>
                <c:pt idx="5">
                  <c:v>Conseil nutritionnel pour les femmes VIH+ et leurs enfants</c:v>
                </c:pt>
                <c:pt idx="6">
                  <c:v>Conseil sur la planification familiale aux femmes VIH+</c:v>
                </c:pt>
              </c:strCache>
            </c:strRef>
          </c:cat>
          <c:val>
            <c:numRef>
              <c:f>Sheet1!$B$2:$B$8</c:f>
              <c:numCache>
                <c:formatCode>General</c:formatCode>
                <c:ptCount val="7"/>
                <c:pt idx="0">
                  <c:v>100</c:v>
                </c:pt>
                <c:pt idx="1">
                  <c:v>10</c:v>
                </c:pt>
                <c:pt idx="2">
                  <c:v>14</c:v>
                </c:pt>
                <c:pt idx="3">
                  <c:v>13</c:v>
                </c:pt>
                <c:pt idx="4">
                  <c:v>49</c:v>
                </c:pt>
                <c:pt idx="5">
                  <c:v>49</c:v>
                </c:pt>
                <c:pt idx="6">
                  <c:v>49</c:v>
                </c:pt>
              </c:numCache>
            </c:numRef>
          </c:val>
        </c:ser>
        <c:dLbls>
          <c:showLegendKey val="0"/>
          <c:showVal val="1"/>
          <c:showCatName val="0"/>
          <c:showSerName val="0"/>
          <c:showPercent val="0"/>
          <c:showBubbleSize val="0"/>
        </c:dLbls>
        <c:gapWidth val="150"/>
        <c:overlap val="-25"/>
        <c:axId val="648532672"/>
        <c:axId val="648533064"/>
      </c:barChart>
      <c:catAx>
        <c:axId val="648532672"/>
        <c:scaling>
          <c:orientation val="minMax"/>
        </c:scaling>
        <c:delete val="0"/>
        <c:axPos val="b"/>
        <c:numFmt formatCode="General" sourceLinked="0"/>
        <c:majorTickMark val="none"/>
        <c:minorTickMark val="none"/>
        <c:tickLblPos val="nextTo"/>
        <c:txPr>
          <a:bodyPr/>
          <a:lstStyle/>
          <a:p>
            <a:pPr>
              <a:defRPr sz="1600"/>
            </a:pPr>
            <a:endParaRPr lang="en-US"/>
          </a:p>
        </c:txPr>
        <c:crossAx val="648533064"/>
        <c:crosses val="autoZero"/>
        <c:auto val="1"/>
        <c:lblAlgn val="ctr"/>
        <c:lblOffset val="100"/>
        <c:noMultiLvlLbl val="0"/>
      </c:catAx>
      <c:valAx>
        <c:axId val="648533064"/>
        <c:scaling>
          <c:orientation val="minMax"/>
          <c:max val="100"/>
        </c:scaling>
        <c:delete val="1"/>
        <c:axPos val="l"/>
        <c:numFmt formatCode="General" sourceLinked="1"/>
        <c:majorTickMark val="out"/>
        <c:minorTickMark val="none"/>
        <c:tickLblPos val="none"/>
        <c:crossAx val="6485326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4430929418706383"/>
          <c:y val="4.5807701437569813E-2"/>
          <c:w val="0.43500787401574831"/>
          <c:h val="0.94270833333333381"/>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Ventouse obstétricale</c:v>
                </c:pt>
                <c:pt idx="1">
                  <c:v>Aspirateur cathéter</c:v>
                </c:pt>
                <c:pt idx="2">
                  <c:v>Lampe d'examen</c:v>
                </c:pt>
                <c:pt idx="3">
                  <c:v>Aspirateur manuel ou 
Kit D&amp;C</c:v>
                </c:pt>
                <c:pt idx="4">
                  <c:v>Transport d'urgence</c:v>
                </c:pt>
                <c:pt idx="5">
                  <c:v>Ballon et masque respiratoire </c:v>
                </c:pt>
                <c:pt idx="6">
                  <c:v>Partogramme</c:v>
                </c:pt>
                <c:pt idx="7">
                  <c:v>Gants</c:v>
                </c:pt>
                <c:pt idx="8">
                  <c:v>Boite d’accouchement</c:v>
                </c:pt>
              </c:strCache>
            </c:strRef>
          </c:cat>
          <c:val>
            <c:numRef>
              <c:f>Sheet1!$B$2:$B$10</c:f>
              <c:numCache>
                <c:formatCode>General</c:formatCode>
                <c:ptCount val="9"/>
                <c:pt idx="0">
                  <c:v>3</c:v>
                </c:pt>
                <c:pt idx="1">
                  <c:v>52</c:v>
                </c:pt>
                <c:pt idx="2">
                  <c:v>58</c:v>
                </c:pt>
                <c:pt idx="3">
                  <c:v>62</c:v>
                </c:pt>
                <c:pt idx="4">
                  <c:v>66</c:v>
                </c:pt>
                <c:pt idx="5">
                  <c:v>80</c:v>
                </c:pt>
                <c:pt idx="6">
                  <c:v>95</c:v>
                </c:pt>
                <c:pt idx="7">
                  <c:v>98</c:v>
                </c:pt>
                <c:pt idx="8">
                  <c:v>100</c:v>
                </c:pt>
              </c:numCache>
            </c:numRef>
          </c:val>
        </c:ser>
        <c:dLbls>
          <c:showLegendKey val="0"/>
          <c:showVal val="1"/>
          <c:showCatName val="0"/>
          <c:showSerName val="0"/>
          <c:showPercent val="0"/>
          <c:showBubbleSize val="0"/>
        </c:dLbls>
        <c:gapWidth val="150"/>
        <c:overlap val="-25"/>
        <c:axId val="648529928"/>
        <c:axId val="648529144"/>
      </c:barChart>
      <c:catAx>
        <c:axId val="648529928"/>
        <c:scaling>
          <c:orientation val="minMax"/>
        </c:scaling>
        <c:delete val="0"/>
        <c:axPos val="l"/>
        <c:numFmt formatCode="General" sourceLinked="0"/>
        <c:majorTickMark val="none"/>
        <c:minorTickMark val="none"/>
        <c:tickLblPos val="nextTo"/>
        <c:txPr>
          <a:bodyPr/>
          <a:lstStyle/>
          <a:p>
            <a:pPr>
              <a:defRPr sz="1600"/>
            </a:pPr>
            <a:endParaRPr lang="en-US"/>
          </a:p>
        </c:txPr>
        <c:crossAx val="648529144"/>
        <c:crosses val="autoZero"/>
        <c:auto val="1"/>
        <c:lblAlgn val="ctr"/>
        <c:lblOffset val="100"/>
        <c:noMultiLvlLbl val="0"/>
      </c:catAx>
      <c:valAx>
        <c:axId val="648529144"/>
        <c:scaling>
          <c:orientation val="minMax"/>
          <c:max val="100"/>
        </c:scaling>
        <c:delete val="1"/>
        <c:axPos val="b"/>
        <c:numFmt formatCode="General" sourceLinked="1"/>
        <c:majorTickMark val="none"/>
        <c:minorTickMark val="none"/>
        <c:tickLblPos val="none"/>
        <c:crossAx val="64852992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9.206826193970076E-2"/>
          <c:w val="0.96944444444444466"/>
          <c:h val="0.7894260641811901"/>
        </c:manualLayout>
      </c:layout>
      <c:barChart>
        <c:barDir val="col"/>
        <c:grouping val="clustered"/>
        <c:varyColors val="0"/>
        <c:ser>
          <c:idx val="0"/>
          <c:order val="0"/>
          <c:tx>
            <c:strRef>
              <c:f>Sheet1!$B$1</c:f>
              <c:strCache>
                <c:ptCount val="1"/>
                <c:pt idx="0">
                  <c:v>Series 1</c:v>
                </c:pt>
              </c:strCache>
            </c:strRef>
          </c:tx>
          <c:spPr>
            <a:solidFill>
              <a:schemeClr val="tx2">
                <a:lumMod val="50000"/>
              </a:schemeClr>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Antibiotiques</c:v>
                </c:pt>
                <c:pt idx="1">
                  <c:v>Ocytocique</c:v>
                </c:pt>
                <c:pt idx="2">
                  <c:v>Sulfate de magnésium injectable</c:v>
                </c:pt>
                <c:pt idx="3">
                  <c:v>Diazépam injectable</c:v>
                </c:pt>
                <c:pt idx="4">
                  <c:v>Désinfectant de la peau</c:v>
                </c:pt>
                <c:pt idx="5">
                  <c:v>Fluides intraveineux avec set de perfusion</c:v>
                </c:pt>
              </c:strCache>
            </c:strRef>
          </c:cat>
          <c:val>
            <c:numRef>
              <c:f>Sheet1!$B$2:$B$7</c:f>
              <c:numCache>
                <c:formatCode>General</c:formatCode>
                <c:ptCount val="6"/>
                <c:pt idx="0">
                  <c:v>70</c:v>
                </c:pt>
                <c:pt idx="1">
                  <c:v>78</c:v>
                </c:pt>
                <c:pt idx="2">
                  <c:v>63</c:v>
                </c:pt>
                <c:pt idx="3">
                  <c:v>73</c:v>
                </c:pt>
                <c:pt idx="4">
                  <c:v>97</c:v>
                </c:pt>
                <c:pt idx="5">
                  <c:v>66</c:v>
                </c:pt>
              </c:numCache>
            </c:numRef>
          </c:val>
        </c:ser>
        <c:dLbls>
          <c:showLegendKey val="0"/>
          <c:showVal val="1"/>
          <c:showCatName val="0"/>
          <c:showSerName val="0"/>
          <c:showPercent val="0"/>
          <c:showBubbleSize val="0"/>
        </c:dLbls>
        <c:gapWidth val="150"/>
        <c:overlap val="-25"/>
        <c:axId val="648525616"/>
        <c:axId val="663581784"/>
      </c:barChart>
      <c:catAx>
        <c:axId val="648525616"/>
        <c:scaling>
          <c:orientation val="minMax"/>
        </c:scaling>
        <c:delete val="0"/>
        <c:axPos val="b"/>
        <c:numFmt formatCode="General" sourceLinked="0"/>
        <c:majorTickMark val="none"/>
        <c:minorTickMark val="none"/>
        <c:tickLblPos val="nextTo"/>
        <c:txPr>
          <a:bodyPr/>
          <a:lstStyle/>
          <a:p>
            <a:pPr>
              <a:defRPr sz="1400"/>
            </a:pPr>
            <a:endParaRPr lang="en-US"/>
          </a:p>
        </c:txPr>
        <c:crossAx val="663581784"/>
        <c:crosses val="autoZero"/>
        <c:auto val="1"/>
        <c:lblAlgn val="ctr"/>
        <c:lblOffset val="100"/>
        <c:noMultiLvlLbl val="0"/>
      </c:catAx>
      <c:valAx>
        <c:axId val="663581784"/>
        <c:scaling>
          <c:orientation val="minMax"/>
          <c:max val="100"/>
        </c:scaling>
        <c:delete val="1"/>
        <c:axPos val="l"/>
        <c:numFmt formatCode="General" sourceLinked="1"/>
        <c:majorTickMark val="out"/>
        <c:minorTickMark val="none"/>
        <c:tickLblPos val="none"/>
        <c:crossAx val="648525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7.4404761904761932E-2"/>
          <c:w val="0.96944444444444466"/>
          <c:h val="0.54523270528683887"/>
        </c:manualLayout>
      </c:layout>
      <c:barChart>
        <c:barDir val="col"/>
        <c:grouping val="clustered"/>
        <c:varyColors val="0"/>
        <c:ser>
          <c:idx val="0"/>
          <c:order val="0"/>
          <c:tx>
            <c:strRef>
              <c:f>Sheet1!$B$1</c:f>
              <c:strCache>
                <c:ptCount val="1"/>
                <c:pt idx="0">
                  <c:v>Series 1</c:v>
                </c:pt>
              </c:strCache>
            </c:strRef>
          </c:tx>
          <c:spPr>
            <a:solidFill>
              <a:schemeClr val="accent3"/>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Assistance à l’accouchement par voie basse</c:v>
                </c:pt>
                <c:pt idx="1">
                  <c:v>Retrait manuel du placenta</c:v>
                </c:pt>
                <c:pt idx="2">
                  <c:v>Retrait des rétentions des produits de conception (AM)</c:v>
                </c:pt>
                <c:pt idx="3">
                  <c:v>Réanimation neonatale</c:v>
                </c:pt>
                <c:pt idx="4">
                  <c:v>Transfusion sanguine</c:v>
                </c:pt>
                <c:pt idx="5">
                  <c:v>Césariennes</c:v>
                </c:pt>
              </c:strCache>
            </c:strRef>
          </c:cat>
          <c:val>
            <c:numRef>
              <c:f>Sheet1!$B$2:$B$7</c:f>
              <c:numCache>
                <c:formatCode>General</c:formatCode>
                <c:ptCount val="6"/>
                <c:pt idx="0">
                  <c:v>94</c:v>
                </c:pt>
                <c:pt idx="1">
                  <c:v>39</c:v>
                </c:pt>
                <c:pt idx="2">
                  <c:v>73</c:v>
                </c:pt>
                <c:pt idx="3">
                  <c:v>64</c:v>
                </c:pt>
                <c:pt idx="4">
                  <c:v>3</c:v>
                </c:pt>
                <c:pt idx="5">
                  <c:v>6</c:v>
                </c:pt>
              </c:numCache>
            </c:numRef>
          </c:val>
        </c:ser>
        <c:dLbls>
          <c:showLegendKey val="0"/>
          <c:showVal val="1"/>
          <c:showCatName val="0"/>
          <c:showSerName val="0"/>
          <c:showPercent val="0"/>
          <c:showBubbleSize val="0"/>
        </c:dLbls>
        <c:gapWidth val="150"/>
        <c:overlap val="-25"/>
        <c:axId val="663581000"/>
        <c:axId val="663580608"/>
      </c:barChart>
      <c:catAx>
        <c:axId val="663581000"/>
        <c:scaling>
          <c:orientation val="minMax"/>
        </c:scaling>
        <c:delete val="0"/>
        <c:axPos val="b"/>
        <c:numFmt formatCode="General" sourceLinked="0"/>
        <c:majorTickMark val="none"/>
        <c:minorTickMark val="none"/>
        <c:tickLblPos val="nextTo"/>
        <c:crossAx val="663580608"/>
        <c:crosses val="autoZero"/>
        <c:auto val="1"/>
        <c:lblAlgn val="ctr"/>
        <c:lblOffset val="100"/>
        <c:noMultiLvlLbl val="0"/>
      </c:catAx>
      <c:valAx>
        <c:axId val="663580608"/>
        <c:scaling>
          <c:orientation val="minMax"/>
          <c:max val="100"/>
        </c:scaling>
        <c:delete val="1"/>
        <c:axPos val="l"/>
        <c:numFmt formatCode="General" sourceLinked="1"/>
        <c:majorTickMark val="out"/>
        <c:minorTickMark val="none"/>
        <c:tickLblPos val="none"/>
        <c:crossAx val="66358100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title>
      <c:overlay val="0"/>
    </c:title>
    <c:autoTitleDeleted val="0"/>
    <c:plotArea>
      <c:layout>
        <c:manualLayout>
          <c:layoutTarget val="inner"/>
          <c:xMode val="edge"/>
          <c:yMode val="edge"/>
          <c:x val="0.46698527267424927"/>
          <c:y val="8.6283060771249788E-3"/>
          <c:w val="0.51603941868377612"/>
          <c:h val="0.96316656571774628"/>
        </c:manualLayout>
      </c:layout>
      <c:barChart>
        <c:barDir val="bar"/>
        <c:grouping val="clustered"/>
        <c:varyColors val="0"/>
        <c:ser>
          <c:idx val="0"/>
          <c:order val="0"/>
          <c:tx>
            <c:strRef>
              <c:f>Sheet1!$A$2</c:f>
              <c:strCache>
                <c:ptCount val="1"/>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Examen complet de routine (de la tête aux pieds) des nouveau-nés avant la sortie</c:v>
                </c:pt>
                <c:pt idx="1">
                  <c:v>Initiation à l'allaitement dès la première heure</c:v>
                </c:pt>
                <c:pt idx="2">
                  <c:v>Technique de kangourou </c:v>
                </c:pt>
                <c:pt idx="3">
                  <c:v>Sécher et envelopper les nouveau-nés pour les maintenir au chaud</c:v>
                </c:pt>
                <c:pt idx="4">
                  <c:v>Bébé posé directement sur le ventre de sa mère (contact peau contre peau)</c:v>
                </c:pt>
              </c:strCache>
            </c:strRef>
          </c:cat>
          <c:val>
            <c:numRef>
              <c:f>Sheet1!$B$2:$F$2</c:f>
              <c:numCache>
                <c:formatCode>General</c:formatCode>
                <c:ptCount val="5"/>
                <c:pt idx="0">
                  <c:v>100</c:v>
                </c:pt>
                <c:pt idx="1">
                  <c:v>100</c:v>
                </c:pt>
                <c:pt idx="2">
                  <c:v>58</c:v>
                </c:pt>
                <c:pt idx="3">
                  <c:v>100</c:v>
                </c:pt>
                <c:pt idx="4">
                  <c:v>99</c:v>
                </c:pt>
              </c:numCache>
            </c:numRef>
          </c:val>
        </c:ser>
        <c:dLbls>
          <c:showLegendKey val="0"/>
          <c:showVal val="1"/>
          <c:showCatName val="0"/>
          <c:showSerName val="0"/>
          <c:showPercent val="0"/>
          <c:showBubbleSize val="0"/>
        </c:dLbls>
        <c:gapWidth val="150"/>
        <c:overlap val="-25"/>
        <c:axId val="663579824"/>
        <c:axId val="663579432"/>
      </c:barChart>
      <c:catAx>
        <c:axId val="663579824"/>
        <c:scaling>
          <c:orientation val="minMax"/>
        </c:scaling>
        <c:delete val="0"/>
        <c:axPos val="l"/>
        <c:numFmt formatCode="General" sourceLinked="0"/>
        <c:majorTickMark val="none"/>
        <c:minorTickMark val="none"/>
        <c:tickLblPos val="nextTo"/>
        <c:crossAx val="663579432"/>
        <c:crosses val="autoZero"/>
        <c:auto val="1"/>
        <c:lblAlgn val="ctr"/>
        <c:lblOffset val="100"/>
        <c:noMultiLvlLbl val="0"/>
      </c:catAx>
      <c:valAx>
        <c:axId val="663579432"/>
        <c:scaling>
          <c:orientation val="minMax"/>
        </c:scaling>
        <c:delete val="1"/>
        <c:axPos val="b"/>
        <c:numFmt formatCode="General" sourceLinked="1"/>
        <c:majorTickMark val="out"/>
        <c:minorTickMark val="none"/>
        <c:tickLblPos val="none"/>
        <c:crossAx val="6635798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percentStacked"/>
        <c:varyColors val="0"/>
        <c:ser>
          <c:idx val="0"/>
          <c:order val="0"/>
          <c:tx>
            <c:strRef>
              <c:f>Sheet1!$B$1</c:f>
              <c:strCache>
                <c:ptCount val="1"/>
                <c:pt idx="0">
                  <c:v>Toilettes améliorées, non partagées</c:v>
                </c:pt>
              </c:strCache>
            </c:strRef>
          </c:tx>
          <c:spPr>
            <a:solidFill>
              <a:schemeClr val="tx2"/>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Sénégal</c:v>
                </c:pt>
                <c:pt idx="1">
                  <c:v>Urbain</c:v>
                </c:pt>
                <c:pt idx="2">
                  <c:v>Rural </c:v>
                </c:pt>
              </c:strCache>
            </c:strRef>
          </c:cat>
          <c:val>
            <c:numRef>
              <c:f>Sheet1!$B$2:$B$4</c:f>
              <c:numCache>
                <c:formatCode>General</c:formatCode>
                <c:ptCount val="3"/>
                <c:pt idx="0">
                  <c:v>45</c:v>
                </c:pt>
                <c:pt idx="1">
                  <c:v>54</c:v>
                </c:pt>
                <c:pt idx="2">
                  <c:v>35</c:v>
                </c:pt>
              </c:numCache>
            </c:numRef>
          </c:val>
        </c:ser>
        <c:ser>
          <c:idx val="1"/>
          <c:order val="1"/>
          <c:tx>
            <c:strRef>
              <c:f>Sheet1!$C$1</c:f>
              <c:strCache>
                <c:ptCount val="1"/>
                <c:pt idx="0">
                  <c:v>Toilettes partagées</c:v>
                </c:pt>
              </c:strCache>
            </c:strRef>
          </c:tx>
          <c:spPr>
            <a:solidFill>
              <a:schemeClr val="accent1"/>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Sénégal</c:v>
                </c:pt>
                <c:pt idx="1">
                  <c:v>Urbain</c:v>
                </c:pt>
                <c:pt idx="2">
                  <c:v>Rural </c:v>
                </c:pt>
              </c:strCache>
            </c:strRef>
          </c:cat>
          <c:val>
            <c:numRef>
              <c:f>Sheet1!$C$2:$C$4</c:f>
              <c:numCache>
                <c:formatCode>General</c:formatCode>
                <c:ptCount val="3"/>
                <c:pt idx="0">
                  <c:v>23</c:v>
                </c:pt>
                <c:pt idx="1">
                  <c:v>37</c:v>
                </c:pt>
                <c:pt idx="2">
                  <c:v>8</c:v>
                </c:pt>
              </c:numCache>
            </c:numRef>
          </c:val>
        </c:ser>
        <c:ser>
          <c:idx val="2"/>
          <c:order val="2"/>
          <c:tx>
            <c:strRef>
              <c:f>Sheet1!$D$1</c:f>
              <c:strCache>
                <c:ptCount val="1"/>
                <c:pt idx="0">
                  <c:v>Toilettes non améliorées</c:v>
                </c:pt>
              </c:strCache>
            </c:strRef>
          </c:tx>
          <c:spPr>
            <a:solidFill>
              <a:schemeClr val="accent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Sheet1!$A$2:$A$4</c:f>
              <c:strCache>
                <c:ptCount val="3"/>
                <c:pt idx="0">
                  <c:v>Sénégal</c:v>
                </c:pt>
                <c:pt idx="1">
                  <c:v>Urbain</c:v>
                </c:pt>
                <c:pt idx="2">
                  <c:v>Rural </c:v>
                </c:pt>
              </c:strCache>
            </c:strRef>
          </c:cat>
          <c:val>
            <c:numRef>
              <c:f>Sheet1!$D$2:$D$4</c:f>
              <c:numCache>
                <c:formatCode>General</c:formatCode>
                <c:ptCount val="3"/>
                <c:pt idx="0">
                  <c:v>32</c:v>
                </c:pt>
                <c:pt idx="1">
                  <c:v>9</c:v>
                </c:pt>
                <c:pt idx="2">
                  <c:v>58</c:v>
                </c:pt>
              </c:numCache>
            </c:numRef>
          </c:val>
        </c:ser>
        <c:dLbls>
          <c:showLegendKey val="0"/>
          <c:showVal val="1"/>
          <c:showCatName val="0"/>
          <c:showSerName val="0"/>
          <c:showPercent val="0"/>
          <c:showBubbleSize val="0"/>
        </c:dLbls>
        <c:gapWidth val="95"/>
        <c:overlap val="100"/>
        <c:axId val="572077264"/>
        <c:axId val="572075696"/>
      </c:barChart>
      <c:catAx>
        <c:axId val="572077264"/>
        <c:scaling>
          <c:orientation val="minMax"/>
        </c:scaling>
        <c:delete val="0"/>
        <c:axPos val="b"/>
        <c:numFmt formatCode="General" sourceLinked="0"/>
        <c:majorTickMark val="none"/>
        <c:minorTickMark val="none"/>
        <c:tickLblPos val="nextTo"/>
        <c:crossAx val="572075696"/>
        <c:crosses val="autoZero"/>
        <c:auto val="1"/>
        <c:lblAlgn val="ctr"/>
        <c:lblOffset val="100"/>
        <c:noMultiLvlLbl val="0"/>
      </c:catAx>
      <c:valAx>
        <c:axId val="572075696"/>
        <c:scaling>
          <c:orientation val="minMax"/>
        </c:scaling>
        <c:delete val="1"/>
        <c:axPos val="l"/>
        <c:numFmt formatCode="0%" sourceLinked="1"/>
        <c:majorTickMark val="out"/>
        <c:minorTickMark val="none"/>
        <c:tickLblPos val="none"/>
        <c:crossAx val="572077264"/>
        <c:crosses val="autoZero"/>
        <c:crossBetween val="between"/>
      </c:valAx>
    </c:plotArea>
    <c:legend>
      <c:legendPos val="r"/>
      <c:layout/>
      <c:overlay val="0"/>
    </c:legend>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Réanimation 
néonatale</c:v>
                </c:pt>
                <c:pt idx="1">
                  <c:v>Soins 
post-avortement</c:v>
                </c:pt>
                <c:pt idx="2">
                  <c:v>Soins obstétricaux d'urgence/ compétences essentielles
</c:v>
                </c:pt>
                <c:pt idx="3">
                  <c:v>Gestion active du troisième stade du travail (GATPA)</c:v>
                </c:pt>
                <c:pt idx="4">
                  <c:v>Soins de routine pour le travail et l'accouchement</c:v>
                </c:pt>
                <c:pt idx="5">
                  <c:v>PCIGA</c:v>
                </c:pt>
              </c:strCache>
            </c:strRef>
          </c:cat>
          <c:val>
            <c:numRef>
              <c:f>Sheet1!$B$2:$G$2</c:f>
              <c:numCache>
                <c:formatCode>General</c:formatCode>
                <c:ptCount val="6"/>
                <c:pt idx="0">
                  <c:v>31</c:v>
                </c:pt>
                <c:pt idx="1">
                  <c:v>14</c:v>
                </c:pt>
                <c:pt idx="2">
                  <c:v>14</c:v>
                </c:pt>
                <c:pt idx="3">
                  <c:v>20</c:v>
                </c:pt>
                <c:pt idx="4">
                  <c:v>19</c:v>
                </c:pt>
                <c:pt idx="5">
                  <c:v>15</c:v>
                </c:pt>
              </c:numCache>
            </c:numRef>
          </c:val>
        </c:ser>
        <c:ser>
          <c:idx val="1"/>
          <c:order val="1"/>
          <c:tx>
            <c:strRef>
              <c:f>Sheet1!$A$3</c:f>
              <c:strCache>
                <c:ptCount val="1"/>
                <c:pt idx="0">
                  <c:v>À n'importe quel moment</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Réanimation 
néonatale</c:v>
                </c:pt>
                <c:pt idx="1">
                  <c:v>Soins 
post-avortement</c:v>
                </c:pt>
                <c:pt idx="2">
                  <c:v>Soins obstétricaux d'urgence/ compétences essentielles
</c:v>
                </c:pt>
                <c:pt idx="3">
                  <c:v>Gestion active du troisième stade du travail (GATPA)</c:v>
                </c:pt>
                <c:pt idx="4">
                  <c:v>Soins de routine pour le travail et l'accouchement</c:v>
                </c:pt>
                <c:pt idx="5">
                  <c:v>PCIGA</c:v>
                </c:pt>
              </c:strCache>
            </c:strRef>
          </c:cat>
          <c:val>
            <c:numRef>
              <c:f>Sheet1!$B$3:$G$3</c:f>
              <c:numCache>
                <c:formatCode>General</c:formatCode>
                <c:ptCount val="6"/>
                <c:pt idx="0">
                  <c:v>53</c:v>
                </c:pt>
                <c:pt idx="1">
                  <c:v>30</c:v>
                </c:pt>
                <c:pt idx="2">
                  <c:v>25</c:v>
                </c:pt>
                <c:pt idx="3">
                  <c:v>45</c:v>
                </c:pt>
                <c:pt idx="4">
                  <c:v>45</c:v>
                </c:pt>
                <c:pt idx="5">
                  <c:v>36</c:v>
                </c:pt>
              </c:numCache>
            </c:numRef>
          </c:val>
        </c:ser>
        <c:dLbls>
          <c:showLegendKey val="0"/>
          <c:showVal val="1"/>
          <c:showCatName val="0"/>
          <c:showSerName val="0"/>
          <c:showPercent val="0"/>
          <c:showBubbleSize val="0"/>
        </c:dLbls>
        <c:gapWidth val="95"/>
        <c:axId val="663578648"/>
        <c:axId val="663582568"/>
      </c:barChart>
      <c:catAx>
        <c:axId val="663578648"/>
        <c:scaling>
          <c:orientation val="minMax"/>
        </c:scaling>
        <c:delete val="0"/>
        <c:axPos val="l"/>
        <c:numFmt formatCode="General" sourceLinked="0"/>
        <c:majorTickMark val="none"/>
        <c:minorTickMark val="none"/>
        <c:tickLblPos val="nextTo"/>
        <c:crossAx val="663582568"/>
        <c:crosses val="autoZero"/>
        <c:auto val="1"/>
        <c:lblAlgn val="ctr"/>
        <c:lblOffset val="100"/>
        <c:noMultiLvlLbl val="0"/>
      </c:catAx>
      <c:valAx>
        <c:axId val="663582568"/>
        <c:scaling>
          <c:orientation val="minMax"/>
        </c:scaling>
        <c:delete val="1"/>
        <c:axPos val="b"/>
        <c:numFmt formatCode="General" sourceLinked="1"/>
        <c:majorTickMark val="out"/>
        <c:minorTickMark val="none"/>
        <c:tickLblPos val="none"/>
        <c:crossAx val="663578648"/>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39209603607241411"/>
          <c:y val="0"/>
          <c:w val="0.31520043968862876"/>
          <c:h val="0.9408602150537636"/>
        </c:manualLayout>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Technique de kangourou our les 
bébés de faible poids 
à la naissance </c:v>
                </c:pt>
                <c:pt idx="1">
                  <c:v>Ligature stérile 
et soins du cordon
</c:v>
                </c:pt>
                <c:pt idx="2">
                  <c:v>Soins 
thermiques</c:v>
                </c:pt>
                <c:pt idx="3">
                  <c:v>Gestion des 
infections du nouveau-né</c:v>
                </c:pt>
                <c:pt idx="4">
                  <c:v>Allaitement 
précoce et exclusif</c:v>
                </c:pt>
              </c:strCache>
            </c:strRef>
          </c:cat>
          <c:val>
            <c:numRef>
              <c:f>Sheet1!$B$2:$F$2</c:f>
              <c:numCache>
                <c:formatCode>General</c:formatCode>
                <c:ptCount val="5"/>
                <c:pt idx="0">
                  <c:v>27</c:v>
                </c:pt>
                <c:pt idx="1">
                  <c:v>31</c:v>
                </c:pt>
                <c:pt idx="2">
                  <c:v>31</c:v>
                </c:pt>
                <c:pt idx="3">
                  <c:v>22</c:v>
                </c:pt>
                <c:pt idx="4">
                  <c:v>29</c:v>
                </c:pt>
              </c:numCache>
            </c:numRef>
          </c:val>
        </c:ser>
        <c:ser>
          <c:idx val="1"/>
          <c:order val="1"/>
          <c:tx>
            <c:strRef>
              <c:f>Sheet1!$A$3</c:f>
              <c:strCache>
                <c:ptCount val="1"/>
                <c:pt idx="0">
                  <c:v>À n'importe quel moment</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Technique de kangourou our les 
bébés de faible poids 
à la naissance </c:v>
                </c:pt>
                <c:pt idx="1">
                  <c:v>Ligature stérile 
et soins du cordon
</c:v>
                </c:pt>
                <c:pt idx="2">
                  <c:v>Soins 
thermiques</c:v>
                </c:pt>
                <c:pt idx="3">
                  <c:v>Gestion des 
infections du nouveau-né</c:v>
                </c:pt>
                <c:pt idx="4">
                  <c:v>Allaitement 
précoce et exclusif</c:v>
                </c:pt>
              </c:strCache>
            </c:strRef>
          </c:cat>
          <c:val>
            <c:numRef>
              <c:f>Sheet1!$B$3:$F$3</c:f>
              <c:numCache>
                <c:formatCode>General</c:formatCode>
                <c:ptCount val="5"/>
                <c:pt idx="0">
                  <c:v>47</c:v>
                </c:pt>
                <c:pt idx="1">
                  <c:v>55</c:v>
                </c:pt>
                <c:pt idx="2">
                  <c:v>55</c:v>
                </c:pt>
                <c:pt idx="3">
                  <c:v>37</c:v>
                </c:pt>
                <c:pt idx="4">
                  <c:v>53</c:v>
                </c:pt>
              </c:numCache>
            </c:numRef>
          </c:val>
        </c:ser>
        <c:dLbls>
          <c:showLegendKey val="0"/>
          <c:showVal val="1"/>
          <c:showCatName val="0"/>
          <c:showSerName val="0"/>
          <c:showPercent val="0"/>
          <c:showBubbleSize val="0"/>
        </c:dLbls>
        <c:gapWidth val="95"/>
        <c:axId val="663583744"/>
        <c:axId val="663584136"/>
      </c:barChart>
      <c:catAx>
        <c:axId val="663583744"/>
        <c:scaling>
          <c:orientation val="minMax"/>
        </c:scaling>
        <c:delete val="0"/>
        <c:axPos val="l"/>
        <c:numFmt formatCode="General" sourceLinked="0"/>
        <c:majorTickMark val="none"/>
        <c:minorTickMark val="none"/>
        <c:tickLblPos val="nextTo"/>
        <c:crossAx val="663584136"/>
        <c:crosses val="autoZero"/>
        <c:auto val="1"/>
        <c:lblAlgn val="ctr"/>
        <c:lblOffset val="100"/>
        <c:noMultiLvlLbl val="0"/>
      </c:catAx>
      <c:valAx>
        <c:axId val="663584136"/>
        <c:scaling>
          <c:orientation val="minMax"/>
        </c:scaling>
        <c:delete val="1"/>
        <c:axPos val="b"/>
        <c:numFmt formatCode="General" sourceLinked="1"/>
        <c:majorTickMark val="out"/>
        <c:minorTickMark val="none"/>
        <c:tickLblPos val="none"/>
        <c:crossAx val="663583744"/>
        <c:crosses val="autoZero"/>
        <c:crossBetween val="between"/>
      </c:valAx>
    </c:plotArea>
    <c:legend>
      <c:legendPos val="r"/>
      <c:layout>
        <c:manualLayout>
          <c:xMode val="edge"/>
          <c:yMode val="edge"/>
          <c:x val="0.72449737532808411"/>
          <c:y val="0.22712259757852843"/>
          <c:w val="0.26980468066491692"/>
          <c:h val="0.40059351452036229"/>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bg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Proportion de femmes excisées</c:v>
                </c:pt>
                <c:pt idx="1">
                  <c:v>Entaille, pas de chair enlevée</c:v>
                </c:pt>
                <c:pt idx="2">
                  <c:v>Parties de chair enlevées</c:v>
                </c:pt>
                <c:pt idx="3">
                  <c:v>Fermeture du vagin</c:v>
                </c:pt>
                <c:pt idx="4">
                  <c:v>NSP/ Manquant</c:v>
                </c:pt>
              </c:strCache>
            </c:strRef>
          </c:cat>
          <c:val>
            <c:numRef>
              <c:f>Sheet1!$B$2:$B$6</c:f>
              <c:numCache>
                <c:formatCode>General</c:formatCode>
                <c:ptCount val="5"/>
                <c:pt idx="0">
                  <c:v>23</c:v>
                </c:pt>
                <c:pt idx="1">
                  <c:v>12</c:v>
                </c:pt>
                <c:pt idx="2">
                  <c:v>54</c:v>
                </c:pt>
                <c:pt idx="3">
                  <c:v>7</c:v>
                </c:pt>
                <c:pt idx="4">
                  <c:v>27</c:v>
                </c:pt>
              </c:numCache>
            </c:numRef>
          </c:val>
        </c:ser>
        <c:dLbls>
          <c:showLegendKey val="0"/>
          <c:showVal val="1"/>
          <c:showCatName val="0"/>
          <c:showSerName val="0"/>
          <c:showPercent val="0"/>
          <c:showBubbleSize val="0"/>
        </c:dLbls>
        <c:gapWidth val="150"/>
        <c:overlap val="-25"/>
        <c:axId val="663584920"/>
        <c:axId val="663585312"/>
      </c:barChart>
      <c:catAx>
        <c:axId val="663584920"/>
        <c:scaling>
          <c:orientation val="minMax"/>
        </c:scaling>
        <c:delete val="0"/>
        <c:axPos val="b"/>
        <c:numFmt formatCode="General" sourceLinked="0"/>
        <c:majorTickMark val="none"/>
        <c:minorTickMark val="none"/>
        <c:tickLblPos val="nextTo"/>
        <c:crossAx val="663585312"/>
        <c:crosses val="autoZero"/>
        <c:auto val="1"/>
        <c:lblAlgn val="ctr"/>
        <c:lblOffset val="100"/>
        <c:noMultiLvlLbl val="0"/>
      </c:catAx>
      <c:valAx>
        <c:axId val="663585312"/>
        <c:scaling>
          <c:orientation val="minMax"/>
          <c:max val="100"/>
        </c:scaling>
        <c:delete val="1"/>
        <c:axPos val="l"/>
        <c:numFmt formatCode="General" sourceLinked="1"/>
        <c:majorTickMark val="out"/>
        <c:minorTickMark val="none"/>
        <c:tickLblPos val="none"/>
        <c:crossAx val="663584920"/>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0"/>
    </mc:Choice>
    <mc:Fallback>
      <c:style val="30"/>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&lt;5*</c:v>
                </c:pt>
                <c:pt idx="1">
                  <c:v>5-9</c:v>
                </c:pt>
                <c:pt idx="2">
                  <c:v>10-14</c:v>
                </c:pt>
                <c:pt idx="3">
                  <c:v>15+</c:v>
                </c:pt>
                <c:pt idx="4">
                  <c:v>NSP/Manquant</c:v>
                </c:pt>
              </c:strCache>
            </c:strRef>
          </c:cat>
          <c:val>
            <c:numRef>
              <c:f>Sheet1!$B$2:$B$6</c:f>
              <c:numCache>
                <c:formatCode>General</c:formatCode>
                <c:ptCount val="5"/>
                <c:pt idx="0">
                  <c:v>72</c:v>
                </c:pt>
                <c:pt idx="1">
                  <c:v>13</c:v>
                </c:pt>
                <c:pt idx="2">
                  <c:v>6</c:v>
                </c:pt>
                <c:pt idx="3">
                  <c:v>1</c:v>
                </c:pt>
                <c:pt idx="4">
                  <c:v>7</c:v>
                </c:pt>
              </c:numCache>
            </c:numRef>
          </c:val>
        </c:ser>
        <c:dLbls>
          <c:showLegendKey val="0"/>
          <c:showVal val="1"/>
          <c:showCatName val="0"/>
          <c:showSerName val="0"/>
          <c:showPercent val="0"/>
          <c:showBubbleSize val="0"/>
        </c:dLbls>
        <c:gapWidth val="150"/>
        <c:overlap val="-25"/>
        <c:axId val="663586096"/>
        <c:axId val="663586488"/>
      </c:barChart>
      <c:catAx>
        <c:axId val="663586096"/>
        <c:scaling>
          <c:orientation val="minMax"/>
        </c:scaling>
        <c:delete val="0"/>
        <c:axPos val="b"/>
        <c:numFmt formatCode="General" sourceLinked="0"/>
        <c:majorTickMark val="none"/>
        <c:minorTickMark val="none"/>
        <c:tickLblPos val="nextTo"/>
        <c:crossAx val="663586488"/>
        <c:crosses val="autoZero"/>
        <c:auto val="1"/>
        <c:lblAlgn val="ctr"/>
        <c:lblOffset val="100"/>
        <c:noMultiLvlLbl val="0"/>
      </c:catAx>
      <c:valAx>
        <c:axId val="663586488"/>
        <c:scaling>
          <c:orientation val="minMax"/>
          <c:max val="100"/>
        </c:scaling>
        <c:delete val="1"/>
        <c:axPos val="l"/>
        <c:numFmt formatCode="General" sourceLinked="1"/>
        <c:majorTickMark val="out"/>
        <c:minorTickMark val="none"/>
        <c:tickLblPos val="none"/>
        <c:crossAx val="663586096"/>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title>
      <c:overlay val="0"/>
    </c:title>
    <c:autoTitleDeleted val="0"/>
    <c:plotArea>
      <c:layout>
        <c:manualLayout>
          <c:layoutTarget val="inner"/>
          <c:xMode val="edge"/>
          <c:yMode val="edge"/>
          <c:x val="1.5277777777777781E-2"/>
          <c:y val="6.1683643974882886E-2"/>
          <c:w val="0.96944444444444466"/>
          <c:h val="0.72603348948470059"/>
        </c:manualLayout>
      </c:layout>
      <c:barChart>
        <c:barDir val="col"/>
        <c:grouping val="clustered"/>
        <c:varyColors val="0"/>
        <c:ser>
          <c:idx val="0"/>
          <c:order val="0"/>
          <c:tx>
            <c:strRef>
              <c:f>Sheet1!$B$1</c:f>
              <c:strCache>
                <c:ptCount val="1"/>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Mortalité néonatale</c:v>
                </c:pt>
                <c:pt idx="1">
                  <c:v>Mortalité post-néonatale  </c:v>
                </c:pt>
                <c:pt idx="2">
                  <c:v>Mortalité infantile </c:v>
                </c:pt>
                <c:pt idx="3">
                  <c:v>Mortalité juvénile </c:v>
                </c:pt>
                <c:pt idx="4">
                  <c:v>Mortalité infanto-juvénile </c:v>
                </c:pt>
              </c:strCache>
            </c:strRef>
          </c:cat>
          <c:val>
            <c:numRef>
              <c:f>Sheet1!$B$2:$B$6</c:f>
              <c:numCache>
                <c:formatCode>General</c:formatCode>
                <c:ptCount val="5"/>
                <c:pt idx="0">
                  <c:v>21</c:v>
                </c:pt>
                <c:pt idx="1">
                  <c:v>15</c:v>
                </c:pt>
                <c:pt idx="2">
                  <c:v>36</c:v>
                </c:pt>
                <c:pt idx="3">
                  <c:v>16</c:v>
                </c:pt>
                <c:pt idx="4">
                  <c:v>51</c:v>
                </c:pt>
              </c:numCache>
            </c:numRef>
          </c:val>
        </c:ser>
        <c:dLbls>
          <c:showLegendKey val="0"/>
          <c:showVal val="1"/>
          <c:showCatName val="0"/>
          <c:showSerName val="0"/>
          <c:showPercent val="0"/>
          <c:showBubbleSize val="0"/>
        </c:dLbls>
        <c:gapWidth val="50"/>
        <c:overlap val="-25"/>
        <c:axId val="663587272"/>
        <c:axId val="663587664"/>
      </c:barChart>
      <c:catAx>
        <c:axId val="663587272"/>
        <c:scaling>
          <c:orientation val="minMax"/>
        </c:scaling>
        <c:delete val="0"/>
        <c:axPos val="b"/>
        <c:numFmt formatCode="General" sourceLinked="1"/>
        <c:majorTickMark val="none"/>
        <c:minorTickMark val="none"/>
        <c:tickLblPos val="nextTo"/>
        <c:txPr>
          <a:bodyPr rot="0" vert="horz"/>
          <a:lstStyle/>
          <a:p>
            <a:pPr>
              <a:defRPr sz="1600"/>
            </a:pPr>
            <a:endParaRPr lang="en-US"/>
          </a:p>
        </c:txPr>
        <c:crossAx val="663587664"/>
        <c:crosses val="autoZero"/>
        <c:auto val="1"/>
        <c:lblAlgn val="ctr"/>
        <c:lblOffset val="100"/>
        <c:tickLblSkip val="1"/>
        <c:tickMarkSkip val="1"/>
        <c:noMultiLvlLbl val="0"/>
      </c:catAx>
      <c:valAx>
        <c:axId val="663587664"/>
        <c:scaling>
          <c:orientation val="minMax"/>
          <c:max val="150"/>
          <c:min val="0"/>
        </c:scaling>
        <c:delete val="1"/>
        <c:axPos val="l"/>
        <c:numFmt formatCode="General" sourceLinked="1"/>
        <c:majorTickMark val="out"/>
        <c:minorTickMark val="none"/>
        <c:tickLblPos val="none"/>
        <c:crossAx val="663587272"/>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EDS 1997</c:v>
                </c:pt>
              </c:strCache>
            </c:strRef>
          </c:tx>
          <c:spPr>
            <a:solidFill>
              <a:srgbClr val="FFFF00"/>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Mortalité infantile</c:v>
                </c:pt>
                <c:pt idx="1">
                  <c:v>Mortalité infanto-juvénile</c:v>
                </c:pt>
              </c:strCache>
            </c:strRef>
          </c:cat>
          <c:val>
            <c:numRef>
              <c:f>Sheet1!$B$2:$B$3</c:f>
              <c:numCache>
                <c:formatCode>General</c:formatCode>
                <c:ptCount val="2"/>
                <c:pt idx="0">
                  <c:v>68</c:v>
                </c:pt>
                <c:pt idx="1">
                  <c:v>139</c:v>
                </c:pt>
              </c:numCache>
            </c:numRef>
          </c:val>
        </c:ser>
        <c:ser>
          <c:idx val="1"/>
          <c:order val="1"/>
          <c:tx>
            <c:strRef>
              <c:f>Sheet1!$C$1</c:f>
              <c:strCache>
                <c:ptCount val="1"/>
                <c:pt idx="0">
                  <c:v>EDS 2005</c:v>
                </c:pt>
              </c:strCache>
            </c:strRef>
          </c:tx>
          <c:spPr>
            <a:solidFill>
              <a:srgbClr val="B30739"/>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Mortalité infantile</c:v>
                </c:pt>
                <c:pt idx="1">
                  <c:v>Mortalité infanto-juvénile</c:v>
                </c:pt>
              </c:strCache>
            </c:strRef>
          </c:cat>
          <c:val>
            <c:numRef>
              <c:f>Sheet1!$C$2:$C$3</c:f>
              <c:numCache>
                <c:formatCode>General</c:formatCode>
                <c:ptCount val="2"/>
                <c:pt idx="0">
                  <c:v>61</c:v>
                </c:pt>
                <c:pt idx="1">
                  <c:v>121</c:v>
                </c:pt>
              </c:numCache>
            </c:numRef>
          </c:val>
        </c:ser>
        <c:ser>
          <c:idx val="2"/>
          <c:order val="2"/>
          <c:tx>
            <c:strRef>
              <c:f>Sheet1!$D$1</c:f>
              <c:strCache>
                <c:ptCount val="1"/>
                <c:pt idx="0">
                  <c:v>EDS-MICS 2010-2011</c:v>
                </c:pt>
              </c:strCache>
            </c:strRef>
          </c:tx>
          <c:spPr>
            <a:solidFill>
              <a:schemeClr val="accent4">
                <a:lumMod val="50000"/>
              </a:schemeClr>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Mortalité infantile</c:v>
                </c:pt>
                <c:pt idx="1">
                  <c:v>Mortalité infanto-juvénile</c:v>
                </c:pt>
              </c:strCache>
            </c:strRef>
          </c:cat>
          <c:val>
            <c:numRef>
              <c:f>Sheet1!$D$2:$D$3</c:f>
              <c:numCache>
                <c:formatCode>General</c:formatCode>
                <c:ptCount val="2"/>
                <c:pt idx="0">
                  <c:v>47</c:v>
                </c:pt>
                <c:pt idx="1">
                  <c:v>72</c:v>
                </c:pt>
              </c:numCache>
            </c:numRef>
          </c:val>
        </c:ser>
        <c:ser>
          <c:idx val="3"/>
          <c:order val="3"/>
          <c:tx>
            <c:strRef>
              <c:f>Sheet1!$E$1</c:f>
              <c:strCache>
                <c:ptCount val="1"/>
                <c:pt idx="0">
                  <c:v>EDS-C 2012-2013</c:v>
                </c:pt>
              </c:strCache>
            </c:strRef>
          </c:tx>
          <c:spPr>
            <a:solidFill>
              <a:schemeClr val="accent6"/>
            </a:solidFill>
          </c:spPr>
          <c:invertIfNegative val="0"/>
          <c:dLbls>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Mortalité infantile</c:v>
                </c:pt>
                <c:pt idx="1">
                  <c:v>Mortalité infanto-juvénile</c:v>
                </c:pt>
              </c:strCache>
            </c:strRef>
          </c:cat>
          <c:val>
            <c:numRef>
              <c:f>Sheet1!$E$2:$E$3</c:f>
              <c:numCache>
                <c:formatCode>General</c:formatCode>
                <c:ptCount val="2"/>
                <c:pt idx="0">
                  <c:v>43</c:v>
                </c:pt>
                <c:pt idx="1">
                  <c:v>65</c:v>
                </c:pt>
              </c:numCache>
            </c:numRef>
          </c:val>
        </c:ser>
        <c:ser>
          <c:idx val="4"/>
          <c:order val="4"/>
          <c:tx>
            <c:strRef>
              <c:f>Sheet1!$F$1</c:f>
              <c:strCache>
                <c:ptCount val="1"/>
                <c:pt idx="0">
                  <c:v>EDS-C 2014</c:v>
                </c:pt>
              </c:strCache>
            </c:strRef>
          </c:tx>
          <c:spPr>
            <a:solidFill>
              <a:schemeClr val="accent1"/>
            </a:solidFill>
          </c:spPr>
          <c:invertIfNegative val="0"/>
          <c:dLbls>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Mortalité infantile</c:v>
                </c:pt>
                <c:pt idx="1">
                  <c:v>Mortalité infanto-juvénile</c:v>
                </c:pt>
              </c:strCache>
            </c:strRef>
          </c:cat>
          <c:val>
            <c:numRef>
              <c:f>Sheet1!$F$2:$F$3</c:f>
              <c:numCache>
                <c:formatCode>General</c:formatCode>
                <c:ptCount val="2"/>
                <c:pt idx="0">
                  <c:v>33</c:v>
                </c:pt>
                <c:pt idx="1">
                  <c:v>54</c:v>
                </c:pt>
              </c:numCache>
            </c:numRef>
          </c:val>
        </c:ser>
        <c:ser>
          <c:idx val="5"/>
          <c:order val="5"/>
          <c:tx>
            <c:strRef>
              <c:f>Sheet1!$G$1</c:f>
              <c:strCache>
                <c:ptCount val="1"/>
                <c:pt idx="0">
                  <c:v>EDSC 2015</c:v>
                </c:pt>
              </c:strCache>
            </c:strRef>
          </c:tx>
          <c:spPr>
            <a:solidFill>
              <a:schemeClr val="accent4"/>
            </a:solidFill>
          </c:spPr>
          <c:invertIfNegative val="0"/>
          <c:dLbls>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Mortalité infantile</c:v>
                </c:pt>
                <c:pt idx="1">
                  <c:v>Mortalité infanto-juvénile</c:v>
                </c:pt>
              </c:strCache>
            </c:strRef>
          </c:cat>
          <c:val>
            <c:numRef>
              <c:f>Sheet1!$G$2:$G$3</c:f>
              <c:numCache>
                <c:formatCode>General</c:formatCode>
                <c:ptCount val="2"/>
                <c:pt idx="0">
                  <c:v>39</c:v>
                </c:pt>
                <c:pt idx="1">
                  <c:v>59</c:v>
                </c:pt>
              </c:numCache>
            </c:numRef>
          </c:val>
        </c:ser>
        <c:ser>
          <c:idx val="6"/>
          <c:order val="6"/>
          <c:tx>
            <c:strRef>
              <c:f>Sheet1!$H$1</c:f>
              <c:strCache>
                <c:ptCount val="1"/>
                <c:pt idx="0">
                  <c:v>EDSC-2016</c:v>
                </c:pt>
              </c:strCache>
            </c:strRef>
          </c:tx>
          <c:spPr>
            <a:solidFill>
              <a:schemeClr val="bg2"/>
            </a:solidFill>
          </c:spPr>
          <c:invertIfNegative val="0"/>
          <c:dLbls>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Mortalité infantile</c:v>
                </c:pt>
                <c:pt idx="1">
                  <c:v>Mortalité infanto-juvénile</c:v>
                </c:pt>
              </c:strCache>
            </c:strRef>
          </c:cat>
          <c:val>
            <c:numRef>
              <c:f>Sheet1!$H$2:$H$3</c:f>
              <c:numCache>
                <c:formatCode>General</c:formatCode>
                <c:ptCount val="2"/>
                <c:pt idx="0">
                  <c:v>36</c:v>
                </c:pt>
                <c:pt idx="1">
                  <c:v>51</c:v>
                </c:pt>
              </c:numCache>
            </c:numRef>
          </c:val>
        </c:ser>
        <c:dLbls>
          <c:showLegendKey val="0"/>
          <c:showVal val="1"/>
          <c:showCatName val="0"/>
          <c:showSerName val="0"/>
          <c:showPercent val="0"/>
          <c:showBubbleSize val="0"/>
        </c:dLbls>
        <c:gapWidth val="150"/>
        <c:overlap val="-25"/>
        <c:axId val="663588448"/>
        <c:axId val="663588840"/>
      </c:barChart>
      <c:catAx>
        <c:axId val="663588448"/>
        <c:scaling>
          <c:orientation val="minMax"/>
        </c:scaling>
        <c:delete val="0"/>
        <c:axPos val="b"/>
        <c:numFmt formatCode="General" sourceLinked="0"/>
        <c:majorTickMark val="none"/>
        <c:minorTickMark val="none"/>
        <c:tickLblPos val="nextTo"/>
        <c:spPr>
          <a:ln>
            <a:solidFill>
              <a:schemeClr val="tx1"/>
            </a:solidFill>
          </a:ln>
        </c:spPr>
        <c:crossAx val="663588840"/>
        <c:crosses val="autoZero"/>
        <c:auto val="1"/>
        <c:lblAlgn val="ctr"/>
        <c:lblOffset val="100"/>
        <c:noMultiLvlLbl val="0"/>
      </c:catAx>
      <c:valAx>
        <c:axId val="663588840"/>
        <c:scaling>
          <c:orientation val="minMax"/>
          <c:max val="200"/>
        </c:scaling>
        <c:delete val="1"/>
        <c:axPos val="l"/>
        <c:numFmt formatCode="General" sourceLinked="1"/>
        <c:majorTickMark val="out"/>
        <c:minorTickMark val="none"/>
        <c:tickLblPos val="none"/>
        <c:crossAx val="663588448"/>
        <c:crosses val="autoZero"/>
        <c:crossBetween val="between"/>
      </c:valAx>
    </c:plotArea>
    <c:legend>
      <c:legendPos val="t"/>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11"/>
          <c:y val="4.7349561681006382E-2"/>
          <c:w val="0.65251594752342446"/>
          <c:h val="0.94791548215089316"/>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0"/>
            <c:invertIfNegative val="0"/>
            <c:bubble3D val="0"/>
            <c:spPr>
              <a:solidFill>
                <a:schemeClr val="tx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Sénégal 2016</c:v>
                </c:pt>
                <c:pt idx="1">
                  <c:v>Gambie 2013</c:v>
                </c:pt>
                <c:pt idx="2">
                  <c:v>Ghana 2014</c:v>
                </c:pt>
                <c:pt idx="3">
                  <c:v>Bénin 2011-2012</c:v>
                </c:pt>
                <c:pt idx="4">
                  <c:v>Côte d'Ivoire 2011-2012</c:v>
                </c:pt>
                <c:pt idx="5">
                  <c:v>Togo 2013-2014</c:v>
                </c:pt>
                <c:pt idx="6">
                  <c:v>Liberia 2013</c:v>
                </c:pt>
                <c:pt idx="7">
                  <c:v>Mali 2012-13</c:v>
                </c:pt>
                <c:pt idx="8">
                  <c:v>Guinée 2012</c:v>
                </c:pt>
                <c:pt idx="9">
                  <c:v>Niger 2012</c:v>
                </c:pt>
                <c:pt idx="10">
                  <c:v>Nigéria 2015</c:v>
                </c:pt>
                <c:pt idx="11">
                  <c:v>Burkina Faso 2010</c:v>
                </c:pt>
                <c:pt idx="12">
                  <c:v>Sierra Leone 2013</c:v>
                </c:pt>
              </c:strCache>
            </c:strRef>
          </c:cat>
          <c:val>
            <c:numRef>
              <c:f>Sheet1!$B$2:$B$14</c:f>
              <c:numCache>
                <c:formatCode>0.0</c:formatCode>
                <c:ptCount val="13"/>
                <c:pt idx="0">
                  <c:v>51</c:v>
                </c:pt>
                <c:pt idx="1">
                  <c:v>54</c:v>
                </c:pt>
                <c:pt idx="2" formatCode="General">
                  <c:v>60</c:v>
                </c:pt>
                <c:pt idx="3" formatCode="General">
                  <c:v>70</c:v>
                </c:pt>
                <c:pt idx="4">
                  <c:v>70</c:v>
                </c:pt>
                <c:pt idx="5" formatCode="General">
                  <c:v>88</c:v>
                </c:pt>
                <c:pt idx="6" formatCode="General">
                  <c:v>94</c:v>
                </c:pt>
                <c:pt idx="7" formatCode="General">
                  <c:v>95</c:v>
                </c:pt>
                <c:pt idx="8" formatCode="General">
                  <c:v>123</c:v>
                </c:pt>
                <c:pt idx="9">
                  <c:v>127</c:v>
                </c:pt>
                <c:pt idx="10" formatCode="General">
                  <c:v>128</c:v>
                </c:pt>
                <c:pt idx="11">
                  <c:v>129</c:v>
                </c:pt>
                <c:pt idx="12" formatCode="General">
                  <c:v>156</c:v>
                </c:pt>
              </c:numCache>
            </c:numRef>
          </c:val>
        </c:ser>
        <c:dLbls>
          <c:showLegendKey val="0"/>
          <c:showVal val="0"/>
          <c:showCatName val="0"/>
          <c:showSerName val="0"/>
          <c:showPercent val="0"/>
          <c:showBubbleSize val="0"/>
        </c:dLbls>
        <c:gapWidth val="100"/>
        <c:overlap val="-25"/>
        <c:axId val="663589624"/>
        <c:axId val="663590016"/>
      </c:barChart>
      <c:catAx>
        <c:axId val="663589624"/>
        <c:scaling>
          <c:orientation val="minMax"/>
        </c:scaling>
        <c:delete val="0"/>
        <c:axPos val="l"/>
        <c:numFmt formatCode="General" sourceLinked="0"/>
        <c:majorTickMark val="none"/>
        <c:minorTickMark val="none"/>
        <c:tickLblPos val="nextTo"/>
        <c:crossAx val="663590016"/>
        <c:crosses val="autoZero"/>
        <c:auto val="1"/>
        <c:lblAlgn val="ctr"/>
        <c:lblOffset val="100"/>
        <c:noMultiLvlLbl val="0"/>
      </c:catAx>
      <c:valAx>
        <c:axId val="663590016"/>
        <c:scaling>
          <c:orientation val="minMax"/>
        </c:scaling>
        <c:delete val="1"/>
        <c:axPos val="b"/>
        <c:numFmt formatCode="0.0" sourceLinked="1"/>
        <c:majorTickMark val="none"/>
        <c:minorTickMark val="none"/>
        <c:tickLblPos val="none"/>
        <c:crossAx val="6635896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7"/>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8"/>
            <c:invertIfNegative val="0"/>
            <c:bubble3D val="0"/>
            <c:spPr>
              <a:solidFill>
                <a:schemeClr val="tx2">
                  <a:lumMod val="75000"/>
                </a:schemeClr>
              </a:solidFill>
              <a:ln>
                <a:noFill/>
              </a:ln>
              <a:effectLst/>
              <a:scene3d>
                <a:camera prst="orthographicFront"/>
                <a:lightRig rig="threePt" dir="t">
                  <a:rot lat="0" lon="0" rev="1200000"/>
                </a:lightRig>
              </a:scene3d>
              <a:sp3d>
                <a:bevelT w="63500" h="25400"/>
              </a:sp3d>
            </c:spPr>
          </c:dPt>
          <c:dPt>
            <c:idx val="9"/>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10"/>
            <c:invertIfNegative val="0"/>
            <c:bubble3D val="0"/>
            <c:spPr>
              <a:solidFill>
                <a:schemeClr val="tx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BCG</c:v>
                </c:pt>
                <c:pt idx="1">
                  <c:v>1</c:v>
                </c:pt>
                <c:pt idx="2">
                  <c:v>2</c:v>
                </c:pt>
                <c:pt idx="3">
                  <c:v>3</c:v>
                </c:pt>
                <c:pt idx="4">
                  <c:v>1</c:v>
                </c:pt>
                <c:pt idx="5">
                  <c:v>2</c:v>
                </c:pt>
                <c:pt idx="6">
                  <c:v>3</c:v>
                </c:pt>
                <c:pt idx="7">
                  <c:v>Rougeole</c:v>
                </c:pt>
                <c:pt idx="8">
                  <c:v>Fièvre jaune</c:v>
                </c:pt>
                <c:pt idx="9">
                  <c:v>Tous les vaccins</c:v>
                </c:pt>
                <c:pt idx="10">
                  <c:v>Aucun vaccin</c:v>
                </c:pt>
              </c:strCache>
            </c:strRef>
          </c:cat>
          <c:val>
            <c:numRef>
              <c:f>Sheet1!$B$2:$B$12</c:f>
              <c:numCache>
                <c:formatCode>General</c:formatCode>
                <c:ptCount val="11"/>
                <c:pt idx="0">
                  <c:v>94</c:v>
                </c:pt>
                <c:pt idx="1">
                  <c:v>95</c:v>
                </c:pt>
                <c:pt idx="2">
                  <c:v>93</c:v>
                </c:pt>
                <c:pt idx="3">
                  <c:v>90</c:v>
                </c:pt>
                <c:pt idx="4">
                  <c:v>95</c:v>
                </c:pt>
                <c:pt idx="5">
                  <c:v>93</c:v>
                </c:pt>
                <c:pt idx="6">
                  <c:v>81</c:v>
                </c:pt>
                <c:pt idx="7">
                  <c:v>81</c:v>
                </c:pt>
                <c:pt idx="8">
                  <c:v>82</c:v>
                </c:pt>
                <c:pt idx="9">
                  <c:v>70</c:v>
                </c:pt>
                <c:pt idx="10">
                  <c:v>3</c:v>
                </c:pt>
              </c:numCache>
            </c:numRef>
          </c:val>
        </c:ser>
        <c:dLbls>
          <c:showLegendKey val="0"/>
          <c:showVal val="1"/>
          <c:showCatName val="0"/>
          <c:showSerName val="0"/>
          <c:showPercent val="0"/>
          <c:showBubbleSize val="0"/>
        </c:dLbls>
        <c:gapWidth val="150"/>
        <c:overlap val="-25"/>
        <c:axId val="663590800"/>
        <c:axId val="663591192"/>
      </c:barChart>
      <c:catAx>
        <c:axId val="663590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663591192"/>
        <c:crosses val="autoZero"/>
        <c:auto val="1"/>
        <c:lblAlgn val="ctr"/>
        <c:lblOffset val="100"/>
        <c:noMultiLvlLbl val="0"/>
      </c:catAx>
      <c:valAx>
        <c:axId val="663591192"/>
        <c:scaling>
          <c:orientation val="minMax"/>
        </c:scaling>
        <c:delete val="1"/>
        <c:axPos val="l"/>
        <c:numFmt formatCode="General" sourceLinked="1"/>
        <c:majorTickMark val="none"/>
        <c:minorTickMark val="none"/>
        <c:tickLblPos val="none"/>
        <c:crossAx val="663590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tx2"/>
              </a:solidFill>
            </c:spPr>
          </c:dPt>
          <c:dLbls>
            <c:dLbl>
              <c:idx val="0"/>
              <c:spPr/>
              <c:txPr>
                <a:bodyPr/>
                <a:lstStyle/>
                <a:p>
                  <a:pPr>
                    <a:defRPr b="1">
                      <a:solidFill>
                        <a:schemeClr val="accent5"/>
                      </a:solidFill>
                    </a:defRPr>
                  </a:pPr>
                  <a:endParaRPr lang="en-US"/>
                </a:p>
              </c:txPr>
              <c:showLegendKey val="0"/>
              <c:showVal val="0"/>
              <c:showCatName val="1"/>
              <c:showSerName val="0"/>
              <c:showPercent val="1"/>
              <c:showBubbleSize val="0"/>
            </c:dLbl>
            <c:dLbl>
              <c:idx val="2"/>
              <c:delete val="1"/>
              <c:extLst>
                <c:ext xmlns:c15="http://schemas.microsoft.com/office/drawing/2012/chart" uri="{CE6537A1-D6FC-4f65-9D91-7224C49458BB}"/>
              </c:extLst>
            </c:dLbl>
            <c:spPr>
              <a:noFill/>
              <a:ln>
                <a:noFill/>
              </a:ln>
              <a:effectLst/>
            </c:spPr>
            <c:txPr>
              <a:bodyPr/>
              <a:lstStyle/>
              <a:p>
                <a:pPr>
                  <a:defRPr b="1"/>
                </a:pPr>
                <a:endParaRPr lang="en-US"/>
              </a:p>
            </c:txPr>
            <c:showLegendKey val="0"/>
            <c:showVal val="0"/>
            <c:showCatName val="1"/>
            <c:showSerName val="0"/>
            <c:showPercent val="1"/>
            <c:showBubbleSize val="0"/>
            <c:showLeaderLines val="1"/>
            <c:leaderLines>
              <c:spPr>
                <a:ln>
                  <a:solidFill>
                    <a:schemeClr val="tx1"/>
                  </a:solidFill>
                </a:ln>
              </c:spPr>
            </c:leaderLines>
            <c:extLst>
              <c:ext xmlns:c15="http://schemas.microsoft.com/office/drawing/2012/chart" uri="{CE6537A1-D6FC-4f65-9D91-7224C49458BB}"/>
            </c:extLst>
          </c:dLbls>
          <c:cat>
            <c:strRef>
              <c:f>Sheet1!$A$2:$A$5</c:f>
              <c:strCache>
                <c:ptCount val="4"/>
                <c:pt idx="0">
                  <c:v>Exclusivement allaité au sein</c:v>
                </c:pt>
                <c:pt idx="1">
                  <c:v>Non-allaité</c:v>
                </c:pt>
                <c:pt idx="2">
                  <c:v>Allaitement au sein et autres liquides</c:v>
                </c:pt>
                <c:pt idx="3">
                  <c:v>Allaitement au sein et aliments de complément</c:v>
                </c:pt>
              </c:strCache>
            </c:strRef>
          </c:cat>
          <c:val>
            <c:numRef>
              <c:f>Sheet1!$B$2:$B$5</c:f>
              <c:numCache>
                <c:formatCode>General</c:formatCode>
                <c:ptCount val="4"/>
                <c:pt idx="0">
                  <c:v>36</c:v>
                </c:pt>
                <c:pt idx="1">
                  <c:v>1</c:v>
                </c:pt>
                <c:pt idx="2">
                  <c:v>57</c:v>
                </c:pt>
                <c:pt idx="3">
                  <c:v>5</c:v>
                </c:pt>
              </c:numCache>
            </c:numRef>
          </c:val>
        </c:ser>
        <c:dLbls>
          <c:showLegendKey val="0"/>
          <c:showVal val="0"/>
          <c:showCatName val="1"/>
          <c:showSerName val="0"/>
          <c:showPercent val="1"/>
          <c:showBubbleSize val="0"/>
          <c:showLeaderLines val="1"/>
        </c:dLbls>
        <c:firstSliceAng val="0"/>
      </c:pieChart>
    </c:plotArea>
    <c:plotVisOnly val="1"/>
    <c:dispBlanksAs val="zero"/>
    <c:showDLblsOverMax val="0"/>
  </c:chart>
  <c:spPr>
    <a:ln>
      <a:noFill/>
    </a:ln>
  </c:spPr>
  <c:txPr>
    <a:bodyPr/>
    <a:lstStyle/>
    <a:p>
      <a:pPr>
        <a:defRPr sz="1800">
          <a:solidFill>
            <a:schemeClr val="tx1"/>
          </a:solidFill>
        </a:defRPr>
      </a:pPr>
      <a:endParaRPr lang="en-US"/>
    </a:p>
  </c:txPr>
  <c:externalData r:id="rId1">
    <c:autoUpdate val="0"/>
  </c:externalData>
  <c:userShapes r:id="rId2"/>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51719366676387701"/>
          <c:y val="3.0769230769230778E-2"/>
          <c:w val="0.40518652182366116"/>
          <c:h val="0.94358974358974368"/>
        </c:manualLayout>
      </c:layout>
      <c:barChart>
        <c:barDir val="bar"/>
        <c:grouping val="clustered"/>
        <c:varyColors val="0"/>
        <c:ser>
          <c:idx val="0"/>
          <c:order val="0"/>
          <c:tx>
            <c:strRef>
              <c:f>Sheet1!$B$1</c:f>
              <c:strCache>
                <c:ptCount val="1"/>
                <c:pt idx="0">
                  <c:v>Sévère</c:v>
                </c:pt>
              </c:strCache>
            </c:strRef>
          </c:tx>
          <c:spPr>
            <a:solidFill>
              <a:schemeClr val="tx2">
                <a:lumMod val="50000"/>
              </a:schemeClr>
            </a:solidFill>
          </c:spPr>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Insuffisance pondérale (poids-pour-âge)</c:v>
                </c:pt>
                <c:pt idx="1">
                  <c:v>Émaciation ou maigreur (poids-pour-taille)</c:v>
                </c:pt>
                <c:pt idx="2">
                  <c:v>Retard de croissance (malnutrition chronique)</c:v>
                </c:pt>
              </c:strCache>
            </c:strRef>
          </c:cat>
          <c:val>
            <c:numRef>
              <c:f>Sheet1!$B$2:$B$4</c:f>
              <c:numCache>
                <c:formatCode>General</c:formatCode>
                <c:ptCount val="3"/>
                <c:pt idx="0">
                  <c:v>2</c:v>
                </c:pt>
                <c:pt idx="1">
                  <c:v>1</c:v>
                </c:pt>
                <c:pt idx="2">
                  <c:v>4</c:v>
                </c:pt>
              </c:numCache>
            </c:numRef>
          </c:val>
        </c:ser>
        <c:ser>
          <c:idx val="1"/>
          <c:order val="1"/>
          <c:tx>
            <c:strRef>
              <c:f>Sheet1!$C$1</c:f>
              <c:strCache>
                <c:ptCount val="1"/>
                <c:pt idx="0">
                  <c:v>Total</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Insuffisance pondérale (poids-pour-âge)</c:v>
                </c:pt>
                <c:pt idx="1">
                  <c:v>Émaciation ou maigreur (poids-pour-taille)</c:v>
                </c:pt>
                <c:pt idx="2">
                  <c:v>Retard de croissance (malnutrition chronique)</c:v>
                </c:pt>
              </c:strCache>
            </c:strRef>
          </c:cat>
          <c:val>
            <c:numRef>
              <c:f>Sheet1!$C$2:$C$4</c:f>
              <c:numCache>
                <c:formatCode>General</c:formatCode>
                <c:ptCount val="3"/>
                <c:pt idx="0">
                  <c:v>14</c:v>
                </c:pt>
                <c:pt idx="1">
                  <c:v>7</c:v>
                </c:pt>
                <c:pt idx="2">
                  <c:v>17</c:v>
                </c:pt>
              </c:numCache>
            </c:numRef>
          </c:val>
        </c:ser>
        <c:dLbls>
          <c:showLegendKey val="0"/>
          <c:showVal val="1"/>
          <c:showCatName val="0"/>
          <c:showSerName val="0"/>
          <c:showPercent val="0"/>
          <c:showBubbleSize val="0"/>
        </c:dLbls>
        <c:gapWidth val="95"/>
        <c:axId val="663592368"/>
        <c:axId val="663592760"/>
      </c:barChart>
      <c:catAx>
        <c:axId val="663592368"/>
        <c:scaling>
          <c:orientation val="minMax"/>
        </c:scaling>
        <c:delete val="0"/>
        <c:axPos val="l"/>
        <c:numFmt formatCode="General" sourceLinked="0"/>
        <c:majorTickMark val="none"/>
        <c:minorTickMark val="none"/>
        <c:tickLblPos val="nextTo"/>
        <c:spPr>
          <a:ln>
            <a:solidFill>
              <a:schemeClr val="tx1"/>
            </a:solidFill>
          </a:ln>
        </c:spPr>
        <c:crossAx val="663592760"/>
        <c:crosses val="autoZero"/>
        <c:auto val="1"/>
        <c:lblAlgn val="ctr"/>
        <c:lblOffset val="100"/>
        <c:noMultiLvlLbl val="0"/>
      </c:catAx>
      <c:valAx>
        <c:axId val="663592760"/>
        <c:scaling>
          <c:orientation val="minMax"/>
          <c:max val="30"/>
        </c:scaling>
        <c:delete val="1"/>
        <c:axPos val="b"/>
        <c:numFmt formatCode="General" sourceLinked="1"/>
        <c:majorTickMark val="out"/>
        <c:minorTickMark val="none"/>
        <c:tickLblPos val="none"/>
        <c:crossAx val="663592368"/>
        <c:crosses val="autoZero"/>
        <c:crossBetween val="between"/>
      </c:valAx>
    </c:plotArea>
    <c:legend>
      <c:legendPos val="r"/>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c:spPr>
          <c:invertIfNegative val="0"/>
          <c:dPt>
            <c:idx val="1"/>
            <c:invertIfNegative val="0"/>
            <c:bubble3D val="0"/>
            <c:spPr>
              <a:solidFill>
                <a:schemeClr val="accent4"/>
              </a:solidFill>
            </c:spPr>
          </c:dPt>
          <c:dPt>
            <c:idx val="2"/>
            <c:invertIfNegative val="0"/>
            <c:bubble3D val="0"/>
            <c:spPr>
              <a:solidFill>
                <a:schemeClr val="accent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 </c:v>
                </c:pt>
                <c:pt idx="2">
                  <c:v>Rural</c:v>
                </c:pt>
              </c:strCache>
            </c:strRef>
          </c:cat>
          <c:val>
            <c:numRef>
              <c:f>Sheet1!$B$2:$B$4</c:f>
              <c:numCache>
                <c:formatCode>General</c:formatCode>
                <c:ptCount val="3"/>
                <c:pt idx="0">
                  <c:v>65</c:v>
                </c:pt>
                <c:pt idx="1">
                  <c:v>88</c:v>
                </c:pt>
                <c:pt idx="2">
                  <c:v>38</c:v>
                </c:pt>
              </c:numCache>
            </c:numRef>
          </c:val>
        </c:ser>
        <c:dLbls>
          <c:showLegendKey val="0"/>
          <c:showVal val="1"/>
          <c:showCatName val="0"/>
          <c:showSerName val="0"/>
          <c:showPercent val="0"/>
          <c:showBubbleSize val="0"/>
        </c:dLbls>
        <c:gapWidth val="70"/>
        <c:axId val="572078440"/>
        <c:axId val="572078832"/>
      </c:barChart>
      <c:catAx>
        <c:axId val="572078440"/>
        <c:scaling>
          <c:orientation val="minMax"/>
        </c:scaling>
        <c:delete val="0"/>
        <c:axPos val="b"/>
        <c:numFmt formatCode="General" sourceLinked="0"/>
        <c:majorTickMark val="none"/>
        <c:minorTickMark val="none"/>
        <c:tickLblPos val="nextTo"/>
        <c:crossAx val="572078832"/>
        <c:crosses val="autoZero"/>
        <c:auto val="1"/>
        <c:lblAlgn val="ctr"/>
        <c:lblOffset val="100"/>
        <c:noMultiLvlLbl val="0"/>
      </c:catAx>
      <c:valAx>
        <c:axId val="572078832"/>
        <c:scaling>
          <c:orientation val="minMax"/>
          <c:max val="100"/>
        </c:scaling>
        <c:delete val="1"/>
        <c:axPos val="l"/>
        <c:numFmt formatCode="General" sourceLinked="1"/>
        <c:majorTickMark val="out"/>
        <c:minorTickMark val="none"/>
        <c:tickLblPos val="none"/>
        <c:crossAx val="5720784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11"/>
          <c:y val="4.7349561681006382E-2"/>
          <c:w val="0.65251594752342446"/>
          <c:h val="0.94791548215089316"/>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0"/>
            <c:invertIfNegative val="0"/>
            <c:bubble3D val="0"/>
            <c:spPr>
              <a:solidFill>
                <a:schemeClr val="tx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Sénégal 2016</c:v>
                </c:pt>
                <c:pt idx="1">
                  <c:v>Ghana 2014</c:v>
                </c:pt>
                <c:pt idx="2">
                  <c:v>Gambie 2013</c:v>
                </c:pt>
                <c:pt idx="3">
                  <c:v>Togo 2013-2014</c:v>
                </c:pt>
                <c:pt idx="4">
                  <c:v>Côte d'Ivoire 2011-2012</c:v>
                </c:pt>
                <c:pt idx="5">
                  <c:v>Guinée 2012</c:v>
                </c:pt>
                <c:pt idx="6">
                  <c:v>Libéria 2013</c:v>
                </c:pt>
                <c:pt idx="7">
                  <c:v>Bénin 2011-2012</c:v>
                </c:pt>
                <c:pt idx="8">
                  <c:v>Nigéria 2015</c:v>
                </c:pt>
                <c:pt idx="9">
                  <c:v>Mali 2012-13</c:v>
                </c:pt>
                <c:pt idx="10">
                  <c:v>Sierra Leone 2013</c:v>
                </c:pt>
                <c:pt idx="11">
                  <c:v>Niger 2012</c:v>
                </c:pt>
                <c:pt idx="12">
                  <c:v>Burkina Faso 2010</c:v>
                </c:pt>
              </c:strCache>
            </c:strRef>
          </c:cat>
          <c:val>
            <c:numRef>
              <c:f>Sheet1!$B$2:$B$14</c:f>
              <c:numCache>
                <c:formatCode>General</c:formatCode>
                <c:ptCount val="13"/>
                <c:pt idx="0" formatCode="0.0">
                  <c:v>17</c:v>
                </c:pt>
                <c:pt idx="1">
                  <c:v>19</c:v>
                </c:pt>
                <c:pt idx="2" formatCode="0.0">
                  <c:v>25</c:v>
                </c:pt>
                <c:pt idx="3">
                  <c:v>28</c:v>
                </c:pt>
                <c:pt idx="4" formatCode="0.0">
                  <c:v>30</c:v>
                </c:pt>
                <c:pt idx="5">
                  <c:v>31</c:v>
                </c:pt>
                <c:pt idx="6">
                  <c:v>32</c:v>
                </c:pt>
                <c:pt idx="7">
                  <c:v>35</c:v>
                </c:pt>
                <c:pt idx="8">
                  <c:v>37</c:v>
                </c:pt>
                <c:pt idx="9">
                  <c:v>38</c:v>
                </c:pt>
                <c:pt idx="10">
                  <c:v>38</c:v>
                </c:pt>
                <c:pt idx="11" formatCode="0.0">
                  <c:v>44</c:v>
                </c:pt>
                <c:pt idx="12" formatCode="0.0">
                  <c:v>45</c:v>
                </c:pt>
              </c:numCache>
            </c:numRef>
          </c:val>
        </c:ser>
        <c:dLbls>
          <c:showLegendKey val="0"/>
          <c:showVal val="0"/>
          <c:showCatName val="0"/>
          <c:showSerName val="0"/>
          <c:showPercent val="0"/>
          <c:showBubbleSize val="0"/>
        </c:dLbls>
        <c:gapWidth val="100"/>
        <c:overlap val="-25"/>
        <c:axId val="663593544"/>
        <c:axId val="663593936"/>
      </c:barChart>
      <c:catAx>
        <c:axId val="663593544"/>
        <c:scaling>
          <c:orientation val="minMax"/>
        </c:scaling>
        <c:delete val="0"/>
        <c:axPos val="l"/>
        <c:numFmt formatCode="General" sourceLinked="0"/>
        <c:majorTickMark val="none"/>
        <c:minorTickMark val="none"/>
        <c:tickLblPos val="nextTo"/>
        <c:crossAx val="663593936"/>
        <c:crosses val="autoZero"/>
        <c:auto val="1"/>
        <c:lblAlgn val="ctr"/>
        <c:lblOffset val="100"/>
        <c:noMultiLvlLbl val="0"/>
      </c:catAx>
      <c:valAx>
        <c:axId val="663593936"/>
        <c:scaling>
          <c:orientation val="minMax"/>
        </c:scaling>
        <c:delete val="1"/>
        <c:axPos val="b"/>
        <c:numFmt formatCode="0.0" sourceLinked="1"/>
        <c:majorTickMark val="none"/>
        <c:minorTickMark val="none"/>
        <c:tickLblPos val="none"/>
        <c:crossAx val="6635935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8"/>
    </mc:Choice>
    <mc:Fallback>
      <c:style val="28"/>
    </mc:Fallback>
  </mc:AlternateContent>
  <c:chart>
    <c:autoTitleDeleted val="1"/>
    <c:plotArea>
      <c:layout>
        <c:manualLayout>
          <c:layoutTarget val="inner"/>
          <c:xMode val="edge"/>
          <c:yMode val="edge"/>
          <c:x val="0.14890021559805031"/>
          <c:y val="3.0555555555555561E-2"/>
          <c:w val="0.68405711004874392"/>
          <c:h val="0.93888888888888911"/>
        </c:manualLayout>
      </c:layout>
      <c:barChart>
        <c:barDir val="bar"/>
        <c:grouping val="stacked"/>
        <c:varyColors val="0"/>
        <c:ser>
          <c:idx val="0"/>
          <c:order val="0"/>
          <c:tx>
            <c:strRef>
              <c:f>Sheet1!$B$1</c:f>
              <c:strCache>
                <c:ptCount val="1"/>
                <c:pt idx="0">
                  <c:v>Légère</c:v>
                </c:pt>
              </c:strCache>
            </c:strRef>
          </c:tx>
          <c:spPr>
            <a:solidFill>
              <a:schemeClr val="bg2"/>
            </a:solidFill>
          </c:spPr>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Sheet1!$B$2:$B$4</c:f>
              <c:numCache>
                <c:formatCode>General</c:formatCode>
                <c:ptCount val="3"/>
                <c:pt idx="0">
                  <c:v>29</c:v>
                </c:pt>
                <c:pt idx="1">
                  <c:v>31</c:v>
                </c:pt>
                <c:pt idx="2">
                  <c:v>29</c:v>
                </c:pt>
              </c:numCache>
            </c:numRef>
          </c:val>
        </c:ser>
        <c:ser>
          <c:idx val="1"/>
          <c:order val="1"/>
          <c:tx>
            <c:strRef>
              <c:f>Sheet1!$C$1</c:f>
              <c:strCache>
                <c:ptCount val="1"/>
                <c:pt idx="0">
                  <c:v>Modérée</c:v>
                </c:pt>
              </c:strCache>
            </c:strRef>
          </c:tx>
          <c:spPr>
            <a:solidFill>
              <a:schemeClr val="tx2"/>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Sheet1!$C$2:$C$4</c:f>
              <c:numCache>
                <c:formatCode>General</c:formatCode>
                <c:ptCount val="3"/>
                <c:pt idx="0">
                  <c:v>39</c:v>
                </c:pt>
                <c:pt idx="1">
                  <c:v>27</c:v>
                </c:pt>
                <c:pt idx="2">
                  <c:v>34</c:v>
                </c:pt>
              </c:numCache>
            </c:numRef>
          </c:val>
        </c:ser>
        <c:ser>
          <c:idx val="2"/>
          <c:order val="2"/>
          <c:tx>
            <c:strRef>
              <c:f>Sheet1!$D$1</c:f>
              <c:strCache>
                <c:ptCount val="1"/>
                <c:pt idx="0">
                  <c:v>Sévère</c:v>
                </c:pt>
              </c:strCache>
            </c:strRef>
          </c:tx>
          <c:spPr>
            <a:solidFill>
              <a:schemeClr val="tx2">
                <a:lumMod val="50000"/>
              </a:schemeClr>
            </a:solidFill>
          </c:spPr>
          <c:invertIfNegative val="0"/>
          <c:dLbls>
            <c:dLbl>
              <c:idx val="1"/>
              <c:tx>
                <c:rich>
                  <a:bodyPr/>
                  <a:lstStyle/>
                  <a:p>
                    <a:r>
                      <a:rPr lang="en-US" smtClean="0"/>
                      <a:t>&lt;1</a:t>
                    </a:r>
                    <a:endParaRPr lang="en-US"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Sheet1!$D$2:$D$4</c:f>
              <c:numCache>
                <c:formatCode>General</c:formatCode>
                <c:ptCount val="3"/>
                <c:pt idx="0">
                  <c:v>4</c:v>
                </c:pt>
                <c:pt idx="1">
                  <c:v>0.4</c:v>
                </c:pt>
                <c:pt idx="2">
                  <c:v>3</c:v>
                </c:pt>
              </c:numCache>
            </c:numRef>
          </c:val>
        </c:ser>
        <c:dLbls>
          <c:showLegendKey val="0"/>
          <c:showVal val="1"/>
          <c:showCatName val="0"/>
          <c:showSerName val="0"/>
          <c:showPercent val="0"/>
          <c:showBubbleSize val="0"/>
        </c:dLbls>
        <c:gapWidth val="95"/>
        <c:overlap val="100"/>
        <c:axId val="573779008"/>
        <c:axId val="663022760"/>
      </c:barChart>
      <c:catAx>
        <c:axId val="573779008"/>
        <c:scaling>
          <c:orientation val="minMax"/>
        </c:scaling>
        <c:delete val="0"/>
        <c:axPos val="l"/>
        <c:numFmt formatCode="General" sourceLinked="0"/>
        <c:majorTickMark val="none"/>
        <c:minorTickMark val="none"/>
        <c:tickLblPos val="nextTo"/>
        <c:spPr>
          <a:ln>
            <a:solidFill>
              <a:schemeClr val="tx1"/>
            </a:solidFill>
          </a:ln>
        </c:spPr>
        <c:crossAx val="663022760"/>
        <c:crosses val="autoZero"/>
        <c:auto val="1"/>
        <c:lblAlgn val="ctr"/>
        <c:lblOffset val="100"/>
        <c:noMultiLvlLbl val="0"/>
      </c:catAx>
      <c:valAx>
        <c:axId val="663022760"/>
        <c:scaling>
          <c:orientation val="minMax"/>
        </c:scaling>
        <c:delete val="1"/>
        <c:axPos val="b"/>
        <c:numFmt formatCode="General" sourceLinked="1"/>
        <c:majorTickMark val="none"/>
        <c:minorTickMark val="none"/>
        <c:tickLblPos val="none"/>
        <c:crossAx val="573779008"/>
        <c:crosses val="autoZero"/>
        <c:crossBetween val="between"/>
      </c:valAx>
    </c:plotArea>
    <c:legend>
      <c:legendPos val="r"/>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ln>
              <a:noFill/>
            </a:ln>
          </c:spPr>
          <c:invertIfNegative val="0"/>
          <c:dPt>
            <c:idx val="0"/>
            <c:invertIfNegative val="0"/>
            <c:bubble3D val="0"/>
            <c:spPr>
              <a:solidFill>
                <a:srgbClr val="B30739"/>
              </a:solidFill>
              <a:ln>
                <a:noFill/>
              </a:ln>
            </c:spPr>
          </c:dPt>
          <c:dPt>
            <c:idx val="1"/>
            <c:invertIfNegative val="0"/>
            <c:bubble3D val="0"/>
            <c:spPr>
              <a:solidFill>
                <a:schemeClr val="accent4">
                  <a:lumMod val="50000"/>
                </a:schemeClr>
              </a:solidFill>
              <a:ln>
                <a:noFill/>
              </a:ln>
            </c:spPr>
          </c:dPt>
          <c:dPt>
            <c:idx val="2"/>
            <c:invertIfNegative val="0"/>
            <c:bubble3D val="0"/>
            <c:spPr>
              <a:solidFill>
                <a:schemeClr val="accent6"/>
              </a:solidFill>
              <a:ln>
                <a:noFill/>
              </a:ln>
            </c:spPr>
          </c:dPt>
          <c:dPt>
            <c:idx val="3"/>
            <c:invertIfNegative val="0"/>
            <c:bubble3D val="0"/>
            <c:spPr>
              <a:solidFill>
                <a:schemeClr val="accent1"/>
              </a:solidFill>
              <a:ln>
                <a:noFill/>
              </a:ln>
            </c:spPr>
          </c:dPt>
          <c:dPt>
            <c:idx val="4"/>
            <c:invertIfNegative val="0"/>
            <c:bubble3D val="0"/>
            <c:spPr>
              <a:solidFill>
                <a:schemeClr val="accent4"/>
              </a:solidFill>
              <a:ln>
                <a:noFill/>
              </a:ln>
            </c:spPr>
          </c:dPt>
          <c:dPt>
            <c:idx val="5"/>
            <c:invertIfNegative val="0"/>
            <c:bubble3D val="0"/>
            <c:spPr>
              <a:solidFill>
                <a:schemeClr val="bg2"/>
              </a:solidFill>
              <a:ln>
                <a:noFill/>
              </a:ln>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EDS 2005</c:v>
                </c:pt>
                <c:pt idx="1">
                  <c:v>EDS-MICS 2010-2011</c:v>
                </c:pt>
                <c:pt idx="2">
                  <c:v>EDS-C 2012-2013</c:v>
                </c:pt>
                <c:pt idx="3">
                  <c:v>EDS-C 2014</c:v>
                </c:pt>
                <c:pt idx="4">
                  <c:v>EDS-C 2015</c:v>
                </c:pt>
                <c:pt idx="5">
                  <c:v>EDS-C 2016</c:v>
                </c:pt>
              </c:strCache>
            </c:strRef>
          </c:cat>
          <c:val>
            <c:numRef>
              <c:f>Sheet1!$B$2:$B$7</c:f>
              <c:numCache>
                <c:formatCode>General</c:formatCode>
                <c:ptCount val="6"/>
                <c:pt idx="0">
                  <c:v>83</c:v>
                </c:pt>
                <c:pt idx="1">
                  <c:v>76</c:v>
                </c:pt>
                <c:pt idx="2">
                  <c:v>71</c:v>
                </c:pt>
                <c:pt idx="3">
                  <c:v>60</c:v>
                </c:pt>
                <c:pt idx="4">
                  <c:v>66</c:v>
                </c:pt>
                <c:pt idx="5">
                  <c:v>66</c:v>
                </c:pt>
              </c:numCache>
            </c:numRef>
          </c:val>
        </c:ser>
        <c:dLbls>
          <c:showLegendKey val="0"/>
          <c:showVal val="1"/>
          <c:showCatName val="0"/>
          <c:showSerName val="0"/>
          <c:showPercent val="0"/>
          <c:showBubbleSize val="0"/>
        </c:dLbls>
        <c:gapWidth val="150"/>
        <c:overlap val="-25"/>
        <c:axId val="663023544"/>
        <c:axId val="663023936"/>
      </c:barChart>
      <c:catAx>
        <c:axId val="663023544"/>
        <c:scaling>
          <c:orientation val="minMax"/>
        </c:scaling>
        <c:delete val="0"/>
        <c:axPos val="b"/>
        <c:numFmt formatCode="General" sourceLinked="0"/>
        <c:majorTickMark val="none"/>
        <c:minorTickMark val="none"/>
        <c:tickLblPos val="nextTo"/>
        <c:crossAx val="663023936"/>
        <c:crosses val="autoZero"/>
        <c:auto val="1"/>
        <c:lblAlgn val="ctr"/>
        <c:lblOffset val="100"/>
        <c:noMultiLvlLbl val="0"/>
      </c:catAx>
      <c:valAx>
        <c:axId val="663023936"/>
        <c:scaling>
          <c:orientation val="minMax"/>
          <c:max val="100"/>
        </c:scaling>
        <c:delete val="1"/>
        <c:axPos val="l"/>
        <c:numFmt formatCode="General" sourceLinked="1"/>
        <c:majorTickMark val="out"/>
        <c:minorTickMark val="none"/>
        <c:tickLblPos val="none"/>
        <c:crossAx val="6630235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bg2"/>
              </a:solidFill>
            </c:spPr>
          </c:dPt>
          <c:dPt>
            <c:idx val="1"/>
            <c:invertIfNegative val="0"/>
            <c:bubble3D val="0"/>
            <c:spPr>
              <a:solidFill>
                <a:schemeClr val="bg2"/>
              </a:solidFill>
            </c:spPr>
          </c:dPt>
          <c:dPt>
            <c:idx val="2"/>
            <c:invertIfNegative val="0"/>
            <c:bubble3D val="0"/>
            <c:spPr>
              <a:solidFill>
                <a:schemeClr val="tx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Ayant un acte de naissance</c:v>
                </c:pt>
                <c:pt idx="1">
                  <c:v>N'ayant pas d'acte de naissance</c:v>
                </c:pt>
                <c:pt idx="2">
                  <c:v>Enregistré</c:v>
                </c:pt>
              </c:strCache>
            </c:strRef>
          </c:cat>
          <c:val>
            <c:numRef>
              <c:f>Sheet1!$B$2:$B$4</c:f>
              <c:numCache>
                <c:formatCode>General</c:formatCode>
                <c:ptCount val="3"/>
                <c:pt idx="0">
                  <c:v>54</c:v>
                </c:pt>
                <c:pt idx="1">
                  <c:v>16</c:v>
                </c:pt>
                <c:pt idx="2">
                  <c:v>70</c:v>
                </c:pt>
              </c:numCache>
            </c:numRef>
          </c:val>
        </c:ser>
        <c:dLbls>
          <c:showLegendKey val="0"/>
          <c:showVal val="1"/>
          <c:showCatName val="0"/>
          <c:showSerName val="0"/>
          <c:showPercent val="0"/>
          <c:showBubbleSize val="0"/>
        </c:dLbls>
        <c:gapWidth val="150"/>
        <c:overlap val="-25"/>
        <c:axId val="663024720"/>
        <c:axId val="663025112"/>
      </c:barChart>
      <c:catAx>
        <c:axId val="663024720"/>
        <c:scaling>
          <c:orientation val="minMax"/>
        </c:scaling>
        <c:delete val="0"/>
        <c:axPos val="b"/>
        <c:numFmt formatCode="General" sourceLinked="0"/>
        <c:majorTickMark val="none"/>
        <c:minorTickMark val="none"/>
        <c:tickLblPos val="nextTo"/>
        <c:crossAx val="663025112"/>
        <c:crosses val="autoZero"/>
        <c:auto val="1"/>
        <c:lblAlgn val="ctr"/>
        <c:lblOffset val="100"/>
        <c:noMultiLvlLbl val="0"/>
      </c:catAx>
      <c:valAx>
        <c:axId val="663025112"/>
        <c:scaling>
          <c:orientation val="minMax"/>
          <c:max val="100"/>
        </c:scaling>
        <c:delete val="1"/>
        <c:axPos val="l"/>
        <c:numFmt formatCode="General" sourceLinked="1"/>
        <c:majorTickMark val="out"/>
        <c:minorTickMark val="none"/>
        <c:tickLblPos val="none"/>
        <c:crossAx val="663024720"/>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2"/>
              </a:solidFill>
            </c:spPr>
          </c:dPt>
          <c:dPt>
            <c:idx val="1"/>
            <c:bubble3D val="0"/>
            <c:spPr>
              <a:solidFill>
                <a:schemeClr val="accent4"/>
              </a:solidFill>
            </c:spPr>
          </c:dPt>
          <c:dPt>
            <c:idx val="2"/>
            <c:bubble3D val="0"/>
            <c:spPr>
              <a:solidFill>
                <a:schemeClr val="accent3"/>
              </a:solidFill>
            </c:spPr>
          </c:dPt>
          <c:dPt>
            <c:idx val="3"/>
            <c:bubble3D val="0"/>
            <c:spPr>
              <a:solidFill>
                <a:schemeClr val="accent2"/>
              </a:solidFill>
            </c:spPr>
          </c:dPt>
          <c:dLbls>
            <c:spPr>
              <a:noFill/>
              <a:ln>
                <a:noFill/>
              </a:ln>
              <a:effectLst/>
            </c:spPr>
            <c:txPr>
              <a:bodyPr wrap="square" lIns="38100" tIns="19050" rIns="38100" bIns="19050" anchor="ctr">
                <a:spAutoFit/>
              </a:bodyPr>
              <a:lstStyle/>
              <a:p>
                <a:pPr>
                  <a:defRPr b="1"/>
                </a:pPr>
                <a:endParaRPr lang="en-US"/>
              </a:p>
            </c:txPr>
            <c:dLblPos val="bestFit"/>
            <c:showLegendKey val="0"/>
            <c:showVal val="0"/>
            <c:showCatName val="1"/>
            <c:showSerName val="0"/>
            <c:showPercent val="1"/>
            <c:showBubbleSize val="0"/>
            <c:separator>
</c:separator>
            <c:showLeaderLines val="1"/>
            <c:extLst>
              <c:ext xmlns:c15="http://schemas.microsoft.com/office/drawing/2012/chart" uri="{CE6537A1-D6FC-4f65-9D91-7224C49458BB}"/>
            </c:extLst>
          </c:dLbls>
          <c:cat>
            <c:strRef>
              <c:f>Sheet1!$A$2:$A$5</c:f>
              <c:strCache>
                <c:ptCount val="4"/>
                <c:pt idx="0">
                  <c:v>Vit avec les deux parents</c:v>
                </c:pt>
                <c:pt idx="1">
                  <c:v>Vit avec la mère pas avec le père</c:v>
                </c:pt>
                <c:pt idx="2">
                  <c:v>Vit avec le père pas avec la mère</c:v>
                </c:pt>
                <c:pt idx="3">
                  <c:v>Ne vit avec aucun des deux parents</c:v>
                </c:pt>
              </c:strCache>
            </c:strRef>
          </c:cat>
          <c:val>
            <c:numRef>
              <c:f>Sheet1!$B$2:$B$5</c:f>
              <c:numCache>
                <c:formatCode>General</c:formatCode>
                <c:ptCount val="4"/>
                <c:pt idx="0">
                  <c:v>53</c:v>
                </c:pt>
                <c:pt idx="1">
                  <c:v>29</c:v>
                </c:pt>
                <c:pt idx="2">
                  <c:v>3</c:v>
                </c:pt>
                <c:pt idx="3">
                  <c:v>15</c:v>
                </c:pt>
              </c:numCache>
            </c:numRef>
          </c:val>
        </c:ser>
        <c:dLbls>
          <c:showLegendKey val="0"/>
          <c:showVal val="1"/>
          <c:showCatName val="0"/>
          <c:showSerName val="0"/>
          <c:showPercent val="0"/>
          <c:showBubbleSize val="0"/>
          <c:showLeaderLines val="1"/>
        </c:dLbls>
        <c:firstSliceAng val="0"/>
      </c:pieChart>
    </c:plotArea>
    <c:plotVisOnly val="1"/>
    <c:dispBlanksAs val="zero"/>
    <c:showDLblsOverMax val="0"/>
  </c:chart>
  <c:txPr>
    <a:bodyPr/>
    <a:lstStyle/>
    <a:p>
      <a:pPr>
        <a:defRPr sz="1800">
          <a:latin typeface="Calibri" pitchFamily="34" charset="0"/>
          <a:cs typeface="Calibri" pitchFamily="34" charset="0"/>
        </a:defRPr>
      </a:pPr>
      <a:endParaRPr lang="en-US"/>
    </a:p>
  </c:txPr>
  <c:externalData r:id="rId1">
    <c:autoUpdate val="0"/>
  </c:externalData>
  <c:userShapes r:id="rId2"/>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Sheet1!$A$2</c:f>
              <c:strCache>
                <c:ptCount val="1"/>
                <c:pt idx="0">
                  <c:v>RDC</c:v>
                </c:pt>
              </c:strCache>
            </c:strRef>
          </c:tx>
          <c:spPr>
            <a:solidFill>
              <a:schemeClr val="accent1"/>
            </a:solidFill>
          </c:spPr>
          <c:invertIfNegative val="0"/>
          <c:dPt>
            <c:idx val="0"/>
            <c:invertIfNegative val="0"/>
            <c:bubble3D val="0"/>
            <c:spPr>
              <a:solidFill>
                <a:schemeClr val="bg2"/>
              </a:solidFill>
            </c:spPr>
          </c:dPt>
          <c:dPt>
            <c:idx val="1"/>
            <c:invertIfNegative val="0"/>
            <c:bubble3D val="0"/>
            <c:spPr>
              <a:solidFill>
                <a:schemeClr val="accent4"/>
              </a:solidFill>
            </c:spPr>
          </c:dPt>
          <c:dPt>
            <c:idx val="2"/>
            <c:invertIfNegative val="0"/>
            <c:bubble3D val="0"/>
            <c:spPr>
              <a:solidFill>
                <a:schemeClr val="accent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Sénégal</c:v>
                </c:pt>
                <c:pt idx="1">
                  <c:v>Urbain</c:v>
                </c:pt>
                <c:pt idx="2">
                  <c:v>Rural</c:v>
                </c:pt>
              </c:strCache>
            </c:strRef>
          </c:cat>
          <c:val>
            <c:numRef>
              <c:f>Sheet1!$B$2:$D$2</c:f>
              <c:numCache>
                <c:formatCode>0</c:formatCode>
                <c:ptCount val="3"/>
                <c:pt idx="0">
                  <c:v>24</c:v>
                </c:pt>
                <c:pt idx="1">
                  <c:v>13</c:v>
                </c:pt>
                <c:pt idx="2" formatCode="General">
                  <c:v>32</c:v>
                </c:pt>
              </c:numCache>
            </c:numRef>
          </c:val>
        </c:ser>
        <c:dLbls>
          <c:showLegendKey val="0"/>
          <c:showVal val="1"/>
          <c:showCatName val="0"/>
          <c:showSerName val="0"/>
          <c:showPercent val="0"/>
          <c:showBubbleSize val="0"/>
        </c:dLbls>
        <c:gapWidth val="75"/>
        <c:axId val="663026288"/>
        <c:axId val="663026680"/>
      </c:barChart>
      <c:catAx>
        <c:axId val="663026288"/>
        <c:scaling>
          <c:orientation val="minMax"/>
        </c:scaling>
        <c:delete val="0"/>
        <c:axPos val="b"/>
        <c:numFmt formatCode="General" sourceLinked="1"/>
        <c:majorTickMark val="none"/>
        <c:minorTickMark val="none"/>
        <c:tickLblPos val="nextTo"/>
        <c:crossAx val="663026680"/>
        <c:crosses val="autoZero"/>
        <c:auto val="1"/>
        <c:lblAlgn val="ctr"/>
        <c:lblOffset val="100"/>
        <c:noMultiLvlLbl val="0"/>
      </c:catAx>
      <c:valAx>
        <c:axId val="663026680"/>
        <c:scaling>
          <c:orientation val="minMax"/>
          <c:max val="100"/>
        </c:scaling>
        <c:delete val="1"/>
        <c:axPos val="l"/>
        <c:numFmt formatCode="0" sourceLinked="1"/>
        <c:majorTickMark val="out"/>
        <c:minorTickMark val="none"/>
        <c:tickLblPos val="none"/>
        <c:crossAx val="663026288"/>
        <c:crosses val="autoZero"/>
        <c:crossBetween val="between"/>
      </c:valAx>
      <c:spPr>
        <a:noFill/>
        <a:ln w="24746">
          <a:noFill/>
        </a:ln>
      </c:spPr>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3"/>
            <c:invertIfNegative val="0"/>
            <c:bubble3D val="0"/>
            <c:spPr>
              <a:solidFill>
                <a:schemeClr val="tx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Soins curatifs infantiles</c:v>
                </c:pt>
                <c:pt idx="1">
                  <c:v>Suivi de la croissance</c:v>
                </c:pt>
                <c:pt idx="2">
                  <c:v>Vaccination infantile </c:v>
                </c:pt>
                <c:pt idx="3">
                  <c:v>Tous les 3 services de santé infantile de base</c:v>
                </c:pt>
                <c:pt idx="4">
                  <c:v>Supplémentation de routine en vitamine A </c:v>
                </c:pt>
              </c:strCache>
            </c:strRef>
          </c:cat>
          <c:val>
            <c:numRef>
              <c:f>Sheet1!$B$2:$B$6</c:f>
              <c:numCache>
                <c:formatCode>General</c:formatCode>
                <c:ptCount val="5"/>
                <c:pt idx="0">
                  <c:v>96</c:v>
                </c:pt>
                <c:pt idx="1">
                  <c:v>86</c:v>
                </c:pt>
                <c:pt idx="2">
                  <c:v>84</c:v>
                </c:pt>
                <c:pt idx="3">
                  <c:v>82</c:v>
                </c:pt>
                <c:pt idx="4">
                  <c:v>85</c:v>
                </c:pt>
              </c:numCache>
            </c:numRef>
          </c:val>
        </c:ser>
        <c:dLbls>
          <c:showLegendKey val="0"/>
          <c:showVal val="1"/>
          <c:showCatName val="0"/>
          <c:showSerName val="0"/>
          <c:showPercent val="0"/>
          <c:showBubbleSize val="0"/>
        </c:dLbls>
        <c:gapWidth val="150"/>
        <c:overlap val="-25"/>
        <c:axId val="663027464"/>
        <c:axId val="663027856"/>
      </c:barChart>
      <c:catAx>
        <c:axId val="663027464"/>
        <c:scaling>
          <c:orientation val="minMax"/>
        </c:scaling>
        <c:delete val="0"/>
        <c:axPos val="b"/>
        <c:numFmt formatCode="General" sourceLinked="0"/>
        <c:majorTickMark val="none"/>
        <c:minorTickMark val="none"/>
        <c:tickLblPos val="nextTo"/>
        <c:crossAx val="663027856"/>
        <c:crosses val="autoZero"/>
        <c:auto val="1"/>
        <c:lblAlgn val="ctr"/>
        <c:lblOffset val="100"/>
        <c:noMultiLvlLbl val="0"/>
      </c:catAx>
      <c:valAx>
        <c:axId val="663027856"/>
        <c:scaling>
          <c:orientation val="minMax"/>
          <c:max val="100"/>
        </c:scaling>
        <c:delete val="1"/>
        <c:axPos val="l"/>
        <c:numFmt formatCode="General" sourceLinked="1"/>
        <c:majorTickMark val="out"/>
        <c:minorTickMark val="none"/>
        <c:tickLblPos val="none"/>
        <c:crossAx val="6630274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5083883805501724"/>
          <c:w val="0.96944444444444466"/>
          <c:h val="0.55220778428811723"/>
        </c:manualLayout>
      </c:layout>
      <c:barChart>
        <c:barDir val="col"/>
        <c:grouping val="clustered"/>
        <c:varyColors val="0"/>
        <c:ser>
          <c:idx val="0"/>
          <c:order val="0"/>
          <c:tx>
            <c:strRef>
              <c:f>Sheet1!$B$1</c:f>
              <c:strCache>
                <c:ptCount val="1"/>
                <c:pt idx="0">
                  <c:v>2014  (N=279)</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Sheet1!$A$2:$A$7</c:f>
              <c:strCache>
                <c:ptCount val="6"/>
                <c:pt idx="0">
                  <c:v>Pentavalent</c:v>
                </c:pt>
                <c:pt idx="1">
                  <c:v>Vaccin oral de la polio </c:v>
                </c:pt>
                <c:pt idx="2">
                  <c:v>Vaccin de la rougeole</c:v>
                </c:pt>
                <c:pt idx="3">
                  <c:v>Vaccin du BCG</c:v>
                </c:pt>
                <c:pt idx="4">
                  <c:v>Fièvre jaune</c:v>
                </c:pt>
                <c:pt idx="5">
                  <c:v>Tous les
vaccins
infantiles recommandés</c:v>
                </c:pt>
              </c:strCache>
            </c:strRef>
          </c:cat>
          <c:val>
            <c:numRef>
              <c:f>Sheet1!$B$2:$B$7</c:f>
              <c:numCache>
                <c:formatCode>General</c:formatCode>
                <c:ptCount val="6"/>
                <c:pt idx="0">
                  <c:v>98</c:v>
                </c:pt>
                <c:pt idx="1">
                  <c:v>95</c:v>
                </c:pt>
                <c:pt idx="2">
                  <c:v>97</c:v>
                </c:pt>
                <c:pt idx="3">
                  <c:v>92</c:v>
                </c:pt>
                <c:pt idx="4">
                  <c:v>97</c:v>
                </c:pt>
                <c:pt idx="5">
                  <c:v>86</c:v>
                </c:pt>
              </c:numCache>
            </c:numRef>
          </c:val>
        </c:ser>
        <c:ser>
          <c:idx val="1"/>
          <c:order val="1"/>
          <c:tx>
            <c:strRef>
              <c:f>Sheet1!$C$1</c:f>
              <c:strCache>
                <c:ptCount val="1"/>
                <c:pt idx="0">
                  <c:v>2016 (N=290)</c:v>
                </c:pt>
              </c:strCache>
            </c:strRef>
          </c:tx>
          <c:spPr>
            <a:solidFill>
              <a:schemeClr val="tx2"/>
            </a:solidFill>
          </c:spPr>
          <c:invertIfNegative val="0"/>
          <c:dLbls>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Pentavalent</c:v>
                </c:pt>
                <c:pt idx="1">
                  <c:v>Vaccin oral de la polio </c:v>
                </c:pt>
                <c:pt idx="2">
                  <c:v>Vaccin de la rougeole</c:v>
                </c:pt>
                <c:pt idx="3">
                  <c:v>Vaccin du BCG</c:v>
                </c:pt>
                <c:pt idx="4">
                  <c:v>Fièvre jaune</c:v>
                </c:pt>
                <c:pt idx="5">
                  <c:v>Tous les
vaccins
infantiles recommandés</c:v>
                </c:pt>
              </c:strCache>
            </c:strRef>
          </c:cat>
          <c:val>
            <c:numRef>
              <c:f>Sheet1!$C$2:$C$7</c:f>
              <c:numCache>
                <c:formatCode>General</c:formatCode>
                <c:ptCount val="6"/>
                <c:pt idx="0">
                  <c:v>99</c:v>
                </c:pt>
                <c:pt idx="1">
                  <c:v>92</c:v>
                </c:pt>
                <c:pt idx="2">
                  <c:v>91</c:v>
                </c:pt>
                <c:pt idx="3">
                  <c:v>87</c:v>
                </c:pt>
                <c:pt idx="4">
                  <c:v>99</c:v>
                </c:pt>
                <c:pt idx="5">
                  <c:v>80</c:v>
                </c:pt>
              </c:numCache>
            </c:numRef>
          </c:val>
        </c:ser>
        <c:dLbls>
          <c:showLegendKey val="0"/>
          <c:showVal val="1"/>
          <c:showCatName val="0"/>
          <c:showSerName val="0"/>
          <c:showPercent val="0"/>
          <c:showBubbleSize val="0"/>
        </c:dLbls>
        <c:gapWidth val="150"/>
        <c:overlap val="-25"/>
        <c:axId val="663028640"/>
        <c:axId val="663029032"/>
      </c:barChart>
      <c:catAx>
        <c:axId val="663028640"/>
        <c:scaling>
          <c:orientation val="minMax"/>
        </c:scaling>
        <c:delete val="0"/>
        <c:axPos val="b"/>
        <c:numFmt formatCode="General" sourceLinked="0"/>
        <c:majorTickMark val="none"/>
        <c:minorTickMark val="none"/>
        <c:tickLblPos val="nextTo"/>
        <c:crossAx val="663029032"/>
        <c:crosses val="autoZero"/>
        <c:auto val="1"/>
        <c:lblAlgn val="ctr"/>
        <c:lblOffset val="100"/>
        <c:noMultiLvlLbl val="0"/>
      </c:catAx>
      <c:valAx>
        <c:axId val="663029032"/>
        <c:scaling>
          <c:orientation val="minMax"/>
          <c:max val="100"/>
          <c:min val="0"/>
        </c:scaling>
        <c:delete val="1"/>
        <c:axPos val="l"/>
        <c:numFmt formatCode="General" sourceLinked="1"/>
        <c:majorTickMark val="none"/>
        <c:minorTickMark val="none"/>
        <c:tickLblPos val="none"/>
        <c:crossAx val="663028640"/>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5.2083333333333377E-2"/>
          <c:w val="0.96944444444444466"/>
          <c:h val="0.74854059909178039"/>
        </c:manualLayout>
      </c:layout>
      <c:barChart>
        <c:barDir val="col"/>
        <c:grouping val="clustered"/>
        <c:varyColors val="0"/>
        <c:ser>
          <c:idx val="0"/>
          <c:order val="0"/>
          <c:tx>
            <c:strRef>
              <c:f>Sheet1!$B$1</c:f>
              <c:strCache>
                <c:ptCount val="1"/>
                <c:pt idx="0">
                  <c:v>Series 1</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Balance 
pour enfants</c:v>
                </c:pt>
                <c:pt idx="1">
                  <c:v>Pèse 
bébé</c:v>
                </c:pt>
                <c:pt idx="2">
                  <c:v>Ruban mètre ou Toise
</c:v>
                </c:pt>
                <c:pt idx="3">
                  <c:v>Thermomètre </c:v>
                </c:pt>
                <c:pt idx="4">
                  <c:v>Stéthoscope</c:v>
                </c:pt>
                <c:pt idx="5">
                  <c:v>Courbe de croissance </c:v>
                </c:pt>
                <c:pt idx="6">
                  <c:v>Minuterie</c:v>
                </c:pt>
              </c:strCache>
            </c:strRef>
          </c:cat>
          <c:val>
            <c:numRef>
              <c:f>Sheet1!$B$2:$B$8</c:f>
              <c:numCache>
                <c:formatCode>General</c:formatCode>
                <c:ptCount val="7"/>
                <c:pt idx="0">
                  <c:v>97</c:v>
                </c:pt>
                <c:pt idx="1">
                  <c:v>97</c:v>
                </c:pt>
                <c:pt idx="2">
                  <c:v>93</c:v>
                </c:pt>
                <c:pt idx="3">
                  <c:v>100</c:v>
                </c:pt>
                <c:pt idx="4">
                  <c:v>100</c:v>
                </c:pt>
                <c:pt idx="5">
                  <c:v>87</c:v>
                </c:pt>
                <c:pt idx="6">
                  <c:v>94</c:v>
                </c:pt>
              </c:numCache>
            </c:numRef>
          </c:val>
        </c:ser>
        <c:dLbls>
          <c:showLegendKey val="0"/>
          <c:showVal val="1"/>
          <c:showCatName val="0"/>
          <c:showSerName val="0"/>
          <c:showPercent val="0"/>
          <c:showBubbleSize val="0"/>
        </c:dLbls>
        <c:gapWidth val="150"/>
        <c:overlap val="-25"/>
        <c:axId val="663030208"/>
        <c:axId val="663030600"/>
      </c:barChart>
      <c:catAx>
        <c:axId val="663030208"/>
        <c:scaling>
          <c:orientation val="minMax"/>
        </c:scaling>
        <c:delete val="0"/>
        <c:axPos val="b"/>
        <c:numFmt formatCode="General" sourceLinked="0"/>
        <c:majorTickMark val="none"/>
        <c:minorTickMark val="none"/>
        <c:tickLblPos val="nextTo"/>
        <c:txPr>
          <a:bodyPr/>
          <a:lstStyle/>
          <a:p>
            <a:pPr>
              <a:defRPr sz="1400"/>
            </a:pPr>
            <a:endParaRPr lang="en-US"/>
          </a:p>
        </c:txPr>
        <c:crossAx val="663030600"/>
        <c:crosses val="autoZero"/>
        <c:auto val="1"/>
        <c:lblAlgn val="ctr"/>
        <c:lblOffset val="100"/>
        <c:noMultiLvlLbl val="0"/>
      </c:catAx>
      <c:valAx>
        <c:axId val="663030600"/>
        <c:scaling>
          <c:orientation val="minMax"/>
          <c:max val="100"/>
          <c:min val="0"/>
        </c:scaling>
        <c:delete val="1"/>
        <c:axPos val="l"/>
        <c:numFmt formatCode="General" sourceLinked="1"/>
        <c:majorTickMark val="out"/>
        <c:minorTickMark val="none"/>
        <c:tickLblPos val="nextTo"/>
        <c:crossAx val="6630302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Le diagnostic ou le traitement de la diarrhée</c:v>
                </c:pt>
                <c:pt idx="1">
                  <c:v>Les IRA</c:v>
                </c:pt>
                <c:pt idx="2">
                  <c:v>Le traitement 
du paludisme
</c:v>
                </c:pt>
                <c:pt idx="3">
                  <c:v>Le diagnostic 
du paludisme</c:v>
                </c:pt>
                <c:pt idx="4">
                  <c:v>PCIME</c:v>
                </c:pt>
                <c:pt idx="5">
                  <c:v>PEV/chaîne du froid</c:v>
                </c:pt>
              </c:strCache>
            </c:strRef>
          </c:cat>
          <c:val>
            <c:numRef>
              <c:f>Sheet1!$B$2:$G$2</c:f>
              <c:numCache>
                <c:formatCode>General</c:formatCode>
                <c:ptCount val="6"/>
                <c:pt idx="0">
                  <c:v>32</c:v>
                </c:pt>
                <c:pt idx="1">
                  <c:v>26</c:v>
                </c:pt>
                <c:pt idx="2">
                  <c:v>40</c:v>
                </c:pt>
                <c:pt idx="3">
                  <c:v>78</c:v>
                </c:pt>
                <c:pt idx="4">
                  <c:v>32</c:v>
                </c:pt>
                <c:pt idx="5">
                  <c:v>32</c:v>
                </c:pt>
              </c:numCache>
            </c:numRef>
          </c:val>
        </c:ser>
        <c:ser>
          <c:idx val="1"/>
          <c:order val="1"/>
          <c:tx>
            <c:strRef>
              <c:f>Sheet1!$A$3</c:f>
              <c:strCache>
                <c:ptCount val="1"/>
                <c:pt idx="0">
                  <c:v>À n'importe quel moment</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Le diagnostic ou le traitement de la diarrhée</c:v>
                </c:pt>
                <c:pt idx="1">
                  <c:v>Les IRA</c:v>
                </c:pt>
                <c:pt idx="2">
                  <c:v>Le traitement 
du paludisme
</c:v>
                </c:pt>
                <c:pt idx="3">
                  <c:v>Le diagnostic 
du paludisme</c:v>
                </c:pt>
                <c:pt idx="4">
                  <c:v>PCIME</c:v>
                </c:pt>
                <c:pt idx="5">
                  <c:v>PEV/chaîne du froid</c:v>
                </c:pt>
              </c:strCache>
            </c:strRef>
          </c:cat>
          <c:val>
            <c:numRef>
              <c:f>Sheet1!$B$3:$G$3</c:f>
              <c:numCache>
                <c:formatCode>General</c:formatCode>
                <c:ptCount val="6"/>
                <c:pt idx="0">
                  <c:v>61</c:v>
                </c:pt>
                <c:pt idx="1">
                  <c:v>54</c:v>
                </c:pt>
                <c:pt idx="2">
                  <c:v>65</c:v>
                </c:pt>
                <c:pt idx="3">
                  <c:v>82</c:v>
                </c:pt>
                <c:pt idx="4">
                  <c:v>43</c:v>
                </c:pt>
                <c:pt idx="5">
                  <c:v>51</c:v>
                </c:pt>
              </c:numCache>
            </c:numRef>
          </c:val>
        </c:ser>
        <c:dLbls>
          <c:showLegendKey val="0"/>
          <c:showVal val="1"/>
          <c:showCatName val="0"/>
          <c:showSerName val="0"/>
          <c:showPercent val="0"/>
          <c:showBubbleSize val="0"/>
        </c:dLbls>
        <c:gapWidth val="95"/>
        <c:axId val="663031384"/>
        <c:axId val="663031776"/>
      </c:barChart>
      <c:catAx>
        <c:axId val="663031384"/>
        <c:scaling>
          <c:orientation val="minMax"/>
        </c:scaling>
        <c:delete val="0"/>
        <c:axPos val="l"/>
        <c:numFmt formatCode="General" sourceLinked="0"/>
        <c:majorTickMark val="none"/>
        <c:minorTickMark val="none"/>
        <c:tickLblPos val="nextTo"/>
        <c:crossAx val="663031776"/>
        <c:crosses val="autoZero"/>
        <c:auto val="1"/>
        <c:lblAlgn val="ctr"/>
        <c:lblOffset val="100"/>
        <c:noMultiLvlLbl val="0"/>
      </c:catAx>
      <c:valAx>
        <c:axId val="663031776"/>
        <c:scaling>
          <c:orientation val="minMax"/>
        </c:scaling>
        <c:delete val="1"/>
        <c:axPos val="b"/>
        <c:numFmt formatCode="General" sourceLinked="1"/>
        <c:majorTickMark val="out"/>
        <c:minorTickMark val="none"/>
        <c:tickLblPos val="none"/>
        <c:crossAx val="663031384"/>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bar"/>
        <c:grouping val="clustered"/>
        <c:varyColors val="0"/>
        <c:ser>
          <c:idx val="0"/>
          <c:order val="0"/>
          <c:tx>
            <c:strRef>
              <c:f>Sheet1!$B$1</c:f>
              <c:strCache>
                <c:ptCount val="1"/>
                <c:pt idx="0">
                  <c:v>Rural</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Voiture/camion</c:v>
                </c:pt>
                <c:pt idx="1">
                  <c:v>Bicyclette</c:v>
                </c:pt>
                <c:pt idx="2">
                  <c:v>Télévision</c:v>
                </c:pt>
                <c:pt idx="3">
                  <c:v>Radio</c:v>
                </c:pt>
                <c:pt idx="4">
                  <c:v>Téléphone portable</c:v>
                </c:pt>
              </c:strCache>
            </c:strRef>
          </c:cat>
          <c:val>
            <c:numRef>
              <c:f>Sheet1!$B$2:$B$6</c:f>
              <c:numCache>
                <c:formatCode>0</c:formatCode>
                <c:ptCount val="5"/>
                <c:pt idx="0">
                  <c:v>5</c:v>
                </c:pt>
                <c:pt idx="1">
                  <c:v>15</c:v>
                </c:pt>
                <c:pt idx="2">
                  <c:v>33</c:v>
                </c:pt>
                <c:pt idx="3">
                  <c:v>65</c:v>
                </c:pt>
                <c:pt idx="4">
                  <c:v>90</c:v>
                </c:pt>
              </c:numCache>
            </c:numRef>
          </c:val>
        </c:ser>
        <c:ser>
          <c:idx val="1"/>
          <c:order val="1"/>
          <c:tx>
            <c:strRef>
              <c:f>Sheet1!$C$1</c:f>
              <c:strCache>
                <c:ptCount val="1"/>
                <c:pt idx="0">
                  <c:v>Urbain</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Voiture/camion</c:v>
                </c:pt>
                <c:pt idx="1">
                  <c:v>Bicyclette</c:v>
                </c:pt>
                <c:pt idx="2">
                  <c:v>Télévision</c:v>
                </c:pt>
                <c:pt idx="3">
                  <c:v>Radio</c:v>
                </c:pt>
                <c:pt idx="4">
                  <c:v>Téléphone portable</c:v>
                </c:pt>
              </c:strCache>
            </c:strRef>
          </c:cat>
          <c:val>
            <c:numRef>
              <c:f>Sheet1!$C$2:$C$6</c:f>
              <c:numCache>
                <c:formatCode>0</c:formatCode>
                <c:ptCount val="5"/>
                <c:pt idx="0">
                  <c:v>14</c:v>
                </c:pt>
                <c:pt idx="1">
                  <c:v>9</c:v>
                </c:pt>
                <c:pt idx="2">
                  <c:v>80</c:v>
                </c:pt>
                <c:pt idx="3">
                  <c:v>63</c:v>
                </c:pt>
                <c:pt idx="4">
                  <c:v>98</c:v>
                </c:pt>
              </c:numCache>
            </c:numRef>
          </c:val>
        </c:ser>
        <c:ser>
          <c:idx val="2"/>
          <c:order val="2"/>
          <c:tx>
            <c:strRef>
              <c:f>Sheet1!$D$1</c:f>
              <c:strCache>
                <c:ptCount val="1"/>
                <c:pt idx="0">
                  <c:v>Sénégal</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Voiture/camion</c:v>
                </c:pt>
                <c:pt idx="1">
                  <c:v>Bicyclette</c:v>
                </c:pt>
                <c:pt idx="2">
                  <c:v>Télévision</c:v>
                </c:pt>
                <c:pt idx="3">
                  <c:v>Radio</c:v>
                </c:pt>
                <c:pt idx="4">
                  <c:v>Téléphone portable</c:v>
                </c:pt>
              </c:strCache>
            </c:strRef>
          </c:cat>
          <c:val>
            <c:numRef>
              <c:f>Sheet1!$D$2:$D$6</c:f>
              <c:numCache>
                <c:formatCode>0</c:formatCode>
                <c:ptCount val="5"/>
                <c:pt idx="0">
                  <c:v>10</c:v>
                </c:pt>
                <c:pt idx="1">
                  <c:v>12</c:v>
                </c:pt>
                <c:pt idx="2">
                  <c:v>58</c:v>
                </c:pt>
                <c:pt idx="3">
                  <c:v>64</c:v>
                </c:pt>
                <c:pt idx="4">
                  <c:v>94</c:v>
                </c:pt>
              </c:numCache>
            </c:numRef>
          </c:val>
        </c:ser>
        <c:dLbls>
          <c:showLegendKey val="0"/>
          <c:showVal val="1"/>
          <c:showCatName val="0"/>
          <c:showSerName val="0"/>
          <c:showPercent val="0"/>
          <c:showBubbleSize val="0"/>
        </c:dLbls>
        <c:gapWidth val="150"/>
        <c:overlap val="-25"/>
        <c:axId val="572079616"/>
        <c:axId val="572080008"/>
      </c:barChart>
      <c:catAx>
        <c:axId val="572079616"/>
        <c:scaling>
          <c:orientation val="minMax"/>
        </c:scaling>
        <c:delete val="0"/>
        <c:axPos val="l"/>
        <c:numFmt formatCode="General" sourceLinked="1"/>
        <c:majorTickMark val="none"/>
        <c:minorTickMark val="none"/>
        <c:tickLblPos val="nextTo"/>
        <c:txPr>
          <a:bodyPr/>
          <a:lstStyle/>
          <a:p>
            <a:pPr>
              <a:defRPr lang="en-US" sz="1800"/>
            </a:pPr>
            <a:endParaRPr lang="en-US"/>
          </a:p>
        </c:txPr>
        <c:crossAx val="572080008"/>
        <c:crosses val="autoZero"/>
        <c:auto val="1"/>
        <c:lblAlgn val="ctr"/>
        <c:lblOffset val="100"/>
        <c:noMultiLvlLbl val="0"/>
      </c:catAx>
      <c:valAx>
        <c:axId val="572080008"/>
        <c:scaling>
          <c:orientation val="minMax"/>
          <c:max val="100"/>
        </c:scaling>
        <c:delete val="1"/>
        <c:axPos val="b"/>
        <c:numFmt formatCode="0" sourceLinked="1"/>
        <c:majorTickMark val="none"/>
        <c:minorTickMark val="none"/>
        <c:tickLblPos val="none"/>
        <c:crossAx val="572079616"/>
        <c:crosses val="autoZero"/>
        <c:crossBetween val="between"/>
      </c:valAx>
      <c:spPr>
        <a:noFill/>
        <a:ln w="22183">
          <a:noFill/>
        </a:ln>
      </c:spPr>
    </c:plotArea>
    <c:legend>
      <c:legendPos val="r"/>
      <c:overlay val="0"/>
      <c:txPr>
        <a:bodyPr/>
        <a:lstStyle/>
        <a:p>
          <a:pPr>
            <a:defRPr lang="en-US"/>
          </a:pPr>
          <a:endParaRPr lang="en-US"/>
        </a:p>
      </c:txPr>
    </c:legend>
    <c:plotVisOnly val="1"/>
    <c:dispBlanksAs val="gap"/>
    <c:showDLblsOverMax val="0"/>
  </c:chart>
  <c:txPr>
    <a:bodyPr/>
    <a:lstStyle/>
    <a:p>
      <a:pPr>
        <a:defRPr sz="1572"/>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44350388167486493"/>
          <c:y val="8.4745762711864722E-2"/>
          <c:w val="0.54508087504291058"/>
          <c:h val="0.78905133680323869"/>
        </c:manualLayout>
      </c:layout>
      <c:barChart>
        <c:barDir val="bar"/>
        <c:grouping val="clustered"/>
        <c:varyColors val="0"/>
        <c:ser>
          <c:idx val="0"/>
          <c:order val="0"/>
          <c:tx>
            <c:strRef>
              <c:f>Sheet1!$A$2</c:f>
              <c:strCache>
                <c:ptCount val="1"/>
                <c:pt idx="0">
                  <c:v>Received training in past 12 months</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Tous les signes généraux de danger</c:v>
                </c:pt>
                <c:pt idx="1">
                  <c:v>Convulsions</c:v>
                </c:pt>
                <c:pt idx="2">
                  <c:v>Vomissements</c:v>
                </c:pt>
                <c:pt idx="3">
                  <c:v>Incapable de manger ou de boire</c:v>
                </c:pt>
              </c:strCache>
            </c:strRef>
          </c:cat>
          <c:val>
            <c:numRef>
              <c:f>Sheet1!$B$2:$E$2</c:f>
              <c:numCache>
                <c:formatCode>General</c:formatCode>
                <c:ptCount val="4"/>
                <c:pt idx="0">
                  <c:v>0</c:v>
                </c:pt>
                <c:pt idx="1">
                  <c:v>5</c:v>
                </c:pt>
                <c:pt idx="2">
                  <c:v>55</c:v>
                </c:pt>
                <c:pt idx="3">
                  <c:v>4</c:v>
                </c:pt>
              </c:numCache>
            </c:numRef>
          </c:val>
        </c:ser>
        <c:dLbls>
          <c:showLegendKey val="0"/>
          <c:showVal val="1"/>
          <c:showCatName val="0"/>
          <c:showSerName val="0"/>
          <c:showPercent val="0"/>
          <c:showBubbleSize val="0"/>
        </c:dLbls>
        <c:gapWidth val="75"/>
        <c:axId val="663032560"/>
        <c:axId val="663032952"/>
      </c:barChart>
      <c:catAx>
        <c:axId val="663032560"/>
        <c:scaling>
          <c:orientation val="minMax"/>
        </c:scaling>
        <c:delete val="0"/>
        <c:axPos val="l"/>
        <c:numFmt formatCode="General" sourceLinked="1"/>
        <c:majorTickMark val="none"/>
        <c:minorTickMark val="none"/>
        <c:tickLblPos val="nextTo"/>
        <c:txPr>
          <a:bodyPr rot="0" vert="horz"/>
          <a:lstStyle/>
          <a:p>
            <a:pPr>
              <a:defRPr/>
            </a:pPr>
            <a:endParaRPr lang="en-US"/>
          </a:p>
        </c:txPr>
        <c:crossAx val="663032952"/>
        <c:crosses val="autoZero"/>
        <c:auto val="1"/>
        <c:lblAlgn val="ctr"/>
        <c:lblOffset val="100"/>
        <c:tickLblSkip val="1"/>
        <c:tickMarkSkip val="1"/>
        <c:noMultiLvlLbl val="0"/>
      </c:catAx>
      <c:valAx>
        <c:axId val="663032952"/>
        <c:scaling>
          <c:orientation val="minMax"/>
          <c:max val="70"/>
          <c:min val="0"/>
        </c:scaling>
        <c:delete val="1"/>
        <c:axPos val="b"/>
        <c:numFmt formatCode="General" sourceLinked="1"/>
        <c:majorTickMark val="out"/>
        <c:minorTickMark val="none"/>
        <c:tickLblPos val="none"/>
        <c:crossAx val="6630325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30141449311023644"/>
          <c:y val="0.10389110908875088"/>
          <c:w val="0.68234668671083554"/>
          <c:h val="0.8961089283150887"/>
        </c:manualLayout>
      </c:layout>
      <c:barChart>
        <c:barDir val="bar"/>
        <c:grouping val="clustered"/>
        <c:varyColors val="0"/>
        <c:ser>
          <c:idx val="0"/>
          <c:order val="0"/>
          <c:tx>
            <c:strRef>
              <c:f>Sheet1!$A$2</c:f>
              <c:strCache>
                <c:ptCount val="1"/>
                <c:pt idx="0">
                  <c:v>Received training in past 12 months</c:v>
                </c:pt>
              </c:strCache>
            </c:strRef>
          </c:tx>
          <c:spPr>
            <a:solidFill>
              <a:schemeClr val="accent4"/>
            </a:solidFill>
          </c:spPr>
          <c:invertIfNegative val="0"/>
          <c:dPt>
            <c:idx val="0"/>
            <c:invertIfNegative val="0"/>
            <c:bubble3D val="0"/>
            <c:spPr>
              <a:solidFill>
                <a:schemeClr val="tx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Les trois principaux symptômes</c:v>
                </c:pt>
                <c:pt idx="1">
                  <c:v>Fièvre</c:v>
                </c:pt>
                <c:pt idx="2">
                  <c:v>Diarrhée</c:v>
                </c:pt>
                <c:pt idx="3">
                  <c:v>Toux ou difficulté à respirer</c:v>
                </c:pt>
              </c:strCache>
            </c:strRef>
          </c:cat>
          <c:val>
            <c:numRef>
              <c:f>Sheet1!$B$2:$E$2</c:f>
              <c:numCache>
                <c:formatCode>General</c:formatCode>
                <c:ptCount val="4"/>
                <c:pt idx="0">
                  <c:v>46</c:v>
                </c:pt>
                <c:pt idx="1">
                  <c:v>85</c:v>
                </c:pt>
                <c:pt idx="2">
                  <c:v>62</c:v>
                </c:pt>
                <c:pt idx="3">
                  <c:v>73</c:v>
                </c:pt>
              </c:numCache>
            </c:numRef>
          </c:val>
        </c:ser>
        <c:dLbls>
          <c:showLegendKey val="0"/>
          <c:showVal val="1"/>
          <c:showCatName val="0"/>
          <c:showSerName val="0"/>
          <c:showPercent val="0"/>
          <c:showBubbleSize val="0"/>
        </c:dLbls>
        <c:gapWidth val="75"/>
        <c:axId val="663033736"/>
        <c:axId val="663034128"/>
      </c:barChart>
      <c:catAx>
        <c:axId val="663033736"/>
        <c:scaling>
          <c:orientation val="minMax"/>
        </c:scaling>
        <c:delete val="0"/>
        <c:axPos val="l"/>
        <c:numFmt formatCode="General" sourceLinked="1"/>
        <c:majorTickMark val="none"/>
        <c:minorTickMark val="none"/>
        <c:tickLblPos val="nextTo"/>
        <c:txPr>
          <a:bodyPr rot="0" vert="horz"/>
          <a:lstStyle/>
          <a:p>
            <a:pPr>
              <a:defRPr/>
            </a:pPr>
            <a:endParaRPr lang="en-US"/>
          </a:p>
        </c:txPr>
        <c:crossAx val="663034128"/>
        <c:crosses val="autoZero"/>
        <c:auto val="1"/>
        <c:lblAlgn val="ctr"/>
        <c:lblOffset val="100"/>
        <c:tickLblSkip val="1"/>
        <c:tickMarkSkip val="1"/>
        <c:noMultiLvlLbl val="0"/>
      </c:catAx>
      <c:valAx>
        <c:axId val="663034128"/>
        <c:scaling>
          <c:orientation val="minMax"/>
          <c:max val="100"/>
        </c:scaling>
        <c:delete val="1"/>
        <c:axPos val="b"/>
        <c:numFmt formatCode="General" sourceLinked="1"/>
        <c:majorTickMark val="out"/>
        <c:minorTickMark val="none"/>
        <c:tickLblPos val="none"/>
        <c:crossAx val="663033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Sheet1!$A$2</c:f>
              <c:strCache>
                <c:ptCount val="1"/>
                <c:pt idx="0">
                  <c:v>N'importe quel type de moustiquaire</c:v>
                </c:pt>
              </c:strCache>
            </c:strRef>
          </c:tx>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Sénégal</c:v>
                </c:pt>
                <c:pt idx="1">
                  <c:v>Urbain</c:v>
                </c:pt>
                <c:pt idx="2">
                  <c:v>Rural </c:v>
                </c:pt>
              </c:strCache>
            </c:strRef>
          </c:cat>
          <c:val>
            <c:numRef>
              <c:f>Sheet1!$B$2:$D$2</c:f>
              <c:numCache>
                <c:formatCode>General</c:formatCode>
                <c:ptCount val="3"/>
                <c:pt idx="0">
                  <c:v>83</c:v>
                </c:pt>
                <c:pt idx="1">
                  <c:v>74</c:v>
                </c:pt>
                <c:pt idx="2">
                  <c:v>94</c:v>
                </c:pt>
              </c:numCache>
            </c:numRef>
          </c:val>
        </c:ser>
        <c:ser>
          <c:idx val="1"/>
          <c:order val="1"/>
          <c:tx>
            <c:strRef>
              <c:f>Sheet1!$A$3</c:f>
              <c:strCache>
                <c:ptCount val="1"/>
                <c:pt idx="0">
                  <c:v>MII</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Sénégal</c:v>
                </c:pt>
                <c:pt idx="1">
                  <c:v>Urbain</c:v>
                </c:pt>
                <c:pt idx="2">
                  <c:v>Rural </c:v>
                </c:pt>
              </c:strCache>
            </c:strRef>
          </c:cat>
          <c:val>
            <c:numRef>
              <c:f>Sheet1!$B$3:$D$3</c:f>
              <c:numCache>
                <c:formatCode>General</c:formatCode>
                <c:ptCount val="3"/>
                <c:pt idx="0">
                  <c:v>82</c:v>
                </c:pt>
                <c:pt idx="1">
                  <c:v>73</c:v>
                </c:pt>
                <c:pt idx="2">
                  <c:v>94</c:v>
                </c:pt>
              </c:numCache>
            </c:numRef>
          </c:val>
        </c:ser>
        <c:ser>
          <c:idx val="2"/>
          <c:order val="2"/>
          <c:tx>
            <c:strRef>
              <c:f>Sheet1!$A$4</c:f>
              <c:strCache>
                <c:ptCount val="1"/>
                <c:pt idx="0">
                  <c:v>MILDA</c:v>
                </c:pt>
              </c:strCache>
            </c:strRef>
          </c:tx>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Sheet1!$B$1:$D$1</c:f>
              <c:strCache>
                <c:ptCount val="3"/>
                <c:pt idx="0">
                  <c:v>Sénégal</c:v>
                </c:pt>
                <c:pt idx="1">
                  <c:v>Urbain</c:v>
                </c:pt>
                <c:pt idx="2">
                  <c:v>Rural </c:v>
                </c:pt>
              </c:strCache>
            </c:strRef>
          </c:cat>
          <c:val>
            <c:numRef>
              <c:f>Sheet1!$B$4:$D$4</c:f>
              <c:numCache>
                <c:formatCode>General</c:formatCode>
                <c:ptCount val="3"/>
                <c:pt idx="0">
                  <c:v>82</c:v>
                </c:pt>
                <c:pt idx="1">
                  <c:v>72</c:v>
                </c:pt>
                <c:pt idx="2">
                  <c:v>93</c:v>
                </c:pt>
              </c:numCache>
            </c:numRef>
          </c:val>
        </c:ser>
        <c:dLbls>
          <c:showLegendKey val="0"/>
          <c:showVal val="1"/>
          <c:showCatName val="0"/>
          <c:showSerName val="0"/>
          <c:showPercent val="0"/>
          <c:showBubbleSize val="0"/>
        </c:dLbls>
        <c:gapWidth val="150"/>
        <c:overlap val="-25"/>
        <c:axId val="663034912"/>
        <c:axId val="663035304"/>
      </c:barChart>
      <c:catAx>
        <c:axId val="663034912"/>
        <c:scaling>
          <c:orientation val="minMax"/>
        </c:scaling>
        <c:delete val="0"/>
        <c:axPos val="b"/>
        <c:numFmt formatCode="General" sourceLinked="0"/>
        <c:majorTickMark val="none"/>
        <c:minorTickMark val="none"/>
        <c:tickLblPos val="nextTo"/>
        <c:spPr>
          <a:ln>
            <a:solidFill>
              <a:schemeClr val="tx1"/>
            </a:solidFill>
          </a:ln>
        </c:spPr>
        <c:crossAx val="663035304"/>
        <c:crosses val="autoZero"/>
        <c:auto val="1"/>
        <c:lblAlgn val="ctr"/>
        <c:lblOffset val="100"/>
        <c:noMultiLvlLbl val="0"/>
      </c:catAx>
      <c:valAx>
        <c:axId val="663035304"/>
        <c:scaling>
          <c:orientation val="minMax"/>
          <c:max val="100"/>
        </c:scaling>
        <c:delete val="1"/>
        <c:axPos val="l"/>
        <c:numFmt formatCode="General" sourceLinked="1"/>
        <c:majorTickMark val="out"/>
        <c:minorTickMark val="none"/>
        <c:tickLblPos val="none"/>
        <c:crossAx val="663034912"/>
        <c:crosses val="autoZero"/>
        <c:crossBetween val="between"/>
      </c:valAx>
    </c:plotArea>
    <c:legend>
      <c:legendPos val="t"/>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0"/>
    <c:plotArea>
      <c:layout/>
      <c:barChart>
        <c:barDir val="col"/>
        <c:grouping val="clustered"/>
        <c:varyColors val="0"/>
        <c:ser>
          <c:idx val="0"/>
          <c:order val="0"/>
          <c:spPr>
            <a:solidFill>
              <a:schemeClr val="tx2"/>
            </a:solidFill>
          </c:spPr>
          <c:invertIfNegative val="0"/>
          <c:dPt>
            <c:idx val="0"/>
            <c:invertIfNegative val="0"/>
            <c:bubble3D val="0"/>
            <c:spPr>
              <a:solidFill>
                <a:srgbClr val="B30737"/>
              </a:solidFill>
            </c:spPr>
          </c:dPt>
          <c:dPt>
            <c:idx val="1"/>
            <c:invertIfNegative val="0"/>
            <c:bubble3D val="0"/>
            <c:spPr>
              <a:solidFill>
                <a:srgbClr val="D12026"/>
              </a:solidFill>
            </c:spPr>
          </c:dPt>
          <c:dPt>
            <c:idx val="2"/>
            <c:invertIfNegative val="0"/>
            <c:bubble3D val="0"/>
            <c:spPr>
              <a:solidFill>
                <a:schemeClr val="accent4">
                  <a:lumMod val="50000"/>
                </a:schemeClr>
              </a:solidFill>
            </c:spPr>
          </c:dPt>
          <c:dPt>
            <c:idx val="3"/>
            <c:invertIfNegative val="0"/>
            <c:bubble3D val="0"/>
            <c:spPr>
              <a:solidFill>
                <a:schemeClr val="accent6"/>
              </a:solidFill>
            </c:spPr>
          </c:dPt>
          <c:dPt>
            <c:idx val="4"/>
            <c:invertIfNegative val="0"/>
            <c:bubble3D val="0"/>
            <c:spPr>
              <a:solidFill>
                <a:schemeClr val="accent1"/>
              </a:solidFill>
            </c:spPr>
          </c:dPt>
          <c:dPt>
            <c:idx val="5"/>
            <c:invertIfNegative val="0"/>
            <c:bubble3D val="0"/>
            <c:spPr>
              <a:solidFill>
                <a:schemeClr val="accent4"/>
              </a:solidFill>
            </c:spPr>
          </c:dPt>
          <c:dPt>
            <c:idx val="6"/>
            <c:invertIfNegative val="0"/>
            <c:bubble3D val="0"/>
            <c:spPr>
              <a:solidFill>
                <a:schemeClr val="bg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Sheet1!$A$1:$G$1</c:f>
              <c:strCache>
                <c:ptCount val="7"/>
                <c:pt idx="0">
                  <c:v>EDS 2005</c:v>
                </c:pt>
                <c:pt idx="1">
                  <c:v>ENPS 2008-2009</c:v>
                </c:pt>
                <c:pt idx="2">
                  <c:v>EDS-MICS 2010-2011</c:v>
                </c:pt>
                <c:pt idx="3">
                  <c:v>EDS-C 2012-2013</c:v>
                </c:pt>
                <c:pt idx="4">
                  <c:v>EDS-C 2014</c:v>
                </c:pt>
                <c:pt idx="5">
                  <c:v>EDS-C 2015</c:v>
                </c:pt>
                <c:pt idx="6">
                  <c:v>EDS-C 2016</c:v>
                </c:pt>
              </c:strCache>
            </c:strRef>
          </c:cat>
          <c:val>
            <c:numRef>
              <c:f>Sheet1!$A$2:$G$2</c:f>
              <c:numCache>
                <c:formatCode>General</c:formatCode>
                <c:ptCount val="7"/>
                <c:pt idx="0">
                  <c:v>20</c:v>
                </c:pt>
                <c:pt idx="1">
                  <c:v>60</c:v>
                </c:pt>
                <c:pt idx="2">
                  <c:v>63</c:v>
                </c:pt>
                <c:pt idx="3">
                  <c:v>73</c:v>
                </c:pt>
                <c:pt idx="4">
                  <c:v>74</c:v>
                </c:pt>
                <c:pt idx="5">
                  <c:v>77</c:v>
                </c:pt>
                <c:pt idx="6">
                  <c:v>82</c:v>
                </c:pt>
              </c:numCache>
            </c:numRef>
          </c:val>
        </c:ser>
        <c:dLbls>
          <c:showLegendKey val="0"/>
          <c:showVal val="1"/>
          <c:showCatName val="0"/>
          <c:showSerName val="0"/>
          <c:showPercent val="0"/>
          <c:showBubbleSize val="0"/>
        </c:dLbls>
        <c:gapWidth val="150"/>
        <c:axId val="663038048"/>
        <c:axId val="663038440"/>
      </c:barChart>
      <c:catAx>
        <c:axId val="663038048"/>
        <c:scaling>
          <c:orientation val="minMax"/>
        </c:scaling>
        <c:delete val="0"/>
        <c:axPos val="b"/>
        <c:numFmt formatCode="General" sourceLinked="1"/>
        <c:majorTickMark val="none"/>
        <c:minorTickMark val="none"/>
        <c:tickLblPos val="nextTo"/>
        <c:crossAx val="663038440"/>
        <c:crosses val="autoZero"/>
        <c:auto val="1"/>
        <c:lblAlgn val="ctr"/>
        <c:lblOffset val="100"/>
        <c:noMultiLvlLbl val="0"/>
      </c:catAx>
      <c:valAx>
        <c:axId val="663038440"/>
        <c:scaling>
          <c:orientation val="minMax"/>
          <c:max val="100"/>
          <c:min val="0"/>
        </c:scaling>
        <c:delete val="1"/>
        <c:axPos val="l"/>
        <c:numFmt formatCode="General" sourceLinked="1"/>
        <c:majorTickMark val="out"/>
        <c:minorTickMark val="none"/>
        <c:tickLblPos val="none"/>
        <c:crossAx val="663038048"/>
        <c:crosses val="autoZero"/>
        <c:crossBetween val="between"/>
      </c:valAx>
      <c:spPr>
        <a:noFill/>
        <a:ln w="25193">
          <a:noFill/>
        </a:ln>
      </c:spPr>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11"/>
          <c:y val="4.7349561681006382E-2"/>
          <c:w val="0.65251594752342446"/>
          <c:h val="0.94791548215089316"/>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9"/>
            <c:invertIfNegative val="0"/>
            <c:bubble3D val="0"/>
            <c:spPr>
              <a:solidFill>
                <a:schemeClr val="tx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Sheet1!$A$2:$A$13</c:f>
              <c:strCache>
                <c:ptCount val="12"/>
                <c:pt idx="0">
                  <c:v>Guinée 2012</c:v>
                </c:pt>
                <c:pt idx="1">
                  <c:v>Libéria 2013</c:v>
                </c:pt>
                <c:pt idx="2">
                  <c:v>Niger 2012</c:v>
                </c:pt>
                <c:pt idx="3">
                  <c:v>Sierra Leone 2013</c:v>
                </c:pt>
                <c:pt idx="4">
                  <c:v>Togo 2013-2014</c:v>
                </c:pt>
                <c:pt idx="5">
                  <c:v>Côte d'Ivoire 2011-2012</c:v>
                </c:pt>
                <c:pt idx="6">
                  <c:v>Gambie 2013</c:v>
                </c:pt>
                <c:pt idx="7">
                  <c:v>Nigéria 2015</c:v>
                </c:pt>
                <c:pt idx="8">
                  <c:v>Ghana 2016</c:v>
                </c:pt>
                <c:pt idx="9">
                  <c:v>Sénégal 2016</c:v>
                </c:pt>
                <c:pt idx="10">
                  <c:v>Burkina Faso 2014</c:v>
                </c:pt>
                <c:pt idx="11">
                  <c:v>Mali 2015</c:v>
                </c:pt>
              </c:strCache>
            </c:strRef>
          </c:cat>
          <c:val>
            <c:numRef>
              <c:f>Sheet1!$B$2:$B$13</c:f>
              <c:numCache>
                <c:formatCode>General</c:formatCode>
                <c:ptCount val="12"/>
                <c:pt idx="0">
                  <c:v>47</c:v>
                </c:pt>
                <c:pt idx="1">
                  <c:v>55</c:v>
                </c:pt>
                <c:pt idx="2" formatCode="0.0">
                  <c:v>61</c:v>
                </c:pt>
                <c:pt idx="3">
                  <c:v>64</c:v>
                </c:pt>
                <c:pt idx="4">
                  <c:v>65</c:v>
                </c:pt>
                <c:pt idx="5" formatCode="0.0">
                  <c:v>67</c:v>
                </c:pt>
                <c:pt idx="6" formatCode="0.0">
                  <c:v>69</c:v>
                </c:pt>
                <c:pt idx="7">
                  <c:v>69</c:v>
                </c:pt>
                <c:pt idx="8">
                  <c:v>73</c:v>
                </c:pt>
                <c:pt idx="9" formatCode="0.0">
                  <c:v>82</c:v>
                </c:pt>
                <c:pt idx="10" formatCode="0.0">
                  <c:v>90</c:v>
                </c:pt>
                <c:pt idx="11">
                  <c:v>93</c:v>
                </c:pt>
              </c:numCache>
            </c:numRef>
          </c:val>
        </c:ser>
        <c:dLbls>
          <c:showLegendKey val="0"/>
          <c:showVal val="0"/>
          <c:showCatName val="0"/>
          <c:showSerName val="0"/>
          <c:showPercent val="0"/>
          <c:showBubbleSize val="0"/>
        </c:dLbls>
        <c:gapWidth val="100"/>
        <c:overlap val="-25"/>
        <c:axId val="678380872"/>
        <c:axId val="678381264"/>
      </c:barChart>
      <c:catAx>
        <c:axId val="678380872"/>
        <c:scaling>
          <c:orientation val="minMax"/>
        </c:scaling>
        <c:delete val="0"/>
        <c:axPos val="l"/>
        <c:numFmt formatCode="General" sourceLinked="0"/>
        <c:majorTickMark val="none"/>
        <c:minorTickMark val="none"/>
        <c:tickLblPos val="nextTo"/>
        <c:crossAx val="678381264"/>
        <c:crosses val="autoZero"/>
        <c:auto val="1"/>
        <c:lblAlgn val="ctr"/>
        <c:lblOffset val="100"/>
        <c:noMultiLvlLbl val="0"/>
      </c:catAx>
      <c:valAx>
        <c:axId val="678381264"/>
        <c:scaling>
          <c:orientation val="minMax"/>
        </c:scaling>
        <c:delete val="1"/>
        <c:axPos val="b"/>
        <c:numFmt formatCode="General" sourceLinked="1"/>
        <c:majorTickMark val="none"/>
        <c:minorTickMark val="none"/>
        <c:tickLblPos val="none"/>
        <c:crossAx val="6783808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1.6516516516516522E-2"/>
          <c:y val="0.13162573818897638"/>
          <c:w val="0.96696696696696649"/>
          <c:h val="0.67500959645669334"/>
        </c:manualLayout>
      </c:layout>
      <c:barChart>
        <c:barDir val="col"/>
        <c:grouping val="clustered"/>
        <c:varyColors val="0"/>
        <c:ser>
          <c:idx val="0"/>
          <c:order val="0"/>
          <c:tx>
            <c:strRef>
              <c:f>Sheet1!$B$1</c:f>
              <c:strCache>
                <c:ptCount val="1"/>
                <c:pt idx="0">
                  <c:v>Series 1</c:v>
                </c:pt>
              </c:strCache>
            </c:strRef>
          </c:tx>
          <c:invertIfNegative val="0"/>
          <c:dPt>
            <c:idx val="3"/>
            <c:invertIfNegative val="0"/>
            <c:bubble3D val="0"/>
            <c:spPr>
              <a:solidFill>
                <a:schemeClr val="accent2"/>
              </a:solidFill>
            </c:spPr>
          </c:dPt>
          <c:dPt>
            <c:idx val="4"/>
            <c:invertIfNegative val="0"/>
            <c:bubble3D val="0"/>
            <c:spPr>
              <a:solidFill>
                <a:schemeClr val="accent1"/>
              </a:solidFill>
            </c:spPr>
          </c:dPt>
          <c:dPt>
            <c:idx val="5"/>
            <c:invertIfNegative val="0"/>
            <c:bubble3D val="0"/>
            <c:spPr>
              <a:solidFill>
                <a:schemeClr val="accent1"/>
              </a:solidFill>
            </c:spPr>
          </c:dPt>
          <c:dPt>
            <c:idx val="6"/>
            <c:invertIfNegative val="0"/>
            <c:bubble3D val="0"/>
            <c:spPr>
              <a:solidFill>
                <a:schemeClr val="accent1"/>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Population des ménages</c:v>
                </c:pt>
                <c:pt idx="1">
                  <c:v>Enfants</c:v>
                </c:pt>
                <c:pt idx="2">
                  <c:v>Femmes enceintes</c:v>
                </c:pt>
                <c:pt idx="4">
                  <c:v>Population des ménages</c:v>
                </c:pt>
                <c:pt idx="5">
                  <c:v>Enfants</c:v>
                </c:pt>
                <c:pt idx="6">
                  <c:v>Femmes enceintes</c:v>
                </c:pt>
              </c:strCache>
            </c:strRef>
          </c:cat>
          <c:val>
            <c:numRef>
              <c:f>Sheet1!$B$2:$B$8</c:f>
              <c:numCache>
                <c:formatCode>General</c:formatCode>
                <c:ptCount val="7"/>
                <c:pt idx="0">
                  <c:v>63</c:v>
                </c:pt>
                <c:pt idx="1">
                  <c:v>67</c:v>
                </c:pt>
                <c:pt idx="2">
                  <c:v>69</c:v>
                </c:pt>
                <c:pt idx="4">
                  <c:v>73</c:v>
                </c:pt>
                <c:pt idx="5">
                  <c:v>75</c:v>
                </c:pt>
                <c:pt idx="6">
                  <c:v>79</c:v>
                </c:pt>
              </c:numCache>
            </c:numRef>
          </c:val>
        </c:ser>
        <c:dLbls>
          <c:showLegendKey val="0"/>
          <c:showVal val="1"/>
          <c:showCatName val="0"/>
          <c:showSerName val="0"/>
          <c:showPercent val="0"/>
          <c:showBubbleSize val="0"/>
        </c:dLbls>
        <c:gapWidth val="70"/>
        <c:overlap val="-25"/>
        <c:axId val="678382048"/>
        <c:axId val="678382440"/>
      </c:barChart>
      <c:catAx>
        <c:axId val="678382048"/>
        <c:scaling>
          <c:orientation val="minMax"/>
        </c:scaling>
        <c:delete val="0"/>
        <c:axPos val="b"/>
        <c:numFmt formatCode="General" sourceLinked="0"/>
        <c:majorTickMark val="none"/>
        <c:minorTickMark val="none"/>
        <c:tickLblPos val="nextTo"/>
        <c:spPr>
          <a:ln>
            <a:solidFill>
              <a:schemeClr val="tx1"/>
            </a:solidFill>
          </a:ln>
        </c:spPr>
        <c:txPr>
          <a:bodyPr/>
          <a:lstStyle/>
          <a:p>
            <a:pPr>
              <a:defRPr sz="1600"/>
            </a:pPr>
            <a:endParaRPr lang="en-US"/>
          </a:p>
        </c:txPr>
        <c:crossAx val="678382440"/>
        <c:crosses val="autoZero"/>
        <c:auto val="1"/>
        <c:lblAlgn val="ctr"/>
        <c:lblOffset val="100"/>
        <c:noMultiLvlLbl val="0"/>
      </c:catAx>
      <c:valAx>
        <c:axId val="678382440"/>
        <c:scaling>
          <c:orientation val="minMax"/>
          <c:max val="100"/>
        </c:scaling>
        <c:delete val="1"/>
        <c:axPos val="l"/>
        <c:numFmt formatCode="General" sourceLinked="1"/>
        <c:majorTickMark val="out"/>
        <c:minorTickMark val="none"/>
        <c:tickLblPos val="none"/>
        <c:crossAx val="678382048"/>
        <c:crosses val="autoZero"/>
        <c:crossBetween val="between"/>
      </c:valAx>
    </c:plotArea>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0"/>
    <c:plotArea>
      <c:layout/>
      <c:barChart>
        <c:barDir val="col"/>
        <c:grouping val="clustered"/>
        <c:varyColors val="0"/>
        <c:ser>
          <c:idx val="0"/>
          <c:order val="0"/>
          <c:spPr>
            <a:solidFill>
              <a:schemeClr val="bg2"/>
            </a:solidFill>
          </c:spPr>
          <c:invertIfNegative val="0"/>
          <c:dPt>
            <c:idx val="0"/>
            <c:invertIfNegative val="0"/>
            <c:bubble3D val="0"/>
            <c:spPr>
              <a:solidFill>
                <a:srgbClr val="B30737"/>
              </a:solidFill>
            </c:spPr>
          </c:dPt>
          <c:dPt>
            <c:idx val="1"/>
            <c:invertIfNegative val="0"/>
            <c:bubble3D val="0"/>
            <c:spPr>
              <a:solidFill>
                <a:srgbClr val="C00000"/>
              </a:solidFill>
            </c:spPr>
          </c:dPt>
          <c:dPt>
            <c:idx val="2"/>
            <c:invertIfNegative val="0"/>
            <c:bubble3D val="0"/>
            <c:spPr>
              <a:solidFill>
                <a:schemeClr val="accent4">
                  <a:lumMod val="50000"/>
                </a:schemeClr>
              </a:solidFill>
            </c:spPr>
          </c:dPt>
          <c:dPt>
            <c:idx val="3"/>
            <c:invertIfNegative val="0"/>
            <c:bubble3D val="0"/>
            <c:spPr>
              <a:solidFill>
                <a:schemeClr val="accent6"/>
              </a:solidFill>
            </c:spPr>
          </c:dPt>
          <c:dPt>
            <c:idx val="4"/>
            <c:invertIfNegative val="0"/>
            <c:bubble3D val="0"/>
            <c:spPr>
              <a:solidFill>
                <a:schemeClr val="accent1"/>
              </a:solidFill>
            </c:spPr>
          </c:dPt>
          <c:dPt>
            <c:idx val="5"/>
            <c:invertIfNegative val="0"/>
            <c:bubble3D val="0"/>
            <c:spPr>
              <a:solidFill>
                <a:schemeClr val="accent4"/>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Sheet1!$A$1:$G$1</c:f>
              <c:strCache>
                <c:ptCount val="7"/>
                <c:pt idx="0">
                  <c:v>EDS 2005</c:v>
                </c:pt>
                <c:pt idx="1">
                  <c:v>ENPS 2008-2009</c:v>
                </c:pt>
                <c:pt idx="2">
                  <c:v>EDS-MICS 2010-2011</c:v>
                </c:pt>
                <c:pt idx="3">
                  <c:v>EDS-C 2012-2013</c:v>
                </c:pt>
                <c:pt idx="4">
                  <c:v>EDS-C 2014</c:v>
                </c:pt>
                <c:pt idx="5">
                  <c:v>EDS-C 2015</c:v>
                </c:pt>
                <c:pt idx="6">
                  <c:v>EDS-C 2016</c:v>
                </c:pt>
              </c:strCache>
            </c:strRef>
          </c:cat>
          <c:val>
            <c:numRef>
              <c:f>Sheet1!$A$2:$G$2</c:f>
              <c:numCache>
                <c:formatCode>General</c:formatCode>
                <c:ptCount val="7"/>
                <c:pt idx="0">
                  <c:v>7</c:v>
                </c:pt>
                <c:pt idx="1">
                  <c:v>29</c:v>
                </c:pt>
                <c:pt idx="2">
                  <c:v>35</c:v>
                </c:pt>
                <c:pt idx="3">
                  <c:v>46</c:v>
                </c:pt>
                <c:pt idx="4">
                  <c:v>43</c:v>
                </c:pt>
                <c:pt idx="5">
                  <c:v>55</c:v>
                </c:pt>
                <c:pt idx="6">
                  <c:v>67</c:v>
                </c:pt>
              </c:numCache>
            </c:numRef>
          </c:val>
        </c:ser>
        <c:dLbls>
          <c:showLegendKey val="0"/>
          <c:showVal val="1"/>
          <c:showCatName val="0"/>
          <c:showSerName val="0"/>
          <c:showPercent val="0"/>
          <c:showBubbleSize val="0"/>
        </c:dLbls>
        <c:gapWidth val="150"/>
        <c:axId val="678383224"/>
        <c:axId val="678383616"/>
      </c:barChart>
      <c:catAx>
        <c:axId val="678383224"/>
        <c:scaling>
          <c:orientation val="minMax"/>
        </c:scaling>
        <c:delete val="0"/>
        <c:axPos val="b"/>
        <c:numFmt formatCode="General" sourceLinked="1"/>
        <c:majorTickMark val="none"/>
        <c:minorTickMark val="none"/>
        <c:tickLblPos val="nextTo"/>
        <c:crossAx val="678383616"/>
        <c:crosses val="autoZero"/>
        <c:auto val="1"/>
        <c:lblAlgn val="ctr"/>
        <c:lblOffset val="100"/>
        <c:noMultiLvlLbl val="0"/>
      </c:catAx>
      <c:valAx>
        <c:axId val="678383616"/>
        <c:scaling>
          <c:orientation val="minMax"/>
          <c:max val="100"/>
          <c:min val="0"/>
        </c:scaling>
        <c:delete val="1"/>
        <c:axPos val="l"/>
        <c:numFmt formatCode="General" sourceLinked="1"/>
        <c:majorTickMark val="out"/>
        <c:minorTickMark val="none"/>
        <c:tickLblPos val="none"/>
        <c:crossAx val="678383224"/>
        <c:crosses val="autoZero"/>
        <c:crossBetween val="between"/>
      </c:valAx>
      <c:spPr>
        <a:noFill/>
        <a:ln w="25193">
          <a:noFill/>
        </a:ln>
      </c:spPr>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SP au cours d’une visite prénatale</c:v>
                </c:pt>
                <c:pt idx="1">
                  <c:v>2 doses ou plus de SP et qui en ont reçu au moins une au cours d’une visite prénatale</c:v>
                </c:pt>
              </c:strCache>
            </c:strRef>
          </c:cat>
          <c:val>
            <c:numRef>
              <c:f>Sheet1!$B$2:$B$3</c:f>
              <c:numCache>
                <c:formatCode>General</c:formatCode>
                <c:ptCount val="2"/>
                <c:pt idx="0">
                  <c:v>88</c:v>
                </c:pt>
                <c:pt idx="1">
                  <c:v>60</c:v>
                </c:pt>
              </c:numCache>
            </c:numRef>
          </c:val>
        </c:ser>
        <c:dLbls>
          <c:showLegendKey val="0"/>
          <c:showVal val="1"/>
          <c:showCatName val="0"/>
          <c:showSerName val="0"/>
          <c:showPercent val="0"/>
          <c:showBubbleSize val="0"/>
        </c:dLbls>
        <c:gapWidth val="150"/>
        <c:axId val="678384400"/>
        <c:axId val="678384792"/>
      </c:barChart>
      <c:catAx>
        <c:axId val="6783844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78384792"/>
        <c:crosses val="autoZero"/>
        <c:auto val="1"/>
        <c:lblAlgn val="ctr"/>
        <c:lblOffset val="100"/>
        <c:noMultiLvlLbl val="0"/>
      </c:catAx>
      <c:valAx>
        <c:axId val="678384792"/>
        <c:scaling>
          <c:orientation val="minMax"/>
        </c:scaling>
        <c:delete val="1"/>
        <c:axPos val="l"/>
        <c:numFmt formatCode="General" sourceLinked="1"/>
        <c:majorTickMark val="none"/>
        <c:minorTickMark val="none"/>
        <c:tickLblPos val="none"/>
        <c:crossAx val="678384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002999193782071E-2"/>
          <c:y val="4.7471301770662756E-2"/>
          <c:w val="0.95994001612436275"/>
          <c:h val="0.83425487056226066"/>
        </c:manualLayout>
      </c:layout>
      <c:barChart>
        <c:barDir val="col"/>
        <c:grouping val="clustered"/>
        <c:varyColors val="0"/>
        <c:ser>
          <c:idx val="0"/>
          <c:order val="0"/>
          <c:tx>
            <c:strRef>
              <c:f>Sheet1!$B$1</c:f>
              <c:strCache>
                <c:ptCount val="1"/>
                <c:pt idx="0">
                  <c:v>Series 1</c:v>
                </c:pt>
              </c:strCache>
            </c:strRef>
          </c:tx>
          <c:spPr>
            <a:solidFill>
              <a:schemeClr val="accent6"/>
            </a:solidFill>
          </c:spPr>
          <c:invertIfNegative val="0"/>
          <c:dLbls>
            <c:dLbl>
              <c:idx val="3"/>
              <c:tx>
                <c:rich>
                  <a:bodyPr/>
                  <a:lstStyle/>
                  <a:p>
                    <a:r>
                      <a:rPr lang="en-US" smtClean="0"/>
                      <a:t>&lt;1</a:t>
                    </a:r>
                    <a:endParaRPr lang="en-US"/>
                  </a:p>
                </c:rich>
              </c:tx>
              <c:dLblPos val="outEnd"/>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smtClean="0"/>
                      <a:t>&lt;1</a:t>
                    </a:r>
                    <a:endParaRPr lang="en-US" dirty="0"/>
                  </a:p>
                </c:rich>
              </c:tx>
              <c:dLblPos val="outEnd"/>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Le plus bas</c:v>
                </c:pt>
                <c:pt idx="1">
                  <c:v>Second </c:v>
                </c:pt>
                <c:pt idx="2">
                  <c:v>Moyen</c:v>
                </c:pt>
                <c:pt idx="3">
                  <c:v>Quatrième</c:v>
                </c:pt>
                <c:pt idx="4">
                  <c:v>Le plus élevé</c:v>
                </c:pt>
              </c:strCache>
            </c:strRef>
          </c:cat>
          <c:val>
            <c:numRef>
              <c:f>Sheet1!$B$2:$B$6</c:f>
              <c:numCache>
                <c:formatCode>0</c:formatCode>
                <c:ptCount val="5"/>
                <c:pt idx="0">
                  <c:v>2</c:v>
                </c:pt>
                <c:pt idx="1">
                  <c:v>1</c:v>
                </c:pt>
                <c:pt idx="2">
                  <c:v>1</c:v>
                </c:pt>
                <c:pt idx="3">
                  <c:v>0.4</c:v>
                </c:pt>
                <c:pt idx="4">
                  <c:v>0</c:v>
                </c:pt>
              </c:numCache>
            </c:numRef>
          </c:val>
        </c:ser>
        <c:dLbls>
          <c:showLegendKey val="0"/>
          <c:showVal val="1"/>
          <c:showCatName val="0"/>
          <c:showSerName val="0"/>
          <c:showPercent val="0"/>
          <c:showBubbleSize val="0"/>
        </c:dLbls>
        <c:gapWidth val="75"/>
        <c:overlap val="-25"/>
        <c:axId val="678385968"/>
        <c:axId val="678386360"/>
      </c:barChart>
      <c:catAx>
        <c:axId val="678385968"/>
        <c:scaling>
          <c:orientation val="minMax"/>
        </c:scaling>
        <c:delete val="0"/>
        <c:axPos val="b"/>
        <c:numFmt formatCode="General" sourceLinked="1"/>
        <c:majorTickMark val="none"/>
        <c:minorTickMark val="none"/>
        <c:tickLblPos val="nextTo"/>
        <c:txPr>
          <a:bodyPr/>
          <a:lstStyle/>
          <a:p>
            <a:pPr>
              <a:defRPr sz="1801"/>
            </a:pPr>
            <a:endParaRPr lang="en-US"/>
          </a:p>
        </c:txPr>
        <c:crossAx val="678386360"/>
        <c:crosses val="autoZero"/>
        <c:auto val="1"/>
        <c:lblAlgn val="ctr"/>
        <c:lblOffset val="100"/>
        <c:noMultiLvlLbl val="0"/>
      </c:catAx>
      <c:valAx>
        <c:axId val="678386360"/>
        <c:scaling>
          <c:orientation val="minMax"/>
          <c:max val="35"/>
        </c:scaling>
        <c:delete val="1"/>
        <c:axPos val="l"/>
        <c:numFmt formatCode="0" sourceLinked="1"/>
        <c:majorTickMark val="out"/>
        <c:minorTickMark val="none"/>
        <c:tickLblPos val="none"/>
        <c:crossAx val="678385968"/>
        <c:crosses val="autoZero"/>
        <c:crossBetween val="between"/>
      </c:valAx>
      <c:spPr>
        <a:noFill/>
        <a:ln w="25414">
          <a:noFill/>
        </a:ln>
      </c:spPr>
    </c:plotArea>
    <c:plotVisOnly val="1"/>
    <c:dispBlanksAs val="gap"/>
    <c:showDLblsOverMax val="0"/>
  </c:chart>
  <c:txPr>
    <a:bodyPr/>
    <a:lstStyle/>
    <a:p>
      <a:pPr>
        <a:defRPr sz="1802"/>
      </a:pPr>
      <a:endParaRPr lang="en-US"/>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221735214598913"/>
          <c:w val="0.96944444444444466"/>
          <c:h val="0.47118725085633689"/>
        </c:manualLayout>
      </c:layout>
      <c:barChart>
        <c:barDir val="col"/>
        <c:grouping val="clustered"/>
        <c:varyColors val="0"/>
        <c:ser>
          <c:idx val="0"/>
          <c:order val="0"/>
          <c:tx>
            <c:strRef>
              <c:f>Sheet1!$B$1</c:f>
              <c:strCache>
                <c:ptCount val="1"/>
                <c:pt idx="0">
                  <c:v>2014 (N=359)</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Normes et protocoles sur TPI</c:v>
                </c:pt>
                <c:pt idx="1">
                  <c:v>Personnel formé en le diagnostic et/ou le traitement du paludisme</c:v>
                </c:pt>
                <c:pt idx="2">
                  <c:v>Personnel formé en TPI</c:v>
                </c:pt>
                <c:pt idx="3">
                  <c:v>TDR du paludisme</c:v>
                </c:pt>
                <c:pt idx="4">
                  <c:v>Microscopie du paludisme</c:v>
                </c:pt>
                <c:pt idx="5">
                  <c:v>Diagnostique quelconque du paludisme</c:v>
                </c:pt>
              </c:strCache>
            </c:strRef>
          </c:cat>
          <c:val>
            <c:numRef>
              <c:f>Sheet1!$B$2:$B$7</c:f>
              <c:numCache>
                <c:formatCode>General</c:formatCode>
                <c:ptCount val="6"/>
                <c:pt idx="0">
                  <c:v>65</c:v>
                </c:pt>
                <c:pt idx="1">
                  <c:v>84</c:v>
                </c:pt>
                <c:pt idx="2">
                  <c:v>67</c:v>
                </c:pt>
                <c:pt idx="3">
                  <c:v>94</c:v>
                </c:pt>
                <c:pt idx="4">
                  <c:v>13</c:v>
                </c:pt>
                <c:pt idx="5">
                  <c:v>95</c:v>
                </c:pt>
              </c:numCache>
            </c:numRef>
          </c:val>
        </c:ser>
        <c:ser>
          <c:idx val="1"/>
          <c:order val="1"/>
          <c:tx>
            <c:strRef>
              <c:f>Sheet1!$C$1</c:f>
              <c:strCache>
                <c:ptCount val="1"/>
                <c:pt idx="0">
                  <c:v>2016 (N=369)</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Normes et protocoles sur TPI</c:v>
                </c:pt>
                <c:pt idx="1">
                  <c:v>Personnel formé en le diagnostic et/ou le traitement du paludisme</c:v>
                </c:pt>
                <c:pt idx="2">
                  <c:v>Personnel formé en TPI</c:v>
                </c:pt>
                <c:pt idx="3">
                  <c:v>TDR du paludisme</c:v>
                </c:pt>
                <c:pt idx="4">
                  <c:v>Microscopie du paludisme</c:v>
                </c:pt>
                <c:pt idx="5">
                  <c:v>Diagnostique quelconque du paludisme</c:v>
                </c:pt>
              </c:strCache>
            </c:strRef>
          </c:cat>
          <c:val>
            <c:numRef>
              <c:f>Sheet1!$C$2:$C$7</c:f>
              <c:numCache>
                <c:formatCode>General</c:formatCode>
                <c:ptCount val="6"/>
                <c:pt idx="0">
                  <c:v>88</c:v>
                </c:pt>
                <c:pt idx="1">
                  <c:v>93</c:v>
                </c:pt>
                <c:pt idx="2">
                  <c:v>53</c:v>
                </c:pt>
                <c:pt idx="3">
                  <c:v>93</c:v>
                </c:pt>
                <c:pt idx="4">
                  <c:v>13</c:v>
                </c:pt>
                <c:pt idx="5">
                  <c:v>94</c:v>
                </c:pt>
              </c:numCache>
            </c:numRef>
          </c:val>
        </c:ser>
        <c:dLbls>
          <c:showLegendKey val="0"/>
          <c:showVal val="1"/>
          <c:showCatName val="0"/>
          <c:showSerName val="0"/>
          <c:showPercent val="0"/>
          <c:showBubbleSize val="0"/>
        </c:dLbls>
        <c:gapWidth val="150"/>
        <c:overlap val="-25"/>
        <c:axId val="678387144"/>
        <c:axId val="678387536"/>
      </c:barChart>
      <c:catAx>
        <c:axId val="678387144"/>
        <c:scaling>
          <c:orientation val="minMax"/>
        </c:scaling>
        <c:delete val="0"/>
        <c:axPos val="b"/>
        <c:numFmt formatCode="General" sourceLinked="0"/>
        <c:majorTickMark val="none"/>
        <c:minorTickMark val="none"/>
        <c:tickLblPos val="nextTo"/>
        <c:spPr>
          <a:ln>
            <a:solidFill>
              <a:schemeClr val="tx1"/>
            </a:solidFill>
          </a:ln>
        </c:spPr>
        <c:crossAx val="678387536"/>
        <c:crosses val="autoZero"/>
        <c:auto val="1"/>
        <c:lblAlgn val="ctr"/>
        <c:lblOffset val="100"/>
        <c:noMultiLvlLbl val="0"/>
      </c:catAx>
      <c:valAx>
        <c:axId val="678387536"/>
        <c:scaling>
          <c:orientation val="minMax"/>
          <c:max val="100"/>
        </c:scaling>
        <c:delete val="1"/>
        <c:axPos val="l"/>
        <c:numFmt formatCode="General" sourceLinked="1"/>
        <c:majorTickMark val="out"/>
        <c:minorTickMark val="none"/>
        <c:tickLblPos val="none"/>
        <c:crossAx val="678387144"/>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7133956386292833E-2"/>
          <c:y val="5.6795332806546042E-2"/>
          <c:w val="0.66869502293521765"/>
          <c:h val="0.85604206363485336"/>
        </c:manualLayout>
      </c:layout>
      <c:barChart>
        <c:barDir val="col"/>
        <c:grouping val="percentStacked"/>
        <c:varyColors val="0"/>
        <c:ser>
          <c:idx val="0"/>
          <c:order val="0"/>
          <c:tx>
            <c:strRef>
              <c:f>Sheet1!$B$1</c:f>
              <c:strCache>
                <c:ptCount val="1"/>
                <c:pt idx="0">
                  <c:v>Aucun niveau d'instruction</c:v>
                </c:pt>
              </c:strCache>
            </c:strRef>
          </c:tx>
          <c:spPr>
            <a:solidFill>
              <a:schemeClr val="tx2">
                <a:lumMod val="50000"/>
              </a:schemeClr>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Sheet1!$B$2:$B$3</c:f>
              <c:numCache>
                <c:formatCode>General</c:formatCode>
                <c:ptCount val="2"/>
                <c:pt idx="0">
                  <c:v>49</c:v>
                </c:pt>
                <c:pt idx="1">
                  <c:v>36</c:v>
                </c:pt>
              </c:numCache>
            </c:numRef>
          </c:val>
        </c:ser>
        <c:ser>
          <c:idx val="1"/>
          <c:order val="1"/>
          <c:tx>
            <c:strRef>
              <c:f>Sheet1!$C$1</c:f>
              <c:strCache>
                <c:ptCount val="1"/>
                <c:pt idx="0">
                  <c:v>Primaire </c:v>
                </c:pt>
              </c:strCache>
            </c:strRef>
          </c:tx>
          <c:spPr>
            <a:solidFill>
              <a:schemeClr val="tx2"/>
            </a:solidFill>
          </c:spPr>
          <c:invertIfNegative val="0"/>
          <c:dLbls>
            <c:spPr>
              <a:noFill/>
              <a:ln>
                <a:noFill/>
              </a:ln>
              <a:effectLst/>
            </c:spPr>
            <c:txPr>
              <a:bodyPr/>
              <a:lstStyle/>
              <a:p>
                <a:pPr>
                  <a:defRPr b="1">
                    <a:solidFill>
                      <a:schemeClr val="accent5"/>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Sheet1!$C$2:$C$3</c:f>
              <c:numCache>
                <c:formatCode>General</c:formatCode>
                <c:ptCount val="2"/>
                <c:pt idx="0">
                  <c:v>22</c:v>
                </c:pt>
                <c:pt idx="1">
                  <c:v>22</c:v>
                </c:pt>
              </c:numCache>
            </c:numRef>
          </c:val>
        </c:ser>
        <c:ser>
          <c:idx val="2"/>
          <c:order val="2"/>
          <c:tx>
            <c:strRef>
              <c:f>Sheet1!$D$1</c:f>
              <c:strCache>
                <c:ptCount val="1"/>
                <c:pt idx="0">
                  <c:v>Moyen/secondaire ou plus</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Sheet1!$D$2:$D$3</c:f>
              <c:numCache>
                <c:formatCode>General</c:formatCode>
                <c:ptCount val="2"/>
                <c:pt idx="0">
                  <c:v>29</c:v>
                </c:pt>
                <c:pt idx="1">
                  <c:v>41</c:v>
                </c:pt>
              </c:numCache>
            </c:numRef>
          </c:val>
        </c:ser>
        <c:dLbls>
          <c:showLegendKey val="0"/>
          <c:showVal val="1"/>
          <c:showCatName val="0"/>
          <c:showSerName val="0"/>
          <c:showPercent val="0"/>
          <c:showBubbleSize val="0"/>
        </c:dLbls>
        <c:gapWidth val="95"/>
        <c:overlap val="100"/>
        <c:axId val="636806208"/>
        <c:axId val="636808168"/>
      </c:barChart>
      <c:catAx>
        <c:axId val="636806208"/>
        <c:scaling>
          <c:orientation val="minMax"/>
        </c:scaling>
        <c:delete val="0"/>
        <c:axPos val="b"/>
        <c:numFmt formatCode="General" sourceLinked="0"/>
        <c:majorTickMark val="none"/>
        <c:minorTickMark val="none"/>
        <c:tickLblPos val="nextTo"/>
        <c:crossAx val="636808168"/>
        <c:crosses val="autoZero"/>
        <c:auto val="1"/>
        <c:lblAlgn val="ctr"/>
        <c:lblOffset val="100"/>
        <c:noMultiLvlLbl val="0"/>
      </c:catAx>
      <c:valAx>
        <c:axId val="636808168"/>
        <c:scaling>
          <c:orientation val="minMax"/>
        </c:scaling>
        <c:delete val="1"/>
        <c:axPos val="l"/>
        <c:numFmt formatCode="0%" sourceLinked="1"/>
        <c:majorTickMark val="out"/>
        <c:minorTickMark val="none"/>
        <c:tickLblPos val="none"/>
        <c:crossAx val="636806208"/>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3020833333333343"/>
          <c:w val="0.96944444444444466"/>
          <c:h val="0.68579252788713918"/>
        </c:manualLayout>
      </c:layout>
      <c:barChart>
        <c:barDir val="col"/>
        <c:grouping val="clustered"/>
        <c:varyColors val="0"/>
        <c:ser>
          <c:idx val="0"/>
          <c:order val="0"/>
          <c:tx>
            <c:strRef>
              <c:f>Sheet1!$B$1</c:f>
              <c:strCache>
                <c:ptCount val="1"/>
                <c:pt idx="0">
                  <c:v>Series 1</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SP</c:v>
                </c:pt>
                <c:pt idx="1">
                  <c:v>Paracétamol comprimé</c:v>
                </c:pt>
                <c:pt idx="2">
                  <c:v>MILDA</c:v>
                </c:pt>
              </c:strCache>
            </c:strRef>
          </c:cat>
          <c:val>
            <c:numRef>
              <c:f>Sheet1!$B$2:$B$4</c:f>
              <c:numCache>
                <c:formatCode>General</c:formatCode>
                <c:ptCount val="3"/>
                <c:pt idx="0">
                  <c:v>52</c:v>
                </c:pt>
                <c:pt idx="1">
                  <c:v>87</c:v>
                </c:pt>
                <c:pt idx="2">
                  <c:v>63</c:v>
                </c:pt>
              </c:numCache>
            </c:numRef>
          </c:val>
        </c:ser>
        <c:dLbls>
          <c:showLegendKey val="0"/>
          <c:showVal val="1"/>
          <c:showCatName val="0"/>
          <c:showSerName val="0"/>
          <c:showPercent val="0"/>
          <c:showBubbleSize val="0"/>
        </c:dLbls>
        <c:gapWidth val="150"/>
        <c:overlap val="-25"/>
        <c:axId val="678392632"/>
        <c:axId val="678393024"/>
      </c:barChart>
      <c:catAx>
        <c:axId val="678392632"/>
        <c:scaling>
          <c:orientation val="minMax"/>
        </c:scaling>
        <c:delete val="0"/>
        <c:axPos val="b"/>
        <c:numFmt formatCode="General" sourceLinked="0"/>
        <c:majorTickMark val="none"/>
        <c:minorTickMark val="none"/>
        <c:tickLblPos val="nextTo"/>
        <c:txPr>
          <a:bodyPr/>
          <a:lstStyle/>
          <a:p>
            <a:pPr>
              <a:defRPr sz="1600"/>
            </a:pPr>
            <a:endParaRPr lang="en-US"/>
          </a:p>
        </c:txPr>
        <c:crossAx val="678393024"/>
        <c:crosses val="autoZero"/>
        <c:auto val="1"/>
        <c:lblAlgn val="ctr"/>
        <c:lblOffset val="100"/>
        <c:noMultiLvlLbl val="0"/>
      </c:catAx>
      <c:valAx>
        <c:axId val="678393024"/>
        <c:scaling>
          <c:orientation val="minMax"/>
          <c:max val="100"/>
        </c:scaling>
        <c:delete val="1"/>
        <c:axPos val="l"/>
        <c:numFmt formatCode="General" sourceLinked="1"/>
        <c:majorTickMark val="out"/>
        <c:minorTickMark val="none"/>
        <c:tickLblPos val="none"/>
        <c:crossAx val="67839263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60661759038459073"/>
          <c:y val="5.7291666666666664E-2"/>
          <c:w val="0.39338240961540999"/>
          <c:h val="0.94270833333333381"/>
        </c:manualLayout>
      </c:layout>
      <c:barChart>
        <c:barDir val="bar"/>
        <c:grouping val="clustered"/>
        <c:varyColors val="0"/>
        <c:ser>
          <c:idx val="0"/>
          <c:order val="0"/>
          <c:tx>
            <c:strRef>
              <c:f>Sheet1!$B$1</c:f>
              <c:strCache>
                <c:ptCount val="1"/>
                <c:pt idx="0">
                  <c:v>2016 (N=369)</c:v>
                </c:pt>
              </c:strCache>
            </c:strRef>
          </c:tx>
          <c:spPr>
            <a:solidFill>
              <a:schemeClr val="tx2"/>
            </a:solidFill>
          </c:spPr>
          <c:invertIfNegative val="0"/>
          <c:dLbls>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Quinine injectable</c:v>
                </c:pt>
                <c:pt idx="1">
                  <c:v>Quinine par voie orale</c:v>
                </c:pt>
                <c:pt idx="2">
                  <c:v>Artesunate injectable</c:v>
                </c:pt>
                <c:pt idx="3">
                  <c:v>ACT de première intention-préparation adulte</c:v>
                </c:pt>
                <c:pt idx="4">
                  <c:v>ACT de première intention-préparation adolescente</c:v>
                </c:pt>
                <c:pt idx="5">
                  <c:v>ACT de première intention-préparation pédiatrique</c:v>
                </c:pt>
              </c:strCache>
            </c:strRef>
          </c:cat>
          <c:val>
            <c:numRef>
              <c:f>Sheet1!$B$2:$B$7</c:f>
              <c:numCache>
                <c:formatCode>General</c:formatCode>
                <c:ptCount val="6"/>
                <c:pt idx="0">
                  <c:v>81</c:v>
                </c:pt>
                <c:pt idx="1">
                  <c:v>1</c:v>
                </c:pt>
                <c:pt idx="2">
                  <c:v>1</c:v>
                </c:pt>
                <c:pt idx="3">
                  <c:v>82</c:v>
                </c:pt>
                <c:pt idx="4">
                  <c:v>79</c:v>
                </c:pt>
                <c:pt idx="5">
                  <c:v>83</c:v>
                </c:pt>
              </c:numCache>
            </c:numRef>
          </c:val>
        </c:ser>
        <c:ser>
          <c:idx val="1"/>
          <c:order val="1"/>
          <c:tx>
            <c:strRef>
              <c:f>Sheet1!$C$1</c:f>
              <c:strCache>
                <c:ptCount val="1"/>
                <c:pt idx="0">
                  <c:v>2014 (N=359)</c:v>
                </c:pt>
              </c:strCache>
            </c:strRef>
          </c:tx>
          <c:spPr>
            <a:solidFill>
              <a:schemeClr val="accent2"/>
            </a:solidFill>
          </c:spPr>
          <c:invertIfNegative val="0"/>
          <c:dLbls>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Quinine injectable</c:v>
                </c:pt>
                <c:pt idx="1">
                  <c:v>Quinine par voie orale</c:v>
                </c:pt>
                <c:pt idx="2">
                  <c:v>Artesunate injectable</c:v>
                </c:pt>
                <c:pt idx="3">
                  <c:v>ACT de première intention-préparation adulte</c:v>
                </c:pt>
                <c:pt idx="4">
                  <c:v>ACT de première intention-préparation adolescente</c:v>
                </c:pt>
                <c:pt idx="5">
                  <c:v>ACT de première intention-préparation pédiatrique</c:v>
                </c:pt>
              </c:strCache>
            </c:strRef>
          </c:cat>
          <c:val>
            <c:numRef>
              <c:f>Sheet1!$C$2:$C$7</c:f>
              <c:numCache>
                <c:formatCode>General</c:formatCode>
                <c:ptCount val="6"/>
                <c:pt idx="0">
                  <c:v>80</c:v>
                </c:pt>
                <c:pt idx="1">
                  <c:v>2</c:v>
                </c:pt>
                <c:pt idx="2">
                  <c:v>3</c:v>
                </c:pt>
                <c:pt idx="3">
                  <c:v>65</c:v>
                </c:pt>
                <c:pt idx="4">
                  <c:v>56</c:v>
                </c:pt>
                <c:pt idx="5">
                  <c:v>79</c:v>
                </c:pt>
              </c:numCache>
            </c:numRef>
          </c:val>
        </c:ser>
        <c:dLbls>
          <c:showLegendKey val="0"/>
          <c:showVal val="1"/>
          <c:showCatName val="0"/>
          <c:showSerName val="0"/>
          <c:showPercent val="0"/>
          <c:showBubbleSize val="0"/>
        </c:dLbls>
        <c:gapWidth val="75"/>
        <c:overlap val="-25"/>
        <c:axId val="680657360"/>
        <c:axId val="680657752"/>
      </c:barChart>
      <c:catAx>
        <c:axId val="680657360"/>
        <c:scaling>
          <c:orientation val="minMax"/>
        </c:scaling>
        <c:delete val="0"/>
        <c:axPos val="l"/>
        <c:numFmt formatCode="General" sourceLinked="0"/>
        <c:majorTickMark val="none"/>
        <c:minorTickMark val="none"/>
        <c:tickLblPos val="nextTo"/>
        <c:spPr>
          <a:ln>
            <a:solidFill>
              <a:schemeClr val="tx1"/>
            </a:solidFill>
          </a:ln>
        </c:spPr>
        <c:crossAx val="680657752"/>
        <c:crosses val="autoZero"/>
        <c:auto val="1"/>
        <c:lblAlgn val="ctr"/>
        <c:lblOffset val="100"/>
        <c:noMultiLvlLbl val="0"/>
      </c:catAx>
      <c:valAx>
        <c:axId val="680657752"/>
        <c:scaling>
          <c:orientation val="minMax"/>
        </c:scaling>
        <c:delete val="1"/>
        <c:axPos val="b"/>
        <c:numFmt formatCode="General" sourceLinked="1"/>
        <c:majorTickMark val="none"/>
        <c:minorTickMark val="none"/>
        <c:tickLblPos val="none"/>
        <c:crossAx val="680657360"/>
        <c:crosses val="autoZero"/>
        <c:crossBetween val="between"/>
      </c:valAx>
    </c:plotArea>
    <c:legend>
      <c:legendPos val="r"/>
      <c:layout>
        <c:manualLayout>
          <c:xMode val="edge"/>
          <c:yMode val="edge"/>
          <c:x val="0.78761062034346174"/>
          <c:y val="0.60740834153543311"/>
          <c:w val="0.20987877573332797"/>
          <c:h val="0.1445583169291339"/>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79E-2"/>
          <c:y val="7.3409616577196121E-2"/>
          <c:w val="0.96944444444444455"/>
          <c:h val="0.70675025784198864"/>
        </c:manualLayout>
      </c:layout>
      <c:barChart>
        <c:barDir val="col"/>
        <c:grouping val="clustered"/>
        <c:varyColors val="0"/>
        <c:ser>
          <c:idx val="0"/>
          <c:order val="0"/>
          <c:tx>
            <c:strRef>
              <c:f>Sheet1!$B$1</c:f>
              <c:strCache>
                <c:ptCount val="1"/>
                <c:pt idx="0">
                  <c:v>Series 1</c:v>
                </c:pt>
              </c:strCache>
            </c:strRef>
          </c:tx>
          <c:spPr>
            <a:solidFill>
              <a:schemeClr val="tx2">
                <a:lumMod val="75000"/>
              </a:schemeClr>
            </a:solidFill>
          </c:spPr>
          <c:invertIfNegative val="0"/>
          <c:dPt>
            <c:idx val="0"/>
            <c:invertIfNegative val="0"/>
            <c:bubble3D val="0"/>
            <c:spPr>
              <a:solidFill>
                <a:schemeClr val="accent4"/>
              </a:solidFill>
            </c:spPr>
          </c:dPt>
          <c:dLbls>
            <c:spPr>
              <a:noFill/>
              <a:ln w="25375">
                <a:noFill/>
              </a:ln>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Services de TAR</c:v>
                </c:pt>
                <c:pt idx="2">
                  <c:v>Numération formule sanguine complète</c:v>
                </c:pt>
                <c:pt idx="3">
                  <c:v>Comptage cellules CD4</c:v>
                </c:pt>
                <c:pt idx="4">
                  <c:v>Charge virale </c:v>
                </c:pt>
                <c:pt idx="5">
                  <c:v>Test de la fonction rénale ou hépatique</c:v>
                </c:pt>
                <c:pt idx="6">
                  <c:v>ARV de première ligne pour adulte disponible</c:v>
                </c:pt>
              </c:strCache>
            </c:strRef>
          </c:cat>
          <c:val>
            <c:numRef>
              <c:f>Sheet1!$B$2:$B$8</c:f>
              <c:numCache>
                <c:formatCode>General</c:formatCode>
                <c:ptCount val="7"/>
                <c:pt idx="0">
                  <c:v>7</c:v>
                </c:pt>
                <c:pt idx="2">
                  <c:v>75</c:v>
                </c:pt>
                <c:pt idx="3">
                  <c:v>37</c:v>
                </c:pt>
                <c:pt idx="4">
                  <c:v>9</c:v>
                </c:pt>
                <c:pt idx="5">
                  <c:v>77</c:v>
                </c:pt>
                <c:pt idx="6">
                  <c:v>98</c:v>
                </c:pt>
              </c:numCache>
            </c:numRef>
          </c:val>
        </c:ser>
        <c:dLbls>
          <c:showLegendKey val="0"/>
          <c:showVal val="0"/>
          <c:showCatName val="0"/>
          <c:showSerName val="0"/>
          <c:showPercent val="0"/>
          <c:showBubbleSize val="0"/>
        </c:dLbls>
        <c:gapWidth val="150"/>
        <c:overlap val="-25"/>
        <c:axId val="680661672"/>
        <c:axId val="680658928"/>
      </c:barChart>
      <c:catAx>
        <c:axId val="680661672"/>
        <c:scaling>
          <c:orientation val="minMax"/>
        </c:scaling>
        <c:delete val="0"/>
        <c:axPos val="b"/>
        <c:numFmt formatCode="General" sourceLinked="0"/>
        <c:majorTickMark val="none"/>
        <c:minorTickMark val="none"/>
        <c:tickLblPos val="nextTo"/>
        <c:txPr>
          <a:bodyPr/>
          <a:lstStyle/>
          <a:p>
            <a:pPr>
              <a:defRPr sz="1598"/>
            </a:pPr>
            <a:endParaRPr lang="en-US"/>
          </a:p>
        </c:txPr>
        <c:crossAx val="680658928"/>
        <c:crosses val="autoZero"/>
        <c:auto val="1"/>
        <c:lblAlgn val="ctr"/>
        <c:lblOffset val="100"/>
        <c:noMultiLvlLbl val="0"/>
      </c:catAx>
      <c:valAx>
        <c:axId val="680658928"/>
        <c:scaling>
          <c:orientation val="minMax"/>
          <c:max val="100"/>
        </c:scaling>
        <c:delete val="1"/>
        <c:axPos val="l"/>
        <c:numFmt formatCode="General" sourceLinked="1"/>
        <c:majorTickMark val="out"/>
        <c:minorTickMark val="none"/>
        <c:tickLblPos val="none"/>
        <c:crossAx val="680661672"/>
        <c:crosses val="autoZero"/>
        <c:crossBetween val="between"/>
      </c:valAx>
      <c:spPr>
        <a:noFill/>
        <a:ln w="25375">
          <a:noFill/>
        </a:ln>
      </c:spPr>
    </c:plotArea>
    <c:plotVisOnly val="1"/>
    <c:dispBlanksAs val="gap"/>
    <c:showDLblsOverMax val="0"/>
  </c:chart>
  <c:txPr>
    <a:bodyPr/>
    <a:lstStyle/>
    <a:p>
      <a:pPr>
        <a:defRPr sz="1798"/>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Sénégal</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Sheet1!$B$2:$B$3</c:f>
              <c:numCache>
                <c:formatCode>General</c:formatCode>
                <c:ptCount val="2"/>
                <c:pt idx="0">
                  <c:v>45</c:v>
                </c:pt>
                <c:pt idx="1">
                  <c:v>62</c:v>
                </c:pt>
              </c:numCache>
            </c:numRef>
          </c:val>
        </c:ser>
        <c:ser>
          <c:idx val="1"/>
          <c:order val="1"/>
          <c:tx>
            <c:strRef>
              <c:f>Sheet1!$C$1</c:f>
              <c:strCache>
                <c:ptCount val="1"/>
                <c:pt idx="0">
                  <c:v>Urbain</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Sheet1!$C$2:$C$3</c:f>
              <c:numCache>
                <c:formatCode>General</c:formatCode>
                <c:ptCount val="2"/>
                <c:pt idx="0">
                  <c:v>62</c:v>
                </c:pt>
                <c:pt idx="1">
                  <c:v>75</c:v>
                </c:pt>
              </c:numCache>
            </c:numRef>
          </c:val>
        </c:ser>
        <c:ser>
          <c:idx val="2"/>
          <c:order val="2"/>
          <c:tx>
            <c:strRef>
              <c:f>Sheet1!$D$1</c:f>
              <c:strCache>
                <c:ptCount val="1"/>
                <c:pt idx="0">
                  <c:v>Rural</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Sheet1!$D$2:$D$3</c:f>
              <c:numCache>
                <c:formatCode>General</c:formatCode>
                <c:ptCount val="2"/>
                <c:pt idx="0">
                  <c:v>29</c:v>
                </c:pt>
                <c:pt idx="1">
                  <c:v>47</c:v>
                </c:pt>
              </c:numCache>
            </c:numRef>
          </c:val>
        </c:ser>
        <c:dLbls>
          <c:showLegendKey val="0"/>
          <c:showVal val="1"/>
          <c:showCatName val="0"/>
          <c:showSerName val="0"/>
          <c:showPercent val="0"/>
          <c:showBubbleSize val="0"/>
        </c:dLbls>
        <c:gapWidth val="150"/>
        <c:overlap val="-25"/>
        <c:axId val="636805424"/>
        <c:axId val="636810128"/>
      </c:barChart>
      <c:catAx>
        <c:axId val="636805424"/>
        <c:scaling>
          <c:orientation val="minMax"/>
        </c:scaling>
        <c:delete val="0"/>
        <c:axPos val="b"/>
        <c:numFmt formatCode="General" sourceLinked="0"/>
        <c:majorTickMark val="none"/>
        <c:minorTickMark val="none"/>
        <c:tickLblPos val="nextTo"/>
        <c:crossAx val="636810128"/>
        <c:crosses val="autoZero"/>
        <c:auto val="1"/>
        <c:lblAlgn val="ctr"/>
        <c:lblOffset val="100"/>
        <c:noMultiLvlLbl val="0"/>
      </c:catAx>
      <c:valAx>
        <c:axId val="636810128"/>
        <c:scaling>
          <c:orientation val="minMax"/>
          <c:max val="100"/>
        </c:scaling>
        <c:delete val="1"/>
        <c:axPos val="l"/>
        <c:numFmt formatCode="General" sourceLinked="1"/>
        <c:majorTickMark val="out"/>
        <c:minorTickMark val="none"/>
        <c:tickLblPos val="none"/>
        <c:crossAx val="636805424"/>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Femmes</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Travaille actuellement*</c:v>
                </c:pt>
                <c:pt idx="1">
                  <c:v>Ne travaille pas actuellment mais a travaillé au cours des 12 mois ayant précédé l'enquête</c:v>
                </c:pt>
                <c:pt idx="2">
                  <c:v>N'a pas travaillé au cours des 12 mois ayant précédé l'enquête</c:v>
                </c:pt>
              </c:strCache>
            </c:strRef>
          </c:cat>
          <c:val>
            <c:numRef>
              <c:f>Sheet1!$B$2:$B$4</c:f>
              <c:numCache>
                <c:formatCode>General</c:formatCode>
                <c:ptCount val="3"/>
                <c:pt idx="0">
                  <c:v>41</c:v>
                </c:pt>
                <c:pt idx="1">
                  <c:v>11</c:v>
                </c:pt>
                <c:pt idx="2">
                  <c:v>48</c:v>
                </c:pt>
              </c:numCache>
            </c:numRef>
          </c:val>
        </c:ser>
        <c:ser>
          <c:idx val="1"/>
          <c:order val="1"/>
          <c:tx>
            <c:strRef>
              <c:f>Sheet1!$C$1</c:f>
              <c:strCache>
                <c:ptCount val="1"/>
                <c:pt idx="0">
                  <c:v>Hommes</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Travaille actuellement*</c:v>
                </c:pt>
                <c:pt idx="1">
                  <c:v>Ne travaille pas actuellment mais a travaillé au cours des 12 mois ayant précédé l'enquête</c:v>
                </c:pt>
                <c:pt idx="2">
                  <c:v>N'a pas travaillé au cours des 12 mois ayant précédé l'enquête</c:v>
                </c:pt>
              </c:strCache>
            </c:strRef>
          </c:cat>
          <c:val>
            <c:numRef>
              <c:f>Sheet1!$C$2:$C$4</c:f>
              <c:numCache>
                <c:formatCode>General</c:formatCode>
                <c:ptCount val="3"/>
                <c:pt idx="0">
                  <c:v>77</c:v>
                </c:pt>
                <c:pt idx="1">
                  <c:v>11</c:v>
                </c:pt>
                <c:pt idx="2">
                  <c:v>12</c:v>
                </c:pt>
              </c:numCache>
            </c:numRef>
          </c:val>
        </c:ser>
        <c:dLbls>
          <c:showLegendKey val="0"/>
          <c:showVal val="1"/>
          <c:showCatName val="0"/>
          <c:showSerName val="0"/>
          <c:showPercent val="0"/>
          <c:showBubbleSize val="0"/>
        </c:dLbls>
        <c:gapWidth val="150"/>
        <c:overlap val="-25"/>
        <c:axId val="636806992"/>
        <c:axId val="636805816"/>
      </c:barChart>
      <c:catAx>
        <c:axId val="636806992"/>
        <c:scaling>
          <c:orientation val="minMax"/>
        </c:scaling>
        <c:delete val="0"/>
        <c:axPos val="b"/>
        <c:numFmt formatCode="General" sourceLinked="0"/>
        <c:majorTickMark val="none"/>
        <c:minorTickMark val="none"/>
        <c:tickLblPos val="nextTo"/>
        <c:crossAx val="636805816"/>
        <c:crosses val="autoZero"/>
        <c:auto val="1"/>
        <c:lblAlgn val="ctr"/>
        <c:lblOffset val="100"/>
        <c:noMultiLvlLbl val="0"/>
      </c:catAx>
      <c:valAx>
        <c:axId val="636805816"/>
        <c:scaling>
          <c:orientation val="minMax"/>
          <c:max val="100"/>
        </c:scaling>
        <c:delete val="1"/>
        <c:axPos val="l"/>
        <c:numFmt formatCode="General" sourceLinked="1"/>
        <c:majorTickMark val="out"/>
        <c:minorTickMark val="none"/>
        <c:tickLblPos val="none"/>
        <c:crossAx val="636806992"/>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9.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0.png"/></Relationships>
</file>

<file path=ppt/drawings/drawing1.xml><?xml version="1.0" encoding="utf-8"?>
<c:userShapes xmlns:c="http://schemas.openxmlformats.org/drawingml/2006/chart">
  <cdr:relSizeAnchor xmlns:cdr="http://schemas.openxmlformats.org/drawingml/2006/chartDrawing">
    <cdr:from>
      <cdr:x>0.56008</cdr:x>
      <cdr:y>0.52319</cdr:y>
    </cdr:from>
    <cdr:to>
      <cdr:x>0.69135</cdr:x>
      <cdr:y>0.70575</cdr:y>
    </cdr:to>
    <cdr:sp macro="" textlink="">
      <cdr:nvSpPr>
        <cdr:cNvPr id="2" name="ZoneTexte 1"/>
        <cdr:cNvSpPr txBox="1"/>
      </cdr:nvSpPr>
      <cdr:spPr>
        <a:xfrm xmlns:a="http://schemas.openxmlformats.org/drawingml/2006/main">
          <a:off x="4876800" y="3057297"/>
          <a:ext cx="1143000" cy="10668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fr-FR" sz="1800" b="1" dirty="0" smtClean="0"/>
            <a:t>Sage femme</a:t>
          </a:r>
        </a:p>
        <a:p xmlns:a="http://schemas.openxmlformats.org/drawingml/2006/main">
          <a:pPr algn="ctr"/>
          <a:r>
            <a:rPr lang="fr-FR" sz="1800" b="1" dirty="0" smtClean="0"/>
            <a:t>79%</a:t>
          </a:r>
          <a:endParaRPr lang="fr-FR" sz="18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0.61398</cdr:x>
      <cdr:y>0.41264</cdr:y>
    </cdr:from>
    <cdr:to>
      <cdr:x>0.78336</cdr:x>
      <cdr:y>0.60102</cdr:y>
    </cdr:to>
    <cdr:sp macro="" textlink="">
      <cdr:nvSpPr>
        <cdr:cNvPr id="2" name="TextBox 1"/>
        <cdr:cNvSpPr txBox="1"/>
      </cdr:nvSpPr>
      <cdr:spPr>
        <a:xfrm xmlns:a="http://schemas.openxmlformats.org/drawingml/2006/main">
          <a:off x="4419577" y="2336787"/>
          <a:ext cx="1219238" cy="106681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dirty="0" smtClean="0">
              <a:solidFill>
                <a:schemeClr val="accent5"/>
              </a:solidFill>
            </a:rPr>
            <a:t>Sage femme</a:t>
          </a:r>
        </a:p>
        <a:p xmlns:a="http://schemas.openxmlformats.org/drawingml/2006/main">
          <a:pPr algn="ctr"/>
          <a:r>
            <a:rPr lang="en-US" sz="1800" dirty="0" smtClean="0">
              <a:solidFill>
                <a:schemeClr val="accent5"/>
              </a:solidFill>
            </a:rPr>
            <a:t>44 %</a:t>
          </a:r>
          <a:endParaRPr lang="en-US" sz="1800" dirty="0">
            <a:solidFill>
              <a:schemeClr val="accent5"/>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0.27714</cdr:x>
      <cdr:y>0.48684</cdr:y>
    </cdr:from>
    <cdr:to>
      <cdr:x>0.46063</cdr:x>
      <cdr:y>0.78947</cdr:y>
    </cdr:to>
    <cdr:sp macro="" textlink="">
      <cdr:nvSpPr>
        <cdr:cNvPr id="2" name="ZoneTexte 1"/>
        <cdr:cNvSpPr txBox="1"/>
      </cdr:nvSpPr>
      <cdr:spPr>
        <a:xfrm xmlns:a="http://schemas.openxmlformats.org/drawingml/2006/main">
          <a:off x="2301875" y="2819400"/>
          <a:ext cx="1524000" cy="17526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rtl="0"/>
          <a:r>
            <a:rPr lang="fr-FR" sz="1800" b="1" dirty="0" smtClean="0"/>
            <a:t>Allaitement au sein et autres liquides
57 %</a:t>
          </a:r>
        </a:p>
        <a:p xmlns:a="http://schemas.openxmlformats.org/drawingml/2006/main">
          <a:endParaRPr lang="fr-FR"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0.20755</cdr:x>
      <cdr:y>0.26957</cdr:y>
    </cdr:from>
    <cdr:to>
      <cdr:x>0.27358</cdr:x>
      <cdr:y>0.3087</cdr:y>
    </cdr:to>
    <cdr:cxnSp macro="">
      <cdr:nvCxnSpPr>
        <cdr:cNvPr id="3" name="Straight Connector 2"/>
        <cdr:cNvCxnSpPr/>
      </cdr:nvCxnSpPr>
      <cdr:spPr>
        <a:xfrm xmlns:a="http://schemas.openxmlformats.org/drawingml/2006/main">
          <a:off x="1676400" y="1574800"/>
          <a:ext cx="533400" cy="228600"/>
        </a:xfrm>
        <a:prstGeom xmlns:a="http://schemas.openxmlformats.org/drawingml/2006/main" prst="line">
          <a:avLst/>
        </a:prstGeom>
        <a:ln xmlns:a="http://schemas.openxmlformats.org/drawingml/2006/main">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p>
        </p:txBody>
      </p:sp>
      <p:sp>
        <p:nvSpPr>
          <p:cNvPr id="64515"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p>
        </p:txBody>
      </p:sp>
      <p:sp>
        <p:nvSpPr>
          <p:cNvPr id="64516"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p>
        </p:txBody>
      </p:sp>
      <p:sp>
        <p:nvSpPr>
          <p:cNvPr id="64517"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AC6D16B5-43F4-4B9B-8168-51483074A7EA}" type="slidenum">
              <a:rPr lang="en-US"/>
              <a:pPr>
                <a:defRPr/>
              </a:pPr>
              <a:t>‹#›</a:t>
            </a:fld>
            <a:endParaRPr lang="en-US"/>
          </a:p>
        </p:txBody>
      </p:sp>
    </p:spTree>
    <p:extLst>
      <p:ext uri="{BB962C8B-B14F-4D97-AF65-F5344CB8AC3E}">
        <p14:creationId xmlns:p14="http://schemas.microsoft.com/office/powerpoint/2010/main" val="9928424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p>
        </p:txBody>
      </p:sp>
      <p:sp>
        <p:nvSpPr>
          <p:cNvPr id="3379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p>
        </p:txBody>
      </p:sp>
      <p:sp>
        <p:nvSpPr>
          <p:cNvPr id="2048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379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p>
        </p:txBody>
      </p:sp>
      <p:sp>
        <p:nvSpPr>
          <p:cNvPr id="3379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B30127EA-2134-47BA-818C-0C35DAADA292}" type="slidenum">
              <a:rPr lang="en-US"/>
              <a:pPr>
                <a:defRPr/>
              </a:pPr>
              <a:t>‹#›</a:t>
            </a:fld>
            <a:endParaRPr lang="en-US"/>
          </a:p>
        </p:txBody>
      </p:sp>
    </p:spTree>
    <p:extLst>
      <p:ext uri="{BB962C8B-B14F-4D97-AF65-F5344CB8AC3E}">
        <p14:creationId xmlns:p14="http://schemas.microsoft.com/office/powerpoint/2010/main" val="77101060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dirty="0" smtClean="0"/>
          </a:p>
        </p:txBody>
      </p:sp>
    </p:spTree>
    <p:extLst>
      <p:ext uri="{BB962C8B-B14F-4D97-AF65-F5344CB8AC3E}">
        <p14:creationId xmlns:p14="http://schemas.microsoft.com/office/powerpoint/2010/main" val="254609230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29</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319873946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baseline="0" dirty="0" smtClean="0"/>
              <a:t> des </a:t>
            </a:r>
            <a:r>
              <a:rPr lang="en-US" baseline="0" dirty="0" err="1" smtClean="0"/>
              <a:t>vaccins</a:t>
            </a:r>
            <a:r>
              <a:rPr lang="en-US" baseline="0" dirty="0" smtClean="0"/>
              <a:t> </a:t>
            </a:r>
            <a:r>
              <a:rPr lang="en-US" baseline="0" dirty="0" err="1" smtClean="0"/>
              <a:t>varie</a:t>
            </a:r>
            <a:r>
              <a:rPr lang="en-US" baseline="0" dirty="0" smtClean="0"/>
              <a:t> d’un minimum de 62 % </a:t>
            </a:r>
            <a:r>
              <a:rPr lang="en-US" baseline="0" dirty="0" err="1" smtClean="0"/>
              <a:t>dans</a:t>
            </a:r>
            <a:r>
              <a:rPr lang="en-US" baseline="0" dirty="0" smtClean="0"/>
              <a:t> la </a:t>
            </a:r>
            <a:r>
              <a:rPr lang="en-US" baseline="0" dirty="0" err="1" smtClean="0"/>
              <a:t>région</a:t>
            </a:r>
            <a:r>
              <a:rPr lang="en-US" baseline="0" dirty="0" smtClean="0"/>
              <a:t> de </a:t>
            </a:r>
            <a:r>
              <a:rPr lang="en-US" baseline="0" dirty="0" err="1" smtClean="0"/>
              <a:t>Tambacounda</a:t>
            </a:r>
            <a:r>
              <a:rPr lang="en-US" baseline="0" dirty="0" smtClean="0"/>
              <a:t> à un maximum de 100 % </a:t>
            </a:r>
            <a:r>
              <a:rPr lang="en-US" baseline="0" dirty="0" err="1" smtClean="0"/>
              <a:t>dans</a:t>
            </a:r>
            <a:r>
              <a:rPr lang="en-US" baseline="0" dirty="0" smtClean="0"/>
              <a:t> les </a:t>
            </a:r>
            <a:r>
              <a:rPr lang="en-US" baseline="0" dirty="0" err="1" smtClean="0"/>
              <a:t>régions</a:t>
            </a:r>
            <a:r>
              <a:rPr lang="en-US" baseline="0" dirty="0" smtClean="0"/>
              <a:t> de </a:t>
            </a:r>
            <a:r>
              <a:rPr lang="en-US" baseline="0" dirty="0" err="1" smtClean="0"/>
              <a:t>Matam</a:t>
            </a:r>
            <a:r>
              <a:rPr lang="en-US" baseline="0" dirty="0" smtClean="0"/>
              <a:t>, </a:t>
            </a:r>
            <a:r>
              <a:rPr lang="en-US" baseline="0" dirty="0" err="1" smtClean="0"/>
              <a:t>Kaolack</a:t>
            </a:r>
            <a:r>
              <a:rPr lang="en-US" baseline="0" dirty="0" smtClean="0"/>
              <a:t> et </a:t>
            </a:r>
            <a:r>
              <a:rPr lang="en-US" baseline="0" dirty="0" err="1" smtClean="0"/>
              <a:t>Kolda</a:t>
            </a:r>
            <a:r>
              <a:rPr lang="en-US" baseline="0" dirty="0" smtClean="0"/>
              <a:t>. </a:t>
            </a:r>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147</a:t>
            </a:fld>
            <a:endParaRPr lang="en-US"/>
          </a:p>
        </p:txBody>
      </p:sp>
    </p:spTree>
    <p:extLst>
      <p:ext uri="{BB962C8B-B14F-4D97-AF65-F5344CB8AC3E}">
        <p14:creationId xmlns:p14="http://schemas.microsoft.com/office/powerpoint/2010/main" val="365380472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disponibilté</a:t>
            </a:r>
            <a:r>
              <a:rPr lang="en-US" dirty="0" smtClean="0"/>
              <a:t> </a:t>
            </a:r>
            <a:r>
              <a:rPr lang="en-US" dirty="0" err="1" smtClean="0"/>
              <a:t>d</a:t>
            </a:r>
            <a:r>
              <a:rPr lang="en-US" baseline="0" dirty="0" err="1" smtClean="0"/>
              <a:t>’équipement</a:t>
            </a:r>
            <a:r>
              <a:rPr lang="en-US" baseline="0" dirty="0" smtClean="0"/>
              <a:t> pour les services de </a:t>
            </a:r>
            <a:r>
              <a:rPr lang="en-US" baseline="0" dirty="0" err="1" smtClean="0"/>
              <a:t>soins</a:t>
            </a:r>
            <a:r>
              <a:rPr lang="en-US" baseline="0" dirty="0" smtClean="0"/>
              <a:t> </a:t>
            </a:r>
            <a:r>
              <a:rPr lang="en-US" baseline="0" dirty="0" err="1" smtClean="0"/>
              <a:t>curatifs</a:t>
            </a:r>
            <a:r>
              <a:rPr lang="en-US" baseline="0" dirty="0" smtClean="0"/>
              <a:t> </a:t>
            </a:r>
            <a:r>
              <a:rPr lang="en-US" baseline="0" dirty="0" err="1" smtClean="0"/>
              <a:t>infantiles</a:t>
            </a:r>
            <a:r>
              <a:rPr lang="en-US" baseline="0" dirty="0" smtClean="0"/>
              <a: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a:t>
            </a:r>
            <a:r>
              <a:rPr lang="en-US" baseline="0" dirty="0" smtClean="0"/>
              <a:t>, </a:t>
            </a:r>
            <a:r>
              <a:rPr lang="en-US" baseline="0" dirty="0" err="1" smtClean="0"/>
              <a:t>l’exception</a:t>
            </a:r>
            <a:r>
              <a:rPr lang="en-US" baseline="0" dirty="0" smtClean="0"/>
              <a:t> </a:t>
            </a:r>
            <a:r>
              <a:rPr lang="en-US" baseline="0" dirty="0" err="1" smtClean="0"/>
              <a:t>est</a:t>
            </a:r>
            <a:r>
              <a:rPr lang="en-US" baseline="0" dirty="0" smtClean="0"/>
              <a:t> la </a:t>
            </a:r>
            <a:r>
              <a:rPr lang="en-US" baseline="0" dirty="0" err="1" smtClean="0"/>
              <a:t>courbe</a:t>
            </a:r>
            <a:r>
              <a:rPr lang="en-US" baseline="0" dirty="0" smtClean="0"/>
              <a:t> de </a:t>
            </a:r>
            <a:r>
              <a:rPr lang="en-US" baseline="0" dirty="0" err="1" smtClean="0"/>
              <a:t>croissance</a:t>
            </a:r>
            <a:r>
              <a:rPr lang="en-US" baseline="0" dirty="0" smtClean="0"/>
              <a:t> (70 %).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148</a:t>
            </a:fld>
            <a:endParaRPr lang="en-US"/>
          </a:p>
        </p:txBody>
      </p:sp>
    </p:spTree>
    <p:extLst>
      <p:ext uri="{BB962C8B-B14F-4D97-AF65-F5344CB8AC3E}">
        <p14:creationId xmlns:p14="http://schemas.microsoft.com/office/powerpoint/2010/main" val="45093187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baseline="0" dirty="0" smtClean="0"/>
              <a:t>8 </a:t>
            </a:r>
            <a:r>
              <a:rPr lang="fr-FR" baseline="0" dirty="0" err="1" smtClean="0"/>
              <a:t>prestaires</a:t>
            </a:r>
            <a:r>
              <a:rPr lang="fr-FR" baseline="0" dirty="0" smtClean="0"/>
              <a:t> sur 10 ont été formé sur le diagnostic de paludisme au cours des 24 mois ayant précédé l’enquête mais seulement un quartier a été formé sur les IRA pendant la même période.. </a:t>
            </a:r>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149</a:t>
            </a:fld>
            <a:endParaRPr lang="en-US" smtClean="0"/>
          </a:p>
        </p:txBody>
      </p:sp>
    </p:spTree>
    <p:extLst>
      <p:ext uri="{BB962C8B-B14F-4D97-AF65-F5344CB8AC3E}">
        <p14:creationId xmlns:p14="http://schemas.microsoft.com/office/powerpoint/2010/main" val="360328587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150</a:t>
            </a:fld>
            <a:endParaRPr lang="en-US"/>
          </a:p>
        </p:txBody>
      </p:sp>
    </p:spTree>
    <p:extLst>
      <p:ext uri="{BB962C8B-B14F-4D97-AF65-F5344CB8AC3E}">
        <p14:creationId xmlns:p14="http://schemas.microsoft.com/office/powerpoint/2010/main" val="181305303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Aucune des</a:t>
            </a:r>
            <a:r>
              <a:rPr lang="fr-FR" baseline="0" dirty="0" smtClean="0"/>
              <a:t> consultations des enfants malades n’a compris une évaluation de tous les signes généraux de danger. </a:t>
            </a:r>
            <a:endParaRPr lang="fr-FR" dirty="0" smtClean="0"/>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2D93EBD8-03C2-4786-9A61-E21F4CD0F249}" type="slidenum">
              <a:rPr lang="en-US" smtClean="0"/>
              <a:pPr eaLnBrk="1" hangingPunct="1"/>
              <a:t>151</a:t>
            </a:fld>
            <a:endParaRPr lang="en-US" smtClean="0"/>
          </a:p>
        </p:txBody>
      </p:sp>
    </p:spTree>
    <p:extLst>
      <p:ext uri="{BB962C8B-B14F-4D97-AF65-F5344CB8AC3E}">
        <p14:creationId xmlns:p14="http://schemas.microsoft.com/office/powerpoint/2010/main" val="346899918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46 % des consultations</a:t>
            </a:r>
            <a:r>
              <a:rPr lang="fr-FR" baseline="0" dirty="0" smtClean="0"/>
              <a:t> observées ont compris une évaluation de tous les 3 symptômes principaux. </a:t>
            </a:r>
            <a:endParaRPr lang="fr-FR" dirty="0" smtClean="0"/>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05E8268-C407-440D-89BD-9AFF2040459C}" type="slidenum">
              <a:rPr lang="en-US" smtClean="0"/>
              <a:pPr eaLnBrk="1" hangingPunct="1"/>
              <a:t>152</a:t>
            </a:fld>
            <a:endParaRPr lang="en-US" smtClean="0"/>
          </a:p>
        </p:txBody>
      </p:sp>
    </p:spTree>
    <p:extLst>
      <p:ext uri="{BB962C8B-B14F-4D97-AF65-F5344CB8AC3E}">
        <p14:creationId xmlns:p14="http://schemas.microsoft.com/office/powerpoint/2010/main" val="17121635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154</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409473149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155</a:t>
            </a:fld>
            <a:endParaRPr lang="en-US"/>
          </a:p>
        </p:txBody>
      </p:sp>
    </p:spTree>
    <p:extLst>
      <p:ext uri="{BB962C8B-B14F-4D97-AF65-F5344CB8AC3E}">
        <p14:creationId xmlns:p14="http://schemas.microsoft.com/office/powerpoint/2010/main" val="46063069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La quasi-</a:t>
            </a:r>
            <a:r>
              <a:rPr lang="en-US" dirty="0" err="1" smtClean="0"/>
              <a:t>totalité</a:t>
            </a:r>
            <a:r>
              <a:rPr lang="en-US" dirty="0" smtClean="0"/>
              <a:t> des MII au </a:t>
            </a:r>
            <a:r>
              <a:rPr lang="en-US" dirty="0" err="1" smtClean="0"/>
              <a:t>Sénégal</a:t>
            </a:r>
            <a:r>
              <a:rPr lang="en-US" dirty="0" smtClean="0"/>
              <a:t> </a:t>
            </a:r>
            <a:r>
              <a:rPr lang="en-US" dirty="0" err="1" smtClean="0"/>
              <a:t>sont</a:t>
            </a:r>
            <a:r>
              <a:rPr lang="en-US" dirty="0" smtClean="0"/>
              <a:t> </a:t>
            </a:r>
            <a:r>
              <a:rPr lang="en-US" dirty="0" err="1" smtClean="0"/>
              <a:t>en</a:t>
            </a:r>
            <a:r>
              <a:rPr lang="en-US" dirty="0" smtClean="0"/>
              <a:t> </a:t>
            </a:r>
            <a:r>
              <a:rPr lang="en-US" dirty="0" err="1" smtClean="0"/>
              <a:t>faite</a:t>
            </a:r>
            <a:r>
              <a:rPr lang="en-US" dirty="0" smtClean="0"/>
              <a:t> </a:t>
            </a:r>
            <a:r>
              <a:rPr lang="en-US" dirty="0" err="1" smtClean="0"/>
              <a:t>aussi</a:t>
            </a:r>
            <a:r>
              <a:rPr lang="en-US" baseline="0" dirty="0" smtClean="0"/>
              <a:t> des MILDA.</a:t>
            </a:r>
            <a:endParaRPr lang="en-US" dirty="0" smtClean="0"/>
          </a:p>
        </p:txBody>
      </p:sp>
    </p:spTree>
    <p:extLst>
      <p:ext uri="{BB962C8B-B14F-4D97-AF65-F5344CB8AC3E}">
        <p14:creationId xmlns:p14="http://schemas.microsoft.com/office/powerpoint/2010/main" val="77044431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C’est à Dakar que la possession des MII est la plus faible (58 %). Par contre, c’est dans la région de </a:t>
            </a:r>
            <a:r>
              <a:rPr lang="fr-FR" sz="1200" b="0" i="0" u="none" strike="noStrike" kern="1200" baseline="0" dirty="0" err="1" smtClean="0">
                <a:solidFill>
                  <a:schemeClr val="tx1"/>
                </a:solidFill>
                <a:latin typeface="Arial" charset="0"/>
                <a:ea typeface="+mn-ea"/>
                <a:cs typeface="Arial" charset="0"/>
              </a:rPr>
              <a:t>Sédhiou</a:t>
            </a:r>
            <a:r>
              <a:rPr lang="fr-FR" sz="1200" b="0" i="0" u="none" strike="noStrike" kern="1200" baseline="0" dirty="0" smtClean="0">
                <a:solidFill>
                  <a:schemeClr val="tx1"/>
                </a:solidFill>
                <a:latin typeface="Arial" charset="0"/>
                <a:ea typeface="+mn-ea"/>
                <a:cs typeface="Arial" charset="0"/>
              </a:rPr>
              <a:t> qu’elle est la plus élevée (97 %).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157</a:t>
            </a:fld>
            <a:endParaRPr lang="en-US"/>
          </a:p>
        </p:txBody>
      </p:sp>
    </p:spTree>
    <p:extLst>
      <p:ext uri="{BB962C8B-B14F-4D97-AF65-F5344CB8AC3E}">
        <p14:creationId xmlns:p14="http://schemas.microsoft.com/office/powerpoint/2010/main" val="34311426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30</a:t>
            </a:fld>
            <a:endParaRPr lang="en-US"/>
          </a:p>
        </p:txBody>
      </p:sp>
    </p:spTree>
    <p:extLst>
      <p:ext uri="{BB962C8B-B14F-4D97-AF65-F5344CB8AC3E}">
        <p14:creationId xmlns:p14="http://schemas.microsoft.com/office/powerpoint/2010/main" val="5068416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La proportion de ménages</a:t>
            </a:r>
            <a:r>
              <a:rPr lang="en-US" baseline="0" dirty="0" smtClean="0"/>
              <a:t> avec au </a:t>
            </a:r>
            <a:r>
              <a:rPr lang="en-US" baseline="0" dirty="0" err="1" smtClean="0"/>
              <a:t>moins</a:t>
            </a:r>
            <a:r>
              <a:rPr lang="en-US" baseline="0" dirty="0" smtClean="0"/>
              <a:t> </a:t>
            </a:r>
            <a:r>
              <a:rPr lang="en-US" baseline="0" dirty="0" err="1" smtClean="0"/>
              <a:t>une</a:t>
            </a:r>
            <a:r>
              <a:rPr lang="en-US" baseline="0" dirty="0" smtClean="0"/>
              <a:t> MII continue à augmenter, passant de 20 % </a:t>
            </a:r>
            <a:r>
              <a:rPr lang="en-US" baseline="0" dirty="0" err="1" smtClean="0"/>
              <a:t>en</a:t>
            </a:r>
            <a:r>
              <a:rPr lang="en-US" baseline="0" dirty="0" smtClean="0"/>
              <a:t> 2005 à 82 % </a:t>
            </a:r>
            <a:r>
              <a:rPr lang="en-US" baseline="0" dirty="0" err="1" smtClean="0"/>
              <a:t>en</a:t>
            </a:r>
            <a:r>
              <a:rPr lang="en-US" baseline="0" dirty="0" smtClean="0"/>
              <a:t> 2016. </a:t>
            </a:r>
            <a:endParaRPr lang="en-US" dirty="0" smtClean="0"/>
          </a:p>
        </p:txBody>
      </p:sp>
    </p:spTree>
    <p:extLst>
      <p:ext uri="{BB962C8B-B14F-4D97-AF65-F5344CB8AC3E}">
        <p14:creationId xmlns:p14="http://schemas.microsoft.com/office/powerpoint/2010/main" val="314467753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Rot="1" noChangeAspect="1" noChangeArrowheads="1" noTextEdit="1"/>
          </p:cNvSpPr>
          <p:nvPr>
            <p:ph type="sldImg"/>
          </p:nvPr>
        </p:nvSpPr>
        <p:spPr>
          <a:ln/>
        </p:spPr>
      </p:sp>
      <p:sp>
        <p:nvSpPr>
          <p:cNvPr id="59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Comparé</a:t>
            </a:r>
            <a:r>
              <a:rPr lang="en-US" dirty="0" smtClean="0"/>
              <a:t> aux </a:t>
            </a:r>
            <a:r>
              <a:rPr lang="en-US" dirty="0" err="1" smtClean="0"/>
              <a:t>autres</a:t>
            </a:r>
            <a:r>
              <a:rPr lang="en-US" baseline="0" dirty="0" smtClean="0"/>
              <a:t> pays, la possession des MII par les ménages </a:t>
            </a:r>
            <a:r>
              <a:rPr lang="en-US" baseline="0" dirty="0" err="1" smtClean="0"/>
              <a:t>est</a:t>
            </a:r>
            <a:r>
              <a:rPr lang="en-US" baseline="0" dirty="0" smtClean="0"/>
              <a:t> </a:t>
            </a:r>
            <a:r>
              <a:rPr lang="en-US" baseline="0" dirty="0" err="1" smtClean="0"/>
              <a:t>élevée</a:t>
            </a:r>
            <a:r>
              <a:rPr lang="en-US" baseline="0" dirty="0" smtClean="0"/>
              <a:t> au </a:t>
            </a:r>
            <a:r>
              <a:rPr lang="en-US" baseline="0" dirty="0" err="1" smtClean="0"/>
              <a:t>Sénégal</a:t>
            </a:r>
            <a:r>
              <a:rPr lang="en-US" baseline="0" dirty="0" smtClean="0"/>
              <a:t>. </a:t>
            </a:r>
            <a:endParaRPr lang="en-US" dirty="0" smtClean="0"/>
          </a:p>
        </p:txBody>
      </p:sp>
    </p:spTree>
    <p:extLst>
      <p:ext uri="{BB962C8B-B14F-4D97-AF65-F5344CB8AC3E}">
        <p14:creationId xmlns:p14="http://schemas.microsoft.com/office/powerpoint/2010/main" val="419079881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p:txBody>
          <a:bodyPr/>
          <a:lstStyle/>
          <a:p>
            <a:pPr defTabSz="920750">
              <a:defRPr/>
            </a:pPr>
            <a:fld id="{4C17B8FD-47AC-4815-977C-7553633A47D0}" type="slidenum">
              <a:rPr lang="en-US" smtClean="0"/>
              <a:pPr defTabSz="920750">
                <a:defRPr/>
              </a:pPr>
              <a:t>162</a:t>
            </a:fld>
            <a:endParaRPr lang="en-US" smtClean="0"/>
          </a:p>
        </p:txBody>
      </p:sp>
      <p:sp>
        <p:nvSpPr>
          <p:cNvPr id="23555" name="Rectangle 7"/>
          <p:cNvSpPr txBox="1">
            <a:spLocks noGrp="1" noChangeArrowheads="1"/>
          </p:cNvSpPr>
          <p:nvPr/>
        </p:nvSpPr>
        <p:spPr bwMode="auto">
          <a:xfrm>
            <a:off x="3919538" y="8742363"/>
            <a:ext cx="29972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121" tIns="46061" rIns="92121" bIns="46061" anchor="b"/>
          <a:lstStyle>
            <a:lvl1pPr defTabSz="920750" eaLnBrk="0" hangingPunct="0">
              <a:defRPr sz="2400">
                <a:solidFill>
                  <a:schemeClr val="tx1"/>
                </a:solidFill>
                <a:latin typeface="Times New Roman" pitchFamily="18" charset="0"/>
                <a:cs typeface="Arial" charset="0"/>
              </a:defRPr>
            </a:lvl1pPr>
            <a:lvl2pPr marL="742950" indent="-285750" defTabSz="920750" eaLnBrk="0" hangingPunct="0">
              <a:defRPr sz="2400">
                <a:solidFill>
                  <a:schemeClr val="tx1"/>
                </a:solidFill>
                <a:latin typeface="Times New Roman" pitchFamily="18" charset="0"/>
                <a:cs typeface="Arial" charset="0"/>
              </a:defRPr>
            </a:lvl2pPr>
            <a:lvl3pPr marL="1143000" indent="-228600" defTabSz="920750" eaLnBrk="0" hangingPunct="0">
              <a:defRPr sz="2400">
                <a:solidFill>
                  <a:schemeClr val="tx1"/>
                </a:solidFill>
                <a:latin typeface="Times New Roman" pitchFamily="18" charset="0"/>
                <a:cs typeface="Arial" charset="0"/>
              </a:defRPr>
            </a:lvl3pPr>
            <a:lvl4pPr marL="1600200" indent="-228600" defTabSz="920750" eaLnBrk="0" hangingPunct="0">
              <a:defRPr sz="2400">
                <a:solidFill>
                  <a:schemeClr val="tx1"/>
                </a:solidFill>
                <a:latin typeface="Times New Roman" pitchFamily="18" charset="0"/>
                <a:cs typeface="Arial" charset="0"/>
              </a:defRPr>
            </a:lvl4pPr>
            <a:lvl5pPr marL="2057400" indent="-228600" defTabSz="920750" eaLnBrk="0" hangingPunct="0">
              <a:defRPr sz="2400">
                <a:solidFill>
                  <a:schemeClr val="tx1"/>
                </a:solidFill>
                <a:latin typeface="Times New Roman" pitchFamily="18" charset="0"/>
                <a:cs typeface="Arial" charset="0"/>
              </a:defRPr>
            </a:lvl5pPr>
            <a:lvl6pPr marL="2514600" indent="-228600" defTabSz="92075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defTabSz="92075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defTabSz="92075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defTabSz="920750" eaLnBrk="0" fontAlgn="base" hangingPunct="0">
              <a:spcBef>
                <a:spcPct val="0"/>
              </a:spcBef>
              <a:spcAft>
                <a:spcPct val="0"/>
              </a:spcAft>
              <a:defRPr sz="2400">
                <a:solidFill>
                  <a:schemeClr val="tx1"/>
                </a:solidFill>
                <a:latin typeface="Times New Roman" pitchFamily="18" charset="0"/>
                <a:cs typeface="Arial" charset="0"/>
              </a:defRPr>
            </a:lvl9pPr>
          </a:lstStyle>
          <a:p>
            <a:pPr algn="r" eaLnBrk="1" hangingPunct="1"/>
            <a:fld id="{D489ABCA-460D-4DA3-B3C0-EB6786BDAD0C}" type="slidenum">
              <a:rPr lang="en-US" sz="1200">
                <a:latin typeface="Arial" charset="0"/>
              </a:rPr>
              <a:pPr algn="r" eaLnBrk="1" hangingPunct="1"/>
              <a:t>162</a:t>
            </a:fld>
            <a:endParaRPr lang="en-US" sz="1200">
              <a:latin typeface="Arial" charset="0"/>
            </a:endParaRPr>
          </a:p>
        </p:txBody>
      </p:sp>
      <p:sp>
        <p:nvSpPr>
          <p:cNvPr id="23556" name="Rectangle 2"/>
          <p:cNvSpPr>
            <a:spLocks noGrp="1" noRot="1" noChangeAspect="1" noChangeArrowheads="1" noTextEdit="1"/>
          </p:cNvSpPr>
          <p:nvPr>
            <p:ph type="sldImg"/>
          </p:nvPr>
        </p:nvSpPr>
        <p:spPr>
          <a:ln/>
        </p:spPr>
      </p:sp>
      <p:sp>
        <p:nvSpPr>
          <p:cNvPr id="23557" name="Rectangle 3"/>
          <p:cNvSpPr>
            <a:spLocks noGrp="1" noChangeArrowheads="1"/>
          </p:cNvSpPr>
          <p:nvPr>
            <p:ph type="body" idx="1"/>
          </p:nvPr>
        </p:nvSpPr>
        <p:spPr>
          <a:xfrm>
            <a:off x="692150" y="4371975"/>
            <a:ext cx="5534025" cy="41417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Plus</a:t>
            </a:r>
            <a:r>
              <a:rPr lang="en-US" baseline="0" dirty="0" smtClean="0"/>
              <a:t>  de 60 % des </a:t>
            </a:r>
            <a:r>
              <a:rPr lang="en-US" baseline="0" dirty="0" err="1" smtClean="0"/>
              <a:t>membres</a:t>
            </a:r>
            <a:r>
              <a:rPr lang="en-US" baseline="0" dirty="0" smtClean="0"/>
              <a:t> des ménages, </a:t>
            </a:r>
            <a:r>
              <a:rPr lang="en-US" baseline="0" dirty="0" err="1" smtClean="0"/>
              <a:t>enfants</a:t>
            </a:r>
            <a:r>
              <a:rPr lang="en-US" baseline="0" dirty="0" smtClean="0"/>
              <a:t> de </a:t>
            </a:r>
            <a:r>
              <a:rPr lang="en-US" baseline="0" dirty="0" err="1" smtClean="0"/>
              <a:t>moins</a:t>
            </a:r>
            <a:r>
              <a:rPr lang="en-US" baseline="0" dirty="0" smtClean="0"/>
              <a:t> de 5 </a:t>
            </a:r>
            <a:r>
              <a:rPr lang="en-US" baseline="0" dirty="0" err="1" smtClean="0"/>
              <a:t>ans</a:t>
            </a:r>
            <a:r>
              <a:rPr lang="en-US" baseline="0" dirty="0" smtClean="0"/>
              <a:t> et femmes enceintes </a:t>
            </a:r>
            <a:r>
              <a:rPr lang="en-US" baseline="0" dirty="0" err="1" smtClean="0"/>
              <a:t>ont</a:t>
            </a:r>
            <a:r>
              <a:rPr lang="en-US" baseline="0" dirty="0" smtClean="0"/>
              <a:t> </a:t>
            </a:r>
            <a:r>
              <a:rPr lang="en-US" baseline="0" dirty="0" err="1" smtClean="0"/>
              <a:t>dormi</a:t>
            </a:r>
            <a:r>
              <a:rPr lang="en-US" baseline="0" dirty="0" smtClean="0"/>
              <a:t> sous </a:t>
            </a:r>
            <a:r>
              <a:rPr lang="en-US" baseline="0" dirty="0" err="1" smtClean="0"/>
              <a:t>une</a:t>
            </a:r>
            <a:r>
              <a:rPr lang="en-US" baseline="0" dirty="0" smtClean="0"/>
              <a:t> MII la </a:t>
            </a:r>
            <a:r>
              <a:rPr lang="en-US" baseline="0" dirty="0" err="1" smtClean="0"/>
              <a:t>nuit</a:t>
            </a:r>
            <a:r>
              <a:rPr lang="en-US" baseline="0" dirty="0" smtClean="0"/>
              <a:t> </a:t>
            </a:r>
            <a:r>
              <a:rPr lang="en-US" baseline="0" dirty="0" err="1" smtClean="0"/>
              <a:t>dernière</a:t>
            </a:r>
            <a:r>
              <a:rPr lang="en-US" baseline="0" dirty="0" smtClean="0"/>
              <a:t>. </a:t>
            </a:r>
            <a:r>
              <a:rPr lang="en-US" baseline="0" dirty="0" err="1" smtClean="0"/>
              <a:t>Ces</a:t>
            </a:r>
            <a:r>
              <a:rPr lang="en-US" baseline="0" dirty="0" smtClean="0"/>
              <a:t> proportions </a:t>
            </a:r>
            <a:r>
              <a:rPr lang="en-US" baseline="0" dirty="0" err="1" smtClean="0"/>
              <a:t>sont</a:t>
            </a:r>
            <a:r>
              <a:rPr lang="en-US" baseline="0" dirty="0" smtClean="0"/>
              <a:t> </a:t>
            </a:r>
            <a:r>
              <a:rPr lang="en-US" baseline="0" dirty="0" err="1" smtClean="0"/>
              <a:t>légèrement</a:t>
            </a:r>
            <a:r>
              <a:rPr lang="en-US" baseline="0" dirty="0" smtClean="0"/>
              <a:t> plus </a:t>
            </a:r>
            <a:r>
              <a:rPr lang="en-US" baseline="0" dirty="0" err="1" smtClean="0"/>
              <a:t>élevées</a:t>
            </a:r>
            <a:r>
              <a:rPr lang="en-US" baseline="0" dirty="0" smtClean="0"/>
              <a:t> </a:t>
            </a:r>
            <a:r>
              <a:rPr lang="en-US" baseline="0" dirty="0" err="1" smtClean="0"/>
              <a:t>parmi</a:t>
            </a:r>
            <a:r>
              <a:rPr lang="en-US" baseline="0" dirty="0" smtClean="0"/>
              <a:t> </a:t>
            </a:r>
            <a:r>
              <a:rPr lang="en-US" baseline="0" dirty="0" err="1" smtClean="0"/>
              <a:t>ceux</a:t>
            </a:r>
            <a:r>
              <a:rPr lang="en-US" baseline="0" dirty="0" smtClean="0"/>
              <a:t> vivant </a:t>
            </a:r>
            <a:r>
              <a:rPr lang="en-US" baseline="0" dirty="0" err="1" smtClean="0"/>
              <a:t>dans</a:t>
            </a:r>
            <a:r>
              <a:rPr lang="en-US" baseline="0" dirty="0" smtClean="0"/>
              <a:t> les ménages avec au </a:t>
            </a:r>
            <a:r>
              <a:rPr lang="en-US" baseline="0" dirty="0" err="1" smtClean="0"/>
              <a:t>moins</a:t>
            </a:r>
            <a:r>
              <a:rPr lang="en-US" baseline="0" dirty="0" smtClean="0"/>
              <a:t> </a:t>
            </a:r>
            <a:r>
              <a:rPr lang="en-US" baseline="0" dirty="0" err="1" smtClean="0"/>
              <a:t>une</a:t>
            </a:r>
            <a:r>
              <a:rPr lang="en-US" baseline="0" dirty="0" smtClean="0"/>
              <a:t> MII. </a:t>
            </a:r>
            <a:endParaRPr lang="en-US" dirty="0" smtClean="0"/>
          </a:p>
        </p:txBody>
      </p:sp>
    </p:spTree>
    <p:extLst>
      <p:ext uri="{BB962C8B-B14F-4D97-AF65-F5344CB8AC3E}">
        <p14:creationId xmlns:p14="http://schemas.microsoft.com/office/powerpoint/2010/main" val="32338468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La proportion </a:t>
            </a:r>
            <a:r>
              <a:rPr lang="en-US" dirty="0" err="1" smtClean="0"/>
              <a:t>d’enfants</a:t>
            </a:r>
            <a:r>
              <a:rPr lang="en-US" baseline="0" dirty="0" smtClean="0"/>
              <a:t> </a:t>
            </a:r>
            <a:r>
              <a:rPr lang="en-US" baseline="0" dirty="0" err="1" smtClean="0"/>
              <a:t>ayant</a:t>
            </a:r>
            <a:r>
              <a:rPr lang="en-US" baseline="0" dirty="0" smtClean="0"/>
              <a:t> </a:t>
            </a:r>
            <a:r>
              <a:rPr lang="en-US" baseline="0" dirty="0" err="1" smtClean="0"/>
              <a:t>dormi</a:t>
            </a:r>
            <a:r>
              <a:rPr lang="en-US" baseline="0" dirty="0" smtClean="0"/>
              <a:t> sous </a:t>
            </a:r>
            <a:r>
              <a:rPr lang="en-US" baseline="0" dirty="0" err="1" smtClean="0"/>
              <a:t>une</a:t>
            </a:r>
            <a:r>
              <a:rPr lang="en-US" baseline="0" dirty="0" smtClean="0"/>
              <a:t> MII continue augmenter.</a:t>
            </a:r>
            <a:endParaRPr lang="en-US" dirty="0" smtClean="0"/>
          </a:p>
        </p:txBody>
      </p:sp>
    </p:spTree>
    <p:extLst>
      <p:ext uri="{BB962C8B-B14F-4D97-AF65-F5344CB8AC3E}">
        <p14:creationId xmlns:p14="http://schemas.microsoft.com/office/powerpoint/2010/main" val="335055478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164</a:t>
            </a:fld>
            <a:endParaRPr lang="en-US"/>
          </a:p>
        </p:txBody>
      </p:sp>
    </p:spTree>
    <p:extLst>
      <p:ext uri="{BB962C8B-B14F-4D97-AF65-F5344CB8AC3E}">
        <p14:creationId xmlns:p14="http://schemas.microsoft.com/office/powerpoint/2010/main" val="423012434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6 femmes enceintes</a:t>
            </a:r>
            <a:r>
              <a:rPr lang="en-US" baseline="0" dirty="0" smtClean="0"/>
              <a:t> sur 10 </a:t>
            </a:r>
            <a:r>
              <a:rPr lang="en-US" baseline="0" dirty="0" err="1" smtClean="0"/>
              <a:t>ont</a:t>
            </a:r>
            <a:r>
              <a:rPr lang="en-US" baseline="0" dirty="0" smtClean="0"/>
              <a:t> </a:t>
            </a:r>
            <a:r>
              <a:rPr lang="en-US" baseline="0" dirty="0" err="1" smtClean="0"/>
              <a:t>reçu</a:t>
            </a:r>
            <a:r>
              <a:rPr lang="en-US" baseline="0" dirty="0" smtClean="0"/>
              <a:t> le </a:t>
            </a:r>
            <a:r>
              <a:rPr lang="en-US" baseline="0" dirty="0" err="1" smtClean="0"/>
              <a:t>traitement</a:t>
            </a:r>
            <a:r>
              <a:rPr lang="en-US" baseline="0" dirty="0" smtClean="0"/>
              <a:t> </a:t>
            </a:r>
            <a:r>
              <a:rPr lang="en-US" baseline="0" dirty="0" err="1" smtClean="0"/>
              <a:t>préventif</a:t>
            </a:r>
            <a:r>
              <a:rPr lang="en-US" baseline="0" dirty="0" smtClean="0"/>
              <a:t> intermittent </a:t>
            </a:r>
            <a:r>
              <a:rPr lang="en-US" baseline="0" dirty="0" err="1" smtClean="0"/>
              <a:t>récommandé</a:t>
            </a:r>
            <a:r>
              <a:rPr lang="en-US" baseline="0" dirty="0" smtClean="0"/>
              <a:t>, </a:t>
            </a:r>
            <a:r>
              <a:rPr lang="en-US" baseline="0" dirty="0" err="1" smtClean="0"/>
              <a:t>c’est</a:t>
            </a:r>
            <a:r>
              <a:rPr lang="en-US" baseline="0" dirty="0" smtClean="0"/>
              <a:t>-à-dire 2 doses </a:t>
            </a:r>
            <a:r>
              <a:rPr lang="en-US" baseline="0" dirty="0" err="1" smtClean="0"/>
              <a:t>ou</a:t>
            </a:r>
            <a:r>
              <a:rPr lang="en-US" baseline="0" dirty="0" smtClean="0"/>
              <a:t> plus de SP et qui </a:t>
            </a:r>
            <a:r>
              <a:rPr lang="en-US" baseline="0" dirty="0" err="1" smtClean="0"/>
              <a:t>en</a:t>
            </a:r>
            <a:r>
              <a:rPr lang="en-US" baseline="0" dirty="0" smtClean="0"/>
              <a:t> </a:t>
            </a:r>
            <a:r>
              <a:rPr lang="en-US" baseline="0" dirty="0" err="1" smtClean="0"/>
              <a:t>ont</a:t>
            </a:r>
            <a:r>
              <a:rPr lang="en-US" baseline="0" dirty="0" smtClean="0"/>
              <a:t> </a:t>
            </a:r>
            <a:r>
              <a:rPr lang="en-US" baseline="0" dirty="0" err="1" smtClean="0"/>
              <a:t>reçu</a:t>
            </a:r>
            <a:r>
              <a:rPr lang="en-US" baseline="0" dirty="0" smtClean="0"/>
              <a:t> au </a:t>
            </a:r>
            <a:r>
              <a:rPr lang="en-US" baseline="0" dirty="0" err="1" smtClean="0"/>
              <a:t>moins</a:t>
            </a:r>
            <a:r>
              <a:rPr lang="en-US" baseline="0" dirty="0" smtClean="0"/>
              <a:t> </a:t>
            </a:r>
            <a:r>
              <a:rPr lang="en-US" baseline="0" dirty="0" err="1" smtClean="0"/>
              <a:t>une</a:t>
            </a:r>
            <a:r>
              <a:rPr lang="en-US" baseline="0" dirty="0" smtClean="0"/>
              <a:t> au curs </a:t>
            </a:r>
            <a:r>
              <a:rPr lang="en-US" baseline="0" dirty="0" err="1" smtClean="0"/>
              <a:t>d’une</a:t>
            </a:r>
            <a:r>
              <a:rPr lang="en-US" baseline="0" dirty="0" smtClean="0"/>
              <a:t> </a:t>
            </a:r>
            <a:r>
              <a:rPr lang="en-US" baseline="0" dirty="0" err="1" smtClean="0"/>
              <a:t>visite</a:t>
            </a:r>
            <a:r>
              <a:rPr lang="en-US" baseline="0" dirty="0" smtClean="0"/>
              <a:t> </a:t>
            </a:r>
            <a:r>
              <a:rPr lang="en-US" baseline="0" dirty="0" err="1" smtClean="0"/>
              <a:t>prénatale</a:t>
            </a:r>
            <a:r>
              <a:rPr lang="en-US" baseline="0" dirty="0" smtClean="0"/>
              <a:t>.</a:t>
            </a:r>
            <a:endParaRPr lang="en-US" dirty="0" smtClean="0"/>
          </a:p>
        </p:txBody>
      </p:sp>
    </p:spTree>
    <p:extLst>
      <p:ext uri="{BB962C8B-B14F-4D97-AF65-F5344CB8AC3E}">
        <p14:creationId xmlns:p14="http://schemas.microsoft.com/office/powerpoint/2010/main" val="192768718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166</a:t>
            </a:fld>
            <a:endParaRPr lang="en-US"/>
          </a:p>
        </p:txBody>
      </p:sp>
    </p:spTree>
    <p:extLst>
      <p:ext uri="{BB962C8B-B14F-4D97-AF65-F5344CB8AC3E}">
        <p14:creationId xmlns:p14="http://schemas.microsoft.com/office/powerpoint/2010/main" val="84560659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168</a:t>
            </a:fld>
            <a:endParaRPr lang="en-US"/>
          </a:p>
        </p:txBody>
      </p:sp>
    </p:spTree>
    <p:extLst>
      <p:ext uri="{BB962C8B-B14F-4D97-AF65-F5344CB8AC3E}">
        <p14:creationId xmlns:p14="http://schemas.microsoft.com/office/powerpoint/2010/main" val="399665832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Les régions de Tambacounda, Kédougou, et Kolda </a:t>
            </a:r>
            <a:r>
              <a:rPr lang="fr-FR" sz="1200" b="0" i="0" u="none" strike="noStrike" kern="1200" baseline="0" dirty="0" err="1" smtClean="0">
                <a:solidFill>
                  <a:schemeClr val="tx1"/>
                </a:solidFill>
                <a:latin typeface="Arial" charset="0"/>
                <a:ea typeface="+mn-ea"/>
                <a:cs typeface="Arial" charset="0"/>
              </a:rPr>
              <a:t>detiennent</a:t>
            </a:r>
            <a:r>
              <a:rPr lang="fr-FR" sz="1200" b="0" i="0" u="none" strike="noStrike" kern="1200" baseline="0" dirty="0" smtClean="0">
                <a:solidFill>
                  <a:schemeClr val="tx1"/>
                </a:solidFill>
                <a:latin typeface="Arial" charset="0"/>
                <a:ea typeface="+mn-ea"/>
                <a:cs typeface="Arial" charset="0"/>
              </a:rPr>
              <a:t> la prévalence du paludisme la plus élevée.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171</a:t>
            </a:fld>
            <a:endParaRPr lang="en-US"/>
          </a:p>
        </p:txBody>
      </p:sp>
    </p:spTree>
    <p:extLst>
      <p:ext uri="{BB962C8B-B14F-4D97-AF65-F5344CB8AC3E}">
        <p14:creationId xmlns:p14="http://schemas.microsoft.com/office/powerpoint/2010/main" val="119917081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prévalence</a:t>
            </a:r>
            <a:r>
              <a:rPr lang="en-US" baseline="0" dirty="0" smtClean="0"/>
              <a:t> du </a:t>
            </a:r>
            <a:r>
              <a:rPr lang="en-US" baseline="0" dirty="0" err="1" smtClean="0"/>
              <a:t>paludisme</a:t>
            </a:r>
            <a:r>
              <a:rPr lang="en-US" baseline="0" dirty="0" smtClean="0"/>
              <a:t> </a:t>
            </a:r>
            <a:r>
              <a:rPr lang="en-US" baseline="0" dirty="0" err="1" smtClean="0"/>
              <a:t>est</a:t>
            </a:r>
            <a:r>
              <a:rPr lang="en-US" baseline="0" dirty="0" smtClean="0"/>
              <a:t> plus </a:t>
            </a:r>
            <a:r>
              <a:rPr lang="en-US" baseline="0" dirty="0" err="1" smtClean="0"/>
              <a:t>élevée</a:t>
            </a:r>
            <a:r>
              <a:rPr lang="en-US" baseline="0" dirty="0" smtClean="0"/>
              <a:t> </a:t>
            </a:r>
            <a:r>
              <a:rPr lang="en-US" baseline="0" dirty="0" err="1" smtClean="0"/>
              <a:t>parmi</a:t>
            </a:r>
            <a:r>
              <a:rPr lang="en-US" baseline="0" dirty="0" smtClean="0"/>
              <a:t> les </a:t>
            </a:r>
            <a:r>
              <a:rPr lang="en-US" baseline="0" dirty="0" err="1" smtClean="0"/>
              <a:t>enfants</a:t>
            </a:r>
            <a:r>
              <a:rPr lang="en-US" baseline="0" dirty="0" smtClean="0"/>
              <a:t> vivant </a:t>
            </a:r>
            <a:r>
              <a:rPr lang="en-US" baseline="0" dirty="0" err="1" smtClean="0"/>
              <a:t>dans</a:t>
            </a:r>
            <a:r>
              <a:rPr lang="en-US" baseline="0" dirty="0" smtClean="0"/>
              <a:t> les ménages du quintile le plus bas.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172</a:t>
            </a:fld>
            <a:endParaRPr lang="en-US"/>
          </a:p>
        </p:txBody>
      </p:sp>
    </p:spTree>
    <p:extLst>
      <p:ext uri="{BB962C8B-B14F-4D97-AF65-F5344CB8AC3E}">
        <p14:creationId xmlns:p14="http://schemas.microsoft.com/office/powerpoint/2010/main" val="32784213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52379449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152154478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175</a:t>
            </a:fld>
            <a:endParaRPr lang="en-US"/>
          </a:p>
        </p:txBody>
      </p:sp>
    </p:spTree>
    <p:extLst>
      <p:ext uri="{BB962C8B-B14F-4D97-AF65-F5344CB8AC3E}">
        <p14:creationId xmlns:p14="http://schemas.microsoft.com/office/powerpoint/2010/main" val="136355050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A8301440-CDC6-4108-9F45-A9A7C32F0E1A}" type="slidenum">
              <a:rPr lang="en-US" smtClean="0"/>
              <a:pPr>
                <a:defRPr/>
              </a:pPr>
              <a:t>176</a:t>
            </a:fld>
            <a:endParaRPr lang="en-US"/>
          </a:p>
        </p:txBody>
      </p:sp>
    </p:spTree>
    <p:extLst>
      <p:ext uri="{BB962C8B-B14F-4D97-AF65-F5344CB8AC3E}">
        <p14:creationId xmlns:p14="http://schemas.microsoft.com/office/powerpoint/2010/main" val="208293488"/>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177</a:t>
            </a:fld>
            <a:endParaRPr lang="en-US"/>
          </a:p>
        </p:txBody>
      </p:sp>
    </p:spTree>
    <p:extLst>
      <p:ext uri="{BB962C8B-B14F-4D97-AF65-F5344CB8AC3E}">
        <p14:creationId xmlns:p14="http://schemas.microsoft.com/office/powerpoint/2010/main" val="5481203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Dans</a:t>
            </a:r>
            <a:r>
              <a:rPr lang="en-US" baseline="0" dirty="0" smtClean="0"/>
              <a:t> 4 </a:t>
            </a:r>
            <a:r>
              <a:rPr lang="en-US" baseline="0" dirty="0" err="1" smtClean="0"/>
              <a:t>régions</a:t>
            </a:r>
            <a:r>
              <a:rPr lang="en-US" baseline="0" dirty="0" smtClean="0"/>
              <a:t>, 100 % des structures </a:t>
            </a:r>
            <a:r>
              <a:rPr lang="en-US" baseline="0" dirty="0" err="1" smtClean="0"/>
              <a:t>offrant</a:t>
            </a:r>
            <a:r>
              <a:rPr lang="en-US" baseline="0" dirty="0" smtClean="0"/>
              <a:t> des services de </a:t>
            </a:r>
            <a:r>
              <a:rPr lang="en-US" baseline="0" dirty="0" err="1" smtClean="0"/>
              <a:t>paludisme</a:t>
            </a:r>
            <a:r>
              <a:rPr lang="en-US" baseline="0" dirty="0" smtClean="0"/>
              <a:t> </a:t>
            </a:r>
            <a:r>
              <a:rPr lang="en-US" baseline="0" dirty="0" err="1" smtClean="0"/>
              <a:t>disposaient</a:t>
            </a:r>
            <a:r>
              <a:rPr lang="en-US" baseline="0" dirty="0" smtClean="0"/>
              <a:t> des TDR. </a:t>
            </a:r>
            <a:r>
              <a:rPr lang="en-US" baseline="0" dirty="0" err="1" smtClean="0"/>
              <a:t>Dans</a:t>
            </a:r>
            <a:r>
              <a:rPr lang="en-US" baseline="0" dirty="0" smtClean="0"/>
              <a:t> </a:t>
            </a:r>
            <a:r>
              <a:rPr lang="en-US" baseline="0" dirty="0" err="1" smtClean="0"/>
              <a:t>toutes</a:t>
            </a:r>
            <a:r>
              <a:rPr lang="en-US" baseline="0" dirty="0" smtClean="0"/>
              <a:t> le </a:t>
            </a:r>
            <a:r>
              <a:rPr lang="en-US" baseline="0" dirty="0" err="1" smtClean="0"/>
              <a:t>régions</a:t>
            </a:r>
            <a:r>
              <a:rPr lang="en-US" baseline="0" dirty="0" smtClean="0"/>
              <a:t>, plus de 8 structures sur 10 </a:t>
            </a:r>
            <a:r>
              <a:rPr lang="en-US" baseline="0" dirty="0" err="1" smtClean="0"/>
              <a:t>en</a:t>
            </a:r>
            <a:r>
              <a:rPr lang="en-US" baseline="0" dirty="0" smtClean="0"/>
              <a:t> </a:t>
            </a:r>
            <a:r>
              <a:rPr lang="en-US" baseline="0" dirty="0" err="1" smtClean="0"/>
              <a:t>disposaient</a:t>
            </a:r>
            <a:r>
              <a:rPr lang="en-US" baseline="0" dirty="0" smtClean="0"/>
              <a:t>.</a:t>
            </a:r>
            <a:endParaRPr lang="en-US" dirty="0" smtClean="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178</a:t>
            </a:fld>
            <a:endParaRPr lang="en-US"/>
          </a:p>
        </p:txBody>
      </p:sp>
    </p:spTree>
    <p:extLst>
      <p:ext uri="{BB962C8B-B14F-4D97-AF65-F5344CB8AC3E}">
        <p14:creationId xmlns:p14="http://schemas.microsoft.com/office/powerpoint/2010/main" val="413449063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 </a:t>
            </a:r>
            <a:r>
              <a:rPr lang="en-US" dirty="0" err="1" smtClean="0"/>
              <a:t>contre</a:t>
            </a:r>
            <a:r>
              <a:rPr lang="en-US" dirty="0" smtClean="0"/>
              <a:t> à la </a:t>
            </a:r>
            <a:r>
              <a:rPr lang="en-US" dirty="0" err="1" smtClean="0"/>
              <a:t>disponibilité</a:t>
            </a:r>
            <a:r>
              <a:rPr lang="en-US" baseline="0" dirty="0" smtClean="0"/>
              <a:t> de TDR, la </a:t>
            </a:r>
            <a:r>
              <a:rPr lang="en-US" baseline="0" dirty="0" err="1" smtClean="0"/>
              <a:t>capacité</a:t>
            </a:r>
            <a:r>
              <a:rPr lang="en-US" baseline="0" dirty="0" smtClean="0"/>
              <a:t> de diagnostic pour la </a:t>
            </a:r>
            <a:r>
              <a:rPr lang="en-US" baseline="0" dirty="0" err="1" smtClean="0"/>
              <a:t>microscopie</a:t>
            </a:r>
            <a:r>
              <a:rPr lang="en-US" baseline="0" dirty="0" smtClean="0"/>
              <a: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faible</a:t>
            </a:r>
            <a:r>
              <a:rPr lang="en-US" baseline="0" dirty="0" smtClean="0"/>
              <a:t>. </a:t>
            </a:r>
            <a:endParaRPr lang="en-US" dirty="0" smtClean="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179</a:t>
            </a:fld>
            <a:endParaRPr lang="en-US"/>
          </a:p>
        </p:txBody>
      </p:sp>
    </p:spTree>
    <p:extLst>
      <p:ext uri="{BB962C8B-B14F-4D97-AF65-F5344CB8AC3E}">
        <p14:creationId xmlns:p14="http://schemas.microsoft.com/office/powerpoint/2010/main" val="97569086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A8301440-CDC6-4108-9F45-A9A7C32F0E1A}" type="slidenum">
              <a:rPr lang="en-US" smtClean="0"/>
              <a:pPr>
                <a:defRPr/>
              </a:pPr>
              <a:t>180</a:t>
            </a:fld>
            <a:endParaRPr lang="en-US"/>
          </a:p>
        </p:txBody>
      </p:sp>
    </p:spTree>
    <p:extLst>
      <p:ext uri="{BB962C8B-B14F-4D97-AF65-F5344CB8AC3E}">
        <p14:creationId xmlns:p14="http://schemas.microsoft.com/office/powerpoint/2010/main" val="69701170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disponibilité des Combinaisons Thérapeutiques à base d’</a:t>
            </a:r>
            <a:r>
              <a:rPr lang="fr-FR" sz="1200" b="0" i="0" u="none" strike="noStrike" kern="1200" baseline="0" dirty="0" err="1" smtClean="0">
                <a:solidFill>
                  <a:schemeClr val="tx1"/>
                </a:solidFill>
                <a:latin typeface="Arial" charset="0"/>
                <a:ea typeface="+mn-ea"/>
                <a:cs typeface="Arial" charset="0"/>
              </a:rPr>
              <a:t>Artémisinine</a:t>
            </a:r>
            <a:r>
              <a:rPr lang="fr-FR" sz="1200" b="0" i="0" u="none" strike="noStrike" kern="1200" baseline="0" dirty="0" smtClean="0">
                <a:solidFill>
                  <a:schemeClr val="tx1"/>
                </a:solidFill>
                <a:latin typeface="Arial" charset="0"/>
                <a:ea typeface="+mn-ea"/>
                <a:cs typeface="Arial" charset="0"/>
              </a:rPr>
              <a:t> (ACT) de première ligne quelle que soit la préparation a beaucoup augmenté depuis 2012-2013. Plus de huit structures offrant le diagnostic et/ou les services de traitement du paludisme (N=369) sur dix (83 %) disposent de l’ACT de première ligne préparation pédiatrique, 82 % disposent de l’ACT préparation adulte et 79 % de la préparation adolescente.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181</a:t>
            </a:fld>
            <a:endParaRPr lang="en-US"/>
          </a:p>
        </p:txBody>
      </p:sp>
    </p:spTree>
    <p:extLst>
      <p:ext uri="{BB962C8B-B14F-4D97-AF65-F5344CB8AC3E}">
        <p14:creationId xmlns:p14="http://schemas.microsoft.com/office/powerpoint/2010/main" val="39206966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a:ln/>
        </p:spPr>
      </p:sp>
      <p:sp>
        <p:nvSpPr>
          <p:cNvPr id="23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235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1B616E91-9B6F-4D05-B128-3AEDAFC7304E}" type="slidenum">
              <a:rPr lang="en-US" altLang="en-US" smtClean="0"/>
              <a:pPr/>
              <a:t>184</a:t>
            </a:fld>
            <a:endParaRPr lang="en-US" altLang="en-US" smtClean="0"/>
          </a:p>
        </p:txBody>
      </p:sp>
    </p:spTree>
    <p:extLst>
      <p:ext uri="{BB962C8B-B14F-4D97-AF65-F5344CB8AC3E}">
        <p14:creationId xmlns:p14="http://schemas.microsoft.com/office/powerpoint/2010/main" val="368223631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a:ln/>
        </p:spPr>
      </p:sp>
      <p:sp>
        <p:nvSpPr>
          <p:cNvPr id="26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en-US" smtClean="0">
              <a:latin typeface="Arial" panose="020B0604020202020204" pitchFamily="34" charset="0"/>
              <a:cs typeface="Arial" panose="020B0604020202020204" pitchFamily="34" charset="0"/>
            </a:endParaRPr>
          </a:p>
        </p:txBody>
      </p:sp>
      <p:sp>
        <p:nvSpPr>
          <p:cNvPr id="266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164270D4-05F2-408C-88B2-B898D6E03CE2}" type="slidenum">
              <a:rPr lang="en-US" altLang="en-US" smtClean="0"/>
              <a:pPr/>
              <a:t>186</a:t>
            </a:fld>
            <a:endParaRPr lang="en-US" altLang="en-US" smtClean="0"/>
          </a:p>
        </p:txBody>
      </p:sp>
    </p:spTree>
    <p:extLst>
      <p:ext uri="{BB962C8B-B14F-4D97-AF65-F5344CB8AC3E}">
        <p14:creationId xmlns:p14="http://schemas.microsoft.com/office/powerpoint/2010/main" val="20794648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Plus</a:t>
            </a:r>
            <a:r>
              <a:rPr lang="en-US" baseline="0" dirty="0" smtClean="0"/>
              <a:t> de 8 ménages sur dix, </a:t>
            </a:r>
            <a:r>
              <a:rPr lang="en-US" baseline="0" dirty="0" err="1" smtClean="0"/>
              <a:t>s’approvisionnent</a:t>
            </a:r>
            <a:r>
              <a:rPr lang="en-US" baseline="0" dirty="0" smtClean="0"/>
              <a:t> </a:t>
            </a:r>
            <a:r>
              <a:rPr lang="en-US" baseline="0" dirty="0" err="1" smtClean="0"/>
              <a:t>en</a:t>
            </a:r>
            <a:r>
              <a:rPr lang="en-US" baseline="0" dirty="0" smtClean="0"/>
              <a:t> eau de </a:t>
            </a:r>
            <a:r>
              <a:rPr lang="en-US" baseline="0" dirty="0" err="1" smtClean="0"/>
              <a:t>biosson</a:t>
            </a:r>
            <a:r>
              <a:rPr lang="en-US" baseline="0" dirty="0" smtClean="0"/>
              <a:t> </a:t>
            </a:r>
            <a:r>
              <a:rPr lang="en-US" baseline="0" dirty="0" err="1" smtClean="0"/>
              <a:t>auprès</a:t>
            </a:r>
            <a:r>
              <a:rPr lang="en-US" baseline="0" dirty="0" smtClean="0"/>
              <a:t> </a:t>
            </a:r>
            <a:r>
              <a:rPr lang="en-US" baseline="0" dirty="0" err="1" smtClean="0"/>
              <a:t>d’une</a:t>
            </a:r>
            <a:r>
              <a:rPr lang="en-US" baseline="0" dirty="0" smtClean="0"/>
              <a:t> source </a:t>
            </a:r>
            <a:r>
              <a:rPr lang="en-US" baseline="0" dirty="0" err="1" smtClean="0"/>
              <a:t>améliorée</a:t>
            </a:r>
            <a:r>
              <a:rPr lang="en-US" baseline="0" dirty="0" smtClean="0"/>
              <a:t>. </a:t>
            </a:r>
            <a:r>
              <a:rPr lang="en-US" baseline="0" dirty="0" err="1" smtClean="0"/>
              <a:t>Cette</a:t>
            </a:r>
            <a:r>
              <a:rPr lang="en-US" baseline="0" dirty="0" smtClean="0"/>
              <a:t> proportion </a:t>
            </a:r>
            <a:r>
              <a:rPr lang="en-US" baseline="0" dirty="0" err="1" smtClean="0"/>
              <a:t>est</a:t>
            </a:r>
            <a:r>
              <a:rPr lang="en-US" baseline="0" dirty="0" smtClean="0"/>
              <a:t> plus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a:t>
            </a:r>
            <a:r>
              <a:rPr lang="en-US" baseline="0" dirty="0" err="1" smtClean="0"/>
              <a:t>qu’en</a:t>
            </a:r>
            <a:r>
              <a:rPr lang="en-US" baseline="0" dirty="0" smtClean="0"/>
              <a:t> milieu rural.</a:t>
            </a:r>
          </a:p>
          <a:p>
            <a:endParaRPr lang="en-US" baseline="0" dirty="0" smtClean="0"/>
          </a:p>
          <a:p>
            <a:r>
              <a:rPr lang="en-US" baseline="0" dirty="0" smtClean="0"/>
              <a:t>Les sources </a:t>
            </a:r>
            <a:r>
              <a:rPr lang="en-US" baseline="0" dirty="0" err="1" smtClean="0"/>
              <a:t>améliorées</a:t>
            </a:r>
            <a:r>
              <a:rPr lang="en-US" baseline="0" dirty="0" smtClean="0"/>
              <a:t> </a:t>
            </a:r>
            <a:r>
              <a:rPr lang="en-US" baseline="0" dirty="0" err="1" smtClean="0"/>
              <a:t>comprennent</a:t>
            </a:r>
            <a:r>
              <a:rPr lang="en-US" baseline="0" dirty="0" smtClean="0"/>
              <a:t>: </a:t>
            </a:r>
            <a:r>
              <a:rPr lang="en-US" baseline="0" dirty="0" err="1" smtClean="0"/>
              <a:t>robinet</a:t>
            </a:r>
            <a:r>
              <a:rPr lang="en-US" baseline="0" dirty="0" smtClean="0"/>
              <a:t> </a:t>
            </a:r>
            <a:r>
              <a:rPr lang="en-US" baseline="0" dirty="0" err="1" smtClean="0"/>
              <a:t>dans</a:t>
            </a:r>
            <a:r>
              <a:rPr lang="en-US" baseline="0" dirty="0" smtClean="0"/>
              <a:t> le </a:t>
            </a:r>
            <a:r>
              <a:rPr lang="en-US" baseline="0" dirty="0" err="1" smtClean="0"/>
              <a:t>logement</a:t>
            </a:r>
            <a:r>
              <a:rPr lang="en-US" baseline="0" dirty="0" smtClean="0"/>
              <a:t>/concession, </a:t>
            </a:r>
            <a:r>
              <a:rPr lang="en-US" baseline="0" dirty="0" err="1" smtClean="0"/>
              <a:t>robinet</a:t>
            </a:r>
            <a:r>
              <a:rPr lang="en-US" baseline="0" dirty="0" smtClean="0"/>
              <a:t> public/</a:t>
            </a:r>
            <a:r>
              <a:rPr lang="en-US" baseline="0" dirty="0" err="1" smtClean="0"/>
              <a:t>fontaine</a:t>
            </a:r>
            <a:r>
              <a:rPr lang="en-US" baseline="0" dirty="0" smtClean="0"/>
              <a:t>, </a:t>
            </a:r>
            <a:r>
              <a:rPr lang="en-US" baseline="0" dirty="0" err="1" smtClean="0"/>
              <a:t>robinet</a:t>
            </a:r>
            <a:r>
              <a:rPr lang="en-US" baseline="0" dirty="0" smtClean="0"/>
              <a:t> chez les </a:t>
            </a:r>
            <a:r>
              <a:rPr lang="en-US" baseline="0" dirty="0" err="1" smtClean="0"/>
              <a:t>voisins</a:t>
            </a:r>
            <a:r>
              <a:rPr lang="en-US" baseline="0" dirty="0" smtClean="0"/>
              <a:t>, </a:t>
            </a:r>
            <a:r>
              <a:rPr lang="en-US" baseline="0" dirty="0" err="1" smtClean="0"/>
              <a:t>puits</a:t>
            </a:r>
            <a:r>
              <a:rPr lang="en-US" baseline="0" dirty="0" smtClean="0"/>
              <a:t> à </a:t>
            </a:r>
            <a:r>
              <a:rPr lang="en-US" baseline="0" dirty="0" err="1" smtClean="0"/>
              <a:t>pompe</a:t>
            </a:r>
            <a:r>
              <a:rPr lang="en-US" baseline="0" dirty="0" smtClean="0"/>
              <a:t>/forage, </a:t>
            </a:r>
            <a:r>
              <a:rPr lang="en-US" baseline="0" dirty="0" err="1" smtClean="0"/>
              <a:t>puits</a:t>
            </a:r>
            <a:r>
              <a:rPr lang="en-US" baseline="0" dirty="0" smtClean="0"/>
              <a:t> </a:t>
            </a:r>
            <a:r>
              <a:rPr lang="en-US" baseline="0" dirty="0" err="1" smtClean="0"/>
              <a:t>creusé</a:t>
            </a:r>
            <a:r>
              <a:rPr lang="en-US" baseline="0" dirty="0" smtClean="0"/>
              <a:t> protégé, source </a:t>
            </a:r>
            <a:r>
              <a:rPr lang="en-US" baseline="0" dirty="0" err="1" smtClean="0"/>
              <a:t>d’eau</a:t>
            </a:r>
            <a:r>
              <a:rPr lang="en-US" baseline="0" dirty="0" smtClean="0"/>
              <a:t> protégée, eau de </a:t>
            </a:r>
            <a:r>
              <a:rPr lang="en-US" baseline="0" dirty="0" err="1" smtClean="0"/>
              <a:t>pluie</a:t>
            </a:r>
            <a:r>
              <a:rPr lang="en-US" baseline="0" dirty="0" smtClean="0"/>
              <a:t>, et eau </a:t>
            </a:r>
            <a:r>
              <a:rPr lang="en-US" baseline="0" dirty="0" err="1" smtClean="0"/>
              <a:t>en</a:t>
            </a:r>
            <a:r>
              <a:rPr lang="en-US" baseline="0" dirty="0" smtClean="0"/>
              <a:t> </a:t>
            </a:r>
            <a:r>
              <a:rPr lang="en-US" baseline="0" dirty="0" err="1" smtClean="0"/>
              <a:t>bouteille</a:t>
            </a:r>
            <a:r>
              <a:rPr lang="en-US" baseline="0" dirty="0" smtClean="0"/>
              <a:t>.</a:t>
            </a:r>
            <a:endParaRPr lang="en-US" dirty="0" smtClean="0"/>
          </a:p>
        </p:txBody>
      </p:sp>
    </p:spTree>
    <p:extLst>
      <p:ext uri="{BB962C8B-B14F-4D97-AF65-F5344CB8AC3E}">
        <p14:creationId xmlns:p14="http://schemas.microsoft.com/office/powerpoint/2010/main" val="386113368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5B746E81-81B6-4B92-92AE-DF56A29A153D}" type="slidenum">
              <a:rPr lang="en-US" altLang="en-US" smtClean="0"/>
              <a:pPr/>
              <a:t>191</a:t>
            </a:fld>
            <a:endParaRPr lang="en-US" altLang="en-US" smtClean="0"/>
          </a:p>
        </p:txBody>
      </p:sp>
    </p:spTree>
    <p:extLst>
      <p:ext uri="{BB962C8B-B14F-4D97-AF65-F5344CB8AC3E}">
        <p14:creationId xmlns:p14="http://schemas.microsoft.com/office/powerpoint/2010/main" val="18004651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a:ln/>
        </p:spPr>
      </p:sp>
      <p:sp>
        <p:nvSpPr>
          <p:cNvPr id="399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399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5E328D80-35F9-477C-B1A0-39A625949EAA}" type="slidenum">
              <a:rPr lang="en-US" altLang="en-US" smtClean="0"/>
              <a:pPr/>
              <a:t>196</a:t>
            </a:fld>
            <a:endParaRPr lang="en-US" altLang="en-US" smtClean="0"/>
          </a:p>
        </p:txBody>
      </p:sp>
    </p:spTree>
    <p:extLst>
      <p:ext uri="{BB962C8B-B14F-4D97-AF65-F5344CB8AC3E}">
        <p14:creationId xmlns:p14="http://schemas.microsoft.com/office/powerpoint/2010/main" val="46166003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197</a:t>
            </a:fld>
            <a:endParaRPr lang="en-US"/>
          </a:p>
        </p:txBody>
      </p:sp>
    </p:spTree>
    <p:extLst>
      <p:ext uri="{BB962C8B-B14F-4D97-AF65-F5344CB8AC3E}">
        <p14:creationId xmlns:p14="http://schemas.microsoft.com/office/powerpoint/2010/main" val="384505445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a:ln/>
        </p:spPr>
      </p:sp>
      <p:sp>
        <p:nvSpPr>
          <p:cNvPr id="43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43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D1519331-AAD1-413E-BDA2-2D4C6D55E20C}" type="slidenum">
              <a:rPr lang="en-US" altLang="en-US" smtClean="0"/>
              <a:pPr/>
              <a:t>198</a:t>
            </a:fld>
            <a:endParaRPr lang="en-US" altLang="en-US" smtClean="0"/>
          </a:p>
        </p:txBody>
      </p:sp>
    </p:spTree>
    <p:extLst>
      <p:ext uri="{BB962C8B-B14F-4D97-AF65-F5344CB8AC3E}">
        <p14:creationId xmlns:p14="http://schemas.microsoft.com/office/powerpoint/2010/main" val="32510922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a:ln/>
        </p:spPr>
      </p:sp>
      <p:sp>
        <p:nvSpPr>
          <p:cNvPr id="46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46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726CF9F2-3A34-44C5-825C-5D5B5C95BFAC}" type="slidenum">
              <a:rPr lang="en-US" altLang="en-US" smtClean="0"/>
              <a:pPr/>
              <a:t>200</a:t>
            </a:fld>
            <a:endParaRPr lang="en-US" altLang="en-US" smtClean="0"/>
          </a:p>
        </p:txBody>
      </p:sp>
    </p:spTree>
    <p:extLst>
      <p:ext uri="{BB962C8B-B14F-4D97-AF65-F5344CB8AC3E}">
        <p14:creationId xmlns:p14="http://schemas.microsoft.com/office/powerpoint/2010/main" val="39868536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ln/>
        </p:spPr>
      </p:sp>
      <p:sp>
        <p:nvSpPr>
          <p:cNvPr id="48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48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68F3AA48-ECF1-4C6E-AAAF-2810C73DE88E}" type="slidenum">
              <a:rPr lang="en-US" altLang="en-US" smtClean="0"/>
              <a:pPr/>
              <a:t>201</a:t>
            </a:fld>
            <a:endParaRPr lang="en-US" altLang="en-US" smtClean="0"/>
          </a:p>
        </p:txBody>
      </p:sp>
    </p:spTree>
    <p:extLst>
      <p:ext uri="{BB962C8B-B14F-4D97-AF65-F5344CB8AC3E}">
        <p14:creationId xmlns:p14="http://schemas.microsoft.com/office/powerpoint/2010/main" val="28956706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3AC9803C-3E3B-4F34-8B19-2A7CB8032147}" type="slidenum">
              <a:rPr lang="en-US" altLang="en-US" smtClean="0"/>
              <a:pPr/>
              <a:t>202</a:t>
            </a:fld>
            <a:endParaRPr lang="en-US" altLang="en-US" smtClean="0"/>
          </a:p>
        </p:txBody>
      </p:sp>
    </p:spTree>
    <p:extLst>
      <p:ext uri="{BB962C8B-B14F-4D97-AF65-F5344CB8AC3E}">
        <p14:creationId xmlns:p14="http://schemas.microsoft.com/office/powerpoint/2010/main" val="368696700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96D01880-FD76-46CF-AC8A-2F71780D1028}" type="slidenum">
              <a:rPr lang="en-US" altLang="en-US" smtClean="0"/>
              <a:pPr/>
              <a:t>203</a:t>
            </a:fld>
            <a:endParaRPr lang="en-US" altLang="en-US" smtClean="0"/>
          </a:p>
        </p:txBody>
      </p:sp>
    </p:spTree>
    <p:extLst>
      <p:ext uri="{BB962C8B-B14F-4D97-AF65-F5344CB8AC3E}">
        <p14:creationId xmlns:p14="http://schemas.microsoft.com/office/powerpoint/2010/main" val="2627431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45 % des ménages au </a:t>
            </a:r>
            <a:r>
              <a:rPr lang="en-US" dirty="0" err="1" smtClean="0"/>
              <a:t>Sénégal</a:t>
            </a:r>
            <a:r>
              <a:rPr lang="en-US" baseline="0" dirty="0" smtClean="0"/>
              <a:t> </a:t>
            </a:r>
            <a:r>
              <a:rPr lang="en-US" baseline="0" dirty="0" err="1" smtClean="0"/>
              <a:t>utilisent</a:t>
            </a:r>
            <a:r>
              <a:rPr lang="en-US" baseline="0" dirty="0" smtClean="0"/>
              <a:t> des toilettes </a:t>
            </a:r>
            <a:r>
              <a:rPr lang="en-US" baseline="0" dirty="0" err="1" smtClean="0"/>
              <a:t>améliorées</a:t>
            </a:r>
            <a:r>
              <a:rPr lang="en-US" baseline="0" dirty="0" smtClean="0"/>
              <a:t>, non </a:t>
            </a:r>
            <a:r>
              <a:rPr lang="en-US" baseline="0" dirty="0" err="1" smtClean="0"/>
              <a:t>partagées</a:t>
            </a:r>
            <a:r>
              <a:rPr lang="en-US" baseline="0" dirty="0" smtClean="0"/>
              <a:t>, 23 % </a:t>
            </a:r>
            <a:r>
              <a:rPr lang="en-US" baseline="0" dirty="0" err="1" smtClean="0"/>
              <a:t>utilisent</a:t>
            </a:r>
            <a:r>
              <a:rPr lang="en-US" baseline="0" dirty="0" smtClean="0"/>
              <a:t> des toilettes </a:t>
            </a:r>
            <a:r>
              <a:rPr lang="en-US" baseline="0" dirty="0" err="1" smtClean="0"/>
              <a:t>partagées</a:t>
            </a:r>
            <a:r>
              <a:rPr lang="en-US" baseline="0" dirty="0" smtClean="0"/>
              <a:t>, et 32 % </a:t>
            </a:r>
            <a:r>
              <a:rPr lang="en-US" baseline="0" dirty="0" err="1" smtClean="0"/>
              <a:t>utilisent</a:t>
            </a:r>
            <a:r>
              <a:rPr lang="en-US" baseline="0" dirty="0" smtClean="0"/>
              <a:t> des toilettes non </a:t>
            </a:r>
            <a:r>
              <a:rPr lang="en-US" baseline="0" dirty="0" err="1" smtClean="0"/>
              <a:t>améliorées</a:t>
            </a:r>
            <a:r>
              <a:rPr lang="en-US" baseline="0" dirty="0" smtClean="0"/>
              <a:t>, </a:t>
            </a:r>
            <a:r>
              <a:rPr lang="en-US" baseline="0" dirty="0" err="1" smtClean="0"/>
              <a:t>ce</a:t>
            </a:r>
            <a:r>
              <a:rPr lang="en-US" baseline="0" dirty="0" smtClean="0"/>
              <a:t> qui </a:t>
            </a:r>
            <a:r>
              <a:rPr lang="en-US" baseline="0" dirty="0" err="1" smtClean="0"/>
              <a:t>comprend</a:t>
            </a:r>
            <a:r>
              <a:rPr lang="en-US" baseline="0" dirty="0" smtClean="0"/>
              <a:t> des ménages qui </a:t>
            </a:r>
            <a:r>
              <a:rPr lang="en-US" baseline="0" dirty="0" err="1" smtClean="0"/>
              <a:t>n’ont</a:t>
            </a:r>
            <a:r>
              <a:rPr lang="en-US" baseline="0" dirty="0" smtClean="0"/>
              <a:t> pas </a:t>
            </a:r>
            <a:r>
              <a:rPr lang="en-US" baseline="0" dirty="0" err="1" smtClean="0"/>
              <a:t>une</a:t>
            </a:r>
            <a:r>
              <a:rPr lang="en-US" baseline="0" dirty="0" smtClean="0"/>
              <a:t> toilette (15 %). </a:t>
            </a:r>
          </a:p>
          <a:p>
            <a:endParaRPr lang="en-US" baseline="0" dirty="0" smtClean="0"/>
          </a:p>
          <a:p>
            <a:r>
              <a:rPr lang="en-US" baseline="0" dirty="0" smtClean="0"/>
              <a:t>Les toilettes </a:t>
            </a:r>
            <a:r>
              <a:rPr lang="en-US" baseline="0" dirty="0" err="1" smtClean="0"/>
              <a:t>améliorées</a:t>
            </a:r>
            <a:r>
              <a:rPr lang="en-US" baseline="0" dirty="0" smtClean="0"/>
              <a:t> </a:t>
            </a:r>
            <a:r>
              <a:rPr lang="en-US" baseline="0" dirty="0" err="1" smtClean="0"/>
              <a:t>comprennent</a:t>
            </a:r>
            <a:r>
              <a:rPr lang="en-US" baseline="0" dirty="0" smtClean="0"/>
              <a:t> chasse </a:t>
            </a:r>
            <a:r>
              <a:rPr lang="en-US" baseline="0" dirty="0" err="1" smtClean="0"/>
              <a:t>d’eau</a:t>
            </a:r>
            <a:r>
              <a:rPr lang="en-US" baseline="0" dirty="0" smtClean="0"/>
              <a:t>/chasse </a:t>
            </a:r>
            <a:r>
              <a:rPr lang="en-US" baseline="0" dirty="0" err="1" smtClean="0"/>
              <a:t>manuelle</a:t>
            </a:r>
            <a:r>
              <a:rPr lang="en-US" baseline="0" dirty="0" smtClean="0"/>
              <a:t> </a:t>
            </a:r>
            <a:r>
              <a:rPr lang="en-US" baseline="0" dirty="0" err="1" smtClean="0"/>
              <a:t>connectée</a:t>
            </a:r>
            <a:r>
              <a:rPr lang="en-US" baseline="0" dirty="0" smtClean="0"/>
              <a:t> à un </a:t>
            </a:r>
            <a:r>
              <a:rPr lang="en-US" baseline="0" dirty="0" err="1" smtClean="0"/>
              <a:t>systeme</a:t>
            </a:r>
            <a:r>
              <a:rPr lang="en-US" baseline="0" dirty="0" smtClean="0"/>
              <a:t> </a:t>
            </a:r>
            <a:r>
              <a:rPr lang="en-US" baseline="0" dirty="0" err="1" smtClean="0"/>
              <a:t>d’égout</a:t>
            </a:r>
            <a:r>
              <a:rPr lang="en-US" baseline="0" dirty="0" smtClean="0"/>
              <a:t> </a:t>
            </a:r>
            <a:r>
              <a:rPr lang="en-US" baseline="0" dirty="0" err="1" smtClean="0"/>
              <a:t>ou</a:t>
            </a:r>
            <a:r>
              <a:rPr lang="en-US" baseline="0" dirty="0" smtClean="0"/>
              <a:t> </a:t>
            </a:r>
            <a:r>
              <a:rPr lang="en-US" baseline="0" dirty="0" err="1" smtClean="0"/>
              <a:t>reliée</a:t>
            </a:r>
            <a:r>
              <a:rPr lang="en-US" baseline="0" dirty="0" smtClean="0"/>
              <a:t> à </a:t>
            </a:r>
            <a:r>
              <a:rPr lang="en-US" baseline="0" dirty="0" err="1" smtClean="0"/>
              <a:t>une</a:t>
            </a:r>
            <a:r>
              <a:rPr lang="en-US" baseline="0" dirty="0" smtClean="0"/>
              <a:t> fosse </a:t>
            </a:r>
            <a:r>
              <a:rPr lang="en-US" baseline="0" dirty="0" err="1" smtClean="0"/>
              <a:t>septique</a:t>
            </a:r>
            <a:r>
              <a:rPr lang="en-US" baseline="0" dirty="0" smtClean="0"/>
              <a:t>, fosse </a:t>
            </a:r>
            <a:r>
              <a:rPr lang="en-US" baseline="0" dirty="0" err="1" smtClean="0"/>
              <a:t>d’aisances</a:t>
            </a:r>
            <a:r>
              <a:rPr lang="en-US" baseline="0" dirty="0" smtClean="0"/>
              <a:t> </a:t>
            </a:r>
            <a:r>
              <a:rPr lang="en-US" baseline="0" dirty="0" err="1" smtClean="0"/>
              <a:t>améliorée</a:t>
            </a:r>
            <a:r>
              <a:rPr lang="en-US" baseline="0" dirty="0" smtClean="0"/>
              <a:t> </a:t>
            </a:r>
            <a:r>
              <a:rPr lang="en-US" baseline="0" dirty="0" err="1" smtClean="0"/>
              <a:t>autoaérée</a:t>
            </a:r>
            <a:r>
              <a:rPr lang="en-US" baseline="0" dirty="0" smtClean="0"/>
              <a:t>, fosses </a:t>
            </a:r>
            <a:r>
              <a:rPr lang="en-US" baseline="0" dirty="0" err="1" smtClean="0"/>
              <a:t>d’aisances</a:t>
            </a:r>
            <a:r>
              <a:rPr lang="en-US" baseline="0" dirty="0" smtClean="0"/>
              <a:t> avec </a:t>
            </a:r>
            <a:r>
              <a:rPr lang="en-US" baseline="0" dirty="0" err="1" smtClean="0"/>
              <a:t>dalle</a:t>
            </a:r>
            <a:r>
              <a:rPr lang="en-US" baseline="0" dirty="0" smtClean="0"/>
              <a:t>, latrines à chasse </a:t>
            </a:r>
            <a:r>
              <a:rPr lang="en-US" baseline="0" dirty="0" err="1" smtClean="0"/>
              <a:t>manuelle</a:t>
            </a:r>
            <a:r>
              <a:rPr lang="en-US" baseline="0" dirty="0" smtClean="0"/>
              <a:t>. </a:t>
            </a:r>
            <a:endParaRPr lang="en-US" dirty="0" smtClean="0"/>
          </a:p>
        </p:txBody>
      </p:sp>
    </p:spTree>
    <p:extLst>
      <p:ext uri="{BB962C8B-B14F-4D97-AF65-F5344CB8AC3E}">
        <p14:creationId xmlns:p14="http://schemas.microsoft.com/office/powerpoint/2010/main" val="27549266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Deux</a:t>
            </a:r>
            <a:r>
              <a:rPr lang="en-US" dirty="0" smtClean="0"/>
              <a:t> tiers des ménages </a:t>
            </a:r>
            <a:r>
              <a:rPr lang="en-US" dirty="0" err="1" smtClean="0"/>
              <a:t>disposent</a:t>
            </a:r>
            <a:r>
              <a:rPr lang="en-US" dirty="0" smtClean="0"/>
              <a:t> </a:t>
            </a:r>
            <a:r>
              <a:rPr lang="en-US" dirty="0" err="1" smtClean="0"/>
              <a:t>d’électricité</a:t>
            </a:r>
            <a:r>
              <a:rPr lang="en-US" dirty="0" smtClean="0"/>
              <a:t>.</a:t>
            </a:r>
            <a:r>
              <a:rPr lang="en-US" baseline="0" dirty="0" smtClean="0"/>
              <a:t> </a:t>
            </a:r>
            <a:r>
              <a:rPr lang="en-US" baseline="0" dirty="0" err="1" smtClean="0"/>
              <a:t>Cette</a:t>
            </a:r>
            <a:r>
              <a:rPr lang="en-US" baseline="0" dirty="0" smtClean="0"/>
              <a:t> proportion </a:t>
            </a:r>
            <a:r>
              <a:rPr lang="en-US" baseline="0" dirty="0" err="1" smtClean="0"/>
              <a:t>est</a:t>
            </a:r>
            <a:r>
              <a:rPr lang="en-US" baseline="0" dirty="0" smtClean="0"/>
              <a:t> beaucoup plus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(85 %) </a:t>
            </a:r>
            <a:r>
              <a:rPr lang="en-US" baseline="0" dirty="0" err="1" smtClean="0"/>
              <a:t>qu’en</a:t>
            </a:r>
            <a:r>
              <a:rPr lang="en-US" baseline="0" dirty="0" smtClean="0"/>
              <a:t> milieu rural (33 %).</a:t>
            </a:r>
            <a:endParaRPr lang="en-US" dirty="0" smtClean="0"/>
          </a:p>
        </p:txBody>
      </p:sp>
    </p:spTree>
    <p:extLst>
      <p:ext uri="{BB962C8B-B14F-4D97-AF65-F5344CB8AC3E}">
        <p14:creationId xmlns:p14="http://schemas.microsoft.com/office/powerpoint/2010/main" val="13320111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La</a:t>
            </a:r>
            <a:r>
              <a:rPr lang="en-US" baseline="0" dirty="0" smtClean="0"/>
              <a:t> </a:t>
            </a:r>
            <a:r>
              <a:rPr lang="en-US" baseline="0" dirty="0" err="1" smtClean="0"/>
              <a:t>grande</a:t>
            </a:r>
            <a:r>
              <a:rPr lang="en-US" baseline="0" dirty="0" smtClean="0"/>
              <a:t> </a:t>
            </a:r>
            <a:r>
              <a:rPr lang="en-US" baseline="0" dirty="0" err="1" smtClean="0"/>
              <a:t>majorité</a:t>
            </a:r>
            <a:r>
              <a:rPr lang="en-US" baseline="0" dirty="0" smtClean="0"/>
              <a:t> des ménages au </a:t>
            </a:r>
            <a:r>
              <a:rPr lang="en-US" baseline="0" dirty="0" err="1" smtClean="0"/>
              <a:t>Sénégal</a:t>
            </a:r>
            <a:r>
              <a:rPr lang="en-US" baseline="0" dirty="0" smtClean="0"/>
              <a:t> </a:t>
            </a:r>
            <a:r>
              <a:rPr lang="en-US" baseline="0" dirty="0" err="1" smtClean="0"/>
              <a:t>possèdent</a:t>
            </a:r>
            <a:r>
              <a:rPr lang="en-US" baseline="0" dirty="0" smtClean="0"/>
              <a:t> </a:t>
            </a:r>
            <a:r>
              <a:rPr lang="en-US" baseline="0" dirty="0" err="1" smtClean="0"/>
              <a:t>une</a:t>
            </a:r>
            <a:r>
              <a:rPr lang="en-US" baseline="0" dirty="0" smtClean="0"/>
              <a:t> </a:t>
            </a:r>
            <a:r>
              <a:rPr lang="en-US" baseline="0" dirty="0" err="1" smtClean="0"/>
              <a:t>téléphone</a:t>
            </a:r>
            <a:r>
              <a:rPr lang="en-US" baseline="0" dirty="0" smtClean="0"/>
              <a:t> portable. </a:t>
            </a:r>
            <a:r>
              <a:rPr lang="en-US" baseline="0" dirty="0" err="1" smtClean="0"/>
              <a:t>Près</a:t>
            </a:r>
            <a:r>
              <a:rPr lang="en-US" baseline="0" dirty="0" smtClean="0"/>
              <a:t> de </a:t>
            </a:r>
            <a:r>
              <a:rPr lang="en-US" baseline="0" dirty="0" err="1" smtClean="0"/>
              <a:t>deux</a:t>
            </a:r>
            <a:r>
              <a:rPr lang="en-US" baseline="0" dirty="0" smtClean="0"/>
              <a:t> tiers </a:t>
            </a:r>
            <a:r>
              <a:rPr lang="en-US" baseline="0" dirty="0" err="1" smtClean="0"/>
              <a:t>possèdent</a:t>
            </a:r>
            <a:r>
              <a:rPr lang="en-US" baseline="0" dirty="0" smtClean="0"/>
              <a:t> </a:t>
            </a:r>
            <a:r>
              <a:rPr lang="en-US" baseline="0" dirty="0" err="1" smtClean="0"/>
              <a:t>une</a:t>
            </a:r>
            <a:r>
              <a:rPr lang="en-US" baseline="0" dirty="0" smtClean="0"/>
              <a:t> radio. La possession des </a:t>
            </a:r>
            <a:r>
              <a:rPr lang="en-US" baseline="0" dirty="0" err="1" smtClean="0"/>
              <a:t>télévisions</a:t>
            </a:r>
            <a:r>
              <a:rPr lang="en-US" baseline="0" dirty="0" smtClean="0"/>
              <a:t> </a:t>
            </a:r>
            <a:r>
              <a:rPr lang="en-US" baseline="0" dirty="0" err="1" smtClean="0"/>
              <a:t>est</a:t>
            </a:r>
            <a:r>
              <a:rPr lang="en-US" baseline="0" dirty="0" smtClean="0"/>
              <a:t> plus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a:t>
            </a:r>
            <a:r>
              <a:rPr lang="en-US" baseline="0" dirty="0" err="1" smtClean="0"/>
              <a:t>qu’en</a:t>
            </a:r>
            <a:r>
              <a:rPr lang="en-US" baseline="0" dirty="0" smtClean="0"/>
              <a:t> milieu rural. La possession des </a:t>
            </a:r>
            <a:r>
              <a:rPr lang="en-US" baseline="0" dirty="0" err="1" smtClean="0"/>
              <a:t>moyens</a:t>
            </a:r>
            <a:r>
              <a:rPr lang="en-US" baseline="0" dirty="0" smtClean="0"/>
              <a:t> de transport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faible</a:t>
            </a:r>
            <a:r>
              <a:rPr lang="en-US" baseline="0" dirty="0" smtClean="0"/>
              <a:t> </a:t>
            </a:r>
            <a:r>
              <a:rPr lang="en-US" baseline="0" dirty="0" err="1" smtClean="0"/>
              <a:t>quelque</a:t>
            </a:r>
            <a:r>
              <a:rPr lang="en-US" baseline="0" dirty="0" smtClean="0"/>
              <a:t> </a:t>
            </a:r>
            <a:r>
              <a:rPr lang="en-US" baseline="0" dirty="0" err="1" smtClean="0"/>
              <a:t>soit</a:t>
            </a:r>
            <a:r>
              <a:rPr lang="en-US" baseline="0" dirty="0" smtClean="0"/>
              <a:t> le milieu de residence. </a:t>
            </a:r>
            <a:endParaRPr lang="en-US" dirty="0" smtClean="0"/>
          </a:p>
        </p:txBody>
      </p:sp>
    </p:spTree>
    <p:extLst>
      <p:ext uri="{BB962C8B-B14F-4D97-AF65-F5344CB8AC3E}">
        <p14:creationId xmlns:p14="http://schemas.microsoft.com/office/powerpoint/2010/main" val="3839250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8528729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9958038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38</a:t>
            </a:fld>
            <a:endParaRPr lang="en-US"/>
          </a:p>
        </p:txBody>
      </p:sp>
    </p:spTree>
    <p:extLst>
      <p:ext uri="{BB962C8B-B14F-4D97-AF65-F5344CB8AC3E}">
        <p14:creationId xmlns:p14="http://schemas.microsoft.com/office/powerpoint/2010/main" val="30083505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Pour</a:t>
            </a:r>
            <a:r>
              <a:rPr lang="en-US" baseline="0" dirty="0" smtClean="0"/>
              <a:t> 2016, le module special </a:t>
            </a:r>
            <a:r>
              <a:rPr lang="en-US" baseline="0" dirty="0" err="1" smtClean="0"/>
              <a:t>comprend</a:t>
            </a:r>
            <a:r>
              <a:rPr lang="en-US" baseline="0" dirty="0" smtClean="0"/>
              <a:t> le </a:t>
            </a:r>
            <a:r>
              <a:rPr lang="en-US" baseline="0" dirty="0" err="1" smtClean="0"/>
              <a:t>tabagisme</a:t>
            </a:r>
            <a:r>
              <a:rPr lang="en-US" baseline="0" dirty="0" smtClean="0"/>
              <a:t>, la situation de </a:t>
            </a:r>
            <a:r>
              <a:rPr lang="en-US" baseline="0" dirty="0" err="1" smtClean="0"/>
              <a:t>l’enfant</a:t>
            </a:r>
            <a:r>
              <a:rPr lang="en-US" baseline="0" dirty="0" smtClean="0"/>
              <a:t>, et </a:t>
            </a:r>
            <a:r>
              <a:rPr lang="en-US" baseline="0" dirty="0" err="1" smtClean="0"/>
              <a:t>l’excision</a:t>
            </a:r>
            <a:r>
              <a:rPr lang="en-US" baseline="0" dirty="0" smtClean="0"/>
              <a:t> des </a:t>
            </a:r>
            <a:r>
              <a:rPr lang="en-US" baseline="0" dirty="0" err="1" smtClean="0"/>
              <a:t>filles</a:t>
            </a:r>
            <a:r>
              <a:rPr lang="en-US" baseline="0" dirty="0" smtClean="0"/>
              <a:t>.</a:t>
            </a:r>
          </a:p>
          <a:p>
            <a:endParaRPr lang="en-US" dirty="0"/>
          </a:p>
        </p:txBody>
      </p:sp>
      <p:sp>
        <p:nvSpPr>
          <p:cNvPr id="4" name="Slide Number Placeholder 3"/>
          <p:cNvSpPr>
            <a:spLocks noGrp="1"/>
          </p:cNvSpPr>
          <p:nvPr>
            <p:ph type="sldNum" sz="quarter" idx="10"/>
          </p:nvPr>
        </p:nvSpPr>
        <p:spPr/>
        <p:txBody>
          <a:bodyPr/>
          <a:lstStyle/>
          <a:p>
            <a:pPr>
              <a:defRPr/>
            </a:pPr>
            <a:fld id="{1B4C59D2-1D0B-4F5E-9A36-E123D6BD9126}" type="slidenum">
              <a:rPr lang="en-US" smtClean="0"/>
              <a:pPr>
                <a:defRPr/>
              </a:pPr>
              <a:t>6</a:t>
            </a:fld>
            <a:endParaRPr lang="en-US"/>
          </a:p>
        </p:txBody>
      </p:sp>
    </p:spTree>
    <p:extLst>
      <p:ext uri="{BB962C8B-B14F-4D97-AF65-F5344CB8AC3E}">
        <p14:creationId xmlns:p14="http://schemas.microsoft.com/office/powerpoint/2010/main" val="31434966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Presque </a:t>
            </a:r>
            <a:r>
              <a:rPr lang="en-US" baseline="0" dirty="0" smtClean="0"/>
              <a:t>la </a:t>
            </a:r>
            <a:r>
              <a:rPr lang="en-US" baseline="0" dirty="0" err="1" smtClean="0"/>
              <a:t>moitié</a:t>
            </a:r>
            <a:r>
              <a:rPr lang="en-US" baseline="0" dirty="0" smtClean="0"/>
              <a:t> des femmes et 36 % des hommes de 15-49 </a:t>
            </a:r>
            <a:r>
              <a:rPr lang="en-US" baseline="0" dirty="0" err="1" smtClean="0"/>
              <a:t>ans</a:t>
            </a:r>
            <a:r>
              <a:rPr lang="en-US" baseline="0" dirty="0" smtClean="0"/>
              <a:t> </a:t>
            </a:r>
            <a:r>
              <a:rPr lang="en-US" baseline="0" dirty="0" err="1" smtClean="0"/>
              <a:t>n’ont</a:t>
            </a:r>
            <a:r>
              <a:rPr lang="en-US" baseline="0" dirty="0" smtClean="0"/>
              <a:t> </a:t>
            </a:r>
            <a:r>
              <a:rPr lang="en-US" baseline="0" dirty="0" err="1" smtClean="0"/>
              <a:t>aucun</a:t>
            </a:r>
            <a:r>
              <a:rPr lang="en-US" baseline="0" dirty="0" smtClean="0"/>
              <a:t> </a:t>
            </a:r>
            <a:r>
              <a:rPr lang="en-US" baseline="0" dirty="0" err="1" smtClean="0"/>
              <a:t>niveau</a:t>
            </a:r>
            <a:r>
              <a:rPr lang="en-US" baseline="0" dirty="0" smtClean="0"/>
              <a:t> </a:t>
            </a:r>
            <a:r>
              <a:rPr lang="en-US" baseline="0" dirty="0" err="1" smtClean="0"/>
              <a:t>d’instruction</a:t>
            </a:r>
            <a:r>
              <a:rPr lang="en-US" baseline="0" dirty="0" smtClean="0"/>
              <a:t>. Par </a:t>
            </a:r>
            <a:r>
              <a:rPr lang="en-US" baseline="0" dirty="0" err="1" smtClean="0"/>
              <a:t>contre</a:t>
            </a:r>
            <a:r>
              <a:rPr lang="en-US" baseline="0" dirty="0" smtClean="0"/>
              <a:t>, 29 % des femmes et 41 % des hommes </a:t>
            </a:r>
            <a:r>
              <a:rPr lang="en-US" baseline="0" dirty="0" err="1" smtClean="0"/>
              <a:t>ont</a:t>
            </a:r>
            <a:r>
              <a:rPr lang="en-US" baseline="0" dirty="0" smtClean="0"/>
              <a:t> un </a:t>
            </a:r>
            <a:r>
              <a:rPr lang="en-US" baseline="0" dirty="0" err="1" smtClean="0"/>
              <a:t>niveau</a:t>
            </a:r>
            <a:r>
              <a:rPr lang="en-US" baseline="0" dirty="0" smtClean="0"/>
              <a:t> </a:t>
            </a:r>
            <a:r>
              <a:rPr lang="en-US" baseline="0" dirty="0" err="1" smtClean="0"/>
              <a:t>moyen</a:t>
            </a:r>
            <a:r>
              <a:rPr lang="en-US" baseline="0" dirty="0" smtClean="0"/>
              <a:t>/</a:t>
            </a:r>
            <a:r>
              <a:rPr lang="en-US" baseline="0" dirty="0" err="1" smtClean="0"/>
              <a:t>secondaire</a:t>
            </a:r>
            <a:r>
              <a:rPr lang="en-US" baseline="0" dirty="0" smtClean="0"/>
              <a:t> </a:t>
            </a:r>
            <a:r>
              <a:rPr lang="en-US" baseline="0" dirty="0" err="1" smtClean="0"/>
              <a:t>ou</a:t>
            </a:r>
            <a:r>
              <a:rPr lang="en-US" baseline="0" dirty="0" smtClean="0"/>
              <a:t> </a:t>
            </a:r>
            <a:r>
              <a:rPr lang="en-US" baseline="0" dirty="0" err="1" smtClean="0"/>
              <a:t>supérieur</a:t>
            </a:r>
            <a:r>
              <a:rPr lang="en-US" baseline="0" dirty="0" smtClean="0"/>
              <a:t>.</a:t>
            </a:r>
            <a:endParaRPr lang="en-US" dirty="0" smtClean="0"/>
          </a:p>
        </p:txBody>
      </p:sp>
    </p:spTree>
    <p:extLst>
      <p:ext uri="{BB962C8B-B14F-4D97-AF65-F5344CB8AC3E}">
        <p14:creationId xmlns:p14="http://schemas.microsoft.com/office/powerpoint/2010/main" val="15775443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45</a:t>
            </a:r>
            <a:r>
              <a:rPr lang="en-US" baseline="0" dirty="0" smtClean="0"/>
              <a:t> %</a:t>
            </a:r>
            <a:r>
              <a:rPr lang="en-US" dirty="0" smtClean="0"/>
              <a:t> femmes de 15-49 </a:t>
            </a:r>
            <a:r>
              <a:rPr lang="en-US" dirty="0" err="1" smtClean="0"/>
              <a:t>ans</a:t>
            </a:r>
            <a:r>
              <a:rPr lang="en-US" dirty="0" smtClean="0"/>
              <a:t> et 62 % des hommes de 15-49 </a:t>
            </a:r>
            <a:r>
              <a:rPr lang="en-US" dirty="0" err="1" smtClean="0"/>
              <a:t>ans</a:t>
            </a:r>
            <a:r>
              <a:rPr lang="en-US" dirty="0" smtClean="0"/>
              <a:t> </a:t>
            </a:r>
            <a:r>
              <a:rPr lang="en-US" dirty="0" err="1" smtClean="0"/>
              <a:t>sont</a:t>
            </a:r>
            <a:r>
              <a:rPr lang="en-US" dirty="0" smtClean="0"/>
              <a:t> </a:t>
            </a:r>
            <a:r>
              <a:rPr lang="en-US" dirty="0" err="1" smtClean="0"/>
              <a:t>alphabétisés</a:t>
            </a:r>
            <a:r>
              <a:rPr lang="en-US" dirty="0" smtClean="0"/>
              <a:t>. </a:t>
            </a:r>
            <a:r>
              <a:rPr lang="en-US" dirty="0" err="1" smtClean="0"/>
              <a:t>Cette</a:t>
            </a:r>
            <a:r>
              <a:rPr lang="en-US" dirty="0" smtClean="0"/>
              <a:t> proportion </a:t>
            </a:r>
            <a:r>
              <a:rPr lang="en-US" dirty="0" err="1" smtClean="0"/>
              <a:t>est</a:t>
            </a:r>
            <a:r>
              <a:rPr lang="en-US" dirty="0" smtClean="0"/>
              <a:t> plus</a:t>
            </a:r>
            <a:r>
              <a:rPr lang="en-US" baseline="0" dirty="0" smtClean="0"/>
              <a:t>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a:t>
            </a:r>
            <a:r>
              <a:rPr lang="en-US" baseline="0" dirty="0" err="1" smtClean="0"/>
              <a:t>qu’en</a:t>
            </a:r>
            <a:r>
              <a:rPr lang="en-US" baseline="0" dirty="0" smtClean="0"/>
              <a:t> milieu rural.</a:t>
            </a:r>
            <a:endParaRPr lang="en-US" dirty="0" smtClean="0"/>
          </a:p>
        </p:txBody>
      </p:sp>
    </p:spTree>
    <p:extLst>
      <p:ext uri="{BB962C8B-B14F-4D97-AF65-F5344CB8AC3E}">
        <p14:creationId xmlns:p14="http://schemas.microsoft.com/office/powerpoint/2010/main" val="10798580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4762865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47460144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44</a:t>
            </a:fld>
            <a:endParaRPr lang="en-US"/>
          </a:p>
        </p:txBody>
      </p:sp>
    </p:spTree>
    <p:extLst>
      <p:ext uri="{BB962C8B-B14F-4D97-AF65-F5344CB8AC3E}">
        <p14:creationId xmlns:p14="http://schemas.microsoft.com/office/powerpoint/2010/main" val="15920667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baseline="0" dirty="0" smtClean="0"/>
              <a:t> des services de base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élevée</a:t>
            </a:r>
            <a:r>
              <a:rPr lang="en-US" baseline="0" dirty="0" smtClean="0"/>
              <a:t> au </a:t>
            </a:r>
            <a:r>
              <a:rPr lang="en-US" baseline="0" dirty="0" err="1" smtClean="0"/>
              <a:t>Sénégal</a:t>
            </a:r>
            <a:r>
              <a:rPr lang="en-US" baseline="0" dirty="0" smtClean="0"/>
              <a:t>. Plus de 3 structures sur 4 </a:t>
            </a:r>
            <a:r>
              <a:rPr lang="en-US" baseline="0" dirty="0" err="1" smtClean="0"/>
              <a:t>offrent</a:t>
            </a:r>
            <a:r>
              <a:rPr lang="en-US" baseline="0" dirty="0" smtClean="0"/>
              <a:t> </a:t>
            </a:r>
            <a:r>
              <a:rPr lang="en-US" baseline="0" dirty="0" err="1" smtClean="0"/>
              <a:t>tous</a:t>
            </a:r>
            <a:r>
              <a:rPr lang="en-US" baseline="0" dirty="0" smtClean="0"/>
              <a:t> les services de base: </a:t>
            </a:r>
            <a:r>
              <a:rPr lang="en-US" baseline="0" dirty="0" err="1" smtClean="0"/>
              <a:t>soins</a:t>
            </a:r>
            <a:r>
              <a:rPr lang="en-US" baseline="0" dirty="0" smtClean="0"/>
              <a:t> </a:t>
            </a:r>
            <a:r>
              <a:rPr lang="en-US" baseline="0" dirty="0" err="1" smtClean="0"/>
              <a:t>curatifs</a:t>
            </a:r>
            <a:r>
              <a:rPr lang="en-US" baseline="0" dirty="0" smtClean="0"/>
              <a:t> </a:t>
            </a:r>
            <a:r>
              <a:rPr lang="en-US" baseline="0" dirty="0" err="1" smtClean="0"/>
              <a:t>infantiles</a:t>
            </a:r>
            <a:r>
              <a:rPr lang="en-US" baseline="0" dirty="0" smtClean="0"/>
              <a:t>, </a:t>
            </a:r>
            <a:r>
              <a:rPr lang="en-US" baseline="0" dirty="0" err="1" smtClean="0"/>
              <a:t>suivi</a:t>
            </a:r>
            <a:r>
              <a:rPr lang="en-US" baseline="0" dirty="0" smtClean="0"/>
              <a:t> de la </a:t>
            </a:r>
            <a:r>
              <a:rPr lang="en-US" baseline="0" dirty="0" err="1" smtClean="0"/>
              <a:t>croissance</a:t>
            </a:r>
            <a:r>
              <a:rPr lang="en-US" baseline="0" dirty="0" smtClean="0"/>
              <a:t>, vaccination infantile, </a:t>
            </a:r>
            <a:r>
              <a:rPr lang="en-US" baseline="0" dirty="0" err="1" smtClean="0"/>
              <a:t>n’importe</a:t>
            </a:r>
            <a:r>
              <a:rPr lang="en-US" baseline="0" dirty="0" smtClean="0"/>
              <a:t> </a:t>
            </a:r>
            <a:r>
              <a:rPr lang="en-US" baseline="0" dirty="0" err="1" smtClean="0"/>
              <a:t>quelle</a:t>
            </a:r>
            <a:r>
              <a:rPr lang="en-US" baseline="0" dirty="0" smtClean="0"/>
              <a:t> methods de </a:t>
            </a:r>
            <a:r>
              <a:rPr lang="en-US" baseline="0" dirty="0" err="1" smtClean="0"/>
              <a:t>planification</a:t>
            </a:r>
            <a:r>
              <a:rPr lang="en-US" baseline="0" dirty="0" smtClean="0"/>
              <a:t> </a:t>
            </a:r>
            <a:r>
              <a:rPr lang="en-US" baseline="0" dirty="0" err="1" smtClean="0"/>
              <a:t>familiale</a:t>
            </a:r>
            <a:r>
              <a:rPr lang="en-US" baseline="0" dirty="0" smtClean="0"/>
              <a:t>, consultation </a:t>
            </a:r>
            <a:r>
              <a:rPr lang="en-US" baseline="0" dirty="0" err="1" smtClean="0"/>
              <a:t>prénatale</a:t>
            </a:r>
            <a:r>
              <a:rPr lang="en-US" baseline="0" dirty="0" smtClean="0"/>
              <a:t>, et services des IST.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45</a:t>
            </a:fld>
            <a:endParaRPr lang="en-US"/>
          </a:p>
        </p:txBody>
      </p:sp>
    </p:spTree>
    <p:extLst>
      <p:ext uri="{BB962C8B-B14F-4D97-AF65-F5344CB8AC3E}">
        <p14:creationId xmlns:p14="http://schemas.microsoft.com/office/powerpoint/2010/main" val="33479577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baseline="0" dirty="0" smtClean="0"/>
              <a:t> de </a:t>
            </a:r>
            <a:r>
              <a:rPr lang="en-US" baseline="0" dirty="0" err="1" smtClean="0"/>
              <a:t>tous</a:t>
            </a:r>
            <a:r>
              <a:rPr lang="en-US" baseline="0" dirty="0" smtClean="0"/>
              <a:t> les services de base </a:t>
            </a:r>
            <a:r>
              <a:rPr lang="en-US" baseline="0" dirty="0" err="1" smtClean="0"/>
              <a:t>est</a:t>
            </a:r>
            <a:r>
              <a:rPr lang="en-US" baseline="0" dirty="0" smtClean="0"/>
              <a:t> beaucoup plus </a:t>
            </a:r>
            <a:r>
              <a:rPr lang="en-US" baseline="0" dirty="0" err="1" smtClean="0"/>
              <a:t>élevée</a:t>
            </a:r>
            <a:r>
              <a:rPr lang="en-US" baseline="0" dirty="0" smtClean="0"/>
              <a:t> </a:t>
            </a:r>
            <a:r>
              <a:rPr lang="en-US" baseline="0" dirty="0" err="1" smtClean="0"/>
              <a:t>dans</a:t>
            </a:r>
            <a:r>
              <a:rPr lang="en-US" baseline="0" dirty="0" smtClean="0"/>
              <a:t> les </a:t>
            </a:r>
            <a:r>
              <a:rPr lang="en-US" baseline="0" dirty="0" err="1" smtClean="0"/>
              <a:t>postes</a:t>
            </a:r>
            <a:r>
              <a:rPr lang="en-US" baseline="0" dirty="0" smtClean="0"/>
              <a:t> de santé que </a:t>
            </a:r>
            <a:r>
              <a:rPr lang="en-US" baseline="0" dirty="0" err="1" smtClean="0"/>
              <a:t>dans</a:t>
            </a:r>
            <a:r>
              <a:rPr lang="en-US" baseline="0" dirty="0" smtClean="0"/>
              <a:t> les </a:t>
            </a:r>
            <a:r>
              <a:rPr lang="en-US" baseline="0" dirty="0" err="1" smtClean="0"/>
              <a:t>hôpitaux</a:t>
            </a:r>
            <a:r>
              <a:rPr lang="en-US" baseline="0" dirty="0" smtClean="0"/>
              <a:t>. La </a:t>
            </a:r>
            <a:r>
              <a:rPr lang="en-US" baseline="0" dirty="0" err="1" smtClean="0"/>
              <a:t>disponibilité</a:t>
            </a:r>
            <a:r>
              <a:rPr lang="en-US" baseline="0" dirty="0" smtClean="0"/>
              <a:t> de </a:t>
            </a:r>
            <a:r>
              <a:rPr lang="en-US" baseline="0" dirty="0" err="1" smtClean="0"/>
              <a:t>tous</a:t>
            </a:r>
            <a:r>
              <a:rPr lang="en-US" baseline="0" dirty="0" smtClean="0"/>
              <a:t> les services de base </a:t>
            </a:r>
            <a:r>
              <a:rPr lang="en-US" baseline="0" dirty="0" err="1" smtClean="0"/>
              <a:t>est</a:t>
            </a:r>
            <a:r>
              <a:rPr lang="en-US" baseline="0" dirty="0" smtClean="0"/>
              <a:t> plus </a:t>
            </a:r>
            <a:r>
              <a:rPr lang="en-US" baseline="0" dirty="0" err="1" smtClean="0"/>
              <a:t>élevée</a:t>
            </a:r>
            <a:r>
              <a:rPr lang="en-US" baseline="0" dirty="0" smtClean="0"/>
              <a:t> aux structures </a:t>
            </a:r>
            <a:r>
              <a:rPr lang="en-US" baseline="0" dirty="0" err="1" smtClean="0"/>
              <a:t>publiques</a:t>
            </a:r>
            <a:r>
              <a:rPr lang="en-US" baseline="0" dirty="0" smtClean="0"/>
              <a:t> </a:t>
            </a:r>
            <a:r>
              <a:rPr lang="en-US" baseline="0" dirty="0" err="1" smtClean="0"/>
              <a:t>qu’aux</a:t>
            </a:r>
            <a:r>
              <a:rPr lang="en-US" baseline="0" dirty="0" smtClean="0"/>
              <a:t> structures </a:t>
            </a:r>
            <a:r>
              <a:rPr lang="en-US" baseline="0" dirty="0" err="1" smtClean="0"/>
              <a:t>privées</a:t>
            </a:r>
            <a:r>
              <a:rPr lang="en-US" baseline="0" dirty="0" smtClean="0"/>
              <a:t>. </a:t>
            </a:r>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46</a:t>
            </a:fld>
            <a:endParaRPr lang="en-US"/>
          </a:p>
        </p:txBody>
      </p:sp>
    </p:spTree>
    <p:extLst>
      <p:ext uri="{BB962C8B-B14F-4D97-AF65-F5344CB8AC3E}">
        <p14:creationId xmlns:p14="http://schemas.microsoft.com/office/powerpoint/2010/main" val="355666276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 region, la </a:t>
            </a:r>
            <a:r>
              <a:rPr lang="en-US" dirty="0" err="1" smtClean="0"/>
              <a:t>disponibilité</a:t>
            </a:r>
            <a:r>
              <a:rPr lang="en-US" dirty="0" smtClean="0"/>
              <a:t> de</a:t>
            </a:r>
            <a:r>
              <a:rPr lang="en-US" baseline="0" dirty="0" smtClean="0"/>
              <a:t> </a:t>
            </a:r>
            <a:r>
              <a:rPr lang="en-US" baseline="0" dirty="0" err="1" smtClean="0"/>
              <a:t>tous</a:t>
            </a:r>
            <a:r>
              <a:rPr lang="en-US" baseline="0" dirty="0" smtClean="0"/>
              <a:t> les services de base </a:t>
            </a:r>
            <a:r>
              <a:rPr lang="en-US" baseline="0" dirty="0" err="1" smtClean="0"/>
              <a:t>passe</a:t>
            </a:r>
            <a:r>
              <a:rPr lang="en-US" baseline="0" dirty="0" smtClean="0"/>
              <a:t> d’un minimum de 58 % à Dakar à un maximum de 99 % </a:t>
            </a:r>
            <a:r>
              <a:rPr lang="en-US" baseline="0" dirty="0" err="1" smtClean="0"/>
              <a:t>dans</a:t>
            </a:r>
            <a:r>
              <a:rPr lang="en-US" baseline="0" dirty="0" smtClean="0"/>
              <a:t> la region </a:t>
            </a:r>
            <a:r>
              <a:rPr lang="en-US" baseline="0" dirty="0" err="1" smtClean="0"/>
              <a:t>Matam</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47</a:t>
            </a:fld>
            <a:endParaRPr lang="en-US"/>
          </a:p>
        </p:txBody>
      </p:sp>
    </p:spTree>
    <p:extLst>
      <p:ext uri="{BB962C8B-B14F-4D97-AF65-F5344CB8AC3E}">
        <p14:creationId xmlns:p14="http://schemas.microsoft.com/office/powerpoint/2010/main" val="9600317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Les résultats de l’enquête montrent que la grande majorité des structures dispose d’une source d’eau améliorée (95 %), une latrine pour les patients (98 %), et l’intimité visuelle et auditive (98 %). Par contre, seulement 50 % des structures disposent d’équipement de communication, 52 % d’un ordinateur avec internet, 57 % d’électricité régulière, et 65 % disposent d’un moyen de transport d’urgence. La comparaison des résultats de la deuxième année de l’ECPSS avec ceux de 2014 montre que la disponibilité des infrastructures de base n’a pas beaucoup changé, à l’exception de la disponibilité du transport d’urgence.</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48</a:t>
            </a:fld>
            <a:endParaRPr lang="en-US"/>
          </a:p>
        </p:txBody>
      </p:sp>
    </p:spTree>
    <p:extLst>
      <p:ext uri="{BB962C8B-B14F-4D97-AF65-F5344CB8AC3E}">
        <p14:creationId xmlns:p14="http://schemas.microsoft.com/office/powerpoint/2010/main" val="183673102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 region, la </a:t>
            </a:r>
            <a:r>
              <a:rPr lang="en-US" dirty="0" err="1" smtClean="0"/>
              <a:t>disponibilité</a:t>
            </a:r>
            <a:r>
              <a:rPr lang="en-US" dirty="0" smtClean="0"/>
              <a:t> du transport </a:t>
            </a:r>
            <a:r>
              <a:rPr lang="en-US" dirty="0" err="1" smtClean="0"/>
              <a:t>d’urgence</a:t>
            </a:r>
            <a:r>
              <a:rPr lang="en-US" dirty="0" smtClean="0"/>
              <a:t> </a:t>
            </a:r>
            <a:r>
              <a:rPr lang="en-US" baseline="0" dirty="0" err="1" smtClean="0"/>
              <a:t>passe</a:t>
            </a:r>
            <a:r>
              <a:rPr lang="en-US" baseline="0" dirty="0" smtClean="0"/>
              <a:t> d’un minimum de 34 % </a:t>
            </a:r>
            <a:r>
              <a:rPr lang="en-US" baseline="0" dirty="0" err="1" smtClean="0"/>
              <a:t>dans</a:t>
            </a:r>
            <a:r>
              <a:rPr lang="en-US" baseline="0" dirty="0" smtClean="0"/>
              <a:t> la region </a:t>
            </a:r>
            <a:r>
              <a:rPr lang="en-US" baseline="0" dirty="0" err="1" smtClean="0"/>
              <a:t>Kédougou</a:t>
            </a:r>
            <a:r>
              <a:rPr lang="en-US" baseline="0" dirty="0" smtClean="0"/>
              <a:t> à un maximum de 85 % </a:t>
            </a:r>
            <a:r>
              <a:rPr lang="en-US" baseline="0" dirty="0" err="1" smtClean="0"/>
              <a:t>dans</a:t>
            </a:r>
            <a:r>
              <a:rPr lang="en-US" baseline="0" dirty="0" smtClean="0"/>
              <a:t> la region de </a:t>
            </a:r>
            <a:r>
              <a:rPr lang="en-US" baseline="0" dirty="0" err="1" smtClean="0"/>
              <a:t>Ziguinchor</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49</a:t>
            </a:fld>
            <a:endParaRPr lang="en-US"/>
          </a:p>
        </p:txBody>
      </p:sp>
    </p:spTree>
    <p:extLst>
      <p:ext uri="{BB962C8B-B14F-4D97-AF65-F5344CB8AC3E}">
        <p14:creationId xmlns:p14="http://schemas.microsoft.com/office/powerpoint/2010/main" val="27548679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7617287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289682261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51</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611611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33381659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hdr" sz="quarter"/>
          </p:nvPr>
        </p:nvSpPr>
        <p:spPr/>
        <p:txBody>
          <a:bodyPr/>
          <a:lstStyle/>
          <a:p>
            <a:pPr>
              <a:defRPr/>
            </a:pPr>
            <a:endParaRPr lang="fr-FR" smtClean="0"/>
          </a:p>
        </p:txBody>
      </p:sp>
      <p:sp>
        <p:nvSpPr>
          <p:cNvPr id="32771" name="Rectangle 3"/>
          <p:cNvSpPr>
            <a:spLocks noGrp="1" noChangeArrowheads="1"/>
          </p:cNvSpPr>
          <p:nvPr>
            <p:ph type="dt" sz="quarter" idx="1"/>
          </p:nvPr>
        </p:nvSpPr>
        <p:spPr/>
        <p:txBody>
          <a:bodyPr/>
          <a:lstStyle/>
          <a:p>
            <a:pPr>
              <a:defRPr/>
            </a:pPr>
            <a:endParaRPr lang="fr-FR" smtClean="0"/>
          </a:p>
        </p:txBody>
      </p:sp>
      <p:sp>
        <p:nvSpPr>
          <p:cNvPr id="32772" name="Rectangle 6"/>
          <p:cNvSpPr>
            <a:spLocks noGrp="1" noChangeArrowheads="1"/>
          </p:cNvSpPr>
          <p:nvPr>
            <p:ph type="ftr" sz="quarter" idx="4"/>
          </p:nvPr>
        </p:nvSpPr>
        <p:spPr/>
        <p:txBody>
          <a:bodyPr/>
          <a:lstStyle/>
          <a:p>
            <a:pPr>
              <a:defRPr/>
            </a:pPr>
            <a:endParaRPr lang="fr-FR" smtClean="0"/>
          </a:p>
        </p:txBody>
      </p:sp>
      <p:sp>
        <p:nvSpPr>
          <p:cNvPr id="32773" name="Rectangle 7"/>
          <p:cNvSpPr>
            <a:spLocks noGrp="1" noChangeArrowheads="1"/>
          </p:cNvSpPr>
          <p:nvPr>
            <p:ph type="sldNum" sz="quarter" idx="5"/>
          </p:nvPr>
        </p:nvSpPr>
        <p:spPr/>
        <p:txBody>
          <a:bodyPr/>
          <a:lstStyle/>
          <a:p>
            <a:pPr>
              <a:defRPr/>
            </a:pPr>
            <a:fld id="{9FDF5EAA-2E8F-43FE-A460-782FDDD08470}" type="slidenum">
              <a:rPr lang="fr-FR" smtClean="0"/>
              <a:pPr>
                <a:defRPr/>
              </a:pPr>
              <a:t>54</a:t>
            </a:fld>
            <a:endParaRPr lang="fr-FR" smtClean="0"/>
          </a:p>
        </p:txBody>
      </p:sp>
      <p:sp>
        <p:nvSpPr>
          <p:cNvPr id="32774" name="Rectangle 2"/>
          <p:cNvSpPr>
            <a:spLocks noGrp="1" noRot="1" noChangeAspect="1" noChangeArrowheads="1" noTextEdit="1"/>
          </p:cNvSpPr>
          <p:nvPr>
            <p:ph type="sldImg"/>
          </p:nvPr>
        </p:nvSpPr>
        <p:spPr>
          <a:ln/>
        </p:spPr>
      </p:sp>
      <p:sp>
        <p:nvSpPr>
          <p:cNvPr id="327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dirty="0" smtClean="0"/>
              <a:t>L’indice</a:t>
            </a:r>
            <a:r>
              <a:rPr lang="fr-FR" baseline="0" dirty="0" smtClean="0"/>
              <a:t> synthétique de fécondité a baissé lentement mais régulièrement de 6,4 enfants en 1986 à 5,0 enfants en 2010-2011. </a:t>
            </a:r>
            <a:r>
              <a:rPr lang="fr-FR" sz="1200" kern="1200" dirty="0" smtClean="0">
                <a:solidFill>
                  <a:schemeClr val="tx1"/>
                </a:solidFill>
                <a:effectLst/>
                <a:latin typeface="Arial" charset="0"/>
                <a:ea typeface="+mn-ea"/>
                <a:cs typeface="Arial" charset="0"/>
              </a:rPr>
              <a:t>À partir de 2010, la tendance est moins régulière et il semble que le niveau de fécondité se stabilise autour de 5 enfants par femme,</a:t>
            </a:r>
            <a:r>
              <a:rPr lang="fr-FR" sz="1200" kern="1200" baseline="0" dirty="0" smtClean="0">
                <a:solidFill>
                  <a:schemeClr val="tx1"/>
                </a:solidFill>
                <a:effectLst/>
                <a:latin typeface="Arial" charset="0"/>
                <a:ea typeface="+mn-ea"/>
                <a:cs typeface="Arial" charset="0"/>
              </a:rPr>
              <a:t> jusqu’à 4,7 enfants par femme en 2016.</a:t>
            </a:r>
            <a:endParaRPr lang="fr-FR" dirty="0" smtClean="0"/>
          </a:p>
        </p:txBody>
      </p:sp>
    </p:spTree>
    <p:extLst>
      <p:ext uri="{BB962C8B-B14F-4D97-AF65-F5344CB8AC3E}">
        <p14:creationId xmlns:p14="http://schemas.microsoft.com/office/powerpoint/2010/main" val="2979488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hdr" sz="quarter"/>
          </p:nvPr>
        </p:nvSpPr>
        <p:spPr/>
        <p:txBody>
          <a:bodyPr/>
          <a:lstStyle/>
          <a:p>
            <a:pPr>
              <a:defRPr/>
            </a:pPr>
            <a:endParaRPr lang="fr-FR" smtClean="0"/>
          </a:p>
        </p:txBody>
      </p:sp>
      <p:sp>
        <p:nvSpPr>
          <p:cNvPr id="33795" name="Rectangle 3"/>
          <p:cNvSpPr>
            <a:spLocks noGrp="1" noChangeArrowheads="1"/>
          </p:cNvSpPr>
          <p:nvPr>
            <p:ph type="dt" sz="quarter" idx="1"/>
          </p:nvPr>
        </p:nvSpPr>
        <p:spPr/>
        <p:txBody>
          <a:bodyPr/>
          <a:lstStyle/>
          <a:p>
            <a:pPr>
              <a:defRPr/>
            </a:pPr>
            <a:endParaRPr lang="fr-FR" smtClean="0"/>
          </a:p>
        </p:txBody>
      </p:sp>
      <p:sp>
        <p:nvSpPr>
          <p:cNvPr id="33796" name="Rectangle 6"/>
          <p:cNvSpPr>
            <a:spLocks noGrp="1" noChangeArrowheads="1"/>
          </p:cNvSpPr>
          <p:nvPr>
            <p:ph type="ftr" sz="quarter" idx="4"/>
          </p:nvPr>
        </p:nvSpPr>
        <p:spPr/>
        <p:txBody>
          <a:bodyPr/>
          <a:lstStyle/>
          <a:p>
            <a:pPr>
              <a:defRPr/>
            </a:pPr>
            <a:endParaRPr lang="fr-FR" smtClean="0"/>
          </a:p>
        </p:txBody>
      </p:sp>
      <p:sp>
        <p:nvSpPr>
          <p:cNvPr id="33797" name="Rectangle 7"/>
          <p:cNvSpPr>
            <a:spLocks noGrp="1" noChangeArrowheads="1"/>
          </p:cNvSpPr>
          <p:nvPr>
            <p:ph type="sldNum" sz="quarter" idx="5"/>
          </p:nvPr>
        </p:nvSpPr>
        <p:spPr/>
        <p:txBody>
          <a:bodyPr/>
          <a:lstStyle/>
          <a:p>
            <a:pPr>
              <a:defRPr/>
            </a:pPr>
            <a:fld id="{88A3293E-AF16-4632-8A93-FE617F308C52}" type="slidenum">
              <a:rPr lang="fr-FR" smtClean="0"/>
              <a:pPr>
                <a:defRPr/>
              </a:pPr>
              <a:t>55</a:t>
            </a:fld>
            <a:endParaRPr lang="fr-FR" smtClean="0"/>
          </a:p>
        </p:txBody>
      </p:sp>
      <p:sp>
        <p:nvSpPr>
          <p:cNvPr id="33798" name="Rectangle 2"/>
          <p:cNvSpPr>
            <a:spLocks noGrp="1" noRot="1" noChangeAspect="1" noChangeArrowheads="1" noTextEdit="1"/>
          </p:cNvSpPr>
          <p:nvPr>
            <p:ph type="sldImg"/>
          </p:nvPr>
        </p:nvSpPr>
        <p:spPr>
          <a:ln/>
        </p:spPr>
      </p:sp>
      <p:sp>
        <p:nvSpPr>
          <p:cNvPr id="337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dirty="0" smtClean="0"/>
              <a:t>Quand</a:t>
            </a:r>
            <a:r>
              <a:rPr lang="fr-FR" baseline="0" dirty="0" smtClean="0"/>
              <a:t> on compare le Sénégal aux autres pays dans la sous-région, la fécondité au Sénégal est vers le bas. </a:t>
            </a:r>
            <a:endParaRPr lang="fr-FR" dirty="0" smtClean="0"/>
          </a:p>
        </p:txBody>
      </p:sp>
    </p:spTree>
    <p:extLst>
      <p:ext uri="{BB962C8B-B14F-4D97-AF65-F5344CB8AC3E}">
        <p14:creationId xmlns:p14="http://schemas.microsoft.com/office/powerpoint/2010/main" val="98822847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fécondité varie sensiblement par région, passant d’un minimum de 3,2 enfants par femme à Dakar à 7,5 enfants dans la région de </a:t>
            </a:r>
            <a:r>
              <a:rPr lang="fr-FR" sz="1200" b="0" i="0" u="none" strike="noStrike" kern="1200" baseline="0" dirty="0" err="1" smtClean="0">
                <a:solidFill>
                  <a:schemeClr val="tx1"/>
                </a:solidFill>
                <a:latin typeface="Arial" charset="0"/>
                <a:ea typeface="+mn-ea"/>
                <a:cs typeface="Arial" charset="0"/>
              </a:rPr>
              <a:t>Kaffrine</a:t>
            </a:r>
            <a:r>
              <a:rPr lang="fr-FR" sz="1200" b="0" i="0" u="none" strike="noStrike" kern="1200" baseline="0" dirty="0" smtClean="0">
                <a:solidFill>
                  <a:schemeClr val="tx1"/>
                </a:solidFill>
                <a:latin typeface="Arial" charset="0"/>
                <a:ea typeface="+mn-ea"/>
                <a:cs typeface="Arial" charset="0"/>
              </a:rPr>
              <a:t>. Il faut noter que ces résultats sont basés sur les données agrégées de 2015 et 2016.</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56</a:t>
            </a:fld>
            <a:endParaRPr lang="en-US"/>
          </a:p>
        </p:txBody>
      </p:sp>
    </p:spTree>
    <p:extLst>
      <p:ext uri="{BB962C8B-B14F-4D97-AF65-F5344CB8AC3E}">
        <p14:creationId xmlns:p14="http://schemas.microsoft.com/office/powerpoint/2010/main" val="422521695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a:ln/>
        </p:spPr>
      </p:sp>
      <p:sp>
        <p:nvSpPr>
          <p:cNvPr id="358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L’âge</a:t>
            </a:r>
            <a:r>
              <a:rPr lang="en-US" dirty="0" smtClean="0"/>
              <a:t> </a:t>
            </a:r>
            <a:r>
              <a:rPr lang="en-US" dirty="0" err="1" smtClean="0"/>
              <a:t>médian</a:t>
            </a:r>
            <a:r>
              <a:rPr lang="en-US" baseline="0" dirty="0" smtClean="0"/>
              <a:t> à la première naissance </a:t>
            </a:r>
            <a:r>
              <a:rPr lang="en-US" baseline="0" dirty="0" err="1" smtClean="0"/>
              <a:t>est</a:t>
            </a:r>
            <a:r>
              <a:rPr lang="en-US" baseline="0" dirty="0" smtClean="0"/>
              <a:t> de 21,7 ans. </a:t>
            </a:r>
            <a:r>
              <a:rPr lang="en-US" baseline="0" dirty="0" err="1" smtClean="0"/>
              <a:t>Cela</a:t>
            </a:r>
            <a:r>
              <a:rPr lang="en-US" baseline="0" dirty="0" smtClean="0"/>
              <a:t> </a:t>
            </a:r>
            <a:r>
              <a:rPr lang="en-US" baseline="0" dirty="0" err="1" smtClean="0"/>
              <a:t>veut</a:t>
            </a:r>
            <a:r>
              <a:rPr lang="en-US" baseline="0" dirty="0" smtClean="0"/>
              <a:t> dire que la </a:t>
            </a:r>
            <a:r>
              <a:rPr lang="en-US" baseline="0" dirty="0" err="1" smtClean="0"/>
              <a:t>moitié</a:t>
            </a:r>
            <a:r>
              <a:rPr lang="en-US" baseline="0" dirty="0" smtClean="0"/>
              <a:t> des femmes </a:t>
            </a:r>
            <a:r>
              <a:rPr lang="en-US" baseline="0" dirty="0" err="1" smtClean="0"/>
              <a:t>ont</a:t>
            </a:r>
            <a:r>
              <a:rPr lang="en-US" baseline="0" dirty="0" smtClean="0"/>
              <a:t> </a:t>
            </a:r>
            <a:r>
              <a:rPr lang="en-US" baseline="0" dirty="0" err="1" smtClean="0"/>
              <a:t>eu</a:t>
            </a:r>
            <a:r>
              <a:rPr lang="en-US" baseline="0" dirty="0" smtClean="0"/>
              <a:t> </a:t>
            </a:r>
            <a:r>
              <a:rPr lang="en-US" baseline="0" dirty="0" err="1" smtClean="0"/>
              <a:t>leur</a:t>
            </a:r>
            <a:r>
              <a:rPr lang="en-US" baseline="0" dirty="0" smtClean="0"/>
              <a:t> première naissance </a:t>
            </a:r>
            <a:r>
              <a:rPr lang="en-US" baseline="0" dirty="0" err="1" smtClean="0"/>
              <a:t>avant</a:t>
            </a:r>
            <a:r>
              <a:rPr lang="en-US" baseline="0" dirty="0" smtClean="0"/>
              <a:t> </a:t>
            </a:r>
            <a:r>
              <a:rPr lang="en-US" baseline="0" dirty="0" err="1" smtClean="0"/>
              <a:t>l’âge</a:t>
            </a:r>
            <a:r>
              <a:rPr lang="en-US" baseline="0" dirty="0" smtClean="0"/>
              <a:t> de 21,7 ans. </a:t>
            </a:r>
            <a:endParaRPr lang="en-US" dirty="0" smtClean="0"/>
          </a:p>
        </p:txBody>
      </p:sp>
      <p:sp>
        <p:nvSpPr>
          <p:cNvPr id="35844" name="Slide Number Placeholder 3"/>
          <p:cNvSpPr>
            <a:spLocks noGrp="1"/>
          </p:cNvSpPr>
          <p:nvPr>
            <p:ph type="sldNum" sz="quarter" idx="5"/>
          </p:nvPr>
        </p:nvSpPr>
        <p:spPr/>
        <p:txBody>
          <a:bodyPr/>
          <a:lstStyle/>
          <a:p>
            <a:pPr>
              <a:defRPr/>
            </a:pPr>
            <a:fld id="{0D3DC67B-C810-40AD-A660-10B0ACEFE09A}" type="slidenum">
              <a:rPr lang="en-US" smtClean="0"/>
              <a:pPr>
                <a:defRPr/>
              </a:pPr>
              <a:t>57</a:t>
            </a:fld>
            <a:endParaRPr lang="en-US" smtClean="0"/>
          </a:p>
        </p:txBody>
      </p:sp>
    </p:spTree>
    <p:extLst>
      <p:ext uri="{BB962C8B-B14F-4D97-AF65-F5344CB8AC3E}">
        <p14:creationId xmlns:p14="http://schemas.microsoft.com/office/powerpoint/2010/main" val="15167625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16 % des </a:t>
            </a:r>
            <a:r>
              <a:rPr lang="en-US" dirty="0" err="1" smtClean="0"/>
              <a:t>adolescentes</a:t>
            </a:r>
            <a:r>
              <a:rPr lang="en-US" dirty="0" smtClean="0"/>
              <a:t> de 15-19 </a:t>
            </a:r>
            <a:r>
              <a:rPr lang="en-US" dirty="0" err="1" smtClean="0"/>
              <a:t>ans</a:t>
            </a:r>
            <a:r>
              <a:rPr lang="en-US" dirty="0" smtClean="0"/>
              <a:t> </a:t>
            </a:r>
            <a:r>
              <a:rPr lang="en-US" dirty="0" err="1" smtClean="0"/>
              <a:t>ont</a:t>
            </a:r>
            <a:r>
              <a:rPr lang="en-US" dirty="0" smtClean="0"/>
              <a:t> déjà</a:t>
            </a:r>
            <a:r>
              <a:rPr lang="en-US" baseline="0" dirty="0" smtClean="0"/>
              <a:t> </a:t>
            </a:r>
            <a:r>
              <a:rPr lang="en-US" baseline="0" dirty="0" err="1" smtClean="0"/>
              <a:t>eu</a:t>
            </a:r>
            <a:r>
              <a:rPr lang="en-US" baseline="0" dirty="0" smtClean="0"/>
              <a:t> un enfant </a:t>
            </a:r>
            <a:r>
              <a:rPr lang="en-US" baseline="0" dirty="0" err="1" smtClean="0"/>
              <a:t>ou</a:t>
            </a:r>
            <a:r>
              <a:rPr lang="en-US" baseline="0" dirty="0" smtClean="0"/>
              <a:t> </a:t>
            </a:r>
            <a:r>
              <a:rPr lang="en-US" baseline="0" dirty="0" err="1" smtClean="0"/>
              <a:t>sont</a:t>
            </a:r>
            <a:r>
              <a:rPr lang="en-US" baseline="0" dirty="0" smtClean="0"/>
              <a:t> enceintes d’un premier enfant</a:t>
            </a:r>
            <a:endParaRPr lang="en-US" dirty="0" smtClean="0"/>
          </a:p>
        </p:txBody>
      </p:sp>
    </p:spTree>
    <p:extLst>
      <p:ext uri="{BB962C8B-B14F-4D97-AF65-F5344CB8AC3E}">
        <p14:creationId xmlns:p14="http://schemas.microsoft.com/office/powerpoint/2010/main" val="24873655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p:txBody>
          <a:bodyPr/>
          <a:lstStyle/>
          <a:p>
            <a:pPr>
              <a:defRPr/>
            </a:pPr>
            <a:fld id="{6519F0E0-0FD0-441A-8D31-2E1BC77D2A31}" type="slidenum">
              <a:rPr lang="en-US" smtClean="0"/>
              <a:pPr>
                <a:defRPr/>
              </a:pPr>
              <a:t>60</a:t>
            </a:fld>
            <a:endParaRPr lang="en-US" smtClean="0"/>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CI" dirty="0" smtClean="0"/>
              <a:t>Un quart des femmes en union utilisent</a:t>
            </a:r>
            <a:r>
              <a:rPr lang="fr-CI" baseline="0" dirty="0" smtClean="0"/>
              <a:t> n’importe quelle méthode de planification familiale. 23 % utilisent une méthode moderne. Les méthodes les plus utilisées sont les injectables, la pilule et l’implant. 2 % des femmes utilisent une méthode traditionnelle telle que rythme ou retrait. </a:t>
            </a:r>
            <a:r>
              <a:rPr lang="fr-CI" dirty="0" smtClean="0"/>
              <a:t> </a:t>
            </a:r>
          </a:p>
        </p:txBody>
      </p:sp>
    </p:spTree>
    <p:extLst>
      <p:ext uri="{BB962C8B-B14F-4D97-AF65-F5344CB8AC3E}">
        <p14:creationId xmlns:p14="http://schemas.microsoft.com/office/powerpoint/2010/main" val="26160540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L’utilisation</a:t>
            </a:r>
            <a:r>
              <a:rPr lang="en-US" dirty="0" smtClean="0"/>
              <a:t> des methods</a:t>
            </a:r>
            <a:r>
              <a:rPr lang="en-US" baseline="0" dirty="0" smtClean="0"/>
              <a:t> contraceptives </a:t>
            </a:r>
            <a:r>
              <a:rPr lang="en-US" baseline="0" dirty="0" err="1" smtClean="0"/>
              <a:t>modernes</a:t>
            </a:r>
            <a:r>
              <a:rPr lang="en-US" baseline="0" dirty="0" smtClean="0"/>
              <a:t> continue à augmenter petit à petit.</a:t>
            </a:r>
            <a:endParaRPr lang="en-US" dirty="0" smtClean="0"/>
          </a:p>
        </p:txBody>
      </p:sp>
    </p:spTree>
    <p:extLst>
      <p:ext uri="{BB962C8B-B14F-4D97-AF65-F5344CB8AC3E}">
        <p14:creationId xmlns:p14="http://schemas.microsoft.com/office/powerpoint/2010/main" val="14825147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0157386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p:txBody>
          <a:bodyPr/>
          <a:lstStyle/>
          <a:p>
            <a:pPr>
              <a:defRPr/>
            </a:pPr>
            <a:fld id="{0BD02AB1-8FB1-4A93-9B60-4BEF64A319B0}" type="slidenum">
              <a:rPr lang="en-US" smtClean="0"/>
              <a:pPr>
                <a:defRPr/>
              </a:pPr>
              <a:t>62</a:t>
            </a:fld>
            <a:endParaRPr lang="en-US" smtClean="0"/>
          </a:p>
        </p:txBody>
      </p:sp>
      <p:sp>
        <p:nvSpPr>
          <p:cNvPr id="36867" name="Rectangle 2"/>
          <p:cNvSpPr>
            <a:spLocks noGrp="1" noRot="1" noChangeAspect="1" noChangeArrowheads="1" noTextEdit="1"/>
          </p:cNvSpPr>
          <p:nvPr>
            <p:ph type="sldImg"/>
          </p:nvPr>
        </p:nvSpPr>
        <p:spPr>
          <a:xfrm>
            <a:off x="1200150" y="688975"/>
            <a:ext cx="4598988" cy="3449638"/>
          </a:xfrm>
          <a:ln/>
        </p:spPr>
      </p:sp>
      <p:sp>
        <p:nvSpPr>
          <p:cNvPr id="36868" name="Rectangle 3"/>
          <p:cNvSpPr>
            <a:spLocks noGrp="1" noChangeArrowheads="1"/>
          </p:cNvSpPr>
          <p:nvPr>
            <p:ph type="body" idx="1"/>
          </p:nvPr>
        </p:nvSpPr>
        <p:spPr>
          <a:xfrm>
            <a:off x="933450" y="4367213"/>
            <a:ext cx="5130800" cy="42148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baseline="0" dirty="0" smtClean="0"/>
              <a:t>Sénégal a un taux de prévalence contraceptive moderne plus élevé de </a:t>
            </a:r>
            <a:r>
              <a:rPr lang="fr-FR" baseline="0" smtClean="0"/>
              <a:t>la sous-région.. </a:t>
            </a:r>
            <a:endParaRPr lang="fr-FR" baseline="0" dirty="0" smtClean="0"/>
          </a:p>
        </p:txBody>
      </p:sp>
    </p:spTree>
    <p:extLst>
      <p:ext uri="{BB962C8B-B14F-4D97-AF65-F5344CB8AC3E}">
        <p14:creationId xmlns:p14="http://schemas.microsoft.com/office/powerpoint/2010/main" val="19291084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C’est à Dakar que l’utilisation des méthodes contraceptives modernes est la plus élevée (33 %). Par contre, c’est dans les régions de Matam et Diourbel qu’elle est la plus faible (7 % chacune).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63</a:t>
            </a:fld>
            <a:endParaRPr lang="en-US"/>
          </a:p>
        </p:txBody>
      </p:sp>
    </p:spTree>
    <p:extLst>
      <p:ext uri="{BB962C8B-B14F-4D97-AF65-F5344CB8AC3E}">
        <p14:creationId xmlns:p14="http://schemas.microsoft.com/office/powerpoint/2010/main" val="23949693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dirty="0" smtClean="0"/>
              <a:t> des services de </a:t>
            </a:r>
            <a:r>
              <a:rPr lang="en-US" dirty="0" err="1" smtClean="0"/>
              <a:t>planification</a:t>
            </a:r>
            <a:r>
              <a:rPr lang="en-US" dirty="0" smtClean="0"/>
              <a:t> </a:t>
            </a:r>
            <a:r>
              <a:rPr lang="en-US" dirty="0" err="1" smtClean="0"/>
              <a:t>familiale</a:t>
            </a:r>
            <a:r>
              <a:rPr lang="en-US" baseline="0" dirty="0" smtClean="0"/>
              <a: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élevée</a:t>
            </a:r>
            <a:r>
              <a:rPr lang="en-US" baseline="0" dirty="0" smtClean="0"/>
              <a:t>, 86 % des structures de santé </a:t>
            </a:r>
            <a:r>
              <a:rPr lang="en-US" baseline="0" dirty="0" err="1" smtClean="0"/>
              <a:t>offrent</a:t>
            </a:r>
            <a:r>
              <a:rPr lang="en-US" baseline="0" dirty="0" smtClean="0"/>
              <a:t> </a:t>
            </a:r>
            <a:r>
              <a:rPr lang="en-US" baseline="0" dirty="0" err="1" smtClean="0"/>
              <a:t>une</a:t>
            </a:r>
            <a:r>
              <a:rPr lang="en-US" baseline="0" dirty="0" smtClean="0"/>
              <a:t> </a:t>
            </a:r>
            <a:r>
              <a:rPr lang="en-US" baseline="0" dirty="0" err="1" smtClean="0"/>
              <a:t>méthode</a:t>
            </a:r>
            <a:r>
              <a:rPr lang="en-US" baseline="0" dirty="0" smtClean="0"/>
              <a:t> </a:t>
            </a:r>
            <a:r>
              <a:rPr lang="en-US" baseline="0" dirty="0" err="1" smtClean="0"/>
              <a:t>moderne</a:t>
            </a:r>
            <a:r>
              <a:rPr lang="en-US" baseline="0" dirty="0" smtClean="0"/>
              <a:t> de PF. Par </a:t>
            </a:r>
            <a:r>
              <a:rPr lang="en-US" baseline="0" dirty="0" err="1" smtClean="0"/>
              <a:t>contre</a:t>
            </a:r>
            <a:r>
              <a:rPr lang="en-US" baseline="0" dirty="0" smtClean="0"/>
              <a:t>, </a:t>
            </a:r>
            <a:r>
              <a:rPr lang="en-US" baseline="0" dirty="0" err="1" smtClean="0"/>
              <a:t>moins</a:t>
            </a:r>
            <a:r>
              <a:rPr lang="en-US" baseline="0" dirty="0" smtClean="0"/>
              <a:t> de la </a:t>
            </a:r>
            <a:r>
              <a:rPr lang="en-US" baseline="0" dirty="0" err="1" smtClean="0"/>
              <a:t>moitié</a:t>
            </a:r>
            <a:r>
              <a:rPr lang="en-US" baseline="0" dirty="0" smtClean="0"/>
              <a:t> des structures </a:t>
            </a:r>
            <a:r>
              <a:rPr lang="en-US" baseline="0" dirty="0" err="1" smtClean="0"/>
              <a:t>offrent</a:t>
            </a:r>
            <a:r>
              <a:rPr lang="en-US" baseline="0" dirty="0" smtClean="0"/>
              <a:t> la sterilization masculine </a:t>
            </a:r>
            <a:r>
              <a:rPr lang="en-US" baseline="0" dirty="0" err="1" smtClean="0"/>
              <a:t>ou</a:t>
            </a:r>
            <a:r>
              <a:rPr lang="en-US" baseline="0" dirty="0" smtClean="0"/>
              <a:t> feminine. </a:t>
            </a:r>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70</a:t>
            </a:fld>
            <a:endParaRPr lang="en-US"/>
          </a:p>
        </p:txBody>
      </p:sp>
    </p:spTree>
    <p:extLst>
      <p:ext uri="{BB962C8B-B14F-4D97-AF65-F5344CB8AC3E}">
        <p14:creationId xmlns:p14="http://schemas.microsoft.com/office/powerpoint/2010/main" val="141617470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disponibilté</a:t>
            </a:r>
            <a:r>
              <a:rPr lang="en-US" dirty="0" smtClean="0"/>
              <a:t> des services de </a:t>
            </a:r>
            <a:r>
              <a:rPr lang="en-US" dirty="0" err="1" smtClean="0"/>
              <a:t>planification</a:t>
            </a:r>
            <a:r>
              <a:rPr lang="en-US" dirty="0" smtClean="0"/>
              <a:t> </a:t>
            </a:r>
            <a:r>
              <a:rPr lang="en-US" dirty="0" err="1" smtClean="0"/>
              <a:t>familiale</a:t>
            </a:r>
            <a:r>
              <a:rPr lang="en-US" baseline="0" dirty="0" smtClean="0"/>
              <a: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élevée</a:t>
            </a:r>
            <a:r>
              <a:rPr lang="en-US" baseline="0" dirty="0" smtClean="0"/>
              <a:t>, 86 % des structures de santé </a:t>
            </a:r>
            <a:r>
              <a:rPr lang="en-US" baseline="0" dirty="0" err="1" smtClean="0"/>
              <a:t>offrent</a:t>
            </a:r>
            <a:r>
              <a:rPr lang="en-US" baseline="0" dirty="0" smtClean="0"/>
              <a:t> </a:t>
            </a:r>
            <a:r>
              <a:rPr lang="en-US" baseline="0" dirty="0" err="1" smtClean="0"/>
              <a:t>une</a:t>
            </a:r>
            <a:r>
              <a:rPr lang="en-US" baseline="0" dirty="0" smtClean="0"/>
              <a:t> </a:t>
            </a:r>
            <a:r>
              <a:rPr lang="en-US" baseline="0" dirty="0" err="1" smtClean="0"/>
              <a:t>méthode</a:t>
            </a:r>
            <a:r>
              <a:rPr lang="en-US" baseline="0" dirty="0" smtClean="0"/>
              <a:t> </a:t>
            </a:r>
            <a:r>
              <a:rPr lang="en-US" baseline="0" dirty="0" err="1" smtClean="0"/>
              <a:t>moderne</a:t>
            </a:r>
            <a:r>
              <a:rPr lang="en-US" baseline="0" dirty="0" smtClean="0"/>
              <a:t> de PF. Par </a:t>
            </a:r>
            <a:r>
              <a:rPr lang="en-US" baseline="0" dirty="0" err="1" smtClean="0"/>
              <a:t>contre</a:t>
            </a:r>
            <a:r>
              <a:rPr lang="en-US" baseline="0" dirty="0" smtClean="0"/>
              <a:t>, </a:t>
            </a:r>
            <a:r>
              <a:rPr lang="en-US" baseline="0" dirty="0" err="1" smtClean="0"/>
              <a:t>moins</a:t>
            </a:r>
            <a:r>
              <a:rPr lang="en-US" baseline="0" dirty="0" smtClean="0"/>
              <a:t> de la </a:t>
            </a:r>
            <a:r>
              <a:rPr lang="en-US" baseline="0" dirty="0" err="1" smtClean="0"/>
              <a:t>moitié</a:t>
            </a:r>
            <a:r>
              <a:rPr lang="en-US" baseline="0" dirty="0" smtClean="0"/>
              <a:t> des structures </a:t>
            </a:r>
            <a:r>
              <a:rPr lang="en-US" baseline="0" dirty="0" err="1" smtClean="0"/>
              <a:t>offrent</a:t>
            </a:r>
            <a:r>
              <a:rPr lang="en-US" baseline="0" dirty="0" smtClean="0"/>
              <a:t> la sterilization masculine </a:t>
            </a:r>
            <a:r>
              <a:rPr lang="en-US" baseline="0" dirty="0" err="1" smtClean="0"/>
              <a:t>ou</a:t>
            </a:r>
            <a:r>
              <a:rPr lang="en-US" baseline="0" dirty="0" smtClean="0"/>
              <a:t> feminine. </a:t>
            </a:r>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71</a:t>
            </a:fld>
            <a:endParaRPr lang="en-US"/>
          </a:p>
        </p:txBody>
      </p:sp>
    </p:spTree>
    <p:extLst>
      <p:ext uri="{BB962C8B-B14F-4D97-AF65-F5344CB8AC3E}">
        <p14:creationId xmlns:p14="http://schemas.microsoft.com/office/powerpoint/2010/main" val="364746502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dirty="0" smtClean="0"/>
              <a:t> des </a:t>
            </a:r>
            <a:r>
              <a:rPr lang="en-US" dirty="0" err="1" smtClean="0"/>
              <a:t>méthodes</a:t>
            </a:r>
            <a:r>
              <a:rPr lang="en-US" baseline="0" dirty="0" smtClean="0"/>
              <a:t> de PF </a:t>
            </a:r>
            <a:r>
              <a:rPr lang="en-US" baseline="0" dirty="0" err="1" smtClean="0"/>
              <a:t>est</a:t>
            </a:r>
            <a:r>
              <a:rPr lang="en-US" baseline="0" dirty="0" smtClean="0"/>
              <a:t> </a:t>
            </a:r>
            <a:r>
              <a:rPr lang="en-US" baseline="0" dirty="0" err="1" smtClean="0"/>
              <a:t>très</a:t>
            </a:r>
            <a:r>
              <a:rPr lang="en-US" baseline="0" dirty="0" smtClean="0"/>
              <a:t> </a:t>
            </a:r>
            <a:r>
              <a:rPr lang="en-US" baseline="0" dirty="0" err="1" smtClean="0"/>
              <a:t>élevée</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72</a:t>
            </a:fld>
            <a:endParaRPr lang="en-US"/>
          </a:p>
        </p:txBody>
      </p:sp>
    </p:spTree>
    <p:extLst>
      <p:ext uri="{BB962C8B-B14F-4D97-AF65-F5344CB8AC3E}">
        <p14:creationId xmlns:p14="http://schemas.microsoft.com/office/powerpoint/2010/main" val="282653233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haute disponibilité des méthodes de PF le jour de l’enquête représente une augmentation depuis 2012-2013, ou seulement 80 % des structures avaient toutes méthodes disponibles.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73</a:t>
            </a:fld>
            <a:endParaRPr lang="en-US"/>
          </a:p>
        </p:txBody>
      </p:sp>
    </p:spTree>
    <p:extLst>
      <p:ext uri="{BB962C8B-B14F-4D97-AF65-F5344CB8AC3E}">
        <p14:creationId xmlns:p14="http://schemas.microsoft.com/office/powerpoint/2010/main" val="2715951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76</a:t>
            </a:fld>
            <a:endParaRPr lang="en-US" smtClean="0"/>
          </a:p>
        </p:txBody>
      </p:sp>
    </p:spTree>
    <p:extLst>
      <p:ext uri="{BB962C8B-B14F-4D97-AF65-F5344CB8AC3E}">
        <p14:creationId xmlns:p14="http://schemas.microsoft.com/office/powerpoint/2010/main" val="36003934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75955124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78</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18267457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79</a:t>
            </a:fld>
            <a:endParaRPr lang="en-US"/>
          </a:p>
        </p:txBody>
      </p:sp>
    </p:spTree>
    <p:extLst>
      <p:ext uri="{BB962C8B-B14F-4D97-AF65-F5344CB8AC3E}">
        <p14:creationId xmlns:p14="http://schemas.microsoft.com/office/powerpoint/2010/main" val="28479888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35465844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p:txBody>
          <a:bodyPr/>
          <a:lstStyle/>
          <a:p>
            <a:pPr>
              <a:defRPr/>
            </a:pPr>
            <a:fld id="{6C436352-8E5F-4BE2-81CC-444E29B8C2B4}" type="slidenum">
              <a:rPr lang="en-US" smtClean="0"/>
              <a:pPr>
                <a:defRPr/>
              </a:pPr>
              <a:t>80</a:t>
            </a:fld>
            <a:endParaRPr lang="en-US" smtClean="0"/>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La</a:t>
            </a:r>
            <a:r>
              <a:rPr lang="en-US" baseline="0" dirty="0" smtClean="0"/>
              <a:t> quasi-</a:t>
            </a:r>
            <a:r>
              <a:rPr lang="en-US" baseline="0" dirty="0" err="1" smtClean="0"/>
              <a:t>totalité</a:t>
            </a:r>
            <a:r>
              <a:rPr lang="en-US" baseline="0" dirty="0" smtClean="0"/>
              <a:t> des femmes enceintes </a:t>
            </a:r>
            <a:r>
              <a:rPr lang="en-US" baseline="0" dirty="0" err="1" smtClean="0"/>
              <a:t>reçoivent</a:t>
            </a:r>
            <a:r>
              <a:rPr lang="en-US" baseline="0" dirty="0" smtClean="0"/>
              <a:t> des </a:t>
            </a:r>
            <a:r>
              <a:rPr lang="en-US" baseline="0" dirty="0" err="1" smtClean="0"/>
              <a:t>soins</a:t>
            </a:r>
            <a:r>
              <a:rPr lang="en-US" baseline="0" dirty="0" smtClean="0"/>
              <a:t> </a:t>
            </a:r>
            <a:r>
              <a:rPr lang="en-US" baseline="0" dirty="0" err="1" smtClean="0"/>
              <a:t>prénatals</a:t>
            </a:r>
            <a:r>
              <a:rPr lang="en-US" baseline="0" dirty="0" smtClean="0"/>
              <a:t> </a:t>
            </a:r>
            <a:r>
              <a:rPr lang="en-US" baseline="0" dirty="0" err="1" smtClean="0"/>
              <a:t>auprès</a:t>
            </a:r>
            <a:r>
              <a:rPr lang="en-US" baseline="0" dirty="0" smtClean="0"/>
              <a:t> d’un </a:t>
            </a:r>
            <a:r>
              <a:rPr lang="en-US" baseline="0" dirty="0" err="1" smtClean="0"/>
              <a:t>prestataire</a:t>
            </a:r>
            <a:r>
              <a:rPr lang="en-US" baseline="0" dirty="0" smtClean="0"/>
              <a:t> </a:t>
            </a:r>
            <a:r>
              <a:rPr lang="en-US" baseline="0" dirty="0" err="1" smtClean="0"/>
              <a:t>formé</a:t>
            </a:r>
            <a:r>
              <a:rPr lang="en-US" baseline="0" dirty="0" smtClean="0"/>
              <a:t>, qui </a:t>
            </a:r>
            <a:r>
              <a:rPr lang="en-US" baseline="0" dirty="0" err="1" smtClean="0"/>
              <a:t>veut</a:t>
            </a:r>
            <a:r>
              <a:rPr lang="en-US" baseline="0" dirty="0" smtClean="0"/>
              <a:t> dire </a:t>
            </a:r>
            <a:r>
              <a:rPr lang="en-US" baseline="0" dirty="0" err="1" smtClean="0"/>
              <a:t>médecin</a:t>
            </a:r>
            <a:r>
              <a:rPr lang="en-US" baseline="0" dirty="0" smtClean="0"/>
              <a:t>, sage-femme, </a:t>
            </a:r>
            <a:r>
              <a:rPr lang="en-US" baseline="0" dirty="0" err="1" smtClean="0"/>
              <a:t>infirmier</a:t>
            </a:r>
            <a:r>
              <a:rPr lang="en-US" baseline="0" dirty="0" smtClean="0"/>
              <a:t>/</a:t>
            </a:r>
            <a:r>
              <a:rPr lang="en-US" baseline="0" dirty="0" err="1" smtClean="0"/>
              <a:t>infirmère</a:t>
            </a:r>
            <a:r>
              <a:rPr lang="en-US" baseline="0" dirty="0" smtClean="0"/>
              <a:t> chef de poste</a:t>
            </a:r>
            <a:endParaRPr lang="en-US" dirty="0" smtClean="0"/>
          </a:p>
        </p:txBody>
      </p:sp>
    </p:spTree>
    <p:extLst>
      <p:ext uri="{BB962C8B-B14F-4D97-AF65-F5344CB8AC3E}">
        <p14:creationId xmlns:p14="http://schemas.microsoft.com/office/powerpoint/2010/main" val="187428081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a:ln/>
        </p:spPr>
      </p:sp>
      <p:sp>
        <p:nvSpPr>
          <p:cNvPr id="256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
        <p:nvSpPr>
          <p:cNvPr id="25604" name="Slide Number Placeholder 3"/>
          <p:cNvSpPr>
            <a:spLocks noGrp="1"/>
          </p:cNvSpPr>
          <p:nvPr>
            <p:ph type="sldNum" sz="quarter" idx="5"/>
          </p:nvPr>
        </p:nvSpPr>
        <p:spPr/>
        <p:txBody>
          <a:bodyPr/>
          <a:lstStyle/>
          <a:p>
            <a:pPr>
              <a:defRPr/>
            </a:pPr>
            <a:fld id="{D0C32263-3B81-44AC-BA46-D8B20DAE1A84}" type="slidenum">
              <a:rPr lang="en-US" smtClean="0"/>
              <a:pPr>
                <a:defRPr/>
              </a:pPr>
              <a:t>81</a:t>
            </a:fld>
            <a:endParaRPr lang="en-US" smtClean="0"/>
          </a:p>
        </p:txBody>
      </p:sp>
    </p:spTree>
    <p:extLst>
      <p:ext uri="{BB962C8B-B14F-4D97-AF65-F5344CB8AC3E}">
        <p14:creationId xmlns:p14="http://schemas.microsoft.com/office/powerpoint/2010/main" val="405023782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a:ln/>
        </p:spPr>
      </p:sp>
      <p:sp>
        <p:nvSpPr>
          <p:cNvPr id="26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smtClean="0"/>
          </a:p>
        </p:txBody>
      </p:sp>
      <p:sp>
        <p:nvSpPr>
          <p:cNvPr id="26628" name="Slide Number Placeholder 3"/>
          <p:cNvSpPr>
            <a:spLocks noGrp="1"/>
          </p:cNvSpPr>
          <p:nvPr>
            <p:ph type="sldNum" sz="quarter" idx="5"/>
          </p:nvPr>
        </p:nvSpPr>
        <p:spPr/>
        <p:txBody>
          <a:bodyPr/>
          <a:lstStyle/>
          <a:p>
            <a:pPr>
              <a:defRPr/>
            </a:pPr>
            <a:fld id="{5E732F8F-510B-44A0-8B30-AB196D665A02}" type="slidenum">
              <a:rPr lang="en-US" smtClean="0"/>
              <a:pPr>
                <a:defRPr/>
              </a:pPr>
              <a:t>82</a:t>
            </a:fld>
            <a:endParaRPr lang="en-US" smtClean="0"/>
          </a:p>
        </p:txBody>
      </p:sp>
    </p:spTree>
    <p:extLst>
      <p:ext uri="{BB962C8B-B14F-4D97-AF65-F5344CB8AC3E}">
        <p14:creationId xmlns:p14="http://schemas.microsoft.com/office/powerpoint/2010/main" val="92257652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p:txBody>
          <a:bodyPr/>
          <a:lstStyle/>
          <a:p>
            <a:pPr>
              <a:defRPr/>
            </a:pPr>
            <a:fld id="{596FFB94-5CA9-457A-B5A7-2557BC7B70F9}" type="slidenum">
              <a:rPr lang="en-US" smtClean="0"/>
              <a:pPr>
                <a:defRPr/>
              </a:pPr>
              <a:t>83</a:t>
            </a:fld>
            <a:endParaRPr lang="en-US" smtClean="0"/>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Naissances protégées </a:t>
            </a:r>
            <a:r>
              <a:rPr lang="en-US" dirty="0" err="1" smtClean="0"/>
              <a:t>contre</a:t>
            </a:r>
            <a:r>
              <a:rPr lang="en-US" dirty="0" smtClean="0"/>
              <a:t> le </a:t>
            </a:r>
            <a:r>
              <a:rPr lang="en-US" dirty="0" err="1" smtClean="0"/>
              <a:t>tétanos</a:t>
            </a:r>
            <a:r>
              <a:rPr lang="en-US" dirty="0" smtClean="0"/>
              <a:t> </a:t>
            </a:r>
            <a:r>
              <a:rPr lang="en-US" dirty="0" err="1" smtClean="0"/>
              <a:t>nénonatal</a:t>
            </a:r>
            <a:r>
              <a:rPr lang="en-US" dirty="0" smtClean="0"/>
              <a:t> </a:t>
            </a:r>
            <a:r>
              <a:rPr lang="en-US" dirty="0" err="1" smtClean="0"/>
              <a:t>comprennent</a:t>
            </a:r>
            <a:r>
              <a:rPr lang="en-US" baseline="0" dirty="0" smtClean="0"/>
              <a:t> </a:t>
            </a:r>
            <a:r>
              <a:rPr lang="fr-FR" sz="1200" b="0" i="0" u="none" strike="noStrike" kern="1200" baseline="0" dirty="0" smtClean="0">
                <a:solidFill>
                  <a:schemeClr val="tx1"/>
                </a:solidFill>
                <a:latin typeface="Arial" charset="0"/>
                <a:ea typeface="+mn-ea"/>
                <a:cs typeface="Arial" charset="0"/>
              </a:rPr>
              <a:t>les mères ayant reçu deux injections au cours de la grossesse</a:t>
            </a:r>
          </a:p>
          <a:p>
            <a:r>
              <a:rPr lang="fr-FR" sz="1200" b="0" i="0" u="none" strike="noStrike" kern="1200" baseline="0" dirty="0" smtClean="0">
                <a:solidFill>
                  <a:schemeClr val="tx1"/>
                </a:solidFill>
                <a:latin typeface="Arial" charset="0"/>
                <a:ea typeface="+mn-ea"/>
                <a:cs typeface="Arial" charset="0"/>
              </a:rPr>
              <a:t>de leur dernière naissance ou, au moins, deux injections (la dernière</a:t>
            </a:r>
          </a:p>
          <a:p>
            <a:r>
              <a:rPr lang="fr-FR" sz="1200" b="0" i="0" u="none" strike="noStrike" kern="1200" baseline="0" dirty="0" smtClean="0">
                <a:solidFill>
                  <a:schemeClr val="tx1"/>
                </a:solidFill>
                <a:latin typeface="Arial" charset="0"/>
                <a:ea typeface="+mn-ea"/>
                <a:cs typeface="Arial" charset="0"/>
              </a:rPr>
              <a:t>ayant été effectuée au cours des trois années ayant précédé la dernière</a:t>
            </a:r>
          </a:p>
          <a:p>
            <a:r>
              <a:rPr lang="fr-FR" sz="1200" b="0" i="0" u="none" strike="noStrike" kern="1200" baseline="0" dirty="0" smtClean="0">
                <a:solidFill>
                  <a:schemeClr val="tx1"/>
                </a:solidFill>
                <a:latin typeface="Arial" charset="0"/>
                <a:ea typeface="+mn-ea"/>
                <a:cs typeface="Arial" charset="0"/>
              </a:rPr>
              <a:t>naissance), ou, au moins, trois injections (la dernière ayant été effectuée</a:t>
            </a:r>
          </a:p>
          <a:p>
            <a:r>
              <a:rPr lang="fr-FR" sz="1200" b="0" i="0" u="none" strike="noStrike" kern="1200" baseline="0" dirty="0" smtClean="0">
                <a:solidFill>
                  <a:schemeClr val="tx1"/>
                </a:solidFill>
                <a:latin typeface="Arial" charset="0"/>
                <a:ea typeface="+mn-ea"/>
                <a:cs typeface="Arial" charset="0"/>
              </a:rPr>
              <a:t>au cours des cinq années ayant précédé la dernière naissance), ou, au</a:t>
            </a:r>
          </a:p>
          <a:p>
            <a:r>
              <a:rPr lang="fr-FR" sz="1200" b="0" i="0" u="none" strike="noStrike" kern="1200" baseline="0" dirty="0" smtClean="0">
                <a:solidFill>
                  <a:schemeClr val="tx1"/>
                </a:solidFill>
                <a:latin typeface="Arial" charset="0"/>
                <a:ea typeface="+mn-ea"/>
                <a:cs typeface="Arial" charset="0"/>
              </a:rPr>
              <a:t>moins, quatre injections (la dernière ayant été effectuée au cours des dix</a:t>
            </a:r>
          </a:p>
          <a:p>
            <a:r>
              <a:rPr lang="fr-FR" sz="1200" b="0" i="0" u="none" strike="noStrike" kern="1200" baseline="0" dirty="0" smtClean="0">
                <a:solidFill>
                  <a:schemeClr val="tx1"/>
                </a:solidFill>
                <a:latin typeface="Arial" charset="0"/>
                <a:ea typeface="+mn-ea"/>
                <a:cs typeface="Arial" charset="0"/>
              </a:rPr>
              <a:t>années ayant précédé la dernière naissance), ou, au moins, cinq</a:t>
            </a:r>
          </a:p>
          <a:p>
            <a:r>
              <a:rPr lang="fr-FR" sz="1200" b="0" i="0" u="none" strike="noStrike" kern="1200" baseline="0" dirty="0" smtClean="0">
                <a:solidFill>
                  <a:schemeClr val="tx1"/>
                </a:solidFill>
                <a:latin typeface="Arial" charset="0"/>
                <a:ea typeface="+mn-ea"/>
                <a:cs typeface="Arial" charset="0"/>
              </a:rPr>
              <a:t>injections à n’importe quel moment avant la dernière naissance.</a:t>
            </a:r>
            <a:endParaRPr lang="en-US" dirty="0" smtClean="0"/>
          </a:p>
        </p:txBody>
      </p:sp>
    </p:spTree>
    <p:extLst>
      <p:ext uri="{BB962C8B-B14F-4D97-AF65-F5344CB8AC3E}">
        <p14:creationId xmlns:p14="http://schemas.microsoft.com/office/powerpoint/2010/main" val="128324145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84</a:t>
            </a:fld>
            <a:endParaRPr lang="en-US"/>
          </a:p>
        </p:txBody>
      </p:sp>
    </p:spTree>
    <p:extLst>
      <p:ext uri="{BB962C8B-B14F-4D97-AF65-F5344CB8AC3E}">
        <p14:creationId xmlns:p14="http://schemas.microsoft.com/office/powerpoint/2010/main" val="12104690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pPr>
              <a:defRPr/>
            </a:pPr>
            <a:fld id="{72BD1207-7BA1-483D-A887-1A2C5283F381}" type="slidenum">
              <a:rPr lang="en-US" smtClean="0"/>
              <a:pPr>
                <a:defRPr/>
              </a:pPr>
              <a:t>85</a:t>
            </a:fld>
            <a:endParaRPr lang="en-US" smtClean="0"/>
          </a:p>
        </p:txBody>
      </p:sp>
      <p:sp>
        <p:nvSpPr>
          <p:cNvPr id="29699" name="Rectangle 7"/>
          <p:cNvSpPr txBox="1">
            <a:spLocks noGrp="1" noChangeArrowheads="1"/>
          </p:cNvSpPr>
          <p:nvPr/>
        </p:nvSpPr>
        <p:spPr bwMode="auto">
          <a:xfrm>
            <a:off x="3963988" y="8805863"/>
            <a:ext cx="30321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958" tIns="46479" rIns="92958" bIns="46479" anchor="b"/>
          <a:lstStyle>
            <a:lvl1pPr defTabSz="930275" eaLnBrk="0" hangingPunct="0">
              <a:defRPr sz="800">
                <a:solidFill>
                  <a:schemeClr val="tx1"/>
                </a:solidFill>
                <a:latin typeface="Times New Roman" pitchFamily="18" charset="0"/>
                <a:cs typeface="Arial" charset="0"/>
              </a:defRPr>
            </a:lvl1pPr>
            <a:lvl2pPr marL="742950" indent="-285750" defTabSz="930275" eaLnBrk="0" hangingPunct="0">
              <a:defRPr sz="800">
                <a:solidFill>
                  <a:schemeClr val="tx1"/>
                </a:solidFill>
                <a:latin typeface="Times New Roman" pitchFamily="18" charset="0"/>
                <a:cs typeface="Arial" charset="0"/>
              </a:defRPr>
            </a:lvl2pPr>
            <a:lvl3pPr marL="1143000" indent="-228600" defTabSz="930275" eaLnBrk="0" hangingPunct="0">
              <a:defRPr sz="800">
                <a:solidFill>
                  <a:schemeClr val="tx1"/>
                </a:solidFill>
                <a:latin typeface="Times New Roman" pitchFamily="18" charset="0"/>
                <a:cs typeface="Arial" charset="0"/>
              </a:defRPr>
            </a:lvl3pPr>
            <a:lvl4pPr marL="1600200" indent="-228600" defTabSz="930275" eaLnBrk="0" hangingPunct="0">
              <a:defRPr sz="800">
                <a:solidFill>
                  <a:schemeClr val="tx1"/>
                </a:solidFill>
                <a:latin typeface="Times New Roman" pitchFamily="18" charset="0"/>
                <a:cs typeface="Arial" charset="0"/>
              </a:defRPr>
            </a:lvl4pPr>
            <a:lvl5pPr marL="2057400" indent="-228600" defTabSz="930275" eaLnBrk="0" hangingPunct="0">
              <a:defRPr sz="800">
                <a:solidFill>
                  <a:schemeClr val="tx1"/>
                </a:solidFill>
                <a:latin typeface="Times New Roman" pitchFamily="18" charset="0"/>
                <a:cs typeface="Arial" charset="0"/>
              </a:defRPr>
            </a:lvl5pPr>
            <a:lvl6pPr marL="2514600" indent="-228600" defTabSz="930275" eaLnBrk="0" fontAlgn="base" hangingPunct="0">
              <a:spcBef>
                <a:spcPct val="0"/>
              </a:spcBef>
              <a:spcAft>
                <a:spcPct val="0"/>
              </a:spcAft>
              <a:defRPr sz="800">
                <a:solidFill>
                  <a:schemeClr val="tx1"/>
                </a:solidFill>
                <a:latin typeface="Times New Roman" pitchFamily="18" charset="0"/>
                <a:cs typeface="Arial" charset="0"/>
              </a:defRPr>
            </a:lvl6pPr>
            <a:lvl7pPr marL="2971800" indent="-228600" defTabSz="930275" eaLnBrk="0" fontAlgn="base" hangingPunct="0">
              <a:spcBef>
                <a:spcPct val="0"/>
              </a:spcBef>
              <a:spcAft>
                <a:spcPct val="0"/>
              </a:spcAft>
              <a:defRPr sz="800">
                <a:solidFill>
                  <a:schemeClr val="tx1"/>
                </a:solidFill>
                <a:latin typeface="Times New Roman" pitchFamily="18" charset="0"/>
                <a:cs typeface="Arial" charset="0"/>
              </a:defRPr>
            </a:lvl7pPr>
            <a:lvl8pPr marL="3429000" indent="-228600" defTabSz="930275" eaLnBrk="0" fontAlgn="base" hangingPunct="0">
              <a:spcBef>
                <a:spcPct val="0"/>
              </a:spcBef>
              <a:spcAft>
                <a:spcPct val="0"/>
              </a:spcAft>
              <a:defRPr sz="800">
                <a:solidFill>
                  <a:schemeClr val="tx1"/>
                </a:solidFill>
                <a:latin typeface="Times New Roman" pitchFamily="18" charset="0"/>
                <a:cs typeface="Arial" charset="0"/>
              </a:defRPr>
            </a:lvl8pPr>
            <a:lvl9pPr marL="3886200" indent="-228600" defTabSz="930275" eaLnBrk="0" fontAlgn="base" hangingPunct="0">
              <a:spcBef>
                <a:spcPct val="0"/>
              </a:spcBef>
              <a:spcAft>
                <a:spcPct val="0"/>
              </a:spcAft>
              <a:defRPr sz="800">
                <a:solidFill>
                  <a:schemeClr val="tx1"/>
                </a:solidFill>
                <a:latin typeface="Times New Roman" pitchFamily="18" charset="0"/>
                <a:cs typeface="Arial" charset="0"/>
              </a:defRPr>
            </a:lvl9pPr>
          </a:lstStyle>
          <a:p>
            <a:pPr algn="r" eaLnBrk="1" hangingPunct="1"/>
            <a:fld id="{5B05CEDB-5D98-4CEF-A763-521E0B218345}" type="slidenum">
              <a:rPr lang="en-US" sz="1200">
                <a:latin typeface="Arial" charset="0"/>
              </a:rPr>
              <a:pPr algn="r" eaLnBrk="1" hangingPunct="1"/>
              <a:t>85</a:t>
            </a:fld>
            <a:endParaRPr lang="en-US" sz="1200">
              <a:latin typeface="Arial" charset="0"/>
            </a:endParaRPr>
          </a:p>
        </p:txBody>
      </p:sp>
      <p:sp>
        <p:nvSpPr>
          <p:cNvPr id="29700" name="Rectangle 2"/>
          <p:cNvSpPr>
            <a:spLocks noGrp="1" noRot="1" noChangeAspect="1" noChangeArrowheads="1" noTextEdit="1"/>
          </p:cNvSpPr>
          <p:nvPr>
            <p:ph type="sldImg"/>
          </p:nvPr>
        </p:nvSpPr>
        <p:spPr>
          <a:ln/>
        </p:spPr>
      </p:sp>
      <p:sp>
        <p:nvSpPr>
          <p:cNvPr id="29701" name="Rectangle 3"/>
          <p:cNvSpPr>
            <a:spLocks noGrp="1" noChangeArrowheads="1"/>
          </p:cNvSpPr>
          <p:nvPr>
            <p:ph type="body" idx="1"/>
          </p:nvPr>
        </p:nvSpPr>
        <p:spPr>
          <a:xfrm>
            <a:off x="700088" y="4403725"/>
            <a:ext cx="5597525" cy="4171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76 % de naissances se </a:t>
            </a:r>
            <a:r>
              <a:rPr lang="en-US" dirty="0" err="1" smtClean="0"/>
              <a:t>sont</a:t>
            </a:r>
            <a:r>
              <a:rPr lang="en-US" dirty="0" smtClean="0"/>
              <a:t> </a:t>
            </a:r>
            <a:r>
              <a:rPr lang="en-US" dirty="0" err="1" smtClean="0"/>
              <a:t>déroulées</a:t>
            </a:r>
            <a:r>
              <a:rPr lang="en-US" baseline="0" dirty="0" smtClean="0"/>
              <a:t> </a:t>
            </a:r>
            <a:r>
              <a:rPr lang="en-US" baseline="0" dirty="0" err="1" smtClean="0"/>
              <a:t>dans</a:t>
            </a:r>
            <a:r>
              <a:rPr lang="en-US" baseline="0" dirty="0" smtClean="0"/>
              <a:t> un </a:t>
            </a:r>
            <a:r>
              <a:rPr lang="en-US" baseline="0" dirty="0" err="1" smtClean="0"/>
              <a:t>établissement</a:t>
            </a:r>
            <a:r>
              <a:rPr lang="en-US" baseline="0" dirty="0" smtClean="0"/>
              <a:t> </a:t>
            </a:r>
            <a:r>
              <a:rPr lang="en-US" baseline="0" dirty="0" err="1" smtClean="0"/>
              <a:t>sanitatire</a:t>
            </a:r>
            <a:r>
              <a:rPr lang="en-US" baseline="0" dirty="0" smtClean="0"/>
              <a:t>, la </a:t>
            </a:r>
            <a:r>
              <a:rPr lang="en-US" baseline="0" dirty="0" err="1" smtClean="0"/>
              <a:t>majorité</a:t>
            </a:r>
            <a:r>
              <a:rPr lang="en-US" baseline="0" dirty="0" smtClean="0"/>
              <a:t> </a:t>
            </a:r>
            <a:r>
              <a:rPr lang="en-US" baseline="0" dirty="0" err="1" smtClean="0"/>
              <a:t>dans</a:t>
            </a:r>
            <a:r>
              <a:rPr lang="en-US" baseline="0" dirty="0" smtClean="0"/>
              <a:t> un </a:t>
            </a:r>
            <a:r>
              <a:rPr lang="en-US" baseline="0" dirty="0" err="1" smtClean="0"/>
              <a:t>établissement</a:t>
            </a:r>
            <a:r>
              <a:rPr lang="en-US" baseline="0" dirty="0" smtClean="0"/>
              <a:t> du </a:t>
            </a:r>
            <a:r>
              <a:rPr lang="en-US" baseline="0" dirty="0" err="1" smtClean="0"/>
              <a:t>secteur</a:t>
            </a:r>
            <a:r>
              <a:rPr lang="en-US" baseline="0" dirty="0" smtClean="0"/>
              <a:t> public. </a:t>
            </a:r>
            <a:r>
              <a:rPr lang="en-US" baseline="0" dirty="0" err="1" smtClean="0"/>
              <a:t>Cependant</a:t>
            </a:r>
            <a:r>
              <a:rPr lang="en-US" baseline="0" dirty="0" smtClean="0"/>
              <a:t>, plus d’un tiers de naissances </a:t>
            </a:r>
            <a:r>
              <a:rPr lang="en-US" baseline="0" dirty="0" err="1" smtClean="0"/>
              <a:t>en</a:t>
            </a:r>
            <a:r>
              <a:rPr lang="en-US" baseline="0" dirty="0" smtClean="0"/>
              <a:t> milieu rural se </a:t>
            </a:r>
            <a:r>
              <a:rPr lang="en-US" baseline="0" dirty="0" err="1" smtClean="0"/>
              <a:t>sont</a:t>
            </a:r>
            <a:r>
              <a:rPr lang="en-US" baseline="0" dirty="0" smtClean="0"/>
              <a:t> </a:t>
            </a:r>
            <a:r>
              <a:rPr lang="en-US" baseline="0" dirty="0" err="1" smtClean="0"/>
              <a:t>déroulées</a:t>
            </a:r>
            <a:r>
              <a:rPr lang="en-US" baseline="0" dirty="0" smtClean="0"/>
              <a:t> à la </a:t>
            </a:r>
            <a:r>
              <a:rPr lang="en-US" baseline="0" dirty="0" err="1" smtClean="0"/>
              <a:t>maison</a:t>
            </a:r>
            <a:r>
              <a:rPr lang="en-US" baseline="0" dirty="0" smtClean="0"/>
              <a:t>. </a:t>
            </a:r>
            <a:endParaRPr lang="en-US" dirty="0" smtClean="0"/>
          </a:p>
        </p:txBody>
      </p:sp>
    </p:spTree>
    <p:extLst>
      <p:ext uri="{BB962C8B-B14F-4D97-AF65-F5344CB8AC3E}">
        <p14:creationId xmlns:p14="http://schemas.microsoft.com/office/powerpoint/2010/main" val="39905415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C’est à Dakar que l’accouchement dans un établissement de santé est la plus élevée (95 %). Par contre, c’est dans la région de Tambacounda qu’elle est la plus faible (45 %).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86</a:t>
            </a:fld>
            <a:endParaRPr lang="en-US"/>
          </a:p>
        </p:txBody>
      </p:sp>
    </p:spTree>
    <p:extLst>
      <p:ext uri="{BB962C8B-B14F-4D97-AF65-F5344CB8AC3E}">
        <p14:creationId xmlns:p14="http://schemas.microsoft.com/office/powerpoint/2010/main" val="186921888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Quand</a:t>
            </a:r>
            <a:r>
              <a:rPr lang="en-US" dirty="0" smtClean="0"/>
              <a:t> on compare</a:t>
            </a:r>
            <a:r>
              <a:rPr lang="en-US" baseline="0" dirty="0" smtClean="0"/>
              <a:t> avec les </a:t>
            </a:r>
            <a:r>
              <a:rPr lang="en-US" baseline="0" dirty="0" err="1" smtClean="0"/>
              <a:t>autres</a:t>
            </a:r>
            <a:r>
              <a:rPr lang="en-US" baseline="0" dirty="0" smtClean="0"/>
              <a:t> pays de la sous-</a:t>
            </a:r>
            <a:r>
              <a:rPr lang="en-US" baseline="0" dirty="0" err="1" smtClean="0"/>
              <a:t>région</a:t>
            </a:r>
            <a:r>
              <a:rPr lang="en-US" baseline="0" dirty="0" smtClean="0"/>
              <a:t>, on Remarque que le </a:t>
            </a:r>
            <a:r>
              <a:rPr lang="en-US" baseline="0" dirty="0" err="1" smtClean="0"/>
              <a:t>pourcentage</a:t>
            </a:r>
            <a:r>
              <a:rPr lang="en-US" baseline="0" dirty="0" smtClean="0"/>
              <a:t> de naissances </a:t>
            </a:r>
            <a:r>
              <a:rPr lang="en-US" baseline="0" dirty="0" err="1" smtClean="0"/>
              <a:t>déroulées</a:t>
            </a:r>
            <a:r>
              <a:rPr lang="en-US" baseline="0" dirty="0" smtClean="0"/>
              <a:t> </a:t>
            </a:r>
            <a:r>
              <a:rPr lang="en-US" baseline="0" dirty="0" err="1" smtClean="0"/>
              <a:t>dans</a:t>
            </a:r>
            <a:r>
              <a:rPr lang="en-US" baseline="0" dirty="0" smtClean="0"/>
              <a:t> un </a:t>
            </a:r>
            <a:r>
              <a:rPr lang="en-US" baseline="0" dirty="0" err="1" smtClean="0"/>
              <a:t>établissement</a:t>
            </a:r>
            <a:r>
              <a:rPr lang="en-US" baseline="0" dirty="0" smtClean="0"/>
              <a:t> de santé au </a:t>
            </a:r>
            <a:r>
              <a:rPr lang="en-US" baseline="0" dirty="0" err="1" smtClean="0"/>
              <a:t>Sénégal</a:t>
            </a:r>
            <a:r>
              <a:rPr lang="en-US" baseline="0" dirty="0" smtClean="0"/>
              <a:t> </a:t>
            </a:r>
            <a:r>
              <a:rPr lang="en-US" baseline="0" dirty="0" err="1" smtClean="0"/>
              <a:t>est</a:t>
            </a:r>
            <a:r>
              <a:rPr lang="en-US" baseline="0" dirty="0" smtClean="0"/>
              <a:t> </a:t>
            </a:r>
            <a:r>
              <a:rPr lang="en-US" baseline="0" dirty="0" err="1" smtClean="0"/>
              <a:t>élévée</a:t>
            </a:r>
            <a:r>
              <a:rPr lang="en-US" baseline="0" dirty="0" smtClean="0"/>
              <a:t>. </a:t>
            </a:r>
            <a:endParaRPr lang="en-US" dirty="0" smtClean="0"/>
          </a:p>
        </p:txBody>
      </p:sp>
    </p:spTree>
    <p:extLst>
      <p:ext uri="{BB962C8B-B14F-4D97-AF65-F5344CB8AC3E}">
        <p14:creationId xmlns:p14="http://schemas.microsoft.com/office/powerpoint/2010/main" val="28856050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59 % des naissances </a:t>
            </a:r>
            <a:r>
              <a:rPr lang="en-US" dirty="0" err="1" smtClean="0"/>
              <a:t>ont</a:t>
            </a:r>
            <a:r>
              <a:rPr lang="en-US" dirty="0" smtClean="0"/>
              <a:t> </a:t>
            </a:r>
            <a:r>
              <a:rPr lang="en-US" dirty="0" err="1" smtClean="0"/>
              <a:t>été</a:t>
            </a:r>
            <a:r>
              <a:rPr lang="en-US" dirty="0" smtClean="0"/>
              <a:t> </a:t>
            </a:r>
            <a:r>
              <a:rPr lang="en-US" dirty="0" err="1" smtClean="0"/>
              <a:t>assistées</a:t>
            </a:r>
            <a:r>
              <a:rPr lang="en-US" dirty="0" smtClean="0"/>
              <a:t> par un</a:t>
            </a:r>
            <a:r>
              <a:rPr lang="en-US" baseline="0" dirty="0" smtClean="0"/>
              <a:t> </a:t>
            </a:r>
            <a:r>
              <a:rPr lang="en-US" baseline="0" dirty="0" err="1" smtClean="0"/>
              <a:t>prestataire</a:t>
            </a:r>
            <a:r>
              <a:rPr lang="en-US" baseline="0" dirty="0" smtClean="0"/>
              <a:t> </a:t>
            </a:r>
            <a:r>
              <a:rPr lang="en-US" baseline="0" dirty="0" err="1" smtClean="0"/>
              <a:t>formé</a:t>
            </a:r>
            <a:r>
              <a:rPr lang="en-US" baseline="0" dirty="0" smtClean="0"/>
              <a:t>, la </a:t>
            </a:r>
            <a:r>
              <a:rPr lang="en-US" baseline="0" dirty="0" err="1" smtClean="0"/>
              <a:t>plupart</a:t>
            </a:r>
            <a:r>
              <a:rPr lang="en-US" baseline="0" dirty="0" smtClean="0"/>
              <a:t> par </a:t>
            </a:r>
            <a:r>
              <a:rPr lang="en-US" baseline="0" dirty="0" err="1" smtClean="0"/>
              <a:t>une</a:t>
            </a:r>
            <a:r>
              <a:rPr lang="en-US" baseline="0" dirty="0" smtClean="0"/>
              <a:t> sage-femme. </a:t>
            </a:r>
            <a:endParaRPr lang="en-US" dirty="0" smtClean="0"/>
          </a:p>
        </p:txBody>
      </p:sp>
    </p:spTree>
    <p:extLst>
      <p:ext uri="{BB962C8B-B14F-4D97-AF65-F5344CB8AC3E}">
        <p14:creationId xmlns:p14="http://schemas.microsoft.com/office/powerpoint/2010/main" val="346718732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38034150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42486053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91</a:t>
            </a:fld>
            <a:endParaRPr lang="en-US"/>
          </a:p>
        </p:txBody>
      </p:sp>
    </p:spTree>
    <p:extLst>
      <p:ext uri="{BB962C8B-B14F-4D97-AF65-F5344CB8AC3E}">
        <p14:creationId xmlns:p14="http://schemas.microsoft.com/office/powerpoint/2010/main" val="34715742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 structures sur 10 </a:t>
            </a:r>
            <a:r>
              <a:rPr lang="en-US" dirty="0" err="1" smtClean="0"/>
              <a:t>offrent</a:t>
            </a:r>
            <a:r>
              <a:rPr lang="en-US" baseline="0" dirty="0" smtClean="0"/>
              <a:t> </a:t>
            </a:r>
            <a:r>
              <a:rPr lang="en-US" dirty="0" smtClean="0"/>
              <a:t>des services des consultations </a:t>
            </a:r>
            <a:r>
              <a:rPr lang="en-US" dirty="0" err="1" smtClean="0"/>
              <a:t>prénatals</a:t>
            </a:r>
            <a:r>
              <a:rPr lang="en-US" baseline="0" dirty="0" smtClean="0"/>
              <a:t> services </a:t>
            </a:r>
            <a:r>
              <a:rPr lang="en-US" baseline="0" dirty="0" err="1" smtClean="0"/>
              <a:t>d’accouchement</a:t>
            </a:r>
            <a:r>
              <a:rPr lang="en-US" baseline="0" dirty="0" smtClean="0"/>
              <a:t> normal. Par </a:t>
            </a:r>
            <a:r>
              <a:rPr lang="en-US" baseline="0" dirty="0" err="1" smtClean="0"/>
              <a:t>contre</a:t>
            </a:r>
            <a:r>
              <a:rPr lang="en-US" baseline="0" dirty="0" smtClean="0"/>
              <a:t>, </a:t>
            </a:r>
            <a:r>
              <a:rPr lang="en-US" baseline="0" dirty="0" err="1" smtClean="0"/>
              <a:t>seulement</a:t>
            </a:r>
            <a:r>
              <a:rPr lang="en-US" baseline="0" dirty="0" smtClean="0"/>
              <a:t> 5 % des structures </a:t>
            </a:r>
            <a:r>
              <a:rPr lang="en-US" baseline="0" dirty="0" err="1" smtClean="0"/>
              <a:t>offrent</a:t>
            </a:r>
            <a:r>
              <a:rPr lang="en-US" baseline="0" dirty="0" smtClean="0"/>
              <a:t> des </a:t>
            </a:r>
            <a:r>
              <a:rPr lang="en-US" baseline="0" dirty="0" err="1" smtClean="0"/>
              <a:t>césariennes</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92</a:t>
            </a:fld>
            <a:endParaRPr lang="en-US"/>
          </a:p>
        </p:txBody>
      </p:sp>
    </p:spTree>
    <p:extLst>
      <p:ext uri="{BB962C8B-B14F-4D97-AF65-F5344CB8AC3E}">
        <p14:creationId xmlns:p14="http://schemas.microsoft.com/office/powerpoint/2010/main" val="39894769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majorité</a:t>
            </a:r>
            <a:r>
              <a:rPr lang="en-US" dirty="0" smtClean="0"/>
              <a:t> des structures qui </a:t>
            </a:r>
            <a:r>
              <a:rPr lang="en-US" dirty="0" err="1" smtClean="0"/>
              <a:t>offrent</a:t>
            </a:r>
            <a:r>
              <a:rPr lang="en-US" dirty="0" smtClean="0"/>
              <a:t> des services de CPN </a:t>
            </a:r>
            <a:r>
              <a:rPr lang="en-US" dirty="0" err="1" smtClean="0"/>
              <a:t>disposent</a:t>
            </a:r>
            <a:r>
              <a:rPr lang="en-US" baseline="0" dirty="0" smtClean="0"/>
              <a:t> </a:t>
            </a:r>
            <a:r>
              <a:rPr lang="en-US" baseline="0" dirty="0" err="1" smtClean="0"/>
              <a:t>d’équipement</a:t>
            </a:r>
            <a:r>
              <a:rPr lang="en-US" baseline="0" dirty="0" smtClean="0"/>
              <a:t> necessaire.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93</a:t>
            </a:fld>
            <a:endParaRPr lang="en-US"/>
          </a:p>
        </p:txBody>
      </p:sp>
    </p:spTree>
    <p:extLst>
      <p:ext uri="{BB962C8B-B14F-4D97-AF65-F5344CB8AC3E}">
        <p14:creationId xmlns:p14="http://schemas.microsoft.com/office/powerpoint/2010/main" val="287925019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Parmi</a:t>
            </a:r>
            <a:r>
              <a:rPr lang="en-US" dirty="0" smtClean="0"/>
              <a:t> les structures </a:t>
            </a:r>
            <a:r>
              <a:rPr lang="en-US" dirty="0" err="1" smtClean="0"/>
              <a:t>offrant</a:t>
            </a:r>
            <a:r>
              <a:rPr lang="en-US" dirty="0" smtClean="0"/>
              <a:t> des services de CPN, la </a:t>
            </a:r>
            <a:r>
              <a:rPr lang="en-US" dirty="0" err="1" smtClean="0"/>
              <a:t>capacité</a:t>
            </a:r>
            <a:r>
              <a:rPr lang="en-US" baseline="0" dirty="0" smtClean="0"/>
              <a:t> de diagnostic pour la </a:t>
            </a:r>
            <a:r>
              <a:rPr lang="en-US" baseline="0" dirty="0" err="1" smtClean="0"/>
              <a:t>protéinurie</a:t>
            </a:r>
            <a:r>
              <a:rPr lang="en-US" baseline="0" dirty="0" smtClean="0"/>
              <a:t>, </a:t>
            </a:r>
            <a:r>
              <a:rPr lang="en-US" baseline="0" dirty="0" err="1" smtClean="0"/>
              <a:t>glucosurie</a:t>
            </a:r>
            <a:r>
              <a:rPr lang="en-US" baseline="0" dirty="0" smtClean="0"/>
              <a:t> et VIH et </a:t>
            </a:r>
            <a:r>
              <a:rPr lang="en-US" baseline="0" dirty="0" err="1" smtClean="0"/>
              <a:t>assez</a:t>
            </a:r>
            <a:r>
              <a:rPr lang="en-US" baseline="0" dirty="0" smtClean="0"/>
              <a:t> </a:t>
            </a:r>
            <a:r>
              <a:rPr lang="en-US" baseline="0" dirty="0" err="1" smtClean="0"/>
              <a:t>élevée</a:t>
            </a:r>
            <a:r>
              <a:rPr lang="en-US" baseline="0" dirty="0" smtClean="0"/>
              <a:t>, </a:t>
            </a:r>
            <a:r>
              <a:rPr lang="en-US" baseline="0" dirty="0" err="1" smtClean="0"/>
              <a:t>mais</a:t>
            </a:r>
            <a:r>
              <a:rPr lang="en-US" baseline="0" dirty="0" smtClean="0"/>
              <a:t> la </a:t>
            </a:r>
            <a:r>
              <a:rPr lang="en-US" baseline="0" dirty="0" err="1" smtClean="0"/>
              <a:t>capacité</a:t>
            </a:r>
            <a:r>
              <a:rPr lang="en-US" baseline="0" dirty="0" smtClean="0"/>
              <a:t> de diagnostic pour </a:t>
            </a:r>
            <a:r>
              <a:rPr lang="en-US" baseline="0" dirty="0" err="1" smtClean="0"/>
              <a:t>l’hémoglobine</a:t>
            </a:r>
            <a:r>
              <a:rPr lang="en-US" baseline="0" dirty="0" smtClean="0"/>
              <a:t>, le </a:t>
            </a:r>
            <a:r>
              <a:rPr lang="en-US" baseline="0" dirty="0" err="1" smtClean="0"/>
              <a:t>groupe</a:t>
            </a:r>
            <a:r>
              <a:rPr lang="en-US" baseline="0" dirty="0" smtClean="0"/>
              <a:t> sanguine et </a:t>
            </a:r>
            <a:r>
              <a:rPr lang="en-US" baseline="0" dirty="0" err="1" smtClean="0"/>
              <a:t>facteur</a:t>
            </a:r>
            <a:r>
              <a:rPr lang="en-US" baseline="0" dirty="0" smtClean="0"/>
              <a:t> rhesus et le syphilis </a:t>
            </a:r>
            <a:r>
              <a:rPr lang="en-US" baseline="0" dirty="0" err="1" smtClean="0"/>
              <a:t>est</a:t>
            </a:r>
            <a:r>
              <a:rPr lang="en-US" baseline="0" dirty="0" smtClean="0"/>
              <a:t> </a:t>
            </a:r>
            <a:r>
              <a:rPr lang="en-US" baseline="0" dirty="0" err="1" smtClean="0"/>
              <a:t>tellement</a:t>
            </a:r>
            <a:r>
              <a:rPr lang="en-US" baseline="0" dirty="0" smtClean="0"/>
              <a:t> </a:t>
            </a:r>
            <a:r>
              <a:rPr lang="en-US" baseline="0" dirty="0" err="1" smtClean="0"/>
              <a:t>faible</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94</a:t>
            </a:fld>
            <a:endParaRPr lang="en-US"/>
          </a:p>
        </p:txBody>
      </p:sp>
    </p:spTree>
    <p:extLst>
      <p:ext uri="{BB962C8B-B14F-4D97-AF65-F5344CB8AC3E}">
        <p14:creationId xmlns:p14="http://schemas.microsoft.com/office/powerpoint/2010/main" val="58720279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quasi-</a:t>
            </a:r>
            <a:r>
              <a:rPr lang="en-US" dirty="0" err="1" smtClean="0"/>
              <a:t>totalité</a:t>
            </a:r>
            <a:r>
              <a:rPr lang="en-US" baseline="0" dirty="0" smtClean="0"/>
              <a:t> des structures qui </a:t>
            </a:r>
            <a:r>
              <a:rPr lang="en-US" baseline="0" dirty="0" err="1" smtClean="0"/>
              <a:t>offrent</a:t>
            </a:r>
            <a:r>
              <a:rPr lang="en-US" baseline="0" dirty="0" smtClean="0"/>
              <a:t> des services de CPN </a:t>
            </a:r>
            <a:r>
              <a:rPr lang="en-US" baseline="0" dirty="0" err="1" smtClean="0"/>
              <a:t>disposent</a:t>
            </a:r>
            <a:r>
              <a:rPr lang="en-US" baseline="0" dirty="0" smtClean="0"/>
              <a:t> des </a:t>
            </a:r>
            <a:r>
              <a:rPr lang="en-US" baseline="0" dirty="0" err="1" smtClean="0"/>
              <a:t>comprimés</a:t>
            </a:r>
            <a:r>
              <a:rPr lang="en-US" baseline="0" dirty="0" smtClean="0"/>
              <a:t> </a:t>
            </a:r>
            <a:r>
              <a:rPr lang="en-US" baseline="0" dirty="0" err="1" smtClean="0"/>
              <a:t>combinés</a:t>
            </a:r>
            <a:r>
              <a:rPr lang="en-US" baseline="0" dirty="0" smtClean="0"/>
              <a:t> (</a:t>
            </a:r>
            <a:r>
              <a:rPr lang="en-US" baseline="0" dirty="0" err="1" smtClean="0"/>
              <a:t>fer</a:t>
            </a:r>
            <a:r>
              <a:rPr lang="en-US" baseline="0" dirty="0" smtClean="0"/>
              <a:t> + </a:t>
            </a:r>
            <a:r>
              <a:rPr lang="en-US" baseline="0" dirty="0" err="1" smtClean="0"/>
              <a:t>acide</a:t>
            </a:r>
            <a:r>
              <a:rPr lang="en-US" baseline="0" dirty="0" smtClean="0"/>
              <a:t> </a:t>
            </a:r>
            <a:r>
              <a:rPr lang="en-US" baseline="0" dirty="0" err="1" smtClean="0"/>
              <a:t>folique</a:t>
            </a:r>
            <a:r>
              <a:rPr lang="en-US" baseline="0" dirty="0" smtClean="0"/>
              <a:t>) et des </a:t>
            </a:r>
            <a:r>
              <a:rPr lang="en-US" baseline="0" dirty="0" err="1" smtClean="0"/>
              <a:t>vaccins</a:t>
            </a:r>
            <a:r>
              <a:rPr lang="en-US" baseline="0" dirty="0" smtClean="0"/>
              <a:t> </a:t>
            </a:r>
            <a:r>
              <a:rPr lang="en-US" baseline="0" dirty="0" err="1" smtClean="0"/>
              <a:t>antitétaniques</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95</a:t>
            </a:fld>
            <a:endParaRPr lang="en-US"/>
          </a:p>
        </p:txBody>
      </p:sp>
    </p:spTree>
    <p:extLst>
      <p:ext uri="{BB962C8B-B14F-4D97-AF65-F5344CB8AC3E}">
        <p14:creationId xmlns:p14="http://schemas.microsoft.com/office/powerpoint/2010/main" val="10861545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 L’ECPSS a </a:t>
            </a:r>
            <a:r>
              <a:rPr lang="fr-FR" dirty="0" err="1" smtClean="0"/>
              <a:t>obsérvé</a:t>
            </a:r>
            <a:r>
              <a:rPr lang="fr-FR" dirty="0" smtClean="0"/>
              <a:t> 849 consultations des femmes enceintes</a:t>
            </a:r>
            <a:r>
              <a:rPr lang="fr-FR" baseline="0" dirty="0" smtClean="0"/>
              <a:t> venue pour la CPN. Les éléments de l’examen physique de base étaient </a:t>
            </a:r>
            <a:r>
              <a:rPr lang="fr-FR" baseline="0" dirty="0" err="1" smtClean="0"/>
              <a:t>obsérvées</a:t>
            </a:r>
            <a:r>
              <a:rPr lang="fr-FR" baseline="0" dirty="0" smtClean="0"/>
              <a:t> dans la quasi-totalité des consultations observées.  L’exception est dans seulement 57 % des consultations observées, la position fœtale a été vérifiée.</a:t>
            </a:r>
            <a:endParaRPr lang="fr-FR" dirty="0" smtClean="0"/>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2D93EBD8-03C2-4786-9A61-E21F4CD0F249}" type="slidenum">
              <a:rPr lang="en-US" smtClean="0"/>
              <a:pPr eaLnBrk="1" hangingPunct="1"/>
              <a:t>96</a:t>
            </a:fld>
            <a:endParaRPr lang="en-US" smtClean="0"/>
          </a:p>
        </p:txBody>
      </p:sp>
    </p:spTree>
    <p:extLst>
      <p:ext uri="{BB962C8B-B14F-4D97-AF65-F5344CB8AC3E}">
        <p14:creationId xmlns:p14="http://schemas.microsoft.com/office/powerpoint/2010/main" val="28968047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baseline="0" dirty="0" smtClean="0"/>
              <a:t>66 % des prestataires des services de CPN ont reçu une formation sur le traitement du paludisme au cours de la grosses au cours des derniers 24 mois et 77 % sur la planification familiale. </a:t>
            </a:r>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97</a:t>
            </a:fld>
            <a:endParaRPr lang="en-US" smtClean="0"/>
          </a:p>
        </p:txBody>
      </p:sp>
    </p:spTree>
    <p:extLst>
      <p:ext uri="{BB962C8B-B14F-4D97-AF65-F5344CB8AC3E}">
        <p14:creationId xmlns:p14="http://schemas.microsoft.com/office/powerpoint/2010/main" val="188967291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a:t>
            </a:r>
            <a:r>
              <a:rPr lang="en-US" baseline="0" dirty="0" smtClean="0"/>
              <a:t> </a:t>
            </a:r>
            <a:r>
              <a:rPr lang="en-US" baseline="0" dirty="0" err="1" smtClean="0"/>
              <a:t>totalité</a:t>
            </a:r>
            <a:r>
              <a:rPr lang="en-US" baseline="0" dirty="0" smtClean="0"/>
              <a:t> des structures </a:t>
            </a:r>
            <a:r>
              <a:rPr lang="en-US" baseline="0" dirty="0" err="1" smtClean="0"/>
              <a:t>offrant</a:t>
            </a:r>
            <a:r>
              <a:rPr lang="en-US" baseline="0" dirty="0" smtClean="0"/>
              <a:t> des services de CPN et au </a:t>
            </a:r>
            <a:r>
              <a:rPr lang="en-US" baseline="0" dirty="0" err="1" smtClean="0"/>
              <a:t>moins</a:t>
            </a:r>
            <a:r>
              <a:rPr lang="en-US" baseline="0" dirty="0" smtClean="0"/>
              <a:t> un service de PTME </a:t>
            </a:r>
            <a:r>
              <a:rPr lang="en-US" baseline="0" dirty="0" err="1" smtClean="0"/>
              <a:t>fournissent</a:t>
            </a:r>
            <a:r>
              <a:rPr lang="en-US" baseline="0" dirty="0" smtClean="0"/>
              <a:t> des </a:t>
            </a:r>
            <a:r>
              <a:rPr lang="en-US" baseline="0" dirty="0" err="1" smtClean="0"/>
              <a:t>dépistages</a:t>
            </a:r>
            <a:r>
              <a:rPr lang="en-US" baseline="0" dirty="0" smtClean="0"/>
              <a:t> du VIH pour femmes enceintes, </a:t>
            </a:r>
            <a:r>
              <a:rPr lang="en-US" baseline="0" dirty="0" err="1" smtClean="0"/>
              <a:t>mais</a:t>
            </a:r>
            <a:r>
              <a:rPr lang="en-US" baseline="0" dirty="0" smtClean="0"/>
              <a:t> </a:t>
            </a:r>
            <a:r>
              <a:rPr lang="en-US" baseline="0" dirty="0" err="1" smtClean="0"/>
              <a:t>seulement</a:t>
            </a:r>
            <a:r>
              <a:rPr lang="en-US" baseline="0" dirty="0" smtClean="0"/>
              <a:t> 10 % </a:t>
            </a:r>
            <a:r>
              <a:rPr lang="en-US" baseline="0" dirty="0" err="1" smtClean="0"/>
              <a:t>fournissent</a:t>
            </a:r>
            <a:r>
              <a:rPr lang="en-US" baseline="0" dirty="0" smtClean="0"/>
              <a:t> des </a:t>
            </a:r>
            <a:r>
              <a:rPr lang="en-US" baseline="0" dirty="0" err="1" smtClean="0"/>
              <a:t>dépistages</a:t>
            </a:r>
            <a:r>
              <a:rPr lang="en-US" baseline="0" dirty="0" smtClean="0"/>
              <a:t> pour les </a:t>
            </a:r>
            <a:r>
              <a:rPr lang="en-US" baseline="0" dirty="0" err="1" smtClean="0"/>
              <a:t>enfants</a:t>
            </a:r>
            <a:r>
              <a:rPr lang="en-US" baseline="0" dirty="0" smtClean="0"/>
              <a:t> </a:t>
            </a:r>
            <a:r>
              <a:rPr lang="en-US" baseline="0" dirty="0" err="1" smtClean="0"/>
              <a:t>nés</a:t>
            </a:r>
            <a:r>
              <a:rPr lang="en-US" baseline="0" dirty="0" smtClean="0"/>
              <a:t> des </a:t>
            </a:r>
            <a:r>
              <a:rPr lang="en-US" baseline="0" dirty="0" err="1" smtClean="0"/>
              <a:t>mères</a:t>
            </a:r>
            <a:r>
              <a:rPr lang="en-US" baseline="0" dirty="0" smtClean="0"/>
              <a:t> VIH+. La </a:t>
            </a:r>
            <a:r>
              <a:rPr lang="en-US" baseline="0" dirty="0" err="1" smtClean="0"/>
              <a:t>disponibilité</a:t>
            </a:r>
            <a:r>
              <a:rPr lang="en-US" baseline="0" dirty="0" smtClean="0"/>
              <a:t> des </a:t>
            </a:r>
            <a:r>
              <a:rPr lang="en-US" baseline="0" dirty="0" err="1" smtClean="0"/>
              <a:t>autres</a:t>
            </a:r>
            <a:r>
              <a:rPr lang="en-US" baseline="0" dirty="0" smtClean="0"/>
              <a:t> services </a:t>
            </a:r>
            <a:r>
              <a:rPr lang="en-US" baseline="0" dirty="0" err="1" smtClean="0"/>
              <a:t>sont</a:t>
            </a:r>
            <a:r>
              <a:rPr lang="en-US" baseline="0" dirty="0" smtClean="0"/>
              <a:t> </a:t>
            </a:r>
            <a:r>
              <a:rPr lang="en-US" baseline="0" dirty="0" err="1" smtClean="0"/>
              <a:t>assez</a:t>
            </a:r>
            <a:r>
              <a:rPr lang="en-US" baseline="0" dirty="0" smtClean="0"/>
              <a:t> </a:t>
            </a:r>
            <a:r>
              <a:rPr lang="en-US" baseline="0" dirty="0" err="1" smtClean="0"/>
              <a:t>faible</a:t>
            </a:r>
            <a:r>
              <a:rPr lang="en-US" baseline="0" dirty="0" smtClean="0"/>
              <a:t>.</a:t>
            </a:r>
            <a:endParaRPr lang="en-US" dirty="0"/>
          </a:p>
        </p:txBody>
      </p:sp>
      <p:sp>
        <p:nvSpPr>
          <p:cNvPr id="4" name="Slide Number Placeholder 3"/>
          <p:cNvSpPr>
            <a:spLocks noGrp="1"/>
          </p:cNvSpPr>
          <p:nvPr>
            <p:ph type="sldNum" sz="quarter" idx="10"/>
          </p:nvPr>
        </p:nvSpPr>
        <p:spPr/>
        <p:txBody>
          <a:bodyPr/>
          <a:lstStyle/>
          <a:p>
            <a:pPr>
              <a:defRPr/>
            </a:pPr>
            <a:fld id="{A8301440-CDC6-4108-9F45-A9A7C32F0E1A}" type="slidenum">
              <a:rPr lang="en-US" smtClean="0"/>
              <a:pPr>
                <a:defRPr/>
              </a:pPr>
              <a:t>98</a:t>
            </a:fld>
            <a:endParaRPr lang="en-US"/>
          </a:p>
        </p:txBody>
      </p:sp>
    </p:spTree>
    <p:extLst>
      <p:ext uri="{BB962C8B-B14F-4D97-AF65-F5344CB8AC3E}">
        <p14:creationId xmlns:p14="http://schemas.microsoft.com/office/powerpoint/2010/main" val="53573574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disponibilité des services d’accouchement normal varie selon la région, passant d’un minimum de 53 % à Dakar à un maximum de 100 % dans la régions de Matam.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99</a:t>
            </a:fld>
            <a:endParaRPr lang="en-US"/>
          </a:p>
        </p:txBody>
      </p:sp>
    </p:spTree>
    <p:extLst>
      <p:ext uri="{BB962C8B-B14F-4D97-AF65-F5344CB8AC3E}">
        <p14:creationId xmlns:p14="http://schemas.microsoft.com/office/powerpoint/2010/main" val="300780445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Toutes</a:t>
            </a:r>
            <a:r>
              <a:rPr lang="en-US" dirty="0" smtClean="0"/>
              <a:t> les structures </a:t>
            </a:r>
            <a:r>
              <a:rPr lang="en-US" baseline="0" dirty="0" err="1" smtClean="0"/>
              <a:t>offrant</a:t>
            </a:r>
            <a:r>
              <a:rPr lang="en-US" baseline="0" dirty="0" smtClean="0"/>
              <a:t> des services </a:t>
            </a:r>
            <a:r>
              <a:rPr lang="en-US" baseline="0" dirty="0" err="1" smtClean="0"/>
              <a:t>d’accouchement</a:t>
            </a:r>
            <a:r>
              <a:rPr lang="en-US" baseline="0" dirty="0" smtClean="0"/>
              <a:t> normal  </a:t>
            </a:r>
            <a:r>
              <a:rPr lang="en-US" baseline="0" dirty="0" err="1" smtClean="0"/>
              <a:t>disposent</a:t>
            </a:r>
            <a:r>
              <a:rPr lang="en-US" baseline="0" dirty="0" smtClean="0"/>
              <a:t> </a:t>
            </a:r>
            <a:r>
              <a:rPr lang="en-US" baseline="0" dirty="0" err="1" smtClean="0"/>
              <a:t>d’une</a:t>
            </a:r>
            <a:r>
              <a:rPr lang="en-US" baseline="0" dirty="0" smtClean="0"/>
              <a:t> </a:t>
            </a:r>
            <a:r>
              <a:rPr lang="en-US" baseline="0" dirty="0" err="1" smtClean="0"/>
              <a:t>boite</a:t>
            </a:r>
            <a:r>
              <a:rPr lang="en-US" baseline="0" dirty="0" smtClean="0"/>
              <a:t> </a:t>
            </a:r>
            <a:r>
              <a:rPr lang="en-US" baseline="0" dirty="0" err="1" smtClean="0"/>
              <a:t>d’accouchement</a:t>
            </a:r>
            <a:r>
              <a:rPr lang="en-US" baseline="0" dirty="0" smtClean="0"/>
              <a:t>. </a:t>
            </a:r>
            <a:r>
              <a:rPr lang="en-US" dirty="0" smtClean="0"/>
              <a:t>La quasi-</a:t>
            </a:r>
            <a:r>
              <a:rPr lang="en-US" dirty="0" err="1" smtClean="0"/>
              <a:t>totalité</a:t>
            </a:r>
            <a:r>
              <a:rPr lang="en-US" baseline="0" dirty="0" smtClean="0"/>
              <a:t> des structures </a:t>
            </a:r>
            <a:r>
              <a:rPr lang="en-US" baseline="0" dirty="0" err="1" smtClean="0"/>
              <a:t>disposent</a:t>
            </a:r>
            <a:r>
              <a:rPr lang="en-US" baseline="0" dirty="0" smtClean="0"/>
              <a:t> des </a:t>
            </a:r>
            <a:r>
              <a:rPr lang="en-US" baseline="0" dirty="0" err="1" smtClean="0"/>
              <a:t>gants</a:t>
            </a:r>
            <a:r>
              <a:rPr lang="en-US" baseline="0" dirty="0" smtClean="0"/>
              <a:t> et </a:t>
            </a:r>
            <a:r>
              <a:rPr lang="en-US" baseline="0" dirty="0" err="1" smtClean="0"/>
              <a:t>d’une</a:t>
            </a:r>
            <a:r>
              <a:rPr lang="en-US" baseline="0" dirty="0" smtClean="0"/>
              <a:t> </a:t>
            </a:r>
            <a:r>
              <a:rPr lang="en-US" baseline="0" dirty="0" err="1" smtClean="0"/>
              <a:t>partogramme</a:t>
            </a:r>
            <a:r>
              <a:rPr lang="en-US" baseline="0" dirty="0" smtClean="0"/>
              <a:t>. </a:t>
            </a:r>
            <a:r>
              <a:rPr lang="en-US" baseline="0" dirty="0" err="1" smtClean="0"/>
              <a:t>Deux</a:t>
            </a:r>
            <a:r>
              <a:rPr lang="en-US" baseline="0" dirty="0" smtClean="0"/>
              <a:t> tiers </a:t>
            </a:r>
            <a:r>
              <a:rPr lang="en-US" baseline="0" dirty="0" err="1" smtClean="0"/>
              <a:t>disposent</a:t>
            </a:r>
            <a:r>
              <a:rPr lang="en-US" baseline="0" dirty="0" smtClean="0"/>
              <a:t> de transport </a:t>
            </a:r>
            <a:r>
              <a:rPr lang="en-US" baseline="0" dirty="0" err="1" smtClean="0"/>
              <a:t>d’urgence</a:t>
            </a:r>
            <a:r>
              <a:rPr lang="en-US" baseline="0" dirty="0" smtClean="0"/>
              <a:t>. </a:t>
            </a:r>
            <a:r>
              <a:rPr lang="en-US" baseline="0" dirty="0" err="1" smtClean="0"/>
              <a:t>Moins</a:t>
            </a:r>
            <a:r>
              <a:rPr lang="en-US" baseline="0" dirty="0" smtClean="0"/>
              <a:t> de </a:t>
            </a:r>
            <a:r>
              <a:rPr lang="en-US" baseline="0" dirty="0" err="1" smtClean="0"/>
              <a:t>deux</a:t>
            </a:r>
            <a:r>
              <a:rPr lang="en-US" baseline="0" dirty="0" smtClean="0"/>
              <a:t> tiers des structures </a:t>
            </a:r>
            <a:r>
              <a:rPr lang="en-US" baseline="0" dirty="0" err="1" smtClean="0"/>
              <a:t>disposent</a:t>
            </a:r>
            <a:r>
              <a:rPr lang="en-US" baseline="0" dirty="0" smtClean="0"/>
              <a:t> d’un </a:t>
            </a:r>
            <a:r>
              <a:rPr lang="en-US" baseline="0" dirty="0" err="1" smtClean="0"/>
              <a:t>aspirateur</a:t>
            </a:r>
            <a:r>
              <a:rPr lang="en-US" baseline="0" dirty="0" smtClean="0"/>
              <a:t> </a:t>
            </a:r>
            <a:r>
              <a:rPr lang="en-US" baseline="0" dirty="0" err="1" smtClean="0"/>
              <a:t>manuel</a:t>
            </a:r>
            <a:r>
              <a:rPr lang="en-US" baseline="0" dirty="0" smtClean="0"/>
              <a:t> </a:t>
            </a:r>
            <a:r>
              <a:rPr lang="en-US" baseline="0" dirty="0" err="1" smtClean="0"/>
              <a:t>ou</a:t>
            </a:r>
            <a:r>
              <a:rPr lang="en-US" baseline="0" dirty="0" smtClean="0"/>
              <a:t> Kit D&amp;C </a:t>
            </a:r>
            <a:r>
              <a:rPr lang="en-US" baseline="0" dirty="0" err="1" smtClean="0"/>
              <a:t>ou</a:t>
            </a:r>
            <a:r>
              <a:rPr lang="en-US" baseline="0" dirty="0" smtClean="0"/>
              <a:t> un </a:t>
            </a:r>
            <a:r>
              <a:rPr lang="en-US" baseline="0" dirty="0" err="1" smtClean="0"/>
              <a:t>aspirateur</a:t>
            </a:r>
            <a:r>
              <a:rPr lang="en-US" baseline="0" dirty="0" smtClean="0"/>
              <a:t> catheter, </a:t>
            </a:r>
            <a:r>
              <a:rPr lang="en-US" baseline="0" dirty="0" err="1" smtClean="0"/>
              <a:t>ou</a:t>
            </a:r>
            <a:r>
              <a:rPr lang="en-US" baseline="0" dirty="0" smtClean="0"/>
              <a:t> un </a:t>
            </a:r>
            <a:r>
              <a:rPr lang="en-US" baseline="0" dirty="0" err="1" smtClean="0"/>
              <a:t>lampe</a:t>
            </a:r>
            <a:r>
              <a:rPr lang="en-US" baseline="0" dirty="0" smtClean="0"/>
              <a:t> </a:t>
            </a:r>
            <a:r>
              <a:rPr lang="en-US" baseline="0" dirty="0" err="1" smtClean="0"/>
              <a:t>d’examen</a:t>
            </a:r>
            <a:r>
              <a:rPr lang="en-US" baseline="0" dirty="0" smtClean="0"/>
              <a:t>. </a:t>
            </a:r>
            <a:r>
              <a:rPr lang="en-US" baseline="0" dirty="0" err="1" smtClean="0"/>
              <a:t>Seulement</a:t>
            </a:r>
            <a:r>
              <a:rPr lang="en-US" baseline="0" dirty="0" smtClean="0"/>
              <a:t> 3 % des </a:t>
            </a:r>
            <a:r>
              <a:rPr lang="en-US" baseline="0" dirty="0" err="1" smtClean="0"/>
              <a:t>structues</a:t>
            </a:r>
            <a:r>
              <a:rPr lang="en-US" baseline="0" dirty="0" smtClean="0"/>
              <a:t> </a:t>
            </a:r>
            <a:r>
              <a:rPr lang="en-US" baseline="0" dirty="0" err="1" smtClean="0"/>
              <a:t>disposent</a:t>
            </a:r>
            <a:r>
              <a:rPr lang="en-US" baseline="0" dirty="0" smtClean="0"/>
              <a:t> </a:t>
            </a:r>
            <a:r>
              <a:rPr lang="en-US" baseline="0" dirty="0" err="1" smtClean="0"/>
              <a:t>d’une</a:t>
            </a:r>
            <a:r>
              <a:rPr lang="en-US" baseline="0" dirty="0" smtClean="0"/>
              <a:t> </a:t>
            </a:r>
            <a:r>
              <a:rPr lang="en-US" baseline="0" dirty="0" err="1" smtClean="0"/>
              <a:t>ventouse</a:t>
            </a:r>
            <a:r>
              <a:rPr lang="en-US" baseline="0" dirty="0" smtClean="0"/>
              <a:t> </a:t>
            </a:r>
            <a:r>
              <a:rPr lang="en-US" baseline="0" dirty="0" err="1" smtClean="0"/>
              <a:t>obstétricale</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100</a:t>
            </a:fld>
            <a:endParaRPr lang="en-US"/>
          </a:p>
        </p:txBody>
      </p:sp>
    </p:spTree>
    <p:extLst>
      <p:ext uri="{BB962C8B-B14F-4D97-AF65-F5344CB8AC3E}">
        <p14:creationId xmlns:p14="http://schemas.microsoft.com/office/powerpoint/2010/main" val="28235459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210448236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a:t>
            </a:r>
            <a:r>
              <a:rPr lang="en-US" baseline="0" dirty="0" smtClean="0"/>
              <a:t> </a:t>
            </a:r>
            <a:r>
              <a:rPr lang="en-US" baseline="0" dirty="0" err="1" smtClean="0"/>
              <a:t>disponibilité</a:t>
            </a:r>
            <a:r>
              <a:rPr lang="en-US" baseline="0" dirty="0" smtClean="0"/>
              <a:t> des medicaments </a:t>
            </a:r>
            <a:r>
              <a:rPr lang="en-US" baseline="0" dirty="0" err="1" smtClean="0"/>
              <a:t>essentiels</a:t>
            </a:r>
            <a:r>
              <a:rPr lang="en-US" baseline="0" dirty="0" smtClean="0"/>
              <a:t> pour </a:t>
            </a:r>
            <a:r>
              <a:rPr lang="en-US" baseline="0" dirty="0" err="1" smtClean="0"/>
              <a:t>l’accouchement</a:t>
            </a:r>
            <a:r>
              <a:rPr lang="en-US" baseline="0" dirty="0" smtClean="0"/>
              <a:t> </a:t>
            </a:r>
            <a:r>
              <a:rPr lang="en-US" baseline="0" dirty="0" err="1" smtClean="0"/>
              <a:t>dans</a:t>
            </a:r>
            <a:r>
              <a:rPr lang="en-US" baseline="0" dirty="0" smtClean="0"/>
              <a:t> les structures qui </a:t>
            </a:r>
            <a:r>
              <a:rPr lang="en-US" baseline="0" dirty="0" err="1" smtClean="0"/>
              <a:t>offrent</a:t>
            </a:r>
            <a:r>
              <a:rPr lang="en-US" baseline="0" dirty="0" smtClean="0"/>
              <a:t> les services </a:t>
            </a:r>
            <a:r>
              <a:rPr lang="en-US" baseline="0" dirty="0" err="1" smtClean="0"/>
              <a:t>d’accouchement</a:t>
            </a:r>
            <a:r>
              <a:rPr lang="en-US" baseline="0" dirty="0" smtClean="0"/>
              <a:t> normal </a:t>
            </a:r>
            <a:r>
              <a:rPr lang="en-US" baseline="0" dirty="0" err="1" smtClean="0"/>
              <a:t>est</a:t>
            </a:r>
            <a:r>
              <a:rPr lang="en-US" baseline="0" dirty="0" smtClean="0"/>
              <a:t> variable : de 63 % des structures qui </a:t>
            </a:r>
            <a:r>
              <a:rPr lang="en-US" baseline="0" dirty="0" err="1" smtClean="0"/>
              <a:t>avaient</a:t>
            </a:r>
            <a:r>
              <a:rPr lang="en-US" baseline="0" dirty="0" smtClean="0"/>
              <a:t> de sulfate de magnesium injectable à 97 % qui </a:t>
            </a:r>
            <a:r>
              <a:rPr lang="en-US" baseline="0" dirty="0" err="1" smtClean="0"/>
              <a:t>avaient</a:t>
            </a:r>
            <a:r>
              <a:rPr lang="en-US" baseline="0" dirty="0" smtClean="0"/>
              <a:t> du </a:t>
            </a:r>
            <a:r>
              <a:rPr lang="en-US" baseline="0" dirty="0" err="1" smtClean="0"/>
              <a:t>désinfectant</a:t>
            </a:r>
            <a:r>
              <a:rPr lang="en-US" baseline="0" dirty="0" smtClean="0"/>
              <a:t> de la </a:t>
            </a:r>
            <a:r>
              <a:rPr lang="en-US" baseline="0" dirty="0" err="1" smtClean="0"/>
              <a:t>peau</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101</a:t>
            </a:fld>
            <a:endParaRPr lang="en-US"/>
          </a:p>
        </p:txBody>
      </p:sp>
    </p:spTree>
    <p:extLst>
      <p:ext uri="{BB962C8B-B14F-4D97-AF65-F5344CB8AC3E}">
        <p14:creationId xmlns:p14="http://schemas.microsoft.com/office/powerpoint/2010/main" val="40091231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99 % des structures </a:t>
            </a:r>
            <a:r>
              <a:rPr lang="en-US" dirty="0" err="1" smtClean="0"/>
              <a:t>offrant</a:t>
            </a:r>
            <a:r>
              <a:rPr lang="en-US" dirty="0" smtClean="0"/>
              <a:t> des services </a:t>
            </a:r>
            <a:r>
              <a:rPr lang="en-US" dirty="0" err="1" smtClean="0"/>
              <a:t>d’accouchement</a:t>
            </a:r>
            <a:r>
              <a:rPr lang="en-US" baseline="0" dirty="0" smtClean="0"/>
              <a:t> normal </a:t>
            </a:r>
            <a:r>
              <a:rPr lang="en-US" baseline="0" dirty="0" err="1" smtClean="0"/>
              <a:t>ont</a:t>
            </a:r>
            <a:r>
              <a:rPr lang="en-US" baseline="0" dirty="0" smtClean="0"/>
              <a:t> </a:t>
            </a:r>
            <a:r>
              <a:rPr lang="en-US" baseline="0" dirty="0" err="1" smtClean="0"/>
              <a:t>offert</a:t>
            </a:r>
            <a:r>
              <a:rPr lang="en-US" baseline="0" dirty="0" smtClean="0"/>
              <a:t> </a:t>
            </a:r>
            <a:r>
              <a:rPr lang="en-US" baseline="0" dirty="0" err="1" smtClean="0"/>
              <a:t>l’assistance</a:t>
            </a:r>
            <a:r>
              <a:rPr lang="en-US" baseline="0" dirty="0" smtClean="0"/>
              <a:t> à </a:t>
            </a:r>
            <a:r>
              <a:rPr lang="en-US" baseline="0" dirty="0" err="1" smtClean="0"/>
              <a:t>l’accouchement</a:t>
            </a:r>
            <a:r>
              <a:rPr lang="en-US" baseline="0" dirty="0" smtClean="0"/>
              <a:t> par </a:t>
            </a:r>
            <a:r>
              <a:rPr lang="en-US" baseline="0" dirty="0" err="1" smtClean="0"/>
              <a:t>voie</a:t>
            </a:r>
            <a:r>
              <a:rPr lang="en-US" baseline="0" dirty="0" smtClean="0"/>
              <a:t> </a:t>
            </a:r>
            <a:r>
              <a:rPr lang="en-US" baseline="0" dirty="0" err="1" smtClean="0"/>
              <a:t>basse</a:t>
            </a:r>
            <a:r>
              <a:rPr lang="en-US" baseline="0" dirty="0" smtClean="0"/>
              <a:t>, </a:t>
            </a:r>
            <a:r>
              <a:rPr lang="en-US" baseline="0" dirty="0" err="1" smtClean="0"/>
              <a:t>mais</a:t>
            </a:r>
            <a:r>
              <a:rPr lang="en-US" baseline="0" dirty="0" smtClean="0"/>
              <a:t> </a:t>
            </a:r>
            <a:r>
              <a:rPr lang="en-US" baseline="0" dirty="0" err="1" smtClean="0"/>
              <a:t>seulement</a:t>
            </a:r>
            <a:r>
              <a:rPr lang="en-US" baseline="0" dirty="0" smtClean="0"/>
              <a:t> 5 % </a:t>
            </a:r>
            <a:r>
              <a:rPr lang="en-US" baseline="0" dirty="0" err="1" smtClean="0"/>
              <a:t>ont</a:t>
            </a:r>
            <a:r>
              <a:rPr lang="en-US" baseline="0" dirty="0" smtClean="0"/>
              <a:t> </a:t>
            </a:r>
            <a:r>
              <a:rPr lang="en-US" baseline="0" dirty="0" err="1" smtClean="0"/>
              <a:t>offert</a:t>
            </a:r>
            <a:r>
              <a:rPr lang="en-US" baseline="0" dirty="0" smtClean="0"/>
              <a:t> des </a:t>
            </a:r>
            <a:r>
              <a:rPr lang="en-US" baseline="0" dirty="0" err="1" smtClean="0"/>
              <a:t>césariennes</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102</a:t>
            </a:fld>
            <a:endParaRPr lang="en-US"/>
          </a:p>
        </p:txBody>
      </p:sp>
    </p:spTree>
    <p:extLst>
      <p:ext uri="{BB962C8B-B14F-4D97-AF65-F5344CB8AC3E}">
        <p14:creationId xmlns:p14="http://schemas.microsoft.com/office/powerpoint/2010/main" val="91285473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La</a:t>
            </a:r>
            <a:r>
              <a:rPr lang="fr-FR" baseline="0" dirty="0" smtClean="0"/>
              <a:t> majorité des pratiques font partie des composantes de base des soins néonatals, sauf le technique de kangourou. </a:t>
            </a:r>
            <a:endParaRPr lang="fr-FR" dirty="0" smtClean="0"/>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2D93EBD8-03C2-4786-9A61-E21F4CD0F249}" type="slidenum">
              <a:rPr lang="en-US" smtClean="0"/>
              <a:pPr eaLnBrk="1" hangingPunct="1"/>
              <a:t>103</a:t>
            </a:fld>
            <a:endParaRPr lang="en-US" smtClean="0"/>
          </a:p>
        </p:txBody>
      </p:sp>
    </p:spTree>
    <p:extLst>
      <p:ext uri="{BB962C8B-B14F-4D97-AF65-F5344CB8AC3E}">
        <p14:creationId xmlns:p14="http://schemas.microsoft.com/office/powerpoint/2010/main" val="111252197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La proportion des prestataires</a:t>
            </a:r>
            <a:r>
              <a:rPr lang="fr-FR" baseline="0" dirty="0" smtClean="0"/>
              <a:t> ayant reçu des formations au cours de 24 mois ayant précédé l’enquête sur les soins à l’accouchement est relativement faible.</a:t>
            </a:r>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104</a:t>
            </a:fld>
            <a:endParaRPr lang="en-US" smtClean="0"/>
          </a:p>
        </p:txBody>
      </p:sp>
    </p:spTree>
    <p:extLst>
      <p:ext uri="{BB962C8B-B14F-4D97-AF65-F5344CB8AC3E}">
        <p14:creationId xmlns:p14="http://schemas.microsoft.com/office/powerpoint/2010/main" val="8344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fr-FR" dirty="0" smtClean="0"/>
              <a:t>La proportion des prestataires</a:t>
            </a:r>
            <a:r>
              <a:rPr lang="fr-FR" baseline="0" dirty="0" smtClean="0"/>
              <a:t> ayant reçu des formations au cours de 24 mois ayant précédé l’enquête sur les soins néonatals est relativement faible.</a:t>
            </a:r>
            <a:endParaRPr lang="fr-FR" dirty="0" smtClean="0"/>
          </a:p>
          <a:p>
            <a:pPr eaLnBrk="1" hangingPunct="1"/>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105</a:t>
            </a:fld>
            <a:endParaRPr lang="en-US" smtClean="0"/>
          </a:p>
        </p:txBody>
      </p:sp>
    </p:spTree>
    <p:extLst>
      <p:ext uri="{BB962C8B-B14F-4D97-AF65-F5344CB8AC3E}">
        <p14:creationId xmlns:p14="http://schemas.microsoft.com/office/powerpoint/2010/main" val="36295900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107</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353069294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111</a:t>
            </a:fld>
            <a:endParaRPr lang="en-US"/>
          </a:p>
        </p:txBody>
      </p:sp>
    </p:spTree>
    <p:extLst>
      <p:ext uri="{BB962C8B-B14F-4D97-AF65-F5344CB8AC3E}">
        <p14:creationId xmlns:p14="http://schemas.microsoft.com/office/powerpoint/2010/main" val="316678486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L’excision</a:t>
            </a:r>
            <a:r>
              <a:rPr lang="en-US" dirty="0" smtClean="0"/>
              <a:t> des </a:t>
            </a:r>
            <a:r>
              <a:rPr lang="en-US" dirty="0" err="1" smtClean="0"/>
              <a:t>filles</a:t>
            </a:r>
            <a:r>
              <a:rPr lang="en-US" dirty="0" smtClean="0"/>
              <a:t> </a:t>
            </a:r>
            <a:r>
              <a:rPr lang="en-US" smtClean="0"/>
              <a:t>varient</a:t>
            </a:r>
            <a:r>
              <a:rPr lang="en-US" dirty="0" smtClean="0"/>
              <a:t> de &lt;1 % </a:t>
            </a:r>
            <a:r>
              <a:rPr lang="en-US" dirty="0" err="1" smtClean="0"/>
              <a:t>dans</a:t>
            </a:r>
            <a:r>
              <a:rPr lang="en-US" baseline="0" dirty="0" smtClean="0"/>
              <a:t> la region de </a:t>
            </a:r>
            <a:r>
              <a:rPr lang="en-US" baseline="0" dirty="0" err="1" smtClean="0"/>
              <a:t>Diourbel</a:t>
            </a:r>
            <a:r>
              <a:rPr lang="en-US" baseline="0" dirty="0" smtClean="0"/>
              <a:t> à 55 % </a:t>
            </a:r>
            <a:r>
              <a:rPr lang="en-US" baseline="0" dirty="0" err="1" smtClean="0"/>
              <a:t>dans</a:t>
            </a:r>
            <a:r>
              <a:rPr lang="en-US" baseline="0" dirty="0" smtClean="0"/>
              <a:t> la region de </a:t>
            </a:r>
            <a:r>
              <a:rPr lang="en-US" baseline="0" dirty="0" err="1" smtClean="0"/>
              <a:t>Matam</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112</a:t>
            </a:fld>
            <a:endParaRPr lang="en-US"/>
          </a:p>
        </p:txBody>
      </p:sp>
    </p:spTree>
    <p:extLst>
      <p:ext uri="{BB962C8B-B14F-4D97-AF65-F5344CB8AC3E}">
        <p14:creationId xmlns:p14="http://schemas.microsoft.com/office/powerpoint/2010/main" val="342599118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115</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20798648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116</a:t>
            </a:fld>
            <a:endParaRPr lang="en-US"/>
          </a:p>
        </p:txBody>
      </p:sp>
    </p:spTree>
    <p:extLst>
      <p:ext uri="{BB962C8B-B14F-4D97-AF65-F5344CB8AC3E}">
        <p14:creationId xmlns:p14="http://schemas.microsoft.com/office/powerpoint/2010/main" val="1717000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Les cases de santé</a:t>
            </a:r>
            <a:r>
              <a:rPr lang="en-US" baseline="0" dirty="0" smtClean="0"/>
              <a:t> </a:t>
            </a:r>
            <a:r>
              <a:rPr lang="en-US" baseline="0" dirty="0" err="1" smtClean="0"/>
              <a:t>sont</a:t>
            </a:r>
            <a:r>
              <a:rPr lang="en-US" baseline="0" dirty="0" smtClean="0"/>
              <a:t> </a:t>
            </a:r>
            <a:r>
              <a:rPr lang="en-US" baseline="0" dirty="0" err="1" smtClean="0"/>
              <a:t>présentés</a:t>
            </a:r>
            <a:r>
              <a:rPr lang="en-US" baseline="0" dirty="0" smtClean="0"/>
              <a:t> à part </a:t>
            </a:r>
            <a:r>
              <a:rPr lang="en-US" baseline="0" dirty="0" err="1" smtClean="0"/>
              <a:t>l’ensemble</a:t>
            </a:r>
            <a:r>
              <a:rPr lang="en-US" baseline="0" dirty="0" smtClean="0"/>
              <a:t> des </a:t>
            </a:r>
            <a:r>
              <a:rPr lang="en-US" baseline="0" dirty="0" err="1" smtClean="0"/>
              <a:t>autres</a:t>
            </a:r>
            <a:r>
              <a:rPr lang="en-US" baseline="0" dirty="0" smtClean="0"/>
              <a:t> structures de santé </a:t>
            </a:r>
            <a:r>
              <a:rPr lang="fr-FR" sz="1200" b="0" i="0" u="none" strike="noStrike" kern="1200" baseline="0" dirty="0" smtClean="0">
                <a:solidFill>
                  <a:schemeClr val="tx1"/>
                </a:solidFill>
                <a:latin typeface="Arial" charset="0"/>
                <a:ea typeface="+mn-ea"/>
                <a:cs typeface="Arial" charset="0"/>
              </a:rPr>
              <a:t>parce qu’elles offrent des services limités comparativement aux hôpitaux, centres de santé ou postes de santé.</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23</a:t>
            </a:fld>
            <a:endParaRPr lang="en-US"/>
          </a:p>
        </p:txBody>
      </p:sp>
    </p:spTree>
    <p:extLst>
      <p:ext uri="{BB962C8B-B14F-4D97-AF65-F5344CB8AC3E}">
        <p14:creationId xmlns:p14="http://schemas.microsoft.com/office/powerpoint/2010/main" val="234990805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Durant les cinq dernières années, sur 1 000 naissances vivantes, 36 meurent avant d’atteindre leur premier anniversaire, 19 meurent dans le premier mois de vie. Au Sénégal, près d’un enfant sur vingt meurt avant d’atteindre l’âge de cinq ans.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118</a:t>
            </a:fld>
            <a:endParaRPr lang="en-US"/>
          </a:p>
        </p:txBody>
      </p:sp>
    </p:spTree>
    <p:extLst>
      <p:ext uri="{BB962C8B-B14F-4D97-AF65-F5344CB8AC3E}">
        <p14:creationId xmlns:p14="http://schemas.microsoft.com/office/powerpoint/2010/main" val="241309426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Le taux de mortalité infantile a baissé depuis 1997, passant de 61 ‰ à 36 ‰ en 2016. Le taux de mortalité infanto-juvénile a également baissé, passant de 121 ‰ en 1997 à 51 ‰ en 2016.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119</a:t>
            </a:fld>
            <a:endParaRPr lang="en-US"/>
          </a:p>
        </p:txBody>
      </p:sp>
    </p:spTree>
    <p:extLst>
      <p:ext uri="{BB962C8B-B14F-4D97-AF65-F5344CB8AC3E}">
        <p14:creationId xmlns:p14="http://schemas.microsoft.com/office/powerpoint/2010/main" val="71053754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p:txBody>
          <a:bodyPr/>
          <a:lstStyle/>
          <a:p>
            <a:pPr defTabSz="950913">
              <a:defRPr/>
            </a:pPr>
            <a:endParaRPr lang="fr-FR" smtClean="0"/>
          </a:p>
        </p:txBody>
      </p:sp>
      <p:sp>
        <p:nvSpPr>
          <p:cNvPr id="25603" name="Rectangle 3"/>
          <p:cNvSpPr>
            <a:spLocks noGrp="1" noChangeArrowheads="1"/>
          </p:cNvSpPr>
          <p:nvPr>
            <p:ph type="dt" sz="quarter" idx="1"/>
          </p:nvPr>
        </p:nvSpPr>
        <p:spPr/>
        <p:txBody>
          <a:bodyPr/>
          <a:lstStyle/>
          <a:p>
            <a:pPr defTabSz="950913">
              <a:defRPr/>
            </a:pPr>
            <a:endParaRPr lang="fr-FR" smtClean="0"/>
          </a:p>
        </p:txBody>
      </p:sp>
      <p:sp>
        <p:nvSpPr>
          <p:cNvPr id="25604" name="Rectangle 6"/>
          <p:cNvSpPr>
            <a:spLocks noGrp="1" noChangeArrowheads="1"/>
          </p:cNvSpPr>
          <p:nvPr>
            <p:ph type="ftr" sz="quarter" idx="4"/>
          </p:nvPr>
        </p:nvSpPr>
        <p:spPr/>
        <p:txBody>
          <a:bodyPr/>
          <a:lstStyle/>
          <a:p>
            <a:pPr defTabSz="950913">
              <a:defRPr/>
            </a:pPr>
            <a:endParaRPr lang="fr-FR" smtClean="0"/>
          </a:p>
        </p:txBody>
      </p:sp>
      <p:sp>
        <p:nvSpPr>
          <p:cNvPr id="25605" name="Rectangle 7"/>
          <p:cNvSpPr>
            <a:spLocks noGrp="1" noChangeArrowheads="1"/>
          </p:cNvSpPr>
          <p:nvPr>
            <p:ph type="sldNum" sz="quarter" idx="5"/>
          </p:nvPr>
        </p:nvSpPr>
        <p:spPr/>
        <p:txBody>
          <a:bodyPr/>
          <a:lstStyle/>
          <a:p>
            <a:pPr defTabSz="950913">
              <a:defRPr/>
            </a:pPr>
            <a:fld id="{DBD6357F-764A-4E76-998A-81202CD3B5EC}" type="slidenum">
              <a:rPr lang="fr-FR" smtClean="0"/>
              <a:pPr defTabSz="950913">
                <a:defRPr/>
              </a:pPr>
              <a:t>120</a:t>
            </a:fld>
            <a:endParaRPr lang="fr-FR" smtClean="0"/>
          </a:p>
        </p:txBody>
      </p:sp>
      <p:sp>
        <p:nvSpPr>
          <p:cNvPr id="25606" name="Rectangle 2"/>
          <p:cNvSpPr>
            <a:spLocks noGrp="1" noRot="1" noChangeAspect="1" noChangeArrowheads="1" noTextEdit="1"/>
          </p:cNvSpPr>
          <p:nvPr>
            <p:ph type="sldImg"/>
          </p:nvPr>
        </p:nvSpPr>
        <p:spPr>
          <a:ln/>
        </p:spPr>
      </p:sp>
      <p:sp>
        <p:nvSpPr>
          <p:cNvPr id="256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Le</a:t>
            </a:r>
            <a:r>
              <a:rPr lang="fr-FR" baseline="0" dirty="0" smtClean="0"/>
              <a:t> taux de mortalité infanto-juvénile au Sénégal est le plus bas dans la sous-région. </a:t>
            </a:r>
            <a:endParaRPr lang="fr-FR" dirty="0" smtClean="0"/>
          </a:p>
        </p:txBody>
      </p:sp>
    </p:spTree>
    <p:extLst>
      <p:ext uri="{BB962C8B-B14F-4D97-AF65-F5344CB8AC3E}">
        <p14:creationId xmlns:p14="http://schemas.microsoft.com/office/powerpoint/2010/main" val="187399436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C’est à Thiès que la moralité infanto-juvénile est le plus faible (34 ‰). Par contre, c’est dans la région de Kédougou qu’il est le plus élevé (140 ‰).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121</a:t>
            </a:fld>
            <a:endParaRPr lang="en-US"/>
          </a:p>
        </p:txBody>
      </p:sp>
    </p:spTree>
    <p:extLst>
      <p:ext uri="{BB962C8B-B14F-4D97-AF65-F5344CB8AC3E}">
        <p14:creationId xmlns:p14="http://schemas.microsoft.com/office/powerpoint/2010/main" val="270956962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122</a:t>
            </a:fld>
            <a:endParaRPr lang="en-US"/>
          </a:p>
        </p:txBody>
      </p:sp>
    </p:spTree>
    <p:extLst>
      <p:ext uri="{BB962C8B-B14F-4D97-AF65-F5344CB8AC3E}">
        <p14:creationId xmlns:p14="http://schemas.microsoft.com/office/powerpoint/2010/main" val="163383478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7 </a:t>
            </a:r>
            <a:r>
              <a:rPr lang="en-US" dirty="0" err="1" smtClean="0"/>
              <a:t>enfants</a:t>
            </a:r>
            <a:r>
              <a:rPr lang="en-US" dirty="0" smtClean="0"/>
              <a:t> sur</a:t>
            </a:r>
            <a:r>
              <a:rPr lang="en-US" baseline="0" dirty="0" smtClean="0"/>
              <a:t> 10 </a:t>
            </a:r>
            <a:r>
              <a:rPr lang="en-US" baseline="0" dirty="0" err="1" smtClean="0"/>
              <a:t>ont</a:t>
            </a:r>
            <a:r>
              <a:rPr lang="en-US" baseline="0" dirty="0" smtClean="0"/>
              <a:t> </a:t>
            </a:r>
            <a:r>
              <a:rPr lang="en-US" baseline="0" dirty="0" err="1" smtClean="0"/>
              <a:t>reçu</a:t>
            </a:r>
            <a:r>
              <a:rPr lang="en-US" baseline="0" dirty="0" smtClean="0"/>
              <a:t> </a:t>
            </a:r>
            <a:r>
              <a:rPr lang="en-US" baseline="0" dirty="0" err="1" smtClean="0"/>
              <a:t>tous</a:t>
            </a:r>
            <a:r>
              <a:rPr lang="en-US" baseline="0" dirty="0" smtClean="0"/>
              <a:t> les </a:t>
            </a:r>
            <a:r>
              <a:rPr lang="en-US" baseline="0" dirty="0" err="1" smtClean="0"/>
              <a:t>vaccins</a:t>
            </a:r>
            <a:r>
              <a:rPr lang="en-US" baseline="0" dirty="0" smtClean="0"/>
              <a:t> </a:t>
            </a:r>
            <a:r>
              <a:rPr lang="en-US" baseline="0" dirty="0" err="1" smtClean="0"/>
              <a:t>recommandé</a:t>
            </a:r>
            <a:r>
              <a:rPr lang="en-US" baseline="0" dirty="0" smtClean="0"/>
              <a:t> par le PEV. </a:t>
            </a:r>
            <a:r>
              <a:rPr lang="en-US" baseline="0" dirty="0" err="1" smtClean="0"/>
              <a:t>C’est</a:t>
            </a:r>
            <a:r>
              <a:rPr lang="en-US" baseline="0" dirty="0" smtClean="0"/>
              <a:t> le </a:t>
            </a:r>
            <a:r>
              <a:rPr lang="en-US" baseline="0" dirty="0" err="1" smtClean="0"/>
              <a:t>vaccin</a:t>
            </a:r>
            <a:r>
              <a:rPr lang="en-US" baseline="0" dirty="0" smtClean="0"/>
              <a:t> </a:t>
            </a:r>
            <a:r>
              <a:rPr lang="en-US" baseline="0" dirty="0" err="1" smtClean="0"/>
              <a:t>contre</a:t>
            </a:r>
            <a:r>
              <a:rPr lang="en-US" baseline="0" dirty="0" smtClean="0"/>
              <a:t> la </a:t>
            </a:r>
            <a:r>
              <a:rPr lang="en-US" baseline="0" dirty="0" err="1" smtClean="0"/>
              <a:t>rougeole</a:t>
            </a:r>
            <a:r>
              <a:rPr lang="en-US" baseline="0" dirty="0" smtClean="0"/>
              <a:t> et le </a:t>
            </a:r>
            <a:r>
              <a:rPr lang="en-US" baseline="0" dirty="0" err="1" smtClean="0"/>
              <a:t>vaccin</a:t>
            </a:r>
            <a:r>
              <a:rPr lang="en-US" baseline="0" dirty="0" smtClean="0"/>
              <a:t> </a:t>
            </a:r>
            <a:r>
              <a:rPr lang="en-US" baseline="0" dirty="0" err="1" smtClean="0"/>
              <a:t>contre</a:t>
            </a:r>
            <a:r>
              <a:rPr lang="en-US" baseline="0" dirty="0" smtClean="0"/>
              <a:t> la </a:t>
            </a:r>
            <a:r>
              <a:rPr lang="en-US" baseline="0" dirty="0" err="1" smtClean="0"/>
              <a:t>fièvre</a:t>
            </a:r>
            <a:r>
              <a:rPr lang="en-US" baseline="0" dirty="0" smtClean="0"/>
              <a:t> </a:t>
            </a:r>
            <a:r>
              <a:rPr lang="en-US" baseline="0" dirty="0" err="1" smtClean="0"/>
              <a:t>jaune</a:t>
            </a:r>
            <a:r>
              <a:rPr lang="en-US" baseline="0" dirty="0" smtClean="0"/>
              <a:t> qui </a:t>
            </a:r>
            <a:r>
              <a:rPr lang="en-US" baseline="0" dirty="0" err="1" smtClean="0"/>
              <a:t>ont</a:t>
            </a:r>
            <a:r>
              <a:rPr lang="en-US" baseline="0" dirty="0" smtClean="0"/>
              <a:t> les </a:t>
            </a:r>
            <a:r>
              <a:rPr lang="en-US" baseline="0" dirty="0" err="1" smtClean="0"/>
              <a:t>taux</a:t>
            </a:r>
            <a:r>
              <a:rPr lang="en-US" baseline="0" dirty="0" smtClean="0"/>
              <a:t> de couvertures les plus </a:t>
            </a:r>
            <a:r>
              <a:rPr lang="en-US" baseline="0" dirty="0" err="1" smtClean="0"/>
              <a:t>faible</a:t>
            </a:r>
            <a:r>
              <a:rPr lang="en-US" baseline="0" dirty="0" smtClean="0"/>
              <a:t> (80 % </a:t>
            </a:r>
            <a:r>
              <a:rPr lang="en-US" baseline="0" dirty="0" err="1" smtClean="0"/>
              <a:t>chacun</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1715DA98-B082-499E-8A8A-FBDDCCB0FAEA}" type="slidenum">
              <a:rPr lang="en-US" smtClean="0"/>
              <a:pPr>
                <a:defRPr/>
              </a:pPr>
              <a:t>124</a:t>
            </a:fld>
            <a:endParaRPr lang="en-US"/>
          </a:p>
        </p:txBody>
      </p:sp>
    </p:spTree>
    <p:extLst>
      <p:ext uri="{BB962C8B-B14F-4D97-AF65-F5344CB8AC3E}">
        <p14:creationId xmlns:p14="http://schemas.microsoft.com/office/powerpoint/2010/main" val="162248295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C’est dans la région de Thiès que la couverture vaccinale est la plus élevée (82 %). Par contre, c’est dans la région de Tambacounda qu’elle est la plus faible (41 %).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125</a:t>
            </a:fld>
            <a:endParaRPr lang="en-US"/>
          </a:p>
        </p:txBody>
      </p:sp>
    </p:spTree>
    <p:extLst>
      <p:ext uri="{BB962C8B-B14F-4D97-AF65-F5344CB8AC3E}">
        <p14:creationId xmlns:p14="http://schemas.microsoft.com/office/powerpoint/2010/main" val="338727797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126</a:t>
            </a:fld>
            <a:endParaRPr lang="en-US"/>
          </a:p>
        </p:txBody>
      </p:sp>
    </p:spTree>
    <p:extLst>
      <p:ext uri="{BB962C8B-B14F-4D97-AF65-F5344CB8AC3E}">
        <p14:creationId xmlns:p14="http://schemas.microsoft.com/office/powerpoint/2010/main" val="117364817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TRO comprend le liquide préparé à partir des sachets de Sels de Réhydratation Orale (SRO), le liquide et les Solutions Maison Recommandées (SMR).</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128</a:t>
            </a:fld>
            <a:endParaRPr lang="en-US"/>
          </a:p>
        </p:txBody>
      </p:sp>
    </p:spTree>
    <p:extLst>
      <p:ext uri="{BB962C8B-B14F-4D97-AF65-F5344CB8AC3E}">
        <p14:creationId xmlns:p14="http://schemas.microsoft.com/office/powerpoint/2010/main" val="232236091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129</a:t>
            </a:fld>
            <a:endParaRPr lang="en-US"/>
          </a:p>
        </p:txBody>
      </p:sp>
    </p:spTree>
    <p:extLst>
      <p:ext uri="{BB962C8B-B14F-4D97-AF65-F5344CB8AC3E}">
        <p14:creationId xmlns:p14="http://schemas.microsoft.com/office/powerpoint/2010/main" val="35890010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Les categories</a:t>
            </a:r>
            <a:r>
              <a:rPr lang="en-US" baseline="0" dirty="0" smtClean="0"/>
              <a:t> de</a:t>
            </a:r>
            <a:r>
              <a:rPr lang="en-US" dirty="0" smtClean="0"/>
              <a:t> </a:t>
            </a:r>
            <a:r>
              <a:rPr lang="en-US" dirty="0" err="1" smtClean="0"/>
              <a:t>privé</a:t>
            </a:r>
            <a:r>
              <a:rPr lang="en-US" dirty="0" smtClean="0"/>
              <a:t> </a:t>
            </a:r>
            <a:r>
              <a:rPr lang="en-US" dirty="0" err="1" smtClean="0"/>
              <a:t>étaient</a:t>
            </a:r>
            <a:r>
              <a:rPr lang="en-US" baseline="0" dirty="0" smtClean="0"/>
              <a:t> </a:t>
            </a:r>
            <a:r>
              <a:rPr lang="en-US" baseline="0" dirty="0" err="1" smtClean="0"/>
              <a:t>régroupé</a:t>
            </a:r>
            <a:r>
              <a:rPr lang="en-US" baseline="0" dirty="0" smtClean="0"/>
              <a:t> </a:t>
            </a:r>
            <a:r>
              <a:rPr lang="en-US" baseline="0" dirty="0" err="1" smtClean="0"/>
              <a:t>dans</a:t>
            </a:r>
            <a:r>
              <a:rPr lang="en-US" baseline="0" dirty="0" smtClean="0"/>
              <a:t> les </a:t>
            </a:r>
            <a:r>
              <a:rPr lang="en-US" baseline="0" dirty="0" err="1" smtClean="0"/>
              <a:t>autres</a:t>
            </a:r>
            <a:r>
              <a:rPr lang="en-US" baseline="0" dirty="0" smtClean="0"/>
              <a:t> </a:t>
            </a:r>
            <a:r>
              <a:rPr lang="en-US" baseline="0" dirty="0" err="1" smtClean="0"/>
              <a:t>diapositives</a:t>
            </a:r>
            <a:r>
              <a:rPr lang="en-US" baseline="0" dirty="0" smtClean="0"/>
              <a:t> et </a:t>
            </a:r>
            <a:r>
              <a:rPr lang="en-US" baseline="0" dirty="0" err="1" smtClean="0"/>
              <a:t>dans</a:t>
            </a:r>
            <a:r>
              <a:rPr lang="en-US" baseline="0" dirty="0" smtClean="0"/>
              <a:t> les tableaux du rapport.</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24</a:t>
            </a:fld>
            <a:endParaRPr lang="en-US"/>
          </a:p>
        </p:txBody>
      </p:sp>
    </p:spTree>
    <p:extLst>
      <p:ext uri="{BB962C8B-B14F-4D97-AF65-F5344CB8AC3E}">
        <p14:creationId xmlns:p14="http://schemas.microsoft.com/office/powerpoint/2010/main" val="16781031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Seulement</a:t>
            </a:r>
            <a:r>
              <a:rPr lang="en-US" dirty="0" smtClean="0"/>
              <a:t> 36 % </a:t>
            </a:r>
            <a:r>
              <a:rPr lang="en-US" dirty="0" err="1" smtClean="0"/>
              <a:t>d’enfants</a:t>
            </a:r>
            <a:r>
              <a:rPr lang="en-US" baseline="0" dirty="0" smtClean="0"/>
              <a:t> de </a:t>
            </a:r>
            <a:r>
              <a:rPr lang="en-US" baseline="0" dirty="0" err="1" smtClean="0"/>
              <a:t>moins</a:t>
            </a:r>
            <a:r>
              <a:rPr lang="en-US" baseline="0" dirty="0" smtClean="0"/>
              <a:t> de 6 </a:t>
            </a:r>
            <a:r>
              <a:rPr lang="en-US" baseline="0" dirty="0" err="1" smtClean="0"/>
              <a:t>mois</a:t>
            </a:r>
            <a:r>
              <a:rPr lang="en-US" baseline="0" dirty="0" smtClean="0"/>
              <a:t> </a:t>
            </a:r>
            <a:r>
              <a:rPr lang="en-US" baseline="0" dirty="0" err="1" smtClean="0"/>
              <a:t>sont</a:t>
            </a:r>
            <a:r>
              <a:rPr lang="en-US" baseline="0" dirty="0" smtClean="0"/>
              <a:t> </a:t>
            </a:r>
            <a:r>
              <a:rPr lang="en-US" baseline="0" dirty="0" err="1" smtClean="0"/>
              <a:t>allaités</a:t>
            </a:r>
            <a:r>
              <a:rPr lang="en-US" baseline="0" dirty="0" smtClean="0"/>
              <a:t> </a:t>
            </a:r>
            <a:r>
              <a:rPr lang="en-US" baseline="0" dirty="0" err="1" smtClean="0"/>
              <a:t>exclusivement</a:t>
            </a:r>
            <a:r>
              <a:rPr lang="en-US" baseline="0" dirty="0" smtClean="0"/>
              <a:t> </a:t>
            </a:r>
            <a:r>
              <a:rPr lang="en-US" baseline="0" dirty="0" err="1" smtClean="0"/>
              <a:t>comme</a:t>
            </a:r>
            <a:r>
              <a:rPr lang="en-US" baseline="0" dirty="0" smtClean="0"/>
              <a:t> </a:t>
            </a:r>
            <a:r>
              <a:rPr lang="en-US" baseline="0" dirty="0" err="1" smtClean="0"/>
              <a:t>recommandé</a:t>
            </a:r>
            <a:r>
              <a:rPr lang="en-US" baseline="0" dirty="0" smtClean="0"/>
              <a:t>. Plus de la </a:t>
            </a:r>
            <a:r>
              <a:rPr lang="en-US" baseline="0" dirty="0" err="1" smtClean="0"/>
              <a:t>moitié</a:t>
            </a:r>
            <a:r>
              <a:rPr lang="en-US" baseline="0" dirty="0" smtClean="0"/>
              <a:t> </a:t>
            </a:r>
            <a:r>
              <a:rPr lang="en-US" baseline="0" dirty="0" err="1" smtClean="0"/>
              <a:t>d’enfants</a:t>
            </a:r>
            <a:r>
              <a:rPr lang="en-US" baseline="0" dirty="0" smtClean="0"/>
              <a:t> </a:t>
            </a:r>
            <a:r>
              <a:rPr lang="en-US" baseline="0" dirty="0" err="1" smtClean="0"/>
              <a:t>reçoivent</a:t>
            </a:r>
            <a:r>
              <a:rPr lang="en-US" baseline="0" dirty="0" smtClean="0"/>
              <a:t> le </a:t>
            </a:r>
            <a:r>
              <a:rPr lang="en-US" baseline="0" dirty="0" err="1" smtClean="0"/>
              <a:t>lait</a:t>
            </a:r>
            <a:r>
              <a:rPr lang="en-US" baseline="0" dirty="0" smtClean="0"/>
              <a:t> </a:t>
            </a:r>
            <a:r>
              <a:rPr lang="en-US" baseline="0" dirty="0" err="1" smtClean="0"/>
              <a:t>maternel</a:t>
            </a:r>
            <a:r>
              <a:rPr lang="en-US" baseline="0" dirty="0" smtClean="0"/>
              <a:t> </a:t>
            </a:r>
            <a:r>
              <a:rPr lang="en-US" baseline="0" dirty="0" err="1" smtClean="0"/>
              <a:t>en</a:t>
            </a:r>
            <a:r>
              <a:rPr lang="en-US" baseline="0" dirty="0" smtClean="0"/>
              <a:t> plus </a:t>
            </a:r>
            <a:r>
              <a:rPr lang="en-US" baseline="0" dirty="0" err="1" smtClean="0"/>
              <a:t>d’autres</a:t>
            </a:r>
            <a:r>
              <a:rPr lang="en-US" baseline="0" dirty="0" smtClean="0"/>
              <a:t> </a:t>
            </a:r>
            <a:r>
              <a:rPr lang="en-US" baseline="0" dirty="0" err="1" smtClean="0"/>
              <a:t>liquides</a:t>
            </a:r>
            <a:r>
              <a:rPr lang="en-US" baseline="0" dirty="0" smtClean="0"/>
              <a:t> </a:t>
            </a:r>
            <a:r>
              <a:rPr lang="en-US" baseline="0" dirty="0" err="1" smtClean="0"/>
              <a:t>telles</a:t>
            </a:r>
            <a:r>
              <a:rPr lang="en-US" baseline="0" dirty="0" smtClean="0"/>
              <a:t> que eau, </a:t>
            </a:r>
            <a:r>
              <a:rPr lang="en-US" baseline="0" dirty="0" err="1" smtClean="0"/>
              <a:t>autres</a:t>
            </a:r>
            <a:r>
              <a:rPr lang="en-US" baseline="0" dirty="0" smtClean="0"/>
              <a:t> </a:t>
            </a:r>
            <a:r>
              <a:rPr lang="en-US" baseline="0" dirty="0" err="1" smtClean="0"/>
              <a:t>laits</a:t>
            </a:r>
            <a:r>
              <a:rPr lang="en-US" baseline="0" dirty="0" smtClean="0"/>
              <a:t> </a:t>
            </a:r>
            <a:r>
              <a:rPr lang="en-US" baseline="0" dirty="0" err="1" smtClean="0"/>
              <a:t>ou</a:t>
            </a:r>
            <a:r>
              <a:rPr lang="en-US" baseline="0" dirty="0" smtClean="0"/>
              <a:t> </a:t>
            </a:r>
            <a:r>
              <a:rPr lang="en-US" baseline="0" dirty="0" err="1" smtClean="0"/>
              <a:t>liquides</a:t>
            </a:r>
            <a:r>
              <a:rPr lang="en-US" baseline="0" dirty="0" smtClean="0"/>
              <a:t> non </a:t>
            </a:r>
            <a:r>
              <a:rPr lang="en-US" baseline="0" dirty="0" err="1" smtClean="0"/>
              <a:t>lactés</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130</a:t>
            </a:fld>
            <a:endParaRPr lang="en-US"/>
          </a:p>
        </p:txBody>
      </p:sp>
    </p:spTree>
    <p:extLst>
      <p:ext uri="{BB962C8B-B14F-4D97-AF65-F5344CB8AC3E}">
        <p14:creationId xmlns:p14="http://schemas.microsoft.com/office/powerpoint/2010/main" val="18053768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Parmi</a:t>
            </a:r>
            <a:r>
              <a:rPr lang="en-US" dirty="0" smtClean="0"/>
              <a:t> les pays </a:t>
            </a:r>
            <a:r>
              <a:rPr lang="en-US" dirty="0" err="1" smtClean="0"/>
              <a:t>voisins</a:t>
            </a:r>
            <a:r>
              <a:rPr lang="en-US" dirty="0" smtClean="0"/>
              <a:t>,</a:t>
            </a:r>
            <a:r>
              <a:rPr lang="en-US" baseline="0" dirty="0" smtClean="0"/>
              <a:t> le </a:t>
            </a:r>
            <a:r>
              <a:rPr lang="en-US" baseline="0" dirty="0" err="1" smtClean="0"/>
              <a:t>Sénégal</a:t>
            </a:r>
            <a:r>
              <a:rPr lang="en-US" baseline="0" dirty="0" smtClean="0"/>
              <a:t> a le </a:t>
            </a:r>
            <a:r>
              <a:rPr lang="en-US" baseline="0" dirty="0" err="1" smtClean="0"/>
              <a:t>taux</a:t>
            </a:r>
            <a:r>
              <a:rPr lang="en-US" baseline="0" dirty="0" smtClean="0"/>
              <a:t> de retard de </a:t>
            </a:r>
            <a:r>
              <a:rPr lang="en-US" baseline="0" dirty="0" err="1" smtClean="0"/>
              <a:t>croissance</a:t>
            </a:r>
            <a:r>
              <a:rPr lang="en-US" baseline="0" dirty="0" smtClean="0"/>
              <a:t> le plus bas.</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132</a:t>
            </a:fld>
            <a:endParaRPr lang="en-US"/>
          </a:p>
        </p:txBody>
      </p:sp>
    </p:spTree>
    <p:extLst>
      <p:ext uri="{BB962C8B-B14F-4D97-AF65-F5344CB8AC3E}">
        <p14:creationId xmlns:p14="http://schemas.microsoft.com/office/powerpoint/2010/main" val="126012051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C’est dans la région de </a:t>
            </a:r>
            <a:r>
              <a:rPr lang="fr-FR" sz="1200" b="0" i="0" u="none" strike="noStrike" kern="1200" baseline="0" dirty="0" err="1" smtClean="0">
                <a:solidFill>
                  <a:schemeClr val="tx1"/>
                </a:solidFill>
                <a:latin typeface="Arial" charset="0"/>
                <a:ea typeface="+mn-ea"/>
                <a:cs typeface="Arial" charset="0"/>
              </a:rPr>
              <a:t>Sédhiou</a:t>
            </a:r>
            <a:r>
              <a:rPr lang="fr-FR" sz="1200" b="0" i="0" u="none" strike="noStrike" kern="1200" baseline="0" dirty="0" smtClean="0">
                <a:solidFill>
                  <a:schemeClr val="tx1"/>
                </a:solidFill>
                <a:latin typeface="Arial" charset="0"/>
                <a:ea typeface="+mn-ea"/>
                <a:cs typeface="Arial" charset="0"/>
              </a:rPr>
              <a:t> que la prévalence du retard de croissance est la plus élevée (32 %). Par contre, c’est à Dakar qu’elle est la plus basse (11 %).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133</a:t>
            </a:fld>
            <a:endParaRPr lang="en-US"/>
          </a:p>
        </p:txBody>
      </p:sp>
    </p:spTree>
    <p:extLst>
      <p:ext uri="{BB962C8B-B14F-4D97-AF65-F5344CB8AC3E}">
        <p14:creationId xmlns:p14="http://schemas.microsoft.com/office/powerpoint/2010/main" val="227368788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136</a:t>
            </a:fld>
            <a:endParaRPr lang="en-US"/>
          </a:p>
        </p:txBody>
      </p:sp>
    </p:spTree>
    <p:extLst>
      <p:ext uri="{BB962C8B-B14F-4D97-AF65-F5344CB8AC3E}">
        <p14:creationId xmlns:p14="http://schemas.microsoft.com/office/powerpoint/2010/main" val="307532100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spect="1" noChangeArrowheads="1" noTextEdit="1"/>
          </p:cNvSpPr>
          <p:nvPr>
            <p:ph type="sldImg"/>
          </p:nvPr>
        </p:nvSpPr>
        <p:spPr>
          <a:ln/>
        </p:spPr>
      </p:sp>
      <p:sp>
        <p:nvSpPr>
          <p:cNvPr id="44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400408632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Rectangle 3"/>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smtClean="0"/>
          </a:p>
        </p:txBody>
      </p:sp>
    </p:spTree>
    <p:extLst>
      <p:ext uri="{BB962C8B-B14F-4D97-AF65-F5344CB8AC3E}">
        <p14:creationId xmlns:p14="http://schemas.microsoft.com/office/powerpoint/2010/main" val="74979972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spect="1" noChangeArrowheads="1" noTextEdit="1"/>
          </p:cNvSpPr>
          <p:nvPr>
            <p:ph type="sldImg"/>
          </p:nvPr>
        </p:nvSpPr>
        <p:spPr>
          <a:ln/>
        </p:spPr>
      </p:sp>
      <p:sp>
        <p:nvSpPr>
          <p:cNvPr id="44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42688337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265718025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142</a:t>
            </a:fld>
            <a:endParaRPr lang="en-US"/>
          </a:p>
        </p:txBody>
      </p:sp>
    </p:spTree>
    <p:extLst>
      <p:ext uri="{BB962C8B-B14F-4D97-AF65-F5344CB8AC3E}">
        <p14:creationId xmlns:p14="http://schemas.microsoft.com/office/powerpoint/2010/main" val="145682615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baseline="0" dirty="0" smtClean="0"/>
              <a:t> des </a:t>
            </a:r>
            <a:r>
              <a:rPr lang="en-US" baseline="0" dirty="0" err="1" smtClean="0"/>
              <a:t>vaccins</a:t>
            </a:r>
            <a:r>
              <a:rPr lang="en-US" baseline="0" dirty="0" smtClean="0"/>
              <a:t> a </a:t>
            </a:r>
            <a:r>
              <a:rPr lang="en-US" baseline="0" dirty="0" err="1" smtClean="0"/>
              <a:t>diminué</a:t>
            </a:r>
            <a:r>
              <a:rPr lang="en-US" baseline="0" dirty="0" smtClean="0"/>
              <a:t> </a:t>
            </a:r>
            <a:r>
              <a:rPr lang="en-US" baseline="0" dirty="0" err="1" smtClean="0"/>
              <a:t>depuis</a:t>
            </a:r>
            <a:r>
              <a:rPr lang="en-US" baseline="0" dirty="0" smtClean="0"/>
              <a:t> 2014. </a:t>
            </a:r>
            <a:r>
              <a:rPr lang="en-US" baseline="0" dirty="0" err="1" smtClean="0"/>
              <a:t>En</a:t>
            </a:r>
            <a:r>
              <a:rPr lang="en-US" baseline="0" dirty="0" smtClean="0"/>
              <a:t> 2016, 80 % des structures </a:t>
            </a:r>
            <a:r>
              <a:rPr lang="en-US" baseline="0" dirty="0" err="1" smtClean="0"/>
              <a:t>offrent</a:t>
            </a:r>
            <a:r>
              <a:rPr lang="en-US" baseline="0" dirty="0" smtClean="0"/>
              <a:t> les services de vaccination infantile et </a:t>
            </a:r>
            <a:r>
              <a:rPr lang="en-US" baseline="0" dirty="0" err="1" smtClean="0"/>
              <a:t>stockant</a:t>
            </a:r>
            <a:r>
              <a:rPr lang="en-US" baseline="0" dirty="0" smtClean="0"/>
              <a:t> les </a:t>
            </a:r>
            <a:r>
              <a:rPr lang="en-US" baseline="0" dirty="0" err="1" smtClean="0"/>
              <a:t>vaccins</a:t>
            </a:r>
            <a:r>
              <a:rPr lang="en-US" baseline="0" dirty="0" smtClean="0"/>
              <a:t> de </a:t>
            </a:r>
            <a:r>
              <a:rPr lang="en-US" baseline="0" dirty="0" err="1" smtClean="0"/>
              <a:t>façon</a:t>
            </a:r>
            <a:r>
              <a:rPr lang="en-US" baseline="0" dirty="0" smtClean="0"/>
              <a:t> </a:t>
            </a:r>
            <a:r>
              <a:rPr lang="en-US" baseline="0" dirty="0" err="1" smtClean="0"/>
              <a:t>routinière</a:t>
            </a:r>
            <a:r>
              <a:rPr lang="en-US" baseline="0" dirty="0" smtClean="0"/>
              <a:t> </a:t>
            </a:r>
            <a:r>
              <a:rPr lang="en-US" baseline="0" dirty="0" err="1" smtClean="0"/>
              <a:t>dans</a:t>
            </a:r>
            <a:r>
              <a:rPr lang="en-US" baseline="0" dirty="0" smtClean="0"/>
              <a:t> la structure </a:t>
            </a:r>
            <a:r>
              <a:rPr lang="en-US" baseline="0" dirty="0" err="1" smtClean="0"/>
              <a:t>disposaient</a:t>
            </a:r>
            <a:r>
              <a:rPr lang="en-US" baseline="0" dirty="0" smtClean="0"/>
              <a:t> de </a:t>
            </a:r>
            <a:r>
              <a:rPr lang="en-US" baseline="0" dirty="0" err="1" smtClean="0"/>
              <a:t>tous</a:t>
            </a:r>
            <a:r>
              <a:rPr lang="en-US" baseline="0" dirty="0" smtClean="0"/>
              <a:t> les </a:t>
            </a:r>
            <a:r>
              <a:rPr lang="en-US" baseline="0" dirty="0" err="1" smtClean="0"/>
              <a:t>vaccins</a:t>
            </a:r>
            <a:r>
              <a:rPr lang="en-US" baseline="0" dirty="0" smtClean="0"/>
              <a:t> </a:t>
            </a:r>
            <a:r>
              <a:rPr lang="en-US" baseline="0" dirty="0" err="1" smtClean="0"/>
              <a:t>infantiles</a:t>
            </a:r>
            <a:r>
              <a:rPr lang="en-US" baseline="0" dirty="0" smtClean="0"/>
              <a:t> </a:t>
            </a:r>
            <a:r>
              <a:rPr lang="en-US" baseline="0" dirty="0" err="1" smtClean="0"/>
              <a:t>recommandés</a:t>
            </a:r>
            <a:r>
              <a:rPr lang="en-US" baseline="0" dirty="0" smtClean="0"/>
              <a:t>, </a:t>
            </a:r>
            <a:r>
              <a:rPr lang="en-US" baseline="0" dirty="0" err="1" smtClean="0"/>
              <a:t>comparé</a:t>
            </a:r>
            <a:r>
              <a:rPr lang="en-US" baseline="0" dirty="0" smtClean="0"/>
              <a:t> avec 86 % </a:t>
            </a:r>
            <a:r>
              <a:rPr lang="en-US" baseline="0" dirty="0" err="1" smtClean="0"/>
              <a:t>en</a:t>
            </a:r>
            <a:r>
              <a:rPr lang="en-US" baseline="0" dirty="0" smtClean="0"/>
              <a:t> 2014.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146</a:t>
            </a:fld>
            <a:endParaRPr lang="en-US"/>
          </a:p>
        </p:txBody>
      </p:sp>
    </p:spTree>
    <p:extLst>
      <p:ext uri="{BB962C8B-B14F-4D97-AF65-F5344CB8AC3E}">
        <p14:creationId xmlns:p14="http://schemas.microsoft.com/office/powerpoint/2010/main" val="23184085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B19AE4E3-398C-4745-A2DA-4B660F437A5B}" type="slidenum">
              <a:rPr lang="fr-FR"/>
              <a:pPr>
                <a:defRPr/>
              </a:pPr>
              <a:t>‹#›</a:t>
            </a:fld>
            <a:endParaRPr lang="fr-FR"/>
          </a:p>
        </p:txBody>
      </p:sp>
    </p:spTree>
    <p:extLst>
      <p:ext uri="{BB962C8B-B14F-4D97-AF65-F5344CB8AC3E}">
        <p14:creationId xmlns:p14="http://schemas.microsoft.com/office/powerpoint/2010/main" val="3505184440"/>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E4C61642-2494-4CCA-A8F0-A22148E3CF17}" type="slidenum">
              <a:rPr lang="fr-FR"/>
              <a:pPr>
                <a:defRPr/>
              </a:pPr>
              <a:t>‹#›</a:t>
            </a:fld>
            <a:endParaRPr lang="fr-FR"/>
          </a:p>
        </p:txBody>
      </p:sp>
    </p:spTree>
    <p:extLst>
      <p:ext uri="{BB962C8B-B14F-4D97-AF65-F5344CB8AC3E}">
        <p14:creationId xmlns:p14="http://schemas.microsoft.com/office/powerpoint/2010/main" val="33490140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A74CDA3E-8179-49F1-AC59-A56A70605033}" type="slidenum">
              <a:rPr lang="fr-FR"/>
              <a:pPr>
                <a:defRPr/>
              </a:pPr>
              <a:t>‹#›</a:t>
            </a:fld>
            <a:endParaRPr lang="fr-FR"/>
          </a:p>
        </p:txBody>
      </p:sp>
    </p:spTree>
    <p:extLst>
      <p:ext uri="{BB962C8B-B14F-4D97-AF65-F5344CB8AC3E}">
        <p14:creationId xmlns:p14="http://schemas.microsoft.com/office/powerpoint/2010/main" val="189498286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pPr lvl="0"/>
            <a:endParaRPr lang="en-US" noProof="0" smtClean="0"/>
          </a:p>
        </p:txBody>
      </p:sp>
      <p:sp>
        <p:nvSpPr>
          <p:cNvPr id="4" name="Rectangle 6"/>
          <p:cNvSpPr>
            <a:spLocks noGrp="1" noChangeArrowheads="1"/>
          </p:cNvSpPr>
          <p:nvPr>
            <p:ph type="sldNum" sz="quarter" idx="10"/>
          </p:nvPr>
        </p:nvSpPr>
        <p:spPr>
          <a:ln/>
        </p:spPr>
        <p:txBody>
          <a:bodyPr/>
          <a:lstStyle>
            <a:lvl1pPr>
              <a:defRPr/>
            </a:lvl1pPr>
          </a:lstStyle>
          <a:p>
            <a:pPr>
              <a:defRPr/>
            </a:pPr>
            <a:fld id="{39E04649-19AE-4120-97CF-A676A56D47E4}" type="slidenum">
              <a:rPr lang="fr-FR"/>
              <a:pPr>
                <a:defRPr/>
              </a:pPr>
              <a:t>‹#›</a:t>
            </a:fld>
            <a:endParaRPr lang="fr-FR"/>
          </a:p>
        </p:txBody>
      </p:sp>
    </p:spTree>
    <p:extLst>
      <p:ext uri="{BB962C8B-B14F-4D97-AF65-F5344CB8AC3E}">
        <p14:creationId xmlns:p14="http://schemas.microsoft.com/office/powerpoint/2010/main" val="126771274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077218"/>
          </a:xfrm>
          <a:prstGeom prst="rect">
            <a:avLst/>
          </a:prstGeom>
          <a:noFill/>
        </p:spPr>
        <p:txBody>
          <a:bodyPr wrap="square" rtlCol="0">
            <a:spAutoFit/>
          </a:bodyPr>
          <a:lstStyle/>
          <a:p>
            <a:pPr algn="ct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 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1634195712"/>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569660"/>
          </a:xfrm>
          <a:prstGeom prst="rect">
            <a:avLst/>
          </a:prstGeom>
          <a:noFill/>
        </p:spPr>
        <p:txBody>
          <a:bodyPr wrap="square" rtlCol="0">
            <a:spAutoFit/>
          </a:bodyPr>
          <a:lstStyle/>
          <a:p>
            <a:pPr algn="ctr"/>
            <a:r>
              <a:rPr lang="en-US" sz="3200" b="1" dirty="0" err="1" smtClean="0">
                <a:solidFill>
                  <a:schemeClr val="bg1"/>
                </a:solidFill>
                <a:latin typeface="+mn-lt"/>
              </a:rPr>
              <a:t>Sénégal</a:t>
            </a:r>
            <a:r>
              <a:rPr lang="en-US" sz="3200" b="1" dirty="0" smtClean="0">
                <a:solidFill>
                  <a:schemeClr val="bg1"/>
                </a:solidFill>
                <a:latin typeface="+mn-lt"/>
              </a:rPr>
              <a:t> </a:t>
            </a:r>
            <a:r>
              <a:rPr lang="en-US" sz="3200" b="1" dirty="0" err="1" smtClean="0">
                <a:solidFill>
                  <a:schemeClr val="bg1"/>
                </a:solidFill>
                <a:latin typeface="+mn-lt"/>
              </a:rPr>
              <a:t>Enquête</a:t>
            </a:r>
            <a:r>
              <a:rPr lang="en-US" sz="3200" b="1" dirty="0" smtClean="0">
                <a:solidFill>
                  <a:schemeClr val="bg1"/>
                </a:solidFill>
                <a:latin typeface="+mn-lt"/>
              </a:rPr>
              <a:t> Continue </a:t>
            </a:r>
            <a:r>
              <a:rPr lang="en-US" sz="3200" b="1" dirty="0" err="1" smtClean="0">
                <a:solidFill>
                  <a:schemeClr val="bg1"/>
                </a:solidFill>
                <a:latin typeface="+mn-lt"/>
              </a:rPr>
              <a:t>sur</a:t>
            </a:r>
            <a:r>
              <a:rPr lang="en-US" sz="3200" b="1" dirty="0" smtClean="0">
                <a:solidFill>
                  <a:schemeClr val="bg1"/>
                </a:solidFill>
                <a:latin typeface="+mn-lt"/>
              </a:rPr>
              <a:t>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a:t>
            </a:r>
          </a:p>
          <a:p>
            <a:pPr algn="ctr"/>
            <a:r>
              <a:rPr lang="en-US" sz="3200" b="1" baseline="0" dirty="0" smtClean="0">
                <a:solidFill>
                  <a:schemeClr val="bg1"/>
                </a:solidFill>
                <a:latin typeface="+mn-lt"/>
              </a:rPr>
              <a:t>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2669625399"/>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9/27/2017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16578622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9/27/2017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2709160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638C715-E88C-42E1-9AD4-1DB72001A24B}" type="datetimeFigureOut">
              <a:rPr lang="en-US" smtClean="0"/>
              <a:pPr/>
              <a:t>9/27/2017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2584404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638C715-E88C-42E1-9AD4-1DB72001A24B}" type="datetimeFigureOut">
              <a:rPr lang="en-US" smtClean="0"/>
              <a:pPr/>
              <a:t>9/27/2017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5196701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638C715-E88C-42E1-9AD4-1DB72001A24B}" type="datetimeFigureOut">
              <a:rPr lang="en-US" smtClean="0"/>
              <a:pPr/>
              <a:t>9/27/2017</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4388188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C6F101CF-E0CE-4ADD-A40F-DF64A39AA941}" type="slidenum">
              <a:rPr lang="fr-FR"/>
              <a:pPr>
                <a:defRPr/>
              </a:pPr>
              <a:t>‹#›</a:t>
            </a:fld>
            <a:endParaRPr lang="fr-FR"/>
          </a:p>
        </p:txBody>
      </p:sp>
    </p:spTree>
    <p:extLst>
      <p:ext uri="{BB962C8B-B14F-4D97-AF65-F5344CB8AC3E}">
        <p14:creationId xmlns:p14="http://schemas.microsoft.com/office/powerpoint/2010/main" val="4253963552"/>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638C715-E88C-42E1-9AD4-1DB72001A24B}" type="datetimeFigureOut">
              <a:rPr lang="en-US" smtClean="0"/>
              <a:pPr/>
              <a:t>9/27/2017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22994262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638C715-E88C-42E1-9AD4-1DB72001A24B}" type="datetimeFigureOut">
              <a:rPr lang="en-US" smtClean="0"/>
              <a:pPr/>
              <a:t>9/27/2017</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122268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638C715-E88C-42E1-9AD4-1DB72001A24B}" type="datetimeFigureOut">
              <a:rPr lang="en-US" smtClean="0"/>
              <a:pPr/>
              <a:t>9/27/2017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83541704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638C715-E88C-42E1-9AD4-1DB72001A24B}" type="datetimeFigureOut">
              <a:rPr lang="en-US" smtClean="0"/>
              <a:pPr/>
              <a:t>9/27/2017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558224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9/27/2017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298711100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9/27/2017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6045745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569660"/>
          </a:xfrm>
          <a:prstGeom prst="rect">
            <a:avLst/>
          </a:prstGeom>
          <a:noFill/>
        </p:spPr>
        <p:txBody>
          <a:bodyPr wrap="square" rtlCol="0">
            <a:spAutoFit/>
          </a:bodyPr>
          <a:lstStyle/>
          <a:p>
            <a:pPr algn="ctr"/>
            <a:r>
              <a:rPr lang="en-US" sz="3200" b="1" dirty="0" err="1" smtClean="0">
                <a:solidFill>
                  <a:schemeClr val="bg1"/>
                </a:solidFill>
                <a:latin typeface="+mn-lt"/>
              </a:rPr>
              <a:t>Sénégal</a:t>
            </a:r>
            <a:r>
              <a:rPr lang="en-US" sz="3200" b="1" dirty="0" smtClean="0">
                <a:solidFill>
                  <a:schemeClr val="bg1"/>
                </a:solidFill>
                <a:latin typeface="+mn-lt"/>
              </a:rPr>
              <a:t> </a:t>
            </a:r>
            <a:r>
              <a:rPr lang="en-US" sz="3200" b="1" dirty="0" err="1" smtClean="0">
                <a:solidFill>
                  <a:schemeClr val="bg1"/>
                </a:solidFill>
                <a:latin typeface="+mn-lt"/>
              </a:rPr>
              <a:t>Enquête</a:t>
            </a:r>
            <a:r>
              <a:rPr lang="en-US" sz="3200" b="1" dirty="0" smtClean="0">
                <a:solidFill>
                  <a:schemeClr val="bg1"/>
                </a:solidFill>
                <a:latin typeface="+mn-lt"/>
              </a:rPr>
              <a:t> Continue </a:t>
            </a:r>
            <a:r>
              <a:rPr lang="en-US" sz="3200" b="1" dirty="0" err="1" smtClean="0">
                <a:solidFill>
                  <a:schemeClr val="bg1"/>
                </a:solidFill>
                <a:latin typeface="+mn-lt"/>
              </a:rPr>
              <a:t>sur</a:t>
            </a:r>
            <a:r>
              <a:rPr lang="en-US" sz="3200" b="1" dirty="0" smtClean="0">
                <a:solidFill>
                  <a:schemeClr val="bg1"/>
                </a:solidFill>
                <a:latin typeface="+mn-lt"/>
              </a:rPr>
              <a:t>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a:t>
            </a:r>
          </a:p>
          <a:p>
            <a:pPr algn="ctr"/>
            <a:r>
              <a:rPr lang="en-US" sz="3200" b="1" baseline="0" dirty="0" smtClean="0">
                <a:solidFill>
                  <a:schemeClr val="bg1"/>
                </a:solidFill>
                <a:latin typeface="+mn-lt"/>
              </a:rPr>
              <a:t>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2859764916"/>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077218"/>
          </a:xfrm>
          <a:prstGeom prst="rect">
            <a:avLst/>
          </a:prstGeom>
          <a:noFill/>
        </p:spPr>
        <p:txBody>
          <a:bodyPr wrap="square" rtlCol="0">
            <a:spAutoFit/>
          </a:bodyPr>
          <a:lstStyle/>
          <a:p>
            <a:pPr algn="ct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 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2288103223"/>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B19AE4E3-398C-4745-A2DA-4B660F437A5B}" type="slidenum">
              <a:rPr lang="fr-FR"/>
              <a:pPr>
                <a:defRPr/>
              </a:pPr>
              <a:t>‹#›</a:t>
            </a:fld>
            <a:endParaRPr lang="fr-FR"/>
          </a:p>
        </p:txBody>
      </p:sp>
    </p:spTree>
    <p:extLst>
      <p:ext uri="{BB962C8B-B14F-4D97-AF65-F5344CB8AC3E}">
        <p14:creationId xmlns:p14="http://schemas.microsoft.com/office/powerpoint/2010/main" val="881405604"/>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C6F101CF-E0CE-4ADD-A40F-DF64A39AA941}" type="slidenum">
              <a:rPr lang="fr-FR"/>
              <a:pPr>
                <a:defRPr/>
              </a:pPr>
              <a:t>‹#›</a:t>
            </a:fld>
            <a:endParaRPr lang="fr-FR"/>
          </a:p>
        </p:txBody>
      </p:sp>
    </p:spTree>
    <p:extLst>
      <p:ext uri="{BB962C8B-B14F-4D97-AF65-F5344CB8AC3E}">
        <p14:creationId xmlns:p14="http://schemas.microsoft.com/office/powerpoint/2010/main" val="1566804005"/>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6843F89C-9222-4AAE-ACFF-B257DC87E4F7}" type="slidenum">
              <a:rPr lang="fr-FR"/>
              <a:pPr>
                <a:defRPr/>
              </a:pPr>
              <a:t>‹#›</a:t>
            </a:fld>
            <a:endParaRPr lang="fr-FR"/>
          </a:p>
        </p:txBody>
      </p:sp>
    </p:spTree>
    <p:extLst>
      <p:ext uri="{BB962C8B-B14F-4D97-AF65-F5344CB8AC3E}">
        <p14:creationId xmlns:p14="http://schemas.microsoft.com/office/powerpoint/2010/main" val="26371781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6843F89C-9222-4AAE-ACFF-B257DC87E4F7}" type="slidenum">
              <a:rPr lang="fr-FR"/>
              <a:pPr>
                <a:defRPr/>
              </a:pPr>
              <a:t>‹#›</a:t>
            </a:fld>
            <a:endParaRPr lang="fr-FR"/>
          </a:p>
        </p:txBody>
      </p:sp>
    </p:spTree>
    <p:extLst>
      <p:ext uri="{BB962C8B-B14F-4D97-AF65-F5344CB8AC3E}">
        <p14:creationId xmlns:p14="http://schemas.microsoft.com/office/powerpoint/2010/main" val="157012787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sldNum" sz="quarter" idx="10"/>
          </p:nvPr>
        </p:nvSpPr>
        <p:spPr>
          <a:ln/>
        </p:spPr>
        <p:txBody>
          <a:bodyPr/>
          <a:lstStyle>
            <a:lvl1pPr>
              <a:defRPr/>
            </a:lvl1pPr>
          </a:lstStyle>
          <a:p>
            <a:pPr>
              <a:defRPr/>
            </a:pPr>
            <a:fld id="{07595486-A8F8-479A-812F-634DFE11896E}" type="slidenum">
              <a:rPr lang="fr-FR"/>
              <a:pPr>
                <a:defRPr/>
              </a:pPr>
              <a:t>‹#›</a:t>
            </a:fld>
            <a:endParaRPr lang="fr-FR"/>
          </a:p>
        </p:txBody>
      </p:sp>
    </p:spTree>
    <p:extLst>
      <p:ext uri="{BB962C8B-B14F-4D97-AF65-F5344CB8AC3E}">
        <p14:creationId xmlns:p14="http://schemas.microsoft.com/office/powerpoint/2010/main" val="39823368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sldNum" sz="quarter" idx="10"/>
          </p:nvPr>
        </p:nvSpPr>
        <p:spPr>
          <a:ln/>
        </p:spPr>
        <p:txBody>
          <a:bodyPr/>
          <a:lstStyle>
            <a:lvl1pPr>
              <a:defRPr/>
            </a:lvl1pPr>
          </a:lstStyle>
          <a:p>
            <a:pPr>
              <a:defRPr/>
            </a:pPr>
            <a:fld id="{7349730B-633F-4851-A579-7E95CD4B564C}" type="slidenum">
              <a:rPr lang="fr-FR"/>
              <a:pPr>
                <a:defRPr/>
              </a:pPr>
              <a:t>‹#›</a:t>
            </a:fld>
            <a:endParaRPr lang="fr-FR"/>
          </a:p>
        </p:txBody>
      </p:sp>
    </p:spTree>
    <p:extLst>
      <p:ext uri="{BB962C8B-B14F-4D97-AF65-F5344CB8AC3E}">
        <p14:creationId xmlns:p14="http://schemas.microsoft.com/office/powerpoint/2010/main" val="165861779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Rectangle 6"/>
          <p:cNvSpPr>
            <a:spLocks noGrp="1" noChangeArrowheads="1"/>
          </p:cNvSpPr>
          <p:nvPr>
            <p:ph type="sldNum" sz="quarter" idx="10"/>
          </p:nvPr>
        </p:nvSpPr>
        <p:spPr>
          <a:ln/>
        </p:spPr>
        <p:txBody>
          <a:bodyPr/>
          <a:lstStyle>
            <a:lvl1pPr>
              <a:defRPr/>
            </a:lvl1pPr>
          </a:lstStyle>
          <a:p>
            <a:pPr>
              <a:defRPr/>
            </a:pPr>
            <a:fld id="{2956F174-697C-47F4-92F6-B731D010D3F6}" type="slidenum">
              <a:rPr lang="fr-FR"/>
              <a:pPr>
                <a:defRPr/>
              </a:pPr>
              <a:t>‹#›</a:t>
            </a:fld>
            <a:endParaRPr lang="fr-FR"/>
          </a:p>
        </p:txBody>
      </p:sp>
    </p:spTree>
    <p:extLst>
      <p:ext uri="{BB962C8B-B14F-4D97-AF65-F5344CB8AC3E}">
        <p14:creationId xmlns:p14="http://schemas.microsoft.com/office/powerpoint/2010/main" val="23264443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F008E439-B5D5-46C1-99E1-CFD051A88200}" type="slidenum">
              <a:rPr lang="fr-FR"/>
              <a:pPr>
                <a:defRPr/>
              </a:pPr>
              <a:t>‹#›</a:t>
            </a:fld>
            <a:endParaRPr lang="fr-FR"/>
          </a:p>
        </p:txBody>
      </p:sp>
    </p:spTree>
    <p:extLst>
      <p:ext uri="{BB962C8B-B14F-4D97-AF65-F5344CB8AC3E}">
        <p14:creationId xmlns:p14="http://schemas.microsoft.com/office/powerpoint/2010/main" val="24569569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D72526E4-3691-4F15-98B1-1A14604536B1}" type="slidenum">
              <a:rPr lang="fr-FR"/>
              <a:pPr>
                <a:defRPr/>
              </a:pPr>
              <a:t>‹#›</a:t>
            </a:fld>
            <a:endParaRPr lang="fr-FR"/>
          </a:p>
        </p:txBody>
      </p:sp>
    </p:spTree>
    <p:extLst>
      <p:ext uri="{BB962C8B-B14F-4D97-AF65-F5344CB8AC3E}">
        <p14:creationId xmlns:p14="http://schemas.microsoft.com/office/powerpoint/2010/main" val="40050096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16203D2B-A2F6-4158-A762-11165E039CB6}" type="slidenum">
              <a:rPr lang="fr-FR"/>
              <a:pPr>
                <a:defRPr/>
              </a:pPr>
              <a:t>‹#›</a:t>
            </a:fld>
            <a:endParaRPr lang="fr-FR"/>
          </a:p>
        </p:txBody>
      </p:sp>
    </p:spTree>
    <p:extLst>
      <p:ext uri="{BB962C8B-B14F-4D97-AF65-F5344CB8AC3E}">
        <p14:creationId xmlns:p14="http://schemas.microsoft.com/office/powerpoint/2010/main" val="40770852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E4C61642-2494-4CCA-A8F0-A22148E3CF17}" type="slidenum">
              <a:rPr lang="fr-FR"/>
              <a:pPr>
                <a:defRPr/>
              </a:pPr>
              <a:t>‹#›</a:t>
            </a:fld>
            <a:endParaRPr lang="fr-FR"/>
          </a:p>
        </p:txBody>
      </p:sp>
    </p:spTree>
    <p:extLst>
      <p:ext uri="{BB962C8B-B14F-4D97-AF65-F5344CB8AC3E}">
        <p14:creationId xmlns:p14="http://schemas.microsoft.com/office/powerpoint/2010/main" val="22187617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A74CDA3E-8179-49F1-AC59-A56A70605033}" type="slidenum">
              <a:rPr lang="fr-FR"/>
              <a:pPr>
                <a:defRPr/>
              </a:pPr>
              <a:t>‹#›</a:t>
            </a:fld>
            <a:endParaRPr lang="fr-FR"/>
          </a:p>
        </p:txBody>
      </p:sp>
    </p:spTree>
    <p:extLst>
      <p:ext uri="{BB962C8B-B14F-4D97-AF65-F5344CB8AC3E}">
        <p14:creationId xmlns:p14="http://schemas.microsoft.com/office/powerpoint/2010/main" val="427461759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pPr lvl="0"/>
            <a:endParaRPr lang="en-US" noProof="0" smtClean="0"/>
          </a:p>
        </p:txBody>
      </p:sp>
      <p:sp>
        <p:nvSpPr>
          <p:cNvPr id="4" name="Rectangle 6"/>
          <p:cNvSpPr>
            <a:spLocks noGrp="1" noChangeArrowheads="1"/>
          </p:cNvSpPr>
          <p:nvPr>
            <p:ph type="sldNum" sz="quarter" idx="10"/>
          </p:nvPr>
        </p:nvSpPr>
        <p:spPr>
          <a:ln/>
        </p:spPr>
        <p:txBody>
          <a:bodyPr/>
          <a:lstStyle>
            <a:lvl1pPr>
              <a:defRPr/>
            </a:lvl1pPr>
          </a:lstStyle>
          <a:p>
            <a:pPr>
              <a:defRPr/>
            </a:pPr>
            <a:fld id="{39E04649-19AE-4120-97CF-A676A56D47E4}" type="slidenum">
              <a:rPr lang="fr-FR"/>
              <a:pPr>
                <a:defRPr/>
              </a:pPr>
              <a:t>‹#›</a:t>
            </a:fld>
            <a:endParaRPr lang="fr-FR"/>
          </a:p>
        </p:txBody>
      </p:sp>
    </p:spTree>
    <p:extLst>
      <p:ext uri="{BB962C8B-B14F-4D97-AF65-F5344CB8AC3E}">
        <p14:creationId xmlns:p14="http://schemas.microsoft.com/office/powerpoint/2010/main" val="1117965605"/>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sldNum" sz="quarter" idx="10"/>
          </p:nvPr>
        </p:nvSpPr>
        <p:spPr>
          <a:ln/>
        </p:spPr>
        <p:txBody>
          <a:bodyPr/>
          <a:lstStyle>
            <a:lvl1pPr>
              <a:defRPr/>
            </a:lvl1pPr>
          </a:lstStyle>
          <a:p>
            <a:pPr>
              <a:defRPr/>
            </a:pPr>
            <a:fld id="{07595486-A8F8-479A-812F-634DFE11896E}" type="slidenum">
              <a:rPr lang="fr-FR"/>
              <a:pPr>
                <a:defRPr/>
              </a:pPr>
              <a:t>‹#›</a:t>
            </a:fld>
            <a:endParaRPr lang="fr-FR"/>
          </a:p>
        </p:txBody>
      </p:sp>
    </p:spTree>
    <p:extLst>
      <p:ext uri="{BB962C8B-B14F-4D97-AF65-F5344CB8AC3E}">
        <p14:creationId xmlns:p14="http://schemas.microsoft.com/office/powerpoint/2010/main" val="94807292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077218"/>
          </a:xfrm>
          <a:prstGeom prst="rect">
            <a:avLst/>
          </a:prstGeom>
          <a:noFill/>
        </p:spPr>
        <p:txBody>
          <a:bodyPr wrap="square" rtlCol="0">
            <a:spAutoFit/>
          </a:bodyPr>
          <a:lstStyle/>
          <a:p>
            <a:pPr algn="ct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 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1889574415"/>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569660"/>
          </a:xfrm>
          <a:prstGeom prst="rect">
            <a:avLst/>
          </a:prstGeom>
          <a:noFill/>
        </p:spPr>
        <p:txBody>
          <a:bodyPr wrap="square" rtlCol="0">
            <a:spAutoFit/>
          </a:bodyPr>
          <a:lstStyle/>
          <a:p>
            <a:pPr algn="ctr"/>
            <a:r>
              <a:rPr lang="en-US" sz="3200" b="1" dirty="0" err="1" smtClean="0">
                <a:solidFill>
                  <a:schemeClr val="bg1"/>
                </a:solidFill>
                <a:latin typeface="+mn-lt"/>
              </a:rPr>
              <a:t>Sénégal</a:t>
            </a:r>
            <a:r>
              <a:rPr lang="en-US" sz="3200" b="1" dirty="0" smtClean="0">
                <a:solidFill>
                  <a:schemeClr val="bg1"/>
                </a:solidFill>
                <a:latin typeface="+mn-lt"/>
              </a:rPr>
              <a:t> </a:t>
            </a:r>
            <a:r>
              <a:rPr lang="en-US" sz="3200" b="1" dirty="0" err="1" smtClean="0">
                <a:solidFill>
                  <a:schemeClr val="bg1"/>
                </a:solidFill>
                <a:latin typeface="+mn-lt"/>
              </a:rPr>
              <a:t>Enquête</a:t>
            </a:r>
            <a:r>
              <a:rPr lang="en-US" sz="3200" b="1" dirty="0" smtClean="0">
                <a:solidFill>
                  <a:schemeClr val="bg1"/>
                </a:solidFill>
                <a:latin typeface="+mn-lt"/>
              </a:rPr>
              <a:t> Continue </a:t>
            </a:r>
            <a:r>
              <a:rPr lang="en-US" sz="3200" b="1" dirty="0" err="1" smtClean="0">
                <a:solidFill>
                  <a:schemeClr val="bg1"/>
                </a:solidFill>
                <a:latin typeface="+mn-lt"/>
              </a:rPr>
              <a:t>sur</a:t>
            </a:r>
            <a:r>
              <a:rPr lang="en-US" sz="3200" b="1" dirty="0" smtClean="0">
                <a:solidFill>
                  <a:schemeClr val="bg1"/>
                </a:solidFill>
                <a:latin typeface="+mn-lt"/>
              </a:rPr>
              <a:t>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a:t>
            </a:r>
          </a:p>
          <a:p>
            <a:pPr algn="ctr"/>
            <a:r>
              <a:rPr lang="en-US" sz="3200" b="1" baseline="0" dirty="0" smtClean="0">
                <a:solidFill>
                  <a:schemeClr val="bg1"/>
                </a:solidFill>
                <a:latin typeface="+mn-lt"/>
              </a:rPr>
              <a:t>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2208951531"/>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sldNum" sz="quarter" idx="10"/>
          </p:nvPr>
        </p:nvSpPr>
        <p:spPr>
          <a:ln/>
        </p:spPr>
        <p:txBody>
          <a:bodyPr/>
          <a:lstStyle>
            <a:lvl1pPr>
              <a:defRPr/>
            </a:lvl1pPr>
          </a:lstStyle>
          <a:p>
            <a:pPr>
              <a:defRPr/>
            </a:pPr>
            <a:fld id="{7349730B-633F-4851-A579-7E95CD4B564C}" type="slidenum">
              <a:rPr lang="fr-FR"/>
              <a:pPr>
                <a:defRPr/>
              </a:pPr>
              <a:t>‹#›</a:t>
            </a:fld>
            <a:endParaRPr lang="fr-FR"/>
          </a:p>
        </p:txBody>
      </p:sp>
    </p:spTree>
    <p:extLst>
      <p:ext uri="{BB962C8B-B14F-4D97-AF65-F5344CB8AC3E}">
        <p14:creationId xmlns:p14="http://schemas.microsoft.com/office/powerpoint/2010/main" val="429314099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Rectangle 6"/>
          <p:cNvSpPr>
            <a:spLocks noGrp="1" noChangeArrowheads="1"/>
          </p:cNvSpPr>
          <p:nvPr>
            <p:ph type="sldNum" sz="quarter" idx="10"/>
          </p:nvPr>
        </p:nvSpPr>
        <p:spPr>
          <a:ln/>
        </p:spPr>
        <p:txBody>
          <a:bodyPr/>
          <a:lstStyle>
            <a:lvl1pPr>
              <a:defRPr/>
            </a:lvl1pPr>
          </a:lstStyle>
          <a:p>
            <a:pPr>
              <a:defRPr/>
            </a:pPr>
            <a:fld id="{2956F174-697C-47F4-92F6-B731D010D3F6}" type="slidenum">
              <a:rPr lang="fr-FR"/>
              <a:pPr>
                <a:defRPr/>
              </a:pPr>
              <a:t>‹#›</a:t>
            </a:fld>
            <a:endParaRPr lang="fr-FR"/>
          </a:p>
        </p:txBody>
      </p:sp>
    </p:spTree>
    <p:extLst>
      <p:ext uri="{BB962C8B-B14F-4D97-AF65-F5344CB8AC3E}">
        <p14:creationId xmlns:p14="http://schemas.microsoft.com/office/powerpoint/2010/main" val="37509597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F008E439-B5D5-46C1-99E1-CFD051A88200}" type="slidenum">
              <a:rPr lang="fr-FR"/>
              <a:pPr>
                <a:defRPr/>
              </a:pPr>
              <a:t>‹#›</a:t>
            </a:fld>
            <a:endParaRPr lang="fr-FR"/>
          </a:p>
        </p:txBody>
      </p:sp>
    </p:spTree>
    <p:extLst>
      <p:ext uri="{BB962C8B-B14F-4D97-AF65-F5344CB8AC3E}">
        <p14:creationId xmlns:p14="http://schemas.microsoft.com/office/powerpoint/2010/main" val="36263170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D72526E4-3691-4F15-98B1-1A14604536B1}" type="slidenum">
              <a:rPr lang="fr-FR"/>
              <a:pPr>
                <a:defRPr/>
              </a:pPr>
              <a:t>‹#›</a:t>
            </a:fld>
            <a:endParaRPr lang="fr-FR"/>
          </a:p>
        </p:txBody>
      </p:sp>
    </p:spTree>
    <p:extLst>
      <p:ext uri="{BB962C8B-B14F-4D97-AF65-F5344CB8AC3E}">
        <p14:creationId xmlns:p14="http://schemas.microsoft.com/office/powerpoint/2010/main" val="757318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16203D2B-A2F6-4158-A762-11165E039CB6}" type="slidenum">
              <a:rPr lang="fr-FR"/>
              <a:pPr>
                <a:defRPr/>
              </a:pPr>
              <a:t>‹#›</a:t>
            </a:fld>
            <a:endParaRPr lang="fr-FR"/>
          </a:p>
        </p:txBody>
      </p:sp>
    </p:spTree>
    <p:extLst>
      <p:ext uri="{BB962C8B-B14F-4D97-AF65-F5344CB8AC3E}">
        <p14:creationId xmlns:p14="http://schemas.microsoft.com/office/powerpoint/2010/main" val="8781183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theme" Target="../theme/theme3.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dirty="0" smtClean="0"/>
              <a:t>Click to </a:t>
            </a:r>
            <a:r>
              <a:rPr lang="fr-FR" dirty="0" err="1" smtClean="0"/>
              <a:t>edit</a:t>
            </a:r>
            <a:r>
              <a:rPr lang="fr-FR" dirty="0" smtClean="0"/>
              <a:t> Master </a:t>
            </a:r>
            <a:r>
              <a:rPr lang="fr-FR" dirty="0" err="1" smtClean="0"/>
              <a:t>text</a:t>
            </a:r>
            <a:r>
              <a:rPr lang="fr-FR" dirty="0" smtClean="0"/>
              <a:t> styles</a:t>
            </a:r>
          </a:p>
          <a:p>
            <a:pPr lvl="1"/>
            <a:r>
              <a:rPr lang="fr-FR" dirty="0" smtClean="0"/>
              <a:t>Second </a:t>
            </a:r>
            <a:r>
              <a:rPr lang="fr-FR" dirty="0" err="1" smtClean="0"/>
              <a:t>level</a:t>
            </a:r>
            <a:endParaRPr lang="fr-FR" dirty="0" smtClean="0"/>
          </a:p>
          <a:p>
            <a:pPr lvl="2"/>
            <a:r>
              <a:rPr lang="fr-FR" dirty="0" err="1" smtClean="0"/>
              <a:t>Third</a:t>
            </a:r>
            <a:r>
              <a:rPr lang="fr-FR" dirty="0" smtClean="0"/>
              <a:t> </a:t>
            </a:r>
            <a:r>
              <a:rPr lang="fr-FR" dirty="0" err="1" smtClean="0"/>
              <a:t>level</a:t>
            </a:r>
            <a:endParaRPr lang="fr-FR" dirty="0" smtClean="0"/>
          </a:p>
          <a:p>
            <a:pPr lvl="3"/>
            <a:r>
              <a:rPr lang="fr-FR" dirty="0" err="1" smtClean="0"/>
              <a:t>Fourth</a:t>
            </a:r>
            <a:r>
              <a:rPr lang="fr-FR" dirty="0" smtClean="0"/>
              <a:t> </a:t>
            </a:r>
            <a:r>
              <a:rPr lang="fr-FR" dirty="0" err="1" smtClean="0"/>
              <a:t>level</a:t>
            </a:r>
            <a:endParaRPr lang="fr-FR" dirty="0" smtClean="0"/>
          </a:p>
          <a:p>
            <a:pPr lvl="4"/>
            <a:r>
              <a:rPr lang="fr-FR" dirty="0" err="1" smtClean="0"/>
              <a:t>Fifth</a:t>
            </a:r>
            <a:r>
              <a:rPr lang="fr-FR" dirty="0" smtClean="0"/>
              <a:t> </a:t>
            </a:r>
            <a:r>
              <a:rPr lang="fr-FR" dirty="0" err="1" smtClean="0"/>
              <a:t>level</a:t>
            </a:r>
            <a:endParaRPr lang="fr-FR" dirty="0" smtClean="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i="0">
                <a:latin typeface="+mn-lt"/>
                <a:cs typeface="+mn-cs"/>
              </a:defRPr>
            </a:lvl1pPr>
          </a:lstStyle>
          <a:p>
            <a:pPr>
              <a:defRPr/>
            </a:pPr>
            <a:fld id="{B7447D8F-6B92-4251-87F1-F642FB18B43E}" type="slidenum">
              <a:rPr lang="fr-FR"/>
              <a:pPr>
                <a:defRPr/>
              </a:pPr>
              <a:t>‹#›</a:t>
            </a:fld>
            <a:endParaRPr lang="fr-FR"/>
          </a:p>
        </p:txBody>
      </p:sp>
    </p:spTree>
    <p:extLst>
      <p:ext uri="{BB962C8B-B14F-4D97-AF65-F5344CB8AC3E}">
        <p14:creationId xmlns:p14="http://schemas.microsoft.com/office/powerpoint/2010/main" val="3181737296"/>
      </p:ext>
    </p:extLst>
  </p:cSld>
  <p:clrMap bg1="dk1" tx1="lt1" bg2="dk2" tx2="lt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 id="2147483704" r:id="rId12"/>
    <p:sldLayoutId id="2147483717" r:id="rId13"/>
    <p:sldLayoutId id="2147483687" r:id="rId14"/>
  </p:sldLayoutIdLst>
  <p:transition/>
  <p:timing>
    <p:tnLst>
      <p:par>
        <p:cTn id="1" dur="indefinite" restart="never" nodeType="tmRoot"/>
      </p:par>
    </p:tnLst>
  </p:timing>
  <p:txStyles>
    <p:titleStyle>
      <a:lvl1pPr algn="ctr" rtl="0" eaLnBrk="0" fontAlgn="base" hangingPunct="0">
        <a:spcBef>
          <a:spcPct val="0"/>
        </a:spcBef>
        <a:spcAft>
          <a:spcPct val="0"/>
        </a:spcAft>
        <a:defRPr sz="4000" b="0" cap="none" spc="0">
          <a:ln>
            <a:noFill/>
          </a:ln>
          <a:solidFill>
            <a:schemeClr val="bg1"/>
          </a:solidFill>
          <a:effectLst/>
          <a:latin typeface="Calibri" pitchFamily="34" charset="0"/>
          <a:ea typeface="+mj-ea"/>
          <a:cs typeface="+mj-cs"/>
        </a:defRPr>
      </a:lvl1pPr>
      <a:lvl2pPr algn="ctr" rtl="0" eaLnBrk="0" fontAlgn="base" hangingPunct="0">
        <a:spcBef>
          <a:spcPct val="0"/>
        </a:spcBef>
        <a:spcAft>
          <a:spcPct val="0"/>
        </a:spcAft>
        <a:defRPr sz="4000" b="1">
          <a:solidFill>
            <a:schemeClr val="bg1"/>
          </a:solidFill>
          <a:latin typeface="Helvetica" pitchFamily="34" charset="0"/>
        </a:defRPr>
      </a:lvl2pPr>
      <a:lvl3pPr algn="ctr" rtl="0" eaLnBrk="0" fontAlgn="base" hangingPunct="0">
        <a:spcBef>
          <a:spcPct val="0"/>
        </a:spcBef>
        <a:spcAft>
          <a:spcPct val="0"/>
        </a:spcAft>
        <a:defRPr sz="4000" b="1">
          <a:solidFill>
            <a:schemeClr val="bg1"/>
          </a:solidFill>
          <a:latin typeface="Helvetica" pitchFamily="34" charset="0"/>
        </a:defRPr>
      </a:lvl3pPr>
      <a:lvl4pPr algn="ctr" rtl="0" eaLnBrk="0" fontAlgn="base" hangingPunct="0">
        <a:spcBef>
          <a:spcPct val="0"/>
        </a:spcBef>
        <a:spcAft>
          <a:spcPct val="0"/>
        </a:spcAft>
        <a:defRPr sz="4000" b="1">
          <a:solidFill>
            <a:schemeClr val="bg1"/>
          </a:solidFill>
          <a:latin typeface="Helvetica" pitchFamily="34" charset="0"/>
        </a:defRPr>
      </a:lvl4pPr>
      <a:lvl5pPr algn="ctr" rtl="0" eaLnBrk="0" fontAlgn="base" hangingPunct="0">
        <a:spcBef>
          <a:spcPct val="0"/>
        </a:spcBef>
        <a:spcAft>
          <a:spcPct val="0"/>
        </a:spcAft>
        <a:defRPr sz="4000" b="1">
          <a:solidFill>
            <a:schemeClr val="bg1"/>
          </a:solidFill>
          <a:latin typeface="Helvetica" pitchFamily="34" charset="0"/>
        </a:defRPr>
      </a:lvl5pPr>
      <a:lvl6pPr marL="457200" algn="ctr" rtl="0" eaLnBrk="0" fontAlgn="base" hangingPunct="0">
        <a:spcBef>
          <a:spcPct val="0"/>
        </a:spcBef>
        <a:spcAft>
          <a:spcPct val="0"/>
        </a:spcAft>
        <a:defRPr sz="4000" b="1">
          <a:solidFill>
            <a:schemeClr val="bg1"/>
          </a:solidFill>
          <a:latin typeface="Helvetica" pitchFamily="34" charset="0"/>
        </a:defRPr>
      </a:lvl6pPr>
      <a:lvl7pPr marL="914400" algn="ctr" rtl="0" eaLnBrk="0" fontAlgn="base" hangingPunct="0">
        <a:spcBef>
          <a:spcPct val="0"/>
        </a:spcBef>
        <a:spcAft>
          <a:spcPct val="0"/>
        </a:spcAft>
        <a:defRPr sz="4000" b="1">
          <a:solidFill>
            <a:schemeClr val="bg1"/>
          </a:solidFill>
          <a:latin typeface="Helvetica" pitchFamily="34" charset="0"/>
        </a:defRPr>
      </a:lvl7pPr>
      <a:lvl8pPr marL="1371600" algn="ctr" rtl="0" eaLnBrk="0" fontAlgn="base" hangingPunct="0">
        <a:spcBef>
          <a:spcPct val="0"/>
        </a:spcBef>
        <a:spcAft>
          <a:spcPct val="0"/>
        </a:spcAft>
        <a:defRPr sz="4000" b="1">
          <a:solidFill>
            <a:schemeClr val="bg1"/>
          </a:solidFill>
          <a:latin typeface="Helvetica" pitchFamily="34" charset="0"/>
        </a:defRPr>
      </a:lvl8pPr>
      <a:lvl9pPr marL="1828800" algn="ctr" rtl="0" eaLnBrk="0" fontAlgn="base" hangingPunct="0">
        <a:spcBef>
          <a:spcPct val="0"/>
        </a:spcBef>
        <a:spcAft>
          <a:spcPct val="0"/>
        </a:spcAft>
        <a:defRPr sz="4000" b="1">
          <a:solidFill>
            <a:schemeClr val="bg1"/>
          </a:solidFill>
          <a:latin typeface="Helvetic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Calibri" pitchFamily="34" charset="0"/>
          <a:ea typeface="+mn-ea"/>
          <a:cs typeface="+mn-cs"/>
        </a:defRPr>
      </a:lvl1pPr>
      <a:lvl2pPr marL="742950" indent="-285750" algn="l" rtl="0" eaLnBrk="0" fontAlgn="base" hangingPunct="0">
        <a:spcBef>
          <a:spcPct val="20000"/>
        </a:spcBef>
        <a:spcAft>
          <a:spcPct val="0"/>
        </a:spcAft>
        <a:buChar char="–"/>
        <a:defRPr sz="2800">
          <a:solidFill>
            <a:schemeClr val="tx1"/>
          </a:solidFill>
          <a:latin typeface="Calibri" pitchFamily="34" charset="0"/>
        </a:defRPr>
      </a:lvl2pPr>
      <a:lvl3pPr marL="1143000" indent="-228600" algn="l" rtl="0" eaLnBrk="0" fontAlgn="base" hangingPunct="0">
        <a:spcBef>
          <a:spcPct val="20000"/>
        </a:spcBef>
        <a:spcAft>
          <a:spcPct val="0"/>
        </a:spcAft>
        <a:buChar char="•"/>
        <a:defRPr sz="2400">
          <a:solidFill>
            <a:schemeClr val="tx1"/>
          </a:solidFill>
          <a:latin typeface="Calibri" pitchFamily="34" charset="0"/>
        </a:defRPr>
      </a:lvl3pPr>
      <a:lvl4pPr marL="1600200" indent="-228600" algn="l" rtl="0" eaLnBrk="0" fontAlgn="base" hangingPunct="0">
        <a:spcBef>
          <a:spcPct val="20000"/>
        </a:spcBef>
        <a:spcAft>
          <a:spcPct val="0"/>
        </a:spcAft>
        <a:buChar char="–"/>
        <a:defRPr sz="2000">
          <a:solidFill>
            <a:schemeClr val="tx1"/>
          </a:solidFill>
          <a:latin typeface="Calibri" pitchFamily="34" charset="0"/>
        </a:defRPr>
      </a:lvl4pPr>
      <a:lvl5pPr marL="2057400" indent="-228600" algn="l" rtl="0" eaLnBrk="0" fontAlgn="base" hangingPunct="0">
        <a:spcBef>
          <a:spcPct val="20000"/>
        </a:spcBef>
        <a:spcAft>
          <a:spcPct val="0"/>
        </a:spcAft>
        <a:buChar char="»"/>
        <a:defRPr sz="2000">
          <a:solidFill>
            <a:schemeClr val="tx1"/>
          </a:solidFill>
          <a:latin typeface="Calibri" pitchFamily="34"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alpha val="4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noProof="0" dirty="0" smtClean="0"/>
              <a:t>Click to </a:t>
            </a:r>
            <a:r>
              <a:rPr lang="fr-FR" noProof="0" dirty="0" err="1" smtClean="0"/>
              <a:t>edit</a:t>
            </a:r>
            <a:r>
              <a:rPr lang="fr-FR" noProof="0" dirty="0" smtClean="0"/>
              <a:t> Master </a:t>
            </a:r>
            <a:r>
              <a:rPr lang="fr-FR" noProof="0" dirty="0" err="1" smtClean="0"/>
              <a:t>title</a:t>
            </a:r>
            <a:r>
              <a:rPr lang="fr-FR" noProof="0" dirty="0" smtClean="0"/>
              <a:t> style</a:t>
            </a:r>
            <a:endParaRPr lang="fr-FR" noProof="0"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noProof="0" dirty="0" smtClean="0"/>
              <a:t>Click to </a:t>
            </a:r>
            <a:r>
              <a:rPr lang="fr-FR" noProof="0" dirty="0" err="1" smtClean="0"/>
              <a:t>edit</a:t>
            </a:r>
            <a:r>
              <a:rPr lang="fr-FR" noProof="0" dirty="0" smtClean="0"/>
              <a:t> Master </a:t>
            </a:r>
            <a:r>
              <a:rPr lang="fr-FR" noProof="0" dirty="0" err="1" smtClean="0"/>
              <a:t>text</a:t>
            </a:r>
            <a:r>
              <a:rPr lang="fr-FR" noProof="0" dirty="0" smtClean="0"/>
              <a:t> styles</a:t>
            </a:r>
          </a:p>
          <a:p>
            <a:pPr lvl="1"/>
            <a:r>
              <a:rPr lang="fr-FR" noProof="0" dirty="0" smtClean="0"/>
              <a:t>Second </a:t>
            </a:r>
            <a:r>
              <a:rPr lang="fr-FR" noProof="0" dirty="0" err="1" smtClean="0"/>
              <a:t>level</a:t>
            </a:r>
            <a:endParaRPr lang="fr-FR" noProof="0" dirty="0" smtClean="0"/>
          </a:p>
          <a:p>
            <a:pPr lvl="2"/>
            <a:r>
              <a:rPr lang="fr-FR" noProof="0" dirty="0" err="1" smtClean="0"/>
              <a:t>Third</a:t>
            </a:r>
            <a:r>
              <a:rPr lang="fr-FR" noProof="0" dirty="0" smtClean="0"/>
              <a:t> </a:t>
            </a:r>
            <a:r>
              <a:rPr lang="fr-FR" noProof="0" dirty="0" err="1" smtClean="0"/>
              <a:t>level</a:t>
            </a:r>
            <a:endParaRPr lang="fr-FR" noProof="0" dirty="0" smtClean="0"/>
          </a:p>
          <a:p>
            <a:pPr lvl="3"/>
            <a:r>
              <a:rPr lang="fr-FR" noProof="0" dirty="0" err="1" smtClean="0"/>
              <a:t>Fourth</a:t>
            </a:r>
            <a:r>
              <a:rPr lang="fr-FR" noProof="0" dirty="0" smtClean="0"/>
              <a:t> </a:t>
            </a:r>
            <a:r>
              <a:rPr lang="fr-FR" noProof="0" dirty="0" err="1" smtClean="0"/>
              <a:t>level</a:t>
            </a:r>
            <a:endParaRPr lang="fr-FR" noProof="0" dirty="0" smtClean="0"/>
          </a:p>
          <a:p>
            <a:pPr lvl="4"/>
            <a:r>
              <a:rPr lang="fr-FR" noProof="0" dirty="0" err="1" smtClean="0"/>
              <a:t>Fifth</a:t>
            </a:r>
            <a:r>
              <a:rPr lang="fr-FR" noProof="0" dirty="0" smtClean="0"/>
              <a:t> </a:t>
            </a:r>
            <a:r>
              <a:rPr lang="fr-FR" noProof="0" dirty="0" err="1" smtClean="0"/>
              <a:t>level</a:t>
            </a:r>
            <a:endParaRPr lang="fr-FR" noProof="0"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bg1"/>
                </a:solidFill>
              </a:defRPr>
            </a:lvl1pPr>
          </a:lstStyle>
          <a:p>
            <a:fld id="{C638C715-E88C-42E1-9AD4-1DB72001A24B}" type="datetimeFigureOut">
              <a:rPr lang="fr-FR" noProof="0" smtClean="0"/>
              <a:pPr/>
              <a:t>27/09/2017</a:t>
            </a:fld>
            <a:endParaRPr lang="fr-FR" noProof="0"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bg1"/>
                </a:solidFill>
              </a:defRPr>
            </a:lvl1pPr>
          </a:lstStyle>
          <a:p>
            <a:endParaRPr lang="fr-FR" noProof="0"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bg1"/>
                </a:solidFill>
              </a:defRPr>
            </a:lvl1pPr>
          </a:lstStyle>
          <a:p>
            <a:fld id="{5B2D3A3B-CE9E-496F-8EFB-6391C4E08FA4}" type="slidenum">
              <a:rPr lang="fr-FR" noProof="0" smtClean="0"/>
              <a:pPr/>
              <a:t>‹#›</a:t>
            </a:fld>
            <a:endParaRPr lang="fr-FR" noProof="0" dirty="0"/>
          </a:p>
        </p:txBody>
      </p:sp>
    </p:spTree>
    <p:extLst>
      <p:ext uri="{BB962C8B-B14F-4D97-AF65-F5344CB8AC3E}">
        <p14:creationId xmlns:p14="http://schemas.microsoft.com/office/powerpoint/2010/main" val="2243039499"/>
      </p:ext>
    </p:extLst>
  </p:cSld>
  <p:clrMap bg1="dk1" tx1="lt1" bg2="dk2"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33" r:id="rId12"/>
    <p:sldLayoutId id="2147483734" r:id="rId13"/>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dirty="0" smtClean="0"/>
              <a:t>Click to </a:t>
            </a:r>
            <a:r>
              <a:rPr lang="fr-FR" dirty="0" err="1" smtClean="0"/>
              <a:t>edit</a:t>
            </a:r>
            <a:r>
              <a:rPr lang="fr-FR" dirty="0" smtClean="0"/>
              <a:t> Master </a:t>
            </a:r>
            <a:r>
              <a:rPr lang="fr-FR" dirty="0" err="1" smtClean="0"/>
              <a:t>text</a:t>
            </a:r>
            <a:r>
              <a:rPr lang="fr-FR" dirty="0" smtClean="0"/>
              <a:t> styles</a:t>
            </a:r>
          </a:p>
          <a:p>
            <a:pPr lvl="1"/>
            <a:r>
              <a:rPr lang="fr-FR" dirty="0" smtClean="0"/>
              <a:t>Second </a:t>
            </a:r>
            <a:r>
              <a:rPr lang="fr-FR" dirty="0" err="1" smtClean="0"/>
              <a:t>level</a:t>
            </a:r>
            <a:endParaRPr lang="fr-FR" dirty="0" smtClean="0"/>
          </a:p>
          <a:p>
            <a:pPr lvl="2"/>
            <a:r>
              <a:rPr lang="fr-FR" dirty="0" err="1" smtClean="0"/>
              <a:t>Third</a:t>
            </a:r>
            <a:r>
              <a:rPr lang="fr-FR" dirty="0" smtClean="0"/>
              <a:t> </a:t>
            </a:r>
            <a:r>
              <a:rPr lang="fr-FR" dirty="0" err="1" smtClean="0"/>
              <a:t>level</a:t>
            </a:r>
            <a:endParaRPr lang="fr-FR" dirty="0" smtClean="0"/>
          </a:p>
          <a:p>
            <a:pPr lvl="3"/>
            <a:r>
              <a:rPr lang="fr-FR" dirty="0" err="1" smtClean="0"/>
              <a:t>Fourth</a:t>
            </a:r>
            <a:r>
              <a:rPr lang="fr-FR" dirty="0" smtClean="0"/>
              <a:t> </a:t>
            </a:r>
            <a:r>
              <a:rPr lang="fr-FR" dirty="0" err="1" smtClean="0"/>
              <a:t>level</a:t>
            </a:r>
            <a:endParaRPr lang="fr-FR" dirty="0" smtClean="0"/>
          </a:p>
          <a:p>
            <a:pPr lvl="4"/>
            <a:r>
              <a:rPr lang="fr-FR" dirty="0" err="1" smtClean="0"/>
              <a:t>Fifth</a:t>
            </a:r>
            <a:r>
              <a:rPr lang="fr-FR" dirty="0" smtClean="0"/>
              <a:t> </a:t>
            </a:r>
            <a:r>
              <a:rPr lang="fr-FR" dirty="0" err="1" smtClean="0"/>
              <a:t>level</a:t>
            </a:r>
            <a:endParaRPr lang="fr-FR" dirty="0" smtClean="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i="0">
                <a:latin typeface="+mn-lt"/>
                <a:cs typeface="+mn-cs"/>
              </a:defRPr>
            </a:lvl1pPr>
          </a:lstStyle>
          <a:p>
            <a:pPr>
              <a:defRPr/>
            </a:pPr>
            <a:fld id="{B7447D8F-6B92-4251-87F1-F642FB18B43E}" type="slidenum">
              <a:rPr lang="fr-FR"/>
              <a:pPr>
                <a:defRPr/>
              </a:pPr>
              <a:t>‹#›</a:t>
            </a:fld>
            <a:endParaRPr lang="fr-FR"/>
          </a:p>
        </p:txBody>
      </p:sp>
    </p:spTree>
    <p:extLst>
      <p:ext uri="{BB962C8B-B14F-4D97-AF65-F5344CB8AC3E}">
        <p14:creationId xmlns:p14="http://schemas.microsoft.com/office/powerpoint/2010/main" val="2120806469"/>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7" r:id="rId9"/>
    <p:sldLayoutId id="2147483728" r:id="rId10"/>
    <p:sldLayoutId id="2147483729" r:id="rId11"/>
    <p:sldLayoutId id="2147483730" r:id="rId12"/>
    <p:sldLayoutId id="2147483731" r:id="rId13"/>
    <p:sldLayoutId id="2147483732" r:id="rId14"/>
  </p:sldLayoutIdLst>
  <p:transition/>
  <p:timing>
    <p:tnLst>
      <p:par>
        <p:cTn id="1" dur="indefinite" restart="never" nodeType="tmRoot"/>
      </p:par>
    </p:tnLst>
  </p:timing>
  <p:txStyles>
    <p:titleStyle>
      <a:lvl1pPr algn="ctr" rtl="0" eaLnBrk="0" fontAlgn="base" hangingPunct="0">
        <a:spcBef>
          <a:spcPct val="0"/>
        </a:spcBef>
        <a:spcAft>
          <a:spcPct val="0"/>
        </a:spcAft>
        <a:defRPr sz="4000" b="0" cap="none" spc="0">
          <a:ln>
            <a:noFill/>
          </a:ln>
          <a:solidFill>
            <a:schemeClr val="bg1"/>
          </a:solidFill>
          <a:effectLst/>
          <a:latin typeface="Calibri" pitchFamily="34" charset="0"/>
          <a:ea typeface="+mj-ea"/>
          <a:cs typeface="+mj-cs"/>
        </a:defRPr>
      </a:lvl1pPr>
      <a:lvl2pPr algn="ctr" rtl="0" eaLnBrk="0" fontAlgn="base" hangingPunct="0">
        <a:spcBef>
          <a:spcPct val="0"/>
        </a:spcBef>
        <a:spcAft>
          <a:spcPct val="0"/>
        </a:spcAft>
        <a:defRPr sz="4000" b="1">
          <a:solidFill>
            <a:schemeClr val="bg1"/>
          </a:solidFill>
          <a:latin typeface="Helvetica" pitchFamily="34" charset="0"/>
        </a:defRPr>
      </a:lvl2pPr>
      <a:lvl3pPr algn="ctr" rtl="0" eaLnBrk="0" fontAlgn="base" hangingPunct="0">
        <a:spcBef>
          <a:spcPct val="0"/>
        </a:spcBef>
        <a:spcAft>
          <a:spcPct val="0"/>
        </a:spcAft>
        <a:defRPr sz="4000" b="1">
          <a:solidFill>
            <a:schemeClr val="bg1"/>
          </a:solidFill>
          <a:latin typeface="Helvetica" pitchFamily="34" charset="0"/>
        </a:defRPr>
      </a:lvl3pPr>
      <a:lvl4pPr algn="ctr" rtl="0" eaLnBrk="0" fontAlgn="base" hangingPunct="0">
        <a:spcBef>
          <a:spcPct val="0"/>
        </a:spcBef>
        <a:spcAft>
          <a:spcPct val="0"/>
        </a:spcAft>
        <a:defRPr sz="4000" b="1">
          <a:solidFill>
            <a:schemeClr val="bg1"/>
          </a:solidFill>
          <a:latin typeface="Helvetica" pitchFamily="34" charset="0"/>
        </a:defRPr>
      </a:lvl4pPr>
      <a:lvl5pPr algn="ctr" rtl="0" eaLnBrk="0" fontAlgn="base" hangingPunct="0">
        <a:spcBef>
          <a:spcPct val="0"/>
        </a:spcBef>
        <a:spcAft>
          <a:spcPct val="0"/>
        </a:spcAft>
        <a:defRPr sz="4000" b="1">
          <a:solidFill>
            <a:schemeClr val="bg1"/>
          </a:solidFill>
          <a:latin typeface="Helvetica" pitchFamily="34" charset="0"/>
        </a:defRPr>
      </a:lvl5pPr>
      <a:lvl6pPr marL="457200" algn="ctr" rtl="0" eaLnBrk="0" fontAlgn="base" hangingPunct="0">
        <a:spcBef>
          <a:spcPct val="0"/>
        </a:spcBef>
        <a:spcAft>
          <a:spcPct val="0"/>
        </a:spcAft>
        <a:defRPr sz="4000" b="1">
          <a:solidFill>
            <a:schemeClr val="bg1"/>
          </a:solidFill>
          <a:latin typeface="Helvetica" pitchFamily="34" charset="0"/>
        </a:defRPr>
      </a:lvl6pPr>
      <a:lvl7pPr marL="914400" algn="ctr" rtl="0" eaLnBrk="0" fontAlgn="base" hangingPunct="0">
        <a:spcBef>
          <a:spcPct val="0"/>
        </a:spcBef>
        <a:spcAft>
          <a:spcPct val="0"/>
        </a:spcAft>
        <a:defRPr sz="4000" b="1">
          <a:solidFill>
            <a:schemeClr val="bg1"/>
          </a:solidFill>
          <a:latin typeface="Helvetica" pitchFamily="34" charset="0"/>
        </a:defRPr>
      </a:lvl7pPr>
      <a:lvl8pPr marL="1371600" algn="ctr" rtl="0" eaLnBrk="0" fontAlgn="base" hangingPunct="0">
        <a:spcBef>
          <a:spcPct val="0"/>
        </a:spcBef>
        <a:spcAft>
          <a:spcPct val="0"/>
        </a:spcAft>
        <a:defRPr sz="4000" b="1">
          <a:solidFill>
            <a:schemeClr val="bg1"/>
          </a:solidFill>
          <a:latin typeface="Helvetica" pitchFamily="34" charset="0"/>
        </a:defRPr>
      </a:lvl8pPr>
      <a:lvl9pPr marL="1828800" algn="ctr" rtl="0" eaLnBrk="0" fontAlgn="base" hangingPunct="0">
        <a:spcBef>
          <a:spcPct val="0"/>
        </a:spcBef>
        <a:spcAft>
          <a:spcPct val="0"/>
        </a:spcAft>
        <a:defRPr sz="4000" b="1">
          <a:solidFill>
            <a:schemeClr val="bg1"/>
          </a:solidFill>
          <a:latin typeface="Helvetic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Calibri" pitchFamily="34" charset="0"/>
          <a:ea typeface="+mn-ea"/>
          <a:cs typeface="+mn-cs"/>
        </a:defRPr>
      </a:lvl1pPr>
      <a:lvl2pPr marL="742950" indent="-285750" algn="l" rtl="0" eaLnBrk="0" fontAlgn="base" hangingPunct="0">
        <a:spcBef>
          <a:spcPct val="20000"/>
        </a:spcBef>
        <a:spcAft>
          <a:spcPct val="0"/>
        </a:spcAft>
        <a:buChar char="–"/>
        <a:defRPr sz="2800">
          <a:solidFill>
            <a:schemeClr val="tx1"/>
          </a:solidFill>
          <a:latin typeface="Calibri" pitchFamily="34" charset="0"/>
        </a:defRPr>
      </a:lvl2pPr>
      <a:lvl3pPr marL="1143000" indent="-228600" algn="l" rtl="0" eaLnBrk="0" fontAlgn="base" hangingPunct="0">
        <a:spcBef>
          <a:spcPct val="20000"/>
        </a:spcBef>
        <a:spcAft>
          <a:spcPct val="0"/>
        </a:spcAft>
        <a:buChar char="•"/>
        <a:defRPr sz="2400">
          <a:solidFill>
            <a:schemeClr val="tx1"/>
          </a:solidFill>
          <a:latin typeface="Calibri" pitchFamily="34" charset="0"/>
        </a:defRPr>
      </a:lvl3pPr>
      <a:lvl4pPr marL="1600200" indent="-228600" algn="l" rtl="0" eaLnBrk="0" fontAlgn="base" hangingPunct="0">
        <a:spcBef>
          <a:spcPct val="20000"/>
        </a:spcBef>
        <a:spcAft>
          <a:spcPct val="0"/>
        </a:spcAft>
        <a:buChar char="–"/>
        <a:defRPr sz="2000">
          <a:solidFill>
            <a:schemeClr val="tx1"/>
          </a:solidFill>
          <a:latin typeface="Calibri" pitchFamily="34" charset="0"/>
        </a:defRPr>
      </a:lvl4pPr>
      <a:lvl5pPr marL="2057400" indent="-228600" algn="l" rtl="0" eaLnBrk="0" fontAlgn="base" hangingPunct="0">
        <a:spcBef>
          <a:spcPct val="20000"/>
        </a:spcBef>
        <a:spcAft>
          <a:spcPct val="0"/>
        </a:spcAft>
        <a:buChar char="»"/>
        <a:defRPr sz="2000">
          <a:solidFill>
            <a:schemeClr val="tx1"/>
          </a:solidFill>
          <a:latin typeface="Calibri" pitchFamily="34"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0.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69.xml"/><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70.xml"/><Relationship Id="rId1" Type="http://schemas.openxmlformats.org/officeDocument/2006/relationships/slideLayout" Target="../slideLayouts/slideLayout21.xml"/></Relationships>
</file>

<file path=ppt/slides/_rels/slide10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71.xml"/><Relationship Id="rId1" Type="http://schemas.openxmlformats.org/officeDocument/2006/relationships/slideLayout" Target="../slideLayouts/slideLayout21.xml"/></Relationships>
</file>

<file path=ppt/slides/_rels/slide10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72.xml"/><Relationship Id="rId1" Type="http://schemas.openxmlformats.org/officeDocument/2006/relationships/slideLayout" Target="../slideLayouts/slideLayout21.xml"/></Relationships>
</file>

<file path=ppt/slides/_rels/slide104.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73.xml"/><Relationship Id="rId1" Type="http://schemas.openxmlformats.org/officeDocument/2006/relationships/slideLayout" Target="../slideLayouts/slideLayout21.xml"/></Relationships>
</file>

<file path=ppt/slides/_rels/slide105.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74.xml"/><Relationship Id="rId1" Type="http://schemas.openxmlformats.org/officeDocument/2006/relationships/slideLayout" Target="../slideLayouts/slideLayout2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9.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110.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16.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6.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18.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80.xml"/><Relationship Id="rId1" Type="http://schemas.openxmlformats.org/officeDocument/2006/relationships/slideLayout" Target="../slideLayouts/slideLayout21.xml"/></Relationships>
</file>

<file path=ppt/slides/_rels/slide119.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8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120.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82.xml"/><Relationship Id="rId1" Type="http://schemas.openxmlformats.org/officeDocument/2006/relationships/slideLayout" Target="../slideLayouts/slideLayout21.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1.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24.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85.xml"/><Relationship Id="rId1" Type="http://schemas.openxmlformats.org/officeDocument/2006/relationships/slideLayout" Target="../slideLayouts/slideLayout2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130.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90.xml"/><Relationship Id="rId1" Type="http://schemas.openxmlformats.org/officeDocument/2006/relationships/slideLayout" Target="../slideLayouts/slideLayout21.xml"/></Relationships>
</file>

<file path=ppt/slides/_rels/slide131.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Layout" Target="../slideLayouts/slideLayout21.xml"/></Relationships>
</file>

<file path=ppt/slides/_rels/slide132.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91.xml"/><Relationship Id="rId1" Type="http://schemas.openxmlformats.org/officeDocument/2006/relationships/slideLayout" Target="../slideLayouts/slideLayout2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1.xml"/></Relationships>
</file>

<file path=ppt/slides/_rels/slide134.xml.rels><?xml version="1.0" encoding="UTF-8" standalone="yes"?>
<Relationships xmlns="http://schemas.openxmlformats.org/package/2006/relationships"><Relationship Id="rId2" Type="http://schemas.openxmlformats.org/officeDocument/2006/relationships/chart" Target="../charts/chart51.xml"/><Relationship Id="rId1" Type="http://schemas.openxmlformats.org/officeDocument/2006/relationships/slideLayout" Target="../slideLayouts/slideLayout21.xml"/></Relationships>
</file>

<file path=ppt/slides/_rels/slide135.xml.rels><?xml version="1.0" encoding="UTF-8" standalone="yes"?>
<Relationships xmlns="http://schemas.openxmlformats.org/package/2006/relationships"><Relationship Id="rId2" Type="http://schemas.openxmlformats.org/officeDocument/2006/relationships/chart" Target="../charts/chart52.xml"/><Relationship Id="rId1" Type="http://schemas.openxmlformats.org/officeDocument/2006/relationships/slideLayout" Target="../slideLayouts/slideLayout2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1.xml"/></Relationships>
</file>

<file path=ppt/slides/_rels/slide137.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94.xml"/><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95.xml"/><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96.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1.xml"/></Relationships>
</file>

<file path=ppt/slides/_rels/slide143.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46.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99.xml"/><Relationship Id="rId1" Type="http://schemas.openxmlformats.org/officeDocument/2006/relationships/slideLayout" Target="../slideLayouts/slideLayout2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1.xml"/></Relationships>
</file>

<file path=ppt/slides/_rels/slide148.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101.xml"/><Relationship Id="rId1" Type="http://schemas.openxmlformats.org/officeDocument/2006/relationships/slideLayout" Target="../slideLayouts/slideLayout21.xml"/></Relationships>
</file>

<file path=ppt/slides/_rels/slide149.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102.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1.xml"/></Relationships>
</file>

<file path=ppt/slides/_rels/slide151.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104.xml"/><Relationship Id="rId1" Type="http://schemas.openxmlformats.org/officeDocument/2006/relationships/slideLayout" Target="../slideLayouts/slideLayout21.xml"/></Relationships>
</file>

<file path=ppt/slides/_rels/slide152.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105.xml"/><Relationship Id="rId1" Type="http://schemas.openxmlformats.org/officeDocument/2006/relationships/slideLayout" Target="../slideLayouts/slideLayout2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5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1.xml"/></Relationships>
</file>

<file path=ppt/slides/_rels/slide156.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108.xml"/><Relationship Id="rId1" Type="http://schemas.openxmlformats.org/officeDocument/2006/relationships/slideLayout" Target="../slideLayouts/slideLayout2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1.xml"/></Relationships>
</file>

<file path=ppt/slides/_rels/slide158.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110.xml"/><Relationship Id="rId1" Type="http://schemas.openxmlformats.org/officeDocument/2006/relationships/slideLayout" Target="../slideLayouts/slideLayout21.xml"/></Relationships>
</file>

<file path=ppt/slides/_rels/slide159.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111.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2.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112.xml"/><Relationship Id="rId1" Type="http://schemas.openxmlformats.org/officeDocument/2006/relationships/slideLayout" Target="../slideLayouts/slideLayout21.xml"/></Relationships>
</file>

<file path=ppt/slides/_rels/slide163.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13.xml"/><Relationship Id="rId1" Type="http://schemas.openxmlformats.org/officeDocument/2006/relationships/slideLayout" Target="../slideLayouts/slideLayout21.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1.xml"/></Relationships>
</file>

<file path=ppt/slides/_rels/slide165.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115.xml"/><Relationship Id="rId1" Type="http://schemas.openxmlformats.org/officeDocument/2006/relationships/slideLayout" Target="../slideLayouts/slideLayout2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1.xml"/></Relationships>
</file>

<file path=ppt/slides/_rels/slide172.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119.xml"/><Relationship Id="rId1" Type="http://schemas.openxmlformats.org/officeDocument/2006/relationships/slideLayout" Target="../slideLayouts/slideLayout2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1.xml"/></Relationships>
</file>

<file path=ppt/slides/_rels/slide177.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123.xml"/><Relationship Id="rId1" Type="http://schemas.openxmlformats.org/officeDocument/2006/relationships/slideLayout" Target="../slideLayouts/slideLayout2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0.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126.xml"/><Relationship Id="rId1" Type="http://schemas.openxmlformats.org/officeDocument/2006/relationships/slideLayout" Target="../slideLayouts/slideLayout21.xml"/></Relationships>
</file>

<file path=ppt/slides/_rels/slide181.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27.xml"/><Relationship Id="rId1" Type="http://schemas.openxmlformats.org/officeDocument/2006/relationships/slideLayout" Target="../slideLayouts/slideLayout2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16.xml"/><Relationship Id="rId1" Type="http://schemas.openxmlformats.org/officeDocument/2006/relationships/vmlDrawing" Target="../drawings/vmlDrawing1.vml"/><Relationship Id="rId5" Type="http://schemas.openxmlformats.org/officeDocument/2006/relationships/image" Target="../media/image5.png"/><Relationship Id="rId4" Type="http://schemas.openxmlformats.org/officeDocument/2006/relationships/oleObject" Target="../embeddings/Microsoft_Excel_97-2003_Worksheet1.xls"/></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8.xml.rels><?xml version="1.0" encoding="UTF-8" standalone="yes"?>
<Relationships xmlns="http://schemas.openxmlformats.org/package/2006/relationships"><Relationship Id="rId2" Type="http://schemas.openxmlformats.org/officeDocument/2006/relationships/chart" Target="../charts/chart72.xml"/><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90.xml.rels><?xml version="1.0" encoding="UTF-8" standalone="yes"?>
<Relationships xmlns="http://schemas.openxmlformats.org/package/2006/relationships"><Relationship Id="rId3" Type="http://schemas.openxmlformats.org/officeDocument/2006/relationships/oleObject" Target="../embeddings/Microsoft_Excel_97-2003_Worksheet2.xls"/><Relationship Id="rId2" Type="http://schemas.openxmlformats.org/officeDocument/2006/relationships/slideLayout" Target="../slideLayouts/slideLayout16.xml"/><Relationship Id="rId1" Type="http://schemas.openxmlformats.org/officeDocument/2006/relationships/vmlDrawing" Target="../drawings/vmlDrawing2.vml"/><Relationship Id="rId4" Type="http://schemas.openxmlformats.org/officeDocument/2006/relationships/image" Target="../media/image6.pn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1.xml"/></Relationships>
</file>

<file path=ppt/slides/_rels/slide192.xml.rels><?xml version="1.0" encoding="UTF-8" standalone="yes"?>
<Relationships xmlns="http://schemas.openxmlformats.org/package/2006/relationships"><Relationship Id="rId3" Type="http://schemas.openxmlformats.org/officeDocument/2006/relationships/oleObject" Target="../embeddings/Microsoft_Excel_97-2003_Worksheet3.xls"/><Relationship Id="rId2" Type="http://schemas.openxmlformats.org/officeDocument/2006/relationships/slideLayout" Target="../slideLayouts/slideLayout16.xml"/><Relationship Id="rId1" Type="http://schemas.openxmlformats.org/officeDocument/2006/relationships/vmlDrawing" Target="../drawings/vmlDrawing3.vml"/><Relationship Id="rId4" Type="http://schemas.openxmlformats.org/officeDocument/2006/relationships/image" Target="../media/image7.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1.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1.xml"/></Relationships>
</file>

<file path=ppt/slides/_rels/slide198.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1.xml"/><Relationship Id="rId1" Type="http://schemas.openxmlformats.org/officeDocument/2006/relationships/vmlDrawing" Target="../drawings/vmlDrawing4.vml"/><Relationship Id="rId5" Type="http://schemas.openxmlformats.org/officeDocument/2006/relationships/image" Target="../media/image8.png"/><Relationship Id="rId4" Type="http://schemas.openxmlformats.org/officeDocument/2006/relationships/oleObject" Target="../embeddings/Microsoft_Excel_97-2003_Worksheet4.xls"/></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00.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1.xml"/><Relationship Id="rId1" Type="http://schemas.openxmlformats.org/officeDocument/2006/relationships/vmlDrawing" Target="../drawings/vmlDrawing5.vml"/><Relationship Id="rId5" Type="http://schemas.openxmlformats.org/officeDocument/2006/relationships/image" Target="../media/image9.png"/><Relationship Id="rId4" Type="http://schemas.openxmlformats.org/officeDocument/2006/relationships/oleObject" Target="../embeddings/Microsoft_Excel_97-2003_Worksheet5.xls"/></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1.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21.xml"/><Relationship Id="rId1" Type="http://schemas.openxmlformats.org/officeDocument/2006/relationships/vmlDrawing" Target="../drawings/vmlDrawing6.vml"/><Relationship Id="rId5" Type="http://schemas.openxmlformats.org/officeDocument/2006/relationships/image" Target="../media/image10.png"/><Relationship Id="rId4" Type="http://schemas.openxmlformats.org/officeDocument/2006/relationships/oleObject" Target="../embeddings/Microsoft_Excel_97-2003_Worksheet6.xls"/></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3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4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5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5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6.xml"/><Relationship Id="rId1" Type="http://schemas.openxmlformats.org/officeDocument/2006/relationships/slideLayout" Target="../slideLayouts/slideLayout21.xml"/></Relationships>
</file>

<file path=ppt/slides/_rels/slide58.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7.xml"/><Relationship Id="rId1" Type="http://schemas.openxmlformats.org/officeDocument/2006/relationships/slideLayout" Target="../slideLayouts/slideLayout2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_rels/slide60.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8.xml"/><Relationship Id="rId1" Type="http://schemas.openxmlformats.org/officeDocument/2006/relationships/slideLayout" Target="../slideLayouts/slideLayout21.xml"/></Relationships>
</file>

<file path=ppt/slides/_rels/slide61.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39.xml"/><Relationship Id="rId1" Type="http://schemas.openxmlformats.org/officeDocument/2006/relationships/slideLayout" Target="../slideLayouts/slideLayout21.xml"/></Relationships>
</file>

<file path=ppt/slides/_rels/slide6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40.xml"/><Relationship Id="rId1" Type="http://schemas.openxmlformats.org/officeDocument/2006/relationships/slideLayout" Target="../slideLayouts/slideLayout2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2.xml"/><Relationship Id="rId1" Type="http://schemas.openxmlformats.org/officeDocument/2006/relationships/slideLayout" Target="../slideLayouts/slideLayout21.xml"/></Relationships>
</file>

<file path=ppt/slides/_rels/slide7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3.xml"/><Relationship Id="rId1" Type="http://schemas.openxmlformats.org/officeDocument/2006/relationships/slideLayout" Target="../slideLayouts/slideLayout21.xml"/></Relationships>
</file>

<file path=ppt/slides/_rels/slide72.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44.xml"/><Relationship Id="rId1" Type="http://schemas.openxmlformats.org/officeDocument/2006/relationships/slideLayout" Target="../slideLayouts/slideLayout2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5.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21.xml"/></Relationships>
</file>

<file path=ppt/slides/_rels/slide76.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6.xml"/><Relationship Id="rId1" Type="http://schemas.openxmlformats.org/officeDocument/2006/relationships/slideLayout" Target="../slideLayouts/slideLayout2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1.xml"/></Relationships>
</file>

<file path=ppt/slides/_rels/slide7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80.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50.xml"/><Relationship Id="rId1" Type="http://schemas.openxmlformats.org/officeDocument/2006/relationships/slideLayout" Target="../slideLayouts/slideLayout2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1.xml"/></Relationships>
</file>

<file path=ppt/slides/_rels/slide8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55.xml"/><Relationship Id="rId1" Type="http://schemas.openxmlformats.org/officeDocument/2006/relationships/slideLayout" Target="../slideLayouts/slideLayout2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1.xml"/></Relationships>
</file>

<file path=ppt/slides/_rels/slide8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57.xml"/><Relationship Id="rId1" Type="http://schemas.openxmlformats.org/officeDocument/2006/relationships/slideLayout" Target="../slideLayouts/slideLayout21.xml"/></Relationships>
</file>

<file path=ppt/slides/_rels/slide8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58.xml"/><Relationship Id="rId1" Type="http://schemas.openxmlformats.org/officeDocument/2006/relationships/slideLayout" Target="../slideLayouts/slideLayout2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1.xml"/></Relationships>
</file>

<file path=ppt/slides/_rels/slide92.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61.xml"/><Relationship Id="rId1" Type="http://schemas.openxmlformats.org/officeDocument/2006/relationships/slideLayout" Target="../slideLayouts/slideLayout21.xml"/></Relationships>
</file>

<file path=ppt/slides/_rels/slide93.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62.xml"/><Relationship Id="rId1" Type="http://schemas.openxmlformats.org/officeDocument/2006/relationships/slideLayout" Target="../slideLayouts/slideLayout21.xml"/></Relationships>
</file>

<file path=ppt/slides/_rels/slide94.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95.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64.xml"/><Relationship Id="rId1" Type="http://schemas.openxmlformats.org/officeDocument/2006/relationships/slideLayout" Target="../slideLayouts/slideLayout21.xml"/></Relationships>
</file>

<file path=ppt/slides/_rels/slide96.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65.xml"/><Relationship Id="rId1" Type="http://schemas.openxmlformats.org/officeDocument/2006/relationships/slideLayout" Target="../slideLayouts/slideLayout21.xml"/></Relationships>
</file>

<file path=ppt/slides/_rels/slide97.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66.xml"/><Relationship Id="rId1" Type="http://schemas.openxmlformats.org/officeDocument/2006/relationships/slideLayout" Target="../slideLayouts/slideLayout21.xml"/></Relationships>
</file>

<file path=ppt/slides/_rels/slide9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67.xml"/><Relationship Id="rId1" Type="http://schemas.openxmlformats.org/officeDocument/2006/relationships/slideLayout" Target="../slideLayouts/slideLayout2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3100515"/>
            <a:ext cx="9372599" cy="1874520"/>
          </a:xfrm>
          <a:prstGeom prst="rect">
            <a:avLst/>
          </a:prstGeom>
        </p:spPr>
      </p:pic>
      <p:sp>
        <p:nvSpPr>
          <p:cNvPr id="2050" name="Text Box 2052"/>
          <p:cNvSpPr txBox="1">
            <a:spLocks noChangeArrowheads="1"/>
          </p:cNvSpPr>
          <p:nvPr/>
        </p:nvSpPr>
        <p:spPr bwMode="auto">
          <a:xfrm>
            <a:off x="20170" y="32776"/>
            <a:ext cx="9135035" cy="298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Enquête Continue sur la Prestation des Services de Soins de Santé</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9718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9283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a:t>
            </a:r>
            <a:r>
              <a:rPr lang="en-US" sz="1800" b="1" dirty="0" smtClean="0">
                <a:latin typeface="Calibri" panose="020F0502020204030204" pitchFamily="34" charset="0"/>
              </a:rPr>
              <a:t> </a:t>
            </a:r>
            <a:r>
              <a:rPr lang="en-US" sz="1800" b="1" dirty="0" smtClean="0">
                <a:solidFill>
                  <a:schemeClr val="accent5"/>
                </a:solidFill>
                <a:latin typeface="Calibri" panose="020F0502020204030204" pitchFamily="34" charset="0"/>
              </a:rPr>
              <a:t>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en-US" sz="3600" b="1" i="0" dirty="0" smtClean="0">
                <a:solidFill>
                  <a:schemeClr val="bg1"/>
                </a:solidFill>
                <a:latin typeface="Calibri" panose="020F0502020204030204" pitchFamily="34" charset="0"/>
              </a:rPr>
              <a:t>Introduction et </a:t>
            </a:r>
            <a:r>
              <a:rPr lang="en-US" sz="3600" b="1" i="0" dirty="0" err="1" smtClean="0">
                <a:solidFill>
                  <a:schemeClr val="bg1"/>
                </a:solidFill>
                <a:latin typeface="Calibri" panose="020F0502020204030204" pitchFamily="34" charset="0"/>
              </a:rPr>
              <a:t>Méthodologie</a:t>
            </a:r>
            <a:endParaRPr lang="en-US" sz="3600" b="1" i="0" dirty="0">
              <a:solidFill>
                <a:schemeClr val="bg1"/>
              </a:solidFill>
              <a:latin typeface="Calibri" panose="020F0502020204030204" pitchFamily="34" charset="0"/>
            </a:endParaRPr>
          </a:p>
        </p:txBody>
      </p:sp>
    </p:spTree>
    <p:extLst>
      <p:ext uri="{BB962C8B-B14F-4D97-AF65-F5344CB8AC3E}">
        <p14:creationId xmlns:p14="http://schemas.microsoft.com/office/powerpoint/2010/main" val="3707509164"/>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576262" y="879473"/>
            <a:ext cx="8262937" cy="5864127"/>
            <a:chOff x="363" y="472"/>
            <a:chExt cx="5036" cy="3574"/>
          </a:xfrm>
        </p:grpSpPr>
        <p:sp>
          <p:nvSpPr>
            <p:cNvPr id="23" name="Freeform 22"/>
            <p:cNvSpPr>
              <a:spLocks noEditPoints="1"/>
            </p:cNvSpPr>
            <p:nvPr/>
          </p:nvSpPr>
          <p:spPr bwMode="auto">
            <a:xfrm>
              <a:off x="1013" y="472"/>
              <a:ext cx="3388" cy="1864"/>
            </a:xfrm>
            <a:custGeom>
              <a:avLst/>
              <a:gdLst>
                <a:gd name="T0" fmla="*/ 183 w 3388"/>
                <a:gd name="T1" fmla="*/ 706 h 1864"/>
                <a:gd name="T2" fmla="*/ 202 w 3388"/>
                <a:gd name="T3" fmla="*/ 612 h 1864"/>
                <a:gd name="T4" fmla="*/ 202 w 3388"/>
                <a:gd name="T5" fmla="*/ 557 h 1864"/>
                <a:gd name="T6" fmla="*/ 223 w 3388"/>
                <a:gd name="T7" fmla="*/ 516 h 1864"/>
                <a:gd name="T8" fmla="*/ 198 w 3388"/>
                <a:gd name="T9" fmla="*/ 520 h 1864"/>
                <a:gd name="T10" fmla="*/ 194 w 3388"/>
                <a:gd name="T11" fmla="*/ 610 h 1864"/>
                <a:gd name="T12" fmla="*/ 189 w 3388"/>
                <a:gd name="T13" fmla="*/ 601 h 1864"/>
                <a:gd name="T14" fmla="*/ 1508 w 3388"/>
                <a:gd name="T15" fmla="*/ 38 h 1864"/>
                <a:gd name="T16" fmla="*/ 1608 w 3388"/>
                <a:gd name="T17" fmla="*/ 36 h 1864"/>
                <a:gd name="T18" fmla="*/ 1717 w 3388"/>
                <a:gd name="T19" fmla="*/ 51 h 1864"/>
                <a:gd name="T20" fmla="*/ 1840 w 3388"/>
                <a:gd name="T21" fmla="*/ 51 h 1864"/>
                <a:gd name="T22" fmla="*/ 1951 w 3388"/>
                <a:gd name="T23" fmla="*/ 44 h 1864"/>
                <a:gd name="T24" fmla="*/ 2009 w 3388"/>
                <a:gd name="T25" fmla="*/ 109 h 1864"/>
                <a:gd name="T26" fmla="*/ 2086 w 3388"/>
                <a:gd name="T27" fmla="*/ 153 h 1864"/>
                <a:gd name="T28" fmla="*/ 2166 w 3388"/>
                <a:gd name="T29" fmla="*/ 228 h 1864"/>
                <a:gd name="T30" fmla="*/ 2255 w 3388"/>
                <a:gd name="T31" fmla="*/ 292 h 1864"/>
                <a:gd name="T32" fmla="*/ 2274 w 3388"/>
                <a:gd name="T33" fmla="*/ 376 h 1864"/>
                <a:gd name="T34" fmla="*/ 2345 w 3388"/>
                <a:gd name="T35" fmla="*/ 451 h 1864"/>
                <a:gd name="T36" fmla="*/ 2447 w 3388"/>
                <a:gd name="T37" fmla="*/ 430 h 1864"/>
                <a:gd name="T38" fmla="*/ 2497 w 3388"/>
                <a:gd name="T39" fmla="*/ 480 h 1864"/>
                <a:gd name="T40" fmla="*/ 2619 w 3388"/>
                <a:gd name="T41" fmla="*/ 457 h 1864"/>
                <a:gd name="T42" fmla="*/ 2641 w 3388"/>
                <a:gd name="T43" fmla="*/ 499 h 1864"/>
                <a:gd name="T44" fmla="*/ 2727 w 3388"/>
                <a:gd name="T45" fmla="*/ 518 h 1864"/>
                <a:gd name="T46" fmla="*/ 2785 w 3388"/>
                <a:gd name="T47" fmla="*/ 622 h 1864"/>
                <a:gd name="T48" fmla="*/ 2827 w 3388"/>
                <a:gd name="T49" fmla="*/ 726 h 1864"/>
                <a:gd name="T50" fmla="*/ 2869 w 3388"/>
                <a:gd name="T51" fmla="*/ 816 h 1864"/>
                <a:gd name="T52" fmla="*/ 2911 w 3388"/>
                <a:gd name="T53" fmla="*/ 870 h 1864"/>
                <a:gd name="T54" fmla="*/ 2965 w 3388"/>
                <a:gd name="T55" fmla="*/ 950 h 1864"/>
                <a:gd name="T56" fmla="*/ 3069 w 3388"/>
                <a:gd name="T57" fmla="*/ 968 h 1864"/>
                <a:gd name="T58" fmla="*/ 3101 w 3388"/>
                <a:gd name="T59" fmla="*/ 1069 h 1864"/>
                <a:gd name="T60" fmla="*/ 3178 w 3388"/>
                <a:gd name="T61" fmla="*/ 1148 h 1864"/>
                <a:gd name="T62" fmla="*/ 3182 w 3388"/>
                <a:gd name="T63" fmla="*/ 1210 h 1864"/>
                <a:gd name="T64" fmla="*/ 3267 w 3388"/>
                <a:gd name="T65" fmla="*/ 1277 h 1864"/>
                <a:gd name="T66" fmla="*/ 3234 w 3388"/>
                <a:gd name="T67" fmla="*/ 1719 h 1864"/>
                <a:gd name="T68" fmla="*/ 1974 w 3388"/>
                <a:gd name="T69" fmla="*/ 1682 h 1864"/>
                <a:gd name="T70" fmla="*/ 1097 w 3388"/>
                <a:gd name="T71" fmla="*/ 1571 h 1864"/>
                <a:gd name="T72" fmla="*/ 697 w 3388"/>
                <a:gd name="T73" fmla="*/ 1375 h 1864"/>
                <a:gd name="T74" fmla="*/ 413 w 3388"/>
                <a:gd name="T75" fmla="*/ 1288 h 1864"/>
                <a:gd name="T76" fmla="*/ 246 w 3388"/>
                <a:gd name="T77" fmla="*/ 1094 h 1864"/>
                <a:gd name="T78" fmla="*/ 93 w 3388"/>
                <a:gd name="T79" fmla="*/ 1200 h 1864"/>
                <a:gd name="T80" fmla="*/ 62 w 3388"/>
                <a:gd name="T81" fmla="*/ 1023 h 1864"/>
                <a:gd name="T82" fmla="*/ 66 w 3388"/>
                <a:gd name="T83" fmla="*/ 927 h 1864"/>
                <a:gd name="T84" fmla="*/ 137 w 3388"/>
                <a:gd name="T85" fmla="*/ 814 h 1864"/>
                <a:gd name="T86" fmla="*/ 173 w 3388"/>
                <a:gd name="T87" fmla="*/ 735 h 1864"/>
                <a:gd name="T88" fmla="*/ 192 w 3388"/>
                <a:gd name="T89" fmla="*/ 666 h 1864"/>
                <a:gd name="T90" fmla="*/ 198 w 3388"/>
                <a:gd name="T91" fmla="*/ 582 h 1864"/>
                <a:gd name="T92" fmla="*/ 212 w 3388"/>
                <a:gd name="T93" fmla="*/ 643 h 1864"/>
                <a:gd name="T94" fmla="*/ 214 w 3388"/>
                <a:gd name="T95" fmla="*/ 580 h 1864"/>
                <a:gd name="T96" fmla="*/ 204 w 3388"/>
                <a:gd name="T97" fmla="*/ 582 h 1864"/>
                <a:gd name="T98" fmla="*/ 223 w 3388"/>
                <a:gd name="T99" fmla="*/ 528 h 1864"/>
                <a:gd name="T100" fmla="*/ 246 w 3388"/>
                <a:gd name="T101" fmla="*/ 480 h 1864"/>
                <a:gd name="T102" fmla="*/ 306 w 3388"/>
                <a:gd name="T103" fmla="*/ 370 h 1864"/>
                <a:gd name="T104" fmla="*/ 363 w 3388"/>
                <a:gd name="T105" fmla="*/ 186 h 1864"/>
                <a:gd name="T106" fmla="*/ 507 w 3388"/>
                <a:gd name="T107" fmla="*/ 113 h 1864"/>
                <a:gd name="T108" fmla="*/ 590 w 3388"/>
                <a:gd name="T109" fmla="*/ 167 h 1864"/>
                <a:gd name="T110" fmla="*/ 705 w 3388"/>
                <a:gd name="T111" fmla="*/ 148 h 1864"/>
                <a:gd name="T112" fmla="*/ 818 w 3388"/>
                <a:gd name="T113" fmla="*/ 167 h 1864"/>
                <a:gd name="T114" fmla="*/ 928 w 3388"/>
                <a:gd name="T115" fmla="*/ 138 h 1864"/>
                <a:gd name="T116" fmla="*/ 1030 w 3388"/>
                <a:gd name="T117" fmla="*/ 98 h 1864"/>
                <a:gd name="T118" fmla="*/ 1133 w 3388"/>
                <a:gd name="T119" fmla="*/ 107 h 1864"/>
                <a:gd name="T120" fmla="*/ 1258 w 3388"/>
                <a:gd name="T121" fmla="*/ 98 h 1864"/>
                <a:gd name="T122" fmla="*/ 1337 w 3388"/>
                <a:gd name="T123" fmla="*/ 50 h 1864"/>
                <a:gd name="T124" fmla="*/ 1404 w 3388"/>
                <a:gd name="T125" fmla="*/ 44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88" h="1864">
                  <a:moveTo>
                    <a:pt x="173" y="729"/>
                  </a:moveTo>
                  <a:lnTo>
                    <a:pt x="171" y="729"/>
                  </a:lnTo>
                  <a:lnTo>
                    <a:pt x="173" y="724"/>
                  </a:lnTo>
                  <a:lnTo>
                    <a:pt x="175" y="718"/>
                  </a:lnTo>
                  <a:lnTo>
                    <a:pt x="175" y="712"/>
                  </a:lnTo>
                  <a:lnTo>
                    <a:pt x="177" y="712"/>
                  </a:lnTo>
                  <a:lnTo>
                    <a:pt x="177" y="710"/>
                  </a:lnTo>
                  <a:lnTo>
                    <a:pt x="177" y="708"/>
                  </a:lnTo>
                  <a:lnTo>
                    <a:pt x="177" y="706"/>
                  </a:lnTo>
                  <a:lnTo>
                    <a:pt x="181" y="699"/>
                  </a:lnTo>
                  <a:lnTo>
                    <a:pt x="181" y="697"/>
                  </a:lnTo>
                  <a:lnTo>
                    <a:pt x="181" y="695"/>
                  </a:lnTo>
                  <a:lnTo>
                    <a:pt x="181" y="693"/>
                  </a:lnTo>
                  <a:lnTo>
                    <a:pt x="183" y="691"/>
                  </a:lnTo>
                  <a:lnTo>
                    <a:pt x="183" y="689"/>
                  </a:lnTo>
                  <a:lnTo>
                    <a:pt x="183" y="687"/>
                  </a:lnTo>
                  <a:lnTo>
                    <a:pt x="183" y="678"/>
                  </a:lnTo>
                  <a:lnTo>
                    <a:pt x="185" y="678"/>
                  </a:lnTo>
                  <a:lnTo>
                    <a:pt x="185" y="676"/>
                  </a:lnTo>
                  <a:lnTo>
                    <a:pt x="187" y="678"/>
                  </a:lnTo>
                  <a:lnTo>
                    <a:pt x="187" y="685"/>
                  </a:lnTo>
                  <a:lnTo>
                    <a:pt x="185" y="685"/>
                  </a:lnTo>
                  <a:lnTo>
                    <a:pt x="185" y="687"/>
                  </a:lnTo>
                  <a:lnTo>
                    <a:pt x="185" y="693"/>
                  </a:lnTo>
                  <a:lnTo>
                    <a:pt x="185" y="695"/>
                  </a:lnTo>
                  <a:lnTo>
                    <a:pt x="185" y="697"/>
                  </a:lnTo>
                  <a:lnTo>
                    <a:pt x="183" y="703"/>
                  </a:lnTo>
                  <a:lnTo>
                    <a:pt x="183" y="706"/>
                  </a:lnTo>
                  <a:lnTo>
                    <a:pt x="181" y="706"/>
                  </a:lnTo>
                  <a:lnTo>
                    <a:pt x="181" y="708"/>
                  </a:lnTo>
                  <a:lnTo>
                    <a:pt x="181" y="710"/>
                  </a:lnTo>
                  <a:lnTo>
                    <a:pt x="179" y="712"/>
                  </a:lnTo>
                  <a:lnTo>
                    <a:pt x="179" y="716"/>
                  </a:lnTo>
                  <a:lnTo>
                    <a:pt x="179" y="720"/>
                  </a:lnTo>
                  <a:lnTo>
                    <a:pt x="177" y="720"/>
                  </a:lnTo>
                  <a:lnTo>
                    <a:pt x="177" y="724"/>
                  </a:lnTo>
                  <a:lnTo>
                    <a:pt x="175" y="724"/>
                  </a:lnTo>
                  <a:lnTo>
                    <a:pt x="175" y="728"/>
                  </a:lnTo>
                  <a:lnTo>
                    <a:pt x="173" y="729"/>
                  </a:lnTo>
                  <a:close/>
                  <a:moveTo>
                    <a:pt x="187" y="672"/>
                  </a:moveTo>
                  <a:lnTo>
                    <a:pt x="185" y="672"/>
                  </a:lnTo>
                  <a:lnTo>
                    <a:pt x="183" y="670"/>
                  </a:lnTo>
                  <a:lnTo>
                    <a:pt x="183" y="668"/>
                  </a:lnTo>
                  <a:lnTo>
                    <a:pt x="187" y="666"/>
                  </a:lnTo>
                  <a:lnTo>
                    <a:pt x="189" y="666"/>
                  </a:lnTo>
                  <a:lnTo>
                    <a:pt x="189" y="672"/>
                  </a:lnTo>
                  <a:lnTo>
                    <a:pt x="187" y="672"/>
                  </a:lnTo>
                  <a:close/>
                  <a:moveTo>
                    <a:pt x="212" y="631"/>
                  </a:moveTo>
                  <a:lnTo>
                    <a:pt x="210" y="631"/>
                  </a:lnTo>
                  <a:lnTo>
                    <a:pt x="210" y="626"/>
                  </a:lnTo>
                  <a:lnTo>
                    <a:pt x="212" y="628"/>
                  </a:lnTo>
                  <a:lnTo>
                    <a:pt x="212" y="631"/>
                  </a:lnTo>
                  <a:close/>
                  <a:moveTo>
                    <a:pt x="204" y="616"/>
                  </a:moveTo>
                  <a:lnTo>
                    <a:pt x="202" y="616"/>
                  </a:lnTo>
                  <a:lnTo>
                    <a:pt x="202" y="614"/>
                  </a:lnTo>
                  <a:lnTo>
                    <a:pt x="202" y="612"/>
                  </a:lnTo>
                  <a:lnTo>
                    <a:pt x="202" y="608"/>
                  </a:lnTo>
                  <a:lnTo>
                    <a:pt x="202" y="607"/>
                  </a:lnTo>
                  <a:lnTo>
                    <a:pt x="202" y="605"/>
                  </a:lnTo>
                  <a:lnTo>
                    <a:pt x="202" y="601"/>
                  </a:lnTo>
                  <a:lnTo>
                    <a:pt x="202" y="599"/>
                  </a:lnTo>
                  <a:lnTo>
                    <a:pt x="204" y="597"/>
                  </a:lnTo>
                  <a:lnTo>
                    <a:pt x="202" y="595"/>
                  </a:lnTo>
                  <a:lnTo>
                    <a:pt x="202" y="593"/>
                  </a:lnTo>
                  <a:lnTo>
                    <a:pt x="204" y="591"/>
                  </a:lnTo>
                  <a:lnTo>
                    <a:pt x="206" y="591"/>
                  </a:lnTo>
                  <a:lnTo>
                    <a:pt x="204" y="593"/>
                  </a:lnTo>
                  <a:lnTo>
                    <a:pt x="204" y="595"/>
                  </a:lnTo>
                  <a:lnTo>
                    <a:pt x="204" y="597"/>
                  </a:lnTo>
                  <a:lnTo>
                    <a:pt x="204" y="605"/>
                  </a:lnTo>
                  <a:lnTo>
                    <a:pt x="206" y="605"/>
                  </a:lnTo>
                  <a:lnTo>
                    <a:pt x="204" y="607"/>
                  </a:lnTo>
                  <a:lnTo>
                    <a:pt x="206" y="608"/>
                  </a:lnTo>
                  <a:lnTo>
                    <a:pt x="206" y="614"/>
                  </a:lnTo>
                  <a:lnTo>
                    <a:pt x="204" y="616"/>
                  </a:lnTo>
                  <a:close/>
                  <a:moveTo>
                    <a:pt x="202" y="572"/>
                  </a:moveTo>
                  <a:lnTo>
                    <a:pt x="200" y="572"/>
                  </a:lnTo>
                  <a:lnTo>
                    <a:pt x="198" y="572"/>
                  </a:lnTo>
                  <a:lnTo>
                    <a:pt x="198" y="566"/>
                  </a:lnTo>
                  <a:lnTo>
                    <a:pt x="198" y="564"/>
                  </a:lnTo>
                  <a:lnTo>
                    <a:pt x="198" y="562"/>
                  </a:lnTo>
                  <a:lnTo>
                    <a:pt x="198" y="559"/>
                  </a:lnTo>
                  <a:lnTo>
                    <a:pt x="200" y="557"/>
                  </a:lnTo>
                  <a:lnTo>
                    <a:pt x="202" y="557"/>
                  </a:lnTo>
                  <a:lnTo>
                    <a:pt x="204" y="559"/>
                  </a:lnTo>
                  <a:lnTo>
                    <a:pt x="204" y="564"/>
                  </a:lnTo>
                  <a:lnTo>
                    <a:pt x="202" y="566"/>
                  </a:lnTo>
                  <a:lnTo>
                    <a:pt x="202" y="572"/>
                  </a:lnTo>
                  <a:close/>
                  <a:moveTo>
                    <a:pt x="198" y="547"/>
                  </a:moveTo>
                  <a:lnTo>
                    <a:pt x="196" y="547"/>
                  </a:lnTo>
                  <a:lnTo>
                    <a:pt x="196" y="535"/>
                  </a:lnTo>
                  <a:lnTo>
                    <a:pt x="198" y="532"/>
                  </a:lnTo>
                  <a:lnTo>
                    <a:pt x="200" y="532"/>
                  </a:lnTo>
                  <a:lnTo>
                    <a:pt x="200" y="535"/>
                  </a:lnTo>
                  <a:lnTo>
                    <a:pt x="198" y="539"/>
                  </a:lnTo>
                  <a:lnTo>
                    <a:pt x="198" y="541"/>
                  </a:lnTo>
                  <a:lnTo>
                    <a:pt x="198" y="543"/>
                  </a:lnTo>
                  <a:lnTo>
                    <a:pt x="198" y="547"/>
                  </a:lnTo>
                  <a:close/>
                  <a:moveTo>
                    <a:pt x="219" y="530"/>
                  </a:moveTo>
                  <a:lnTo>
                    <a:pt x="217" y="532"/>
                  </a:lnTo>
                  <a:lnTo>
                    <a:pt x="212" y="532"/>
                  </a:lnTo>
                  <a:lnTo>
                    <a:pt x="210" y="532"/>
                  </a:lnTo>
                  <a:lnTo>
                    <a:pt x="210" y="528"/>
                  </a:lnTo>
                  <a:lnTo>
                    <a:pt x="214" y="524"/>
                  </a:lnTo>
                  <a:lnTo>
                    <a:pt x="214" y="522"/>
                  </a:lnTo>
                  <a:lnTo>
                    <a:pt x="216" y="520"/>
                  </a:lnTo>
                  <a:lnTo>
                    <a:pt x="217" y="518"/>
                  </a:lnTo>
                  <a:lnTo>
                    <a:pt x="217" y="516"/>
                  </a:lnTo>
                  <a:lnTo>
                    <a:pt x="219" y="514"/>
                  </a:lnTo>
                  <a:lnTo>
                    <a:pt x="221" y="514"/>
                  </a:lnTo>
                  <a:lnTo>
                    <a:pt x="223" y="514"/>
                  </a:lnTo>
                  <a:lnTo>
                    <a:pt x="223" y="516"/>
                  </a:lnTo>
                  <a:lnTo>
                    <a:pt x="221" y="516"/>
                  </a:lnTo>
                  <a:lnTo>
                    <a:pt x="221" y="522"/>
                  </a:lnTo>
                  <a:lnTo>
                    <a:pt x="221" y="524"/>
                  </a:lnTo>
                  <a:lnTo>
                    <a:pt x="221" y="526"/>
                  </a:lnTo>
                  <a:lnTo>
                    <a:pt x="219" y="526"/>
                  </a:lnTo>
                  <a:lnTo>
                    <a:pt x="219" y="530"/>
                  </a:lnTo>
                  <a:close/>
                  <a:moveTo>
                    <a:pt x="204" y="505"/>
                  </a:moveTo>
                  <a:lnTo>
                    <a:pt x="206" y="505"/>
                  </a:lnTo>
                  <a:lnTo>
                    <a:pt x="206" y="507"/>
                  </a:lnTo>
                  <a:lnTo>
                    <a:pt x="208" y="507"/>
                  </a:lnTo>
                  <a:lnTo>
                    <a:pt x="208" y="509"/>
                  </a:lnTo>
                  <a:lnTo>
                    <a:pt x="210" y="509"/>
                  </a:lnTo>
                  <a:lnTo>
                    <a:pt x="210" y="511"/>
                  </a:lnTo>
                  <a:lnTo>
                    <a:pt x="210" y="512"/>
                  </a:lnTo>
                  <a:lnTo>
                    <a:pt x="210" y="514"/>
                  </a:lnTo>
                  <a:lnTo>
                    <a:pt x="210" y="516"/>
                  </a:lnTo>
                  <a:lnTo>
                    <a:pt x="210" y="518"/>
                  </a:lnTo>
                  <a:lnTo>
                    <a:pt x="210" y="520"/>
                  </a:lnTo>
                  <a:lnTo>
                    <a:pt x="208" y="520"/>
                  </a:lnTo>
                  <a:lnTo>
                    <a:pt x="206" y="524"/>
                  </a:lnTo>
                  <a:lnTo>
                    <a:pt x="204" y="524"/>
                  </a:lnTo>
                  <a:lnTo>
                    <a:pt x="204" y="516"/>
                  </a:lnTo>
                  <a:lnTo>
                    <a:pt x="204" y="514"/>
                  </a:lnTo>
                  <a:lnTo>
                    <a:pt x="204" y="524"/>
                  </a:lnTo>
                  <a:lnTo>
                    <a:pt x="202" y="524"/>
                  </a:lnTo>
                  <a:lnTo>
                    <a:pt x="200" y="522"/>
                  </a:lnTo>
                  <a:lnTo>
                    <a:pt x="200" y="520"/>
                  </a:lnTo>
                  <a:lnTo>
                    <a:pt x="198" y="520"/>
                  </a:lnTo>
                  <a:lnTo>
                    <a:pt x="198" y="516"/>
                  </a:lnTo>
                  <a:lnTo>
                    <a:pt x="198" y="514"/>
                  </a:lnTo>
                  <a:lnTo>
                    <a:pt x="198" y="512"/>
                  </a:lnTo>
                  <a:lnTo>
                    <a:pt x="198" y="511"/>
                  </a:lnTo>
                  <a:lnTo>
                    <a:pt x="196" y="511"/>
                  </a:lnTo>
                  <a:lnTo>
                    <a:pt x="196" y="522"/>
                  </a:lnTo>
                  <a:lnTo>
                    <a:pt x="196" y="526"/>
                  </a:lnTo>
                  <a:lnTo>
                    <a:pt x="196" y="528"/>
                  </a:lnTo>
                  <a:lnTo>
                    <a:pt x="196" y="530"/>
                  </a:lnTo>
                  <a:lnTo>
                    <a:pt x="194" y="532"/>
                  </a:lnTo>
                  <a:lnTo>
                    <a:pt x="194" y="534"/>
                  </a:lnTo>
                  <a:lnTo>
                    <a:pt x="194" y="535"/>
                  </a:lnTo>
                  <a:lnTo>
                    <a:pt x="194" y="557"/>
                  </a:lnTo>
                  <a:lnTo>
                    <a:pt x="194" y="562"/>
                  </a:lnTo>
                  <a:lnTo>
                    <a:pt x="194" y="566"/>
                  </a:lnTo>
                  <a:lnTo>
                    <a:pt x="196" y="570"/>
                  </a:lnTo>
                  <a:lnTo>
                    <a:pt x="196" y="572"/>
                  </a:lnTo>
                  <a:lnTo>
                    <a:pt x="196" y="574"/>
                  </a:lnTo>
                  <a:lnTo>
                    <a:pt x="194" y="574"/>
                  </a:lnTo>
                  <a:lnTo>
                    <a:pt x="194" y="576"/>
                  </a:lnTo>
                  <a:lnTo>
                    <a:pt x="194" y="578"/>
                  </a:lnTo>
                  <a:lnTo>
                    <a:pt x="192" y="578"/>
                  </a:lnTo>
                  <a:lnTo>
                    <a:pt x="194" y="585"/>
                  </a:lnTo>
                  <a:lnTo>
                    <a:pt x="194" y="599"/>
                  </a:lnTo>
                  <a:lnTo>
                    <a:pt x="192" y="601"/>
                  </a:lnTo>
                  <a:lnTo>
                    <a:pt x="192" y="607"/>
                  </a:lnTo>
                  <a:lnTo>
                    <a:pt x="192" y="610"/>
                  </a:lnTo>
                  <a:lnTo>
                    <a:pt x="194" y="610"/>
                  </a:lnTo>
                  <a:lnTo>
                    <a:pt x="194" y="616"/>
                  </a:lnTo>
                  <a:lnTo>
                    <a:pt x="192" y="616"/>
                  </a:lnTo>
                  <a:lnTo>
                    <a:pt x="192" y="618"/>
                  </a:lnTo>
                  <a:lnTo>
                    <a:pt x="191" y="622"/>
                  </a:lnTo>
                  <a:lnTo>
                    <a:pt x="191" y="626"/>
                  </a:lnTo>
                  <a:lnTo>
                    <a:pt x="191" y="628"/>
                  </a:lnTo>
                  <a:lnTo>
                    <a:pt x="191" y="630"/>
                  </a:lnTo>
                  <a:lnTo>
                    <a:pt x="189" y="631"/>
                  </a:lnTo>
                  <a:lnTo>
                    <a:pt x="189" y="637"/>
                  </a:lnTo>
                  <a:lnTo>
                    <a:pt x="189" y="641"/>
                  </a:lnTo>
                  <a:lnTo>
                    <a:pt x="191" y="641"/>
                  </a:lnTo>
                  <a:lnTo>
                    <a:pt x="191" y="647"/>
                  </a:lnTo>
                  <a:lnTo>
                    <a:pt x="189" y="651"/>
                  </a:lnTo>
                  <a:lnTo>
                    <a:pt x="187" y="653"/>
                  </a:lnTo>
                  <a:lnTo>
                    <a:pt x="187" y="655"/>
                  </a:lnTo>
                  <a:lnTo>
                    <a:pt x="185" y="662"/>
                  </a:lnTo>
                  <a:lnTo>
                    <a:pt x="183" y="662"/>
                  </a:lnTo>
                  <a:lnTo>
                    <a:pt x="185" y="653"/>
                  </a:lnTo>
                  <a:lnTo>
                    <a:pt x="185" y="649"/>
                  </a:lnTo>
                  <a:lnTo>
                    <a:pt x="185" y="645"/>
                  </a:lnTo>
                  <a:lnTo>
                    <a:pt x="187" y="645"/>
                  </a:lnTo>
                  <a:lnTo>
                    <a:pt x="187" y="630"/>
                  </a:lnTo>
                  <a:lnTo>
                    <a:pt x="187" y="626"/>
                  </a:lnTo>
                  <a:lnTo>
                    <a:pt x="187" y="620"/>
                  </a:lnTo>
                  <a:lnTo>
                    <a:pt x="189" y="618"/>
                  </a:lnTo>
                  <a:lnTo>
                    <a:pt x="189" y="607"/>
                  </a:lnTo>
                  <a:lnTo>
                    <a:pt x="189" y="605"/>
                  </a:lnTo>
                  <a:lnTo>
                    <a:pt x="189" y="601"/>
                  </a:lnTo>
                  <a:lnTo>
                    <a:pt x="191" y="601"/>
                  </a:lnTo>
                  <a:lnTo>
                    <a:pt x="191" y="576"/>
                  </a:lnTo>
                  <a:lnTo>
                    <a:pt x="191" y="574"/>
                  </a:lnTo>
                  <a:lnTo>
                    <a:pt x="191" y="568"/>
                  </a:lnTo>
                  <a:lnTo>
                    <a:pt x="192" y="564"/>
                  </a:lnTo>
                  <a:lnTo>
                    <a:pt x="192" y="553"/>
                  </a:lnTo>
                  <a:lnTo>
                    <a:pt x="192" y="547"/>
                  </a:lnTo>
                  <a:lnTo>
                    <a:pt x="192" y="535"/>
                  </a:lnTo>
                  <a:lnTo>
                    <a:pt x="194" y="530"/>
                  </a:lnTo>
                  <a:lnTo>
                    <a:pt x="194" y="522"/>
                  </a:lnTo>
                  <a:lnTo>
                    <a:pt x="194" y="514"/>
                  </a:lnTo>
                  <a:lnTo>
                    <a:pt x="200" y="507"/>
                  </a:lnTo>
                  <a:lnTo>
                    <a:pt x="202" y="505"/>
                  </a:lnTo>
                  <a:lnTo>
                    <a:pt x="202" y="503"/>
                  </a:lnTo>
                  <a:lnTo>
                    <a:pt x="204" y="505"/>
                  </a:lnTo>
                  <a:close/>
                  <a:moveTo>
                    <a:pt x="1465" y="40"/>
                  </a:moveTo>
                  <a:lnTo>
                    <a:pt x="1469" y="42"/>
                  </a:lnTo>
                  <a:lnTo>
                    <a:pt x="1469" y="40"/>
                  </a:lnTo>
                  <a:lnTo>
                    <a:pt x="1475" y="40"/>
                  </a:lnTo>
                  <a:lnTo>
                    <a:pt x="1481" y="40"/>
                  </a:lnTo>
                  <a:lnTo>
                    <a:pt x="1485" y="38"/>
                  </a:lnTo>
                  <a:lnTo>
                    <a:pt x="1489" y="38"/>
                  </a:lnTo>
                  <a:lnTo>
                    <a:pt x="1490" y="42"/>
                  </a:lnTo>
                  <a:lnTo>
                    <a:pt x="1492" y="46"/>
                  </a:lnTo>
                  <a:lnTo>
                    <a:pt x="1498" y="48"/>
                  </a:lnTo>
                  <a:lnTo>
                    <a:pt x="1502" y="46"/>
                  </a:lnTo>
                  <a:lnTo>
                    <a:pt x="1504" y="42"/>
                  </a:lnTo>
                  <a:lnTo>
                    <a:pt x="1508" y="38"/>
                  </a:lnTo>
                  <a:lnTo>
                    <a:pt x="1510" y="36"/>
                  </a:lnTo>
                  <a:lnTo>
                    <a:pt x="1512" y="32"/>
                  </a:lnTo>
                  <a:lnTo>
                    <a:pt x="1515" y="30"/>
                  </a:lnTo>
                  <a:lnTo>
                    <a:pt x="1519" y="32"/>
                  </a:lnTo>
                  <a:lnTo>
                    <a:pt x="1523" y="34"/>
                  </a:lnTo>
                  <a:lnTo>
                    <a:pt x="1527" y="36"/>
                  </a:lnTo>
                  <a:lnTo>
                    <a:pt x="1529" y="40"/>
                  </a:lnTo>
                  <a:lnTo>
                    <a:pt x="1533" y="42"/>
                  </a:lnTo>
                  <a:lnTo>
                    <a:pt x="1535" y="44"/>
                  </a:lnTo>
                  <a:lnTo>
                    <a:pt x="1537" y="44"/>
                  </a:lnTo>
                  <a:lnTo>
                    <a:pt x="1540" y="46"/>
                  </a:lnTo>
                  <a:lnTo>
                    <a:pt x="1544" y="44"/>
                  </a:lnTo>
                  <a:lnTo>
                    <a:pt x="1550" y="44"/>
                  </a:lnTo>
                  <a:lnTo>
                    <a:pt x="1554" y="42"/>
                  </a:lnTo>
                  <a:lnTo>
                    <a:pt x="1560" y="40"/>
                  </a:lnTo>
                  <a:lnTo>
                    <a:pt x="1563" y="38"/>
                  </a:lnTo>
                  <a:lnTo>
                    <a:pt x="1565" y="34"/>
                  </a:lnTo>
                  <a:lnTo>
                    <a:pt x="1571" y="34"/>
                  </a:lnTo>
                  <a:lnTo>
                    <a:pt x="1575" y="34"/>
                  </a:lnTo>
                  <a:lnTo>
                    <a:pt x="1579" y="36"/>
                  </a:lnTo>
                  <a:lnTo>
                    <a:pt x="1583" y="40"/>
                  </a:lnTo>
                  <a:lnTo>
                    <a:pt x="1585" y="42"/>
                  </a:lnTo>
                  <a:lnTo>
                    <a:pt x="1588" y="44"/>
                  </a:lnTo>
                  <a:lnTo>
                    <a:pt x="1594" y="44"/>
                  </a:lnTo>
                  <a:lnTo>
                    <a:pt x="1598" y="42"/>
                  </a:lnTo>
                  <a:lnTo>
                    <a:pt x="1602" y="40"/>
                  </a:lnTo>
                  <a:lnTo>
                    <a:pt x="1606" y="38"/>
                  </a:lnTo>
                  <a:lnTo>
                    <a:pt x="1608" y="36"/>
                  </a:lnTo>
                  <a:lnTo>
                    <a:pt x="1613" y="36"/>
                  </a:lnTo>
                  <a:lnTo>
                    <a:pt x="1617" y="36"/>
                  </a:lnTo>
                  <a:lnTo>
                    <a:pt x="1621" y="40"/>
                  </a:lnTo>
                  <a:lnTo>
                    <a:pt x="1623" y="42"/>
                  </a:lnTo>
                  <a:lnTo>
                    <a:pt x="1625" y="46"/>
                  </a:lnTo>
                  <a:lnTo>
                    <a:pt x="1627" y="50"/>
                  </a:lnTo>
                  <a:lnTo>
                    <a:pt x="1629" y="53"/>
                  </a:lnTo>
                  <a:lnTo>
                    <a:pt x="1633" y="55"/>
                  </a:lnTo>
                  <a:lnTo>
                    <a:pt x="1638" y="53"/>
                  </a:lnTo>
                  <a:lnTo>
                    <a:pt x="1640" y="51"/>
                  </a:lnTo>
                  <a:lnTo>
                    <a:pt x="1642" y="48"/>
                  </a:lnTo>
                  <a:lnTo>
                    <a:pt x="1646" y="46"/>
                  </a:lnTo>
                  <a:lnTo>
                    <a:pt x="1650" y="44"/>
                  </a:lnTo>
                  <a:lnTo>
                    <a:pt x="1656" y="44"/>
                  </a:lnTo>
                  <a:lnTo>
                    <a:pt x="1659" y="44"/>
                  </a:lnTo>
                  <a:lnTo>
                    <a:pt x="1665" y="44"/>
                  </a:lnTo>
                  <a:lnTo>
                    <a:pt x="1671" y="44"/>
                  </a:lnTo>
                  <a:lnTo>
                    <a:pt x="1675" y="44"/>
                  </a:lnTo>
                  <a:lnTo>
                    <a:pt x="1679" y="42"/>
                  </a:lnTo>
                  <a:lnTo>
                    <a:pt x="1684" y="40"/>
                  </a:lnTo>
                  <a:lnTo>
                    <a:pt x="1690" y="40"/>
                  </a:lnTo>
                  <a:lnTo>
                    <a:pt x="1694" y="40"/>
                  </a:lnTo>
                  <a:lnTo>
                    <a:pt x="1700" y="40"/>
                  </a:lnTo>
                  <a:lnTo>
                    <a:pt x="1706" y="40"/>
                  </a:lnTo>
                  <a:lnTo>
                    <a:pt x="1711" y="40"/>
                  </a:lnTo>
                  <a:lnTo>
                    <a:pt x="1713" y="42"/>
                  </a:lnTo>
                  <a:lnTo>
                    <a:pt x="1715" y="48"/>
                  </a:lnTo>
                  <a:lnTo>
                    <a:pt x="1717" y="51"/>
                  </a:lnTo>
                  <a:lnTo>
                    <a:pt x="1721" y="53"/>
                  </a:lnTo>
                  <a:lnTo>
                    <a:pt x="1727" y="53"/>
                  </a:lnTo>
                  <a:lnTo>
                    <a:pt x="1732" y="53"/>
                  </a:lnTo>
                  <a:lnTo>
                    <a:pt x="1744" y="51"/>
                  </a:lnTo>
                  <a:lnTo>
                    <a:pt x="1748" y="51"/>
                  </a:lnTo>
                  <a:lnTo>
                    <a:pt x="1754" y="51"/>
                  </a:lnTo>
                  <a:lnTo>
                    <a:pt x="1759" y="51"/>
                  </a:lnTo>
                  <a:lnTo>
                    <a:pt x="1765" y="51"/>
                  </a:lnTo>
                  <a:lnTo>
                    <a:pt x="1771" y="51"/>
                  </a:lnTo>
                  <a:lnTo>
                    <a:pt x="1767" y="51"/>
                  </a:lnTo>
                  <a:lnTo>
                    <a:pt x="1771" y="51"/>
                  </a:lnTo>
                  <a:lnTo>
                    <a:pt x="1775" y="48"/>
                  </a:lnTo>
                  <a:lnTo>
                    <a:pt x="1777" y="46"/>
                  </a:lnTo>
                  <a:lnTo>
                    <a:pt x="1780" y="44"/>
                  </a:lnTo>
                  <a:lnTo>
                    <a:pt x="1786" y="42"/>
                  </a:lnTo>
                  <a:lnTo>
                    <a:pt x="1790" y="44"/>
                  </a:lnTo>
                  <a:lnTo>
                    <a:pt x="1794" y="48"/>
                  </a:lnTo>
                  <a:lnTo>
                    <a:pt x="1796" y="50"/>
                  </a:lnTo>
                  <a:lnTo>
                    <a:pt x="1800" y="51"/>
                  </a:lnTo>
                  <a:lnTo>
                    <a:pt x="1805" y="51"/>
                  </a:lnTo>
                  <a:lnTo>
                    <a:pt x="1809" y="53"/>
                  </a:lnTo>
                  <a:lnTo>
                    <a:pt x="1815" y="53"/>
                  </a:lnTo>
                  <a:lnTo>
                    <a:pt x="1819" y="53"/>
                  </a:lnTo>
                  <a:lnTo>
                    <a:pt x="1826" y="53"/>
                  </a:lnTo>
                  <a:lnTo>
                    <a:pt x="1828" y="53"/>
                  </a:lnTo>
                  <a:lnTo>
                    <a:pt x="1830" y="53"/>
                  </a:lnTo>
                  <a:lnTo>
                    <a:pt x="1836" y="53"/>
                  </a:lnTo>
                  <a:lnTo>
                    <a:pt x="1840" y="51"/>
                  </a:lnTo>
                  <a:lnTo>
                    <a:pt x="1846" y="51"/>
                  </a:lnTo>
                  <a:lnTo>
                    <a:pt x="1851" y="51"/>
                  </a:lnTo>
                  <a:lnTo>
                    <a:pt x="1857" y="50"/>
                  </a:lnTo>
                  <a:lnTo>
                    <a:pt x="1863" y="50"/>
                  </a:lnTo>
                  <a:lnTo>
                    <a:pt x="1867" y="48"/>
                  </a:lnTo>
                  <a:lnTo>
                    <a:pt x="1869" y="46"/>
                  </a:lnTo>
                  <a:lnTo>
                    <a:pt x="1871" y="42"/>
                  </a:lnTo>
                  <a:lnTo>
                    <a:pt x="1873" y="38"/>
                  </a:lnTo>
                  <a:lnTo>
                    <a:pt x="1874" y="34"/>
                  </a:lnTo>
                  <a:lnTo>
                    <a:pt x="1878" y="30"/>
                  </a:lnTo>
                  <a:lnTo>
                    <a:pt x="1882" y="28"/>
                  </a:lnTo>
                  <a:lnTo>
                    <a:pt x="1886" y="28"/>
                  </a:lnTo>
                  <a:lnTo>
                    <a:pt x="1890" y="30"/>
                  </a:lnTo>
                  <a:lnTo>
                    <a:pt x="1894" y="32"/>
                  </a:lnTo>
                  <a:lnTo>
                    <a:pt x="1898" y="34"/>
                  </a:lnTo>
                  <a:lnTo>
                    <a:pt x="1901" y="36"/>
                  </a:lnTo>
                  <a:lnTo>
                    <a:pt x="1905" y="38"/>
                  </a:lnTo>
                  <a:lnTo>
                    <a:pt x="1909" y="40"/>
                  </a:lnTo>
                  <a:lnTo>
                    <a:pt x="1911" y="40"/>
                  </a:lnTo>
                  <a:lnTo>
                    <a:pt x="1913" y="42"/>
                  </a:lnTo>
                  <a:lnTo>
                    <a:pt x="1917" y="44"/>
                  </a:lnTo>
                  <a:lnTo>
                    <a:pt x="1922" y="44"/>
                  </a:lnTo>
                  <a:lnTo>
                    <a:pt x="1928" y="42"/>
                  </a:lnTo>
                  <a:lnTo>
                    <a:pt x="1934" y="42"/>
                  </a:lnTo>
                  <a:lnTo>
                    <a:pt x="1940" y="42"/>
                  </a:lnTo>
                  <a:lnTo>
                    <a:pt x="1946" y="42"/>
                  </a:lnTo>
                  <a:lnTo>
                    <a:pt x="1947" y="42"/>
                  </a:lnTo>
                  <a:lnTo>
                    <a:pt x="1951" y="44"/>
                  </a:lnTo>
                  <a:lnTo>
                    <a:pt x="1955" y="44"/>
                  </a:lnTo>
                  <a:lnTo>
                    <a:pt x="1959" y="46"/>
                  </a:lnTo>
                  <a:lnTo>
                    <a:pt x="1961" y="50"/>
                  </a:lnTo>
                  <a:lnTo>
                    <a:pt x="1965" y="51"/>
                  </a:lnTo>
                  <a:lnTo>
                    <a:pt x="1963" y="57"/>
                  </a:lnTo>
                  <a:lnTo>
                    <a:pt x="1963" y="63"/>
                  </a:lnTo>
                  <a:lnTo>
                    <a:pt x="1963" y="67"/>
                  </a:lnTo>
                  <a:lnTo>
                    <a:pt x="1963" y="73"/>
                  </a:lnTo>
                  <a:lnTo>
                    <a:pt x="1963" y="78"/>
                  </a:lnTo>
                  <a:lnTo>
                    <a:pt x="1961" y="82"/>
                  </a:lnTo>
                  <a:lnTo>
                    <a:pt x="1959" y="86"/>
                  </a:lnTo>
                  <a:lnTo>
                    <a:pt x="1961" y="92"/>
                  </a:lnTo>
                  <a:lnTo>
                    <a:pt x="1963" y="94"/>
                  </a:lnTo>
                  <a:lnTo>
                    <a:pt x="1967" y="96"/>
                  </a:lnTo>
                  <a:lnTo>
                    <a:pt x="1970" y="98"/>
                  </a:lnTo>
                  <a:lnTo>
                    <a:pt x="1974" y="100"/>
                  </a:lnTo>
                  <a:lnTo>
                    <a:pt x="1980" y="98"/>
                  </a:lnTo>
                  <a:lnTo>
                    <a:pt x="1984" y="96"/>
                  </a:lnTo>
                  <a:lnTo>
                    <a:pt x="1988" y="94"/>
                  </a:lnTo>
                  <a:lnTo>
                    <a:pt x="1992" y="92"/>
                  </a:lnTo>
                  <a:lnTo>
                    <a:pt x="1995" y="90"/>
                  </a:lnTo>
                  <a:lnTo>
                    <a:pt x="1999" y="88"/>
                  </a:lnTo>
                  <a:lnTo>
                    <a:pt x="2005" y="88"/>
                  </a:lnTo>
                  <a:lnTo>
                    <a:pt x="2009" y="90"/>
                  </a:lnTo>
                  <a:lnTo>
                    <a:pt x="2011" y="94"/>
                  </a:lnTo>
                  <a:lnTo>
                    <a:pt x="2011" y="100"/>
                  </a:lnTo>
                  <a:lnTo>
                    <a:pt x="2011" y="103"/>
                  </a:lnTo>
                  <a:lnTo>
                    <a:pt x="2009" y="109"/>
                  </a:lnTo>
                  <a:lnTo>
                    <a:pt x="2009" y="113"/>
                  </a:lnTo>
                  <a:lnTo>
                    <a:pt x="2009" y="119"/>
                  </a:lnTo>
                  <a:lnTo>
                    <a:pt x="2011" y="123"/>
                  </a:lnTo>
                  <a:lnTo>
                    <a:pt x="2013" y="126"/>
                  </a:lnTo>
                  <a:lnTo>
                    <a:pt x="2017" y="128"/>
                  </a:lnTo>
                  <a:lnTo>
                    <a:pt x="2022" y="130"/>
                  </a:lnTo>
                  <a:lnTo>
                    <a:pt x="2024" y="126"/>
                  </a:lnTo>
                  <a:lnTo>
                    <a:pt x="2026" y="123"/>
                  </a:lnTo>
                  <a:lnTo>
                    <a:pt x="2030" y="121"/>
                  </a:lnTo>
                  <a:lnTo>
                    <a:pt x="2032" y="119"/>
                  </a:lnTo>
                  <a:lnTo>
                    <a:pt x="2036" y="117"/>
                  </a:lnTo>
                  <a:lnTo>
                    <a:pt x="2040" y="115"/>
                  </a:lnTo>
                  <a:lnTo>
                    <a:pt x="2042" y="115"/>
                  </a:lnTo>
                  <a:lnTo>
                    <a:pt x="2045" y="115"/>
                  </a:lnTo>
                  <a:lnTo>
                    <a:pt x="2049" y="117"/>
                  </a:lnTo>
                  <a:lnTo>
                    <a:pt x="2053" y="119"/>
                  </a:lnTo>
                  <a:lnTo>
                    <a:pt x="2055" y="121"/>
                  </a:lnTo>
                  <a:lnTo>
                    <a:pt x="2059" y="123"/>
                  </a:lnTo>
                  <a:lnTo>
                    <a:pt x="2063" y="124"/>
                  </a:lnTo>
                  <a:lnTo>
                    <a:pt x="2065" y="128"/>
                  </a:lnTo>
                  <a:lnTo>
                    <a:pt x="2066" y="132"/>
                  </a:lnTo>
                  <a:lnTo>
                    <a:pt x="2068" y="136"/>
                  </a:lnTo>
                  <a:lnTo>
                    <a:pt x="2072" y="140"/>
                  </a:lnTo>
                  <a:lnTo>
                    <a:pt x="2074" y="142"/>
                  </a:lnTo>
                  <a:lnTo>
                    <a:pt x="2078" y="146"/>
                  </a:lnTo>
                  <a:lnTo>
                    <a:pt x="2080" y="148"/>
                  </a:lnTo>
                  <a:lnTo>
                    <a:pt x="2084" y="149"/>
                  </a:lnTo>
                  <a:lnTo>
                    <a:pt x="2086" y="153"/>
                  </a:lnTo>
                  <a:lnTo>
                    <a:pt x="2090" y="155"/>
                  </a:lnTo>
                  <a:lnTo>
                    <a:pt x="2090" y="157"/>
                  </a:lnTo>
                  <a:lnTo>
                    <a:pt x="2091" y="159"/>
                  </a:lnTo>
                  <a:lnTo>
                    <a:pt x="2095" y="161"/>
                  </a:lnTo>
                  <a:lnTo>
                    <a:pt x="2097" y="165"/>
                  </a:lnTo>
                  <a:lnTo>
                    <a:pt x="2099" y="169"/>
                  </a:lnTo>
                  <a:lnTo>
                    <a:pt x="2103" y="171"/>
                  </a:lnTo>
                  <a:lnTo>
                    <a:pt x="2107" y="172"/>
                  </a:lnTo>
                  <a:lnTo>
                    <a:pt x="2111" y="174"/>
                  </a:lnTo>
                  <a:lnTo>
                    <a:pt x="2114" y="176"/>
                  </a:lnTo>
                  <a:lnTo>
                    <a:pt x="2116" y="180"/>
                  </a:lnTo>
                  <a:lnTo>
                    <a:pt x="2118" y="184"/>
                  </a:lnTo>
                  <a:lnTo>
                    <a:pt x="2120" y="188"/>
                  </a:lnTo>
                  <a:lnTo>
                    <a:pt x="2124" y="190"/>
                  </a:lnTo>
                  <a:lnTo>
                    <a:pt x="2126" y="194"/>
                  </a:lnTo>
                  <a:lnTo>
                    <a:pt x="2130" y="196"/>
                  </a:lnTo>
                  <a:lnTo>
                    <a:pt x="2134" y="197"/>
                  </a:lnTo>
                  <a:lnTo>
                    <a:pt x="2136" y="199"/>
                  </a:lnTo>
                  <a:lnTo>
                    <a:pt x="2139" y="203"/>
                  </a:lnTo>
                  <a:lnTo>
                    <a:pt x="2141" y="205"/>
                  </a:lnTo>
                  <a:lnTo>
                    <a:pt x="2145" y="209"/>
                  </a:lnTo>
                  <a:lnTo>
                    <a:pt x="2145" y="213"/>
                  </a:lnTo>
                  <a:lnTo>
                    <a:pt x="2149" y="217"/>
                  </a:lnTo>
                  <a:lnTo>
                    <a:pt x="2151" y="219"/>
                  </a:lnTo>
                  <a:lnTo>
                    <a:pt x="2155" y="221"/>
                  </a:lnTo>
                  <a:lnTo>
                    <a:pt x="2159" y="224"/>
                  </a:lnTo>
                  <a:lnTo>
                    <a:pt x="2162" y="226"/>
                  </a:lnTo>
                  <a:lnTo>
                    <a:pt x="2166" y="228"/>
                  </a:lnTo>
                  <a:lnTo>
                    <a:pt x="2168" y="230"/>
                  </a:lnTo>
                  <a:lnTo>
                    <a:pt x="2172" y="232"/>
                  </a:lnTo>
                  <a:lnTo>
                    <a:pt x="2176" y="236"/>
                  </a:lnTo>
                  <a:lnTo>
                    <a:pt x="2178" y="238"/>
                  </a:lnTo>
                  <a:lnTo>
                    <a:pt x="2182" y="242"/>
                  </a:lnTo>
                  <a:lnTo>
                    <a:pt x="2186" y="244"/>
                  </a:lnTo>
                  <a:lnTo>
                    <a:pt x="2189" y="245"/>
                  </a:lnTo>
                  <a:lnTo>
                    <a:pt x="2191" y="247"/>
                  </a:lnTo>
                  <a:lnTo>
                    <a:pt x="2195" y="249"/>
                  </a:lnTo>
                  <a:lnTo>
                    <a:pt x="2197" y="253"/>
                  </a:lnTo>
                  <a:lnTo>
                    <a:pt x="2199" y="255"/>
                  </a:lnTo>
                  <a:lnTo>
                    <a:pt x="2201" y="261"/>
                  </a:lnTo>
                  <a:lnTo>
                    <a:pt x="2203" y="265"/>
                  </a:lnTo>
                  <a:lnTo>
                    <a:pt x="2207" y="267"/>
                  </a:lnTo>
                  <a:lnTo>
                    <a:pt x="2209" y="270"/>
                  </a:lnTo>
                  <a:lnTo>
                    <a:pt x="2212" y="272"/>
                  </a:lnTo>
                  <a:lnTo>
                    <a:pt x="2216" y="274"/>
                  </a:lnTo>
                  <a:lnTo>
                    <a:pt x="2222" y="274"/>
                  </a:lnTo>
                  <a:lnTo>
                    <a:pt x="2226" y="274"/>
                  </a:lnTo>
                  <a:lnTo>
                    <a:pt x="2232" y="274"/>
                  </a:lnTo>
                  <a:lnTo>
                    <a:pt x="2235" y="276"/>
                  </a:lnTo>
                  <a:lnTo>
                    <a:pt x="2237" y="276"/>
                  </a:lnTo>
                  <a:lnTo>
                    <a:pt x="2241" y="278"/>
                  </a:lnTo>
                  <a:lnTo>
                    <a:pt x="2243" y="280"/>
                  </a:lnTo>
                  <a:lnTo>
                    <a:pt x="2247" y="284"/>
                  </a:lnTo>
                  <a:lnTo>
                    <a:pt x="2249" y="286"/>
                  </a:lnTo>
                  <a:lnTo>
                    <a:pt x="2253" y="288"/>
                  </a:lnTo>
                  <a:lnTo>
                    <a:pt x="2255" y="292"/>
                  </a:lnTo>
                  <a:lnTo>
                    <a:pt x="2258" y="293"/>
                  </a:lnTo>
                  <a:lnTo>
                    <a:pt x="2262" y="295"/>
                  </a:lnTo>
                  <a:lnTo>
                    <a:pt x="2264" y="299"/>
                  </a:lnTo>
                  <a:lnTo>
                    <a:pt x="2268" y="303"/>
                  </a:lnTo>
                  <a:lnTo>
                    <a:pt x="2264" y="307"/>
                  </a:lnTo>
                  <a:lnTo>
                    <a:pt x="2260" y="309"/>
                  </a:lnTo>
                  <a:lnTo>
                    <a:pt x="2257" y="311"/>
                  </a:lnTo>
                  <a:lnTo>
                    <a:pt x="2253" y="311"/>
                  </a:lnTo>
                  <a:lnTo>
                    <a:pt x="2251" y="315"/>
                  </a:lnTo>
                  <a:lnTo>
                    <a:pt x="2249" y="318"/>
                  </a:lnTo>
                  <a:lnTo>
                    <a:pt x="2249" y="322"/>
                  </a:lnTo>
                  <a:lnTo>
                    <a:pt x="2249" y="328"/>
                  </a:lnTo>
                  <a:lnTo>
                    <a:pt x="2253" y="330"/>
                  </a:lnTo>
                  <a:lnTo>
                    <a:pt x="2255" y="334"/>
                  </a:lnTo>
                  <a:lnTo>
                    <a:pt x="2258" y="336"/>
                  </a:lnTo>
                  <a:lnTo>
                    <a:pt x="2262" y="338"/>
                  </a:lnTo>
                  <a:lnTo>
                    <a:pt x="2264" y="341"/>
                  </a:lnTo>
                  <a:lnTo>
                    <a:pt x="2264" y="345"/>
                  </a:lnTo>
                  <a:lnTo>
                    <a:pt x="2262" y="349"/>
                  </a:lnTo>
                  <a:lnTo>
                    <a:pt x="2260" y="353"/>
                  </a:lnTo>
                  <a:lnTo>
                    <a:pt x="2260" y="357"/>
                  </a:lnTo>
                  <a:lnTo>
                    <a:pt x="2258" y="361"/>
                  </a:lnTo>
                  <a:lnTo>
                    <a:pt x="2257" y="366"/>
                  </a:lnTo>
                  <a:lnTo>
                    <a:pt x="2257" y="370"/>
                  </a:lnTo>
                  <a:lnTo>
                    <a:pt x="2260" y="374"/>
                  </a:lnTo>
                  <a:lnTo>
                    <a:pt x="2264" y="376"/>
                  </a:lnTo>
                  <a:lnTo>
                    <a:pt x="2268" y="376"/>
                  </a:lnTo>
                  <a:lnTo>
                    <a:pt x="2274" y="376"/>
                  </a:lnTo>
                  <a:lnTo>
                    <a:pt x="2276" y="376"/>
                  </a:lnTo>
                  <a:lnTo>
                    <a:pt x="2280" y="374"/>
                  </a:lnTo>
                  <a:lnTo>
                    <a:pt x="2283" y="374"/>
                  </a:lnTo>
                  <a:lnTo>
                    <a:pt x="2287" y="376"/>
                  </a:lnTo>
                  <a:lnTo>
                    <a:pt x="2291" y="378"/>
                  </a:lnTo>
                  <a:lnTo>
                    <a:pt x="2295" y="380"/>
                  </a:lnTo>
                  <a:lnTo>
                    <a:pt x="2299" y="382"/>
                  </a:lnTo>
                  <a:lnTo>
                    <a:pt x="2303" y="384"/>
                  </a:lnTo>
                  <a:lnTo>
                    <a:pt x="2305" y="388"/>
                  </a:lnTo>
                  <a:lnTo>
                    <a:pt x="2307" y="391"/>
                  </a:lnTo>
                  <a:lnTo>
                    <a:pt x="2308" y="393"/>
                  </a:lnTo>
                  <a:lnTo>
                    <a:pt x="2312" y="397"/>
                  </a:lnTo>
                  <a:lnTo>
                    <a:pt x="2316" y="399"/>
                  </a:lnTo>
                  <a:lnTo>
                    <a:pt x="2320" y="397"/>
                  </a:lnTo>
                  <a:lnTo>
                    <a:pt x="2326" y="399"/>
                  </a:lnTo>
                  <a:lnTo>
                    <a:pt x="2330" y="401"/>
                  </a:lnTo>
                  <a:lnTo>
                    <a:pt x="2335" y="401"/>
                  </a:lnTo>
                  <a:lnTo>
                    <a:pt x="2337" y="403"/>
                  </a:lnTo>
                  <a:lnTo>
                    <a:pt x="2339" y="407"/>
                  </a:lnTo>
                  <a:lnTo>
                    <a:pt x="2339" y="411"/>
                  </a:lnTo>
                  <a:lnTo>
                    <a:pt x="2341" y="416"/>
                  </a:lnTo>
                  <a:lnTo>
                    <a:pt x="2341" y="422"/>
                  </a:lnTo>
                  <a:lnTo>
                    <a:pt x="2341" y="428"/>
                  </a:lnTo>
                  <a:lnTo>
                    <a:pt x="2341" y="434"/>
                  </a:lnTo>
                  <a:lnTo>
                    <a:pt x="2341" y="438"/>
                  </a:lnTo>
                  <a:lnTo>
                    <a:pt x="2343" y="441"/>
                  </a:lnTo>
                  <a:lnTo>
                    <a:pt x="2343" y="447"/>
                  </a:lnTo>
                  <a:lnTo>
                    <a:pt x="2345" y="451"/>
                  </a:lnTo>
                  <a:lnTo>
                    <a:pt x="2347" y="455"/>
                  </a:lnTo>
                  <a:lnTo>
                    <a:pt x="2351" y="457"/>
                  </a:lnTo>
                  <a:lnTo>
                    <a:pt x="2353" y="461"/>
                  </a:lnTo>
                  <a:lnTo>
                    <a:pt x="2355" y="464"/>
                  </a:lnTo>
                  <a:lnTo>
                    <a:pt x="2356" y="468"/>
                  </a:lnTo>
                  <a:lnTo>
                    <a:pt x="2360" y="470"/>
                  </a:lnTo>
                  <a:lnTo>
                    <a:pt x="2364" y="468"/>
                  </a:lnTo>
                  <a:lnTo>
                    <a:pt x="2366" y="466"/>
                  </a:lnTo>
                  <a:lnTo>
                    <a:pt x="2370" y="464"/>
                  </a:lnTo>
                  <a:lnTo>
                    <a:pt x="2374" y="461"/>
                  </a:lnTo>
                  <a:lnTo>
                    <a:pt x="2376" y="459"/>
                  </a:lnTo>
                  <a:lnTo>
                    <a:pt x="2379" y="457"/>
                  </a:lnTo>
                  <a:lnTo>
                    <a:pt x="2383" y="455"/>
                  </a:lnTo>
                  <a:lnTo>
                    <a:pt x="2387" y="453"/>
                  </a:lnTo>
                  <a:lnTo>
                    <a:pt x="2391" y="451"/>
                  </a:lnTo>
                  <a:lnTo>
                    <a:pt x="2397" y="449"/>
                  </a:lnTo>
                  <a:lnTo>
                    <a:pt x="2401" y="447"/>
                  </a:lnTo>
                  <a:lnTo>
                    <a:pt x="2404" y="447"/>
                  </a:lnTo>
                  <a:lnTo>
                    <a:pt x="2410" y="445"/>
                  </a:lnTo>
                  <a:lnTo>
                    <a:pt x="2416" y="445"/>
                  </a:lnTo>
                  <a:lnTo>
                    <a:pt x="2422" y="445"/>
                  </a:lnTo>
                  <a:lnTo>
                    <a:pt x="2426" y="443"/>
                  </a:lnTo>
                  <a:lnTo>
                    <a:pt x="2431" y="441"/>
                  </a:lnTo>
                  <a:lnTo>
                    <a:pt x="2435" y="439"/>
                  </a:lnTo>
                  <a:lnTo>
                    <a:pt x="2439" y="438"/>
                  </a:lnTo>
                  <a:lnTo>
                    <a:pt x="2441" y="436"/>
                  </a:lnTo>
                  <a:lnTo>
                    <a:pt x="2443" y="432"/>
                  </a:lnTo>
                  <a:lnTo>
                    <a:pt x="2447" y="430"/>
                  </a:lnTo>
                  <a:lnTo>
                    <a:pt x="2451" y="426"/>
                  </a:lnTo>
                  <a:lnTo>
                    <a:pt x="2452" y="424"/>
                  </a:lnTo>
                  <a:lnTo>
                    <a:pt x="2456" y="422"/>
                  </a:lnTo>
                  <a:lnTo>
                    <a:pt x="2460" y="418"/>
                  </a:lnTo>
                  <a:lnTo>
                    <a:pt x="2462" y="416"/>
                  </a:lnTo>
                  <a:lnTo>
                    <a:pt x="2466" y="414"/>
                  </a:lnTo>
                  <a:lnTo>
                    <a:pt x="2472" y="413"/>
                  </a:lnTo>
                  <a:lnTo>
                    <a:pt x="2475" y="413"/>
                  </a:lnTo>
                  <a:lnTo>
                    <a:pt x="2479" y="416"/>
                  </a:lnTo>
                  <a:lnTo>
                    <a:pt x="2481" y="420"/>
                  </a:lnTo>
                  <a:lnTo>
                    <a:pt x="2481" y="424"/>
                  </a:lnTo>
                  <a:lnTo>
                    <a:pt x="2481" y="428"/>
                  </a:lnTo>
                  <a:lnTo>
                    <a:pt x="2479" y="432"/>
                  </a:lnTo>
                  <a:lnTo>
                    <a:pt x="2475" y="436"/>
                  </a:lnTo>
                  <a:lnTo>
                    <a:pt x="2474" y="439"/>
                  </a:lnTo>
                  <a:lnTo>
                    <a:pt x="2472" y="441"/>
                  </a:lnTo>
                  <a:lnTo>
                    <a:pt x="2470" y="447"/>
                  </a:lnTo>
                  <a:lnTo>
                    <a:pt x="2470" y="451"/>
                  </a:lnTo>
                  <a:lnTo>
                    <a:pt x="2470" y="457"/>
                  </a:lnTo>
                  <a:lnTo>
                    <a:pt x="2472" y="459"/>
                  </a:lnTo>
                  <a:lnTo>
                    <a:pt x="2475" y="462"/>
                  </a:lnTo>
                  <a:lnTo>
                    <a:pt x="2479" y="464"/>
                  </a:lnTo>
                  <a:lnTo>
                    <a:pt x="2481" y="466"/>
                  </a:lnTo>
                  <a:lnTo>
                    <a:pt x="2485" y="470"/>
                  </a:lnTo>
                  <a:lnTo>
                    <a:pt x="2489" y="472"/>
                  </a:lnTo>
                  <a:lnTo>
                    <a:pt x="2491" y="474"/>
                  </a:lnTo>
                  <a:lnTo>
                    <a:pt x="2493" y="478"/>
                  </a:lnTo>
                  <a:lnTo>
                    <a:pt x="2497" y="480"/>
                  </a:lnTo>
                  <a:lnTo>
                    <a:pt x="2499" y="484"/>
                  </a:lnTo>
                  <a:lnTo>
                    <a:pt x="2504" y="484"/>
                  </a:lnTo>
                  <a:lnTo>
                    <a:pt x="2508" y="484"/>
                  </a:lnTo>
                  <a:lnTo>
                    <a:pt x="2512" y="482"/>
                  </a:lnTo>
                  <a:lnTo>
                    <a:pt x="2516" y="478"/>
                  </a:lnTo>
                  <a:lnTo>
                    <a:pt x="2518" y="476"/>
                  </a:lnTo>
                  <a:lnTo>
                    <a:pt x="2522" y="474"/>
                  </a:lnTo>
                  <a:lnTo>
                    <a:pt x="2525" y="470"/>
                  </a:lnTo>
                  <a:lnTo>
                    <a:pt x="2529" y="470"/>
                  </a:lnTo>
                  <a:lnTo>
                    <a:pt x="2535" y="468"/>
                  </a:lnTo>
                  <a:lnTo>
                    <a:pt x="2541" y="468"/>
                  </a:lnTo>
                  <a:lnTo>
                    <a:pt x="2545" y="466"/>
                  </a:lnTo>
                  <a:lnTo>
                    <a:pt x="2548" y="466"/>
                  </a:lnTo>
                  <a:lnTo>
                    <a:pt x="2552" y="462"/>
                  </a:lnTo>
                  <a:lnTo>
                    <a:pt x="2556" y="461"/>
                  </a:lnTo>
                  <a:lnTo>
                    <a:pt x="2560" y="459"/>
                  </a:lnTo>
                  <a:lnTo>
                    <a:pt x="2564" y="457"/>
                  </a:lnTo>
                  <a:lnTo>
                    <a:pt x="2568" y="455"/>
                  </a:lnTo>
                  <a:lnTo>
                    <a:pt x="2571" y="455"/>
                  </a:lnTo>
                  <a:lnTo>
                    <a:pt x="2577" y="453"/>
                  </a:lnTo>
                  <a:lnTo>
                    <a:pt x="2583" y="453"/>
                  </a:lnTo>
                  <a:lnTo>
                    <a:pt x="2589" y="453"/>
                  </a:lnTo>
                  <a:lnTo>
                    <a:pt x="2593" y="455"/>
                  </a:lnTo>
                  <a:lnTo>
                    <a:pt x="2598" y="455"/>
                  </a:lnTo>
                  <a:lnTo>
                    <a:pt x="2602" y="455"/>
                  </a:lnTo>
                  <a:lnTo>
                    <a:pt x="2608" y="457"/>
                  </a:lnTo>
                  <a:lnTo>
                    <a:pt x="2614" y="457"/>
                  </a:lnTo>
                  <a:lnTo>
                    <a:pt x="2619" y="457"/>
                  </a:lnTo>
                  <a:lnTo>
                    <a:pt x="2623" y="457"/>
                  </a:lnTo>
                  <a:lnTo>
                    <a:pt x="2625" y="457"/>
                  </a:lnTo>
                  <a:lnTo>
                    <a:pt x="2629" y="455"/>
                  </a:lnTo>
                  <a:lnTo>
                    <a:pt x="2633" y="451"/>
                  </a:lnTo>
                  <a:lnTo>
                    <a:pt x="2635" y="449"/>
                  </a:lnTo>
                  <a:lnTo>
                    <a:pt x="2639" y="445"/>
                  </a:lnTo>
                  <a:lnTo>
                    <a:pt x="2643" y="443"/>
                  </a:lnTo>
                  <a:lnTo>
                    <a:pt x="2646" y="441"/>
                  </a:lnTo>
                  <a:lnTo>
                    <a:pt x="2648" y="441"/>
                  </a:lnTo>
                  <a:lnTo>
                    <a:pt x="2652" y="443"/>
                  </a:lnTo>
                  <a:lnTo>
                    <a:pt x="2654" y="445"/>
                  </a:lnTo>
                  <a:lnTo>
                    <a:pt x="2654" y="451"/>
                  </a:lnTo>
                  <a:lnTo>
                    <a:pt x="2654" y="455"/>
                  </a:lnTo>
                  <a:lnTo>
                    <a:pt x="2652" y="459"/>
                  </a:lnTo>
                  <a:lnTo>
                    <a:pt x="2648" y="461"/>
                  </a:lnTo>
                  <a:lnTo>
                    <a:pt x="2644" y="462"/>
                  </a:lnTo>
                  <a:lnTo>
                    <a:pt x="2643" y="464"/>
                  </a:lnTo>
                  <a:lnTo>
                    <a:pt x="2641" y="464"/>
                  </a:lnTo>
                  <a:lnTo>
                    <a:pt x="2637" y="468"/>
                  </a:lnTo>
                  <a:lnTo>
                    <a:pt x="2635" y="470"/>
                  </a:lnTo>
                  <a:lnTo>
                    <a:pt x="2631" y="472"/>
                  </a:lnTo>
                  <a:lnTo>
                    <a:pt x="2631" y="478"/>
                  </a:lnTo>
                  <a:lnTo>
                    <a:pt x="2629" y="482"/>
                  </a:lnTo>
                  <a:lnTo>
                    <a:pt x="2631" y="487"/>
                  </a:lnTo>
                  <a:lnTo>
                    <a:pt x="2633" y="491"/>
                  </a:lnTo>
                  <a:lnTo>
                    <a:pt x="2635" y="493"/>
                  </a:lnTo>
                  <a:lnTo>
                    <a:pt x="2639" y="497"/>
                  </a:lnTo>
                  <a:lnTo>
                    <a:pt x="2641" y="499"/>
                  </a:lnTo>
                  <a:lnTo>
                    <a:pt x="2643" y="499"/>
                  </a:lnTo>
                  <a:lnTo>
                    <a:pt x="2646" y="501"/>
                  </a:lnTo>
                  <a:lnTo>
                    <a:pt x="2650" y="497"/>
                  </a:lnTo>
                  <a:lnTo>
                    <a:pt x="2652" y="495"/>
                  </a:lnTo>
                  <a:lnTo>
                    <a:pt x="2656" y="491"/>
                  </a:lnTo>
                  <a:lnTo>
                    <a:pt x="2658" y="487"/>
                  </a:lnTo>
                  <a:lnTo>
                    <a:pt x="2660" y="486"/>
                  </a:lnTo>
                  <a:lnTo>
                    <a:pt x="2662" y="482"/>
                  </a:lnTo>
                  <a:lnTo>
                    <a:pt x="2666" y="478"/>
                  </a:lnTo>
                  <a:lnTo>
                    <a:pt x="2667" y="476"/>
                  </a:lnTo>
                  <a:lnTo>
                    <a:pt x="2671" y="480"/>
                  </a:lnTo>
                  <a:lnTo>
                    <a:pt x="2673" y="482"/>
                  </a:lnTo>
                  <a:lnTo>
                    <a:pt x="2675" y="486"/>
                  </a:lnTo>
                  <a:lnTo>
                    <a:pt x="2677" y="489"/>
                  </a:lnTo>
                  <a:lnTo>
                    <a:pt x="2681" y="491"/>
                  </a:lnTo>
                  <a:lnTo>
                    <a:pt x="2683" y="495"/>
                  </a:lnTo>
                  <a:lnTo>
                    <a:pt x="2687" y="497"/>
                  </a:lnTo>
                  <a:lnTo>
                    <a:pt x="2691" y="501"/>
                  </a:lnTo>
                  <a:lnTo>
                    <a:pt x="2694" y="501"/>
                  </a:lnTo>
                  <a:lnTo>
                    <a:pt x="2698" y="503"/>
                  </a:lnTo>
                  <a:lnTo>
                    <a:pt x="2702" y="505"/>
                  </a:lnTo>
                  <a:lnTo>
                    <a:pt x="2706" y="507"/>
                  </a:lnTo>
                  <a:lnTo>
                    <a:pt x="2710" y="509"/>
                  </a:lnTo>
                  <a:lnTo>
                    <a:pt x="2714" y="511"/>
                  </a:lnTo>
                  <a:lnTo>
                    <a:pt x="2719" y="511"/>
                  </a:lnTo>
                  <a:lnTo>
                    <a:pt x="2721" y="512"/>
                  </a:lnTo>
                  <a:lnTo>
                    <a:pt x="2725" y="516"/>
                  </a:lnTo>
                  <a:lnTo>
                    <a:pt x="2727" y="518"/>
                  </a:lnTo>
                  <a:lnTo>
                    <a:pt x="2731" y="522"/>
                  </a:lnTo>
                  <a:lnTo>
                    <a:pt x="2731" y="526"/>
                  </a:lnTo>
                  <a:lnTo>
                    <a:pt x="2733" y="530"/>
                  </a:lnTo>
                  <a:lnTo>
                    <a:pt x="2735" y="535"/>
                  </a:lnTo>
                  <a:lnTo>
                    <a:pt x="2735" y="539"/>
                  </a:lnTo>
                  <a:lnTo>
                    <a:pt x="2737" y="545"/>
                  </a:lnTo>
                  <a:lnTo>
                    <a:pt x="2737" y="549"/>
                  </a:lnTo>
                  <a:lnTo>
                    <a:pt x="2737" y="555"/>
                  </a:lnTo>
                  <a:lnTo>
                    <a:pt x="2739" y="559"/>
                  </a:lnTo>
                  <a:lnTo>
                    <a:pt x="2739" y="564"/>
                  </a:lnTo>
                  <a:lnTo>
                    <a:pt x="2740" y="568"/>
                  </a:lnTo>
                  <a:lnTo>
                    <a:pt x="2742" y="574"/>
                  </a:lnTo>
                  <a:lnTo>
                    <a:pt x="2744" y="578"/>
                  </a:lnTo>
                  <a:lnTo>
                    <a:pt x="2746" y="582"/>
                  </a:lnTo>
                  <a:lnTo>
                    <a:pt x="2748" y="583"/>
                  </a:lnTo>
                  <a:lnTo>
                    <a:pt x="2750" y="587"/>
                  </a:lnTo>
                  <a:lnTo>
                    <a:pt x="2752" y="591"/>
                  </a:lnTo>
                  <a:lnTo>
                    <a:pt x="2754" y="595"/>
                  </a:lnTo>
                  <a:lnTo>
                    <a:pt x="2756" y="599"/>
                  </a:lnTo>
                  <a:lnTo>
                    <a:pt x="2760" y="601"/>
                  </a:lnTo>
                  <a:lnTo>
                    <a:pt x="2763" y="603"/>
                  </a:lnTo>
                  <a:lnTo>
                    <a:pt x="2767" y="605"/>
                  </a:lnTo>
                  <a:lnTo>
                    <a:pt x="2771" y="607"/>
                  </a:lnTo>
                  <a:lnTo>
                    <a:pt x="2773" y="610"/>
                  </a:lnTo>
                  <a:lnTo>
                    <a:pt x="2777" y="612"/>
                  </a:lnTo>
                  <a:lnTo>
                    <a:pt x="2781" y="614"/>
                  </a:lnTo>
                  <a:lnTo>
                    <a:pt x="2783" y="618"/>
                  </a:lnTo>
                  <a:lnTo>
                    <a:pt x="2785" y="622"/>
                  </a:lnTo>
                  <a:lnTo>
                    <a:pt x="2785" y="626"/>
                  </a:lnTo>
                  <a:lnTo>
                    <a:pt x="2785" y="631"/>
                  </a:lnTo>
                  <a:lnTo>
                    <a:pt x="2785" y="635"/>
                  </a:lnTo>
                  <a:lnTo>
                    <a:pt x="2785" y="641"/>
                  </a:lnTo>
                  <a:lnTo>
                    <a:pt x="2785" y="647"/>
                  </a:lnTo>
                  <a:lnTo>
                    <a:pt x="2785" y="649"/>
                  </a:lnTo>
                  <a:lnTo>
                    <a:pt x="2788" y="651"/>
                  </a:lnTo>
                  <a:lnTo>
                    <a:pt x="2788" y="653"/>
                  </a:lnTo>
                  <a:lnTo>
                    <a:pt x="2792" y="653"/>
                  </a:lnTo>
                  <a:lnTo>
                    <a:pt x="2794" y="656"/>
                  </a:lnTo>
                  <a:lnTo>
                    <a:pt x="2796" y="658"/>
                  </a:lnTo>
                  <a:lnTo>
                    <a:pt x="2798" y="662"/>
                  </a:lnTo>
                  <a:lnTo>
                    <a:pt x="2800" y="666"/>
                  </a:lnTo>
                  <a:lnTo>
                    <a:pt x="2800" y="672"/>
                  </a:lnTo>
                  <a:lnTo>
                    <a:pt x="2800" y="678"/>
                  </a:lnTo>
                  <a:lnTo>
                    <a:pt x="2800" y="683"/>
                  </a:lnTo>
                  <a:lnTo>
                    <a:pt x="2802" y="687"/>
                  </a:lnTo>
                  <a:lnTo>
                    <a:pt x="2802" y="691"/>
                  </a:lnTo>
                  <a:lnTo>
                    <a:pt x="2804" y="697"/>
                  </a:lnTo>
                  <a:lnTo>
                    <a:pt x="2806" y="701"/>
                  </a:lnTo>
                  <a:lnTo>
                    <a:pt x="2808" y="704"/>
                  </a:lnTo>
                  <a:lnTo>
                    <a:pt x="2810" y="708"/>
                  </a:lnTo>
                  <a:lnTo>
                    <a:pt x="2811" y="710"/>
                  </a:lnTo>
                  <a:lnTo>
                    <a:pt x="2815" y="714"/>
                  </a:lnTo>
                  <a:lnTo>
                    <a:pt x="2817" y="718"/>
                  </a:lnTo>
                  <a:lnTo>
                    <a:pt x="2821" y="720"/>
                  </a:lnTo>
                  <a:lnTo>
                    <a:pt x="2823" y="722"/>
                  </a:lnTo>
                  <a:lnTo>
                    <a:pt x="2827" y="726"/>
                  </a:lnTo>
                  <a:lnTo>
                    <a:pt x="2829" y="729"/>
                  </a:lnTo>
                  <a:lnTo>
                    <a:pt x="2825" y="733"/>
                  </a:lnTo>
                  <a:lnTo>
                    <a:pt x="2821" y="735"/>
                  </a:lnTo>
                  <a:lnTo>
                    <a:pt x="2817" y="737"/>
                  </a:lnTo>
                  <a:lnTo>
                    <a:pt x="2815" y="741"/>
                  </a:lnTo>
                  <a:lnTo>
                    <a:pt x="2815" y="745"/>
                  </a:lnTo>
                  <a:lnTo>
                    <a:pt x="2817" y="751"/>
                  </a:lnTo>
                  <a:lnTo>
                    <a:pt x="2819" y="754"/>
                  </a:lnTo>
                  <a:lnTo>
                    <a:pt x="2821" y="758"/>
                  </a:lnTo>
                  <a:lnTo>
                    <a:pt x="2823" y="762"/>
                  </a:lnTo>
                  <a:lnTo>
                    <a:pt x="2825" y="766"/>
                  </a:lnTo>
                  <a:lnTo>
                    <a:pt x="2829" y="770"/>
                  </a:lnTo>
                  <a:lnTo>
                    <a:pt x="2831" y="772"/>
                  </a:lnTo>
                  <a:lnTo>
                    <a:pt x="2835" y="774"/>
                  </a:lnTo>
                  <a:lnTo>
                    <a:pt x="2838" y="776"/>
                  </a:lnTo>
                  <a:lnTo>
                    <a:pt x="2842" y="779"/>
                  </a:lnTo>
                  <a:lnTo>
                    <a:pt x="2844" y="781"/>
                  </a:lnTo>
                  <a:lnTo>
                    <a:pt x="2848" y="783"/>
                  </a:lnTo>
                  <a:lnTo>
                    <a:pt x="2850" y="787"/>
                  </a:lnTo>
                  <a:lnTo>
                    <a:pt x="2854" y="789"/>
                  </a:lnTo>
                  <a:lnTo>
                    <a:pt x="2858" y="791"/>
                  </a:lnTo>
                  <a:lnTo>
                    <a:pt x="2859" y="795"/>
                  </a:lnTo>
                  <a:lnTo>
                    <a:pt x="2863" y="797"/>
                  </a:lnTo>
                  <a:lnTo>
                    <a:pt x="2865" y="800"/>
                  </a:lnTo>
                  <a:lnTo>
                    <a:pt x="2869" y="802"/>
                  </a:lnTo>
                  <a:lnTo>
                    <a:pt x="2871" y="806"/>
                  </a:lnTo>
                  <a:lnTo>
                    <a:pt x="2871" y="812"/>
                  </a:lnTo>
                  <a:lnTo>
                    <a:pt x="2869" y="816"/>
                  </a:lnTo>
                  <a:lnTo>
                    <a:pt x="2867" y="818"/>
                  </a:lnTo>
                  <a:lnTo>
                    <a:pt x="2861" y="820"/>
                  </a:lnTo>
                  <a:lnTo>
                    <a:pt x="2858" y="820"/>
                  </a:lnTo>
                  <a:lnTo>
                    <a:pt x="2852" y="822"/>
                  </a:lnTo>
                  <a:lnTo>
                    <a:pt x="2850" y="824"/>
                  </a:lnTo>
                  <a:lnTo>
                    <a:pt x="2848" y="827"/>
                  </a:lnTo>
                  <a:lnTo>
                    <a:pt x="2846" y="831"/>
                  </a:lnTo>
                  <a:lnTo>
                    <a:pt x="2846" y="837"/>
                  </a:lnTo>
                  <a:lnTo>
                    <a:pt x="2846" y="843"/>
                  </a:lnTo>
                  <a:lnTo>
                    <a:pt x="2846" y="847"/>
                  </a:lnTo>
                  <a:lnTo>
                    <a:pt x="2848" y="850"/>
                  </a:lnTo>
                  <a:lnTo>
                    <a:pt x="2850" y="854"/>
                  </a:lnTo>
                  <a:lnTo>
                    <a:pt x="2852" y="858"/>
                  </a:lnTo>
                  <a:lnTo>
                    <a:pt x="2854" y="862"/>
                  </a:lnTo>
                  <a:lnTo>
                    <a:pt x="2858" y="866"/>
                  </a:lnTo>
                  <a:lnTo>
                    <a:pt x="2858" y="870"/>
                  </a:lnTo>
                  <a:lnTo>
                    <a:pt x="2861" y="872"/>
                  </a:lnTo>
                  <a:lnTo>
                    <a:pt x="2865" y="873"/>
                  </a:lnTo>
                  <a:lnTo>
                    <a:pt x="2871" y="873"/>
                  </a:lnTo>
                  <a:lnTo>
                    <a:pt x="2875" y="872"/>
                  </a:lnTo>
                  <a:lnTo>
                    <a:pt x="2881" y="870"/>
                  </a:lnTo>
                  <a:lnTo>
                    <a:pt x="2884" y="868"/>
                  </a:lnTo>
                  <a:lnTo>
                    <a:pt x="2888" y="866"/>
                  </a:lnTo>
                  <a:lnTo>
                    <a:pt x="2894" y="866"/>
                  </a:lnTo>
                  <a:lnTo>
                    <a:pt x="2900" y="866"/>
                  </a:lnTo>
                  <a:lnTo>
                    <a:pt x="2904" y="866"/>
                  </a:lnTo>
                  <a:lnTo>
                    <a:pt x="2907" y="868"/>
                  </a:lnTo>
                  <a:lnTo>
                    <a:pt x="2911" y="870"/>
                  </a:lnTo>
                  <a:lnTo>
                    <a:pt x="2915" y="873"/>
                  </a:lnTo>
                  <a:lnTo>
                    <a:pt x="2917" y="873"/>
                  </a:lnTo>
                  <a:lnTo>
                    <a:pt x="2921" y="875"/>
                  </a:lnTo>
                  <a:lnTo>
                    <a:pt x="2927" y="877"/>
                  </a:lnTo>
                  <a:lnTo>
                    <a:pt x="2931" y="879"/>
                  </a:lnTo>
                  <a:lnTo>
                    <a:pt x="2934" y="879"/>
                  </a:lnTo>
                  <a:lnTo>
                    <a:pt x="2938" y="883"/>
                  </a:lnTo>
                  <a:lnTo>
                    <a:pt x="2942" y="885"/>
                  </a:lnTo>
                  <a:lnTo>
                    <a:pt x="2944" y="887"/>
                  </a:lnTo>
                  <a:lnTo>
                    <a:pt x="2948" y="889"/>
                  </a:lnTo>
                  <a:lnTo>
                    <a:pt x="2952" y="891"/>
                  </a:lnTo>
                  <a:lnTo>
                    <a:pt x="2955" y="893"/>
                  </a:lnTo>
                  <a:lnTo>
                    <a:pt x="2959" y="895"/>
                  </a:lnTo>
                  <a:lnTo>
                    <a:pt x="2963" y="897"/>
                  </a:lnTo>
                  <a:lnTo>
                    <a:pt x="2967" y="898"/>
                  </a:lnTo>
                  <a:lnTo>
                    <a:pt x="2971" y="900"/>
                  </a:lnTo>
                  <a:lnTo>
                    <a:pt x="2975" y="902"/>
                  </a:lnTo>
                  <a:lnTo>
                    <a:pt x="2975" y="908"/>
                  </a:lnTo>
                  <a:lnTo>
                    <a:pt x="2977" y="912"/>
                  </a:lnTo>
                  <a:lnTo>
                    <a:pt x="2977" y="918"/>
                  </a:lnTo>
                  <a:lnTo>
                    <a:pt x="2977" y="921"/>
                  </a:lnTo>
                  <a:lnTo>
                    <a:pt x="2977" y="927"/>
                  </a:lnTo>
                  <a:lnTo>
                    <a:pt x="2975" y="931"/>
                  </a:lnTo>
                  <a:lnTo>
                    <a:pt x="2973" y="935"/>
                  </a:lnTo>
                  <a:lnTo>
                    <a:pt x="2971" y="939"/>
                  </a:lnTo>
                  <a:lnTo>
                    <a:pt x="2969" y="941"/>
                  </a:lnTo>
                  <a:lnTo>
                    <a:pt x="2967" y="945"/>
                  </a:lnTo>
                  <a:lnTo>
                    <a:pt x="2965" y="950"/>
                  </a:lnTo>
                  <a:lnTo>
                    <a:pt x="2965" y="954"/>
                  </a:lnTo>
                  <a:lnTo>
                    <a:pt x="2969" y="964"/>
                  </a:lnTo>
                  <a:lnTo>
                    <a:pt x="2971" y="968"/>
                  </a:lnTo>
                  <a:lnTo>
                    <a:pt x="2973" y="970"/>
                  </a:lnTo>
                  <a:lnTo>
                    <a:pt x="2973" y="971"/>
                  </a:lnTo>
                  <a:lnTo>
                    <a:pt x="2975" y="973"/>
                  </a:lnTo>
                  <a:lnTo>
                    <a:pt x="2979" y="975"/>
                  </a:lnTo>
                  <a:lnTo>
                    <a:pt x="2982" y="977"/>
                  </a:lnTo>
                  <a:lnTo>
                    <a:pt x="2986" y="979"/>
                  </a:lnTo>
                  <a:lnTo>
                    <a:pt x="2990" y="981"/>
                  </a:lnTo>
                  <a:lnTo>
                    <a:pt x="2994" y="985"/>
                  </a:lnTo>
                  <a:lnTo>
                    <a:pt x="2996" y="987"/>
                  </a:lnTo>
                  <a:lnTo>
                    <a:pt x="3002" y="987"/>
                  </a:lnTo>
                  <a:lnTo>
                    <a:pt x="3005" y="987"/>
                  </a:lnTo>
                  <a:lnTo>
                    <a:pt x="3011" y="987"/>
                  </a:lnTo>
                  <a:lnTo>
                    <a:pt x="3015" y="985"/>
                  </a:lnTo>
                  <a:lnTo>
                    <a:pt x="3019" y="981"/>
                  </a:lnTo>
                  <a:lnTo>
                    <a:pt x="3023" y="981"/>
                  </a:lnTo>
                  <a:lnTo>
                    <a:pt x="3027" y="979"/>
                  </a:lnTo>
                  <a:lnTo>
                    <a:pt x="3032" y="977"/>
                  </a:lnTo>
                  <a:lnTo>
                    <a:pt x="3036" y="977"/>
                  </a:lnTo>
                  <a:lnTo>
                    <a:pt x="3042" y="977"/>
                  </a:lnTo>
                  <a:lnTo>
                    <a:pt x="3046" y="975"/>
                  </a:lnTo>
                  <a:lnTo>
                    <a:pt x="3050" y="973"/>
                  </a:lnTo>
                  <a:lnTo>
                    <a:pt x="3055" y="971"/>
                  </a:lnTo>
                  <a:lnTo>
                    <a:pt x="3059" y="971"/>
                  </a:lnTo>
                  <a:lnTo>
                    <a:pt x="3063" y="970"/>
                  </a:lnTo>
                  <a:lnTo>
                    <a:pt x="3069" y="968"/>
                  </a:lnTo>
                  <a:lnTo>
                    <a:pt x="3073" y="966"/>
                  </a:lnTo>
                  <a:lnTo>
                    <a:pt x="3078" y="966"/>
                  </a:lnTo>
                  <a:lnTo>
                    <a:pt x="3082" y="968"/>
                  </a:lnTo>
                  <a:lnTo>
                    <a:pt x="3084" y="971"/>
                  </a:lnTo>
                  <a:lnTo>
                    <a:pt x="3086" y="975"/>
                  </a:lnTo>
                  <a:lnTo>
                    <a:pt x="3086" y="981"/>
                  </a:lnTo>
                  <a:lnTo>
                    <a:pt x="3086" y="987"/>
                  </a:lnTo>
                  <a:lnTo>
                    <a:pt x="3084" y="991"/>
                  </a:lnTo>
                  <a:lnTo>
                    <a:pt x="3086" y="996"/>
                  </a:lnTo>
                  <a:lnTo>
                    <a:pt x="3088" y="998"/>
                  </a:lnTo>
                  <a:lnTo>
                    <a:pt x="3088" y="1000"/>
                  </a:lnTo>
                  <a:lnTo>
                    <a:pt x="3090" y="1004"/>
                  </a:lnTo>
                  <a:lnTo>
                    <a:pt x="3090" y="1008"/>
                  </a:lnTo>
                  <a:lnTo>
                    <a:pt x="3092" y="1014"/>
                  </a:lnTo>
                  <a:lnTo>
                    <a:pt x="3096" y="1016"/>
                  </a:lnTo>
                  <a:lnTo>
                    <a:pt x="3100" y="1018"/>
                  </a:lnTo>
                  <a:lnTo>
                    <a:pt x="3103" y="1018"/>
                  </a:lnTo>
                  <a:lnTo>
                    <a:pt x="3103" y="1021"/>
                  </a:lnTo>
                  <a:lnTo>
                    <a:pt x="3101" y="1025"/>
                  </a:lnTo>
                  <a:lnTo>
                    <a:pt x="3100" y="1029"/>
                  </a:lnTo>
                  <a:lnTo>
                    <a:pt x="3100" y="1035"/>
                  </a:lnTo>
                  <a:lnTo>
                    <a:pt x="3098" y="1039"/>
                  </a:lnTo>
                  <a:lnTo>
                    <a:pt x="3098" y="1044"/>
                  </a:lnTo>
                  <a:lnTo>
                    <a:pt x="3098" y="1050"/>
                  </a:lnTo>
                  <a:lnTo>
                    <a:pt x="3098" y="1056"/>
                  </a:lnTo>
                  <a:lnTo>
                    <a:pt x="3098" y="1062"/>
                  </a:lnTo>
                  <a:lnTo>
                    <a:pt x="3100" y="1066"/>
                  </a:lnTo>
                  <a:lnTo>
                    <a:pt x="3101" y="1069"/>
                  </a:lnTo>
                  <a:lnTo>
                    <a:pt x="3101" y="1075"/>
                  </a:lnTo>
                  <a:lnTo>
                    <a:pt x="3105" y="1079"/>
                  </a:lnTo>
                  <a:lnTo>
                    <a:pt x="3107" y="1081"/>
                  </a:lnTo>
                  <a:lnTo>
                    <a:pt x="3109" y="1085"/>
                  </a:lnTo>
                  <a:lnTo>
                    <a:pt x="3113" y="1087"/>
                  </a:lnTo>
                  <a:lnTo>
                    <a:pt x="3117" y="1089"/>
                  </a:lnTo>
                  <a:lnTo>
                    <a:pt x="3121" y="1090"/>
                  </a:lnTo>
                  <a:lnTo>
                    <a:pt x="3124" y="1090"/>
                  </a:lnTo>
                  <a:lnTo>
                    <a:pt x="3128" y="1094"/>
                  </a:lnTo>
                  <a:lnTo>
                    <a:pt x="3132" y="1096"/>
                  </a:lnTo>
                  <a:lnTo>
                    <a:pt x="3136" y="1098"/>
                  </a:lnTo>
                  <a:lnTo>
                    <a:pt x="3140" y="1100"/>
                  </a:lnTo>
                  <a:lnTo>
                    <a:pt x="3144" y="1102"/>
                  </a:lnTo>
                  <a:lnTo>
                    <a:pt x="3148" y="1104"/>
                  </a:lnTo>
                  <a:lnTo>
                    <a:pt x="3151" y="1106"/>
                  </a:lnTo>
                  <a:lnTo>
                    <a:pt x="3153" y="1108"/>
                  </a:lnTo>
                  <a:lnTo>
                    <a:pt x="3157" y="1110"/>
                  </a:lnTo>
                  <a:lnTo>
                    <a:pt x="3161" y="1112"/>
                  </a:lnTo>
                  <a:lnTo>
                    <a:pt x="3165" y="1115"/>
                  </a:lnTo>
                  <a:lnTo>
                    <a:pt x="3167" y="1117"/>
                  </a:lnTo>
                  <a:lnTo>
                    <a:pt x="3171" y="1121"/>
                  </a:lnTo>
                  <a:lnTo>
                    <a:pt x="3172" y="1125"/>
                  </a:lnTo>
                  <a:lnTo>
                    <a:pt x="3174" y="1127"/>
                  </a:lnTo>
                  <a:lnTo>
                    <a:pt x="3176" y="1131"/>
                  </a:lnTo>
                  <a:lnTo>
                    <a:pt x="3178" y="1135"/>
                  </a:lnTo>
                  <a:lnTo>
                    <a:pt x="3180" y="1140"/>
                  </a:lnTo>
                  <a:lnTo>
                    <a:pt x="3180" y="1144"/>
                  </a:lnTo>
                  <a:lnTo>
                    <a:pt x="3178" y="1148"/>
                  </a:lnTo>
                  <a:lnTo>
                    <a:pt x="3178" y="1154"/>
                  </a:lnTo>
                  <a:lnTo>
                    <a:pt x="3176" y="1158"/>
                  </a:lnTo>
                  <a:lnTo>
                    <a:pt x="3174" y="1160"/>
                  </a:lnTo>
                  <a:lnTo>
                    <a:pt x="3171" y="1163"/>
                  </a:lnTo>
                  <a:lnTo>
                    <a:pt x="3165" y="1163"/>
                  </a:lnTo>
                  <a:lnTo>
                    <a:pt x="3161" y="1163"/>
                  </a:lnTo>
                  <a:lnTo>
                    <a:pt x="3155" y="1162"/>
                  </a:lnTo>
                  <a:lnTo>
                    <a:pt x="3151" y="1160"/>
                  </a:lnTo>
                  <a:lnTo>
                    <a:pt x="3148" y="1160"/>
                  </a:lnTo>
                  <a:lnTo>
                    <a:pt x="3142" y="1160"/>
                  </a:lnTo>
                  <a:lnTo>
                    <a:pt x="3138" y="1162"/>
                  </a:lnTo>
                  <a:lnTo>
                    <a:pt x="3136" y="1165"/>
                  </a:lnTo>
                  <a:lnTo>
                    <a:pt x="3138" y="1169"/>
                  </a:lnTo>
                  <a:lnTo>
                    <a:pt x="3140" y="1173"/>
                  </a:lnTo>
                  <a:lnTo>
                    <a:pt x="3142" y="1177"/>
                  </a:lnTo>
                  <a:lnTo>
                    <a:pt x="3146" y="1179"/>
                  </a:lnTo>
                  <a:lnTo>
                    <a:pt x="3148" y="1181"/>
                  </a:lnTo>
                  <a:lnTo>
                    <a:pt x="3149" y="1185"/>
                  </a:lnTo>
                  <a:lnTo>
                    <a:pt x="3153" y="1187"/>
                  </a:lnTo>
                  <a:lnTo>
                    <a:pt x="3157" y="1190"/>
                  </a:lnTo>
                  <a:lnTo>
                    <a:pt x="3159" y="1192"/>
                  </a:lnTo>
                  <a:lnTo>
                    <a:pt x="3163" y="1196"/>
                  </a:lnTo>
                  <a:lnTo>
                    <a:pt x="3165" y="1198"/>
                  </a:lnTo>
                  <a:lnTo>
                    <a:pt x="3167" y="1202"/>
                  </a:lnTo>
                  <a:lnTo>
                    <a:pt x="3169" y="1206"/>
                  </a:lnTo>
                  <a:lnTo>
                    <a:pt x="3172" y="1208"/>
                  </a:lnTo>
                  <a:lnTo>
                    <a:pt x="3176" y="1210"/>
                  </a:lnTo>
                  <a:lnTo>
                    <a:pt x="3182" y="1210"/>
                  </a:lnTo>
                  <a:lnTo>
                    <a:pt x="3186" y="1210"/>
                  </a:lnTo>
                  <a:lnTo>
                    <a:pt x="3190" y="1208"/>
                  </a:lnTo>
                  <a:lnTo>
                    <a:pt x="3196" y="1206"/>
                  </a:lnTo>
                  <a:lnTo>
                    <a:pt x="3199" y="1202"/>
                  </a:lnTo>
                  <a:lnTo>
                    <a:pt x="3205" y="1202"/>
                  </a:lnTo>
                  <a:lnTo>
                    <a:pt x="3213" y="1202"/>
                  </a:lnTo>
                  <a:lnTo>
                    <a:pt x="3217" y="1204"/>
                  </a:lnTo>
                  <a:lnTo>
                    <a:pt x="3219" y="1206"/>
                  </a:lnTo>
                  <a:lnTo>
                    <a:pt x="3222" y="1208"/>
                  </a:lnTo>
                  <a:lnTo>
                    <a:pt x="3224" y="1211"/>
                  </a:lnTo>
                  <a:lnTo>
                    <a:pt x="3224" y="1215"/>
                  </a:lnTo>
                  <a:lnTo>
                    <a:pt x="3226" y="1221"/>
                  </a:lnTo>
                  <a:lnTo>
                    <a:pt x="3226" y="1227"/>
                  </a:lnTo>
                  <a:lnTo>
                    <a:pt x="3226" y="1233"/>
                  </a:lnTo>
                  <a:lnTo>
                    <a:pt x="3226" y="1238"/>
                  </a:lnTo>
                  <a:lnTo>
                    <a:pt x="3224" y="1244"/>
                  </a:lnTo>
                  <a:lnTo>
                    <a:pt x="3224" y="1250"/>
                  </a:lnTo>
                  <a:lnTo>
                    <a:pt x="3226" y="1256"/>
                  </a:lnTo>
                  <a:lnTo>
                    <a:pt x="3228" y="1258"/>
                  </a:lnTo>
                  <a:lnTo>
                    <a:pt x="3238" y="1263"/>
                  </a:lnTo>
                  <a:lnTo>
                    <a:pt x="3242" y="1263"/>
                  </a:lnTo>
                  <a:lnTo>
                    <a:pt x="3245" y="1265"/>
                  </a:lnTo>
                  <a:lnTo>
                    <a:pt x="3249" y="1267"/>
                  </a:lnTo>
                  <a:lnTo>
                    <a:pt x="3253" y="1269"/>
                  </a:lnTo>
                  <a:lnTo>
                    <a:pt x="3257" y="1271"/>
                  </a:lnTo>
                  <a:lnTo>
                    <a:pt x="3261" y="1273"/>
                  </a:lnTo>
                  <a:lnTo>
                    <a:pt x="3263" y="1275"/>
                  </a:lnTo>
                  <a:lnTo>
                    <a:pt x="3267" y="1277"/>
                  </a:lnTo>
                  <a:lnTo>
                    <a:pt x="3270" y="1281"/>
                  </a:lnTo>
                  <a:lnTo>
                    <a:pt x="3274" y="1283"/>
                  </a:lnTo>
                  <a:lnTo>
                    <a:pt x="3276" y="1284"/>
                  </a:lnTo>
                  <a:lnTo>
                    <a:pt x="3280" y="1288"/>
                  </a:lnTo>
                  <a:lnTo>
                    <a:pt x="3282" y="1292"/>
                  </a:lnTo>
                  <a:lnTo>
                    <a:pt x="3284" y="1294"/>
                  </a:lnTo>
                  <a:lnTo>
                    <a:pt x="3288" y="1298"/>
                  </a:lnTo>
                  <a:lnTo>
                    <a:pt x="3290" y="1300"/>
                  </a:lnTo>
                  <a:lnTo>
                    <a:pt x="3293" y="1304"/>
                  </a:lnTo>
                  <a:lnTo>
                    <a:pt x="3295" y="1306"/>
                  </a:lnTo>
                  <a:lnTo>
                    <a:pt x="3299" y="1308"/>
                  </a:lnTo>
                  <a:lnTo>
                    <a:pt x="3349" y="1375"/>
                  </a:lnTo>
                  <a:lnTo>
                    <a:pt x="3353" y="1382"/>
                  </a:lnTo>
                  <a:lnTo>
                    <a:pt x="3355" y="1394"/>
                  </a:lnTo>
                  <a:lnTo>
                    <a:pt x="3359" y="1400"/>
                  </a:lnTo>
                  <a:lnTo>
                    <a:pt x="3364" y="1405"/>
                  </a:lnTo>
                  <a:lnTo>
                    <a:pt x="3370" y="1407"/>
                  </a:lnTo>
                  <a:lnTo>
                    <a:pt x="3374" y="1411"/>
                  </a:lnTo>
                  <a:lnTo>
                    <a:pt x="3376" y="1421"/>
                  </a:lnTo>
                  <a:lnTo>
                    <a:pt x="3372" y="1430"/>
                  </a:lnTo>
                  <a:lnTo>
                    <a:pt x="3378" y="1440"/>
                  </a:lnTo>
                  <a:lnTo>
                    <a:pt x="3384" y="1446"/>
                  </a:lnTo>
                  <a:lnTo>
                    <a:pt x="3388" y="1453"/>
                  </a:lnTo>
                  <a:lnTo>
                    <a:pt x="3384" y="1459"/>
                  </a:lnTo>
                  <a:lnTo>
                    <a:pt x="3370" y="1507"/>
                  </a:lnTo>
                  <a:lnTo>
                    <a:pt x="3334" y="1619"/>
                  </a:lnTo>
                  <a:lnTo>
                    <a:pt x="3272" y="1701"/>
                  </a:lnTo>
                  <a:lnTo>
                    <a:pt x="3234" y="1719"/>
                  </a:lnTo>
                  <a:lnTo>
                    <a:pt x="3217" y="1724"/>
                  </a:lnTo>
                  <a:lnTo>
                    <a:pt x="3184" y="1728"/>
                  </a:lnTo>
                  <a:lnTo>
                    <a:pt x="3109" y="1740"/>
                  </a:lnTo>
                  <a:lnTo>
                    <a:pt x="3100" y="1742"/>
                  </a:lnTo>
                  <a:lnTo>
                    <a:pt x="3090" y="1742"/>
                  </a:lnTo>
                  <a:lnTo>
                    <a:pt x="3086" y="1740"/>
                  </a:lnTo>
                  <a:lnTo>
                    <a:pt x="3028" y="1728"/>
                  </a:lnTo>
                  <a:lnTo>
                    <a:pt x="2944" y="1715"/>
                  </a:lnTo>
                  <a:lnTo>
                    <a:pt x="2865" y="1701"/>
                  </a:lnTo>
                  <a:lnTo>
                    <a:pt x="2854" y="1699"/>
                  </a:lnTo>
                  <a:lnTo>
                    <a:pt x="2735" y="1786"/>
                  </a:lnTo>
                  <a:lnTo>
                    <a:pt x="2629" y="1864"/>
                  </a:lnTo>
                  <a:lnTo>
                    <a:pt x="2619" y="1864"/>
                  </a:lnTo>
                  <a:lnTo>
                    <a:pt x="2502" y="1863"/>
                  </a:lnTo>
                  <a:lnTo>
                    <a:pt x="2408" y="1861"/>
                  </a:lnTo>
                  <a:lnTo>
                    <a:pt x="2368" y="1861"/>
                  </a:lnTo>
                  <a:lnTo>
                    <a:pt x="2285" y="1824"/>
                  </a:lnTo>
                  <a:lnTo>
                    <a:pt x="2241" y="1805"/>
                  </a:lnTo>
                  <a:lnTo>
                    <a:pt x="2210" y="1791"/>
                  </a:lnTo>
                  <a:lnTo>
                    <a:pt x="2159" y="1776"/>
                  </a:lnTo>
                  <a:lnTo>
                    <a:pt x="2114" y="1759"/>
                  </a:lnTo>
                  <a:lnTo>
                    <a:pt x="1994" y="1719"/>
                  </a:lnTo>
                  <a:lnTo>
                    <a:pt x="1995" y="1707"/>
                  </a:lnTo>
                  <a:lnTo>
                    <a:pt x="1995" y="1699"/>
                  </a:lnTo>
                  <a:lnTo>
                    <a:pt x="1992" y="1694"/>
                  </a:lnTo>
                  <a:lnTo>
                    <a:pt x="1986" y="1690"/>
                  </a:lnTo>
                  <a:lnTo>
                    <a:pt x="1978" y="1686"/>
                  </a:lnTo>
                  <a:lnTo>
                    <a:pt x="1974" y="1682"/>
                  </a:lnTo>
                  <a:lnTo>
                    <a:pt x="1967" y="1669"/>
                  </a:lnTo>
                  <a:lnTo>
                    <a:pt x="1961" y="1661"/>
                  </a:lnTo>
                  <a:lnTo>
                    <a:pt x="1928" y="1678"/>
                  </a:lnTo>
                  <a:lnTo>
                    <a:pt x="1921" y="1682"/>
                  </a:lnTo>
                  <a:lnTo>
                    <a:pt x="1905" y="1680"/>
                  </a:lnTo>
                  <a:lnTo>
                    <a:pt x="1899" y="1680"/>
                  </a:lnTo>
                  <a:lnTo>
                    <a:pt x="1896" y="1682"/>
                  </a:lnTo>
                  <a:lnTo>
                    <a:pt x="1894" y="1682"/>
                  </a:lnTo>
                  <a:lnTo>
                    <a:pt x="1888" y="1690"/>
                  </a:lnTo>
                  <a:lnTo>
                    <a:pt x="1876" y="1701"/>
                  </a:lnTo>
                  <a:lnTo>
                    <a:pt x="1844" y="1736"/>
                  </a:lnTo>
                  <a:lnTo>
                    <a:pt x="1765" y="1759"/>
                  </a:lnTo>
                  <a:lnTo>
                    <a:pt x="1729" y="1765"/>
                  </a:lnTo>
                  <a:lnTo>
                    <a:pt x="1729" y="1732"/>
                  </a:lnTo>
                  <a:lnTo>
                    <a:pt x="1561" y="1686"/>
                  </a:lnTo>
                  <a:lnTo>
                    <a:pt x="1548" y="1680"/>
                  </a:lnTo>
                  <a:lnTo>
                    <a:pt x="1510" y="1638"/>
                  </a:lnTo>
                  <a:lnTo>
                    <a:pt x="1498" y="1624"/>
                  </a:lnTo>
                  <a:lnTo>
                    <a:pt x="1492" y="1622"/>
                  </a:lnTo>
                  <a:lnTo>
                    <a:pt x="1489" y="1626"/>
                  </a:lnTo>
                  <a:lnTo>
                    <a:pt x="1467" y="1678"/>
                  </a:lnTo>
                  <a:lnTo>
                    <a:pt x="1464" y="1688"/>
                  </a:lnTo>
                  <a:lnTo>
                    <a:pt x="1458" y="1690"/>
                  </a:lnTo>
                  <a:lnTo>
                    <a:pt x="1369" y="1699"/>
                  </a:lnTo>
                  <a:lnTo>
                    <a:pt x="1256" y="1674"/>
                  </a:lnTo>
                  <a:lnTo>
                    <a:pt x="1172" y="1657"/>
                  </a:lnTo>
                  <a:lnTo>
                    <a:pt x="1131" y="1611"/>
                  </a:lnTo>
                  <a:lnTo>
                    <a:pt x="1097" y="1571"/>
                  </a:lnTo>
                  <a:lnTo>
                    <a:pt x="1057" y="1526"/>
                  </a:lnTo>
                  <a:lnTo>
                    <a:pt x="1049" y="1517"/>
                  </a:lnTo>
                  <a:lnTo>
                    <a:pt x="1043" y="1515"/>
                  </a:lnTo>
                  <a:lnTo>
                    <a:pt x="1037" y="1511"/>
                  </a:lnTo>
                  <a:lnTo>
                    <a:pt x="1035" y="1511"/>
                  </a:lnTo>
                  <a:lnTo>
                    <a:pt x="1032" y="1511"/>
                  </a:lnTo>
                  <a:lnTo>
                    <a:pt x="1009" y="1515"/>
                  </a:lnTo>
                  <a:lnTo>
                    <a:pt x="995" y="1521"/>
                  </a:lnTo>
                  <a:lnTo>
                    <a:pt x="984" y="1521"/>
                  </a:lnTo>
                  <a:lnTo>
                    <a:pt x="976" y="1519"/>
                  </a:lnTo>
                  <a:lnTo>
                    <a:pt x="916" y="1492"/>
                  </a:lnTo>
                  <a:lnTo>
                    <a:pt x="893" y="1494"/>
                  </a:lnTo>
                  <a:lnTo>
                    <a:pt x="882" y="1496"/>
                  </a:lnTo>
                  <a:lnTo>
                    <a:pt x="868" y="1498"/>
                  </a:lnTo>
                  <a:lnTo>
                    <a:pt x="843" y="1490"/>
                  </a:lnTo>
                  <a:lnTo>
                    <a:pt x="815" y="1478"/>
                  </a:lnTo>
                  <a:lnTo>
                    <a:pt x="801" y="1469"/>
                  </a:lnTo>
                  <a:lnTo>
                    <a:pt x="795" y="1461"/>
                  </a:lnTo>
                  <a:lnTo>
                    <a:pt x="788" y="1446"/>
                  </a:lnTo>
                  <a:lnTo>
                    <a:pt x="784" y="1419"/>
                  </a:lnTo>
                  <a:lnTo>
                    <a:pt x="770" y="1413"/>
                  </a:lnTo>
                  <a:lnTo>
                    <a:pt x="768" y="1398"/>
                  </a:lnTo>
                  <a:lnTo>
                    <a:pt x="767" y="1382"/>
                  </a:lnTo>
                  <a:lnTo>
                    <a:pt x="765" y="1375"/>
                  </a:lnTo>
                  <a:lnTo>
                    <a:pt x="719" y="1371"/>
                  </a:lnTo>
                  <a:lnTo>
                    <a:pt x="703" y="1369"/>
                  </a:lnTo>
                  <a:lnTo>
                    <a:pt x="701" y="1371"/>
                  </a:lnTo>
                  <a:lnTo>
                    <a:pt x="697" y="1375"/>
                  </a:lnTo>
                  <a:lnTo>
                    <a:pt x="686" y="1382"/>
                  </a:lnTo>
                  <a:lnTo>
                    <a:pt x="672" y="1390"/>
                  </a:lnTo>
                  <a:lnTo>
                    <a:pt x="663" y="1390"/>
                  </a:lnTo>
                  <a:lnTo>
                    <a:pt x="649" y="1390"/>
                  </a:lnTo>
                  <a:lnTo>
                    <a:pt x="642" y="1390"/>
                  </a:lnTo>
                  <a:lnTo>
                    <a:pt x="640" y="1388"/>
                  </a:lnTo>
                  <a:lnTo>
                    <a:pt x="636" y="1388"/>
                  </a:lnTo>
                  <a:lnTo>
                    <a:pt x="630" y="1390"/>
                  </a:lnTo>
                  <a:lnTo>
                    <a:pt x="615" y="1398"/>
                  </a:lnTo>
                  <a:lnTo>
                    <a:pt x="603" y="1405"/>
                  </a:lnTo>
                  <a:lnTo>
                    <a:pt x="588" y="1407"/>
                  </a:lnTo>
                  <a:lnTo>
                    <a:pt x="561" y="1407"/>
                  </a:lnTo>
                  <a:lnTo>
                    <a:pt x="548" y="1407"/>
                  </a:lnTo>
                  <a:lnTo>
                    <a:pt x="542" y="1409"/>
                  </a:lnTo>
                  <a:lnTo>
                    <a:pt x="534" y="1411"/>
                  </a:lnTo>
                  <a:lnTo>
                    <a:pt x="528" y="1411"/>
                  </a:lnTo>
                  <a:lnTo>
                    <a:pt x="519" y="1413"/>
                  </a:lnTo>
                  <a:lnTo>
                    <a:pt x="477" y="1409"/>
                  </a:lnTo>
                  <a:lnTo>
                    <a:pt x="463" y="1409"/>
                  </a:lnTo>
                  <a:lnTo>
                    <a:pt x="459" y="1411"/>
                  </a:lnTo>
                  <a:lnTo>
                    <a:pt x="457" y="1400"/>
                  </a:lnTo>
                  <a:lnTo>
                    <a:pt x="454" y="1382"/>
                  </a:lnTo>
                  <a:lnTo>
                    <a:pt x="446" y="1363"/>
                  </a:lnTo>
                  <a:lnTo>
                    <a:pt x="440" y="1331"/>
                  </a:lnTo>
                  <a:lnTo>
                    <a:pt x="432" y="1309"/>
                  </a:lnTo>
                  <a:lnTo>
                    <a:pt x="427" y="1304"/>
                  </a:lnTo>
                  <a:lnTo>
                    <a:pt x="423" y="1296"/>
                  </a:lnTo>
                  <a:lnTo>
                    <a:pt x="413" y="1288"/>
                  </a:lnTo>
                  <a:lnTo>
                    <a:pt x="404" y="1275"/>
                  </a:lnTo>
                  <a:lnTo>
                    <a:pt x="400" y="1267"/>
                  </a:lnTo>
                  <a:lnTo>
                    <a:pt x="398" y="1261"/>
                  </a:lnTo>
                  <a:lnTo>
                    <a:pt x="398" y="1254"/>
                  </a:lnTo>
                  <a:lnTo>
                    <a:pt x="398" y="1244"/>
                  </a:lnTo>
                  <a:lnTo>
                    <a:pt x="400" y="1236"/>
                  </a:lnTo>
                  <a:lnTo>
                    <a:pt x="394" y="1227"/>
                  </a:lnTo>
                  <a:lnTo>
                    <a:pt x="384" y="1202"/>
                  </a:lnTo>
                  <a:lnTo>
                    <a:pt x="375" y="1179"/>
                  </a:lnTo>
                  <a:lnTo>
                    <a:pt x="369" y="1158"/>
                  </a:lnTo>
                  <a:lnTo>
                    <a:pt x="367" y="1156"/>
                  </a:lnTo>
                  <a:lnTo>
                    <a:pt x="365" y="1158"/>
                  </a:lnTo>
                  <a:lnTo>
                    <a:pt x="361" y="1160"/>
                  </a:lnTo>
                  <a:lnTo>
                    <a:pt x="361" y="1165"/>
                  </a:lnTo>
                  <a:lnTo>
                    <a:pt x="358" y="1177"/>
                  </a:lnTo>
                  <a:lnTo>
                    <a:pt x="354" y="1179"/>
                  </a:lnTo>
                  <a:lnTo>
                    <a:pt x="348" y="1179"/>
                  </a:lnTo>
                  <a:lnTo>
                    <a:pt x="340" y="1179"/>
                  </a:lnTo>
                  <a:lnTo>
                    <a:pt x="331" y="1171"/>
                  </a:lnTo>
                  <a:lnTo>
                    <a:pt x="327" y="1165"/>
                  </a:lnTo>
                  <a:lnTo>
                    <a:pt x="329" y="1158"/>
                  </a:lnTo>
                  <a:lnTo>
                    <a:pt x="335" y="1142"/>
                  </a:lnTo>
                  <a:lnTo>
                    <a:pt x="321" y="1115"/>
                  </a:lnTo>
                  <a:lnTo>
                    <a:pt x="319" y="1114"/>
                  </a:lnTo>
                  <a:lnTo>
                    <a:pt x="279" y="1115"/>
                  </a:lnTo>
                  <a:lnTo>
                    <a:pt x="265" y="1112"/>
                  </a:lnTo>
                  <a:lnTo>
                    <a:pt x="256" y="1104"/>
                  </a:lnTo>
                  <a:lnTo>
                    <a:pt x="246" y="1094"/>
                  </a:lnTo>
                  <a:lnTo>
                    <a:pt x="242" y="1098"/>
                  </a:lnTo>
                  <a:lnTo>
                    <a:pt x="229" y="1110"/>
                  </a:lnTo>
                  <a:lnTo>
                    <a:pt x="219" y="1119"/>
                  </a:lnTo>
                  <a:lnTo>
                    <a:pt x="212" y="1127"/>
                  </a:lnTo>
                  <a:lnTo>
                    <a:pt x="208" y="1135"/>
                  </a:lnTo>
                  <a:lnTo>
                    <a:pt x="208" y="1140"/>
                  </a:lnTo>
                  <a:lnTo>
                    <a:pt x="206" y="1158"/>
                  </a:lnTo>
                  <a:lnTo>
                    <a:pt x="202" y="1169"/>
                  </a:lnTo>
                  <a:lnTo>
                    <a:pt x="200" y="1171"/>
                  </a:lnTo>
                  <a:lnTo>
                    <a:pt x="196" y="1171"/>
                  </a:lnTo>
                  <a:lnTo>
                    <a:pt x="187" y="1175"/>
                  </a:lnTo>
                  <a:lnTo>
                    <a:pt x="181" y="1177"/>
                  </a:lnTo>
                  <a:lnTo>
                    <a:pt x="173" y="1187"/>
                  </a:lnTo>
                  <a:lnTo>
                    <a:pt x="164" y="1206"/>
                  </a:lnTo>
                  <a:lnTo>
                    <a:pt x="154" y="1221"/>
                  </a:lnTo>
                  <a:lnTo>
                    <a:pt x="150" y="1229"/>
                  </a:lnTo>
                  <a:lnTo>
                    <a:pt x="144" y="1238"/>
                  </a:lnTo>
                  <a:lnTo>
                    <a:pt x="137" y="1240"/>
                  </a:lnTo>
                  <a:lnTo>
                    <a:pt x="135" y="1246"/>
                  </a:lnTo>
                  <a:lnTo>
                    <a:pt x="131" y="1252"/>
                  </a:lnTo>
                  <a:lnTo>
                    <a:pt x="125" y="1252"/>
                  </a:lnTo>
                  <a:lnTo>
                    <a:pt x="116" y="1250"/>
                  </a:lnTo>
                  <a:lnTo>
                    <a:pt x="110" y="1248"/>
                  </a:lnTo>
                  <a:lnTo>
                    <a:pt x="108" y="1246"/>
                  </a:lnTo>
                  <a:lnTo>
                    <a:pt x="104" y="1242"/>
                  </a:lnTo>
                  <a:lnTo>
                    <a:pt x="102" y="1233"/>
                  </a:lnTo>
                  <a:lnTo>
                    <a:pt x="96" y="1217"/>
                  </a:lnTo>
                  <a:lnTo>
                    <a:pt x="93" y="1200"/>
                  </a:lnTo>
                  <a:lnTo>
                    <a:pt x="87" y="1194"/>
                  </a:lnTo>
                  <a:lnTo>
                    <a:pt x="75" y="1187"/>
                  </a:lnTo>
                  <a:lnTo>
                    <a:pt x="68" y="1181"/>
                  </a:lnTo>
                  <a:lnTo>
                    <a:pt x="60" y="1181"/>
                  </a:lnTo>
                  <a:lnTo>
                    <a:pt x="47" y="1185"/>
                  </a:lnTo>
                  <a:lnTo>
                    <a:pt x="37" y="1181"/>
                  </a:lnTo>
                  <a:lnTo>
                    <a:pt x="29" y="1177"/>
                  </a:lnTo>
                  <a:lnTo>
                    <a:pt x="25" y="1171"/>
                  </a:lnTo>
                  <a:lnTo>
                    <a:pt x="25" y="1165"/>
                  </a:lnTo>
                  <a:lnTo>
                    <a:pt x="25" y="1158"/>
                  </a:lnTo>
                  <a:lnTo>
                    <a:pt x="23" y="1148"/>
                  </a:lnTo>
                  <a:lnTo>
                    <a:pt x="22" y="1144"/>
                  </a:lnTo>
                  <a:lnTo>
                    <a:pt x="18" y="1139"/>
                  </a:lnTo>
                  <a:lnTo>
                    <a:pt x="4" y="1129"/>
                  </a:lnTo>
                  <a:lnTo>
                    <a:pt x="0" y="1125"/>
                  </a:lnTo>
                  <a:lnTo>
                    <a:pt x="0" y="1114"/>
                  </a:lnTo>
                  <a:lnTo>
                    <a:pt x="4" y="1100"/>
                  </a:lnTo>
                  <a:lnTo>
                    <a:pt x="8" y="1087"/>
                  </a:lnTo>
                  <a:lnTo>
                    <a:pt x="22" y="1064"/>
                  </a:lnTo>
                  <a:lnTo>
                    <a:pt x="27" y="1056"/>
                  </a:lnTo>
                  <a:lnTo>
                    <a:pt x="29" y="1048"/>
                  </a:lnTo>
                  <a:lnTo>
                    <a:pt x="33" y="1042"/>
                  </a:lnTo>
                  <a:lnTo>
                    <a:pt x="37" y="1037"/>
                  </a:lnTo>
                  <a:lnTo>
                    <a:pt x="43" y="1035"/>
                  </a:lnTo>
                  <a:lnTo>
                    <a:pt x="50" y="1035"/>
                  </a:lnTo>
                  <a:lnTo>
                    <a:pt x="56" y="1033"/>
                  </a:lnTo>
                  <a:lnTo>
                    <a:pt x="60" y="1029"/>
                  </a:lnTo>
                  <a:lnTo>
                    <a:pt x="62" y="1023"/>
                  </a:lnTo>
                  <a:lnTo>
                    <a:pt x="60" y="1018"/>
                  </a:lnTo>
                  <a:lnTo>
                    <a:pt x="56" y="1010"/>
                  </a:lnTo>
                  <a:lnTo>
                    <a:pt x="50" y="1008"/>
                  </a:lnTo>
                  <a:lnTo>
                    <a:pt x="48" y="1006"/>
                  </a:lnTo>
                  <a:lnTo>
                    <a:pt x="39" y="1004"/>
                  </a:lnTo>
                  <a:lnTo>
                    <a:pt x="16" y="998"/>
                  </a:lnTo>
                  <a:lnTo>
                    <a:pt x="16" y="996"/>
                  </a:lnTo>
                  <a:lnTo>
                    <a:pt x="18" y="993"/>
                  </a:lnTo>
                  <a:lnTo>
                    <a:pt x="25" y="985"/>
                  </a:lnTo>
                  <a:lnTo>
                    <a:pt x="29" y="979"/>
                  </a:lnTo>
                  <a:lnTo>
                    <a:pt x="33" y="975"/>
                  </a:lnTo>
                  <a:lnTo>
                    <a:pt x="35" y="971"/>
                  </a:lnTo>
                  <a:lnTo>
                    <a:pt x="37" y="970"/>
                  </a:lnTo>
                  <a:lnTo>
                    <a:pt x="39" y="966"/>
                  </a:lnTo>
                  <a:lnTo>
                    <a:pt x="39" y="964"/>
                  </a:lnTo>
                  <a:lnTo>
                    <a:pt x="41" y="962"/>
                  </a:lnTo>
                  <a:lnTo>
                    <a:pt x="43" y="960"/>
                  </a:lnTo>
                  <a:lnTo>
                    <a:pt x="47" y="956"/>
                  </a:lnTo>
                  <a:lnTo>
                    <a:pt x="47" y="954"/>
                  </a:lnTo>
                  <a:lnTo>
                    <a:pt x="48" y="950"/>
                  </a:lnTo>
                  <a:lnTo>
                    <a:pt x="50" y="948"/>
                  </a:lnTo>
                  <a:lnTo>
                    <a:pt x="54" y="945"/>
                  </a:lnTo>
                  <a:lnTo>
                    <a:pt x="54" y="943"/>
                  </a:lnTo>
                  <a:lnTo>
                    <a:pt x="56" y="941"/>
                  </a:lnTo>
                  <a:lnTo>
                    <a:pt x="58" y="937"/>
                  </a:lnTo>
                  <a:lnTo>
                    <a:pt x="60" y="933"/>
                  </a:lnTo>
                  <a:lnTo>
                    <a:pt x="60" y="931"/>
                  </a:lnTo>
                  <a:lnTo>
                    <a:pt x="66" y="927"/>
                  </a:lnTo>
                  <a:lnTo>
                    <a:pt x="66" y="925"/>
                  </a:lnTo>
                  <a:lnTo>
                    <a:pt x="70" y="921"/>
                  </a:lnTo>
                  <a:lnTo>
                    <a:pt x="70" y="920"/>
                  </a:lnTo>
                  <a:lnTo>
                    <a:pt x="73" y="916"/>
                  </a:lnTo>
                  <a:lnTo>
                    <a:pt x="75" y="914"/>
                  </a:lnTo>
                  <a:lnTo>
                    <a:pt x="75" y="912"/>
                  </a:lnTo>
                  <a:lnTo>
                    <a:pt x="77" y="910"/>
                  </a:lnTo>
                  <a:lnTo>
                    <a:pt x="77" y="908"/>
                  </a:lnTo>
                  <a:lnTo>
                    <a:pt x="81" y="904"/>
                  </a:lnTo>
                  <a:lnTo>
                    <a:pt x="83" y="900"/>
                  </a:lnTo>
                  <a:lnTo>
                    <a:pt x="91" y="891"/>
                  </a:lnTo>
                  <a:lnTo>
                    <a:pt x="93" y="885"/>
                  </a:lnTo>
                  <a:lnTo>
                    <a:pt x="98" y="879"/>
                  </a:lnTo>
                  <a:lnTo>
                    <a:pt x="102" y="873"/>
                  </a:lnTo>
                  <a:lnTo>
                    <a:pt x="104" y="868"/>
                  </a:lnTo>
                  <a:lnTo>
                    <a:pt x="106" y="868"/>
                  </a:lnTo>
                  <a:lnTo>
                    <a:pt x="106" y="866"/>
                  </a:lnTo>
                  <a:lnTo>
                    <a:pt x="108" y="864"/>
                  </a:lnTo>
                  <a:lnTo>
                    <a:pt x="110" y="862"/>
                  </a:lnTo>
                  <a:lnTo>
                    <a:pt x="112" y="858"/>
                  </a:lnTo>
                  <a:lnTo>
                    <a:pt x="114" y="854"/>
                  </a:lnTo>
                  <a:lnTo>
                    <a:pt x="118" y="847"/>
                  </a:lnTo>
                  <a:lnTo>
                    <a:pt x="123" y="835"/>
                  </a:lnTo>
                  <a:lnTo>
                    <a:pt x="123" y="833"/>
                  </a:lnTo>
                  <a:lnTo>
                    <a:pt x="129" y="827"/>
                  </a:lnTo>
                  <a:lnTo>
                    <a:pt x="129" y="825"/>
                  </a:lnTo>
                  <a:lnTo>
                    <a:pt x="135" y="818"/>
                  </a:lnTo>
                  <a:lnTo>
                    <a:pt x="137" y="814"/>
                  </a:lnTo>
                  <a:lnTo>
                    <a:pt x="139" y="810"/>
                  </a:lnTo>
                  <a:lnTo>
                    <a:pt x="139" y="806"/>
                  </a:lnTo>
                  <a:lnTo>
                    <a:pt x="141" y="802"/>
                  </a:lnTo>
                  <a:lnTo>
                    <a:pt x="143" y="800"/>
                  </a:lnTo>
                  <a:lnTo>
                    <a:pt x="146" y="793"/>
                  </a:lnTo>
                  <a:lnTo>
                    <a:pt x="146" y="791"/>
                  </a:lnTo>
                  <a:lnTo>
                    <a:pt x="148" y="787"/>
                  </a:lnTo>
                  <a:lnTo>
                    <a:pt x="152" y="783"/>
                  </a:lnTo>
                  <a:lnTo>
                    <a:pt x="152" y="781"/>
                  </a:lnTo>
                  <a:lnTo>
                    <a:pt x="152" y="779"/>
                  </a:lnTo>
                  <a:lnTo>
                    <a:pt x="154" y="777"/>
                  </a:lnTo>
                  <a:lnTo>
                    <a:pt x="156" y="776"/>
                  </a:lnTo>
                  <a:lnTo>
                    <a:pt x="156" y="774"/>
                  </a:lnTo>
                  <a:lnTo>
                    <a:pt x="156" y="772"/>
                  </a:lnTo>
                  <a:lnTo>
                    <a:pt x="158" y="770"/>
                  </a:lnTo>
                  <a:lnTo>
                    <a:pt x="160" y="766"/>
                  </a:lnTo>
                  <a:lnTo>
                    <a:pt x="160" y="764"/>
                  </a:lnTo>
                  <a:lnTo>
                    <a:pt x="162" y="762"/>
                  </a:lnTo>
                  <a:lnTo>
                    <a:pt x="162" y="760"/>
                  </a:lnTo>
                  <a:lnTo>
                    <a:pt x="162" y="758"/>
                  </a:lnTo>
                  <a:lnTo>
                    <a:pt x="162" y="756"/>
                  </a:lnTo>
                  <a:lnTo>
                    <a:pt x="166" y="752"/>
                  </a:lnTo>
                  <a:lnTo>
                    <a:pt x="166" y="751"/>
                  </a:lnTo>
                  <a:lnTo>
                    <a:pt x="168" y="749"/>
                  </a:lnTo>
                  <a:lnTo>
                    <a:pt x="169" y="745"/>
                  </a:lnTo>
                  <a:lnTo>
                    <a:pt x="171" y="741"/>
                  </a:lnTo>
                  <a:lnTo>
                    <a:pt x="171" y="737"/>
                  </a:lnTo>
                  <a:lnTo>
                    <a:pt x="173" y="735"/>
                  </a:lnTo>
                  <a:lnTo>
                    <a:pt x="173" y="733"/>
                  </a:lnTo>
                  <a:lnTo>
                    <a:pt x="177" y="729"/>
                  </a:lnTo>
                  <a:lnTo>
                    <a:pt x="179" y="728"/>
                  </a:lnTo>
                  <a:lnTo>
                    <a:pt x="181" y="724"/>
                  </a:lnTo>
                  <a:lnTo>
                    <a:pt x="181" y="720"/>
                  </a:lnTo>
                  <a:lnTo>
                    <a:pt x="181" y="718"/>
                  </a:lnTo>
                  <a:lnTo>
                    <a:pt x="183" y="712"/>
                  </a:lnTo>
                  <a:lnTo>
                    <a:pt x="185" y="708"/>
                  </a:lnTo>
                  <a:lnTo>
                    <a:pt x="187" y="703"/>
                  </a:lnTo>
                  <a:lnTo>
                    <a:pt x="187" y="699"/>
                  </a:lnTo>
                  <a:lnTo>
                    <a:pt x="189" y="691"/>
                  </a:lnTo>
                  <a:lnTo>
                    <a:pt x="191" y="689"/>
                  </a:lnTo>
                  <a:lnTo>
                    <a:pt x="192" y="687"/>
                  </a:lnTo>
                  <a:lnTo>
                    <a:pt x="192" y="681"/>
                  </a:lnTo>
                  <a:lnTo>
                    <a:pt x="194" y="680"/>
                  </a:lnTo>
                  <a:lnTo>
                    <a:pt x="194" y="678"/>
                  </a:lnTo>
                  <a:lnTo>
                    <a:pt x="194" y="672"/>
                  </a:lnTo>
                  <a:lnTo>
                    <a:pt x="192" y="676"/>
                  </a:lnTo>
                  <a:lnTo>
                    <a:pt x="192" y="678"/>
                  </a:lnTo>
                  <a:lnTo>
                    <a:pt x="192" y="680"/>
                  </a:lnTo>
                  <a:lnTo>
                    <a:pt x="192" y="683"/>
                  </a:lnTo>
                  <a:lnTo>
                    <a:pt x="191" y="687"/>
                  </a:lnTo>
                  <a:lnTo>
                    <a:pt x="189" y="687"/>
                  </a:lnTo>
                  <a:lnTo>
                    <a:pt x="189" y="685"/>
                  </a:lnTo>
                  <a:lnTo>
                    <a:pt x="191" y="681"/>
                  </a:lnTo>
                  <a:lnTo>
                    <a:pt x="191" y="680"/>
                  </a:lnTo>
                  <a:lnTo>
                    <a:pt x="191" y="678"/>
                  </a:lnTo>
                  <a:lnTo>
                    <a:pt x="192" y="666"/>
                  </a:lnTo>
                  <a:lnTo>
                    <a:pt x="192" y="660"/>
                  </a:lnTo>
                  <a:lnTo>
                    <a:pt x="194" y="660"/>
                  </a:lnTo>
                  <a:lnTo>
                    <a:pt x="194" y="653"/>
                  </a:lnTo>
                  <a:lnTo>
                    <a:pt x="194" y="647"/>
                  </a:lnTo>
                  <a:lnTo>
                    <a:pt x="194" y="645"/>
                  </a:lnTo>
                  <a:lnTo>
                    <a:pt x="194" y="643"/>
                  </a:lnTo>
                  <a:lnTo>
                    <a:pt x="194" y="641"/>
                  </a:lnTo>
                  <a:lnTo>
                    <a:pt x="196" y="639"/>
                  </a:lnTo>
                  <a:lnTo>
                    <a:pt x="196" y="633"/>
                  </a:lnTo>
                  <a:lnTo>
                    <a:pt x="194" y="631"/>
                  </a:lnTo>
                  <a:lnTo>
                    <a:pt x="194" y="630"/>
                  </a:lnTo>
                  <a:lnTo>
                    <a:pt x="196" y="628"/>
                  </a:lnTo>
                  <a:lnTo>
                    <a:pt x="196" y="624"/>
                  </a:lnTo>
                  <a:lnTo>
                    <a:pt x="196" y="622"/>
                  </a:lnTo>
                  <a:lnTo>
                    <a:pt x="196" y="616"/>
                  </a:lnTo>
                  <a:lnTo>
                    <a:pt x="196" y="607"/>
                  </a:lnTo>
                  <a:lnTo>
                    <a:pt x="198" y="607"/>
                  </a:lnTo>
                  <a:lnTo>
                    <a:pt x="198" y="605"/>
                  </a:lnTo>
                  <a:lnTo>
                    <a:pt x="198" y="603"/>
                  </a:lnTo>
                  <a:lnTo>
                    <a:pt x="198" y="601"/>
                  </a:lnTo>
                  <a:lnTo>
                    <a:pt x="196" y="597"/>
                  </a:lnTo>
                  <a:lnTo>
                    <a:pt x="198" y="595"/>
                  </a:lnTo>
                  <a:lnTo>
                    <a:pt x="196" y="593"/>
                  </a:lnTo>
                  <a:lnTo>
                    <a:pt x="198" y="591"/>
                  </a:lnTo>
                  <a:lnTo>
                    <a:pt x="196" y="591"/>
                  </a:lnTo>
                  <a:lnTo>
                    <a:pt x="198" y="587"/>
                  </a:lnTo>
                  <a:lnTo>
                    <a:pt x="198" y="583"/>
                  </a:lnTo>
                  <a:lnTo>
                    <a:pt x="198" y="582"/>
                  </a:lnTo>
                  <a:lnTo>
                    <a:pt x="198" y="580"/>
                  </a:lnTo>
                  <a:lnTo>
                    <a:pt x="200" y="580"/>
                  </a:lnTo>
                  <a:lnTo>
                    <a:pt x="202" y="582"/>
                  </a:lnTo>
                  <a:lnTo>
                    <a:pt x="202" y="583"/>
                  </a:lnTo>
                  <a:lnTo>
                    <a:pt x="202" y="591"/>
                  </a:lnTo>
                  <a:lnTo>
                    <a:pt x="200" y="593"/>
                  </a:lnTo>
                  <a:lnTo>
                    <a:pt x="200" y="595"/>
                  </a:lnTo>
                  <a:lnTo>
                    <a:pt x="200" y="597"/>
                  </a:lnTo>
                  <a:lnTo>
                    <a:pt x="202" y="599"/>
                  </a:lnTo>
                  <a:lnTo>
                    <a:pt x="202" y="605"/>
                  </a:lnTo>
                  <a:lnTo>
                    <a:pt x="200" y="605"/>
                  </a:lnTo>
                  <a:lnTo>
                    <a:pt x="200" y="618"/>
                  </a:lnTo>
                  <a:lnTo>
                    <a:pt x="202" y="618"/>
                  </a:lnTo>
                  <a:lnTo>
                    <a:pt x="202" y="620"/>
                  </a:lnTo>
                  <a:lnTo>
                    <a:pt x="204" y="624"/>
                  </a:lnTo>
                  <a:lnTo>
                    <a:pt x="208" y="624"/>
                  </a:lnTo>
                  <a:lnTo>
                    <a:pt x="208" y="626"/>
                  </a:lnTo>
                  <a:lnTo>
                    <a:pt x="208" y="628"/>
                  </a:lnTo>
                  <a:lnTo>
                    <a:pt x="208" y="631"/>
                  </a:lnTo>
                  <a:lnTo>
                    <a:pt x="208" y="633"/>
                  </a:lnTo>
                  <a:lnTo>
                    <a:pt x="208" y="643"/>
                  </a:lnTo>
                  <a:lnTo>
                    <a:pt x="208" y="641"/>
                  </a:lnTo>
                  <a:lnTo>
                    <a:pt x="208" y="639"/>
                  </a:lnTo>
                  <a:lnTo>
                    <a:pt x="210" y="639"/>
                  </a:lnTo>
                  <a:lnTo>
                    <a:pt x="210" y="635"/>
                  </a:lnTo>
                  <a:lnTo>
                    <a:pt x="212" y="633"/>
                  </a:lnTo>
                  <a:lnTo>
                    <a:pt x="212" y="641"/>
                  </a:lnTo>
                  <a:lnTo>
                    <a:pt x="212" y="643"/>
                  </a:lnTo>
                  <a:lnTo>
                    <a:pt x="214" y="641"/>
                  </a:lnTo>
                  <a:lnTo>
                    <a:pt x="214" y="635"/>
                  </a:lnTo>
                  <a:lnTo>
                    <a:pt x="214" y="633"/>
                  </a:lnTo>
                  <a:lnTo>
                    <a:pt x="214" y="630"/>
                  </a:lnTo>
                  <a:lnTo>
                    <a:pt x="212" y="626"/>
                  </a:lnTo>
                  <a:lnTo>
                    <a:pt x="212" y="624"/>
                  </a:lnTo>
                  <a:lnTo>
                    <a:pt x="214" y="624"/>
                  </a:lnTo>
                  <a:lnTo>
                    <a:pt x="214" y="622"/>
                  </a:lnTo>
                  <a:lnTo>
                    <a:pt x="210" y="622"/>
                  </a:lnTo>
                  <a:lnTo>
                    <a:pt x="208" y="620"/>
                  </a:lnTo>
                  <a:lnTo>
                    <a:pt x="208" y="618"/>
                  </a:lnTo>
                  <a:lnTo>
                    <a:pt x="208" y="614"/>
                  </a:lnTo>
                  <a:lnTo>
                    <a:pt x="208" y="612"/>
                  </a:lnTo>
                  <a:lnTo>
                    <a:pt x="208" y="610"/>
                  </a:lnTo>
                  <a:lnTo>
                    <a:pt x="206" y="608"/>
                  </a:lnTo>
                  <a:lnTo>
                    <a:pt x="208" y="608"/>
                  </a:lnTo>
                  <a:lnTo>
                    <a:pt x="206" y="607"/>
                  </a:lnTo>
                  <a:lnTo>
                    <a:pt x="206" y="605"/>
                  </a:lnTo>
                  <a:lnTo>
                    <a:pt x="206" y="601"/>
                  </a:lnTo>
                  <a:lnTo>
                    <a:pt x="206" y="595"/>
                  </a:lnTo>
                  <a:lnTo>
                    <a:pt x="204" y="593"/>
                  </a:lnTo>
                  <a:lnTo>
                    <a:pt x="208" y="591"/>
                  </a:lnTo>
                  <a:lnTo>
                    <a:pt x="210" y="591"/>
                  </a:lnTo>
                  <a:lnTo>
                    <a:pt x="212" y="591"/>
                  </a:lnTo>
                  <a:lnTo>
                    <a:pt x="214" y="587"/>
                  </a:lnTo>
                  <a:lnTo>
                    <a:pt x="216" y="585"/>
                  </a:lnTo>
                  <a:lnTo>
                    <a:pt x="216" y="583"/>
                  </a:lnTo>
                  <a:lnTo>
                    <a:pt x="214" y="580"/>
                  </a:lnTo>
                  <a:lnTo>
                    <a:pt x="214" y="578"/>
                  </a:lnTo>
                  <a:lnTo>
                    <a:pt x="216" y="576"/>
                  </a:lnTo>
                  <a:lnTo>
                    <a:pt x="219" y="576"/>
                  </a:lnTo>
                  <a:lnTo>
                    <a:pt x="221" y="578"/>
                  </a:lnTo>
                  <a:lnTo>
                    <a:pt x="225" y="578"/>
                  </a:lnTo>
                  <a:lnTo>
                    <a:pt x="227" y="578"/>
                  </a:lnTo>
                  <a:lnTo>
                    <a:pt x="227" y="574"/>
                  </a:lnTo>
                  <a:lnTo>
                    <a:pt x="225" y="572"/>
                  </a:lnTo>
                  <a:lnTo>
                    <a:pt x="223" y="576"/>
                  </a:lnTo>
                  <a:lnTo>
                    <a:pt x="221" y="576"/>
                  </a:lnTo>
                  <a:lnTo>
                    <a:pt x="219" y="574"/>
                  </a:lnTo>
                  <a:lnTo>
                    <a:pt x="217" y="572"/>
                  </a:lnTo>
                  <a:lnTo>
                    <a:pt x="219" y="570"/>
                  </a:lnTo>
                  <a:lnTo>
                    <a:pt x="219" y="568"/>
                  </a:lnTo>
                  <a:lnTo>
                    <a:pt x="217" y="568"/>
                  </a:lnTo>
                  <a:lnTo>
                    <a:pt x="217" y="570"/>
                  </a:lnTo>
                  <a:lnTo>
                    <a:pt x="217" y="572"/>
                  </a:lnTo>
                  <a:lnTo>
                    <a:pt x="216" y="574"/>
                  </a:lnTo>
                  <a:lnTo>
                    <a:pt x="214" y="574"/>
                  </a:lnTo>
                  <a:lnTo>
                    <a:pt x="212" y="574"/>
                  </a:lnTo>
                  <a:lnTo>
                    <a:pt x="210" y="576"/>
                  </a:lnTo>
                  <a:lnTo>
                    <a:pt x="208" y="578"/>
                  </a:lnTo>
                  <a:lnTo>
                    <a:pt x="208" y="580"/>
                  </a:lnTo>
                  <a:lnTo>
                    <a:pt x="208" y="582"/>
                  </a:lnTo>
                  <a:lnTo>
                    <a:pt x="204" y="583"/>
                  </a:lnTo>
                  <a:lnTo>
                    <a:pt x="202" y="583"/>
                  </a:lnTo>
                  <a:lnTo>
                    <a:pt x="202" y="582"/>
                  </a:lnTo>
                  <a:lnTo>
                    <a:pt x="204" y="582"/>
                  </a:lnTo>
                  <a:lnTo>
                    <a:pt x="204" y="574"/>
                  </a:lnTo>
                  <a:lnTo>
                    <a:pt x="202" y="572"/>
                  </a:lnTo>
                  <a:lnTo>
                    <a:pt x="202" y="570"/>
                  </a:lnTo>
                  <a:lnTo>
                    <a:pt x="204" y="570"/>
                  </a:lnTo>
                  <a:lnTo>
                    <a:pt x="202" y="566"/>
                  </a:lnTo>
                  <a:lnTo>
                    <a:pt x="204" y="566"/>
                  </a:lnTo>
                  <a:lnTo>
                    <a:pt x="206" y="564"/>
                  </a:lnTo>
                  <a:lnTo>
                    <a:pt x="206" y="555"/>
                  </a:lnTo>
                  <a:lnTo>
                    <a:pt x="204" y="553"/>
                  </a:lnTo>
                  <a:lnTo>
                    <a:pt x="200" y="549"/>
                  </a:lnTo>
                  <a:lnTo>
                    <a:pt x="200" y="543"/>
                  </a:lnTo>
                  <a:lnTo>
                    <a:pt x="200" y="541"/>
                  </a:lnTo>
                  <a:lnTo>
                    <a:pt x="202" y="537"/>
                  </a:lnTo>
                  <a:lnTo>
                    <a:pt x="206" y="537"/>
                  </a:lnTo>
                  <a:lnTo>
                    <a:pt x="208" y="535"/>
                  </a:lnTo>
                  <a:lnTo>
                    <a:pt x="210" y="534"/>
                  </a:lnTo>
                  <a:lnTo>
                    <a:pt x="212" y="534"/>
                  </a:lnTo>
                  <a:lnTo>
                    <a:pt x="216" y="534"/>
                  </a:lnTo>
                  <a:lnTo>
                    <a:pt x="219" y="535"/>
                  </a:lnTo>
                  <a:lnTo>
                    <a:pt x="219" y="539"/>
                  </a:lnTo>
                  <a:lnTo>
                    <a:pt x="221" y="539"/>
                  </a:lnTo>
                  <a:lnTo>
                    <a:pt x="223" y="539"/>
                  </a:lnTo>
                  <a:lnTo>
                    <a:pt x="223" y="537"/>
                  </a:lnTo>
                  <a:lnTo>
                    <a:pt x="221" y="537"/>
                  </a:lnTo>
                  <a:lnTo>
                    <a:pt x="221" y="535"/>
                  </a:lnTo>
                  <a:lnTo>
                    <a:pt x="219" y="534"/>
                  </a:lnTo>
                  <a:lnTo>
                    <a:pt x="221" y="530"/>
                  </a:lnTo>
                  <a:lnTo>
                    <a:pt x="223" y="528"/>
                  </a:lnTo>
                  <a:lnTo>
                    <a:pt x="225" y="526"/>
                  </a:lnTo>
                  <a:lnTo>
                    <a:pt x="225" y="516"/>
                  </a:lnTo>
                  <a:lnTo>
                    <a:pt x="225" y="514"/>
                  </a:lnTo>
                  <a:lnTo>
                    <a:pt x="227" y="512"/>
                  </a:lnTo>
                  <a:lnTo>
                    <a:pt x="229" y="512"/>
                  </a:lnTo>
                  <a:lnTo>
                    <a:pt x="229" y="511"/>
                  </a:lnTo>
                  <a:lnTo>
                    <a:pt x="231" y="511"/>
                  </a:lnTo>
                  <a:lnTo>
                    <a:pt x="233" y="511"/>
                  </a:lnTo>
                  <a:lnTo>
                    <a:pt x="237" y="511"/>
                  </a:lnTo>
                  <a:lnTo>
                    <a:pt x="237" y="509"/>
                  </a:lnTo>
                  <a:lnTo>
                    <a:pt x="239" y="509"/>
                  </a:lnTo>
                  <a:lnTo>
                    <a:pt x="237" y="507"/>
                  </a:lnTo>
                  <a:lnTo>
                    <a:pt x="235" y="507"/>
                  </a:lnTo>
                  <a:lnTo>
                    <a:pt x="233" y="507"/>
                  </a:lnTo>
                  <a:lnTo>
                    <a:pt x="231" y="509"/>
                  </a:lnTo>
                  <a:lnTo>
                    <a:pt x="229" y="509"/>
                  </a:lnTo>
                  <a:lnTo>
                    <a:pt x="227" y="505"/>
                  </a:lnTo>
                  <a:lnTo>
                    <a:pt x="227" y="501"/>
                  </a:lnTo>
                  <a:lnTo>
                    <a:pt x="227" y="499"/>
                  </a:lnTo>
                  <a:lnTo>
                    <a:pt x="225" y="499"/>
                  </a:lnTo>
                  <a:lnTo>
                    <a:pt x="227" y="497"/>
                  </a:lnTo>
                  <a:lnTo>
                    <a:pt x="229" y="497"/>
                  </a:lnTo>
                  <a:lnTo>
                    <a:pt x="231" y="495"/>
                  </a:lnTo>
                  <a:lnTo>
                    <a:pt x="235" y="491"/>
                  </a:lnTo>
                  <a:lnTo>
                    <a:pt x="240" y="491"/>
                  </a:lnTo>
                  <a:lnTo>
                    <a:pt x="244" y="487"/>
                  </a:lnTo>
                  <a:lnTo>
                    <a:pt x="246" y="484"/>
                  </a:lnTo>
                  <a:lnTo>
                    <a:pt x="246" y="480"/>
                  </a:lnTo>
                  <a:lnTo>
                    <a:pt x="246" y="474"/>
                  </a:lnTo>
                  <a:lnTo>
                    <a:pt x="246" y="472"/>
                  </a:lnTo>
                  <a:lnTo>
                    <a:pt x="242" y="470"/>
                  </a:lnTo>
                  <a:lnTo>
                    <a:pt x="240" y="468"/>
                  </a:lnTo>
                  <a:lnTo>
                    <a:pt x="240" y="461"/>
                  </a:lnTo>
                  <a:lnTo>
                    <a:pt x="240" y="459"/>
                  </a:lnTo>
                  <a:lnTo>
                    <a:pt x="242" y="451"/>
                  </a:lnTo>
                  <a:lnTo>
                    <a:pt x="242" y="447"/>
                  </a:lnTo>
                  <a:lnTo>
                    <a:pt x="242" y="441"/>
                  </a:lnTo>
                  <a:lnTo>
                    <a:pt x="242" y="438"/>
                  </a:lnTo>
                  <a:lnTo>
                    <a:pt x="242" y="430"/>
                  </a:lnTo>
                  <a:lnTo>
                    <a:pt x="242" y="428"/>
                  </a:lnTo>
                  <a:lnTo>
                    <a:pt x="242" y="418"/>
                  </a:lnTo>
                  <a:lnTo>
                    <a:pt x="242" y="413"/>
                  </a:lnTo>
                  <a:lnTo>
                    <a:pt x="244" y="405"/>
                  </a:lnTo>
                  <a:lnTo>
                    <a:pt x="248" y="399"/>
                  </a:lnTo>
                  <a:lnTo>
                    <a:pt x="252" y="393"/>
                  </a:lnTo>
                  <a:lnTo>
                    <a:pt x="258" y="390"/>
                  </a:lnTo>
                  <a:lnTo>
                    <a:pt x="265" y="386"/>
                  </a:lnTo>
                  <a:lnTo>
                    <a:pt x="271" y="386"/>
                  </a:lnTo>
                  <a:lnTo>
                    <a:pt x="275" y="386"/>
                  </a:lnTo>
                  <a:lnTo>
                    <a:pt x="283" y="388"/>
                  </a:lnTo>
                  <a:lnTo>
                    <a:pt x="288" y="388"/>
                  </a:lnTo>
                  <a:lnTo>
                    <a:pt x="290" y="388"/>
                  </a:lnTo>
                  <a:lnTo>
                    <a:pt x="292" y="388"/>
                  </a:lnTo>
                  <a:lnTo>
                    <a:pt x="298" y="384"/>
                  </a:lnTo>
                  <a:lnTo>
                    <a:pt x="302" y="378"/>
                  </a:lnTo>
                  <a:lnTo>
                    <a:pt x="306" y="370"/>
                  </a:lnTo>
                  <a:lnTo>
                    <a:pt x="310" y="363"/>
                  </a:lnTo>
                  <a:lnTo>
                    <a:pt x="313" y="353"/>
                  </a:lnTo>
                  <a:lnTo>
                    <a:pt x="321" y="345"/>
                  </a:lnTo>
                  <a:lnTo>
                    <a:pt x="323" y="341"/>
                  </a:lnTo>
                  <a:lnTo>
                    <a:pt x="323" y="338"/>
                  </a:lnTo>
                  <a:lnTo>
                    <a:pt x="321" y="336"/>
                  </a:lnTo>
                  <a:lnTo>
                    <a:pt x="317" y="328"/>
                  </a:lnTo>
                  <a:lnTo>
                    <a:pt x="313" y="318"/>
                  </a:lnTo>
                  <a:lnTo>
                    <a:pt x="312" y="307"/>
                  </a:lnTo>
                  <a:lnTo>
                    <a:pt x="315" y="299"/>
                  </a:lnTo>
                  <a:lnTo>
                    <a:pt x="317" y="295"/>
                  </a:lnTo>
                  <a:lnTo>
                    <a:pt x="321" y="293"/>
                  </a:lnTo>
                  <a:lnTo>
                    <a:pt x="333" y="286"/>
                  </a:lnTo>
                  <a:lnTo>
                    <a:pt x="336" y="284"/>
                  </a:lnTo>
                  <a:lnTo>
                    <a:pt x="338" y="278"/>
                  </a:lnTo>
                  <a:lnTo>
                    <a:pt x="338" y="269"/>
                  </a:lnTo>
                  <a:lnTo>
                    <a:pt x="338" y="263"/>
                  </a:lnTo>
                  <a:lnTo>
                    <a:pt x="338" y="259"/>
                  </a:lnTo>
                  <a:lnTo>
                    <a:pt x="340" y="244"/>
                  </a:lnTo>
                  <a:lnTo>
                    <a:pt x="342" y="238"/>
                  </a:lnTo>
                  <a:lnTo>
                    <a:pt x="346" y="236"/>
                  </a:lnTo>
                  <a:lnTo>
                    <a:pt x="350" y="236"/>
                  </a:lnTo>
                  <a:lnTo>
                    <a:pt x="354" y="236"/>
                  </a:lnTo>
                  <a:lnTo>
                    <a:pt x="358" y="234"/>
                  </a:lnTo>
                  <a:lnTo>
                    <a:pt x="360" y="228"/>
                  </a:lnTo>
                  <a:lnTo>
                    <a:pt x="360" y="197"/>
                  </a:lnTo>
                  <a:lnTo>
                    <a:pt x="360" y="192"/>
                  </a:lnTo>
                  <a:lnTo>
                    <a:pt x="363" y="186"/>
                  </a:lnTo>
                  <a:lnTo>
                    <a:pt x="367" y="180"/>
                  </a:lnTo>
                  <a:lnTo>
                    <a:pt x="373" y="176"/>
                  </a:lnTo>
                  <a:lnTo>
                    <a:pt x="377" y="172"/>
                  </a:lnTo>
                  <a:lnTo>
                    <a:pt x="379" y="161"/>
                  </a:lnTo>
                  <a:lnTo>
                    <a:pt x="381" y="151"/>
                  </a:lnTo>
                  <a:lnTo>
                    <a:pt x="384" y="142"/>
                  </a:lnTo>
                  <a:lnTo>
                    <a:pt x="386" y="140"/>
                  </a:lnTo>
                  <a:lnTo>
                    <a:pt x="388" y="138"/>
                  </a:lnTo>
                  <a:lnTo>
                    <a:pt x="398" y="130"/>
                  </a:lnTo>
                  <a:lnTo>
                    <a:pt x="406" y="128"/>
                  </a:lnTo>
                  <a:lnTo>
                    <a:pt x="411" y="130"/>
                  </a:lnTo>
                  <a:lnTo>
                    <a:pt x="427" y="140"/>
                  </a:lnTo>
                  <a:lnTo>
                    <a:pt x="438" y="142"/>
                  </a:lnTo>
                  <a:lnTo>
                    <a:pt x="448" y="140"/>
                  </a:lnTo>
                  <a:lnTo>
                    <a:pt x="457" y="138"/>
                  </a:lnTo>
                  <a:lnTo>
                    <a:pt x="463" y="136"/>
                  </a:lnTo>
                  <a:lnTo>
                    <a:pt x="463" y="134"/>
                  </a:lnTo>
                  <a:lnTo>
                    <a:pt x="467" y="132"/>
                  </a:lnTo>
                  <a:lnTo>
                    <a:pt x="469" y="128"/>
                  </a:lnTo>
                  <a:lnTo>
                    <a:pt x="473" y="126"/>
                  </a:lnTo>
                  <a:lnTo>
                    <a:pt x="477" y="124"/>
                  </a:lnTo>
                  <a:lnTo>
                    <a:pt x="479" y="121"/>
                  </a:lnTo>
                  <a:lnTo>
                    <a:pt x="482" y="119"/>
                  </a:lnTo>
                  <a:lnTo>
                    <a:pt x="484" y="117"/>
                  </a:lnTo>
                  <a:lnTo>
                    <a:pt x="490" y="115"/>
                  </a:lnTo>
                  <a:lnTo>
                    <a:pt x="496" y="115"/>
                  </a:lnTo>
                  <a:lnTo>
                    <a:pt x="502" y="115"/>
                  </a:lnTo>
                  <a:lnTo>
                    <a:pt x="507" y="113"/>
                  </a:lnTo>
                  <a:lnTo>
                    <a:pt x="511" y="115"/>
                  </a:lnTo>
                  <a:lnTo>
                    <a:pt x="517" y="117"/>
                  </a:lnTo>
                  <a:lnTo>
                    <a:pt x="519" y="119"/>
                  </a:lnTo>
                  <a:lnTo>
                    <a:pt x="523" y="121"/>
                  </a:lnTo>
                  <a:lnTo>
                    <a:pt x="525" y="124"/>
                  </a:lnTo>
                  <a:lnTo>
                    <a:pt x="527" y="128"/>
                  </a:lnTo>
                  <a:lnTo>
                    <a:pt x="527" y="132"/>
                  </a:lnTo>
                  <a:lnTo>
                    <a:pt x="527" y="138"/>
                  </a:lnTo>
                  <a:lnTo>
                    <a:pt x="528" y="142"/>
                  </a:lnTo>
                  <a:lnTo>
                    <a:pt x="532" y="144"/>
                  </a:lnTo>
                  <a:lnTo>
                    <a:pt x="536" y="148"/>
                  </a:lnTo>
                  <a:lnTo>
                    <a:pt x="538" y="149"/>
                  </a:lnTo>
                  <a:lnTo>
                    <a:pt x="542" y="151"/>
                  </a:lnTo>
                  <a:lnTo>
                    <a:pt x="544" y="153"/>
                  </a:lnTo>
                  <a:lnTo>
                    <a:pt x="546" y="155"/>
                  </a:lnTo>
                  <a:lnTo>
                    <a:pt x="550" y="157"/>
                  </a:lnTo>
                  <a:lnTo>
                    <a:pt x="552" y="161"/>
                  </a:lnTo>
                  <a:lnTo>
                    <a:pt x="553" y="163"/>
                  </a:lnTo>
                  <a:lnTo>
                    <a:pt x="555" y="167"/>
                  </a:lnTo>
                  <a:lnTo>
                    <a:pt x="559" y="169"/>
                  </a:lnTo>
                  <a:lnTo>
                    <a:pt x="561" y="171"/>
                  </a:lnTo>
                  <a:lnTo>
                    <a:pt x="565" y="172"/>
                  </a:lnTo>
                  <a:lnTo>
                    <a:pt x="569" y="172"/>
                  </a:lnTo>
                  <a:lnTo>
                    <a:pt x="575" y="171"/>
                  </a:lnTo>
                  <a:lnTo>
                    <a:pt x="576" y="171"/>
                  </a:lnTo>
                  <a:lnTo>
                    <a:pt x="580" y="171"/>
                  </a:lnTo>
                  <a:lnTo>
                    <a:pt x="586" y="169"/>
                  </a:lnTo>
                  <a:lnTo>
                    <a:pt x="590" y="167"/>
                  </a:lnTo>
                  <a:lnTo>
                    <a:pt x="594" y="165"/>
                  </a:lnTo>
                  <a:lnTo>
                    <a:pt x="598" y="163"/>
                  </a:lnTo>
                  <a:lnTo>
                    <a:pt x="603" y="163"/>
                  </a:lnTo>
                  <a:lnTo>
                    <a:pt x="607" y="163"/>
                  </a:lnTo>
                  <a:lnTo>
                    <a:pt x="609" y="163"/>
                  </a:lnTo>
                  <a:lnTo>
                    <a:pt x="613" y="163"/>
                  </a:lnTo>
                  <a:lnTo>
                    <a:pt x="617" y="163"/>
                  </a:lnTo>
                  <a:lnTo>
                    <a:pt x="621" y="165"/>
                  </a:lnTo>
                  <a:lnTo>
                    <a:pt x="624" y="167"/>
                  </a:lnTo>
                  <a:lnTo>
                    <a:pt x="630" y="167"/>
                  </a:lnTo>
                  <a:lnTo>
                    <a:pt x="634" y="169"/>
                  </a:lnTo>
                  <a:lnTo>
                    <a:pt x="640" y="167"/>
                  </a:lnTo>
                  <a:lnTo>
                    <a:pt x="644" y="165"/>
                  </a:lnTo>
                  <a:lnTo>
                    <a:pt x="648" y="163"/>
                  </a:lnTo>
                  <a:lnTo>
                    <a:pt x="651" y="161"/>
                  </a:lnTo>
                  <a:lnTo>
                    <a:pt x="655" y="159"/>
                  </a:lnTo>
                  <a:lnTo>
                    <a:pt x="657" y="157"/>
                  </a:lnTo>
                  <a:lnTo>
                    <a:pt x="659" y="157"/>
                  </a:lnTo>
                  <a:lnTo>
                    <a:pt x="663" y="155"/>
                  </a:lnTo>
                  <a:lnTo>
                    <a:pt x="667" y="153"/>
                  </a:lnTo>
                  <a:lnTo>
                    <a:pt x="671" y="151"/>
                  </a:lnTo>
                  <a:lnTo>
                    <a:pt x="674" y="149"/>
                  </a:lnTo>
                  <a:lnTo>
                    <a:pt x="678" y="148"/>
                  </a:lnTo>
                  <a:lnTo>
                    <a:pt x="684" y="148"/>
                  </a:lnTo>
                  <a:lnTo>
                    <a:pt x="690" y="146"/>
                  </a:lnTo>
                  <a:lnTo>
                    <a:pt x="694" y="146"/>
                  </a:lnTo>
                  <a:lnTo>
                    <a:pt x="699" y="146"/>
                  </a:lnTo>
                  <a:lnTo>
                    <a:pt x="705" y="148"/>
                  </a:lnTo>
                  <a:lnTo>
                    <a:pt x="709" y="149"/>
                  </a:lnTo>
                  <a:lnTo>
                    <a:pt x="713" y="151"/>
                  </a:lnTo>
                  <a:lnTo>
                    <a:pt x="715" y="153"/>
                  </a:lnTo>
                  <a:lnTo>
                    <a:pt x="719" y="155"/>
                  </a:lnTo>
                  <a:lnTo>
                    <a:pt x="720" y="157"/>
                  </a:lnTo>
                  <a:lnTo>
                    <a:pt x="722" y="157"/>
                  </a:lnTo>
                  <a:lnTo>
                    <a:pt x="726" y="159"/>
                  </a:lnTo>
                  <a:lnTo>
                    <a:pt x="730" y="161"/>
                  </a:lnTo>
                  <a:lnTo>
                    <a:pt x="736" y="161"/>
                  </a:lnTo>
                  <a:lnTo>
                    <a:pt x="740" y="159"/>
                  </a:lnTo>
                  <a:lnTo>
                    <a:pt x="744" y="159"/>
                  </a:lnTo>
                  <a:lnTo>
                    <a:pt x="749" y="157"/>
                  </a:lnTo>
                  <a:lnTo>
                    <a:pt x="753" y="155"/>
                  </a:lnTo>
                  <a:lnTo>
                    <a:pt x="757" y="155"/>
                  </a:lnTo>
                  <a:lnTo>
                    <a:pt x="763" y="155"/>
                  </a:lnTo>
                  <a:lnTo>
                    <a:pt x="767" y="155"/>
                  </a:lnTo>
                  <a:lnTo>
                    <a:pt x="768" y="157"/>
                  </a:lnTo>
                  <a:lnTo>
                    <a:pt x="770" y="157"/>
                  </a:lnTo>
                  <a:lnTo>
                    <a:pt x="774" y="159"/>
                  </a:lnTo>
                  <a:lnTo>
                    <a:pt x="780" y="159"/>
                  </a:lnTo>
                  <a:lnTo>
                    <a:pt x="784" y="161"/>
                  </a:lnTo>
                  <a:lnTo>
                    <a:pt x="788" y="163"/>
                  </a:lnTo>
                  <a:lnTo>
                    <a:pt x="793" y="163"/>
                  </a:lnTo>
                  <a:lnTo>
                    <a:pt x="797" y="165"/>
                  </a:lnTo>
                  <a:lnTo>
                    <a:pt x="803" y="165"/>
                  </a:lnTo>
                  <a:lnTo>
                    <a:pt x="809" y="165"/>
                  </a:lnTo>
                  <a:lnTo>
                    <a:pt x="813" y="167"/>
                  </a:lnTo>
                  <a:lnTo>
                    <a:pt x="818" y="167"/>
                  </a:lnTo>
                  <a:lnTo>
                    <a:pt x="824" y="167"/>
                  </a:lnTo>
                  <a:lnTo>
                    <a:pt x="828" y="167"/>
                  </a:lnTo>
                  <a:lnTo>
                    <a:pt x="832" y="169"/>
                  </a:lnTo>
                  <a:lnTo>
                    <a:pt x="838" y="169"/>
                  </a:lnTo>
                  <a:lnTo>
                    <a:pt x="841" y="171"/>
                  </a:lnTo>
                  <a:lnTo>
                    <a:pt x="845" y="172"/>
                  </a:lnTo>
                  <a:lnTo>
                    <a:pt x="851" y="172"/>
                  </a:lnTo>
                  <a:lnTo>
                    <a:pt x="855" y="174"/>
                  </a:lnTo>
                  <a:lnTo>
                    <a:pt x="861" y="174"/>
                  </a:lnTo>
                  <a:lnTo>
                    <a:pt x="866" y="174"/>
                  </a:lnTo>
                  <a:lnTo>
                    <a:pt x="872" y="172"/>
                  </a:lnTo>
                  <a:lnTo>
                    <a:pt x="876" y="172"/>
                  </a:lnTo>
                  <a:lnTo>
                    <a:pt x="882" y="171"/>
                  </a:lnTo>
                  <a:lnTo>
                    <a:pt x="886" y="169"/>
                  </a:lnTo>
                  <a:lnTo>
                    <a:pt x="889" y="167"/>
                  </a:lnTo>
                  <a:lnTo>
                    <a:pt x="893" y="167"/>
                  </a:lnTo>
                  <a:lnTo>
                    <a:pt x="899" y="165"/>
                  </a:lnTo>
                  <a:lnTo>
                    <a:pt x="903" y="163"/>
                  </a:lnTo>
                  <a:lnTo>
                    <a:pt x="907" y="161"/>
                  </a:lnTo>
                  <a:lnTo>
                    <a:pt x="909" y="157"/>
                  </a:lnTo>
                  <a:lnTo>
                    <a:pt x="911" y="157"/>
                  </a:lnTo>
                  <a:lnTo>
                    <a:pt x="911" y="153"/>
                  </a:lnTo>
                  <a:lnTo>
                    <a:pt x="913" y="151"/>
                  </a:lnTo>
                  <a:lnTo>
                    <a:pt x="913" y="146"/>
                  </a:lnTo>
                  <a:lnTo>
                    <a:pt x="914" y="142"/>
                  </a:lnTo>
                  <a:lnTo>
                    <a:pt x="916" y="138"/>
                  </a:lnTo>
                  <a:lnTo>
                    <a:pt x="922" y="138"/>
                  </a:lnTo>
                  <a:lnTo>
                    <a:pt x="928" y="138"/>
                  </a:lnTo>
                  <a:lnTo>
                    <a:pt x="932" y="140"/>
                  </a:lnTo>
                  <a:lnTo>
                    <a:pt x="936" y="142"/>
                  </a:lnTo>
                  <a:lnTo>
                    <a:pt x="939" y="142"/>
                  </a:lnTo>
                  <a:lnTo>
                    <a:pt x="943" y="144"/>
                  </a:lnTo>
                  <a:lnTo>
                    <a:pt x="949" y="146"/>
                  </a:lnTo>
                  <a:lnTo>
                    <a:pt x="953" y="146"/>
                  </a:lnTo>
                  <a:lnTo>
                    <a:pt x="959" y="146"/>
                  </a:lnTo>
                  <a:lnTo>
                    <a:pt x="964" y="148"/>
                  </a:lnTo>
                  <a:lnTo>
                    <a:pt x="968" y="148"/>
                  </a:lnTo>
                  <a:lnTo>
                    <a:pt x="974" y="148"/>
                  </a:lnTo>
                  <a:lnTo>
                    <a:pt x="980" y="146"/>
                  </a:lnTo>
                  <a:lnTo>
                    <a:pt x="985" y="144"/>
                  </a:lnTo>
                  <a:lnTo>
                    <a:pt x="989" y="144"/>
                  </a:lnTo>
                  <a:lnTo>
                    <a:pt x="993" y="142"/>
                  </a:lnTo>
                  <a:lnTo>
                    <a:pt x="997" y="140"/>
                  </a:lnTo>
                  <a:lnTo>
                    <a:pt x="1001" y="136"/>
                  </a:lnTo>
                  <a:lnTo>
                    <a:pt x="1003" y="134"/>
                  </a:lnTo>
                  <a:lnTo>
                    <a:pt x="1005" y="130"/>
                  </a:lnTo>
                  <a:lnTo>
                    <a:pt x="1005" y="124"/>
                  </a:lnTo>
                  <a:lnTo>
                    <a:pt x="1007" y="121"/>
                  </a:lnTo>
                  <a:lnTo>
                    <a:pt x="1007" y="115"/>
                  </a:lnTo>
                  <a:lnTo>
                    <a:pt x="1007" y="111"/>
                  </a:lnTo>
                  <a:lnTo>
                    <a:pt x="1009" y="107"/>
                  </a:lnTo>
                  <a:lnTo>
                    <a:pt x="1012" y="103"/>
                  </a:lnTo>
                  <a:lnTo>
                    <a:pt x="1016" y="101"/>
                  </a:lnTo>
                  <a:lnTo>
                    <a:pt x="1020" y="100"/>
                  </a:lnTo>
                  <a:lnTo>
                    <a:pt x="1024" y="100"/>
                  </a:lnTo>
                  <a:lnTo>
                    <a:pt x="1030" y="98"/>
                  </a:lnTo>
                  <a:lnTo>
                    <a:pt x="1033" y="96"/>
                  </a:lnTo>
                  <a:lnTo>
                    <a:pt x="1037" y="94"/>
                  </a:lnTo>
                  <a:lnTo>
                    <a:pt x="1041" y="92"/>
                  </a:lnTo>
                  <a:lnTo>
                    <a:pt x="1045" y="90"/>
                  </a:lnTo>
                  <a:lnTo>
                    <a:pt x="1051" y="90"/>
                  </a:lnTo>
                  <a:lnTo>
                    <a:pt x="1055" y="88"/>
                  </a:lnTo>
                  <a:lnTo>
                    <a:pt x="1058" y="90"/>
                  </a:lnTo>
                  <a:lnTo>
                    <a:pt x="1062" y="92"/>
                  </a:lnTo>
                  <a:lnTo>
                    <a:pt x="1066" y="96"/>
                  </a:lnTo>
                  <a:lnTo>
                    <a:pt x="1068" y="98"/>
                  </a:lnTo>
                  <a:lnTo>
                    <a:pt x="1070" y="103"/>
                  </a:lnTo>
                  <a:lnTo>
                    <a:pt x="1072" y="107"/>
                  </a:lnTo>
                  <a:lnTo>
                    <a:pt x="1074" y="111"/>
                  </a:lnTo>
                  <a:lnTo>
                    <a:pt x="1076" y="113"/>
                  </a:lnTo>
                  <a:lnTo>
                    <a:pt x="1080" y="117"/>
                  </a:lnTo>
                  <a:lnTo>
                    <a:pt x="1081" y="119"/>
                  </a:lnTo>
                  <a:lnTo>
                    <a:pt x="1085" y="121"/>
                  </a:lnTo>
                  <a:lnTo>
                    <a:pt x="1091" y="121"/>
                  </a:lnTo>
                  <a:lnTo>
                    <a:pt x="1097" y="121"/>
                  </a:lnTo>
                  <a:lnTo>
                    <a:pt x="1101" y="121"/>
                  </a:lnTo>
                  <a:lnTo>
                    <a:pt x="1105" y="119"/>
                  </a:lnTo>
                  <a:lnTo>
                    <a:pt x="1108" y="117"/>
                  </a:lnTo>
                  <a:lnTo>
                    <a:pt x="1112" y="115"/>
                  </a:lnTo>
                  <a:lnTo>
                    <a:pt x="1116" y="113"/>
                  </a:lnTo>
                  <a:lnTo>
                    <a:pt x="1122" y="111"/>
                  </a:lnTo>
                  <a:lnTo>
                    <a:pt x="1126" y="109"/>
                  </a:lnTo>
                  <a:lnTo>
                    <a:pt x="1128" y="107"/>
                  </a:lnTo>
                  <a:lnTo>
                    <a:pt x="1133" y="107"/>
                  </a:lnTo>
                  <a:lnTo>
                    <a:pt x="1139" y="107"/>
                  </a:lnTo>
                  <a:lnTo>
                    <a:pt x="1143" y="107"/>
                  </a:lnTo>
                  <a:lnTo>
                    <a:pt x="1147" y="105"/>
                  </a:lnTo>
                  <a:lnTo>
                    <a:pt x="1153" y="103"/>
                  </a:lnTo>
                  <a:lnTo>
                    <a:pt x="1156" y="101"/>
                  </a:lnTo>
                  <a:lnTo>
                    <a:pt x="1160" y="100"/>
                  </a:lnTo>
                  <a:lnTo>
                    <a:pt x="1164" y="100"/>
                  </a:lnTo>
                  <a:lnTo>
                    <a:pt x="1170" y="98"/>
                  </a:lnTo>
                  <a:lnTo>
                    <a:pt x="1172" y="98"/>
                  </a:lnTo>
                  <a:lnTo>
                    <a:pt x="1177" y="98"/>
                  </a:lnTo>
                  <a:lnTo>
                    <a:pt x="1183" y="98"/>
                  </a:lnTo>
                  <a:lnTo>
                    <a:pt x="1187" y="98"/>
                  </a:lnTo>
                  <a:lnTo>
                    <a:pt x="1191" y="100"/>
                  </a:lnTo>
                  <a:lnTo>
                    <a:pt x="1195" y="101"/>
                  </a:lnTo>
                  <a:lnTo>
                    <a:pt x="1201" y="101"/>
                  </a:lnTo>
                  <a:lnTo>
                    <a:pt x="1204" y="103"/>
                  </a:lnTo>
                  <a:lnTo>
                    <a:pt x="1208" y="105"/>
                  </a:lnTo>
                  <a:lnTo>
                    <a:pt x="1214" y="105"/>
                  </a:lnTo>
                  <a:lnTo>
                    <a:pt x="1218" y="107"/>
                  </a:lnTo>
                  <a:lnTo>
                    <a:pt x="1222" y="109"/>
                  </a:lnTo>
                  <a:lnTo>
                    <a:pt x="1227" y="109"/>
                  </a:lnTo>
                  <a:lnTo>
                    <a:pt x="1233" y="109"/>
                  </a:lnTo>
                  <a:lnTo>
                    <a:pt x="1237" y="107"/>
                  </a:lnTo>
                  <a:lnTo>
                    <a:pt x="1241" y="105"/>
                  </a:lnTo>
                  <a:lnTo>
                    <a:pt x="1245" y="103"/>
                  </a:lnTo>
                  <a:lnTo>
                    <a:pt x="1249" y="101"/>
                  </a:lnTo>
                  <a:lnTo>
                    <a:pt x="1252" y="100"/>
                  </a:lnTo>
                  <a:lnTo>
                    <a:pt x="1258" y="98"/>
                  </a:lnTo>
                  <a:lnTo>
                    <a:pt x="1262" y="96"/>
                  </a:lnTo>
                  <a:lnTo>
                    <a:pt x="1266" y="96"/>
                  </a:lnTo>
                  <a:lnTo>
                    <a:pt x="1272" y="94"/>
                  </a:lnTo>
                  <a:lnTo>
                    <a:pt x="1275" y="92"/>
                  </a:lnTo>
                  <a:lnTo>
                    <a:pt x="1281" y="92"/>
                  </a:lnTo>
                  <a:lnTo>
                    <a:pt x="1285" y="90"/>
                  </a:lnTo>
                  <a:lnTo>
                    <a:pt x="1289" y="88"/>
                  </a:lnTo>
                  <a:lnTo>
                    <a:pt x="1295" y="86"/>
                  </a:lnTo>
                  <a:lnTo>
                    <a:pt x="1298" y="88"/>
                  </a:lnTo>
                  <a:lnTo>
                    <a:pt x="1304" y="86"/>
                  </a:lnTo>
                  <a:lnTo>
                    <a:pt x="1310" y="88"/>
                  </a:lnTo>
                  <a:lnTo>
                    <a:pt x="1314" y="88"/>
                  </a:lnTo>
                  <a:lnTo>
                    <a:pt x="1320" y="90"/>
                  </a:lnTo>
                  <a:lnTo>
                    <a:pt x="1325" y="90"/>
                  </a:lnTo>
                  <a:lnTo>
                    <a:pt x="1329" y="88"/>
                  </a:lnTo>
                  <a:lnTo>
                    <a:pt x="1335" y="86"/>
                  </a:lnTo>
                  <a:lnTo>
                    <a:pt x="1337" y="84"/>
                  </a:lnTo>
                  <a:lnTo>
                    <a:pt x="1339" y="80"/>
                  </a:lnTo>
                  <a:lnTo>
                    <a:pt x="1343" y="78"/>
                  </a:lnTo>
                  <a:lnTo>
                    <a:pt x="1345" y="75"/>
                  </a:lnTo>
                  <a:lnTo>
                    <a:pt x="1348" y="73"/>
                  </a:lnTo>
                  <a:lnTo>
                    <a:pt x="1350" y="69"/>
                  </a:lnTo>
                  <a:lnTo>
                    <a:pt x="1350" y="63"/>
                  </a:lnTo>
                  <a:lnTo>
                    <a:pt x="1350" y="59"/>
                  </a:lnTo>
                  <a:lnTo>
                    <a:pt x="1348" y="55"/>
                  </a:lnTo>
                  <a:lnTo>
                    <a:pt x="1345" y="53"/>
                  </a:lnTo>
                  <a:lnTo>
                    <a:pt x="1341" y="51"/>
                  </a:lnTo>
                  <a:lnTo>
                    <a:pt x="1337" y="50"/>
                  </a:lnTo>
                  <a:lnTo>
                    <a:pt x="1333" y="48"/>
                  </a:lnTo>
                  <a:lnTo>
                    <a:pt x="1329" y="46"/>
                  </a:lnTo>
                  <a:lnTo>
                    <a:pt x="1329" y="40"/>
                  </a:lnTo>
                  <a:lnTo>
                    <a:pt x="1327" y="36"/>
                  </a:lnTo>
                  <a:lnTo>
                    <a:pt x="1327" y="30"/>
                  </a:lnTo>
                  <a:lnTo>
                    <a:pt x="1329" y="27"/>
                  </a:lnTo>
                  <a:lnTo>
                    <a:pt x="1333" y="25"/>
                  </a:lnTo>
                  <a:lnTo>
                    <a:pt x="1337" y="23"/>
                  </a:lnTo>
                  <a:lnTo>
                    <a:pt x="1339" y="19"/>
                  </a:lnTo>
                  <a:lnTo>
                    <a:pt x="1343" y="17"/>
                  </a:lnTo>
                  <a:lnTo>
                    <a:pt x="1348" y="17"/>
                  </a:lnTo>
                  <a:lnTo>
                    <a:pt x="1352" y="17"/>
                  </a:lnTo>
                  <a:lnTo>
                    <a:pt x="1356" y="21"/>
                  </a:lnTo>
                  <a:lnTo>
                    <a:pt x="1358" y="23"/>
                  </a:lnTo>
                  <a:lnTo>
                    <a:pt x="1362" y="27"/>
                  </a:lnTo>
                  <a:lnTo>
                    <a:pt x="1364" y="30"/>
                  </a:lnTo>
                  <a:lnTo>
                    <a:pt x="1366" y="34"/>
                  </a:lnTo>
                  <a:lnTo>
                    <a:pt x="1368" y="38"/>
                  </a:lnTo>
                  <a:lnTo>
                    <a:pt x="1369" y="42"/>
                  </a:lnTo>
                  <a:lnTo>
                    <a:pt x="1371" y="44"/>
                  </a:lnTo>
                  <a:lnTo>
                    <a:pt x="1375" y="48"/>
                  </a:lnTo>
                  <a:lnTo>
                    <a:pt x="1377" y="50"/>
                  </a:lnTo>
                  <a:lnTo>
                    <a:pt x="1383" y="51"/>
                  </a:lnTo>
                  <a:lnTo>
                    <a:pt x="1389" y="51"/>
                  </a:lnTo>
                  <a:lnTo>
                    <a:pt x="1393" y="50"/>
                  </a:lnTo>
                  <a:lnTo>
                    <a:pt x="1396" y="48"/>
                  </a:lnTo>
                  <a:lnTo>
                    <a:pt x="1402" y="46"/>
                  </a:lnTo>
                  <a:lnTo>
                    <a:pt x="1404" y="44"/>
                  </a:lnTo>
                  <a:lnTo>
                    <a:pt x="1408" y="42"/>
                  </a:lnTo>
                  <a:lnTo>
                    <a:pt x="1410" y="38"/>
                  </a:lnTo>
                  <a:lnTo>
                    <a:pt x="1412" y="34"/>
                  </a:lnTo>
                  <a:lnTo>
                    <a:pt x="1414" y="30"/>
                  </a:lnTo>
                  <a:lnTo>
                    <a:pt x="1416" y="27"/>
                  </a:lnTo>
                  <a:lnTo>
                    <a:pt x="1417" y="23"/>
                  </a:lnTo>
                  <a:lnTo>
                    <a:pt x="1419" y="19"/>
                  </a:lnTo>
                  <a:lnTo>
                    <a:pt x="1419" y="15"/>
                  </a:lnTo>
                  <a:lnTo>
                    <a:pt x="1421" y="11"/>
                  </a:lnTo>
                  <a:lnTo>
                    <a:pt x="1423" y="9"/>
                  </a:lnTo>
                  <a:lnTo>
                    <a:pt x="1425" y="5"/>
                  </a:lnTo>
                  <a:lnTo>
                    <a:pt x="1429" y="3"/>
                  </a:lnTo>
                  <a:lnTo>
                    <a:pt x="1433" y="2"/>
                  </a:lnTo>
                  <a:lnTo>
                    <a:pt x="1437" y="0"/>
                  </a:lnTo>
                  <a:lnTo>
                    <a:pt x="1442" y="0"/>
                  </a:lnTo>
                  <a:lnTo>
                    <a:pt x="1446" y="2"/>
                  </a:lnTo>
                  <a:lnTo>
                    <a:pt x="1452" y="3"/>
                  </a:lnTo>
                  <a:lnTo>
                    <a:pt x="1454" y="7"/>
                  </a:lnTo>
                  <a:lnTo>
                    <a:pt x="1456" y="11"/>
                  </a:lnTo>
                  <a:lnTo>
                    <a:pt x="1456" y="15"/>
                  </a:lnTo>
                  <a:lnTo>
                    <a:pt x="1456" y="17"/>
                  </a:lnTo>
                  <a:lnTo>
                    <a:pt x="1458" y="21"/>
                  </a:lnTo>
                  <a:lnTo>
                    <a:pt x="1458" y="25"/>
                  </a:lnTo>
                  <a:lnTo>
                    <a:pt x="1458" y="30"/>
                  </a:lnTo>
                  <a:lnTo>
                    <a:pt x="1460" y="34"/>
                  </a:lnTo>
                  <a:lnTo>
                    <a:pt x="1462" y="38"/>
                  </a:lnTo>
                  <a:lnTo>
                    <a:pt x="1465" y="40"/>
                  </a:lnTo>
                  <a:close/>
                </a:path>
              </a:pathLst>
            </a:custGeom>
            <a:solidFill>
              <a:schemeClr val="tx2"/>
            </a:solid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363" y="1470"/>
              <a:ext cx="1109" cy="1093"/>
            </a:xfrm>
            <a:custGeom>
              <a:avLst/>
              <a:gdLst>
                <a:gd name="T0" fmla="*/ 115 w 1109"/>
                <a:gd name="T1" fmla="*/ 648 h 1093"/>
                <a:gd name="T2" fmla="*/ 3 w 1109"/>
                <a:gd name="T3" fmla="*/ 584 h 1093"/>
                <a:gd name="T4" fmla="*/ 26 w 1109"/>
                <a:gd name="T5" fmla="*/ 575 h 1093"/>
                <a:gd name="T6" fmla="*/ 743 w 1109"/>
                <a:gd name="T7" fmla="*/ 202 h 1093"/>
                <a:gd name="T8" fmla="*/ 804 w 1109"/>
                <a:gd name="T9" fmla="*/ 223 h 1093"/>
                <a:gd name="T10" fmla="*/ 879 w 1109"/>
                <a:gd name="T11" fmla="*/ 112 h 1093"/>
                <a:gd name="T12" fmla="*/ 998 w 1109"/>
                <a:gd name="T13" fmla="*/ 181 h 1093"/>
                <a:gd name="T14" fmla="*/ 1048 w 1109"/>
                <a:gd name="T15" fmla="*/ 256 h 1093"/>
                <a:gd name="T16" fmla="*/ 1100 w 1109"/>
                <a:gd name="T17" fmla="*/ 421 h 1093"/>
                <a:gd name="T18" fmla="*/ 914 w 1109"/>
                <a:gd name="T19" fmla="*/ 363 h 1093"/>
                <a:gd name="T20" fmla="*/ 714 w 1109"/>
                <a:gd name="T21" fmla="*/ 448 h 1093"/>
                <a:gd name="T22" fmla="*/ 758 w 1109"/>
                <a:gd name="T23" fmla="*/ 507 h 1093"/>
                <a:gd name="T24" fmla="*/ 771 w 1109"/>
                <a:gd name="T25" fmla="*/ 578 h 1093"/>
                <a:gd name="T26" fmla="*/ 750 w 1109"/>
                <a:gd name="T27" fmla="*/ 672 h 1093"/>
                <a:gd name="T28" fmla="*/ 818 w 1109"/>
                <a:gd name="T29" fmla="*/ 795 h 1093"/>
                <a:gd name="T30" fmla="*/ 662 w 1109"/>
                <a:gd name="T31" fmla="*/ 1028 h 1093"/>
                <a:gd name="T32" fmla="*/ 601 w 1109"/>
                <a:gd name="T33" fmla="*/ 1082 h 1093"/>
                <a:gd name="T34" fmla="*/ 587 w 1109"/>
                <a:gd name="T35" fmla="*/ 1066 h 1093"/>
                <a:gd name="T36" fmla="*/ 558 w 1109"/>
                <a:gd name="T37" fmla="*/ 1045 h 1093"/>
                <a:gd name="T38" fmla="*/ 547 w 1109"/>
                <a:gd name="T39" fmla="*/ 1005 h 1093"/>
                <a:gd name="T40" fmla="*/ 520 w 1109"/>
                <a:gd name="T41" fmla="*/ 974 h 1093"/>
                <a:gd name="T42" fmla="*/ 497 w 1109"/>
                <a:gd name="T43" fmla="*/ 947 h 1093"/>
                <a:gd name="T44" fmla="*/ 493 w 1109"/>
                <a:gd name="T45" fmla="*/ 903 h 1093"/>
                <a:gd name="T46" fmla="*/ 468 w 1109"/>
                <a:gd name="T47" fmla="*/ 865 h 1093"/>
                <a:gd name="T48" fmla="*/ 426 w 1109"/>
                <a:gd name="T49" fmla="*/ 836 h 1093"/>
                <a:gd name="T50" fmla="*/ 397 w 1109"/>
                <a:gd name="T51" fmla="*/ 822 h 1093"/>
                <a:gd name="T52" fmla="*/ 372 w 1109"/>
                <a:gd name="T53" fmla="*/ 793 h 1093"/>
                <a:gd name="T54" fmla="*/ 362 w 1109"/>
                <a:gd name="T55" fmla="*/ 767 h 1093"/>
                <a:gd name="T56" fmla="*/ 334 w 1109"/>
                <a:gd name="T57" fmla="*/ 732 h 1093"/>
                <a:gd name="T58" fmla="*/ 318 w 1109"/>
                <a:gd name="T59" fmla="*/ 697 h 1093"/>
                <a:gd name="T60" fmla="*/ 284 w 1109"/>
                <a:gd name="T61" fmla="*/ 657 h 1093"/>
                <a:gd name="T62" fmla="*/ 238 w 1109"/>
                <a:gd name="T63" fmla="*/ 624 h 1093"/>
                <a:gd name="T64" fmla="*/ 201 w 1109"/>
                <a:gd name="T65" fmla="*/ 611 h 1093"/>
                <a:gd name="T66" fmla="*/ 149 w 1109"/>
                <a:gd name="T67" fmla="*/ 592 h 1093"/>
                <a:gd name="T68" fmla="*/ 105 w 1109"/>
                <a:gd name="T69" fmla="*/ 596 h 1093"/>
                <a:gd name="T70" fmla="*/ 103 w 1109"/>
                <a:gd name="T71" fmla="*/ 619 h 1093"/>
                <a:gd name="T72" fmla="*/ 99 w 1109"/>
                <a:gd name="T73" fmla="*/ 640 h 1093"/>
                <a:gd name="T74" fmla="*/ 92 w 1109"/>
                <a:gd name="T75" fmla="*/ 638 h 1093"/>
                <a:gd name="T76" fmla="*/ 97 w 1109"/>
                <a:gd name="T77" fmla="*/ 649 h 1093"/>
                <a:gd name="T78" fmla="*/ 80 w 1109"/>
                <a:gd name="T79" fmla="*/ 655 h 1093"/>
                <a:gd name="T80" fmla="*/ 57 w 1109"/>
                <a:gd name="T81" fmla="*/ 642 h 1093"/>
                <a:gd name="T82" fmla="*/ 49 w 1109"/>
                <a:gd name="T83" fmla="*/ 621 h 1093"/>
                <a:gd name="T84" fmla="*/ 32 w 1109"/>
                <a:gd name="T85" fmla="*/ 601 h 1093"/>
                <a:gd name="T86" fmla="*/ 21 w 1109"/>
                <a:gd name="T87" fmla="*/ 584 h 1093"/>
                <a:gd name="T88" fmla="*/ 46 w 1109"/>
                <a:gd name="T89" fmla="*/ 573 h 1093"/>
                <a:gd name="T90" fmla="*/ 78 w 1109"/>
                <a:gd name="T91" fmla="*/ 569 h 1093"/>
                <a:gd name="T92" fmla="*/ 109 w 1109"/>
                <a:gd name="T93" fmla="*/ 557 h 1093"/>
                <a:gd name="T94" fmla="*/ 140 w 1109"/>
                <a:gd name="T95" fmla="*/ 544 h 1093"/>
                <a:gd name="T96" fmla="*/ 180 w 1109"/>
                <a:gd name="T97" fmla="*/ 528 h 1093"/>
                <a:gd name="T98" fmla="*/ 240 w 1109"/>
                <a:gd name="T99" fmla="*/ 502 h 1093"/>
                <a:gd name="T100" fmla="*/ 297 w 1109"/>
                <a:gd name="T101" fmla="*/ 475 h 1093"/>
                <a:gd name="T102" fmla="*/ 343 w 1109"/>
                <a:gd name="T103" fmla="*/ 442 h 1093"/>
                <a:gd name="T104" fmla="*/ 370 w 1109"/>
                <a:gd name="T105" fmla="*/ 400 h 1093"/>
                <a:gd name="T106" fmla="*/ 432 w 1109"/>
                <a:gd name="T107" fmla="*/ 329 h 1093"/>
                <a:gd name="T108" fmla="*/ 485 w 1109"/>
                <a:gd name="T109" fmla="*/ 269 h 1093"/>
                <a:gd name="T110" fmla="*/ 531 w 1109"/>
                <a:gd name="T111" fmla="*/ 212 h 1093"/>
                <a:gd name="T112" fmla="*/ 560 w 1109"/>
                <a:gd name="T113" fmla="*/ 169 h 1093"/>
                <a:gd name="T114" fmla="*/ 585 w 1109"/>
                <a:gd name="T115" fmla="*/ 131 h 1093"/>
                <a:gd name="T116" fmla="*/ 622 w 1109"/>
                <a:gd name="T117" fmla="*/ 73 h 1093"/>
                <a:gd name="T118" fmla="*/ 639 w 1109"/>
                <a:gd name="T119" fmla="*/ 43 h 1093"/>
                <a:gd name="T120" fmla="*/ 664 w 1109"/>
                <a:gd name="T121" fmla="*/ 2 h 1093"/>
                <a:gd name="T122" fmla="*/ 683 w 1109"/>
                <a:gd name="T123" fmla="*/ 44 h 1093"/>
                <a:gd name="T124" fmla="*/ 675 w 1109"/>
                <a:gd name="T125" fmla="*/ 167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9" h="1093">
                  <a:moveTo>
                    <a:pt x="59" y="657"/>
                  </a:moveTo>
                  <a:lnTo>
                    <a:pt x="61" y="659"/>
                  </a:lnTo>
                  <a:lnTo>
                    <a:pt x="59" y="661"/>
                  </a:lnTo>
                  <a:lnTo>
                    <a:pt x="57" y="661"/>
                  </a:lnTo>
                  <a:lnTo>
                    <a:pt x="57" y="659"/>
                  </a:lnTo>
                  <a:lnTo>
                    <a:pt x="57" y="657"/>
                  </a:lnTo>
                  <a:lnTo>
                    <a:pt x="59" y="657"/>
                  </a:lnTo>
                  <a:close/>
                  <a:moveTo>
                    <a:pt x="119" y="653"/>
                  </a:moveTo>
                  <a:lnTo>
                    <a:pt x="117" y="653"/>
                  </a:lnTo>
                  <a:lnTo>
                    <a:pt x="117" y="649"/>
                  </a:lnTo>
                  <a:lnTo>
                    <a:pt x="115" y="649"/>
                  </a:lnTo>
                  <a:lnTo>
                    <a:pt x="117" y="648"/>
                  </a:lnTo>
                  <a:lnTo>
                    <a:pt x="115" y="648"/>
                  </a:lnTo>
                  <a:lnTo>
                    <a:pt x="117" y="646"/>
                  </a:lnTo>
                  <a:lnTo>
                    <a:pt x="119" y="646"/>
                  </a:lnTo>
                  <a:lnTo>
                    <a:pt x="121" y="649"/>
                  </a:lnTo>
                  <a:lnTo>
                    <a:pt x="121" y="651"/>
                  </a:lnTo>
                  <a:lnTo>
                    <a:pt x="119" y="653"/>
                  </a:lnTo>
                  <a:close/>
                  <a:moveTo>
                    <a:pt x="1" y="590"/>
                  </a:moveTo>
                  <a:lnTo>
                    <a:pt x="0" y="590"/>
                  </a:lnTo>
                  <a:lnTo>
                    <a:pt x="0" y="588"/>
                  </a:lnTo>
                  <a:lnTo>
                    <a:pt x="1" y="586"/>
                  </a:lnTo>
                  <a:lnTo>
                    <a:pt x="1" y="588"/>
                  </a:lnTo>
                  <a:lnTo>
                    <a:pt x="1" y="590"/>
                  </a:lnTo>
                  <a:close/>
                  <a:moveTo>
                    <a:pt x="5" y="584"/>
                  </a:moveTo>
                  <a:lnTo>
                    <a:pt x="3" y="584"/>
                  </a:lnTo>
                  <a:lnTo>
                    <a:pt x="5" y="582"/>
                  </a:lnTo>
                  <a:lnTo>
                    <a:pt x="7" y="582"/>
                  </a:lnTo>
                  <a:lnTo>
                    <a:pt x="5" y="584"/>
                  </a:lnTo>
                  <a:close/>
                  <a:moveTo>
                    <a:pt x="26" y="576"/>
                  </a:moveTo>
                  <a:lnTo>
                    <a:pt x="26" y="578"/>
                  </a:lnTo>
                  <a:lnTo>
                    <a:pt x="24" y="578"/>
                  </a:lnTo>
                  <a:lnTo>
                    <a:pt x="23" y="578"/>
                  </a:lnTo>
                  <a:lnTo>
                    <a:pt x="21" y="578"/>
                  </a:lnTo>
                  <a:lnTo>
                    <a:pt x="21" y="576"/>
                  </a:lnTo>
                  <a:lnTo>
                    <a:pt x="23" y="576"/>
                  </a:lnTo>
                  <a:lnTo>
                    <a:pt x="24" y="576"/>
                  </a:lnTo>
                  <a:lnTo>
                    <a:pt x="24" y="575"/>
                  </a:lnTo>
                  <a:lnTo>
                    <a:pt x="26" y="575"/>
                  </a:lnTo>
                  <a:lnTo>
                    <a:pt x="26" y="576"/>
                  </a:lnTo>
                  <a:close/>
                  <a:moveTo>
                    <a:pt x="55" y="567"/>
                  </a:moveTo>
                  <a:lnTo>
                    <a:pt x="53" y="567"/>
                  </a:lnTo>
                  <a:lnTo>
                    <a:pt x="53" y="565"/>
                  </a:lnTo>
                  <a:lnTo>
                    <a:pt x="55" y="565"/>
                  </a:lnTo>
                  <a:lnTo>
                    <a:pt x="55" y="567"/>
                  </a:lnTo>
                  <a:close/>
                  <a:moveTo>
                    <a:pt x="687" y="183"/>
                  </a:moveTo>
                  <a:lnTo>
                    <a:pt x="697" y="187"/>
                  </a:lnTo>
                  <a:lnTo>
                    <a:pt x="710" y="183"/>
                  </a:lnTo>
                  <a:lnTo>
                    <a:pt x="718" y="183"/>
                  </a:lnTo>
                  <a:lnTo>
                    <a:pt x="725" y="189"/>
                  </a:lnTo>
                  <a:lnTo>
                    <a:pt x="737" y="196"/>
                  </a:lnTo>
                  <a:lnTo>
                    <a:pt x="743" y="202"/>
                  </a:lnTo>
                  <a:lnTo>
                    <a:pt x="746" y="219"/>
                  </a:lnTo>
                  <a:lnTo>
                    <a:pt x="752" y="235"/>
                  </a:lnTo>
                  <a:lnTo>
                    <a:pt x="754" y="244"/>
                  </a:lnTo>
                  <a:lnTo>
                    <a:pt x="758" y="248"/>
                  </a:lnTo>
                  <a:lnTo>
                    <a:pt x="760" y="250"/>
                  </a:lnTo>
                  <a:lnTo>
                    <a:pt x="766" y="252"/>
                  </a:lnTo>
                  <a:lnTo>
                    <a:pt x="775" y="254"/>
                  </a:lnTo>
                  <a:lnTo>
                    <a:pt x="781" y="254"/>
                  </a:lnTo>
                  <a:lnTo>
                    <a:pt x="785" y="248"/>
                  </a:lnTo>
                  <a:lnTo>
                    <a:pt x="787" y="242"/>
                  </a:lnTo>
                  <a:lnTo>
                    <a:pt x="794" y="240"/>
                  </a:lnTo>
                  <a:lnTo>
                    <a:pt x="800" y="231"/>
                  </a:lnTo>
                  <a:lnTo>
                    <a:pt x="804" y="223"/>
                  </a:lnTo>
                  <a:lnTo>
                    <a:pt x="814" y="208"/>
                  </a:lnTo>
                  <a:lnTo>
                    <a:pt x="823" y="189"/>
                  </a:lnTo>
                  <a:lnTo>
                    <a:pt x="831" y="179"/>
                  </a:lnTo>
                  <a:lnTo>
                    <a:pt x="837" y="177"/>
                  </a:lnTo>
                  <a:lnTo>
                    <a:pt x="846" y="173"/>
                  </a:lnTo>
                  <a:lnTo>
                    <a:pt x="850" y="173"/>
                  </a:lnTo>
                  <a:lnTo>
                    <a:pt x="852" y="171"/>
                  </a:lnTo>
                  <a:lnTo>
                    <a:pt x="856" y="160"/>
                  </a:lnTo>
                  <a:lnTo>
                    <a:pt x="858" y="142"/>
                  </a:lnTo>
                  <a:lnTo>
                    <a:pt x="858" y="137"/>
                  </a:lnTo>
                  <a:lnTo>
                    <a:pt x="862" y="129"/>
                  </a:lnTo>
                  <a:lnTo>
                    <a:pt x="869" y="121"/>
                  </a:lnTo>
                  <a:lnTo>
                    <a:pt x="879" y="112"/>
                  </a:lnTo>
                  <a:lnTo>
                    <a:pt x="892" y="100"/>
                  </a:lnTo>
                  <a:lnTo>
                    <a:pt x="896" y="96"/>
                  </a:lnTo>
                  <a:lnTo>
                    <a:pt x="906" y="106"/>
                  </a:lnTo>
                  <a:lnTo>
                    <a:pt x="915" y="114"/>
                  </a:lnTo>
                  <a:lnTo>
                    <a:pt x="929" y="117"/>
                  </a:lnTo>
                  <a:lnTo>
                    <a:pt x="969" y="116"/>
                  </a:lnTo>
                  <a:lnTo>
                    <a:pt x="971" y="117"/>
                  </a:lnTo>
                  <a:lnTo>
                    <a:pt x="985" y="144"/>
                  </a:lnTo>
                  <a:lnTo>
                    <a:pt x="979" y="160"/>
                  </a:lnTo>
                  <a:lnTo>
                    <a:pt x="977" y="167"/>
                  </a:lnTo>
                  <a:lnTo>
                    <a:pt x="981" y="173"/>
                  </a:lnTo>
                  <a:lnTo>
                    <a:pt x="990" y="181"/>
                  </a:lnTo>
                  <a:lnTo>
                    <a:pt x="998" y="181"/>
                  </a:lnTo>
                  <a:lnTo>
                    <a:pt x="1004" y="181"/>
                  </a:lnTo>
                  <a:lnTo>
                    <a:pt x="1008" y="179"/>
                  </a:lnTo>
                  <a:lnTo>
                    <a:pt x="1011" y="167"/>
                  </a:lnTo>
                  <a:lnTo>
                    <a:pt x="1011" y="162"/>
                  </a:lnTo>
                  <a:lnTo>
                    <a:pt x="1015" y="160"/>
                  </a:lnTo>
                  <a:lnTo>
                    <a:pt x="1017" y="158"/>
                  </a:lnTo>
                  <a:lnTo>
                    <a:pt x="1019" y="160"/>
                  </a:lnTo>
                  <a:lnTo>
                    <a:pt x="1025" y="181"/>
                  </a:lnTo>
                  <a:lnTo>
                    <a:pt x="1034" y="204"/>
                  </a:lnTo>
                  <a:lnTo>
                    <a:pt x="1044" y="229"/>
                  </a:lnTo>
                  <a:lnTo>
                    <a:pt x="1050" y="238"/>
                  </a:lnTo>
                  <a:lnTo>
                    <a:pt x="1048" y="246"/>
                  </a:lnTo>
                  <a:lnTo>
                    <a:pt x="1048" y="256"/>
                  </a:lnTo>
                  <a:lnTo>
                    <a:pt x="1048" y="263"/>
                  </a:lnTo>
                  <a:lnTo>
                    <a:pt x="1050" y="269"/>
                  </a:lnTo>
                  <a:lnTo>
                    <a:pt x="1054" y="277"/>
                  </a:lnTo>
                  <a:lnTo>
                    <a:pt x="1063" y="290"/>
                  </a:lnTo>
                  <a:lnTo>
                    <a:pt x="1073" y="298"/>
                  </a:lnTo>
                  <a:lnTo>
                    <a:pt x="1077" y="306"/>
                  </a:lnTo>
                  <a:lnTo>
                    <a:pt x="1082" y="311"/>
                  </a:lnTo>
                  <a:lnTo>
                    <a:pt x="1090" y="333"/>
                  </a:lnTo>
                  <a:lnTo>
                    <a:pt x="1096" y="365"/>
                  </a:lnTo>
                  <a:lnTo>
                    <a:pt x="1104" y="384"/>
                  </a:lnTo>
                  <a:lnTo>
                    <a:pt x="1107" y="402"/>
                  </a:lnTo>
                  <a:lnTo>
                    <a:pt x="1109" y="413"/>
                  </a:lnTo>
                  <a:lnTo>
                    <a:pt x="1100" y="421"/>
                  </a:lnTo>
                  <a:lnTo>
                    <a:pt x="1094" y="423"/>
                  </a:lnTo>
                  <a:lnTo>
                    <a:pt x="1088" y="425"/>
                  </a:lnTo>
                  <a:lnTo>
                    <a:pt x="1082" y="425"/>
                  </a:lnTo>
                  <a:lnTo>
                    <a:pt x="1071" y="417"/>
                  </a:lnTo>
                  <a:lnTo>
                    <a:pt x="1058" y="406"/>
                  </a:lnTo>
                  <a:lnTo>
                    <a:pt x="1029" y="386"/>
                  </a:lnTo>
                  <a:lnTo>
                    <a:pt x="1011" y="381"/>
                  </a:lnTo>
                  <a:lnTo>
                    <a:pt x="994" y="382"/>
                  </a:lnTo>
                  <a:lnTo>
                    <a:pt x="977" y="379"/>
                  </a:lnTo>
                  <a:lnTo>
                    <a:pt x="969" y="377"/>
                  </a:lnTo>
                  <a:lnTo>
                    <a:pt x="963" y="375"/>
                  </a:lnTo>
                  <a:lnTo>
                    <a:pt x="948" y="369"/>
                  </a:lnTo>
                  <a:lnTo>
                    <a:pt x="914" y="363"/>
                  </a:lnTo>
                  <a:lnTo>
                    <a:pt x="892" y="363"/>
                  </a:lnTo>
                  <a:lnTo>
                    <a:pt x="887" y="367"/>
                  </a:lnTo>
                  <a:lnTo>
                    <a:pt x="879" y="375"/>
                  </a:lnTo>
                  <a:lnTo>
                    <a:pt x="873" y="377"/>
                  </a:lnTo>
                  <a:lnTo>
                    <a:pt x="816" y="392"/>
                  </a:lnTo>
                  <a:lnTo>
                    <a:pt x="771" y="406"/>
                  </a:lnTo>
                  <a:lnTo>
                    <a:pt x="746" y="415"/>
                  </a:lnTo>
                  <a:lnTo>
                    <a:pt x="723" y="425"/>
                  </a:lnTo>
                  <a:lnTo>
                    <a:pt x="720" y="427"/>
                  </a:lnTo>
                  <a:lnTo>
                    <a:pt x="714" y="436"/>
                  </a:lnTo>
                  <a:lnTo>
                    <a:pt x="712" y="438"/>
                  </a:lnTo>
                  <a:lnTo>
                    <a:pt x="710" y="440"/>
                  </a:lnTo>
                  <a:lnTo>
                    <a:pt x="714" y="448"/>
                  </a:lnTo>
                  <a:lnTo>
                    <a:pt x="721" y="452"/>
                  </a:lnTo>
                  <a:lnTo>
                    <a:pt x="737" y="450"/>
                  </a:lnTo>
                  <a:lnTo>
                    <a:pt x="745" y="454"/>
                  </a:lnTo>
                  <a:lnTo>
                    <a:pt x="746" y="457"/>
                  </a:lnTo>
                  <a:lnTo>
                    <a:pt x="743" y="461"/>
                  </a:lnTo>
                  <a:lnTo>
                    <a:pt x="739" y="463"/>
                  </a:lnTo>
                  <a:lnTo>
                    <a:pt x="739" y="467"/>
                  </a:lnTo>
                  <a:lnTo>
                    <a:pt x="739" y="473"/>
                  </a:lnTo>
                  <a:lnTo>
                    <a:pt x="745" y="494"/>
                  </a:lnTo>
                  <a:lnTo>
                    <a:pt x="750" y="500"/>
                  </a:lnTo>
                  <a:lnTo>
                    <a:pt x="754" y="503"/>
                  </a:lnTo>
                  <a:lnTo>
                    <a:pt x="756" y="505"/>
                  </a:lnTo>
                  <a:lnTo>
                    <a:pt x="758" y="507"/>
                  </a:lnTo>
                  <a:lnTo>
                    <a:pt x="758" y="509"/>
                  </a:lnTo>
                  <a:lnTo>
                    <a:pt x="756" y="513"/>
                  </a:lnTo>
                  <a:lnTo>
                    <a:pt x="750" y="517"/>
                  </a:lnTo>
                  <a:lnTo>
                    <a:pt x="746" y="521"/>
                  </a:lnTo>
                  <a:lnTo>
                    <a:pt x="743" y="523"/>
                  </a:lnTo>
                  <a:lnTo>
                    <a:pt x="743" y="525"/>
                  </a:lnTo>
                  <a:lnTo>
                    <a:pt x="741" y="528"/>
                  </a:lnTo>
                  <a:lnTo>
                    <a:pt x="743" y="532"/>
                  </a:lnTo>
                  <a:lnTo>
                    <a:pt x="748" y="544"/>
                  </a:lnTo>
                  <a:lnTo>
                    <a:pt x="752" y="548"/>
                  </a:lnTo>
                  <a:lnTo>
                    <a:pt x="758" y="550"/>
                  </a:lnTo>
                  <a:lnTo>
                    <a:pt x="766" y="557"/>
                  </a:lnTo>
                  <a:lnTo>
                    <a:pt x="771" y="578"/>
                  </a:lnTo>
                  <a:lnTo>
                    <a:pt x="769" y="590"/>
                  </a:lnTo>
                  <a:lnTo>
                    <a:pt x="771" y="600"/>
                  </a:lnTo>
                  <a:lnTo>
                    <a:pt x="771" y="607"/>
                  </a:lnTo>
                  <a:lnTo>
                    <a:pt x="768" y="611"/>
                  </a:lnTo>
                  <a:lnTo>
                    <a:pt x="766" y="619"/>
                  </a:lnTo>
                  <a:lnTo>
                    <a:pt x="764" y="623"/>
                  </a:lnTo>
                  <a:lnTo>
                    <a:pt x="768" y="632"/>
                  </a:lnTo>
                  <a:lnTo>
                    <a:pt x="768" y="636"/>
                  </a:lnTo>
                  <a:lnTo>
                    <a:pt x="764" y="644"/>
                  </a:lnTo>
                  <a:lnTo>
                    <a:pt x="756" y="655"/>
                  </a:lnTo>
                  <a:lnTo>
                    <a:pt x="752" y="665"/>
                  </a:lnTo>
                  <a:lnTo>
                    <a:pt x="750" y="671"/>
                  </a:lnTo>
                  <a:lnTo>
                    <a:pt x="750" y="672"/>
                  </a:lnTo>
                  <a:lnTo>
                    <a:pt x="752" y="682"/>
                  </a:lnTo>
                  <a:lnTo>
                    <a:pt x="764" y="692"/>
                  </a:lnTo>
                  <a:lnTo>
                    <a:pt x="781" y="696"/>
                  </a:lnTo>
                  <a:lnTo>
                    <a:pt x="793" y="699"/>
                  </a:lnTo>
                  <a:lnTo>
                    <a:pt x="800" y="699"/>
                  </a:lnTo>
                  <a:lnTo>
                    <a:pt x="812" y="697"/>
                  </a:lnTo>
                  <a:lnTo>
                    <a:pt x="827" y="701"/>
                  </a:lnTo>
                  <a:lnTo>
                    <a:pt x="837" y="705"/>
                  </a:lnTo>
                  <a:lnTo>
                    <a:pt x="841" y="707"/>
                  </a:lnTo>
                  <a:lnTo>
                    <a:pt x="833" y="738"/>
                  </a:lnTo>
                  <a:lnTo>
                    <a:pt x="823" y="770"/>
                  </a:lnTo>
                  <a:lnTo>
                    <a:pt x="821" y="776"/>
                  </a:lnTo>
                  <a:lnTo>
                    <a:pt x="818" y="795"/>
                  </a:lnTo>
                  <a:lnTo>
                    <a:pt x="775" y="830"/>
                  </a:lnTo>
                  <a:lnTo>
                    <a:pt x="760" y="826"/>
                  </a:lnTo>
                  <a:lnTo>
                    <a:pt x="752" y="836"/>
                  </a:lnTo>
                  <a:lnTo>
                    <a:pt x="741" y="851"/>
                  </a:lnTo>
                  <a:lnTo>
                    <a:pt x="712" y="855"/>
                  </a:lnTo>
                  <a:lnTo>
                    <a:pt x="693" y="870"/>
                  </a:lnTo>
                  <a:lnTo>
                    <a:pt x="687" y="893"/>
                  </a:lnTo>
                  <a:lnTo>
                    <a:pt x="664" y="976"/>
                  </a:lnTo>
                  <a:lnTo>
                    <a:pt x="643" y="995"/>
                  </a:lnTo>
                  <a:lnTo>
                    <a:pt x="643" y="1001"/>
                  </a:lnTo>
                  <a:lnTo>
                    <a:pt x="654" y="1020"/>
                  </a:lnTo>
                  <a:lnTo>
                    <a:pt x="658" y="1026"/>
                  </a:lnTo>
                  <a:lnTo>
                    <a:pt x="662" y="1028"/>
                  </a:lnTo>
                  <a:lnTo>
                    <a:pt x="664" y="1030"/>
                  </a:lnTo>
                  <a:lnTo>
                    <a:pt x="666" y="1043"/>
                  </a:lnTo>
                  <a:lnTo>
                    <a:pt x="649" y="1051"/>
                  </a:lnTo>
                  <a:lnTo>
                    <a:pt x="641" y="1055"/>
                  </a:lnTo>
                  <a:lnTo>
                    <a:pt x="641" y="1062"/>
                  </a:lnTo>
                  <a:lnTo>
                    <a:pt x="639" y="1070"/>
                  </a:lnTo>
                  <a:lnTo>
                    <a:pt x="641" y="1078"/>
                  </a:lnTo>
                  <a:lnTo>
                    <a:pt x="641" y="1082"/>
                  </a:lnTo>
                  <a:lnTo>
                    <a:pt x="625" y="1087"/>
                  </a:lnTo>
                  <a:lnTo>
                    <a:pt x="606" y="1093"/>
                  </a:lnTo>
                  <a:lnTo>
                    <a:pt x="604" y="1085"/>
                  </a:lnTo>
                  <a:lnTo>
                    <a:pt x="602" y="1083"/>
                  </a:lnTo>
                  <a:lnTo>
                    <a:pt x="601" y="1082"/>
                  </a:lnTo>
                  <a:lnTo>
                    <a:pt x="593" y="1080"/>
                  </a:lnTo>
                  <a:lnTo>
                    <a:pt x="591" y="1078"/>
                  </a:lnTo>
                  <a:lnTo>
                    <a:pt x="591" y="1074"/>
                  </a:lnTo>
                  <a:lnTo>
                    <a:pt x="593" y="1074"/>
                  </a:lnTo>
                  <a:lnTo>
                    <a:pt x="595" y="1074"/>
                  </a:lnTo>
                  <a:lnTo>
                    <a:pt x="597" y="1072"/>
                  </a:lnTo>
                  <a:lnTo>
                    <a:pt x="595" y="1072"/>
                  </a:lnTo>
                  <a:lnTo>
                    <a:pt x="591" y="1072"/>
                  </a:lnTo>
                  <a:lnTo>
                    <a:pt x="589" y="1070"/>
                  </a:lnTo>
                  <a:lnTo>
                    <a:pt x="587" y="1070"/>
                  </a:lnTo>
                  <a:lnTo>
                    <a:pt x="585" y="1070"/>
                  </a:lnTo>
                  <a:lnTo>
                    <a:pt x="585" y="1068"/>
                  </a:lnTo>
                  <a:lnTo>
                    <a:pt x="587" y="1066"/>
                  </a:lnTo>
                  <a:lnTo>
                    <a:pt x="589" y="1066"/>
                  </a:lnTo>
                  <a:lnTo>
                    <a:pt x="589" y="1064"/>
                  </a:lnTo>
                  <a:lnTo>
                    <a:pt x="587" y="1064"/>
                  </a:lnTo>
                  <a:lnTo>
                    <a:pt x="583" y="1066"/>
                  </a:lnTo>
                  <a:lnTo>
                    <a:pt x="583" y="1068"/>
                  </a:lnTo>
                  <a:lnTo>
                    <a:pt x="579" y="1068"/>
                  </a:lnTo>
                  <a:lnTo>
                    <a:pt x="576" y="1064"/>
                  </a:lnTo>
                  <a:lnTo>
                    <a:pt x="568" y="1060"/>
                  </a:lnTo>
                  <a:lnTo>
                    <a:pt x="566" y="1057"/>
                  </a:lnTo>
                  <a:lnTo>
                    <a:pt x="566" y="1055"/>
                  </a:lnTo>
                  <a:lnTo>
                    <a:pt x="564" y="1055"/>
                  </a:lnTo>
                  <a:lnTo>
                    <a:pt x="564" y="1049"/>
                  </a:lnTo>
                  <a:lnTo>
                    <a:pt x="558" y="1045"/>
                  </a:lnTo>
                  <a:lnTo>
                    <a:pt x="553" y="1043"/>
                  </a:lnTo>
                  <a:lnTo>
                    <a:pt x="551" y="1043"/>
                  </a:lnTo>
                  <a:lnTo>
                    <a:pt x="551" y="1041"/>
                  </a:lnTo>
                  <a:lnTo>
                    <a:pt x="553" y="1041"/>
                  </a:lnTo>
                  <a:lnTo>
                    <a:pt x="553" y="1039"/>
                  </a:lnTo>
                  <a:lnTo>
                    <a:pt x="553" y="1035"/>
                  </a:lnTo>
                  <a:lnTo>
                    <a:pt x="549" y="1030"/>
                  </a:lnTo>
                  <a:lnTo>
                    <a:pt x="549" y="1024"/>
                  </a:lnTo>
                  <a:lnTo>
                    <a:pt x="549" y="1016"/>
                  </a:lnTo>
                  <a:lnTo>
                    <a:pt x="549" y="1012"/>
                  </a:lnTo>
                  <a:lnTo>
                    <a:pt x="549" y="1009"/>
                  </a:lnTo>
                  <a:lnTo>
                    <a:pt x="547" y="1009"/>
                  </a:lnTo>
                  <a:lnTo>
                    <a:pt x="547" y="1005"/>
                  </a:lnTo>
                  <a:lnTo>
                    <a:pt x="545" y="1001"/>
                  </a:lnTo>
                  <a:lnTo>
                    <a:pt x="545" y="1003"/>
                  </a:lnTo>
                  <a:lnTo>
                    <a:pt x="547" y="1005"/>
                  </a:lnTo>
                  <a:lnTo>
                    <a:pt x="547" y="1009"/>
                  </a:lnTo>
                  <a:lnTo>
                    <a:pt x="545" y="1009"/>
                  </a:lnTo>
                  <a:lnTo>
                    <a:pt x="543" y="1005"/>
                  </a:lnTo>
                  <a:lnTo>
                    <a:pt x="539" y="997"/>
                  </a:lnTo>
                  <a:lnTo>
                    <a:pt x="537" y="993"/>
                  </a:lnTo>
                  <a:lnTo>
                    <a:pt x="537" y="991"/>
                  </a:lnTo>
                  <a:lnTo>
                    <a:pt x="533" y="987"/>
                  </a:lnTo>
                  <a:lnTo>
                    <a:pt x="529" y="986"/>
                  </a:lnTo>
                  <a:lnTo>
                    <a:pt x="526" y="982"/>
                  </a:lnTo>
                  <a:lnTo>
                    <a:pt x="520" y="974"/>
                  </a:lnTo>
                  <a:lnTo>
                    <a:pt x="516" y="968"/>
                  </a:lnTo>
                  <a:lnTo>
                    <a:pt x="510" y="962"/>
                  </a:lnTo>
                  <a:lnTo>
                    <a:pt x="508" y="962"/>
                  </a:lnTo>
                  <a:lnTo>
                    <a:pt x="506" y="961"/>
                  </a:lnTo>
                  <a:lnTo>
                    <a:pt x="505" y="961"/>
                  </a:lnTo>
                  <a:lnTo>
                    <a:pt x="503" y="962"/>
                  </a:lnTo>
                  <a:lnTo>
                    <a:pt x="501" y="961"/>
                  </a:lnTo>
                  <a:lnTo>
                    <a:pt x="501" y="957"/>
                  </a:lnTo>
                  <a:lnTo>
                    <a:pt x="499" y="957"/>
                  </a:lnTo>
                  <a:lnTo>
                    <a:pt x="499" y="955"/>
                  </a:lnTo>
                  <a:lnTo>
                    <a:pt x="499" y="953"/>
                  </a:lnTo>
                  <a:lnTo>
                    <a:pt x="497" y="949"/>
                  </a:lnTo>
                  <a:lnTo>
                    <a:pt x="497" y="947"/>
                  </a:lnTo>
                  <a:lnTo>
                    <a:pt x="497" y="945"/>
                  </a:lnTo>
                  <a:lnTo>
                    <a:pt x="497" y="943"/>
                  </a:lnTo>
                  <a:lnTo>
                    <a:pt x="497" y="936"/>
                  </a:lnTo>
                  <a:lnTo>
                    <a:pt x="499" y="936"/>
                  </a:lnTo>
                  <a:lnTo>
                    <a:pt x="499" y="934"/>
                  </a:lnTo>
                  <a:lnTo>
                    <a:pt x="499" y="932"/>
                  </a:lnTo>
                  <a:lnTo>
                    <a:pt x="499" y="924"/>
                  </a:lnTo>
                  <a:lnTo>
                    <a:pt x="501" y="924"/>
                  </a:lnTo>
                  <a:lnTo>
                    <a:pt x="501" y="914"/>
                  </a:lnTo>
                  <a:lnTo>
                    <a:pt x="499" y="913"/>
                  </a:lnTo>
                  <a:lnTo>
                    <a:pt x="499" y="911"/>
                  </a:lnTo>
                  <a:lnTo>
                    <a:pt x="497" y="909"/>
                  </a:lnTo>
                  <a:lnTo>
                    <a:pt x="493" y="903"/>
                  </a:lnTo>
                  <a:lnTo>
                    <a:pt x="487" y="897"/>
                  </a:lnTo>
                  <a:lnTo>
                    <a:pt x="487" y="891"/>
                  </a:lnTo>
                  <a:lnTo>
                    <a:pt x="487" y="890"/>
                  </a:lnTo>
                  <a:lnTo>
                    <a:pt x="485" y="886"/>
                  </a:lnTo>
                  <a:lnTo>
                    <a:pt x="483" y="886"/>
                  </a:lnTo>
                  <a:lnTo>
                    <a:pt x="483" y="884"/>
                  </a:lnTo>
                  <a:lnTo>
                    <a:pt x="483" y="882"/>
                  </a:lnTo>
                  <a:lnTo>
                    <a:pt x="481" y="882"/>
                  </a:lnTo>
                  <a:lnTo>
                    <a:pt x="478" y="878"/>
                  </a:lnTo>
                  <a:lnTo>
                    <a:pt x="476" y="876"/>
                  </a:lnTo>
                  <a:lnTo>
                    <a:pt x="472" y="868"/>
                  </a:lnTo>
                  <a:lnTo>
                    <a:pt x="470" y="866"/>
                  </a:lnTo>
                  <a:lnTo>
                    <a:pt x="468" y="865"/>
                  </a:lnTo>
                  <a:lnTo>
                    <a:pt x="466" y="865"/>
                  </a:lnTo>
                  <a:lnTo>
                    <a:pt x="464" y="865"/>
                  </a:lnTo>
                  <a:lnTo>
                    <a:pt x="460" y="861"/>
                  </a:lnTo>
                  <a:lnTo>
                    <a:pt x="458" y="857"/>
                  </a:lnTo>
                  <a:lnTo>
                    <a:pt x="455" y="857"/>
                  </a:lnTo>
                  <a:lnTo>
                    <a:pt x="447" y="849"/>
                  </a:lnTo>
                  <a:lnTo>
                    <a:pt x="445" y="847"/>
                  </a:lnTo>
                  <a:lnTo>
                    <a:pt x="439" y="840"/>
                  </a:lnTo>
                  <a:lnTo>
                    <a:pt x="435" y="838"/>
                  </a:lnTo>
                  <a:lnTo>
                    <a:pt x="432" y="838"/>
                  </a:lnTo>
                  <a:lnTo>
                    <a:pt x="430" y="838"/>
                  </a:lnTo>
                  <a:lnTo>
                    <a:pt x="428" y="836"/>
                  </a:lnTo>
                  <a:lnTo>
                    <a:pt x="426" y="836"/>
                  </a:lnTo>
                  <a:lnTo>
                    <a:pt x="424" y="836"/>
                  </a:lnTo>
                  <a:lnTo>
                    <a:pt x="418" y="830"/>
                  </a:lnTo>
                  <a:lnTo>
                    <a:pt x="416" y="832"/>
                  </a:lnTo>
                  <a:lnTo>
                    <a:pt x="414" y="832"/>
                  </a:lnTo>
                  <a:lnTo>
                    <a:pt x="412" y="830"/>
                  </a:lnTo>
                  <a:lnTo>
                    <a:pt x="409" y="828"/>
                  </a:lnTo>
                  <a:lnTo>
                    <a:pt x="407" y="828"/>
                  </a:lnTo>
                  <a:lnTo>
                    <a:pt x="407" y="830"/>
                  </a:lnTo>
                  <a:lnTo>
                    <a:pt x="403" y="830"/>
                  </a:lnTo>
                  <a:lnTo>
                    <a:pt x="401" y="828"/>
                  </a:lnTo>
                  <a:lnTo>
                    <a:pt x="399" y="828"/>
                  </a:lnTo>
                  <a:lnTo>
                    <a:pt x="397" y="826"/>
                  </a:lnTo>
                  <a:lnTo>
                    <a:pt x="397" y="822"/>
                  </a:lnTo>
                  <a:lnTo>
                    <a:pt x="395" y="822"/>
                  </a:lnTo>
                  <a:lnTo>
                    <a:pt x="395" y="820"/>
                  </a:lnTo>
                  <a:lnTo>
                    <a:pt x="395" y="817"/>
                  </a:lnTo>
                  <a:lnTo>
                    <a:pt x="391" y="815"/>
                  </a:lnTo>
                  <a:lnTo>
                    <a:pt x="391" y="813"/>
                  </a:lnTo>
                  <a:lnTo>
                    <a:pt x="389" y="809"/>
                  </a:lnTo>
                  <a:lnTo>
                    <a:pt x="387" y="809"/>
                  </a:lnTo>
                  <a:lnTo>
                    <a:pt x="385" y="809"/>
                  </a:lnTo>
                  <a:lnTo>
                    <a:pt x="384" y="807"/>
                  </a:lnTo>
                  <a:lnTo>
                    <a:pt x="384" y="805"/>
                  </a:lnTo>
                  <a:lnTo>
                    <a:pt x="378" y="801"/>
                  </a:lnTo>
                  <a:lnTo>
                    <a:pt x="378" y="799"/>
                  </a:lnTo>
                  <a:lnTo>
                    <a:pt x="372" y="793"/>
                  </a:lnTo>
                  <a:lnTo>
                    <a:pt x="372" y="792"/>
                  </a:lnTo>
                  <a:lnTo>
                    <a:pt x="372" y="790"/>
                  </a:lnTo>
                  <a:lnTo>
                    <a:pt x="372" y="788"/>
                  </a:lnTo>
                  <a:lnTo>
                    <a:pt x="368" y="784"/>
                  </a:lnTo>
                  <a:lnTo>
                    <a:pt x="368" y="782"/>
                  </a:lnTo>
                  <a:lnTo>
                    <a:pt x="368" y="780"/>
                  </a:lnTo>
                  <a:lnTo>
                    <a:pt x="368" y="778"/>
                  </a:lnTo>
                  <a:lnTo>
                    <a:pt x="368" y="776"/>
                  </a:lnTo>
                  <a:lnTo>
                    <a:pt x="366" y="776"/>
                  </a:lnTo>
                  <a:lnTo>
                    <a:pt x="366" y="774"/>
                  </a:lnTo>
                  <a:lnTo>
                    <a:pt x="364" y="772"/>
                  </a:lnTo>
                  <a:lnTo>
                    <a:pt x="364" y="770"/>
                  </a:lnTo>
                  <a:lnTo>
                    <a:pt x="362" y="767"/>
                  </a:lnTo>
                  <a:lnTo>
                    <a:pt x="362" y="761"/>
                  </a:lnTo>
                  <a:lnTo>
                    <a:pt x="361" y="757"/>
                  </a:lnTo>
                  <a:lnTo>
                    <a:pt x="357" y="755"/>
                  </a:lnTo>
                  <a:lnTo>
                    <a:pt x="357" y="753"/>
                  </a:lnTo>
                  <a:lnTo>
                    <a:pt x="355" y="751"/>
                  </a:lnTo>
                  <a:lnTo>
                    <a:pt x="355" y="749"/>
                  </a:lnTo>
                  <a:lnTo>
                    <a:pt x="353" y="747"/>
                  </a:lnTo>
                  <a:lnTo>
                    <a:pt x="353" y="745"/>
                  </a:lnTo>
                  <a:lnTo>
                    <a:pt x="349" y="742"/>
                  </a:lnTo>
                  <a:lnTo>
                    <a:pt x="343" y="738"/>
                  </a:lnTo>
                  <a:lnTo>
                    <a:pt x="341" y="736"/>
                  </a:lnTo>
                  <a:lnTo>
                    <a:pt x="336" y="734"/>
                  </a:lnTo>
                  <a:lnTo>
                    <a:pt x="334" y="732"/>
                  </a:lnTo>
                  <a:lnTo>
                    <a:pt x="332" y="728"/>
                  </a:lnTo>
                  <a:lnTo>
                    <a:pt x="330" y="724"/>
                  </a:lnTo>
                  <a:lnTo>
                    <a:pt x="328" y="722"/>
                  </a:lnTo>
                  <a:lnTo>
                    <a:pt x="328" y="721"/>
                  </a:lnTo>
                  <a:lnTo>
                    <a:pt x="326" y="719"/>
                  </a:lnTo>
                  <a:lnTo>
                    <a:pt x="326" y="717"/>
                  </a:lnTo>
                  <a:lnTo>
                    <a:pt x="326" y="715"/>
                  </a:lnTo>
                  <a:lnTo>
                    <a:pt x="324" y="715"/>
                  </a:lnTo>
                  <a:lnTo>
                    <a:pt x="322" y="713"/>
                  </a:lnTo>
                  <a:lnTo>
                    <a:pt x="322" y="707"/>
                  </a:lnTo>
                  <a:lnTo>
                    <a:pt x="320" y="705"/>
                  </a:lnTo>
                  <a:lnTo>
                    <a:pt x="320" y="703"/>
                  </a:lnTo>
                  <a:lnTo>
                    <a:pt x="318" y="697"/>
                  </a:lnTo>
                  <a:lnTo>
                    <a:pt x="316" y="696"/>
                  </a:lnTo>
                  <a:lnTo>
                    <a:pt x="314" y="694"/>
                  </a:lnTo>
                  <a:lnTo>
                    <a:pt x="314" y="692"/>
                  </a:lnTo>
                  <a:lnTo>
                    <a:pt x="313" y="690"/>
                  </a:lnTo>
                  <a:lnTo>
                    <a:pt x="309" y="686"/>
                  </a:lnTo>
                  <a:lnTo>
                    <a:pt x="309" y="684"/>
                  </a:lnTo>
                  <a:lnTo>
                    <a:pt x="307" y="680"/>
                  </a:lnTo>
                  <a:lnTo>
                    <a:pt x="301" y="676"/>
                  </a:lnTo>
                  <a:lnTo>
                    <a:pt x="301" y="674"/>
                  </a:lnTo>
                  <a:lnTo>
                    <a:pt x="293" y="667"/>
                  </a:lnTo>
                  <a:lnTo>
                    <a:pt x="291" y="667"/>
                  </a:lnTo>
                  <a:lnTo>
                    <a:pt x="288" y="661"/>
                  </a:lnTo>
                  <a:lnTo>
                    <a:pt x="284" y="657"/>
                  </a:lnTo>
                  <a:lnTo>
                    <a:pt x="280" y="653"/>
                  </a:lnTo>
                  <a:lnTo>
                    <a:pt x="278" y="651"/>
                  </a:lnTo>
                  <a:lnTo>
                    <a:pt x="276" y="649"/>
                  </a:lnTo>
                  <a:lnTo>
                    <a:pt x="274" y="649"/>
                  </a:lnTo>
                  <a:lnTo>
                    <a:pt x="266" y="642"/>
                  </a:lnTo>
                  <a:lnTo>
                    <a:pt x="265" y="642"/>
                  </a:lnTo>
                  <a:lnTo>
                    <a:pt x="265" y="640"/>
                  </a:lnTo>
                  <a:lnTo>
                    <a:pt x="261" y="640"/>
                  </a:lnTo>
                  <a:lnTo>
                    <a:pt x="259" y="638"/>
                  </a:lnTo>
                  <a:lnTo>
                    <a:pt x="253" y="634"/>
                  </a:lnTo>
                  <a:lnTo>
                    <a:pt x="243" y="626"/>
                  </a:lnTo>
                  <a:lnTo>
                    <a:pt x="241" y="624"/>
                  </a:lnTo>
                  <a:lnTo>
                    <a:pt x="238" y="624"/>
                  </a:lnTo>
                  <a:lnTo>
                    <a:pt x="232" y="621"/>
                  </a:lnTo>
                  <a:lnTo>
                    <a:pt x="230" y="619"/>
                  </a:lnTo>
                  <a:lnTo>
                    <a:pt x="228" y="619"/>
                  </a:lnTo>
                  <a:lnTo>
                    <a:pt x="226" y="619"/>
                  </a:lnTo>
                  <a:lnTo>
                    <a:pt x="224" y="619"/>
                  </a:lnTo>
                  <a:lnTo>
                    <a:pt x="222" y="617"/>
                  </a:lnTo>
                  <a:lnTo>
                    <a:pt x="220" y="615"/>
                  </a:lnTo>
                  <a:lnTo>
                    <a:pt x="218" y="615"/>
                  </a:lnTo>
                  <a:lnTo>
                    <a:pt x="215" y="615"/>
                  </a:lnTo>
                  <a:lnTo>
                    <a:pt x="211" y="617"/>
                  </a:lnTo>
                  <a:lnTo>
                    <a:pt x="209" y="617"/>
                  </a:lnTo>
                  <a:lnTo>
                    <a:pt x="205" y="613"/>
                  </a:lnTo>
                  <a:lnTo>
                    <a:pt x="201" y="611"/>
                  </a:lnTo>
                  <a:lnTo>
                    <a:pt x="199" y="611"/>
                  </a:lnTo>
                  <a:lnTo>
                    <a:pt x="195" y="609"/>
                  </a:lnTo>
                  <a:lnTo>
                    <a:pt x="193" y="609"/>
                  </a:lnTo>
                  <a:lnTo>
                    <a:pt x="190" y="607"/>
                  </a:lnTo>
                  <a:lnTo>
                    <a:pt x="180" y="603"/>
                  </a:lnTo>
                  <a:lnTo>
                    <a:pt x="178" y="603"/>
                  </a:lnTo>
                  <a:lnTo>
                    <a:pt x="169" y="598"/>
                  </a:lnTo>
                  <a:lnTo>
                    <a:pt x="161" y="594"/>
                  </a:lnTo>
                  <a:lnTo>
                    <a:pt x="157" y="594"/>
                  </a:lnTo>
                  <a:lnTo>
                    <a:pt x="155" y="594"/>
                  </a:lnTo>
                  <a:lnTo>
                    <a:pt x="153" y="594"/>
                  </a:lnTo>
                  <a:lnTo>
                    <a:pt x="153" y="592"/>
                  </a:lnTo>
                  <a:lnTo>
                    <a:pt x="149" y="592"/>
                  </a:lnTo>
                  <a:lnTo>
                    <a:pt x="145" y="592"/>
                  </a:lnTo>
                  <a:lnTo>
                    <a:pt x="144" y="590"/>
                  </a:lnTo>
                  <a:lnTo>
                    <a:pt x="130" y="590"/>
                  </a:lnTo>
                  <a:lnTo>
                    <a:pt x="130" y="592"/>
                  </a:lnTo>
                  <a:lnTo>
                    <a:pt x="122" y="592"/>
                  </a:lnTo>
                  <a:lnTo>
                    <a:pt x="121" y="594"/>
                  </a:lnTo>
                  <a:lnTo>
                    <a:pt x="119" y="594"/>
                  </a:lnTo>
                  <a:lnTo>
                    <a:pt x="117" y="594"/>
                  </a:lnTo>
                  <a:lnTo>
                    <a:pt x="115" y="594"/>
                  </a:lnTo>
                  <a:lnTo>
                    <a:pt x="113" y="594"/>
                  </a:lnTo>
                  <a:lnTo>
                    <a:pt x="111" y="594"/>
                  </a:lnTo>
                  <a:lnTo>
                    <a:pt x="111" y="596"/>
                  </a:lnTo>
                  <a:lnTo>
                    <a:pt x="105" y="596"/>
                  </a:lnTo>
                  <a:lnTo>
                    <a:pt x="103" y="598"/>
                  </a:lnTo>
                  <a:lnTo>
                    <a:pt x="101" y="598"/>
                  </a:lnTo>
                  <a:lnTo>
                    <a:pt x="94" y="603"/>
                  </a:lnTo>
                  <a:lnTo>
                    <a:pt x="94" y="607"/>
                  </a:lnTo>
                  <a:lnTo>
                    <a:pt x="94" y="609"/>
                  </a:lnTo>
                  <a:lnTo>
                    <a:pt x="92" y="609"/>
                  </a:lnTo>
                  <a:lnTo>
                    <a:pt x="92" y="611"/>
                  </a:lnTo>
                  <a:lnTo>
                    <a:pt x="92" y="613"/>
                  </a:lnTo>
                  <a:lnTo>
                    <a:pt x="92" y="615"/>
                  </a:lnTo>
                  <a:lnTo>
                    <a:pt x="96" y="619"/>
                  </a:lnTo>
                  <a:lnTo>
                    <a:pt x="97" y="617"/>
                  </a:lnTo>
                  <a:lnTo>
                    <a:pt x="99" y="619"/>
                  </a:lnTo>
                  <a:lnTo>
                    <a:pt x="103" y="619"/>
                  </a:lnTo>
                  <a:lnTo>
                    <a:pt x="103" y="623"/>
                  </a:lnTo>
                  <a:lnTo>
                    <a:pt x="101" y="623"/>
                  </a:lnTo>
                  <a:lnTo>
                    <a:pt x="99" y="626"/>
                  </a:lnTo>
                  <a:lnTo>
                    <a:pt x="97" y="626"/>
                  </a:lnTo>
                  <a:lnTo>
                    <a:pt x="97" y="628"/>
                  </a:lnTo>
                  <a:lnTo>
                    <a:pt x="96" y="630"/>
                  </a:lnTo>
                  <a:lnTo>
                    <a:pt x="97" y="632"/>
                  </a:lnTo>
                  <a:lnTo>
                    <a:pt x="99" y="632"/>
                  </a:lnTo>
                  <a:lnTo>
                    <a:pt x="101" y="632"/>
                  </a:lnTo>
                  <a:lnTo>
                    <a:pt x="101" y="634"/>
                  </a:lnTo>
                  <a:lnTo>
                    <a:pt x="101" y="636"/>
                  </a:lnTo>
                  <a:lnTo>
                    <a:pt x="101" y="638"/>
                  </a:lnTo>
                  <a:lnTo>
                    <a:pt x="99" y="640"/>
                  </a:lnTo>
                  <a:lnTo>
                    <a:pt x="99" y="638"/>
                  </a:lnTo>
                  <a:lnTo>
                    <a:pt x="99" y="636"/>
                  </a:lnTo>
                  <a:lnTo>
                    <a:pt x="97" y="634"/>
                  </a:lnTo>
                  <a:lnTo>
                    <a:pt x="97" y="636"/>
                  </a:lnTo>
                  <a:lnTo>
                    <a:pt x="96" y="632"/>
                  </a:lnTo>
                  <a:lnTo>
                    <a:pt x="94" y="634"/>
                  </a:lnTo>
                  <a:lnTo>
                    <a:pt x="94" y="632"/>
                  </a:lnTo>
                  <a:lnTo>
                    <a:pt x="92" y="634"/>
                  </a:lnTo>
                  <a:lnTo>
                    <a:pt x="92" y="632"/>
                  </a:lnTo>
                  <a:lnTo>
                    <a:pt x="90" y="634"/>
                  </a:lnTo>
                  <a:lnTo>
                    <a:pt x="90" y="636"/>
                  </a:lnTo>
                  <a:lnTo>
                    <a:pt x="92" y="636"/>
                  </a:lnTo>
                  <a:lnTo>
                    <a:pt x="92" y="638"/>
                  </a:lnTo>
                  <a:lnTo>
                    <a:pt x="92" y="640"/>
                  </a:lnTo>
                  <a:lnTo>
                    <a:pt x="92" y="642"/>
                  </a:lnTo>
                  <a:lnTo>
                    <a:pt x="94" y="642"/>
                  </a:lnTo>
                  <a:lnTo>
                    <a:pt x="94" y="640"/>
                  </a:lnTo>
                  <a:lnTo>
                    <a:pt x="96" y="640"/>
                  </a:lnTo>
                  <a:lnTo>
                    <a:pt x="96" y="642"/>
                  </a:lnTo>
                  <a:lnTo>
                    <a:pt x="97" y="642"/>
                  </a:lnTo>
                  <a:lnTo>
                    <a:pt x="97" y="644"/>
                  </a:lnTo>
                  <a:lnTo>
                    <a:pt x="99" y="642"/>
                  </a:lnTo>
                  <a:lnTo>
                    <a:pt x="101" y="642"/>
                  </a:lnTo>
                  <a:lnTo>
                    <a:pt x="101" y="646"/>
                  </a:lnTo>
                  <a:lnTo>
                    <a:pt x="101" y="648"/>
                  </a:lnTo>
                  <a:lnTo>
                    <a:pt x="97" y="649"/>
                  </a:lnTo>
                  <a:lnTo>
                    <a:pt x="94" y="651"/>
                  </a:lnTo>
                  <a:lnTo>
                    <a:pt x="92" y="653"/>
                  </a:lnTo>
                  <a:lnTo>
                    <a:pt x="92" y="657"/>
                  </a:lnTo>
                  <a:lnTo>
                    <a:pt x="94" y="661"/>
                  </a:lnTo>
                  <a:lnTo>
                    <a:pt x="94" y="665"/>
                  </a:lnTo>
                  <a:lnTo>
                    <a:pt x="92" y="667"/>
                  </a:lnTo>
                  <a:lnTo>
                    <a:pt x="90" y="667"/>
                  </a:lnTo>
                  <a:lnTo>
                    <a:pt x="88" y="665"/>
                  </a:lnTo>
                  <a:lnTo>
                    <a:pt x="86" y="663"/>
                  </a:lnTo>
                  <a:lnTo>
                    <a:pt x="86" y="661"/>
                  </a:lnTo>
                  <a:lnTo>
                    <a:pt x="82" y="657"/>
                  </a:lnTo>
                  <a:lnTo>
                    <a:pt x="80" y="657"/>
                  </a:lnTo>
                  <a:lnTo>
                    <a:pt x="80" y="655"/>
                  </a:lnTo>
                  <a:lnTo>
                    <a:pt x="80" y="653"/>
                  </a:lnTo>
                  <a:lnTo>
                    <a:pt x="78" y="649"/>
                  </a:lnTo>
                  <a:lnTo>
                    <a:pt x="76" y="646"/>
                  </a:lnTo>
                  <a:lnTo>
                    <a:pt x="74" y="646"/>
                  </a:lnTo>
                  <a:lnTo>
                    <a:pt x="71" y="646"/>
                  </a:lnTo>
                  <a:lnTo>
                    <a:pt x="67" y="642"/>
                  </a:lnTo>
                  <a:lnTo>
                    <a:pt x="67" y="644"/>
                  </a:lnTo>
                  <a:lnTo>
                    <a:pt x="65" y="644"/>
                  </a:lnTo>
                  <a:lnTo>
                    <a:pt x="63" y="644"/>
                  </a:lnTo>
                  <a:lnTo>
                    <a:pt x="61" y="644"/>
                  </a:lnTo>
                  <a:lnTo>
                    <a:pt x="59" y="644"/>
                  </a:lnTo>
                  <a:lnTo>
                    <a:pt x="57" y="644"/>
                  </a:lnTo>
                  <a:lnTo>
                    <a:pt x="57" y="642"/>
                  </a:lnTo>
                  <a:lnTo>
                    <a:pt x="59" y="640"/>
                  </a:lnTo>
                  <a:lnTo>
                    <a:pt x="59" y="638"/>
                  </a:lnTo>
                  <a:lnTo>
                    <a:pt x="59" y="636"/>
                  </a:lnTo>
                  <a:lnTo>
                    <a:pt x="59" y="634"/>
                  </a:lnTo>
                  <a:lnTo>
                    <a:pt x="55" y="634"/>
                  </a:lnTo>
                  <a:lnTo>
                    <a:pt x="55" y="632"/>
                  </a:lnTo>
                  <a:lnTo>
                    <a:pt x="53" y="630"/>
                  </a:lnTo>
                  <a:lnTo>
                    <a:pt x="53" y="628"/>
                  </a:lnTo>
                  <a:lnTo>
                    <a:pt x="55" y="626"/>
                  </a:lnTo>
                  <a:lnTo>
                    <a:pt x="53" y="624"/>
                  </a:lnTo>
                  <a:lnTo>
                    <a:pt x="51" y="624"/>
                  </a:lnTo>
                  <a:lnTo>
                    <a:pt x="51" y="623"/>
                  </a:lnTo>
                  <a:lnTo>
                    <a:pt x="49" y="621"/>
                  </a:lnTo>
                  <a:lnTo>
                    <a:pt x="48" y="621"/>
                  </a:lnTo>
                  <a:lnTo>
                    <a:pt x="46" y="619"/>
                  </a:lnTo>
                  <a:lnTo>
                    <a:pt x="48" y="619"/>
                  </a:lnTo>
                  <a:lnTo>
                    <a:pt x="46" y="617"/>
                  </a:lnTo>
                  <a:lnTo>
                    <a:pt x="44" y="615"/>
                  </a:lnTo>
                  <a:lnTo>
                    <a:pt x="44" y="613"/>
                  </a:lnTo>
                  <a:lnTo>
                    <a:pt x="42" y="609"/>
                  </a:lnTo>
                  <a:lnTo>
                    <a:pt x="40" y="611"/>
                  </a:lnTo>
                  <a:lnTo>
                    <a:pt x="38" y="611"/>
                  </a:lnTo>
                  <a:lnTo>
                    <a:pt x="36" y="609"/>
                  </a:lnTo>
                  <a:lnTo>
                    <a:pt x="32" y="609"/>
                  </a:lnTo>
                  <a:lnTo>
                    <a:pt x="30" y="607"/>
                  </a:lnTo>
                  <a:lnTo>
                    <a:pt x="32" y="601"/>
                  </a:lnTo>
                  <a:lnTo>
                    <a:pt x="30" y="601"/>
                  </a:lnTo>
                  <a:lnTo>
                    <a:pt x="30" y="600"/>
                  </a:lnTo>
                  <a:lnTo>
                    <a:pt x="23" y="592"/>
                  </a:lnTo>
                  <a:lnTo>
                    <a:pt x="21" y="592"/>
                  </a:lnTo>
                  <a:lnTo>
                    <a:pt x="19" y="590"/>
                  </a:lnTo>
                  <a:lnTo>
                    <a:pt x="11" y="590"/>
                  </a:lnTo>
                  <a:lnTo>
                    <a:pt x="11" y="588"/>
                  </a:lnTo>
                  <a:lnTo>
                    <a:pt x="11" y="586"/>
                  </a:lnTo>
                  <a:lnTo>
                    <a:pt x="13" y="582"/>
                  </a:lnTo>
                  <a:lnTo>
                    <a:pt x="15" y="582"/>
                  </a:lnTo>
                  <a:lnTo>
                    <a:pt x="17" y="582"/>
                  </a:lnTo>
                  <a:lnTo>
                    <a:pt x="19" y="584"/>
                  </a:lnTo>
                  <a:lnTo>
                    <a:pt x="21" y="584"/>
                  </a:lnTo>
                  <a:lnTo>
                    <a:pt x="21" y="582"/>
                  </a:lnTo>
                  <a:lnTo>
                    <a:pt x="23" y="580"/>
                  </a:lnTo>
                  <a:lnTo>
                    <a:pt x="26" y="582"/>
                  </a:lnTo>
                  <a:lnTo>
                    <a:pt x="28" y="576"/>
                  </a:lnTo>
                  <a:lnTo>
                    <a:pt x="32" y="576"/>
                  </a:lnTo>
                  <a:lnTo>
                    <a:pt x="32" y="578"/>
                  </a:lnTo>
                  <a:lnTo>
                    <a:pt x="36" y="575"/>
                  </a:lnTo>
                  <a:lnTo>
                    <a:pt x="38" y="576"/>
                  </a:lnTo>
                  <a:lnTo>
                    <a:pt x="40" y="576"/>
                  </a:lnTo>
                  <a:lnTo>
                    <a:pt x="42" y="576"/>
                  </a:lnTo>
                  <a:lnTo>
                    <a:pt x="42" y="575"/>
                  </a:lnTo>
                  <a:lnTo>
                    <a:pt x="46" y="575"/>
                  </a:lnTo>
                  <a:lnTo>
                    <a:pt x="46" y="573"/>
                  </a:lnTo>
                  <a:lnTo>
                    <a:pt x="49" y="569"/>
                  </a:lnTo>
                  <a:lnTo>
                    <a:pt x="53" y="569"/>
                  </a:lnTo>
                  <a:lnTo>
                    <a:pt x="53" y="571"/>
                  </a:lnTo>
                  <a:lnTo>
                    <a:pt x="57" y="571"/>
                  </a:lnTo>
                  <a:lnTo>
                    <a:pt x="59" y="571"/>
                  </a:lnTo>
                  <a:lnTo>
                    <a:pt x="61" y="573"/>
                  </a:lnTo>
                  <a:lnTo>
                    <a:pt x="63" y="573"/>
                  </a:lnTo>
                  <a:lnTo>
                    <a:pt x="65" y="573"/>
                  </a:lnTo>
                  <a:lnTo>
                    <a:pt x="67" y="571"/>
                  </a:lnTo>
                  <a:lnTo>
                    <a:pt x="69" y="571"/>
                  </a:lnTo>
                  <a:lnTo>
                    <a:pt x="71" y="571"/>
                  </a:lnTo>
                  <a:lnTo>
                    <a:pt x="74" y="569"/>
                  </a:lnTo>
                  <a:lnTo>
                    <a:pt x="78" y="569"/>
                  </a:lnTo>
                  <a:lnTo>
                    <a:pt x="82" y="567"/>
                  </a:lnTo>
                  <a:lnTo>
                    <a:pt x="84" y="567"/>
                  </a:lnTo>
                  <a:lnTo>
                    <a:pt x="84" y="565"/>
                  </a:lnTo>
                  <a:lnTo>
                    <a:pt x="88" y="565"/>
                  </a:lnTo>
                  <a:lnTo>
                    <a:pt x="92" y="565"/>
                  </a:lnTo>
                  <a:lnTo>
                    <a:pt x="94" y="563"/>
                  </a:lnTo>
                  <a:lnTo>
                    <a:pt x="96" y="563"/>
                  </a:lnTo>
                  <a:lnTo>
                    <a:pt x="99" y="561"/>
                  </a:lnTo>
                  <a:lnTo>
                    <a:pt x="101" y="559"/>
                  </a:lnTo>
                  <a:lnTo>
                    <a:pt x="105" y="559"/>
                  </a:lnTo>
                  <a:lnTo>
                    <a:pt x="107" y="559"/>
                  </a:lnTo>
                  <a:lnTo>
                    <a:pt x="107" y="557"/>
                  </a:lnTo>
                  <a:lnTo>
                    <a:pt x="109" y="557"/>
                  </a:lnTo>
                  <a:lnTo>
                    <a:pt x="113" y="557"/>
                  </a:lnTo>
                  <a:lnTo>
                    <a:pt x="113" y="555"/>
                  </a:lnTo>
                  <a:lnTo>
                    <a:pt x="115" y="555"/>
                  </a:lnTo>
                  <a:lnTo>
                    <a:pt x="117" y="555"/>
                  </a:lnTo>
                  <a:lnTo>
                    <a:pt x="119" y="555"/>
                  </a:lnTo>
                  <a:lnTo>
                    <a:pt x="121" y="553"/>
                  </a:lnTo>
                  <a:lnTo>
                    <a:pt x="122" y="553"/>
                  </a:lnTo>
                  <a:lnTo>
                    <a:pt x="126" y="551"/>
                  </a:lnTo>
                  <a:lnTo>
                    <a:pt x="130" y="551"/>
                  </a:lnTo>
                  <a:lnTo>
                    <a:pt x="132" y="550"/>
                  </a:lnTo>
                  <a:lnTo>
                    <a:pt x="134" y="548"/>
                  </a:lnTo>
                  <a:lnTo>
                    <a:pt x="138" y="546"/>
                  </a:lnTo>
                  <a:lnTo>
                    <a:pt x="140" y="544"/>
                  </a:lnTo>
                  <a:lnTo>
                    <a:pt x="144" y="542"/>
                  </a:lnTo>
                  <a:lnTo>
                    <a:pt x="145" y="542"/>
                  </a:lnTo>
                  <a:lnTo>
                    <a:pt x="147" y="540"/>
                  </a:lnTo>
                  <a:lnTo>
                    <a:pt x="149" y="540"/>
                  </a:lnTo>
                  <a:lnTo>
                    <a:pt x="151" y="540"/>
                  </a:lnTo>
                  <a:lnTo>
                    <a:pt x="153" y="540"/>
                  </a:lnTo>
                  <a:lnTo>
                    <a:pt x="157" y="538"/>
                  </a:lnTo>
                  <a:lnTo>
                    <a:pt x="159" y="538"/>
                  </a:lnTo>
                  <a:lnTo>
                    <a:pt x="169" y="532"/>
                  </a:lnTo>
                  <a:lnTo>
                    <a:pt x="174" y="530"/>
                  </a:lnTo>
                  <a:lnTo>
                    <a:pt x="176" y="528"/>
                  </a:lnTo>
                  <a:lnTo>
                    <a:pt x="178" y="528"/>
                  </a:lnTo>
                  <a:lnTo>
                    <a:pt x="180" y="528"/>
                  </a:lnTo>
                  <a:lnTo>
                    <a:pt x="190" y="523"/>
                  </a:lnTo>
                  <a:lnTo>
                    <a:pt x="192" y="521"/>
                  </a:lnTo>
                  <a:lnTo>
                    <a:pt x="195" y="521"/>
                  </a:lnTo>
                  <a:lnTo>
                    <a:pt x="199" y="519"/>
                  </a:lnTo>
                  <a:lnTo>
                    <a:pt x="201" y="519"/>
                  </a:lnTo>
                  <a:lnTo>
                    <a:pt x="203" y="517"/>
                  </a:lnTo>
                  <a:lnTo>
                    <a:pt x="211" y="515"/>
                  </a:lnTo>
                  <a:lnTo>
                    <a:pt x="220" y="509"/>
                  </a:lnTo>
                  <a:lnTo>
                    <a:pt x="232" y="503"/>
                  </a:lnTo>
                  <a:lnTo>
                    <a:pt x="234" y="503"/>
                  </a:lnTo>
                  <a:lnTo>
                    <a:pt x="236" y="503"/>
                  </a:lnTo>
                  <a:lnTo>
                    <a:pt x="238" y="502"/>
                  </a:lnTo>
                  <a:lnTo>
                    <a:pt x="240" y="502"/>
                  </a:lnTo>
                  <a:lnTo>
                    <a:pt x="243" y="500"/>
                  </a:lnTo>
                  <a:lnTo>
                    <a:pt x="245" y="498"/>
                  </a:lnTo>
                  <a:lnTo>
                    <a:pt x="247" y="498"/>
                  </a:lnTo>
                  <a:lnTo>
                    <a:pt x="253" y="496"/>
                  </a:lnTo>
                  <a:lnTo>
                    <a:pt x="255" y="494"/>
                  </a:lnTo>
                  <a:lnTo>
                    <a:pt x="259" y="492"/>
                  </a:lnTo>
                  <a:lnTo>
                    <a:pt x="265" y="490"/>
                  </a:lnTo>
                  <a:lnTo>
                    <a:pt x="270" y="484"/>
                  </a:lnTo>
                  <a:lnTo>
                    <a:pt x="274" y="484"/>
                  </a:lnTo>
                  <a:lnTo>
                    <a:pt x="280" y="482"/>
                  </a:lnTo>
                  <a:lnTo>
                    <a:pt x="284" y="480"/>
                  </a:lnTo>
                  <a:lnTo>
                    <a:pt x="286" y="480"/>
                  </a:lnTo>
                  <a:lnTo>
                    <a:pt x="297" y="475"/>
                  </a:lnTo>
                  <a:lnTo>
                    <a:pt x="301" y="471"/>
                  </a:lnTo>
                  <a:lnTo>
                    <a:pt x="307" y="469"/>
                  </a:lnTo>
                  <a:lnTo>
                    <a:pt x="311" y="467"/>
                  </a:lnTo>
                  <a:lnTo>
                    <a:pt x="318" y="461"/>
                  </a:lnTo>
                  <a:lnTo>
                    <a:pt x="320" y="461"/>
                  </a:lnTo>
                  <a:lnTo>
                    <a:pt x="328" y="457"/>
                  </a:lnTo>
                  <a:lnTo>
                    <a:pt x="332" y="454"/>
                  </a:lnTo>
                  <a:lnTo>
                    <a:pt x="336" y="452"/>
                  </a:lnTo>
                  <a:lnTo>
                    <a:pt x="337" y="450"/>
                  </a:lnTo>
                  <a:lnTo>
                    <a:pt x="339" y="450"/>
                  </a:lnTo>
                  <a:lnTo>
                    <a:pt x="341" y="446"/>
                  </a:lnTo>
                  <a:lnTo>
                    <a:pt x="341" y="444"/>
                  </a:lnTo>
                  <a:lnTo>
                    <a:pt x="343" y="442"/>
                  </a:lnTo>
                  <a:lnTo>
                    <a:pt x="343" y="438"/>
                  </a:lnTo>
                  <a:lnTo>
                    <a:pt x="345" y="434"/>
                  </a:lnTo>
                  <a:lnTo>
                    <a:pt x="347" y="431"/>
                  </a:lnTo>
                  <a:lnTo>
                    <a:pt x="349" y="429"/>
                  </a:lnTo>
                  <a:lnTo>
                    <a:pt x="349" y="427"/>
                  </a:lnTo>
                  <a:lnTo>
                    <a:pt x="351" y="425"/>
                  </a:lnTo>
                  <a:lnTo>
                    <a:pt x="351" y="423"/>
                  </a:lnTo>
                  <a:lnTo>
                    <a:pt x="355" y="419"/>
                  </a:lnTo>
                  <a:lnTo>
                    <a:pt x="357" y="417"/>
                  </a:lnTo>
                  <a:lnTo>
                    <a:pt x="357" y="415"/>
                  </a:lnTo>
                  <a:lnTo>
                    <a:pt x="364" y="407"/>
                  </a:lnTo>
                  <a:lnTo>
                    <a:pt x="366" y="402"/>
                  </a:lnTo>
                  <a:lnTo>
                    <a:pt x="370" y="400"/>
                  </a:lnTo>
                  <a:lnTo>
                    <a:pt x="382" y="388"/>
                  </a:lnTo>
                  <a:lnTo>
                    <a:pt x="382" y="386"/>
                  </a:lnTo>
                  <a:lnTo>
                    <a:pt x="384" y="384"/>
                  </a:lnTo>
                  <a:lnTo>
                    <a:pt x="389" y="379"/>
                  </a:lnTo>
                  <a:lnTo>
                    <a:pt x="391" y="377"/>
                  </a:lnTo>
                  <a:lnTo>
                    <a:pt x="391" y="375"/>
                  </a:lnTo>
                  <a:lnTo>
                    <a:pt x="395" y="371"/>
                  </a:lnTo>
                  <a:lnTo>
                    <a:pt x="407" y="359"/>
                  </a:lnTo>
                  <a:lnTo>
                    <a:pt x="410" y="354"/>
                  </a:lnTo>
                  <a:lnTo>
                    <a:pt x="414" y="350"/>
                  </a:lnTo>
                  <a:lnTo>
                    <a:pt x="424" y="340"/>
                  </a:lnTo>
                  <a:lnTo>
                    <a:pt x="432" y="333"/>
                  </a:lnTo>
                  <a:lnTo>
                    <a:pt x="432" y="329"/>
                  </a:lnTo>
                  <a:lnTo>
                    <a:pt x="439" y="323"/>
                  </a:lnTo>
                  <a:lnTo>
                    <a:pt x="439" y="321"/>
                  </a:lnTo>
                  <a:lnTo>
                    <a:pt x="445" y="315"/>
                  </a:lnTo>
                  <a:lnTo>
                    <a:pt x="449" y="313"/>
                  </a:lnTo>
                  <a:lnTo>
                    <a:pt x="449" y="310"/>
                  </a:lnTo>
                  <a:lnTo>
                    <a:pt x="455" y="306"/>
                  </a:lnTo>
                  <a:lnTo>
                    <a:pt x="460" y="296"/>
                  </a:lnTo>
                  <a:lnTo>
                    <a:pt x="464" y="294"/>
                  </a:lnTo>
                  <a:lnTo>
                    <a:pt x="464" y="292"/>
                  </a:lnTo>
                  <a:lnTo>
                    <a:pt x="468" y="286"/>
                  </a:lnTo>
                  <a:lnTo>
                    <a:pt x="478" y="277"/>
                  </a:lnTo>
                  <a:lnTo>
                    <a:pt x="478" y="275"/>
                  </a:lnTo>
                  <a:lnTo>
                    <a:pt x="485" y="269"/>
                  </a:lnTo>
                  <a:lnTo>
                    <a:pt x="485" y="267"/>
                  </a:lnTo>
                  <a:lnTo>
                    <a:pt x="493" y="260"/>
                  </a:lnTo>
                  <a:lnTo>
                    <a:pt x="493" y="258"/>
                  </a:lnTo>
                  <a:lnTo>
                    <a:pt x="501" y="250"/>
                  </a:lnTo>
                  <a:lnTo>
                    <a:pt x="501" y="248"/>
                  </a:lnTo>
                  <a:lnTo>
                    <a:pt x="506" y="240"/>
                  </a:lnTo>
                  <a:lnTo>
                    <a:pt x="508" y="237"/>
                  </a:lnTo>
                  <a:lnTo>
                    <a:pt x="510" y="235"/>
                  </a:lnTo>
                  <a:lnTo>
                    <a:pt x="514" y="229"/>
                  </a:lnTo>
                  <a:lnTo>
                    <a:pt x="516" y="225"/>
                  </a:lnTo>
                  <a:lnTo>
                    <a:pt x="518" y="225"/>
                  </a:lnTo>
                  <a:lnTo>
                    <a:pt x="522" y="221"/>
                  </a:lnTo>
                  <a:lnTo>
                    <a:pt x="531" y="212"/>
                  </a:lnTo>
                  <a:lnTo>
                    <a:pt x="531" y="210"/>
                  </a:lnTo>
                  <a:lnTo>
                    <a:pt x="535" y="206"/>
                  </a:lnTo>
                  <a:lnTo>
                    <a:pt x="535" y="204"/>
                  </a:lnTo>
                  <a:lnTo>
                    <a:pt x="539" y="200"/>
                  </a:lnTo>
                  <a:lnTo>
                    <a:pt x="545" y="192"/>
                  </a:lnTo>
                  <a:lnTo>
                    <a:pt x="545" y="190"/>
                  </a:lnTo>
                  <a:lnTo>
                    <a:pt x="547" y="189"/>
                  </a:lnTo>
                  <a:lnTo>
                    <a:pt x="547" y="187"/>
                  </a:lnTo>
                  <a:lnTo>
                    <a:pt x="551" y="183"/>
                  </a:lnTo>
                  <a:lnTo>
                    <a:pt x="551" y="181"/>
                  </a:lnTo>
                  <a:lnTo>
                    <a:pt x="553" y="179"/>
                  </a:lnTo>
                  <a:lnTo>
                    <a:pt x="558" y="171"/>
                  </a:lnTo>
                  <a:lnTo>
                    <a:pt x="560" y="169"/>
                  </a:lnTo>
                  <a:lnTo>
                    <a:pt x="564" y="164"/>
                  </a:lnTo>
                  <a:lnTo>
                    <a:pt x="566" y="160"/>
                  </a:lnTo>
                  <a:lnTo>
                    <a:pt x="568" y="158"/>
                  </a:lnTo>
                  <a:lnTo>
                    <a:pt x="570" y="156"/>
                  </a:lnTo>
                  <a:lnTo>
                    <a:pt x="570" y="154"/>
                  </a:lnTo>
                  <a:lnTo>
                    <a:pt x="574" y="148"/>
                  </a:lnTo>
                  <a:lnTo>
                    <a:pt x="574" y="146"/>
                  </a:lnTo>
                  <a:lnTo>
                    <a:pt x="576" y="144"/>
                  </a:lnTo>
                  <a:lnTo>
                    <a:pt x="577" y="142"/>
                  </a:lnTo>
                  <a:lnTo>
                    <a:pt x="579" y="141"/>
                  </a:lnTo>
                  <a:lnTo>
                    <a:pt x="581" y="137"/>
                  </a:lnTo>
                  <a:lnTo>
                    <a:pt x="583" y="135"/>
                  </a:lnTo>
                  <a:lnTo>
                    <a:pt x="585" y="131"/>
                  </a:lnTo>
                  <a:lnTo>
                    <a:pt x="587" y="127"/>
                  </a:lnTo>
                  <a:lnTo>
                    <a:pt x="589" y="123"/>
                  </a:lnTo>
                  <a:lnTo>
                    <a:pt x="591" y="119"/>
                  </a:lnTo>
                  <a:lnTo>
                    <a:pt x="595" y="116"/>
                  </a:lnTo>
                  <a:lnTo>
                    <a:pt x="601" y="104"/>
                  </a:lnTo>
                  <a:lnTo>
                    <a:pt x="602" y="102"/>
                  </a:lnTo>
                  <a:lnTo>
                    <a:pt x="602" y="100"/>
                  </a:lnTo>
                  <a:lnTo>
                    <a:pt x="608" y="94"/>
                  </a:lnTo>
                  <a:lnTo>
                    <a:pt x="614" y="83"/>
                  </a:lnTo>
                  <a:lnTo>
                    <a:pt x="618" y="79"/>
                  </a:lnTo>
                  <a:lnTo>
                    <a:pt x="618" y="77"/>
                  </a:lnTo>
                  <a:lnTo>
                    <a:pt x="620" y="75"/>
                  </a:lnTo>
                  <a:lnTo>
                    <a:pt x="622" y="73"/>
                  </a:lnTo>
                  <a:lnTo>
                    <a:pt x="624" y="69"/>
                  </a:lnTo>
                  <a:lnTo>
                    <a:pt x="625" y="66"/>
                  </a:lnTo>
                  <a:lnTo>
                    <a:pt x="625" y="64"/>
                  </a:lnTo>
                  <a:lnTo>
                    <a:pt x="627" y="64"/>
                  </a:lnTo>
                  <a:lnTo>
                    <a:pt x="627" y="62"/>
                  </a:lnTo>
                  <a:lnTo>
                    <a:pt x="629" y="60"/>
                  </a:lnTo>
                  <a:lnTo>
                    <a:pt x="629" y="56"/>
                  </a:lnTo>
                  <a:lnTo>
                    <a:pt x="633" y="52"/>
                  </a:lnTo>
                  <a:lnTo>
                    <a:pt x="635" y="50"/>
                  </a:lnTo>
                  <a:lnTo>
                    <a:pt x="635" y="48"/>
                  </a:lnTo>
                  <a:lnTo>
                    <a:pt x="637" y="46"/>
                  </a:lnTo>
                  <a:lnTo>
                    <a:pt x="637" y="44"/>
                  </a:lnTo>
                  <a:lnTo>
                    <a:pt x="639" y="43"/>
                  </a:lnTo>
                  <a:lnTo>
                    <a:pt x="639" y="41"/>
                  </a:lnTo>
                  <a:lnTo>
                    <a:pt x="643" y="35"/>
                  </a:lnTo>
                  <a:lnTo>
                    <a:pt x="643" y="33"/>
                  </a:lnTo>
                  <a:lnTo>
                    <a:pt x="647" y="29"/>
                  </a:lnTo>
                  <a:lnTo>
                    <a:pt x="649" y="25"/>
                  </a:lnTo>
                  <a:lnTo>
                    <a:pt x="650" y="23"/>
                  </a:lnTo>
                  <a:lnTo>
                    <a:pt x="650" y="21"/>
                  </a:lnTo>
                  <a:lnTo>
                    <a:pt x="654" y="20"/>
                  </a:lnTo>
                  <a:lnTo>
                    <a:pt x="654" y="16"/>
                  </a:lnTo>
                  <a:lnTo>
                    <a:pt x="658" y="12"/>
                  </a:lnTo>
                  <a:lnTo>
                    <a:pt x="660" y="8"/>
                  </a:lnTo>
                  <a:lnTo>
                    <a:pt x="662" y="6"/>
                  </a:lnTo>
                  <a:lnTo>
                    <a:pt x="664" y="2"/>
                  </a:lnTo>
                  <a:lnTo>
                    <a:pt x="666" y="0"/>
                  </a:lnTo>
                  <a:lnTo>
                    <a:pt x="689" y="6"/>
                  </a:lnTo>
                  <a:lnTo>
                    <a:pt x="698" y="8"/>
                  </a:lnTo>
                  <a:lnTo>
                    <a:pt x="700" y="10"/>
                  </a:lnTo>
                  <a:lnTo>
                    <a:pt x="706" y="12"/>
                  </a:lnTo>
                  <a:lnTo>
                    <a:pt x="710" y="20"/>
                  </a:lnTo>
                  <a:lnTo>
                    <a:pt x="712" y="25"/>
                  </a:lnTo>
                  <a:lnTo>
                    <a:pt x="710" y="31"/>
                  </a:lnTo>
                  <a:lnTo>
                    <a:pt x="706" y="35"/>
                  </a:lnTo>
                  <a:lnTo>
                    <a:pt x="700" y="37"/>
                  </a:lnTo>
                  <a:lnTo>
                    <a:pt x="693" y="37"/>
                  </a:lnTo>
                  <a:lnTo>
                    <a:pt x="687" y="39"/>
                  </a:lnTo>
                  <a:lnTo>
                    <a:pt x="683" y="44"/>
                  </a:lnTo>
                  <a:lnTo>
                    <a:pt x="679" y="50"/>
                  </a:lnTo>
                  <a:lnTo>
                    <a:pt x="677" y="58"/>
                  </a:lnTo>
                  <a:lnTo>
                    <a:pt x="672" y="66"/>
                  </a:lnTo>
                  <a:lnTo>
                    <a:pt x="658" y="89"/>
                  </a:lnTo>
                  <a:lnTo>
                    <a:pt x="654" y="102"/>
                  </a:lnTo>
                  <a:lnTo>
                    <a:pt x="650" y="116"/>
                  </a:lnTo>
                  <a:lnTo>
                    <a:pt x="650" y="127"/>
                  </a:lnTo>
                  <a:lnTo>
                    <a:pt x="654" y="131"/>
                  </a:lnTo>
                  <a:lnTo>
                    <a:pt x="668" y="141"/>
                  </a:lnTo>
                  <a:lnTo>
                    <a:pt x="672" y="146"/>
                  </a:lnTo>
                  <a:lnTo>
                    <a:pt x="673" y="150"/>
                  </a:lnTo>
                  <a:lnTo>
                    <a:pt x="675" y="160"/>
                  </a:lnTo>
                  <a:lnTo>
                    <a:pt x="675" y="167"/>
                  </a:lnTo>
                  <a:lnTo>
                    <a:pt x="675" y="173"/>
                  </a:lnTo>
                  <a:lnTo>
                    <a:pt x="679" y="179"/>
                  </a:lnTo>
                  <a:lnTo>
                    <a:pt x="687" y="183"/>
                  </a:lnTo>
                  <a:close/>
                </a:path>
              </a:pathLst>
            </a:custGeom>
            <a:solidFill>
              <a:schemeClr val="tx2"/>
            </a:solidFill>
            <a:ln w="4">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noEditPoints="1"/>
            </p:cNvSpPr>
            <p:nvPr/>
          </p:nvSpPr>
          <p:spPr bwMode="auto">
            <a:xfrm>
              <a:off x="969" y="1833"/>
              <a:ext cx="1815" cy="1164"/>
            </a:xfrm>
            <a:custGeom>
              <a:avLst/>
              <a:gdLst>
                <a:gd name="T0" fmla="*/ 112 w 1815"/>
                <a:gd name="T1" fmla="*/ 1112 h 1164"/>
                <a:gd name="T2" fmla="*/ 106 w 1815"/>
                <a:gd name="T3" fmla="*/ 1110 h 1164"/>
                <a:gd name="T4" fmla="*/ 133 w 1815"/>
                <a:gd name="T5" fmla="*/ 1097 h 1164"/>
                <a:gd name="T6" fmla="*/ 102 w 1815"/>
                <a:gd name="T7" fmla="*/ 1080 h 1164"/>
                <a:gd name="T8" fmla="*/ 114 w 1815"/>
                <a:gd name="T9" fmla="*/ 1009 h 1164"/>
                <a:gd name="T10" fmla="*/ 121 w 1815"/>
                <a:gd name="T11" fmla="*/ 999 h 1164"/>
                <a:gd name="T12" fmla="*/ 135 w 1815"/>
                <a:gd name="T13" fmla="*/ 982 h 1164"/>
                <a:gd name="T14" fmla="*/ 129 w 1815"/>
                <a:gd name="T15" fmla="*/ 991 h 1164"/>
                <a:gd name="T16" fmla="*/ 165 w 1815"/>
                <a:gd name="T17" fmla="*/ 984 h 1164"/>
                <a:gd name="T18" fmla="*/ 46 w 1815"/>
                <a:gd name="T19" fmla="*/ 905 h 1164"/>
                <a:gd name="T20" fmla="*/ 476 w 1815"/>
                <a:gd name="T21" fmla="*/ 62 h 1164"/>
                <a:gd name="T22" fmla="*/ 684 w 1815"/>
                <a:gd name="T23" fmla="*/ 27 h 1164"/>
                <a:gd name="T24" fmla="*/ 859 w 1815"/>
                <a:gd name="T25" fmla="*/ 117 h 1164"/>
                <a:gd name="T26" fmla="*/ 1216 w 1815"/>
                <a:gd name="T27" fmla="*/ 296 h 1164"/>
                <a:gd name="T28" fmla="*/ 1805 w 1815"/>
                <a:gd name="T29" fmla="*/ 657 h 1164"/>
                <a:gd name="T30" fmla="*/ 1769 w 1815"/>
                <a:gd name="T31" fmla="*/ 891 h 1164"/>
                <a:gd name="T32" fmla="*/ 1594 w 1815"/>
                <a:gd name="T33" fmla="*/ 1018 h 1164"/>
                <a:gd name="T34" fmla="*/ 1521 w 1815"/>
                <a:gd name="T35" fmla="*/ 989 h 1164"/>
                <a:gd name="T36" fmla="*/ 1389 w 1815"/>
                <a:gd name="T37" fmla="*/ 978 h 1164"/>
                <a:gd name="T38" fmla="*/ 1241 w 1815"/>
                <a:gd name="T39" fmla="*/ 1012 h 1164"/>
                <a:gd name="T40" fmla="*/ 1166 w 1815"/>
                <a:gd name="T41" fmla="*/ 1010 h 1164"/>
                <a:gd name="T42" fmla="*/ 1106 w 1815"/>
                <a:gd name="T43" fmla="*/ 1057 h 1164"/>
                <a:gd name="T44" fmla="*/ 1072 w 1815"/>
                <a:gd name="T45" fmla="*/ 1122 h 1164"/>
                <a:gd name="T46" fmla="*/ 974 w 1815"/>
                <a:gd name="T47" fmla="*/ 1164 h 1164"/>
                <a:gd name="T48" fmla="*/ 724 w 1815"/>
                <a:gd name="T49" fmla="*/ 1162 h 1164"/>
                <a:gd name="T50" fmla="*/ 500 w 1815"/>
                <a:gd name="T51" fmla="*/ 1162 h 1164"/>
                <a:gd name="T52" fmla="*/ 254 w 1815"/>
                <a:gd name="T53" fmla="*/ 1164 h 1164"/>
                <a:gd name="T54" fmla="*/ 192 w 1815"/>
                <a:gd name="T55" fmla="*/ 1151 h 1164"/>
                <a:gd name="T56" fmla="*/ 175 w 1815"/>
                <a:gd name="T57" fmla="*/ 1128 h 1164"/>
                <a:gd name="T58" fmla="*/ 160 w 1815"/>
                <a:gd name="T59" fmla="*/ 1116 h 1164"/>
                <a:gd name="T60" fmla="*/ 150 w 1815"/>
                <a:gd name="T61" fmla="*/ 1110 h 1164"/>
                <a:gd name="T62" fmla="*/ 152 w 1815"/>
                <a:gd name="T63" fmla="*/ 1051 h 1164"/>
                <a:gd name="T64" fmla="*/ 144 w 1815"/>
                <a:gd name="T65" fmla="*/ 1026 h 1164"/>
                <a:gd name="T66" fmla="*/ 187 w 1815"/>
                <a:gd name="T67" fmla="*/ 980 h 1164"/>
                <a:gd name="T68" fmla="*/ 212 w 1815"/>
                <a:gd name="T69" fmla="*/ 970 h 1164"/>
                <a:gd name="T70" fmla="*/ 215 w 1815"/>
                <a:gd name="T71" fmla="*/ 959 h 1164"/>
                <a:gd name="T72" fmla="*/ 213 w 1815"/>
                <a:gd name="T73" fmla="*/ 937 h 1164"/>
                <a:gd name="T74" fmla="*/ 204 w 1815"/>
                <a:gd name="T75" fmla="*/ 928 h 1164"/>
                <a:gd name="T76" fmla="*/ 167 w 1815"/>
                <a:gd name="T77" fmla="*/ 962 h 1164"/>
                <a:gd name="T78" fmla="*/ 129 w 1815"/>
                <a:gd name="T79" fmla="*/ 972 h 1164"/>
                <a:gd name="T80" fmla="*/ 117 w 1815"/>
                <a:gd name="T81" fmla="*/ 986 h 1164"/>
                <a:gd name="T82" fmla="*/ 96 w 1815"/>
                <a:gd name="T83" fmla="*/ 1007 h 1164"/>
                <a:gd name="T84" fmla="*/ 81 w 1815"/>
                <a:gd name="T85" fmla="*/ 1001 h 1164"/>
                <a:gd name="T86" fmla="*/ 54 w 1815"/>
                <a:gd name="T87" fmla="*/ 951 h 1164"/>
                <a:gd name="T88" fmla="*/ 60 w 1815"/>
                <a:gd name="T89" fmla="*/ 934 h 1164"/>
                <a:gd name="T90" fmla="*/ 48 w 1815"/>
                <a:gd name="T91" fmla="*/ 903 h 1164"/>
                <a:gd name="T92" fmla="*/ 64 w 1815"/>
                <a:gd name="T93" fmla="*/ 847 h 1164"/>
                <a:gd name="T94" fmla="*/ 100 w 1815"/>
                <a:gd name="T95" fmla="*/ 820 h 1164"/>
                <a:gd name="T96" fmla="*/ 77 w 1815"/>
                <a:gd name="T97" fmla="*/ 809 h 1164"/>
                <a:gd name="T98" fmla="*/ 69 w 1815"/>
                <a:gd name="T99" fmla="*/ 807 h 1164"/>
                <a:gd name="T100" fmla="*/ 37 w 1815"/>
                <a:gd name="T101" fmla="*/ 855 h 1164"/>
                <a:gd name="T102" fmla="*/ 35 w 1815"/>
                <a:gd name="T103" fmla="*/ 918 h 1164"/>
                <a:gd name="T104" fmla="*/ 31 w 1815"/>
                <a:gd name="T105" fmla="*/ 953 h 1164"/>
                <a:gd name="T106" fmla="*/ 25 w 1815"/>
                <a:gd name="T107" fmla="*/ 851 h 1164"/>
                <a:gd name="T108" fmla="*/ 19 w 1815"/>
                <a:gd name="T109" fmla="*/ 790 h 1164"/>
                <a:gd name="T110" fmla="*/ 0 w 1815"/>
                <a:gd name="T111" fmla="*/ 730 h 1164"/>
                <a:gd name="T112" fmla="*/ 106 w 1815"/>
                <a:gd name="T113" fmla="*/ 492 h 1164"/>
                <a:gd name="T114" fmla="*/ 144 w 1815"/>
                <a:gd name="T115" fmla="*/ 309 h 1164"/>
                <a:gd name="T116" fmla="*/ 137 w 1815"/>
                <a:gd name="T117" fmla="*/ 169 h 1164"/>
                <a:gd name="T118" fmla="*/ 139 w 1815"/>
                <a:gd name="T119" fmla="*/ 91 h 1164"/>
                <a:gd name="T120" fmla="*/ 357 w 1815"/>
                <a:gd name="T121" fmla="*/ 12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5" h="1164">
                  <a:moveTo>
                    <a:pt x="190" y="1135"/>
                  </a:moveTo>
                  <a:lnTo>
                    <a:pt x="188" y="1135"/>
                  </a:lnTo>
                  <a:lnTo>
                    <a:pt x="188" y="1133"/>
                  </a:lnTo>
                  <a:lnTo>
                    <a:pt x="190" y="1133"/>
                  </a:lnTo>
                  <a:lnTo>
                    <a:pt x="190" y="1135"/>
                  </a:lnTo>
                  <a:close/>
                  <a:moveTo>
                    <a:pt x="131" y="1108"/>
                  </a:moveTo>
                  <a:lnTo>
                    <a:pt x="131" y="1110"/>
                  </a:lnTo>
                  <a:lnTo>
                    <a:pt x="133" y="1110"/>
                  </a:lnTo>
                  <a:lnTo>
                    <a:pt x="135" y="1110"/>
                  </a:lnTo>
                  <a:lnTo>
                    <a:pt x="135" y="1112"/>
                  </a:lnTo>
                  <a:lnTo>
                    <a:pt x="131" y="1114"/>
                  </a:lnTo>
                  <a:lnTo>
                    <a:pt x="129" y="1112"/>
                  </a:lnTo>
                  <a:lnTo>
                    <a:pt x="129" y="1110"/>
                  </a:lnTo>
                  <a:lnTo>
                    <a:pt x="129" y="1108"/>
                  </a:lnTo>
                  <a:lnTo>
                    <a:pt x="131" y="1108"/>
                  </a:lnTo>
                  <a:close/>
                  <a:moveTo>
                    <a:pt x="108" y="1110"/>
                  </a:moveTo>
                  <a:lnTo>
                    <a:pt x="110" y="1112"/>
                  </a:lnTo>
                  <a:lnTo>
                    <a:pt x="112" y="1112"/>
                  </a:lnTo>
                  <a:lnTo>
                    <a:pt x="114" y="1112"/>
                  </a:lnTo>
                  <a:lnTo>
                    <a:pt x="114" y="1116"/>
                  </a:lnTo>
                  <a:lnTo>
                    <a:pt x="117" y="1118"/>
                  </a:lnTo>
                  <a:lnTo>
                    <a:pt x="119" y="1120"/>
                  </a:lnTo>
                  <a:lnTo>
                    <a:pt x="121" y="1122"/>
                  </a:lnTo>
                  <a:lnTo>
                    <a:pt x="121" y="1124"/>
                  </a:lnTo>
                  <a:lnTo>
                    <a:pt x="125" y="1124"/>
                  </a:lnTo>
                  <a:lnTo>
                    <a:pt x="127" y="1122"/>
                  </a:lnTo>
                  <a:lnTo>
                    <a:pt x="129" y="1122"/>
                  </a:lnTo>
                  <a:lnTo>
                    <a:pt x="129" y="1124"/>
                  </a:lnTo>
                  <a:lnTo>
                    <a:pt x="129" y="1126"/>
                  </a:lnTo>
                  <a:lnTo>
                    <a:pt x="127" y="1126"/>
                  </a:lnTo>
                  <a:lnTo>
                    <a:pt x="125" y="1126"/>
                  </a:lnTo>
                  <a:lnTo>
                    <a:pt x="119" y="1124"/>
                  </a:lnTo>
                  <a:lnTo>
                    <a:pt x="115" y="1120"/>
                  </a:lnTo>
                  <a:lnTo>
                    <a:pt x="112" y="1118"/>
                  </a:lnTo>
                  <a:lnTo>
                    <a:pt x="106" y="1112"/>
                  </a:lnTo>
                  <a:lnTo>
                    <a:pt x="106" y="1110"/>
                  </a:lnTo>
                  <a:lnTo>
                    <a:pt x="104" y="1110"/>
                  </a:lnTo>
                  <a:lnTo>
                    <a:pt x="104" y="1105"/>
                  </a:lnTo>
                  <a:lnTo>
                    <a:pt x="106" y="1105"/>
                  </a:lnTo>
                  <a:lnTo>
                    <a:pt x="108" y="1105"/>
                  </a:lnTo>
                  <a:lnTo>
                    <a:pt x="108" y="1107"/>
                  </a:lnTo>
                  <a:lnTo>
                    <a:pt x="108" y="1110"/>
                  </a:lnTo>
                  <a:close/>
                  <a:moveTo>
                    <a:pt x="119" y="1093"/>
                  </a:moveTo>
                  <a:lnTo>
                    <a:pt x="117" y="1093"/>
                  </a:lnTo>
                  <a:lnTo>
                    <a:pt x="114" y="1093"/>
                  </a:lnTo>
                  <a:lnTo>
                    <a:pt x="114" y="1091"/>
                  </a:lnTo>
                  <a:lnTo>
                    <a:pt x="117" y="1091"/>
                  </a:lnTo>
                  <a:lnTo>
                    <a:pt x="119" y="1093"/>
                  </a:lnTo>
                  <a:close/>
                  <a:moveTo>
                    <a:pt x="135" y="1105"/>
                  </a:moveTo>
                  <a:lnTo>
                    <a:pt x="133" y="1107"/>
                  </a:lnTo>
                  <a:lnTo>
                    <a:pt x="131" y="1107"/>
                  </a:lnTo>
                  <a:lnTo>
                    <a:pt x="131" y="1103"/>
                  </a:lnTo>
                  <a:lnTo>
                    <a:pt x="131" y="1097"/>
                  </a:lnTo>
                  <a:lnTo>
                    <a:pt x="133" y="1097"/>
                  </a:lnTo>
                  <a:lnTo>
                    <a:pt x="133" y="1093"/>
                  </a:lnTo>
                  <a:lnTo>
                    <a:pt x="133" y="1087"/>
                  </a:lnTo>
                  <a:lnTo>
                    <a:pt x="133" y="1082"/>
                  </a:lnTo>
                  <a:lnTo>
                    <a:pt x="135" y="1082"/>
                  </a:lnTo>
                  <a:lnTo>
                    <a:pt x="135" y="1093"/>
                  </a:lnTo>
                  <a:lnTo>
                    <a:pt x="137" y="1097"/>
                  </a:lnTo>
                  <a:lnTo>
                    <a:pt x="139" y="1097"/>
                  </a:lnTo>
                  <a:lnTo>
                    <a:pt x="139" y="1099"/>
                  </a:lnTo>
                  <a:lnTo>
                    <a:pt x="135" y="1103"/>
                  </a:lnTo>
                  <a:lnTo>
                    <a:pt x="135" y="1105"/>
                  </a:lnTo>
                  <a:close/>
                  <a:moveTo>
                    <a:pt x="102" y="1080"/>
                  </a:moveTo>
                  <a:lnTo>
                    <a:pt x="100" y="1082"/>
                  </a:lnTo>
                  <a:lnTo>
                    <a:pt x="98" y="1082"/>
                  </a:lnTo>
                  <a:lnTo>
                    <a:pt x="98" y="1080"/>
                  </a:lnTo>
                  <a:lnTo>
                    <a:pt x="100" y="1078"/>
                  </a:lnTo>
                  <a:lnTo>
                    <a:pt x="104" y="1078"/>
                  </a:lnTo>
                  <a:lnTo>
                    <a:pt x="104" y="1080"/>
                  </a:lnTo>
                  <a:lnTo>
                    <a:pt x="102" y="1080"/>
                  </a:lnTo>
                  <a:close/>
                  <a:moveTo>
                    <a:pt x="121" y="1010"/>
                  </a:moveTo>
                  <a:lnTo>
                    <a:pt x="115" y="1016"/>
                  </a:lnTo>
                  <a:lnTo>
                    <a:pt x="114" y="1016"/>
                  </a:lnTo>
                  <a:lnTo>
                    <a:pt x="114" y="1014"/>
                  </a:lnTo>
                  <a:lnTo>
                    <a:pt x="115" y="1014"/>
                  </a:lnTo>
                  <a:lnTo>
                    <a:pt x="115" y="1012"/>
                  </a:lnTo>
                  <a:lnTo>
                    <a:pt x="119" y="1009"/>
                  </a:lnTo>
                  <a:lnTo>
                    <a:pt x="121" y="1007"/>
                  </a:lnTo>
                  <a:lnTo>
                    <a:pt x="119" y="1007"/>
                  </a:lnTo>
                  <a:lnTo>
                    <a:pt x="125" y="1003"/>
                  </a:lnTo>
                  <a:lnTo>
                    <a:pt x="127" y="1005"/>
                  </a:lnTo>
                  <a:lnTo>
                    <a:pt x="125" y="1007"/>
                  </a:lnTo>
                  <a:lnTo>
                    <a:pt x="121" y="1010"/>
                  </a:lnTo>
                  <a:close/>
                  <a:moveTo>
                    <a:pt x="114" y="1012"/>
                  </a:moveTo>
                  <a:lnTo>
                    <a:pt x="112" y="1012"/>
                  </a:lnTo>
                  <a:lnTo>
                    <a:pt x="112" y="1010"/>
                  </a:lnTo>
                  <a:lnTo>
                    <a:pt x="114" y="1010"/>
                  </a:lnTo>
                  <a:lnTo>
                    <a:pt x="114" y="1009"/>
                  </a:lnTo>
                  <a:lnTo>
                    <a:pt x="115" y="1005"/>
                  </a:lnTo>
                  <a:lnTo>
                    <a:pt x="115" y="1001"/>
                  </a:lnTo>
                  <a:lnTo>
                    <a:pt x="115" y="999"/>
                  </a:lnTo>
                  <a:lnTo>
                    <a:pt x="117" y="999"/>
                  </a:lnTo>
                  <a:lnTo>
                    <a:pt x="119" y="1001"/>
                  </a:lnTo>
                  <a:lnTo>
                    <a:pt x="121" y="1003"/>
                  </a:lnTo>
                  <a:lnTo>
                    <a:pt x="119" y="1005"/>
                  </a:lnTo>
                  <a:lnTo>
                    <a:pt x="117" y="1009"/>
                  </a:lnTo>
                  <a:lnTo>
                    <a:pt x="114" y="1012"/>
                  </a:lnTo>
                  <a:close/>
                  <a:moveTo>
                    <a:pt x="108" y="995"/>
                  </a:moveTo>
                  <a:lnTo>
                    <a:pt x="104" y="997"/>
                  </a:lnTo>
                  <a:lnTo>
                    <a:pt x="102" y="997"/>
                  </a:lnTo>
                  <a:lnTo>
                    <a:pt x="102" y="993"/>
                  </a:lnTo>
                  <a:lnTo>
                    <a:pt x="104" y="991"/>
                  </a:lnTo>
                  <a:lnTo>
                    <a:pt x="106" y="991"/>
                  </a:lnTo>
                  <a:lnTo>
                    <a:pt x="108" y="995"/>
                  </a:lnTo>
                  <a:close/>
                  <a:moveTo>
                    <a:pt x="123" y="999"/>
                  </a:moveTo>
                  <a:lnTo>
                    <a:pt x="121" y="999"/>
                  </a:lnTo>
                  <a:lnTo>
                    <a:pt x="117" y="995"/>
                  </a:lnTo>
                  <a:lnTo>
                    <a:pt x="119" y="995"/>
                  </a:lnTo>
                  <a:lnTo>
                    <a:pt x="125" y="987"/>
                  </a:lnTo>
                  <a:lnTo>
                    <a:pt x="127" y="984"/>
                  </a:lnTo>
                  <a:lnTo>
                    <a:pt x="129" y="986"/>
                  </a:lnTo>
                  <a:lnTo>
                    <a:pt x="129" y="987"/>
                  </a:lnTo>
                  <a:lnTo>
                    <a:pt x="129" y="989"/>
                  </a:lnTo>
                  <a:lnTo>
                    <a:pt x="125" y="995"/>
                  </a:lnTo>
                  <a:lnTo>
                    <a:pt x="123" y="999"/>
                  </a:lnTo>
                  <a:close/>
                  <a:moveTo>
                    <a:pt x="133" y="989"/>
                  </a:moveTo>
                  <a:lnTo>
                    <a:pt x="131" y="991"/>
                  </a:lnTo>
                  <a:lnTo>
                    <a:pt x="129" y="991"/>
                  </a:lnTo>
                  <a:lnTo>
                    <a:pt x="131" y="987"/>
                  </a:lnTo>
                  <a:lnTo>
                    <a:pt x="131" y="986"/>
                  </a:lnTo>
                  <a:lnTo>
                    <a:pt x="129" y="984"/>
                  </a:lnTo>
                  <a:lnTo>
                    <a:pt x="131" y="982"/>
                  </a:lnTo>
                  <a:lnTo>
                    <a:pt x="133" y="982"/>
                  </a:lnTo>
                  <a:lnTo>
                    <a:pt x="135" y="982"/>
                  </a:lnTo>
                  <a:lnTo>
                    <a:pt x="135" y="984"/>
                  </a:lnTo>
                  <a:lnTo>
                    <a:pt x="135" y="986"/>
                  </a:lnTo>
                  <a:lnTo>
                    <a:pt x="133" y="989"/>
                  </a:lnTo>
                  <a:close/>
                  <a:moveTo>
                    <a:pt x="154" y="993"/>
                  </a:moveTo>
                  <a:lnTo>
                    <a:pt x="152" y="995"/>
                  </a:lnTo>
                  <a:lnTo>
                    <a:pt x="146" y="999"/>
                  </a:lnTo>
                  <a:lnTo>
                    <a:pt x="144" y="1001"/>
                  </a:lnTo>
                  <a:lnTo>
                    <a:pt x="142" y="1003"/>
                  </a:lnTo>
                  <a:lnTo>
                    <a:pt x="140" y="1003"/>
                  </a:lnTo>
                  <a:lnTo>
                    <a:pt x="137" y="1003"/>
                  </a:lnTo>
                  <a:lnTo>
                    <a:pt x="135" y="1003"/>
                  </a:lnTo>
                  <a:lnTo>
                    <a:pt x="131" y="1005"/>
                  </a:lnTo>
                  <a:lnTo>
                    <a:pt x="129" y="1005"/>
                  </a:lnTo>
                  <a:lnTo>
                    <a:pt x="125" y="1003"/>
                  </a:lnTo>
                  <a:lnTo>
                    <a:pt x="125" y="999"/>
                  </a:lnTo>
                  <a:lnTo>
                    <a:pt x="127" y="997"/>
                  </a:lnTo>
                  <a:lnTo>
                    <a:pt x="127" y="995"/>
                  </a:lnTo>
                  <a:lnTo>
                    <a:pt x="129" y="991"/>
                  </a:lnTo>
                  <a:lnTo>
                    <a:pt x="133" y="991"/>
                  </a:lnTo>
                  <a:lnTo>
                    <a:pt x="135" y="989"/>
                  </a:lnTo>
                  <a:lnTo>
                    <a:pt x="137" y="986"/>
                  </a:lnTo>
                  <a:lnTo>
                    <a:pt x="137" y="984"/>
                  </a:lnTo>
                  <a:lnTo>
                    <a:pt x="139" y="980"/>
                  </a:lnTo>
                  <a:lnTo>
                    <a:pt x="140" y="976"/>
                  </a:lnTo>
                  <a:lnTo>
                    <a:pt x="144" y="974"/>
                  </a:lnTo>
                  <a:lnTo>
                    <a:pt x="146" y="974"/>
                  </a:lnTo>
                  <a:lnTo>
                    <a:pt x="150" y="974"/>
                  </a:lnTo>
                  <a:lnTo>
                    <a:pt x="152" y="972"/>
                  </a:lnTo>
                  <a:lnTo>
                    <a:pt x="154" y="972"/>
                  </a:lnTo>
                  <a:lnTo>
                    <a:pt x="156" y="972"/>
                  </a:lnTo>
                  <a:lnTo>
                    <a:pt x="160" y="970"/>
                  </a:lnTo>
                  <a:lnTo>
                    <a:pt x="167" y="970"/>
                  </a:lnTo>
                  <a:lnTo>
                    <a:pt x="171" y="974"/>
                  </a:lnTo>
                  <a:lnTo>
                    <a:pt x="171" y="978"/>
                  </a:lnTo>
                  <a:lnTo>
                    <a:pt x="171" y="980"/>
                  </a:lnTo>
                  <a:lnTo>
                    <a:pt x="165" y="984"/>
                  </a:lnTo>
                  <a:lnTo>
                    <a:pt x="163" y="986"/>
                  </a:lnTo>
                  <a:lnTo>
                    <a:pt x="160" y="989"/>
                  </a:lnTo>
                  <a:lnTo>
                    <a:pt x="158" y="991"/>
                  </a:lnTo>
                  <a:lnTo>
                    <a:pt x="154" y="993"/>
                  </a:lnTo>
                  <a:close/>
                  <a:moveTo>
                    <a:pt x="54" y="959"/>
                  </a:moveTo>
                  <a:lnTo>
                    <a:pt x="54" y="961"/>
                  </a:lnTo>
                  <a:lnTo>
                    <a:pt x="52" y="959"/>
                  </a:lnTo>
                  <a:lnTo>
                    <a:pt x="50" y="953"/>
                  </a:lnTo>
                  <a:lnTo>
                    <a:pt x="48" y="951"/>
                  </a:lnTo>
                  <a:lnTo>
                    <a:pt x="48" y="947"/>
                  </a:lnTo>
                  <a:lnTo>
                    <a:pt x="50" y="947"/>
                  </a:lnTo>
                  <a:lnTo>
                    <a:pt x="52" y="947"/>
                  </a:lnTo>
                  <a:lnTo>
                    <a:pt x="52" y="955"/>
                  </a:lnTo>
                  <a:lnTo>
                    <a:pt x="52" y="959"/>
                  </a:lnTo>
                  <a:lnTo>
                    <a:pt x="54" y="959"/>
                  </a:lnTo>
                  <a:close/>
                  <a:moveTo>
                    <a:pt x="48" y="907"/>
                  </a:moveTo>
                  <a:lnTo>
                    <a:pt x="46" y="907"/>
                  </a:lnTo>
                  <a:lnTo>
                    <a:pt x="46" y="905"/>
                  </a:lnTo>
                  <a:lnTo>
                    <a:pt x="48" y="905"/>
                  </a:lnTo>
                  <a:lnTo>
                    <a:pt x="48" y="907"/>
                  </a:lnTo>
                  <a:close/>
                  <a:moveTo>
                    <a:pt x="44" y="895"/>
                  </a:moveTo>
                  <a:lnTo>
                    <a:pt x="43" y="899"/>
                  </a:lnTo>
                  <a:lnTo>
                    <a:pt x="41" y="899"/>
                  </a:lnTo>
                  <a:lnTo>
                    <a:pt x="41" y="897"/>
                  </a:lnTo>
                  <a:lnTo>
                    <a:pt x="43" y="897"/>
                  </a:lnTo>
                  <a:lnTo>
                    <a:pt x="43" y="893"/>
                  </a:lnTo>
                  <a:lnTo>
                    <a:pt x="43" y="891"/>
                  </a:lnTo>
                  <a:lnTo>
                    <a:pt x="44" y="893"/>
                  </a:lnTo>
                  <a:lnTo>
                    <a:pt x="44" y="895"/>
                  </a:lnTo>
                  <a:close/>
                  <a:moveTo>
                    <a:pt x="371" y="16"/>
                  </a:moveTo>
                  <a:lnTo>
                    <a:pt x="388" y="19"/>
                  </a:lnTo>
                  <a:lnTo>
                    <a:pt x="405" y="18"/>
                  </a:lnTo>
                  <a:lnTo>
                    <a:pt x="423" y="23"/>
                  </a:lnTo>
                  <a:lnTo>
                    <a:pt x="452" y="43"/>
                  </a:lnTo>
                  <a:lnTo>
                    <a:pt x="465" y="54"/>
                  </a:lnTo>
                  <a:lnTo>
                    <a:pt x="476" y="62"/>
                  </a:lnTo>
                  <a:lnTo>
                    <a:pt x="482" y="62"/>
                  </a:lnTo>
                  <a:lnTo>
                    <a:pt x="488" y="60"/>
                  </a:lnTo>
                  <a:lnTo>
                    <a:pt x="494" y="58"/>
                  </a:lnTo>
                  <a:lnTo>
                    <a:pt x="503" y="50"/>
                  </a:lnTo>
                  <a:lnTo>
                    <a:pt x="507" y="48"/>
                  </a:lnTo>
                  <a:lnTo>
                    <a:pt x="521" y="48"/>
                  </a:lnTo>
                  <a:lnTo>
                    <a:pt x="563" y="52"/>
                  </a:lnTo>
                  <a:lnTo>
                    <a:pt x="572" y="50"/>
                  </a:lnTo>
                  <a:lnTo>
                    <a:pt x="578" y="50"/>
                  </a:lnTo>
                  <a:lnTo>
                    <a:pt x="586" y="48"/>
                  </a:lnTo>
                  <a:lnTo>
                    <a:pt x="592" y="46"/>
                  </a:lnTo>
                  <a:lnTo>
                    <a:pt x="605" y="46"/>
                  </a:lnTo>
                  <a:lnTo>
                    <a:pt x="632" y="46"/>
                  </a:lnTo>
                  <a:lnTo>
                    <a:pt x="647" y="44"/>
                  </a:lnTo>
                  <a:lnTo>
                    <a:pt x="659" y="37"/>
                  </a:lnTo>
                  <a:lnTo>
                    <a:pt x="674" y="29"/>
                  </a:lnTo>
                  <a:lnTo>
                    <a:pt x="680" y="27"/>
                  </a:lnTo>
                  <a:lnTo>
                    <a:pt x="684" y="27"/>
                  </a:lnTo>
                  <a:lnTo>
                    <a:pt x="686" y="29"/>
                  </a:lnTo>
                  <a:lnTo>
                    <a:pt x="693" y="29"/>
                  </a:lnTo>
                  <a:lnTo>
                    <a:pt x="707" y="29"/>
                  </a:lnTo>
                  <a:lnTo>
                    <a:pt x="716" y="29"/>
                  </a:lnTo>
                  <a:lnTo>
                    <a:pt x="730" y="21"/>
                  </a:lnTo>
                  <a:lnTo>
                    <a:pt x="741" y="14"/>
                  </a:lnTo>
                  <a:lnTo>
                    <a:pt x="745" y="10"/>
                  </a:lnTo>
                  <a:lnTo>
                    <a:pt x="747" y="8"/>
                  </a:lnTo>
                  <a:lnTo>
                    <a:pt x="763" y="10"/>
                  </a:lnTo>
                  <a:lnTo>
                    <a:pt x="809" y="14"/>
                  </a:lnTo>
                  <a:lnTo>
                    <a:pt x="811" y="21"/>
                  </a:lnTo>
                  <a:lnTo>
                    <a:pt x="812" y="37"/>
                  </a:lnTo>
                  <a:lnTo>
                    <a:pt x="814" y="52"/>
                  </a:lnTo>
                  <a:lnTo>
                    <a:pt x="828" y="58"/>
                  </a:lnTo>
                  <a:lnTo>
                    <a:pt x="832" y="85"/>
                  </a:lnTo>
                  <a:lnTo>
                    <a:pt x="839" y="100"/>
                  </a:lnTo>
                  <a:lnTo>
                    <a:pt x="845" y="108"/>
                  </a:lnTo>
                  <a:lnTo>
                    <a:pt x="859" y="117"/>
                  </a:lnTo>
                  <a:lnTo>
                    <a:pt x="887" y="129"/>
                  </a:lnTo>
                  <a:lnTo>
                    <a:pt x="912" y="137"/>
                  </a:lnTo>
                  <a:lnTo>
                    <a:pt x="926" y="135"/>
                  </a:lnTo>
                  <a:lnTo>
                    <a:pt x="937" y="133"/>
                  </a:lnTo>
                  <a:lnTo>
                    <a:pt x="960" y="131"/>
                  </a:lnTo>
                  <a:lnTo>
                    <a:pt x="1020" y="158"/>
                  </a:lnTo>
                  <a:lnTo>
                    <a:pt x="1028" y="160"/>
                  </a:lnTo>
                  <a:lnTo>
                    <a:pt x="1039" y="160"/>
                  </a:lnTo>
                  <a:lnTo>
                    <a:pt x="1053" y="154"/>
                  </a:lnTo>
                  <a:lnTo>
                    <a:pt x="1076" y="150"/>
                  </a:lnTo>
                  <a:lnTo>
                    <a:pt x="1079" y="150"/>
                  </a:lnTo>
                  <a:lnTo>
                    <a:pt x="1081" y="150"/>
                  </a:lnTo>
                  <a:lnTo>
                    <a:pt x="1087" y="154"/>
                  </a:lnTo>
                  <a:lnTo>
                    <a:pt x="1093" y="156"/>
                  </a:lnTo>
                  <a:lnTo>
                    <a:pt x="1101" y="165"/>
                  </a:lnTo>
                  <a:lnTo>
                    <a:pt x="1141" y="210"/>
                  </a:lnTo>
                  <a:lnTo>
                    <a:pt x="1175" y="250"/>
                  </a:lnTo>
                  <a:lnTo>
                    <a:pt x="1216" y="296"/>
                  </a:lnTo>
                  <a:lnTo>
                    <a:pt x="1300" y="313"/>
                  </a:lnTo>
                  <a:lnTo>
                    <a:pt x="1413" y="338"/>
                  </a:lnTo>
                  <a:lnTo>
                    <a:pt x="1502" y="329"/>
                  </a:lnTo>
                  <a:lnTo>
                    <a:pt x="1508" y="327"/>
                  </a:lnTo>
                  <a:lnTo>
                    <a:pt x="1511" y="317"/>
                  </a:lnTo>
                  <a:lnTo>
                    <a:pt x="1533" y="265"/>
                  </a:lnTo>
                  <a:lnTo>
                    <a:pt x="1536" y="261"/>
                  </a:lnTo>
                  <a:lnTo>
                    <a:pt x="1542" y="263"/>
                  </a:lnTo>
                  <a:lnTo>
                    <a:pt x="1554" y="277"/>
                  </a:lnTo>
                  <a:lnTo>
                    <a:pt x="1592" y="319"/>
                  </a:lnTo>
                  <a:lnTo>
                    <a:pt x="1605" y="325"/>
                  </a:lnTo>
                  <a:lnTo>
                    <a:pt x="1773" y="371"/>
                  </a:lnTo>
                  <a:lnTo>
                    <a:pt x="1773" y="404"/>
                  </a:lnTo>
                  <a:lnTo>
                    <a:pt x="1767" y="517"/>
                  </a:lnTo>
                  <a:lnTo>
                    <a:pt x="1765" y="586"/>
                  </a:lnTo>
                  <a:lnTo>
                    <a:pt x="1798" y="619"/>
                  </a:lnTo>
                  <a:lnTo>
                    <a:pt x="1801" y="624"/>
                  </a:lnTo>
                  <a:lnTo>
                    <a:pt x="1805" y="657"/>
                  </a:lnTo>
                  <a:lnTo>
                    <a:pt x="1805" y="684"/>
                  </a:lnTo>
                  <a:lnTo>
                    <a:pt x="1803" y="694"/>
                  </a:lnTo>
                  <a:lnTo>
                    <a:pt x="1801" y="711"/>
                  </a:lnTo>
                  <a:lnTo>
                    <a:pt x="1799" y="724"/>
                  </a:lnTo>
                  <a:lnTo>
                    <a:pt x="1803" y="736"/>
                  </a:lnTo>
                  <a:lnTo>
                    <a:pt x="1811" y="753"/>
                  </a:lnTo>
                  <a:lnTo>
                    <a:pt x="1813" y="765"/>
                  </a:lnTo>
                  <a:lnTo>
                    <a:pt x="1815" y="768"/>
                  </a:lnTo>
                  <a:lnTo>
                    <a:pt x="1811" y="780"/>
                  </a:lnTo>
                  <a:lnTo>
                    <a:pt x="1809" y="790"/>
                  </a:lnTo>
                  <a:lnTo>
                    <a:pt x="1813" y="811"/>
                  </a:lnTo>
                  <a:lnTo>
                    <a:pt x="1809" y="828"/>
                  </a:lnTo>
                  <a:lnTo>
                    <a:pt x="1799" y="849"/>
                  </a:lnTo>
                  <a:lnTo>
                    <a:pt x="1798" y="853"/>
                  </a:lnTo>
                  <a:lnTo>
                    <a:pt x="1792" y="866"/>
                  </a:lnTo>
                  <a:lnTo>
                    <a:pt x="1788" y="878"/>
                  </a:lnTo>
                  <a:lnTo>
                    <a:pt x="1782" y="884"/>
                  </a:lnTo>
                  <a:lnTo>
                    <a:pt x="1769" y="891"/>
                  </a:lnTo>
                  <a:lnTo>
                    <a:pt x="1753" y="903"/>
                  </a:lnTo>
                  <a:lnTo>
                    <a:pt x="1746" y="909"/>
                  </a:lnTo>
                  <a:lnTo>
                    <a:pt x="1736" y="916"/>
                  </a:lnTo>
                  <a:lnTo>
                    <a:pt x="1723" y="930"/>
                  </a:lnTo>
                  <a:lnTo>
                    <a:pt x="1713" y="945"/>
                  </a:lnTo>
                  <a:lnTo>
                    <a:pt x="1707" y="959"/>
                  </a:lnTo>
                  <a:lnTo>
                    <a:pt x="1702" y="972"/>
                  </a:lnTo>
                  <a:lnTo>
                    <a:pt x="1698" y="989"/>
                  </a:lnTo>
                  <a:lnTo>
                    <a:pt x="1665" y="993"/>
                  </a:lnTo>
                  <a:lnTo>
                    <a:pt x="1652" y="995"/>
                  </a:lnTo>
                  <a:lnTo>
                    <a:pt x="1640" y="993"/>
                  </a:lnTo>
                  <a:lnTo>
                    <a:pt x="1632" y="993"/>
                  </a:lnTo>
                  <a:lnTo>
                    <a:pt x="1627" y="993"/>
                  </a:lnTo>
                  <a:lnTo>
                    <a:pt x="1619" y="1001"/>
                  </a:lnTo>
                  <a:lnTo>
                    <a:pt x="1602" y="1026"/>
                  </a:lnTo>
                  <a:lnTo>
                    <a:pt x="1600" y="1024"/>
                  </a:lnTo>
                  <a:lnTo>
                    <a:pt x="1596" y="1020"/>
                  </a:lnTo>
                  <a:lnTo>
                    <a:pt x="1594" y="1018"/>
                  </a:lnTo>
                  <a:lnTo>
                    <a:pt x="1590" y="1016"/>
                  </a:lnTo>
                  <a:lnTo>
                    <a:pt x="1586" y="1012"/>
                  </a:lnTo>
                  <a:lnTo>
                    <a:pt x="1582" y="1010"/>
                  </a:lnTo>
                  <a:lnTo>
                    <a:pt x="1581" y="1009"/>
                  </a:lnTo>
                  <a:lnTo>
                    <a:pt x="1577" y="1007"/>
                  </a:lnTo>
                  <a:lnTo>
                    <a:pt x="1573" y="1005"/>
                  </a:lnTo>
                  <a:lnTo>
                    <a:pt x="1569" y="1003"/>
                  </a:lnTo>
                  <a:lnTo>
                    <a:pt x="1565" y="1001"/>
                  </a:lnTo>
                  <a:lnTo>
                    <a:pt x="1561" y="999"/>
                  </a:lnTo>
                  <a:lnTo>
                    <a:pt x="1557" y="997"/>
                  </a:lnTo>
                  <a:lnTo>
                    <a:pt x="1554" y="995"/>
                  </a:lnTo>
                  <a:lnTo>
                    <a:pt x="1550" y="993"/>
                  </a:lnTo>
                  <a:lnTo>
                    <a:pt x="1544" y="993"/>
                  </a:lnTo>
                  <a:lnTo>
                    <a:pt x="1540" y="991"/>
                  </a:lnTo>
                  <a:lnTo>
                    <a:pt x="1536" y="991"/>
                  </a:lnTo>
                  <a:lnTo>
                    <a:pt x="1531" y="989"/>
                  </a:lnTo>
                  <a:lnTo>
                    <a:pt x="1525" y="989"/>
                  </a:lnTo>
                  <a:lnTo>
                    <a:pt x="1521" y="989"/>
                  </a:lnTo>
                  <a:lnTo>
                    <a:pt x="1515" y="989"/>
                  </a:lnTo>
                  <a:lnTo>
                    <a:pt x="1509" y="989"/>
                  </a:lnTo>
                  <a:lnTo>
                    <a:pt x="1504" y="989"/>
                  </a:lnTo>
                  <a:lnTo>
                    <a:pt x="1500" y="989"/>
                  </a:lnTo>
                  <a:lnTo>
                    <a:pt x="1494" y="991"/>
                  </a:lnTo>
                  <a:lnTo>
                    <a:pt x="1490" y="991"/>
                  </a:lnTo>
                  <a:lnTo>
                    <a:pt x="1485" y="993"/>
                  </a:lnTo>
                  <a:lnTo>
                    <a:pt x="1481" y="995"/>
                  </a:lnTo>
                  <a:lnTo>
                    <a:pt x="1477" y="997"/>
                  </a:lnTo>
                  <a:lnTo>
                    <a:pt x="1473" y="997"/>
                  </a:lnTo>
                  <a:lnTo>
                    <a:pt x="1467" y="995"/>
                  </a:lnTo>
                  <a:lnTo>
                    <a:pt x="1465" y="993"/>
                  </a:lnTo>
                  <a:lnTo>
                    <a:pt x="1452" y="989"/>
                  </a:lnTo>
                  <a:lnTo>
                    <a:pt x="1438" y="984"/>
                  </a:lnTo>
                  <a:lnTo>
                    <a:pt x="1423" y="978"/>
                  </a:lnTo>
                  <a:lnTo>
                    <a:pt x="1410" y="972"/>
                  </a:lnTo>
                  <a:lnTo>
                    <a:pt x="1404" y="974"/>
                  </a:lnTo>
                  <a:lnTo>
                    <a:pt x="1389" y="978"/>
                  </a:lnTo>
                  <a:lnTo>
                    <a:pt x="1375" y="984"/>
                  </a:lnTo>
                  <a:lnTo>
                    <a:pt x="1362" y="987"/>
                  </a:lnTo>
                  <a:lnTo>
                    <a:pt x="1346" y="993"/>
                  </a:lnTo>
                  <a:lnTo>
                    <a:pt x="1333" y="997"/>
                  </a:lnTo>
                  <a:lnTo>
                    <a:pt x="1331" y="997"/>
                  </a:lnTo>
                  <a:lnTo>
                    <a:pt x="1317" y="1007"/>
                  </a:lnTo>
                  <a:lnTo>
                    <a:pt x="1304" y="1014"/>
                  </a:lnTo>
                  <a:lnTo>
                    <a:pt x="1291" y="1022"/>
                  </a:lnTo>
                  <a:lnTo>
                    <a:pt x="1275" y="1030"/>
                  </a:lnTo>
                  <a:lnTo>
                    <a:pt x="1262" y="1037"/>
                  </a:lnTo>
                  <a:lnTo>
                    <a:pt x="1258" y="1034"/>
                  </a:lnTo>
                  <a:lnTo>
                    <a:pt x="1256" y="1032"/>
                  </a:lnTo>
                  <a:lnTo>
                    <a:pt x="1254" y="1028"/>
                  </a:lnTo>
                  <a:lnTo>
                    <a:pt x="1250" y="1024"/>
                  </a:lnTo>
                  <a:lnTo>
                    <a:pt x="1248" y="1020"/>
                  </a:lnTo>
                  <a:lnTo>
                    <a:pt x="1246" y="1018"/>
                  </a:lnTo>
                  <a:lnTo>
                    <a:pt x="1243" y="1014"/>
                  </a:lnTo>
                  <a:lnTo>
                    <a:pt x="1241" y="1012"/>
                  </a:lnTo>
                  <a:lnTo>
                    <a:pt x="1237" y="1010"/>
                  </a:lnTo>
                  <a:lnTo>
                    <a:pt x="1233" y="1007"/>
                  </a:lnTo>
                  <a:lnTo>
                    <a:pt x="1231" y="1005"/>
                  </a:lnTo>
                  <a:lnTo>
                    <a:pt x="1227" y="1003"/>
                  </a:lnTo>
                  <a:lnTo>
                    <a:pt x="1223" y="1001"/>
                  </a:lnTo>
                  <a:lnTo>
                    <a:pt x="1220" y="999"/>
                  </a:lnTo>
                  <a:lnTo>
                    <a:pt x="1214" y="999"/>
                  </a:lnTo>
                  <a:lnTo>
                    <a:pt x="1210" y="997"/>
                  </a:lnTo>
                  <a:lnTo>
                    <a:pt x="1204" y="997"/>
                  </a:lnTo>
                  <a:lnTo>
                    <a:pt x="1198" y="997"/>
                  </a:lnTo>
                  <a:lnTo>
                    <a:pt x="1195" y="999"/>
                  </a:lnTo>
                  <a:lnTo>
                    <a:pt x="1189" y="999"/>
                  </a:lnTo>
                  <a:lnTo>
                    <a:pt x="1185" y="1001"/>
                  </a:lnTo>
                  <a:lnTo>
                    <a:pt x="1181" y="1003"/>
                  </a:lnTo>
                  <a:lnTo>
                    <a:pt x="1177" y="1005"/>
                  </a:lnTo>
                  <a:lnTo>
                    <a:pt x="1173" y="1007"/>
                  </a:lnTo>
                  <a:lnTo>
                    <a:pt x="1170" y="1009"/>
                  </a:lnTo>
                  <a:lnTo>
                    <a:pt x="1166" y="1010"/>
                  </a:lnTo>
                  <a:lnTo>
                    <a:pt x="1162" y="1012"/>
                  </a:lnTo>
                  <a:lnTo>
                    <a:pt x="1160" y="1016"/>
                  </a:lnTo>
                  <a:lnTo>
                    <a:pt x="1156" y="1018"/>
                  </a:lnTo>
                  <a:lnTo>
                    <a:pt x="1152" y="1020"/>
                  </a:lnTo>
                  <a:lnTo>
                    <a:pt x="1149" y="1022"/>
                  </a:lnTo>
                  <a:lnTo>
                    <a:pt x="1147" y="1026"/>
                  </a:lnTo>
                  <a:lnTo>
                    <a:pt x="1143" y="1028"/>
                  </a:lnTo>
                  <a:lnTo>
                    <a:pt x="1139" y="1030"/>
                  </a:lnTo>
                  <a:lnTo>
                    <a:pt x="1135" y="1032"/>
                  </a:lnTo>
                  <a:lnTo>
                    <a:pt x="1131" y="1035"/>
                  </a:lnTo>
                  <a:lnTo>
                    <a:pt x="1127" y="1037"/>
                  </a:lnTo>
                  <a:lnTo>
                    <a:pt x="1124" y="1039"/>
                  </a:lnTo>
                  <a:lnTo>
                    <a:pt x="1122" y="1043"/>
                  </a:lnTo>
                  <a:lnTo>
                    <a:pt x="1118" y="1045"/>
                  </a:lnTo>
                  <a:lnTo>
                    <a:pt x="1116" y="1047"/>
                  </a:lnTo>
                  <a:lnTo>
                    <a:pt x="1112" y="1051"/>
                  </a:lnTo>
                  <a:lnTo>
                    <a:pt x="1108" y="1053"/>
                  </a:lnTo>
                  <a:lnTo>
                    <a:pt x="1106" y="1057"/>
                  </a:lnTo>
                  <a:lnTo>
                    <a:pt x="1104" y="1058"/>
                  </a:lnTo>
                  <a:lnTo>
                    <a:pt x="1101" y="1062"/>
                  </a:lnTo>
                  <a:lnTo>
                    <a:pt x="1099" y="1064"/>
                  </a:lnTo>
                  <a:lnTo>
                    <a:pt x="1097" y="1068"/>
                  </a:lnTo>
                  <a:lnTo>
                    <a:pt x="1093" y="1072"/>
                  </a:lnTo>
                  <a:lnTo>
                    <a:pt x="1091" y="1076"/>
                  </a:lnTo>
                  <a:lnTo>
                    <a:pt x="1089" y="1078"/>
                  </a:lnTo>
                  <a:lnTo>
                    <a:pt x="1087" y="1083"/>
                  </a:lnTo>
                  <a:lnTo>
                    <a:pt x="1087" y="1087"/>
                  </a:lnTo>
                  <a:lnTo>
                    <a:pt x="1083" y="1089"/>
                  </a:lnTo>
                  <a:lnTo>
                    <a:pt x="1083" y="1093"/>
                  </a:lnTo>
                  <a:lnTo>
                    <a:pt x="1081" y="1099"/>
                  </a:lnTo>
                  <a:lnTo>
                    <a:pt x="1079" y="1103"/>
                  </a:lnTo>
                  <a:lnTo>
                    <a:pt x="1077" y="1107"/>
                  </a:lnTo>
                  <a:lnTo>
                    <a:pt x="1077" y="1110"/>
                  </a:lnTo>
                  <a:lnTo>
                    <a:pt x="1076" y="1114"/>
                  </a:lnTo>
                  <a:lnTo>
                    <a:pt x="1074" y="1118"/>
                  </a:lnTo>
                  <a:lnTo>
                    <a:pt x="1072" y="1122"/>
                  </a:lnTo>
                  <a:lnTo>
                    <a:pt x="1072" y="1124"/>
                  </a:lnTo>
                  <a:lnTo>
                    <a:pt x="1072" y="1128"/>
                  </a:lnTo>
                  <a:lnTo>
                    <a:pt x="1072" y="1133"/>
                  </a:lnTo>
                  <a:lnTo>
                    <a:pt x="1070" y="1137"/>
                  </a:lnTo>
                  <a:lnTo>
                    <a:pt x="1070" y="1141"/>
                  </a:lnTo>
                  <a:lnTo>
                    <a:pt x="1068" y="1147"/>
                  </a:lnTo>
                  <a:lnTo>
                    <a:pt x="1068" y="1153"/>
                  </a:lnTo>
                  <a:lnTo>
                    <a:pt x="1068" y="1156"/>
                  </a:lnTo>
                  <a:lnTo>
                    <a:pt x="1070" y="1162"/>
                  </a:lnTo>
                  <a:lnTo>
                    <a:pt x="1068" y="1164"/>
                  </a:lnTo>
                  <a:lnTo>
                    <a:pt x="1060" y="1164"/>
                  </a:lnTo>
                  <a:lnTo>
                    <a:pt x="1056" y="1164"/>
                  </a:lnTo>
                  <a:lnTo>
                    <a:pt x="1041" y="1164"/>
                  </a:lnTo>
                  <a:lnTo>
                    <a:pt x="1028" y="1164"/>
                  </a:lnTo>
                  <a:lnTo>
                    <a:pt x="1012" y="1164"/>
                  </a:lnTo>
                  <a:lnTo>
                    <a:pt x="999" y="1164"/>
                  </a:lnTo>
                  <a:lnTo>
                    <a:pt x="983" y="1164"/>
                  </a:lnTo>
                  <a:lnTo>
                    <a:pt x="974" y="1164"/>
                  </a:lnTo>
                  <a:lnTo>
                    <a:pt x="970" y="1164"/>
                  </a:lnTo>
                  <a:lnTo>
                    <a:pt x="955" y="1164"/>
                  </a:lnTo>
                  <a:lnTo>
                    <a:pt x="941" y="1164"/>
                  </a:lnTo>
                  <a:lnTo>
                    <a:pt x="926" y="1164"/>
                  </a:lnTo>
                  <a:lnTo>
                    <a:pt x="912" y="1164"/>
                  </a:lnTo>
                  <a:lnTo>
                    <a:pt x="897" y="1164"/>
                  </a:lnTo>
                  <a:lnTo>
                    <a:pt x="884" y="1162"/>
                  </a:lnTo>
                  <a:lnTo>
                    <a:pt x="868" y="1162"/>
                  </a:lnTo>
                  <a:lnTo>
                    <a:pt x="855" y="1162"/>
                  </a:lnTo>
                  <a:lnTo>
                    <a:pt x="839" y="1164"/>
                  </a:lnTo>
                  <a:lnTo>
                    <a:pt x="826" y="1162"/>
                  </a:lnTo>
                  <a:lnTo>
                    <a:pt x="811" y="1162"/>
                  </a:lnTo>
                  <a:lnTo>
                    <a:pt x="795" y="1162"/>
                  </a:lnTo>
                  <a:lnTo>
                    <a:pt x="782" y="1162"/>
                  </a:lnTo>
                  <a:lnTo>
                    <a:pt x="768" y="1162"/>
                  </a:lnTo>
                  <a:lnTo>
                    <a:pt x="753" y="1162"/>
                  </a:lnTo>
                  <a:lnTo>
                    <a:pt x="738" y="1162"/>
                  </a:lnTo>
                  <a:lnTo>
                    <a:pt x="724" y="1162"/>
                  </a:lnTo>
                  <a:lnTo>
                    <a:pt x="709" y="1162"/>
                  </a:lnTo>
                  <a:lnTo>
                    <a:pt x="695" y="1162"/>
                  </a:lnTo>
                  <a:lnTo>
                    <a:pt x="680" y="1162"/>
                  </a:lnTo>
                  <a:lnTo>
                    <a:pt x="667" y="1162"/>
                  </a:lnTo>
                  <a:lnTo>
                    <a:pt x="653" y="1162"/>
                  </a:lnTo>
                  <a:lnTo>
                    <a:pt x="651" y="1162"/>
                  </a:lnTo>
                  <a:lnTo>
                    <a:pt x="644" y="1162"/>
                  </a:lnTo>
                  <a:lnTo>
                    <a:pt x="628" y="1162"/>
                  </a:lnTo>
                  <a:lnTo>
                    <a:pt x="615" y="1162"/>
                  </a:lnTo>
                  <a:lnTo>
                    <a:pt x="599" y="1162"/>
                  </a:lnTo>
                  <a:lnTo>
                    <a:pt x="586" y="1162"/>
                  </a:lnTo>
                  <a:lnTo>
                    <a:pt x="580" y="1162"/>
                  </a:lnTo>
                  <a:lnTo>
                    <a:pt x="571" y="1162"/>
                  </a:lnTo>
                  <a:lnTo>
                    <a:pt x="557" y="1162"/>
                  </a:lnTo>
                  <a:lnTo>
                    <a:pt x="542" y="1162"/>
                  </a:lnTo>
                  <a:lnTo>
                    <a:pt x="528" y="1162"/>
                  </a:lnTo>
                  <a:lnTo>
                    <a:pt x="513" y="1162"/>
                  </a:lnTo>
                  <a:lnTo>
                    <a:pt x="500" y="1162"/>
                  </a:lnTo>
                  <a:lnTo>
                    <a:pt x="484" y="1162"/>
                  </a:lnTo>
                  <a:lnTo>
                    <a:pt x="471" y="1162"/>
                  </a:lnTo>
                  <a:lnTo>
                    <a:pt x="455" y="1162"/>
                  </a:lnTo>
                  <a:lnTo>
                    <a:pt x="442" y="1162"/>
                  </a:lnTo>
                  <a:lnTo>
                    <a:pt x="427" y="1162"/>
                  </a:lnTo>
                  <a:lnTo>
                    <a:pt x="411" y="1162"/>
                  </a:lnTo>
                  <a:lnTo>
                    <a:pt x="398" y="1162"/>
                  </a:lnTo>
                  <a:lnTo>
                    <a:pt x="384" y="1162"/>
                  </a:lnTo>
                  <a:lnTo>
                    <a:pt x="369" y="1162"/>
                  </a:lnTo>
                  <a:lnTo>
                    <a:pt x="356" y="1162"/>
                  </a:lnTo>
                  <a:lnTo>
                    <a:pt x="340" y="1164"/>
                  </a:lnTo>
                  <a:lnTo>
                    <a:pt x="325" y="1164"/>
                  </a:lnTo>
                  <a:lnTo>
                    <a:pt x="311" y="1164"/>
                  </a:lnTo>
                  <a:lnTo>
                    <a:pt x="304" y="1164"/>
                  </a:lnTo>
                  <a:lnTo>
                    <a:pt x="296" y="1164"/>
                  </a:lnTo>
                  <a:lnTo>
                    <a:pt x="283" y="1164"/>
                  </a:lnTo>
                  <a:lnTo>
                    <a:pt x="267" y="1164"/>
                  </a:lnTo>
                  <a:lnTo>
                    <a:pt x="254" y="1164"/>
                  </a:lnTo>
                  <a:lnTo>
                    <a:pt x="246" y="1164"/>
                  </a:lnTo>
                  <a:lnTo>
                    <a:pt x="238" y="1164"/>
                  </a:lnTo>
                  <a:lnTo>
                    <a:pt x="225" y="1164"/>
                  </a:lnTo>
                  <a:lnTo>
                    <a:pt x="210" y="1164"/>
                  </a:lnTo>
                  <a:lnTo>
                    <a:pt x="208" y="1164"/>
                  </a:lnTo>
                  <a:lnTo>
                    <a:pt x="208" y="1162"/>
                  </a:lnTo>
                  <a:lnTo>
                    <a:pt x="208" y="1160"/>
                  </a:lnTo>
                  <a:lnTo>
                    <a:pt x="208" y="1156"/>
                  </a:lnTo>
                  <a:lnTo>
                    <a:pt x="208" y="1155"/>
                  </a:lnTo>
                  <a:lnTo>
                    <a:pt x="208" y="1153"/>
                  </a:lnTo>
                  <a:lnTo>
                    <a:pt x="206" y="1153"/>
                  </a:lnTo>
                  <a:lnTo>
                    <a:pt x="204" y="1155"/>
                  </a:lnTo>
                  <a:lnTo>
                    <a:pt x="202" y="1156"/>
                  </a:lnTo>
                  <a:lnTo>
                    <a:pt x="200" y="1158"/>
                  </a:lnTo>
                  <a:lnTo>
                    <a:pt x="198" y="1158"/>
                  </a:lnTo>
                  <a:lnTo>
                    <a:pt x="198" y="1156"/>
                  </a:lnTo>
                  <a:lnTo>
                    <a:pt x="196" y="1156"/>
                  </a:lnTo>
                  <a:lnTo>
                    <a:pt x="192" y="1151"/>
                  </a:lnTo>
                  <a:lnTo>
                    <a:pt x="190" y="1147"/>
                  </a:lnTo>
                  <a:lnTo>
                    <a:pt x="190" y="1145"/>
                  </a:lnTo>
                  <a:lnTo>
                    <a:pt x="183" y="1139"/>
                  </a:lnTo>
                  <a:lnTo>
                    <a:pt x="183" y="1137"/>
                  </a:lnTo>
                  <a:lnTo>
                    <a:pt x="183" y="1135"/>
                  </a:lnTo>
                  <a:lnTo>
                    <a:pt x="185" y="1133"/>
                  </a:lnTo>
                  <a:lnTo>
                    <a:pt x="187" y="1135"/>
                  </a:lnTo>
                  <a:lnTo>
                    <a:pt x="190" y="1135"/>
                  </a:lnTo>
                  <a:lnTo>
                    <a:pt x="192" y="1135"/>
                  </a:lnTo>
                  <a:lnTo>
                    <a:pt x="194" y="1135"/>
                  </a:lnTo>
                  <a:lnTo>
                    <a:pt x="196" y="1137"/>
                  </a:lnTo>
                  <a:lnTo>
                    <a:pt x="196" y="1133"/>
                  </a:lnTo>
                  <a:lnTo>
                    <a:pt x="192" y="1131"/>
                  </a:lnTo>
                  <a:lnTo>
                    <a:pt x="187" y="1131"/>
                  </a:lnTo>
                  <a:lnTo>
                    <a:pt x="185" y="1131"/>
                  </a:lnTo>
                  <a:lnTo>
                    <a:pt x="183" y="1131"/>
                  </a:lnTo>
                  <a:lnTo>
                    <a:pt x="179" y="1128"/>
                  </a:lnTo>
                  <a:lnTo>
                    <a:pt x="175" y="1128"/>
                  </a:lnTo>
                  <a:lnTo>
                    <a:pt x="175" y="1126"/>
                  </a:lnTo>
                  <a:lnTo>
                    <a:pt x="177" y="1126"/>
                  </a:lnTo>
                  <a:lnTo>
                    <a:pt x="179" y="1126"/>
                  </a:lnTo>
                  <a:lnTo>
                    <a:pt x="179" y="1124"/>
                  </a:lnTo>
                  <a:lnTo>
                    <a:pt x="181" y="1120"/>
                  </a:lnTo>
                  <a:lnTo>
                    <a:pt x="185" y="1116"/>
                  </a:lnTo>
                  <a:lnTo>
                    <a:pt x="187" y="1114"/>
                  </a:lnTo>
                  <a:lnTo>
                    <a:pt x="188" y="1112"/>
                  </a:lnTo>
                  <a:lnTo>
                    <a:pt x="192" y="1105"/>
                  </a:lnTo>
                  <a:lnTo>
                    <a:pt x="190" y="1107"/>
                  </a:lnTo>
                  <a:lnTo>
                    <a:pt x="190" y="1108"/>
                  </a:lnTo>
                  <a:lnTo>
                    <a:pt x="188" y="1108"/>
                  </a:lnTo>
                  <a:lnTo>
                    <a:pt x="185" y="1110"/>
                  </a:lnTo>
                  <a:lnTo>
                    <a:pt x="175" y="1120"/>
                  </a:lnTo>
                  <a:lnTo>
                    <a:pt x="173" y="1120"/>
                  </a:lnTo>
                  <a:lnTo>
                    <a:pt x="165" y="1120"/>
                  </a:lnTo>
                  <a:lnTo>
                    <a:pt x="163" y="1120"/>
                  </a:lnTo>
                  <a:lnTo>
                    <a:pt x="160" y="1116"/>
                  </a:lnTo>
                  <a:lnTo>
                    <a:pt x="158" y="1116"/>
                  </a:lnTo>
                  <a:lnTo>
                    <a:pt x="156" y="1114"/>
                  </a:lnTo>
                  <a:lnTo>
                    <a:pt x="154" y="1110"/>
                  </a:lnTo>
                  <a:lnTo>
                    <a:pt x="154" y="1108"/>
                  </a:lnTo>
                  <a:lnTo>
                    <a:pt x="156" y="1108"/>
                  </a:lnTo>
                  <a:lnTo>
                    <a:pt x="158" y="1110"/>
                  </a:lnTo>
                  <a:lnTo>
                    <a:pt x="158" y="1105"/>
                  </a:lnTo>
                  <a:lnTo>
                    <a:pt x="158" y="1103"/>
                  </a:lnTo>
                  <a:lnTo>
                    <a:pt x="156" y="1107"/>
                  </a:lnTo>
                  <a:lnTo>
                    <a:pt x="152" y="1107"/>
                  </a:lnTo>
                  <a:lnTo>
                    <a:pt x="152" y="1105"/>
                  </a:lnTo>
                  <a:lnTo>
                    <a:pt x="152" y="1099"/>
                  </a:lnTo>
                  <a:lnTo>
                    <a:pt x="150" y="1099"/>
                  </a:lnTo>
                  <a:lnTo>
                    <a:pt x="150" y="1101"/>
                  </a:lnTo>
                  <a:lnTo>
                    <a:pt x="150" y="1105"/>
                  </a:lnTo>
                  <a:lnTo>
                    <a:pt x="150" y="1107"/>
                  </a:lnTo>
                  <a:lnTo>
                    <a:pt x="150" y="1108"/>
                  </a:lnTo>
                  <a:lnTo>
                    <a:pt x="150" y="1110"/>
                  </a:lnTo>
                  <a:lnTo>
                    <a:pt x="150" y="1114"/>
                  </a:lnTo>
                  <a:lnTo>
                    <a:pt x="148" y="1108"/>
                  </a:lnTo>
                  <a:lnTo>
                    <a:pt x="148" y="1105"/>
                  </a:lnTo>
                  <a:lnTo>
                    <a:pt x="146" y="1105"/>
                  </a:lnTo>
                  <a:lnTo>
                    <a:pt x="146" y="1103"/>
                  </a:lnTo>
                  <a:lnTo>
                    <a:pt x="142" y="1093"/>
                  </a:lnTo>
                  <a:lnTo>
                    <a:pt x="140" y="1091"/>
                  </a:lnTo>
                  <a:lnTo>
                    <a:pt x="139" y="1087"/>
                  </a:lnTo>
                  <a:lnTo>
                    <a:pt x="137" y="1083"/>
                  </a:lnTo>
                  <a:lnTo>
                    <a:pt x="137" y="1082"/>
                  </a:lnTo>
                  <a:lnTo>
                    <a:pt x="133" y="1074"/>
                  </a:lnTo>
                  <a:lnTo>
                    <a:pt x="133" y="1062"/>
                  </a:lnTo>
                  <a:lnTo>
                    <a:pt x="137" y="1055"/>
                  </a:lnTo>
                  <a:lnTo>
                    <a:pt x="139" y="1053"/>
                  </a:lnTo>
                  <a:lnTo>
                    <a:pt x="142" y="1053"/>
                  </a:lnTo>
                  <a:lnTo>
                    <a:pt x="150" y="1053"/>
                  </a:lnTo>
                  <a:lnTo>
                    <a:pt x="150" y="1051"/>
                  </a:lnTo>
                  <a:lnTo>
                    <a:pt x="152" y="1051"/>
                  </a:lnTo>
                  <a:lnTo>
                    <a:pt x="154" y="1051"/>
                  </a:lnTo>
                  <a:lnTo>
                    <a:pt x="156" y="1051"/>
                  </a:lnTo>
                  <a:lnTo>
                    <a:pt x="156" y="1049"/>
                  </a:lnTo>
                  <a:lnTo>
                    <a:pt x="160" y="1049"/>
                  </a:lnTo>
                  <a:lnTo>
                    <a:pt x="160" y="1045"/>
                  </a:lnTo>
                  <a:lnTo>
                    <a:pt x="160" y="1047"/>
                  </a:lnTo>
                  <a:lnTo>
                    <a:pt x="156" y="1047"/>
                  </a:lnTo>
                  <a:lnTo>
                    <a:pt x="154" y="1047"/>
                  </a:lnTo>
                  <a:lnTo>
                    <a:pt x="152" y="1047"/>
                  </a:lnTo>
                  <a:lnTo>
                    <a:pt x="148" y="1047"/>
                  </a:lnTo>
                  <a:lnTo>
                    <a:pt x="144" y="1049"/>
                  </a:lnTo>
                  <a:lnTo>
                    <a:pt x="140" y="1049"/>
                  </a:lnTo>
                  <a:lnTo>
                    <a:pt x="139" y="1049"/>
                  </a:lnTo>
                  <a:lnTo>
                    <a:pt x="137" y="1039"/>
                  </a:lnTo>
                  <a:lnTo>
                    <a:pt x="142" y="1030"/>
                  </a:lnTo>
                  <a:lnTo>
                    <a:pt x="142" y="1026"/>
                  </a:lnTo>
                  <a:lnTo>
                    <a:pt x="144" y="1024"/>
                  </a:lnTo>
                  <a:lnTo>
                    <a:pt x="144" y="1026"/>
                  </a:lnTo>
                  <a:lnTo>
                    <a:pt x="146" y="1026"/>
                  </a:lnTo>
                  <a:lnTo>
                    <a:pt x="144" y="1018"/>
                  </a:lnTo>
                  <a:lnTo>
                    <a:pt x="150" y="1012"/>
                  </a:lnTo>
                  <a:lnTo>
                    <a:pt x="154" y="1007"/>
                  </a:lnTo>
                  <a:lnTo>
                    <a:pt x="158" y="1003"/>
                  </a:lnTo>
                  <a:lnTo>
                    <a:pt x="160" y="1003"/>
                  </a:lnTo>
                  <a:lnTo>
                    <a:pt x="162" y="1003"/>
                  </a:lnTo>
                  <a:lnTo>
                    <a:pt x="163" y="1003"/>
                  </a:lnTo>
                  <a:lnTo>
                    <a:pt x="162" y="1001"/>
                  </a:lnTo>
                  <a:lnTo>
                    <a:pt x="162" y="999"/>
                  </a:lnTo>
                  <a:lnTo>
                    <a:pt x="165" y="997"/>
                  </a:lnTo>
                  <a:lnTo>
                    <a:pt x="167" y="995"/>
                  </a:lnTo>
                  <a:lnTo>
                    <a:pt x="169" y="993"/>
                  </a:lnTo>
                  <a:lnTo>
                    <a:pt x="175" y="987"/>
                  </a:lnTo>
                  <a:lnTo>
                    <a:pt x="179" y="986"/>
                  </a:lnTo>
                  <a:lnTo>
                    <a:pt x="183" y="982"/>
                  </a:lnTo>
                  <a:lnTo>
                    <a:pt x="188" y="982"/>
                  </a:lnTo>
                  <a:lnTo>
                    <a:pt x="187" y="980"/>
                  </a:lnTo>
                  <a:lnTo>
                    <a:pt x="185" y="980"/>
                  </a:lnTo>
                  <a:lnTo>
                    <a:pt x="185" y="976"/>
                  </a:lnTo>
                  <a:lnTo>
                    <a:pt x="187" y="972"/>
                  </a:lnTo>
                  <a:lnTo>
                    <a:pt x="188" y="972"/>
                  </a:lnTo>
                  <a:lnTo>
                    <a:pt x="190" y="970"/>
                  </a:lnTo>
                  <a:lnTo>
                    <a:pt x="192" y="968"/>
                  </a:lnTo>
                  <a:lnTo>
                    <a:pt x="194" y="970"/>
                  </a:lnTo>
                  <a:lnTo>
                    <a:pt x="196" y="968"/>
                  </a:lnTo>
                  <a:lnTo>
                    <a:pt x="198" y="968"/>
                  </a:lnTo>
                  <a:lnTo>
                    <a:pt x="200" y="968"/>
                  </a:lnTo>
                  <a:lnTo>
                    <a:pt x="202" y="966"/>
                  </a:lnTo>
                  <a:lnTo>
                    <a:pt x="206" y="966"/>
                  </a:lnTo>
                  <a:lnTo>
                    <a:pt x="208" y="968"/>
                  </a:lnTo>
                  <a:lnTo>
                    <a:pt x="212" y="968"/>
                  </a:lnTo>
                  <a:lnTo>
                    <a:pt x="213" y="968"/>
                  </a:lnTo>
                  <a:lnTo>
                    <a:pt x="215" y="970"/>
                  </a:lnTo>
                  <a:lnTo>
                    <a:pt x="213" y="972"/>
                  </a:lnTo>
                  <a:lnTo>
                    <a:pt x="212" y="970"/>
                  </a:lnTo>
                  <a:lnTo>
                    <a:pt x="212" y="974"/>
                  </a:lnTo>
                  <a:lnTo>
                    <a:pt x="213" y="974"/>
                  </a:lnTo>
                  <a:lnTo>
                    <a:pt x="215" y="976"/>
                  </a:lnTo>
                  <a:lnTo>
                    <a:pt x="217" y="976"/>
                  </a:lnTo>
                  <a:lnTo>
                    <a:pt x="217" y="972"/>
                  </a:lnTo>
                  <a:lnTo>
                    <a:pt x="219" y="970"/>
                  </a:lnTo>
                  <a:lnTo>
                    <a:pt x="219" y="968"/>
                  </a:lnTo>
                  <a:lnTo>
                    <a:pt x="217" y="968"/>
                  </a:lnTo>
                  <a:lnTo>
                    <a:pt x="217" y="966"/>
                  </a:lnTo>
                  <a:lnTo>
                    <a:pt x="210" y="966"/>
                  </a:lnTo>
                  <a:lnTo>
                    <a:pt x="208" y="966"/>
                  </a:lnTo>
                  <a:lnTo>
                    <a:pt x="206" y="964"/>
                  </a:lnTo>
                  <a:lnTo>
                    <a:pt x="206" y="961"/>
                  </a:lnTo>
                  <a:lnTo>
                    <a:pt x="208" y="961"/>
                  </a:lnTo>
                  <a:lnTo>
                    <a:pt x="210" y="959"/>
                  </a:lnTo>
                  <a:lnTo>
                    <a:pt x="212" y="959"/>
                  </a:lnTo>
                  <a:lnTo>
                    <a:pt x="213" y="959"/>
                  </a:lnTo>
                  <a:lnTo>
                    <a:pt x="215" y="959"/>
                  </a:lnTo>
                  <a:lnTo>
                    <a:pt x="215" y="957"/>
                  </a:lnTo>
                  <a:lnTo>
                    <a:pt x="219" y="957"/>
                  </a:lnTo>
                  <a:lnTo>
                    <a:pt x="221" y="955"/>
                  </a:lnTo>
                  <a:lnTo>
                    <a:pt x="223" y="955"/>
                  </a:lnTo>
                  <a:lnTo>
                    <a:pt x="229" y="955"/>
                  </a:lnTo>
                  <a:lnTo>
                    <a:pt x="231" y="957"/>
                  </a:lnTo>
                  <a:lnTo>
                    <a:pt x="235" y="928"/>
                  </a:lnTo>
                  <a:lnTo>
                    <a:pt x="233" y="932"/>
                  </a:lnTo>
                  <a:lnTo>
                    <a:pt x="231" y="936"/>
                  </a:lnTo>
                  <a:lnTo>
                    <a:pt x="229" y="936"/>
                  </a:lnTo>
                  <a:lnTo>
                    <a:pt x="227" y="937"/>
                  </a:lnTo>
                  <a:lnTo>
                    <a:pt x="223" y="939"/>
                  </a:lnTo>
                  <a:lnTo>
                    <a:pt x="221" y="939"/>
                  </a:lnTo>
                  <a:lnTo>
                    <a:pt x="219" y="939"/>
                  </a:lnTo>
                  <a:lnTo>
                    <a:pt x="217" y="941"/>
                  </a:lnTo>
                  <a:lnTo>
                    <a:pt x="215" y="941"/>
                  </a:lnTo>
                  <a:lnTo>
                    <a:pt x="213" y="939"/>
                  </a:lnTo>
                  <a:lnTo>
                    <a:pt x="213" y="937"/>
                  </a:lnTo>
                  <a:lnTo>
                    <a:pt x="215" y="937"/>
                  </a:lnTo>
                  <a:lnTo>
                    <a:pt x="215" y="936"/>
                  </a:lnTo>
                  <a:lnTo>
                    <a:pt x="212" y="936"/>
                  </a:lnTo>
                  <a:lnTo>
                    <a:pt x="212" y="937"/>
                  </a:lnTo>
                  <a:lnTo>
                    <a:pt x="213" y="939"/>
                  </a:lnTo>
                  <a:lnTo>
                    <a:pt x="212" y="941"/>
                  </a:lnTo>
                  <a:lnTo>
                    <a:pt x="208" y="943"/>
                  </a:lnTo>
                  <a:lnTo>
                    <a:pt x="206" y="941"/>
                  </a:lnTo>
                  <a:lnTo>
                    <a:pt x="202" y="939"/>
                  </a:lnTo>
                  <a:lnTo>
                    <a:pt x="202" y="936"/>
                  </a:lnTo>
                  <a:lnTo>
                    <a:pt x="208" y="930"/>
                  </a:lnTo>
                  <a:lnTo>
                    <a:pt x="212" y="926"/>
                  </a:lnTo>
                  <a:lnTo>
                    <a:pt x="212" y="924"/>
                  </a:lnTo>
                  <a:lnTo>
                    <a:pt x="206" y="918"/>
                  </a:lnTo>
                  <a:lnTo>
                    <a:pt x="206" y="922"/>
                  </a:lnTo>
                  <a:lnTo>
                    <a:pt x="206" y="924"/>
                  </a:lnTo>
                  <a:lnTo>
                    <a:pt x="206" y="926"/>
                  </a:lnTo>
                  <a:lnTo>
                    <a:pt x="204" y="928"/>
                  </a:lnTo>
                  <a:lnTo>
                    <a:pt x="202" y="928"/>
                  </a:lnTo>
                  <a:lnTo>
                    <a:pt x="202" y="932"/>
                  </a:lnTo>
                  <a:lnTo>
                    <a:pt x="194" y="937"/>
                  </a:lnTo>
                  <a:lnTo>
                    <a:pt x="192" y="939"/>
                  </a:lnTo>
                  <a:lnTo>
                    <a:pt x="192" y="943"/>
                  </a:lnTo>
                  <a:lnTo>
                    <a:pt x="188" y="945"/>
                  </a:lnTo>
                  <a:lnTo>
                    <a:pt x="190" y="947"/>
                  </a:lnTo>
                  <a:lnTo>
                    <a:pt x="190" y="949"/>
                  </a:lnTo>
                  <a:lnTo>
                    <a:pt x="188" y="949"/>
                  </a:lnTo>
                  <a:lnTo>
                    <a:pt x="185" y="953"/>
                  </a:lnTo>
                  <a:lnTo>
                    <a:pt x="183" y="955"/>
                  </a:lnTo>
                  <a:lnTo>
                    <a:pt x="179" y="957"/>
                  </a:lnTo>
                  <a:lnTo>
                    <a:pt x="177" y="957"/>
                  </a:lnTo>
                  <a:lnTo>
                    <a:pt x="175" y="957"/>
                  </a:lnTo>
                  <a:lnTo>
                    <a:pt x="173" y="961"/>
                  </a:lnTo>
                  <a:lnTo>
                    <a:pt x="171" y="962"/>
                  </a:lnTo>
                  <a:lnTo>
                    <a:pt x="169" y="962"/>
                  </a:lnTo>
                  <a:lnTo>
                    <a:pt x="167" y="962"/>
                  </a:lnTo>
                  <a:lnTo>
                    <a:pt x="167" y="964"/>
                  </a:lnTo>
                  <a:lnTo>
                    <a:pt x="163" y="964"/>
                  </a:lnTo>
                  <a:lnTo>
                    <a:pt x="162" y="962"/>
                  </a:lnTo>
                  <a:lnTo>
                    <a:pt x="160" y="964"/>
                  </a:lnTo>
                  <a:lnTo>
                    <a:pt x="156" y="964"/>
                  </a:lnTo>
                  <a:lnTo>
                    <a:pt x="154" y="966"/>
                  </a:lnTo>
                  <a:lnTo>
                    <a:pt x="152" y="966"/>
                  </a:lnTo>
                  <a:lnTo>
                    <a:pt x="148" y="966"/>
                  </a:lnTo>
                  <a:lnTo>
                    <a:pt x="144" y="968"/>
                  </a:lnTo>
                  <a:lnTo>
                    <a:pt x="140" y="970"/>
                  </a:lnTo>
                  <a:lnTo>
                    <a:pt x="139" y="972"/>
                  </a:lnTo>
                  <a:lnTo>
                    <a:pt x="137" y="974"/>
                  </a:lnTo>
                  <a:lnTo>
                    <a:pt x="135" y="974"/>
                  </a:lnTo>
                  <a:lnTo>
                    <a:pt x="133" y="974"/>
                  </a:lnTo>
                  <a:lnTo>
                    <a:pt x="131" y="974"/>
                  </a:lnTo>
                  <a:lnTo>
                    <a:pt x="131" y="970"/>
                  </a:lnTo>
                  <a:lnTo>
                    <a:pt x="129" y="970"/>
                  </a:lnTo>
                  <a:lnTo>
                    <a:pt x="129" y="972"/>
                  </a:lnTo>
                  <a:lnTo>
                    <a:pt x="129" y="974"/>
                  </a:lnTo>
                  <a:lnTo>
                    <a:pt x="127" y="974"/>
                  </a:lnTo>
                  <a:lnTo>
                    <a:pt x="125" y="970"/>
                  </a:lnTo>
                  <a:lnTo>
                    <a:pt x="125" y="968"/>
                  </a:lnTo>
                  <a:lnTo>
                    <a:pt x="123" y="966"/>
                  </a:lnTo>
                  <a:lnTo>
                    <a:pt x="123" y="964"/>
                  </a:lnTo>
                  <a:lnTo>
                    <a:pt x="121" y="962"/>
                  </a:lnTo>
                  <a:lnTo>
                    <a:pt x="121" y="964"/>
                  </a:lnTo>
                  <a:lnTo>
                    <a:pt x="123" y="970"/>
                  </a:lnTo>
                  <a:lnTo>
                    <a:pt x="125" y="972"/>
                  </a:lnTo>
                  <a:lnTo>
                    <a:pt x="125" y="974"/>
                  </a:lnTo>
                  <a:lnTo>
                    <a:pt x="127" y="978"/>
                  </a:lnTo>
                  <a:lnTo>
                    <a:pt x="127" y="982"/>
                  </a:lnTo>
                  <a:lnTo>
                    <a:pt x="125" y="982"/>
                  </a:lnTo>
                  <a:lnTo>
                    <a:pt x="123" y="984"/>
                  </a:lnTo>
                  <a:lnTo>
                    <a:pt x="121" y="984"/>
                  </a:lnTo>
                  <a:lnTo>
                    <a:pt x="119" y="984"/>
                  </a:lnTo>
                  <a:lnTo>
                    <a:pt x="117" y="986"/>
                  </a:lnTo>
                  <a:lnTo>
                    <a:pt x="114" y="989"/>
                  </a:lnTo>
                  <a:lnTo>
                    <a:pt x="114" y="991"/>
                  </a:lnTo>
                  <a:lnTo>
                    <a:pt x="110" y="993"/>
                  </a:lnTo>
                  <a:lnTo>
                    <a:pt x="108" y="993"/>
                  </a:lnTo>
                  <a:lnTo>
                    <a:pt x="108" y="991"/>
                  </a:lnTo>
                  <a:lnTo>
                    <a:pt x="108" y="987"/>
                  </a:lnTo>
                  <a:lnTo>
                    <a:pt x="108" y="986"/>
                  </a:lnTo>
                  <a:lnTo>
                    <a:pt x="106" y="989"/>
                  </a:lnTo>
                  <a:lnTo>
                    <a:pt x="104" y="989"/>
                  </a:lnTo>
                  <a:lnTo>
                    <a:pt x="102" y="987"/>
                  </a:lnTo>
                  <a:lnTo>
                    <a:pt x="100" y="987"/>
                  </a:lnTo>
                  <a:lnTo>
                    <a:pt x="100" y="991"/>
                  </a:lnTo>
                  <a:lnTo>
                    <a:pt x="100" y="995"/>
                  </a:lnTo>
                  <a:lnTo>
                    <a:pt x="102" y="995"/>
                  </a:lnTo>
                  <a:lnTo>
                    <a:pt x="100" y="1003"/>
                  </a:lnTo>
                  <a:lnTo>
                    <a:pt x="98" y="1003"/>
                  </a:lnTo>
                  <a:lnTo>
                    <a:pt x="96" y="1005"/>
                  </a:lnTo>
                  <a:lnTo>
                    <a:pt x="96" y="1007"/>
                  </a:lnTo>
                  <a:lnTo>
                    <a:pt x="94" y="1007"/>
                  </a:lnTo>
                  <a:lnTo>
                    <a:pt x="94" y="1009"/>
                  </a:lnTo>
                  <a:lnTo>
                    <a:pt x="91" y="1010"/>
                  </a:lnTo>
                  <a:lnTo>
                    <a:pt x="94" y="1010"/>
                  </a:lnTo>
                  <a:lnTo>
                    <a:pt x="96" y="1007"/>
                  </a:lnTo>
                  <a:lnTo>
                    <a:pt x="98" y="1007"/>
                  </a:lnTo>
                  <a:lnTo>
                    <a:pt x="102" y="1005"/>
                  </a:lnTo>
                  <a:lnTo>
                    <a:pt x="98" y="1009"/>
                  </a:lnTo>
                  <a:lnTo>
                    <a:pt x="98" y="1010"/>
                  </a:lnTo>
                  <a:lnTo>
                    <a:pt x="96" y="1012"/>
                  </a:lnTo>
                  <a:lnTo>
                    <a:pt x="94" y="1014"/>
                  </a:lnTo>
                  <a:lnTo>
                    <a:pt x="92" y="1014"/>
                  </a:lnTo>
                  <a:lnTo>
                    <a:pt x="91" y="1014"/>
                  </a:lnTo>
                  <a:lnTo>
                    <a:pt x="89" y="1014"/>
                  </a:lnTo>
                  <a:lnTo>
                    <a:pt x="87" y="1014"/>
                  </a:lnTo>
                  <a:lnTo>
                    <a:pt x="85" y="1012"/>
                  </a:lnTo>
                  <a:lnTo>
                    <a:pt x="81" y="1005"/>
                  </a:lnTo>
                  <a:lnTo>
                    <a:pt x="81" y="1001"/>
                  </a:lnTo>
                  <a:lnTo>
                    <a:pt x="77" y="993"/>
                  </a:lnTo>
                  <a:lnTo>
                    <a:pt x="73" y="991"/>
                  </a:lnTo>
                  <a:lnTo>
                    <a:pt x="71" y="989"/>
                  </a:lnTo>
                  <a:lnTo>
                    <a:pt x="69" y="989"/>
                  </a:lnTo>
                  <a:lnTo>
                    <a:pt x="66" y="986"/>
                  </a:lnTo>
                  <a:lnTo>
                    <a:pt x="62" y="980"/>
                  </a:lnTo>
                  <a:lnTo>
                    <a:pt x="60" y="978"/>
                  </a:lnTo>
                  <a:lnTo>
                    <a:pt x="56" y="974"/>
                  </a:lnTo>
                  <a:lnTo>
                    <a:pt x="56" y="972"/>
                  </a:lnTo>
                  <a:lnTo>
                    <a:pt x="56" y="968"/>
                  </a:lnTo>
                  <a:lnTo>
                    <a:pt x="54" y="962"/>
                  </a:lnTo>
                  <a:lnTo>
                    <a:pt x="56" y="962"/>
                  </a:lnTo>
                  <a:lnTo>
                    <a:pt x="56" y="961"/>
                  </a:lnTo>
                  <a:lnTo>
                    <a:pt x="58" y="959"/>
                  </a:lnTo>
                  <a:lnTo>
                    <a:pt x="56" y="957"/>
                  </a:lnTo>
                  <a:lnTo>
                    <a:pt x="54" y="955"/>
                  </a:lnTo>
                  <a:lnTo>
                    <a:pt x="54" y="953"/>
                  </a:lnTo>
                  <a:lnTo>
                    <a:pt x="54" y="951"/>
                  </a:lnTo>
                  <a:lnTo>
                    <a:pt x="54" y="949"/>
                  </a:lnTo>
                  <a:lnTo>
                    <a:pt x="54" y="947"/>
                  </a:lnTo>
                  <a:lnTo>
                    <a:pt x="54" y="945"/>
                  </a:lnTo>
                  <a:lnTo>
                    <a:pt x="56" y="945"/>
                  </a:lnTo>
                  <a:lnTo>
                    <a:pt x="58" y="943"/>
                  </a:lnTo>
                  <a:lnTo>
                    <a:pt x="58" y="947"/>
                  </a:lnTo>
                  <a:lnTo>
                    <a:pt x="58" y="949"/>
                  </a:lnTo>
                  <a:lnTo>
                    <a:pt x="58" y="951"/>
                  </a:lnTo>
                  <a:lnTo>
                    <a:pt x="58" y="949"/>
                  </a:lnTo>
                  <a:lnTo>
                    <a:pt x="58" y="947"/>
                  </a:lnTo>
                  <a:lnTo>
                    <a:pt x="60" y="947"/>
                  </a:lnTo>
                  <a:lnTo>
                    <a:pt x="60" y="939"/>
                  </a:lnTo>
                  <a:lnTo>
                    <a:pt x="60" y="937"/>
                  </a:lnTo>
                  <a:lnTo>
                    <a:pt x="62" y="937"/>
                  </a:lnTo>
                  <a:lnTo>
                    <a:pt x="64" y="939"/>
                  </a:lnTo>
                  <a:lnTo>
                    <a:pt x="64" y="937"/>
                  </a:lnTo>
                  <a:lnTo>
                    <a:pt x="62" y="937"/>
                  </a:lnTo>
                  <a:lnTo>
                    <a:pt x="60" y="934"/>
                  </a:lnTo>
                  <a:lnTo>
                    <a:pt x="58" y="934"/>
                  </a:lnTo>
                  <a:lnTo>
                    <a:pt x="56" y="934"/>
                  </a:lnTo>
                  <a:lnTo>
                    <a:pt x="54" y="932"/>
                  </a:lnTo>
                  <a:lnTo>
                    <a:pt x="54" y="926"/>
                  </a:lnTo>
                  <a:lnTo>
                    <a:pt x="54" y="924"/>
                  </a:lnTo>
                  <a:lnTo>
                    <a:pt x="56" y="924"/>
                  </a:lnTo>
                  <a:lnTo>
                    <a:pt x="54" y="922"/>
                  </a:lnTo>
                  <a:lnTo>
                    <a:pt x="54" y="914"/>
                  </a:lnTo>
                  <a:lnTo>
                    <a:pt x="54" y="913"/>
                  </a:lnTo>
                  <a:lnTo>
                    <a:pt x="54" y="911"/>
                  </a:lnTo>
                  <a:lnTo>
                    <a:pt x="52" y="911"/>
                  </a:lnTo>
                  <a:lnTo>
                    <a:pt x="52" y="909"/>
                  </a:lnTo>
                  <a:lnTo>
                    <a:pt x="56" y="907"/>
                  </a:lnTo>
                  <a:lnTo>
                    <a:pt x="67" y="905"/>
                  </a:lnTo>
                  <a:lnTo>
                    <a:pt x="62" y="905"/>
                  </a:lnTo>
                  <a:lnTo>
                    <a:pt x="62" y="903"/>
                  </a:lnTo>
                  <a:lnTo>
                    <a:pt x="52" y="903"/>
                  </a:lnTo>
                  <a:lnTo>
                    <a:pt x="48" y="903"/>
                  </a:lnTo>
                  <a:lnTo>
                    <a:pt x="46" y="901"/>
                  </a:lnTo>
                  <a:lnTo>
                    <a:pt x="48" y="897"/>
                  </a:lnTo>
                  <a:lnTo>
                    <a:pt x="50" y="893"/>
                  </a:lnTo>
                  <a:lnTo>
                    <a:pt x="54" y="891"/>
                  </a:lnTo>
                  <a:lnTo>
                    <a:pt x="54" y="889"/>
                  </a:lnTo>
                  <a:lnTo>
                    <a:pt x="52" y="888"/>
                  </a:lnTo>
                  <a:lnTo>
                    <a:pt x="52" y="878"/>
                  </a:lnTo>
                  <a:lnTo>
                    <a:pt x="48" y="876"/>
                  </a:lnTo>
                  <a:lnTo>
                    <a:pt x="48" y="874"/>
                  </a:lnTo>
                  <a:lnTo>
                    <a:pt x="48" y="870"/>
                  </a:lnTo>
                  <a:lnTo>
                    <a:pt x="46" y="868"/>
                  </a:lnTo>
                  <a:lnTo>
                    <a:pt x="46" y="866"/>
                  </a:lnTo>
                  <a:lnTo>
                    <a:pt x="56" y="859"/>
                  </a:lnTo>
                  <a:lnTo>
                    <a:pt x="58" y="857"/>
                  </a:lnTo>
                  <a:lnTo>
                    <a:pt x="58" y="855"/>
                  </a:lnTo>
                  <a:lnTo>
                    <a:pt x="60" y="853"/>
                  </a:lnTo>
                  <a:lnTo>
                    <a:pt x="64" y="851"/>
                  </a:lnTo>
                  <a:lnTo>
                    <a:pt x="64" y="847"/>
                  </a:lnTo>
                  <a:lnTo>
                    <a:pt x="66" y="845"/>
                  </a:lnTo>
                  <a:lnTo>
                    <a:pt x="67" y="847"/>
                  </a:lnTo>
                  <a:lnTo>
                    <a:pt x="69" y="849"/>
                  </a:lnTo>
                  <a:lnTo>
                    <a:pt x="69" y="843"/>
                  </a:lnTo>
                  <a:lnTo>
                    <a:pt x="71" y="841"/>
                  </a:lnTo>
                  <a:lnTo>
                    <a:pt x="71" y="840"/>
                  </a:lnTo>
                  <a:lnTo>
                    <a:pt x="81" y="832"/>
                  </a:lnTo>
                  <a:lnTo>
                    <a:pt x="81" y="830"/>
                  </a:lnTo>
                  <a:lnTo>
                    <a:pt x="79" y="830"/>
                  </a:lnTo>
                  <a:lnTo>
                    <a:pt x="83" y="826"/>
                  </a:lnTo>
                  <a:lnTo>
                    <a:pt x="87" y="824"/>
                  </a:lnTo>
                  <a:lnTo>
                    <a:pt x="89" y="824"/>
                  </a:lnTo>
                  <a:lnTo>
                    <a:pt x="91" y="826"/>
                  </a:lnTo>
                  <a:lnTo>
                    <a:pt x="92" y="828"/>
                  </a:lnTo>
                  <a:lnTo>
                    <a:pt x="96" y="828"/>
                  </a:lnTo>
                  <a:lnTo>
                    <a:pt x="98" y="824"/>
                  </a:lnTo>
                  <a:lnTo>
                    <a:pt x="102" y="820"/>
                  </a:lnTo>
                  <a:lnTo>
                    <a:pt x="100" y="820"/>
                  </a:lnTo>
                  <a:lnTo>
                    <a:pt x="98" y="818"/>
                  </a:lnTo>
                  <a:lnTo>
                    <a:pt x="98" y="817"/>
                  </a:lnTo>
                  <a:lnTo>
                    <a:pt x="98" y="815"/>
                  </a:lnTo>
                  <a:lnTo>
                    <a:pt x="96" y="817"/>
                  </a:lnTo>
                  <a:lnTo>
                    <a:pt x="85" y="817"/>
                  </a:lnTo>
                  <a:lnTo>
                    <a:pt x="79" y="818"/>
                  </a:lnTo>
                  <a:lnTo>
                    <a:pt x="77" y="820"/>
                  </a:lnTo>
                  <a:lnTo>
                    <a:pt x="75" y="822"/>
                  </a:lnTo>
                  <a:lnTo>
                    <a:pt x="71" y="822"/>
                  </a:lnTo>
                  <a:lnTo>
                    <a:pt x="69" y="822"/>
                  </a:lnTo>
                  <a:lnTo>
                    <a:pt x="67" y="822"/>
                  </a:lnTo>
                  <a:lnTo>
                    <a:pt x="66" y="820"/>
                  </a:lnTo>
                  <a:lnTo>
                    <a:pt x="66" y="818"/>
                  </a:lnTo>
                  <a:lnTo>
                    <a:pt x="66" y="817"/>
                  </a:lnTo>
                  <a:lnTo>
                    <a:pt x="69" y="815"/>
                  </a:lnTo>
                  <a:lnTo>
                    <a:pt x="71" y="813"/>
                  </a:lnTo>
                  <a:lnTo>
                    <a:pt x="73" y="811"/>
                  </a:lnTo>
                  <a:lnTo>
                    <a:pt x="77" y="809"/>
                  </a:lnTo>
                  <a:lnTo>
                    <a:pt x="79" y="807"/>
                  </a:lnTo>
                  <a:lnTo>
                    <a:pt x="81" y="805"/>
                  </a:lnTo>
                  <a:lnTo>
                    <a:pt x="87" y="803"/>
                  </a:lnTo>
                  <a:lnTo>
                    <a:pt x="91" y="799"/>
                  </a:lnTo>
                  <a:lnTo>
                    <a:pt x="92" y="795"/>
                  </a:lnTo>
                  <a:lnTo>
                    <a:pt x="92" y="793"/>
                  </a:lnTo>
                  <a:lnTo>
                    <a:pt x="91" y="793"/>
                  </a:lnTo>
                  <a:lnTo>
                    <a:pt x="89" y="797"/>
                  </a:lnTo>
                  <a:lnTo>
                    <a:pt x="85" y="799"/>
                  </a:lnTo>
                  <a:lnTo>
                    <a:pt x="83" y="799"/>
                  </a:lnTo>
                  <a:lnTo>
                    <a:pt x="81" y="801"/>
                  </a:lnTo>
                  <a:lnTo>
                    <a:pt x="77" y="803"/>
                  </a:lnTo>
                  <a:lnTo>
                    <a:pt x="75" y="805"/>
                  </a:lnTo>
                  <a:lnTo>
                    <a:pt x="73" y="805"/>
                  </a:lnTo>
                  <a:lnTo>
                    <a:pt x="73" y="803"/>
                  </a:lnTo>
                  <a:lnTo>
                    <a:pt x="71" y="803"/>
                  </a:lnTo>
                  <a:lnTo>
                    <a:pt x="69" y="805"/>
                  </a:lnTo>
                  <a:lnTo>
                    <a:pt x="69" y="807"/>
                  </a:lnTo>
                  <a:lnTo>
                    <a:pt x="69" y="809"/>
                  </a:lnTo>
                  <a:lnTo>
                    <a:pt x="67" y="811"/>
                  </a:lnTo>
                  <a:lnTo>
                    <a:pt x="64" y="811"/>
                  </a:lnTo>
                  <a:lnTo>
                    <a:pt x="62" y="813"/>
                  </a:lnTo>
                  <a:lnTo>
                    <a:pt x="64" y="815"/>
                  </a:lnTo>
                  <a:lnTo>
                    <a:pt x="64" y="830"/>
                  </a:lnTo>
                  <a:lnTo>
                    <a:pt x="64" y="832"/>
                  </a:lnTo>
                  <a:lnTo>
                    <a:pt x="64" y="834"/>
                  </a:lnTo>
                  <a:lnTo>
                    <a:pt x="60" y="838"/>
                  </a:lnTo>
                  <a:lnTo>
                    <a:pt x="56" y="840"/>
                  </a:lnTo>
                  <a:lnTo>
                    <a:pt x="50" y="845"/>
                  </a:lnTo>
                  <a:lnTo>
                    <a:pt x="48" y="845"/>
                  </a:lnTo>
                  <a:lnTo>
                    <a:pt x="46" y="845"/>
                  </a:lnTo>
                  <a:lnTo>
                    <a:pt x="43" y="847"/>
                  </a:lnTo>
                  <a:lnTo>
                    <a:pt x="41" y="847"/>
                  </a:lnTo>
                  <a:lnTo>
                    <a:pt x="39" y="849"/>
                  </a:lnTo>
                  <a:lnTo>
                    <a:pt x="37" y="853"/>
                  </a:lnTo>
                  <a:lnTo>
                    <a:pt x="37" y="855"/>
                  </a:lnTo>
                  <a:lnTo>
                    <a:pt x="35" y="857"/>
                  </a:lnTo>
                  <a:lnTo>
                    <a:pt x="35" y="859"/>
                  </a:lnTo>
                  <a:lnTo>
                    <a:pt x="35" y="861"/>
                  </a:lnTo>
                  <a:lnTo>
                    <a:pt x="33" y="865"/>
                  </a:lnTo>
                  <a:lnTo>
                    <a:pt x="33" y="870"/>
                  </a:lnTo>
                  <a:lnTo>
                    <a:pt x="33" y="872"/>
                  </a:lnTo>
                  <a:lnTo>
                    <a:pt x="33" y="874"/>
                  </a:lnTo>
                  <a:lnTo>
                    <a:pt x="33" y="876"/>
                  </a:lnTo>
                  <a:lnTo>
                    <a:pt x="33" y="882"/>
                  </a:lnTo>
                  <a:lnTo>
                    <a:pt x="33" y="893"/>
                  </a:lnTo>
                  <a:lnTo>
                    <a:pt x="31" y="901"/>
                  </a:lnTo>
                  <a:lnTo>
                    <a:pt x="31" y="905"/>
                  </a:lnTo>
                  <a:lnTo>
                    <a:pt x="31" y="907"/>
                  </a:lnTo>
                  <a:lnTo>
                    <a:pt x="31" y="909"/>
                  </a:lnTo>
                  <a:lnTo>
                    <a:pt x="33" y="911"/>
                  </a:lnTo>
                  <a:lnTo>
                    <a:pt x="35" y="913"/>
                  </a:lnTo>
                  <a:lnTo>
                    <a:pt x="35" y="914"/>
                  </a:lnTo>
                  <a:lnTo>
                    <a:pt x="35" y="918"/>
                  </a:lnTo>
                  <a:lnTo>
                    <a:pt x="35" y="920"/>
                  </a:lnTo>
                  <a:lnTo>
                    <a:pt x="37" y="920"/>
                  </a:lnTo>
                  <a:lnTo>
                    <a:pt x="37" y="934"/>
                  </a:lnTo>
                  <a:lnTo>
                    <a:pt x="35" y="934"/>
                  </a:lnTo>
                  <a:lnTo>
                    <a:pt x="37" y="936"/>
                  </a:lnTo>
                  <a:lnTo>
                    <a:pt x="37" y="937"/>
                  </a:lnTo>
                  <a:lnTo>
                    <a:pt x="37" y="939"/>
                  </a:lnTo>
                  <a:lnTo>
                    <a:pt x="35" y="943"/>
                  </a:lnTo>
                  <a:lnTo>
                    <a:pt x="35" y="945"/>
                  </a:lnTo>
                  <a:lnTo>
                    <a:pt x="35" y="947"/>
                  </a:lnTo>
                  <a:lnTo>
                    <a:pt x="35" y="955"/>
                  </a:lnTo>
                  <a:lnTo>
                    <a:pt x="37" y="955"/>
                  </a:lnTo>
                  <a:lnTo>
                    <a:pt x="37" y="964"/>
                  </a:lnTo>
                  <a:lnTo>
                    <a:pt x="35" y="966"/>
                  </a:lnTo>
                  <a:lnTo>
                    <a:pt x="33" y="966"/>
                  </a:lnTo>
                  <a:lnTo>
                    <a:pt x="33" y="964"/>
                  </a:lnTo>
                  <a:lnTo>
                    <a:pt x="33" y="955"/>
                  </a:lnTo>
                  <a:lnTo>
                    <a:pt x="31" y="953"/>
                  </a:lnTo>
                  <a:lnTo>
                    <a:pt x="31" y="949"/>
                  </a:lnTo>
                  <a:lnTo>
                    <a:pt x="31" y="947"/>
                  </a:lnTo>
                  <a:lnTo>
                    <a:pt x="29" y="937"/>
                  </a:lnTo>
                  <a:lnTo>
                    <a:pt x="29" y="932"/>
                  </a:lnTo>
                  <a:lnTo>
                    <a:pt x="29" y="930"/>
                  </a:lnTo>
                  <a:lnTo>
                    <a:pt x="29" y="920"/>
                  </a:lnTo>
                  <a:lnTo>
                    <a:pt x="29" y="914"/>
                  </a:lnTo>
                  <a:lnTo>
                    <a:pt x="29" y="895"/>
                  </a:lnTo>
                  <a:lnTo>
                    <a:pt x="27" y="893"/>
                  </a:lnTo>
                  <a:lnTo>
                    <a:pt x="27" y="884"/>
                  </a:lnTo>
                  <a:lnTo>
                    <a:pt x="27" y="878"/>
                  </a:lnTo>
                  <a:lnTo>
                    <a:pt x="25" y="876"/>
                  </a:lnTo>
                  <a:lnTo>
                    <a:pt x="27" y="876"/>
                  </a:lnTo>
                  <a:lnTo>
                    <a:pt x="27" y="870"/>
                  </a:lnTo>
                  <a:lnTo>
                    <a:pt x="27" y="865"/>
                  </a:lnTo>
                  <a:lnTo>
                    <a:pt x="27" y="857"/>
                  </a:lnTo>
                  <a:lnTo>
                    <a:pt x="27" y="853"/>
                  </a:lnTo>
                  <a:lnTo>
                    <a:pt x="25" y="851"/>
                  </a:lnTo>
                  <a:lnTo>
                    <a:pt x="25" y="849"/>
                  </a:lnTo>
                  <a:lnTo>
                    <a:pt x="27" y="847"/>
                  </a:lnTo>
                  <a:lnTo>
                    <a:pt x="27" y="841"/>
                  </a:lnTo>
                  <a:lnTo>
                    <a:pt x="25" y="841"/>
                  </a:lnTo>
                  <a:lnTo>
                    <a:pt x="25" y="838"/>
                  </a:lnTo>
                  <a:lnTo>
                    <a:pt x="25" y="830"/>
                  </a:lnTo>
                  <a:lnTo>
                    <a:pt x="25" y="826"/>
                  </a:lnTo>
                  <a:lnTo>
                    <a:pt x="23" y="826"/>
                  </a:lnTo>
                  <a:lnTo>
                    <a:pt x="23" y="824"/>
                  </a:lnTo>
                  <a:lnTo>
                    <a:pt x="23" y="822"/>
                  </a:lnTo>
                  <a:lnTo>
                    <a:pt x="23" y="815"/>
                  </a:lnTo>
                  <a:lnTo>
                    <a:pt x="21" y="813"/>
                  </a:lnTo>
                  <a:lnTo>
                    <a:pt x="21" y="811"/>
                  </a:lnTo>
                  <a:lnTo>
                    <a:pt x="21" y="805"/>
                  </a:lnTo>
                  <a:lnTo>
                    <a:pt x="21" y="799"/>
                  </a:lnTo>
                  <a:lnTo>
                    <a:pt x="21" y="793"/>
                  </a:lnTo>
                  <a:lnTo>
                    <a:pt x="21" y="790"/>
                  </a:lnTo>
                  <a:lnTo>
                    <a:pt x="19" y="790"/>
                  </a:lnTo>
                  <a:lnTo>
                    <a:pt x="19" y="786"/>
                  </a:lnTo>
                  <a:lnTo>
                    <a:pt x="19" y="784"/>
                  </a:lnTo>
                  <a:lnTo>
                    <a:pt x="19" y="780"/>
                  </a:lnTo>
                  <a:lnTo>
                    <a:pt x="16" y="774"/>
                  </a:lnTo>
                  <a:lnTo>
                    <a:pt x="14" y="772"/>
                  </a:lnTo>
                  <a:lnTo>
                    <a:pt x="14" y="770"/>
                  </a:lnTo>
                  <a:lnTo>
                    <a:pt x="14" y="768"/>
                  </a:lnTo>
                  <a:lnTo>
                    <a:pt x="14" y="761"/>
                  </a:lnTo>
                  <a:lnTo>
                    <a:pt x="12" y="759"/>
                  </a:lnTo>
                  <a:lnTo>
                    <a:pt x="12" y="757"/>
                  </a:lnTo>
                  <a:lnTo>
                    <a:pt x="12" y="755"/>
                  </a:lnTo>
                  <a:lnTo>
                    <a:pt x="10" y="751"/>
                  </a:lnTo>
                  <a:lnTo>
                    <a:pt x="8" y="745"/>
                  </a:lnTo>
                  <a:lnTo>
                    <a:pt x="8" y="744"/>
                  </a:lnTo>
                  <a:lnTo>
                    <a:pt x="6" y="742"/>
                  </a:lnTo>
                  <a:lnTo>
                    <a:pt x="6" y="740"/>
                  </a:lnTo>
                  <a:lnTo>
                    <a:pt x="6" y="738"/>
                  </a:lnTo>
                  <a:lnTo>
                    <a:pt x="0" y="730"/>
                  </a:lnTo>
                  <a:lnTo>
                    <a:pt x="19" y="724"/>
                  </a:lnTo>
                  <a:lnTo>
                    <a:pt x="35" y="719"/>
                  </a:lnTo>
                  <a:lnTo>
                    <a:pt x="35" y="715"/>
                  </a:lnTo>
                  <a:lnTo>
                    <a:pt x="33" y="707"/>
                  </a:lnTo>
                  <a:lnTo>
                    <a:pt x="35" y="699"/>
                  </a:lnTo>
                  <a:lnTo>
                    <a:pt x="35" y="692"/>
                  </a:lnTo>
                  <a:lnTo>
                    <a:pt x="43" y="688"/>
                  </a:lnTo>
                  <a:lnTo>
                    <a:pt x="60" y="680"/>
                  </a:lnTo>
                  <a:lnTo>
                    <a:pt x="58" y="667"/>
                  </a:lnTo>
                  <a:lnTo>
                    <a:pt x="56" y="665"/>
                  </a:lnTo>
                  <a:lnTo>
                    <a:pt x="52" y="663"/>
                  </a:lnTo>
                  <a:lnTo>
                    <a:pt x="48" y="657"/>
                  </a:lnTo>
                  <a:lnTo>
                    <a:pt x="37" y="638"/>
                  </a:lnTo>
                  <a:lnTo>
                    <a:pt x="37" y="632"/>
                  </a:lnTo>
                  <a:lnTo>
                    <a:pt x="58" y="613"/>
                  </a:lnTo>
                  <a:lnTo>
                    <a:pt x="81" y="530"/>
                  </a:lnTo>
                  <a:lnTo>
                    <a:pt x="87" y="507"/>
                  </a:lnTo>
                  <a:lnTo>
                    <a:pt x="106" y="492"/>
                  </a:lnTo>
                  <a:lnTo>
                    <a:pt x="135" y="488"/>
                  </a:lnTo>
                  <a:lnTo>
                    <a:pt x="146" y="473"/>
                  </a:lnTo>
                  <a:lnTo>
                    <a:pt x="154" y="463"/>
                  </a:lnTo>
                  <a:lnTo>
                    <a:pt x="169" y="467"/>
                  </a:lnTo>
                  <a:lnTo>
                    <a:pt x="212" y="432"/>
                  </a:lnTo>
                  <a:lnTo>
                    <a:pt x="215" y="413"/>
                  </a:lnTo>
                  <a:lnTo>
                    <a:pt x="217" y="407"/>
                  </a:lnTo>
                  <a:lnTo>
                    <a:pt x="227" y="375"/>
                  </a:lnTo>
                  <a:lnTo>
                    <a:pt x="235" y="344"/>
                  </a:lnTo>
                  <a:lnTo>
                    <a:pt x="231" y="342"/>
                  </a:lnTo>
                  <a:lnTo>
                    <a:pt x="221" y="338"/>
                  </a:lnTo>
                  <a:lnTo>
                    <a:pt x="206" y="334"/>
                  </a:lnTo>
                  <a:lnTo>
                    <a:pt x="194" y="336"/>
                  </a:lnTo>
                  <a:lnTo>
                    <a:pt x="187" y="336"/>
                  </a:lnTo>
                  <a:lnTo>
                    <a:pt x="175" y="333"/>
                  </a:lnTo>
                  <a:lnTo>
                    <a:pt x="158" y="329"/>
                  </a:lnTo>
                  <a:lnTo>
                    <a:pt x="146" y="319"/>
                  </a:lnTo>
                  <a:lnTo>
                    <a:pt x="144" y="309"/>
                  </a:lnTo>
                  <a:lnTo>
                    <a:pt x="144" y="308"/>
                  </a:lnTo>
                  <a:lnTo>
                    <a:pt x="146" y="302"/>
                  </a:lnTo>
                  <a:lnTo>
                    <a:pt x="150" y="292"/>
                  </a:lnTo>
                  <a:lnTo>
                    <a:pt x="158" y="281"/>
                  </a:lnTo>
                  <a:lnTo>
                    <a:pt x="162" y="273"/>
                  </a:lnTo>
                  <a:lnTo>
                    <a:pt x="162" y="269"/>
                  </a:lnTo>
                  <a:lnTo>
                    <a:pt x="158" y="260"/>
                  </a:lnTo>
                  <a:lnTo>
                    <a:pt x="160" y="256"/>
                  </a:lnTo>
                  <a:lnTo>
                    <a:pt x="162" y="248"/>
                  </a:lnTo>
                  <a:lnTo>
                    <a:pt x="165" y="244"/>
                  </a:lnTo>
                  <a:lnTo>
                    <a:pt x="165" y="237"/>
                  </a:lnTo>
                  <a:lnTo>
                    <a:pt x="163" y="227"/>
                  </a:lnTo>
                  <a:lnTo>
                    <a:pt x="165" y="215"/>
                  </a:lnTo>
                  <a:lnTo>
                    <a:pt x="160" y="194"/>
                  </a:lnTo>
                  <a:lnTo>
                    <a:pt x="152" y="187"/>
                  </a:lnTo>
                  <a:lnTo>
                    <a:pt x="146" y="185"/>
                  </a:lnTo>
                  <a:lnTo>
                    <a:pt x="142" y="181"/>
                  </a:lnTo>
                  <a:lnTo>
                    <a:pt x="137" y="169"/>
                  </a:lnTo>
                  <a:lnTo>
                    <a:pt x="135" y="165"/>
                  </a:lnTo>
                  <a:lnTo>
                    <a:pt x="137" y="162"/>
                  </a:lnTo>
                  <a:lnTo>
                    <a:pt x="137" y="160"/>
                  </a:lnTo>
                  <a:lnTo>
                    <a:pt x="140" y="158"/>
                  </a:lnTo>
                  <a:lnTo>
                    <a:pt x="144" y="154"/>
                  </a:lnTo>
                  <a:lnTo>
                    <a:pt x="150" y="150"/>
                  </a:lnTo>
                  <a:lnTo>
                    <a:pt x="152" y="146"/>
                  </a:lnTo>
                  <a:lnTo>
                    <a:pt x="152" y="144"/>
                  </a:lnTo>
                  <a:lnTo>
                    <a:pt x="150" y="142"/>
                  </a:lnTo>
                  <a:lnTo>
                    <a:pt x="148" y="140"/>
                  </a:lnTo>
                  <a:lnTo>
                    <a:pt x="144" y="137"/>
                  </a:lnTo>
                  <a:lnTo>
                    <a:pt x="139" y="131"/>
                  </a:lnTo>
                  <a:lnTo>
                    <a:pt x="133" y="110"/>
                  </a:lnTo>
                  <a:lnTo>
                    <a:pt x="133" y="104"/>
                  </a:lnTo>
                  <a:lnTo>
                    <a:pt x="133" y="100"/>
                  </a:lnTo>
                  <a:lnTo>
                    <a:pt x="137" y="98"/>
                  </a:lnTo>
                  <a:lnTo>
                    <a:pt x="140" y="94"/>
                  </a:lnTo>
                  <a:lnTo>
                    <a:pt x="139" y="91"/>
                  </a:lnTo>
                  <a:lnTo>
                    <a:pt x="131" y="87"/>
                  </a:lnTo>
                  <a:lnTo>
                    <a:pt x="115" y="89"/>
                  </a:lnTo>
                  <a:lnTo>
                    <a:pt x="108" y="85"/>
                  </a:lnTo>
                  <a:lnTo>
                    <a:pt x="104" y="77"/>
                  </a:lnTo>
                  <a:lnTo>
                    <a:pt x="106" y="75"/>
                  </a:lnTo>
                  <a:lnTo>
                    <a:pt x="108" y="73"/>
                  </a:lnTo>
                  <a:lnTo>
                    <a:pt x="114" y="64"/>
                  </a:lnTo>
                  <a:lnTo>
                    <a:pt x="117" y="62"/>
                  </a:lnTo>
                  <a:lnTo>
                    <a:pt x="140" y="52"/>
                  </a:lnTo>
                  <a:lnTo>
                    <a:pt x="165" y="43"/>
                  </a:lnTo>
                  <a:lnTo>
                    <a:pt x="210" y="29"/>
                  </a:lnTo>
                  <a:lnTo>
                    <a:pt x="267" y="14"/>
                  </a:lnTo>
                  <a:lnTo>
                    <a:pt x="273" y="12"/>
                  </a:lnTo>
                  <a:lnTo>
                    <a:pt x="281" y="4"/>
                  </a:lnTo>
                  <a:lnTo>
                    <a:pt x="286" y="0"/>
                  </a:lnTo>
                  <a:lnTo>
                    <a:pt x="308" y="0"/>
                  </a:lnTo>
                  <a:lnTo>
                    <a:pt x="342" y="6"/>
                  </a:lnTo>
                  <a:lnTo>
                    <a:pt x="357" y="12"/>
                  </a:lnTo>
                  <a:lnTo>
                    <a:pt x="363" y="14"/>
                  </a:lnTo>
                  <a:lnTo>
                    <a:pt x="371" y="16"/>
                  </a:lnTo>
                  <a:close/>
                </a:path>
              </a:pathLst>
            </a:custGeom>
            <a:solidFill>
              <a:schemeClr val="tx2"/>
            </a:solid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EditPoints="1"/>
            </p:cNvSpPr>
            <p:nvPr/>
          </p:nvSpPr>
          <p:spPr bwMode="auto">
            <a:xfrm>
              <a:off x="971" y="1764"/>
              <a:ext cx="4428" cy="2282"/>
            </a:xfrm>
            <a:custGeom>
              <a:avLst/>
              <a:gdLst>
                <a:gd name="T0" fmla="*/ 89 w 4428"/>
                <a:gd name="T1" fmla="*/ 2084 h 2282"/>
                <a:gd name="T2" fmla="*/ 380 w 4428"/>
                <a:gd name="T3" fmla="*/ 2042 h 2282"/>
                <a:gd name="T4" fmla="*/ 3671 w 4428"/>
                <a:gd name="T5" fmla="*/ 257 h 2282"/>
                <a:gd name="T6" fmla="*/ 3785 w 4428"/>
                <a:gd name="T7" fmla="*/ 378 h 2282"/>
                <a:gd name="T8" fmla="*/ 3739 w 4428"/>
                <a:gd name="T9" fmla="*/ 567 h 2282"/>
                <a:gd name="T10" fmla="*/ 3858 w 4428"/>
                <a:gd name="T11" fmla="*/ 667 h 2282"/>
                <a:gd name="T12" fmla="*/ 3900 w 4428"/>
                <a:gd name="T13" fmla="*/ 862 h 2282"/>
                <a:gd name="T14" fmla="*/ 3938 w 4428"/>
                <a:gd name="T15" fmla="*/ 1068 h 2282"/>
                <a:gd name="T16" fmla="*/ 3877 w 4428"/>
                <a:gd name="T17" fmla="*/ 1212 h 2282"/>
                <a:gd name="T18" fmla="*/ 4011 w 4428"/>
                <a:gd name="T19" fmla="*/ 1364 h 2282"/>
                <a:gd name="T20" fmla="*/ 4109 w 4428"/>
                <a:gd name="T21" fmla="*/ 1400 h 2282"/>
                <a:gd name="T22" fmla="*/ 4253 w 4428"/>
                <a:gd name="T23" fmla="*/ 1471 h 2282"/>
                <a:gd name="T24" fmla="*/ 4328 w 4428"/>
                <a:gd name="T25" fmla="*/ 1633 h 2282"/>
                <a:gd name="T26" fmla="*/ 4413 w 4428"/>
                <a:gd name="T27" fmla="*/ 1727 h 2282"/>
                <a:gd name="T28" fmla="*/ 4395 w 4428"/>
                <a:gd name="T29" fmla="*/ 1901 h 2282"/>
                <a:gd name="T30" fmla="*/ 4380 w 4428"/>
                <a:gd name="T31" fmla="*/ 2059 h 2282"/>
                <a:gd name="T32" fmla="*/ 4422 w 4428"/>
                <a:gd name="T33" fmla="*/ 2153 h 2282"/>
                <a:gd name="T34" fmla="*/ 4215 w 4428"/>
                <a:gd name="T35" fmla="*/ 2186 h 2282"/>
                <a:gd name="T36" fmla="*/ 3994 w 4428"/>
                <a:gd name="T37" fmla="*/ 2195 h 2282"/>
                <a:gd name="T38" fmla="*/ 3794 w 4428"/>
                <a:gd name="T39" fmla="*/ 2222 h 2282"/>
                <a:gd name="T40" fmla="*/ 3597 w 4428"/>
                <a:gd name="T41" fmla="*/ 2243 h 2282"/>
                <a:gd name="T42" fmla="*/ 3410 w 4428"/>
                <a:gd name="T43" fmla="*/ 2203 h 2282"/>
                <a:gd name="T44" fmla="*/ 3228 w 4428"/>
                <a:gd name="T45" fmla="*/ 2120 h 2282"/>
                <a:gd name="T46" fmla="*/ 3055 w 4428"/>
                <a:gd name="T47" fmla="*/ 2138 h 2282"/>
                <a:gd name="T48" fmla="*/ 2976 w 4428"/>
                <a:gd name="T49" fmla="*/ 2005 h 2282"/>
                <a:gd name="T50" fmla="*/ 2686 w 4428"/>
                <a:gd name="T51" fmla="*/ 1980 h 2282"/>
                <a:gd name="T52" fmla="*/ 2001 w 4428"/>
                <a:gd name="T53" fmla="*/ 1974 h 2282"/>
                <a:gd name="T54" fmla="*/ 1291 w 4428"/>
                <a:gd name="T55" fmla="*/ 1971 h 2282"/>
                <a:gd name="T56" fmla="*/ 674 w 4428"/>
                <a:gd name="T57" fmla="*/ 2168 h 2282"/>
                <a:gd name="T58" fmla="*/ 332 w 4428"/>
                <a:gd name="T59" fmla="*/ 2226 h 2282"/>
                <a:gd name="T60" fmla="*/ 106 w 4428"/>
                <a:gd name="T61" fmla="*/ 2234 h 2282"/>
                <a:gd name="T62" fmla="*/ 14 w 4428"/>
                <a:gd name="T63" fmla="*/ 2107 h 2282"/>
                <a:gd name="T64" fmla="*/ 90 w 4428"/>
                <a:gd name="T65" fmla="*/ 2145 h 2282"/>
                <a:gd name="T66" fmla="*/ 138 w 4428"/>
                <a:gd name="T67" fmla="*/ 2051 h 2282"/>
                <a:gd name="T68" fmla="*/ 221 w 4428"/>
                <a:gd name="T69" fmla="*/ 2080 h 2282"/>
                <a:gd name="T70" fmla="*/ 258 w 4428"/>
                <a:gd name="T71" fmla="*/ 2045 h 2282"/>
                <a:gd name="T72" fmla="*/ 348 w 4428"/>
                <a:gd name="T73" fmla="*/ 2084 h 2282"/>
                <a:gd name="T74" fmla="*/ 453 w 4428"/>
                <a:gd name="T75" fmla="*/ 2036 h 2282"/>
                <a:gd name="T76" fmla="*/ 348 w 4428"/>
                <a:gd name="T77" fmla="*/ 2072 h 2282"/>
                <a:gd name="T78" fmla="*/ 259 w 4428"/>
                <a:gd name="T79" fmla="*/ 1997 h 2282"/>
                <a:gd name="T80" fmla="*/ 261 w 4428"/>
                <a:gd name="T81" fmla="*/ 1944 h 2282"/>
                <a:gd name="T82" fmla="*/ 186 w 4428"/>
                <a:gd name="T83" fmla="*/ 1973 h 2282"/>
                <a:gd name="T84" fmla="*/ 131 w 4428"/>
                <a:gd name="T85" fmla="*/ 1959 h 2282"/>
                <a:gd name="T86" fmla="*/ 75 w 4428"/>
                <a:gd name="T87" fmla="*/ 2044 h 2282"/>
                <a:gd name="T88" fmla="*/ 23 w 4428"/>
                <a:gd name="T89" fmla="*/ 2015 h 2282"/>
                <a:gd name="T90" fmla="*/ 64 w 4428"/>
                <a:gd name="T91" fmla="*/ 1932 h 2282"/>
                <a:gd name="T92" fmla="*/ 17 w 4428"/>
                <a:gd name="T93" fmla="*/ 1911 h 2282"/>
                <a:gd name="T94" fmla="*/ 19 w 4428"/>
                <a:gd name="T95" fmla="*/ 1865 h 2282"/>
                <a:gd name="T96" fmla="*/ 33 w 4428"/>
                <a:gd name="T97" fmla="*/ 1790 h 2282"/>
                <a:gd name="T98" fmla="*/ 64 w 4428"/>
                <a:gd name="T99" fmla="*/ 1619 h 2282"/>
                <a:gd name="T100" fmla="*/ 736 w 4428"/>
                <a:gd name="T101" fmla="*/ 1583 h 2282"/>
                <a:gd name="T102" fmla="*/ 1097 w 4428"/>
                <a:gd name="T103" fmla="*/ 1400 h 2282"/>
                <a:gd name="T104" fmla="*/ 1419 w 4428"/>
                <a:gd name="T105" fmla="*/ 1275 h 2282"/>
                <a:gd name="T106" fmla="*/ 1817 w 4428"/>
                <a:gd name="T107" fmla="*/ 1423 h 2282"/>
                <a:gd name="T108" fmla="*/ 2222 w 4428"/>
                <a:gd name="T109" fmla="*/ 1479 h 2282"/>
                <a:gd name="T110" fmla="*/ 2373 w 4428"/>
                <a:gd name="T111" fmla="*/ 1273 h 2282"/>
                <a:gd name="T112" fmla="*/ 2174 w 4428"/>
                <a:gd name="T113" fmla="*/ 1277 h 2282"/>
                <a:gd name="T114" fmla="*/ 1957 w 4428"/>
                <a:gd name="T115" fmla="*/ 1321 h 2282"/>
                <a:gd name="T116" fmla="*/ 1815 w 4428"/>
                <a:gd name="T117" fmla="*/ 1172 h 2282"/>
                <a:gd name="T118" fmla="*/ 1609 w 4428"/>
                <a:gd name="T119" fmla="*/ 1103 h 2282"/>
                <a:gd name="T120" fmla="*/ 2009 w 4428"/>
                <a:gd name="T121" fmla="*/ 377 h 2282"/>
                <a:gd name="T122" fmla="*/ 3366 w 4428"/>
                <a:gd name="T123" fmla="*/ 0 h 2282"/>
                <a:gd name="T124" fmla="*/ 3537 w 4428"/>
                <a:gd name="T125" fmla="*/ 125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8" h="2282">
                  <a:moveTo>
                    <a:pt x="2" y="2134"/>
                  </a:moveTo>
                  <a:lnTo>
                    <a:pt x="0" y="2134"/>
                  </a:lnTo>
                  <a:lnTo>
                    <a:pt x="0" y="2132"/>
                  </a:lnTo>
                  <a:lnTo>
                    <a:pt x="2" y="2130"/>
                  </a:lnTo>
                  <a:lnTo>
                    <a:pt x="4" y="2132"/>
                  </a:lnTo>
                  <a:lnTo>
                    <a:pt x="2" y="2134"/>
                  </a:lnTo>
                  <a:close/>
                  <a:moveTo>
                    <a:pt x="2" y="2130"/>
                  </a:moveTo>
                  <a:lnTo>
                    <a:pt x="0" y="2130"/>
                  </a:lnTo>
                  <a:lnTo>
                    <a:pt x="0" y="2128"/>
                  </a:lnTo>
                  <a:lnTo>
                    <a:pt x="2" y="2128"/>
                  </a:lnTo>
                  <a:lnTo>
                    <a:pt x="4" y="2128"/>
                  </a:lnTo>
                  <a:lnTo>
                    <a:pt x="2" y="2130"/>
                  </a:lnTo>
                  <a:close/>
                  <a:moveTo>
                    <a:pt x="6" y="2126"/>
                  </a:moveTo>
                  <a:lnTo>
                    <a:pt x="4" y="2126"/>
                  </a:lnTo>
                  <a:lnTo>
                    <a:pt x="2" y="2126"/>
                  </a:lnTo>
                  <a:lnTo>
                    <a:pt x="4" y="2124"/>
                  </a:lnTo>
                  <a:lnTo>
                    <a:pt x="6" y="2124"/>
                  </a:lnTo>
                  <a:lnTo>
                    <a:pt x="6" y="2126"/>
                  </a:lnTo>
                  <a:close/>
                  <a:moveTo>
                    <a:pt x="100" y="2117"/>
                  </a:moveTo>
                  <a:lnTo>
                    <a:pt x="100" y="2118"/>
                  </a:lnTo>
                  <a:lnTo>
                    <a:pt x="94" y="2118"/>
                  </a:lnTo>
                  <a:lnTo>
                    <a:pt x="94" y="2117"/>
                  </a:lnTo>
                  <a:lnTo>
                    <a:pt x="100" y="2117"/>
                  </a:lnTo>
                  <a:close/>
                  <a:moveTo>
                    <a:pt x="231" y="2084"/>
                  </a:moveTo>
                  <a:lnTo>
                    <a:pt x="229" y="2084"/>
                  </a:lnTo>
                  <a:lnTo>
                    <a:pt x="227" y="2082"/>
                  </a:lnTo>
                  <a:lnTo>
                    <a:pt x="227" y="2080"/>
                  </a:lnTo>
                  <a:lnTo>
                    <a:pt x="231" y="2080"/>
                  </a:lnTo>
                  <a:lnTo>
                    <a:pt x="233" y="2082"/>
                  </a:lnTo>
                  <a:lnTo>
                    <a:pt x="231" y="2084"/>
                  </a:lnTo>
                  <a:close/>
                  <a:moveTo>
                    <a:pt x="81" y="2072"/>
                  </a:moveTo>
                  <a:lnTo>
                    <a:pt x="81" y="2074"/>
                  </a:lnTo>
                  <a:lnTo>
                    <a:pt x="81" y="2076"/>
                  </a:lnTo>
                  <a:lnTo>
                    <a:pt x="79" y="2076"/>
                  </a:lnTo>
                  <a:lnTo>
                    <a:pt x="79" y="2078"/>
                  </a:lnTo>
                  <a:lnTo>
                    <a:pt x="73" y="2080"/>
                  </a:lnTo>
                  <a:lnTo>
                    <a:pt x="73" y="2082"/>
                  </a:lnTo>
                  <a:lnTo>
                    <a:pt x="73" y="2086"/>
                  </a:lnTo>
                  <a:lnTo>
                    <a:pt x="73" y="2084"/>
                  </a:lnTo>
                  <a:lnTo>
                    <a:pt x="75" y="2082"/>
                  </a:lnTo>
                  <a:lnTo>
                    <a:pt x="77" y="2082"/>
                  </a:lnTo>
                  <a:lnTo>
                    <a:pt x="81" y="2084"/>
                  </a:lnTo>
                  <a:lnTo>
                    <a:pt x="83" y="2082"/>
                  </a:lnTo>
                  <a:lnTo>
                    <a:pt x="85" y="2084"/>
                  </a:lnTo>
                  <a:lnTo>
                    <a:pt x="85" y="2088"/>
                  </a:lnTo>
                  <a:lnTo>
                    <a:pt x="87" y="2088"/>
                  </a:lnTo>
                  <a:lnTo>
                    <a:pt x="87" y="2090"/>
                  </a:lnTo>
                  <a:lnTo>
                    <a:pt x="85" y="2090"/>
                  </a:lnTo>
                  <a:lnTo>
                    <a:pt x="85" y="2092"/>
                  </a:lnTo>
                  <a:lnTo>
                    <a:pt x="89" y="2090"/>
                  </a:lnTo>
                  <a:lnTo>
                    <a:pt x="87" y="2088"/>
                  </a:lnTo>
                  <a:lnTo>
                    <a:pt x="87" y="2086"/>
                  </a:lnTo>
                  <a:lnTo>
                    <a:pt x="89" y="2084"/>
                  </a:lnTo>
                  <a:lnTo>
                    <a:pt x="92" y="2086"/>
                  </a:lnTo>
                  <a:lnTo>
                    <a:pt x="94" y="2086"/>
                  </a:lnTo>
                  <a:lnTo>
                    <a:pt x="98" y="2088"/>
                  </a:lnTo>
                  <a:lnTo>
                    <a:pt x="98" y="2094"/>
                  </a:lnTo>
                  <a:lnTo>
                    <a:pt x="96" y="2095"/>
                  </a:lnTo>
                  <a:lnTo>
                    <a:pt x="96" y="2097"/>
                  </a:lnTo>
                  <a:lnTo>
                    <a:pt x="96" y="2103"/>
                  </a:lnTo>
                  <a:lnTo>
                    <a:pt x="96" y="2107"/>
                  </a:lnTo>
                  <a:lnTo>
                    <a:pt x="98" y="2107"/>
                  </a:lnTo>
                  <a:lnTo>
                    <a:pt x="98" y="2109"/>
                  </a:lnTo>
                  <a:lnTo>
                    <a:pt x="94" y="2113"/>
                  </a:lnTo>
                  <a:lnTo>
                    <a:pt x="89" y="2113"/>
                  </a:lnTo>
                  <a:lnTo>
                    <a:pt x="85" y="2113"/>
                  </a:lnTo>
                  <a:lnTo>
                    <a:pt x="69" y="2113"/>
                  </a:lnTo>
                  <a:lnTo>
                    <a:pt x="67" y="2113"/>
                  </a:lnTo>
                  <a:lnTo>
                    <a:pt x="64" y="2111"/>
                  </a:lnTo>
                  <a:lnTo>
                    <a:pt x="60" y="2109"/>
                  </a:lnTo>
                  <a:lnTo>
                    <a:pt x="58" y="2107"/>
                  </a:lnTo>
                  <a:lnTo>
                    <a:pt x="52" y="2101"/>
                  </a:lnTo>
                  <a:lnTo>
                    <a:pt x="52" y="2099"/>
                  </a:lnTo>
                  <a:lnTo>
                    <a:pt x="50" y="2097"/>
                  </a:lnTo>
                  <a:lnTo>
                    <a:pt x="48" y="2094"/>
                  </a:lnTo>
                  <a:lnTo>
                    <a:pt x="48" y="2092"/>
                  </a:lnTo>
                  <a:lnTo>
                    <a:pt x="48" y="2086"/>
                  </a:lnTo>
                  <a:lnTo>
                    <a:pt x="50" y="2086"/>
                  </a:lnTo>
                  <a:lnTo>
                    <a:pt x="50" y="2080"/>
                  </a:lnTo>
                  <a:lnTo>
                    <a:pt x="50" y="2078"/>
                  </a:lnTo>
                  <a:lnTo>
                    <a:pt x="54" y="2078"/>
                  </a:lnTo>
                  <a:lnTo>
                    <a:pt x="58" y="2080"/>
                  </a:lnTo>
                  <a:lnTo>
                    <a:pt x="64" y="2080"/>
                  </a:lnTo>
                  <a:lnTo>
                    <a:pt x="62" y="2080"/>
                  </a:lnTo>
                  <a:lnTo>
                    <a:pt x="62" y="2082"/>
                  </a:lnTo>
                  <a:lnTo>
                    <a:pt x="69" y="2074"/>
                  </a:lnTo>
                  <a:lnTo>
                    <a:pt x="69" y="2072"/>
                  </a:lnTo>
                  <a:lnTo>
                    <a:pt x="71" y="2072"/>
                  </a:lnTo>
                  <a:lnTo>
                    <a:pt x="73" y="2072"/>
                  </a:lnTo>
                  <a:lnTo>
                    <a:pt x="73" y="2074"/>
                  </a:lnTo>
                  <a:lnTo>
                    <a:pt x="75" y="2074"/>
                  </a:lnTo>
                  <a:lnTo>
                    <a:pt x="79" y="2072"/>
                  </a:lnTo>
                  <a:lnTo>
                    <a:pt x="81" y="2072"/>
                  </a:lnTo>
                  <a:close/>
                  <a:moveTo>
                    <a:pt x="386" y="2047"/>
                  </a:moveTo>
                  <a:lnTo>
                    <a:pt x="384" y="2047"/>
                  </a:lnTo>
                  <a:lnTo>
                    <a:pt x="386" y="2045"/>
                  </a:lnTo>
                  <a:lnTo>
                    <a:pt x="388" y="2045"/>
                  </a:lnTo>
                  <a:lnTo>
                    <a:pt x="388" y="2047"/>
                  </a:lnTo>
                  <a:lnTo>
                    <a:pt x="386" y="2047"/>
                  </a:lnTo>
                  <a:close/>
                  <a:moveTo>
                    <a:pt x="386" y="2045"/>
                  </a:moveTo>
                  <a:lnTo>
                    <a:pt x="384" y="2045"/>
                  </a:lnTo>
                  <a:lnTo>
                    <a:pt x="384" y="2044"/>
                  </a:lnTo>
                  <a:lnTo>
                    <a:pt x="386" y="2044"/>
                  </a:lnTo>
                  <a:lnTo>
                    <a:pt x="386" y="2045"/>
                  </a:lnTo>
                  <a:close/>
                  <a:moveTo>
                    <a:pt x="382" y="2044"/>
                  </a:moveTo>
                  <a:lnTo>
                    <a:pt x="380" y="2042"/>
                  </a:lnTo>
                  <a:lnTo>
                    <a:pt x="380" y="2040"/>
                  </a:lnTo>
                  <a:lnTo>
                    <a:pt x="380" y="2038"/>
                  </a:lnTo>
                  <a:lnTo>
                    <a:pt x="382" y="2038"/>
                  </a:lnTo>
                  <a:lnTo>
                    <a:pt x="384" y="2040"/>
                  </a:lnTo>
                  <a:lnTo>
                    <a:pt x="384" y="2042"/>
                  </a:lnTo>
                  <a:lnTo>
                    <a:pt x="382" y="2044"/>
                  </a:lnTo>
                  <a:close/>
                  <a:moveTo>
                    <a:pt x="83" y="2036"/>
                  </a:moveTo>
                  <a:lnTo>
                    <a:pt x="85" y="2038"/>
                  </a:lnTo>
                  <a:lnTo>
                    <a:pt x="87" y="2038"/>
                  </a:lnTo>
                  <a:lnTo>
                    <a:pt x="89" y="2040"/>
                  </a:lnTo>
                  <a:lnTo>
                    <a:pt x="89" y="2042"/>
                  </a:lnTo>
                  <a:lnTo>
                    <a:pt x="87" y="2044"/>
                  </a:lnTo>
                  <a:lnTo>
                    <a:pt x="81" y="2044"/>
                  </a:lnTo>
                  <a:lnTo>
                    <a:pt x="79" y="2044"/>
                  </a:lnTo>
                  <a:lnTo>
                    <a:pt x="79" y="2042"/>
                  </a:lnTo>
                  <a:lnTo>
                    <a:pt x="79" y="2034"/>
                  </a:lnTo>
                  <a:lnTo>
                    <a:pt x="83" y="2036"/>
                  </a:lnTo>
                  <a:close/>
                  <a:moveTo>
                    <a:pt x="271" y="1996"/>
                  </a:moveTo>
                  <a:lnTo>
                    <a:pt x="269" y="1996"/>
                  </a:lnTo>
                  <a:lnTo>
                    <a:pt x="267" y="1994"/>
                  </a:lnTo>
                  <a:lnTo>
                    <a:pt x="267" y="1990"/>
                  </a:lnTo>
                  <a:lnTo>
                    <a:pt x="269" y="1990"/>
                  </a:lnTo>
                  <a:lnTo>
                    <a:pt x="271" y="1994"/>
                  </a:lnTo>
                  <a:lnTo>
                    <a:pt x="271" y="1996"/>
                  </a:lnTo>
                  <a:close/>
                  <a:moveTo>
                    <a:pt x="8" y="1917"/>
                  </a:moveTo>
                  <a:lnTo>
                    <a:pt x="8" y="1913"/>
                  </a:lnTo>
                  <a:lnTo>
                    <a:pt x="8" y="1909"/>
                  </a:lnTo>
                  <a:lnTo>
                    <a:pt x="10" y="1907"/>
                  </a:lnTo>
                  <a:lnTo>
                    <a:pt x="12" y="1907"/>
                  </a:lnTo>
                  <a:lnTo>
                    <a:pt x="12" y="1909"/>
                  </a:lnTo>
                  <a:lnTo>
                    <a:pt x="10" y="1913"/>
                  </a:lnTo>
                  <a:lnTo>
                    <a:pt x="10" y="1917"/>
                  </a:lnTo>
                  <a:lnTo>
                    <a:pt x="8" y="1917"/>
                  </a:lnTo>
                  <a:close/>
                  <a:moveTo>
                    <a:pt x="3606" y="215"/>
                  </a:moveTo>
                  <a:lnTo>
                    <a:pt x="3612" y="217"/>
                  </a:lnTo>
                  <a:lnTo>
                    <a:pt x="3616" y="217"/>
                  </a:lnTo>
                  <a:lnTo>
                    <a:pt x="3620" y="217"/>
                  </a:lnTo>
                  <a:lnTo>
                    <a:pt x="3623" y="219"/>
                  </a:lnTo>
                  <a:lnTo>
                    <a:pt x="3629" y="221"/>
                  </a:lnTo>
                  <a:lnTo>
                    <a:pt x="3633" y="223"/>
                  </a:lnTo>
                  <a:lnTo>
                    <a:pt x="3637" y="225"/>
                  </a:lnTo>
                  <a:lnTo>
                    <a:pt x="3639" y="227"/>
                  </a:lnTo>
                  <a:lnTo>
                    <a:pt x="3643" y="229"/>
                  </a:lnTo>
                  <a:lnTo>
                    <a:pt x="3645" y="233"/>
                  </a:lnTo>
                  <a:lnTo>
                    <a:pt x="3646" y="236"/>
                  </a:lnTo>
                  <a:lnTo>
                    <a:pt x="3650" y="238"/>
                  </a:lnTo>
                  <a:lnTo>
                    <a:pt x="3652" y="242"/>
                  </a:lnTo>
                  <a:lnTo>
                    <a:pt x="3656" y="244"/>
                  </a:lnTo>
                  <a:lnTo>
                    <a:pt x="3658" y="246"/>
                  </a:lnTo>
                  <a:lnTo>
                    <a:pt x="3662" y="250"/>
                  </a:lnTo>
                  <a:lnTo>
                    <a:pt x="3666" y="252"/>
                  </a:lnTo>
                  <a:lnTo>
                    <a:pt x="3668" y="254"/>
                  </a:lnTo>
                  <a:lnTo>
                    <a:pt x="3671" y="257"/>
                  </a:lnTo>
                  <a:lnTo>
                    <a:pt x="3675" y="259"/>
                  </a:lnTo>
                  <a:lnTo>
                    <a:pt x="3677" y="261"/>
                  </a:lnTo>
                  <a:lnTo>
                    <a:pt x="3681" y="263"/>
                  </a:lnTo>
                  <a:lnTo>
                    <a:pt x="3685" y="267"/>
                  </a:lnTo>
                  <a:lnTo>
                    <a:pt x="3689" y="269"/>
                  </a:lnTo>
                  <a:lnTo>
                    <a:pt x="3693" y="271"/>
                  </a:lnTo>
                  <a:lnTo>
                    <a:pt x="3696" y="273"/>
                  </a:lnTo>
                  <a:lnTo>
                    <a:pt x="3700" y="275"/>
                  </a:lnTo>
                  <a:lnTo>
                    <a:pt x="3702" y="277"/>
                  </a:lnTo>
                  <a:lnTo>
                    <a:pt x="3706" y="277"/>
                  </a:lnTo>
                  <a:lnTo>
                    <a:pt x="3706" y="279"/>
                  </a:lnTo>
                  <a:lnTo>
                    <a:pt x="3706" y="281"/>
                  </a:lnTo>
                  <a:lnTo>
                    <a:pt x="3706" y="282"/>
                  </a:lnTo>
                  <a:lnTo>
                    <a:pt x="3706" y="284"/>
                  </a:lnTo>
                  <a:lnTo>
                    <a:pt x="3706" y="288"/>
                  </a:lnTo>
                  <a:lnTo>
                    <a:pt x="3710" y="292"/>
                  </a:lnTo>
                  <a:lnTo>
                    <a:pt x="3712" y="294"/>
                  </a:lnTo>
                  <a:lnTo>
                    <a:pt x="3716" y="296"/>
                  </a:lnTo>
                  <a:lnTo>
                    <a:pt x="3721" y="296"/>
                  </a:lnTo>
                  <a:lnTo>
                    <a:pt x="3725" y="298"/>
                  </a:lnTo>
                  <a:lnTo>
                    <a:pt x="3729" y="300"/>
                  </a:lnTo>
                  <a:lnTo>
                    <a:pt x="3731" y="304"/>
                  </a:lnTo>
                  <a:lnTo>
                    <a:pt x="3731" y="307"/>
                  </a:lnTo>
                  <a:lnTo>
                    <a:pt x="3729" y="311"/>
                  </a:lnTo>
                  <a:lnTo>
                    <a:pt x="3731" y="317"/>
                  </a:lnTo>
                  <a:lnTo>
                    <a:pt x="3733" y="321"/>
                  </a:lnTo>
                  <a:lnTo>
                    <a:pt x="3735" y="325"/>
                  </a:lnTo>
                  <a:lnTo>
                    <a:pt x="3739" y="327"/>
                  </a:lnTo>
                  <a:lnTo>
                    <a:pt x="3743" y="327"/>
                  </a:lnTo>
                  <a:lnTo>
                    <a:pt x="3748" y="327"/>
                  </a:lnTo>
                  <a:lnTo>
                    <a:pt x="3752" y="327"/>
                  </a:lnTo>
                  <a:lnTo>
                    <a:pt x="3756" y="329"/>
                  </a:lnTo>
                  <a:lnTo>
                    <a:pt x="3758" y="332"/>
                  </a:lnTo>
                  <a:lnTo>
                    <a:pt x="3760" y="336"/>
                  </a:lnTo>
                  <a:lnTo>
                    <a:pt x="3764" y="336"/>
                  </a:lnTo>
                  <a:lnTo>
                    <a:pt x="3766" y="332"/>
                  </a:lnTo>
                  <a:lnTo>
                    <a:pt x="3771" y="332"/>
                  </a:lnTo>
                  <a:lnTo>
                    <a:pt x="3771" y="338"/>
                  </a:lnTo>
                  <a:lnTo>
                    <a:pt x="3769" y="342"/>
                  </a:lnTo>
                  <a:lnTo>
                    <a:pt x="3767" y="344"/>
                  </a:lnTo>
                  <a:lnTo>
                    <a:pt x="3766" y="348"/>
                  </a:lnTo>
                  <a:lnTo>
                    <a:pt x="3760" y="350"/>
                  </a:lnTo>
                  <a:lnTo>
                    <a:pt x="3758" y="352"/>
                  </a:lnTo>
                  <a:lnTo>
                    <a:pt x="3758" y="355"/>
                  </a:lnTo>
                  <a:lnTo>
                    <a:pt x="3760" y="359"/>
                  </a:lnTo>
                  <a:lnTo>
                    <a:pt x="3764" y="363"/>
                  </a:lnTo>
                  <a:lnTo>
                    <a:pt x="3767" y="363"/>
                  </a:lnTo>
                  <a:lnTo>
                    <a:pt x="3773" y="363"/>
                  </a:lnTo>
                  <a:lnTo>
                    <a:pt x="3777" y="363"/>
                  </a:lnTo>
                  <a:lnTo>
                    <a:pt x="3781" y="365"/>
                  </a:lnTo>
                  <a:lnTo>
                    <a:pt x="3783" y="369"/>
                  </a:lnTo>
                  <a:lnTo>
                    <a:pt x="3785" y="373"/>
                  </a:lnTo>
                  <a:lnTo>
                    <a:pt x="3785" y="378"/>
                  </a:lnTo>
                  <a:lnTo>
                    <a:pt x="3785" y="384"/>
                  </a:lnTo>
                  <a:lnTo>
                    <a:pt x="3783" y="388"/>
                  </a:lnTo>
                  <a:lnTo>
                    <a:pt x="3781" y="390"/>
                  </a:lnTo>
                  <a:lnTo>
                    <a:pt x="3777" y="394"/>
                  </a:lnTo>
                  <a:lnTo>
                    <a:pt x="3773" y="396"/>
                  </a:lnTo>
                  <a:lnTo>
                    <a:pt x="3769" y="398"/>
                  </a:lnTo>
                  <a:lnTo>
                    <a:pt x="3766" y="400"/>
                  </a:lnTo>
                  <a:lnTo>
                    <a:pt x="3762" y="402"/>
                  </a:lnTo>
                  <a:lnTo>
                    <a:pt x="3760" y="405"/>
                  </a:lnTo>
                  <a:lnTo>
                    <a:pt x="3760" y="409"/>
                  </a:lnTo>
                  <a:lnTo>
                    <a:pt x="3760" y="415"/>
                  </a:lnTo>
                  <a:lnTo>
                    <a:pt x="3756" y="419"/>
                  </a:lnTo>
                  <a:lnTo>
                    <a:pt x="3754" y="421"/>
                  </a:lnTo>
                  <a:lnTo>
                    <a:pt x="3752" y="425"/>
                  </a:lnTo>
                  <a:lnTo>
                    <a:pt x="3752" y="428"/>
                  </a:lnTo>
                  <a:lnTo>
                    <a:pt x="3752" y="434"/>
                  </a:lnTo>
                  <a:lnTo>
                    <a:pt x="3754" y="438"/>
                  </a:lnTo>
                  <a:lnTo>
                    <a:pt x="3754" y="444"/>
                  </a:lnTo>
                  <a:lnTo>
                    <a:pt x="3752" y="448"/>
                  </a:lnTo>
                  <a:lnTo>
                    <a:pt x="3748" y="450"/>
                  </a:lnTo>
                  <a:lnTo>
                    <a:pt x="3743" y="451"/>
                  </a:lnTo>
                  <a:lnTo>
                    <a:pt x="3737" y="451"/>
                  </a:lnTo>
                  <a:lnTo>
                    <a:pt x="3733" y="450"/>
                  </a:lnTo>
                  <a:lnTo>
                    <a:pt x="3729" y="451"/>
                  </a:lnTo>
                  <a:lnTo>
                    <a:pt x="3727" y="455"/>
                  </a:lnTo>
                  <a:lnTo>
                    <a:pt x="3729" y="461"/>
                  </a:lnTo>
                  <a:lnTo>
                    <a:pt x="3729" y="465"/>
                  </a:lnTo>
                  <a:lnTo>
                    <a:pt x="3729" y="471"/>
                  </a:lnTo>
                  <a:lnTo>
                    <a:pt x="3727" y="475"/>
                  </a:lnTo>
                  <a:lnTo>
                    <a:pt x="3725" y="478"/>
                  </a:lnTo>
                  <a:lnTo>
                    <a:pt x="3723" y="482"/>
                  </a:lnTo>
                  <a:lnTo>
                    <a:pt x="3721" y="486"/>
                  </a:lnTo>
                  <a:lnTo>
                    <a:pt x="3721" y="490"/>
                  </a:lnTo>
                  <a:lnTo>
                    <a:pt x="3721" y="492"/>
                  </a:lnTo>
                  <a:lnTo>
                    <a:pt x="3721" y="496"/>
                  </a:lnTo>
                  <a:lnTo>
                    <a:pt x="3723" y="499"/>
                  </a:lnTo>
                  <a:lnTo>
                    <a:pt x="3725" y="503"/>
                  </a:lnTo>
                  <a:lnTo>
                    <a:pt x="3729" y="505"/>
                  </a:lnTo>
                  <a:lnTo>
                    <a:pt x="3733" y="509"/>
                  </a:lnTo>
                  <a:lnTo>
                    <a:pt x="3735" y="511"/>
                  </a:lnTo>
                  <a:lnTo>
                    <a:pt x="3735" y="517"/>
                  </a:lnTo>
                  <a:lnTo>
                    <a:pt x="3735" y="523"/>
                  </a:lnTo>
                  <a:lnTo>
                    <a:pt x="3737" y="528"/>
                  </a:lnTo>
                  <a:lnTo>
                    <a:pt x="3739" y="532"/>
                  </a:lnTo>
                  <a:lnTo>
                    <a:pt x="3741" y="534"/>
                  </a:lnTo>
                  <a:lnTo>
                    <a:pt x="3743" y="540"/>
                  </a:lnTo>
                  <a:lnTo>
                    <a:pt x="3743" y="544"/>
                  </a:lnTo>
                  <a:lnTo>
                    <a:pt x="3741" y="549"/>
                  </a:lnTo>
                  <a:lnTo>
                    <a:pt x="3739" y="553"/>
                  </a:lnTo>
                  <a:lnTo>
                    <a:pt x="3739" y="557"/>
                  </a:lnTo>
                  <a:lnTo>
                    <a:pt x="3739" y="559"/>
                  </a:lnTo>
                  <a:lnTo>
                    <a:pt x="3739" y="563"/>
                  </a:lnTo>
                  <a:lnTo>
                    <a:pt x="3739" y="567"/>
                  </a:lnTo>
                  <a:lnTo>
                    <a:pt x="3739" y="569"/>
                  </a:lnTo>
                  <a:lnTo>
                    <a:pt x="3739" y="571"/>
                  </a:lnTo>
                  <a:lnTo>
                    <a:pt x="3739" y="572"/>
                  </a:lnTo>
                  <a:lnTo>
                    <a:pt x="3739" y="574"/>
                  </a:lnTo>
                  <a:lnTo>
                    <a:pt x="3737" y="578"/>
                  </a:lnTo>
                  <a:lnTo>
                    <a:pt x="3748" y="576"/>
                  </a:lnTo>
                  <a:lnTo>
                    <a:pt x="3750" y="578"/>
                  </a:lnTo>
                  <a:lnTo>
                    <a:pt x="3754" y="580"/>
                  </a:lnTo>
                  <a:lnTo>
                    <a:pt x="3758" y="582"/>
                  </a:lnTo>
                  <a:lnTo>
                    <a:pt x="3762" y="584"/>
                  </a:lnTo>
                  <a:lnTo>
                    <a:pt x="3767" y="584"/>
                  </a:lnTo>
                  <a:lnTo>
                    <a:pt x="3771" y="584"/>
                  </a:lnTo>
                  <a:lnTo>
                    <a:pt x="3773" y="586"/>
                  </a:lnTo>
                  <a:lnTo>
                    <a:pt x="3775" y="590"/>
                  </a:lnTo>
                  <a:lnTo>
                    <a:pt x="3779" y="594"/>
                  </a:lnTo>
                  <a:lnTo>
                    <a:pt x="3783" y="596"/>
                  </a:lnTo>
                  <a:lnTo>
                    <a:pt x="3787" y="594"/>
                  </a:lnTo>
                  <a:lnTo>
                    <a:pt x="3791" y="592"/>
                  </a:lnTo>
                  <a:lnTo>
                    <a:pt x="3794" y="590"/>
                  </a:lnTo>
                  <a:lnTo>
                    <a:pt x="3800" y="590"/>
                  </a:lnTo>
                  <a:lnTo>
                    <a:pt x="3802" y="594"/>
                  </a:lnTo>
                  <a:lnTo>
                    <a:pt x="3804" y="597"/>
                  </a:lnTo>
                  <a:lnTo>
                    <a:pt x="3806" y="601"/>
                  </a:lnTo>
                  <a:lnTo>
                    <a:pt x="3812" y="601"/>
                  </a:lnTo>
                  <a:lnTo>
                    <a:pt x="3815" y="601"/>
                  </a:lnTo>
                  <a:lnTo>
                    <a:pt x="3821" y="599"/>
                  </a:lnTo>
                  <a:lnTo>
                    <a:pt x="3825" y="601"/>
                  </a:lnTo>
                  <a:lnTo>
                    <a:pt x="3827" y="603"/>
                  </a:lnTo>
                  <a:lnTo>
                    <a:pt x="3831" y="607"/>
                  </a:lnTo>
                  <a:lnTo>
                    <a:pt x="3831" y="611"/>
                  </a:lnTo>
                  <a:lnTo>
                    <a:pt x="3831" y="615"/>
                  </a:lnTo>
                  <a:lnTo>
                    <a:pt x="3827" y="619"/>
                  </a:lnTo>
                  <a:lnTo>
                    <a:pt x="3825" y="620"/>
                  </a:lnTo>
                  <a:lnTo>
                    <a:pt x="3825" y="626"/>
                  </a:lnTo>
                  <a:lnTo>
                    <a:pt x="3827" y="630"/>
                  </a:lnTo>
                  <a:lnTo>
                    <a:pt x="3823" y="634"/>
                  </a:lnTo>
                  <a:lnTo>
                    <a:pt x="3817" y="632"/>
                  </a:lnTo>
                  <a:lnTo>
                    <a:pt x="3814" y="632"/>
                  </a:lnTo>
                  <a:lnTo>
                    <a:pt x="3814" y="636"/>
                  </a:lnTo>
                  <a:lnTo>
                    <a:pt x="3815" y="638"/>
                  </a:lnTo>
                  <a:lnTo>
                    <a:pt x="3819" y="640"/>
                  </a:lnTo>
                  <a:lnTo>
                    <a:pt x="3821" y="644"/>
                  </a:lnTo>
                  <a:lnTo>
                    <a:pt x="3823" y="647"/>
                  </a:lnTo>
                  <a:lnTo>
                    <a:pt x="3825" y="651"/>
                  </a:lnTo>
                  <a:lnTo>
                    <a:pt x="3827" y="655"/>
                  </a:lnTo>
                  <a:lnTo>
                    <a:pt x="3831" y="657"/>
                  </a:lnTo>
                  <a:lnTo>
                    <a:pt x="3835" y="659"/>
                  </a:lnTo>
                  <a:lnTo>
                    <a:pt x="3839" y="663"/>
                  </a:lnTo>
                  <a:lnTo>
                    <a:pt x="3840" y="665"/>
                  </a:lnTo>
                  <a:lnTo>
                    <a:pt x="3846" y="665"/>
                  </a:lnTo>
                  <a:lnTo>
                    <a:pt x="3848" y="667"/>
                  </a:lnTo>
                  <a:lnTo>
                    <a:pt x="3854" y="668"/>
                  </a:lnTo>
                  <a:lnTo>
                    <a:pt x="3858" y="667"/>
                  </a:lnTo>
                  <a:lnTo>
                    <a:pt x="3863" y="667"/>
                  </a:lnTo>
                  <a:lnTo>
                    <a:pt x="3867" y="670"/>
                  </a:lnTo>
                  <a:lnTo>
                    <a:pt x="3871" y="670"/>
                  </a:lnTo>
                  <a:lnTo>
                    <a:pt x="3877" y="670"/>
                  </a:lnTo>
                  <a:lnTo>
                    <a:pt x="3881" y="672"/>
                  </a:lnTo>
                  <a:lnTo>
                    <a:pt x="3883" y="676"/>
                  </a:lnTo>
                  <a:lnTo>
                    <a:pt x="3885" y="678"/>
                  </a:lnTo>
                  <a:lnTo>
                    <a:pt x="3888" y="682"/>
                  </a:lnTo>
                  <a:lnTo>
                    <a:pt x="3888" y="686"/>
                  </a:lnTo>
                  <a:lnTo>
                    <a:pt x="3890" y="692"/>
                  </a:lnTo>
                  <a:lnTo>
                    <a:pt x="3892" y="695"/>
                  </a:lnTo>
                  <a:lnTo>
                    <a:pt x="3894" y="699"/>
                  </a:lnTo>
                  <a:lnTo>
                    <a:pt x="3894" y="703"/>
                  </a:lnTo>
                  <a:lnTo>
                    <a:pt x="3896" y="707"/>
                  </a:lnTo>
                  <a:lnTo>
                    <a:pt x="3898" y="713"/>
                  </a:lnTo>
                  <a:lnTo>
                    <a:pt x="3900" y="717"/>
                  </a:lnTo>
                  <a:lnTo>
                    <a:pt x="3902" y="720"/>
                  </a:lnTo>
                  <a:lnTo>
                    <a:pt x="3904" y="724"/>
                  </a:lnTo>
                  <a:lnTo>
                    <a:pt x="3906" y="726"/>
                  </a:lnTo>
                  <a:lnTo>
                    <a:pt x="3906" y="728"/>
                  </a:lnTo>
                  <a:lnTo>
                    <a:pt x="3908" y="730"/>
                  </a:lnTo>
                  <a:lnTo>
                    <a:pt x="3910" y="734"/>
                  </a:lnTo>
                  <a:lnTo>
                    <a:pt x="3911" y="738"/>
                  </a:lnTo>
                  <a:lnTo>
                    <a:pt x="3913" y="743"/>
                  </a:lnTo>
                  <a:lnTo>
                    <a:pt x="3913" y="747"/>
                  </a:lnTo>
                  <a:lnTo>
                    <a:pt x="3915" y="751"/>
                  </a:lnTo>
                  <a:lnTo>
                    <a:pt x="3917" y="755"/>
                  </a:lnTo>
                  <a:lnTo>
                    <a:pt x="3919" y="759"/>
                  </a:lnTo>
                  <a:lnTo>
                    <a:pt x="3921" y="763"/>
                  </a:lnTo>
                  <a:lnTo>
                    <a:pt x="3921" y="768"/>
                  </a:lnTo>
                  <a:lnTo>
                    <a:pt x="3921" y="774"/>
                  </a:lnTo>
                  <a:lnTo>
                    <a:pt x="3921" y="780"/>
                  </a:lnTo>
                  <a:lnTo>
                    <a:pt x="3921" y="784"/>
                  </a:lnTo>
                  <a:lnTo>
                    <a:pt x="3919" y="788"/>
                  </a:lnTo>
                  <a:lnTo>
                    <a:pt x="3917" y="791"/>
                  </a:lnTo>
                  <a:lnTo>
                    <a:pt x="3915" y="795"/>
                  </a:lnTo>
                  <a:lnTo>
                    <a:pt x="3913" y="799"/>
                  </a:lnTo>
                  <a:lnTo>
                    <a:pt x="3913" y="803"/>
                  </a:lnTo>
                  <a:lnTo>
                    <a:pt x="3911" y="809"/>
                  </a:lnTo>
                  <a:lnTo>
                    <a:pt x="3913" y="813"/>
                  </a:lnTo>
                  <a:lnTo>
                    <a:pt x="3915" y="816"/>
                  </a:lnTo>
                  <a:lnTo>
                    <a:pt x="3915" y="820"/>
                  </a:lnTo>
                  <a:lnTo>
                    <a:pt x="3917" y="826"/>
                  </a:lnTo>
                  <a:lnTo>
                    <a:pt x="3917" y="830"/>
                  </a:lnTo>
                  <a:lnTo>
                    <a:pt x="3915" y="834"/>
                  </a:lnTo>
                  <a:lnTo>
                    <a:pt x="3911" y="837"/>
                  </a:lnTo>
                  <a:lnTo>
                    <a:pt x="3910" y="839"/>
                  </a:lnTo>
                  <a:lnTo>
                    <a:pt x="3906" y="843"/>
                  </a:lnTo>
                  <a:lnTo>
                    <a:pt x="3904" y="845"/>
                  </a:lnTo>
                  <a:lnTo>
                    <a:pt x="3902" y="849"/>
                  </a:lnTo>
                  <a:lnTo>
                    <a:pt x="3900" y="853"/>
                  </a:lnTo>
                  <a:lnTo>
                    <a:pt x="3900" y="859"/>
                  </a:lnTo>
                  <a:lnTo>
                    <a:pt x="3900" y="862"/>
                  </a:lnTo>
                  <a:lnTo>
                    <a:pt x="3900" y="868"/>
                  </a:lnTo>
                  <a:lnTo>
                    <a:pt x="3898" y="872"/>
                  </a:lnTo>
                  <a:lnTo>
                    <a:pt x="3896" y="876"/>
                  </a:lnTo>
                  <a:lnTo>
                    <a:pt x="3894" y="880"/>
                  </a:lnTo>
                  <a:lnTo>
                    <a:pt x="3894" y="884"/>
                  </a:lnTo>
                  <a:lnTo>
                    <a:pt x="3892" y="889"/>
                  </a:lnTo>
                  <a:lnTo>
                    <a:pt x="3894" y="893"/>
                  </a:lnTo>
                  <a:lnTo>
                    <a:pt x="3896" y="897"/>
                  </a:lnTo>
                  <a:lnTo>
                    <a:pt x="3896" y="899"/>
                  </a:lnTo>
                  <a:lnTo>
                    <a:pt x="3896" y="903"/>
                  </a:lnTo>
                  <a:lnTo>
                    <a:pt x="3896" y="909"/>
                  </a:lnTo>
                  <a:lnTo>
                    <a:pt x="3898" y="914"/>
                  </a:lnTo>
                  <a:lnTo>
                    <a:pt x="3898" y="920"/>
                  </a:lnTo>
                  <a:lnTo>
                    <a:pt x="3898" y="924"/>
                  </a:lnTo>
                  <a:lnTo>
                    <a:pt x="3898" y="928"/>
                  </a:lnTo>
                  <a:lnTo>
                    <a:pt x="3902" y="932"/>
                  </a:lnTo>
                  <a:lnTo>
                    <a:pt x="3904" y="934"/>
                  </a:lnTo>
                  <a:lnTo>
                    <a:pt x="3906" y="935"/>
                  </a:lnTo>
                  <a:lnTo>
                    <a:pt x="3906" y="937"/>
                  </a:lnTo>
                  <a:lnTo>
                    <a:pt x="3910" y="941"/>
                  </a:lnTo>
                  <a:lnTo>
                    <a:pt x="3913" y="943"/>
                  </a:lnTo>
                  <a:lnTo>
                    <a:pt x="3915" y="945"/>
                  </a:lnTo>
                  <a:lnTo>
                    <a:pt x="3919" y="949"/>
                  </a:lnTo>
                  <a:lnTo>
                    <a:pt x="3923" y="951"/>
                  </a:lnTo>
                  <a:lnTo>
                    <a:pt x="3927" y="953"/>
                  </a:lnTo>
                  <a:lnTo>
                    <a:pt x="3929" y="955"/>
                  </a:lnTo>
                  <a:lnTo>
                    <a:pt x="3933" y="957"/>
                  </a:lnTo>
                  <a:lnTo>
                    <a:pt x="3936" y="960"/>
                  </a:lnTo>
                  <a:lnTo>
                    <a:pt x="3938" y="962"/>
                  </a:lnTo>
                  <a:lnTo>
                    <a:pt x="3942" y="966"/>
                  </a:lnTo>
                  <a:lnTo>
                    <a:pt x="3944" y="968"/>
                  </a:lnTo>
                  <a:lnTo>
                    <a:pt x="3948" y="970"/>
                  </a:lnTo>
                  <a:lnTo>
                    <a:pt x="3950" y="974"/>
                  </a:lnTo>
                  <a:lnTo>
                    <a:pt x="3952" y="978"/>
                  </a:lnTo>
                  <a:lnTo>
                    <a:pt x="3952" y="983"/>
                  </a:lnTo>
                  <a:lnTo>
                    <a:pt x="3952" y="989"/>
                  </a:lnTo>
                  <a:lnTo>
                    <a:pt x="3952" y="995"/>
                  </a:lnTo>
                  <a:lnTo>
                    <a:pt x="3952" y="999"/>
                  </a:lnTo>
                  <a:lnTo>
                    <a:pt x="3952" y="1005"/>
                  </a:lnTo>
                  <a:lnTo>
                    <a:pt x="3952" y="1010"/>
                  </a:lnTo>
                  <a:lnTo>
                    <a:pt x="3952" y="1014"/>
                  </a:lnTo>
                  <a:lnTo>
                    <a:pt x="3952" y="1018"/>
                  </a:lnTo>
                  <a:lnTo>
                    <a:pt x="3950" y="1024"/>
                  </a:lnTo>
                  <a:lnTo>
                    <a:pt x="3950" y="1028"/>
                  </a:lnTo>
                  <a:lnTo>
                    <a:pt x="3948" y="1031"/>
                  </a:lnTo>
                  <a:lnTo>
                    <a:pt x="3948" y="1037"/>
                  </a:lnTo>
                  <a:lnTo>
                    <a:pt x="3946" y="1043"/>
                  </a:lnTo>
                  <a:lnTo>
                    <a:pt x="3946" y="1047"/>
                  </a:lnTo>
                  <a:lnTo>
                    <a:pt x="3944" y="1051"/>
                  </a:lnTo>
                  <a:lnTo>
                    <a:pt x="3944" y="1055"/>
                  </a:lnTo>
                  <a:lnTo>
                    <a:pt x="3942" y="1060"/>
                  </a:lnTo>
                  <a:lnTo>
                    <a:pt x="3940" y="1064"/>
                  </a:lnTo>
                  <a:lnTo>
                    <a:pt x="3938" y="1068"/>
                  </a:lnTo>
                  <a:lnTo>
                    <a:pt x="3936" y="1070"/>
                  </a:lnTo>
                  <a:lnTo>
                    <a:pt x="3935" y="1074"/>
                  </a:lnTo>
                  <a:lnTo>
                    <a:pt x="3931" y="1078"/>
                  </a:lnTo>
                  <a:lnTo>
                    <a:pt x="3929" y="1079"/>
                  </a:lnTo>
                  <a:lnTo>
                    <a:pt x="3925" y="1083"/>
                  </a:lnTo>
                  <a:lnTo>
                    <a:pt x="3923" y="1085"/>
                  </a:lnTo>
                  <a:lnTo>
                    <a:pt x="3919" y="1089"/>
                  </a:lnTo>
                  <a:lnTo>
                    <a:pt x="3917" y="1091"/>
                  </a:lnTo>
                  <a:lnTo>
                    <a:pt x="3913" y="1093"/>
                  </a:lnTo>
                  <a:lnTo>
                    <a:pt x="3911" y="1097"/>
                  </a:lnTo>
                  <a:lnTo>
                    <a:pt x="3908" y="1099"/>
                  </a:lnTo>
                  <a:lnTo>
                    <a:pt x="3906" y="1101"/>
                  </a:lnTo>
                  <a:lnTo>
                    <a:pt x="3904" y="1101"/>
                  </a:lnTo>
                  <a:lnTo>
                    <a:pt x="3900" y="1103"/>
                  </a:lnTo>
                  <a:lnTo>
                    <a:pt x="3896" y="1106"/>
                  </a:lnTo>
                  <a:lnTo>
                    <a:pt x="3892" y="1108"/>
                  </a:lnTo>
                  <a:lnTo>
                    <a:pt x="3890" y="1110"/>
                  </a:lnTo>
                  <a:lnTo>
                    <a:pt x="3887" y="1112"/>
                  </a:lnTo>
                  <a:lnTo>
                    <a:pt x="3883" y="1114"/>
                  </a:lnTo>
                  <a:lnTo>
                    <a:pt x="3879" y="1116"/>
                  </a:lnTo>
                  <a:lnTo>
                    <a:pt x="3875" y="1118"/>
                  </a:lnTo>
                  <a:lnTo>
                    <a:pt x="3871" y="1120"/>
                  </a:lnTo>
                  <a:lnTo>
                    <a:pt x="3867" y="1122"/>
                  </a:lnTo>
                  <a:lnTo>
                    <a:pt x="3863" y="1124"/>
                  </a:lnTo>
                  <a:lnTo>
                    <a:pt x="3860" y="1126"/>
                  </a:lnTo>
                  <a:lnTo>
                    <a:pt x="3856" y="1127"/>
                  </a:lnTo>
                  <a:lnTo>
                    <a:pt x="3852" y="1129"/>
                  </a:lnTo>
                  <a:lnTo>
                    <a:pt x="3848" y="1131"/>
                  </a:lnTo>
                  <a:lnTo>
                    <a:pt x="3844" y="1133"/>
                  </a:lnTo>
                  <a:lnTo>
                    <a:pt x="3840" y="1135"/>
                  </a:lnTo>
                  <a:lnTo>
                    <a:pt x="3839" y="1137"/>
                  </a:lnTo>
                  <a:lnTo>
                    <a:pt x="3842" y="1139"/>
                  </a:lnTo>
                  <a:lnTo>
                    <a:pt x="3844" y="1141"/>
                  </a:lnTo>
                  <a:lnTo>
                    <a:pt x="3846" y="1143"/>
                  </a:lnTo>
                  <a:lnTo>
                    <a:pt x="3850" y="1145"/>
                  </a:lnTo>
                  <a:lnTo>
                    <a:pt x="3852" y="1147"/>
                  </a:lnTo>
                  <a:lnTo>
                    <a:pt x="3854" y="1151"/>
                  </a:lnTo>
                  <a:lnTo>
                    <a:pt x="3854" y="1156"/>
                  </a:lnTo>
                  <a:lnTo>
                    <a:pt x="3854" y="1160"/>
                  </a:lnTo>
                  <a:lnTo>
                    <a:pt x="3856" y="1164"/>
                  </a:lnTo>
                  <a:lnTo>
                    <a:pt x="3858" y="1168"/>
                  </a:lnTo>
                  <a:lnTo>
                    <a:pt x="3858" y="1172"/>
                  </a:lnTo>
                  <a:lnTo>
                    <a:pt x="3862" y="1176"/>
                  </a:lnTo>
                  <a:lnTo>
                    <a:pt x="3863" y="1179"/>
                  </a:lnTo>
                  <a:lnTo>
                    <a:pt x="3867" y="1181"/>
                  </a:lnTo>
                  <a:lnTo>
                    <a:pt x="3869" y="1183"/>
                  </a:lnTo>
                  <a:lnTo>
                    <a:pt x="3873" y="1187"/>
                  </a:lnTo>
                  <a:lnTo>
                    <a:pt x="3875" y="1191"/>
                  </a:lnTo>
                  <a:lnTo>
                    <a:pt x="3877" y="1195"/>
                  </a:lnTo>
                  <a:lnTo>
                    <a:pt x="3877" y="1199"/>
                  </a:lnTo>
                  <a:lnTo>
                    <a:pt x="3877" y="1202"/>
                  </a:lnTo>
                  <a:lnTo>
                    <a:pt x="3875" y="1208"/>
                  </a:lnTo>
                  <a:lnTo>
                    <a:pt x="3877" y="1212"/>
                  </a:lnTo>
                  <a:lnTo>
                    <a:pt x="3877" y="1216"/>
                  </a:lnTo>
                  <a:lnTo>
                    <a:pt x="3881" y="1220"/>
                  </a:lnTo>
                  <a:lnTo>
                    <a:pt x="3885" y="1222"/>
                  </a:lnTo>
                  <a:lnTo>
                    <a:pt x="3887" y="1224"/>
                  </a:lnTo>
                  <a:lnTo>
                    <a:pt x="3890" y="1225"/>
                  </a:lnTo>
                  <a:lnTo>
                    <a:pt x="3894" y="1227"/>
                  </a:lnTo>
                  <a:lnTo>
                    <a:pt x="3896" y="1231"/>
                  </a:lnTo>
                  <a:lnTo>
                    <a:pt x="3900" y="1233"/>
                  </a:lnTo>
                  <a:lnTo>
                    <a:pt x="3900" y="1239"/>
                  </a:lnTo>
                  <a:lnTo>
                    <a:pt x="3902" y="1243"/>
                  </a:lnTo>
                  <a:lnTo>
                    <a:pt x="3904" y="1247"/>
                  </a:lnTo>
                  <a:lnTo>
                    <a:pt x="3906" y="1250"/>
                  </a:lnTo>
                  <a:lnTo>
                    <a:pt x="3908" y="1254"/>
                  </a:lnTo>
                  <a:lnTo>
                    <a:pt x="3910" y="1258"/>
                  </a:lnTo>
                  <a:lnTo>
                    <a:pt x="3913" y="1260"/>
                  </a:lnTo>
                  <a:lnTo>
                    <a:pt x="3915" y="1262"/>
                  </a:lnTo>
                  <a:lnTo>
                    <a:pt x="3919" y="1266"/>
                  </a:lnTo>
                  <a:lnTo>
                    <a:pt x="3921" y="1270"/>
                  </a:lnTo>
                  <a:lnTo>
                    <a:pt x="3925" y="1272"/>
                  </a:lnTo>
                  <a:lnTo>
                    <a:pt x="3927" y="1275"/>
                  </a:lnTo>
                  <a:lnTo>
                    <a:pt x="3929" y="1279"/>
                  </a:lnTo>
                  <a:lnTo>
                    <a:pt x="3931" y="1281"/>
                  </a:lnTo>
                  <a:lnTo>
                    <a:pt x="3935" y="1285"/>
                  </a:lnTo>
                  <a:lnTo>
                    <a:pt x="3938" y="1285"/>
                  </a:lnTo>
                  <a:lnTo>
                    <a:pt x="3944" y="1285"/>
                  </a:lnTo>
                  <a:lnTo>
                    <a:pt x="3948" y="1285"/>
                  </a:lnTo>
                  <a:lnTo>
                    <a:pt x="3952" y="1287"/>
                  </a:lnTo>
                  <a:lnTo>
                    <a:pt x="3956" y="1289"/>
                  </a:lnTo>
                  <a:lnTo>
                    <a:pt x="3958" y="1293"/>
                  </a:lnTo>
                  <a:lnTo>
                    <a:pt x="3961" y="1295"/>
                  </a:lnTo>
                  <a:lnTo>
                    <a:pt x="3965" y="1298"/>
                  </a:lnTo>
                  <a:lnTo>
                    <a:pt x="3967" y="1300"/>
                  </a:lnTo>
                  <a:lnTo>
                    <a:pt x="3971" y="1302"/>
                  </a:lnTo>
                  <a:lnTo>
                    <a:pt x="3975" y="1304"/>
                  </a:lnTo>
                  <a:lnTo>
                    <a:pt x="3977" y="1306"/>
                  </a:lnTo>
                  <a:lnTo>
                    <a:pt x="3977" y="1308"/>
                  </a:lnTo>
                  <a:lnTo>
                    <a:pt x="3979" y="1312"/>
                  </a:lnTo>
                  <a:lnTo>
                    <a:pt x="3981" y="1316"/>
                  </a:lnTo>
                  <a:lnTo>
                    <a:pt x="3981" y="1321"/>
                  </a:lnTo>
                  <a:lnTo>
                    <a:pt x="3984" y="1323"/>
                  </a:lnTo>
                  <a:lnTo>
                    <a:pt x="3988" y="1325"/>
                  </a:lnTo>
                  <a:lnTo>
                    <a:pt x="3992" y="1327"/>
                  </a:lnTo>
                  <a:lnTo>
                    <a:pt x="3998" y="1327"/>
                  </a:lnTo>
                  <a:lnTo>
                    <a:pt x="4004" y="1327"/>
                  </a:lnTo>
                  <a:lnTo>
                    <a:pt x="4007" y="1329"/>
                  </a:lnTo>
                  <a:lnTo>
                    <a:pt x="4009" y="1333"/>
                  </a:lnTo>
                  <a:lnTo>
                    <a:pt x="4011" y="1337"/>
                  </a:lnTo>
                  <a:lnTo>
                    <a:pt x="4013" y="1341"/>
                  </a:lnTo>
                  <a:lnTo>
                    <a:pt x="4013" y="1346"/>
                  </a:lnTo>
                  <a:lnTo>
                    <a:pt x="4013" y="1350"/>
                  </a:lnTo>
                  <a:lnTo>
                    <a:pt x="4013" y="1356"/>
                  </a:lnTo>
                  <a:lnTo>
                    <a:pt x="4013" y="1360"/>
                  </a:lnTo>
                  <a:lnTo>
                    <a:pt x="4011" y="1364"/>
                  </a:lnTo>
                  <a:lnTo>
                    <a:pt x="4007" y="1366"/>
                  </a:lnTo>
                  <a:lnTo>
                    <a:pt x="4006" y="1369"/>
                  </a:lnTo>
                  <a:lnTo>
                    <a:pt x="4004" y="1373"/>
                  </a:lnTo>
                  <a:lnTo>
                    <a:pt x="4004" y="1379"/>
                  </a:lnTo>
                  <a:lnTo>
                    <a:pt x="4004" y="1383"/>
                  </a:lnTo>
                  <a:lnTo>
                    <a:pt x="4002" y="1387"/>
                  </a:lnTo>
                  <a:lnTo>
                    <a:pt x="4000" y="1391"/>
                  </a:lnTo>
                  <a:lnTo>
                    <a:pt x="3998" y="1394"/>
                  </a:lnTo>
                  <a:lnTo>
                    <a:pt x="3996" y="1398"/>
                  </a:lnTo>
                  <a:lnTo>
                    <a:pt x="3996" y="1404"/>
                  </a:lnTo>
                  <a:lnTo>
                    <a:pt x="3998" y="1408"/>
                  </a:lnTo>
                  <a:lnTo>
                    <a:pt x="4004" y="1408"/>
                  </a:lnTo>
                  <a:lnTo>
                    <a:pt x="4009" y="1408"/>
                  </a:lnTo>
                  <a:lnTo>
                    <a:pt x="4013" y="1410"/>
                  </a:lnTo>
                  <a:lnTo>
                    <a:pt x="4015" y="1414"/>
                  </a:lnTo>
                  <a:lnTo>
                    <a:pt x="4017" y="1416"/>
                  </a:lnTo>
                  <a:lnTo>
                    <a:pt x="4019" y="1419"/>
                  </a:lnTo>
                  <a:lnTo>
                    <a:pt x="4023" y="1421"/>
                  </a:lnTo>
                  <a:lnTo>
                    <a:pt x="4027" y="1423"/>
                  </a:lnTo>
                  <a:lnTo>
                    <a:pt x="4032" y="1425"/>
                  </a:lnTo>
                  <a:lnTo>
                    <a:pt x="4036" y="1425"/>
                  </a:lnTo>
                  <a:lnTo>
                    <a:pt x="4040" y="1425"/>
                  </a:lnTo>
                  <a:lnTo>
                    <a:pt x="4044" y="1429"/>
                  </a:lnTo>
                  <a:lnTo>
                    <a:pt x="4044" y="1433"/>
                  </a:lnTo>
                  <a:lnTo>
                    <a:pt x="4044" y="1439"/>
                  </a:lnTo>
                  <a:lnTo>
                    <a:pt x="4044" y="1444"/>
                  </a:lnTo>
                  <a:lnTo>
                    <a:pt x="4046" y="1448"/>
                  </a:lnTo>
                  <a:lnTo>
                    <a:pt x="4048" y="1452"/>
                  </a:lnTo>
                  <a:lnTo>
                    <a:pt x="4050" y="1456"/>
                  </a:lnTo>
                  <a:lnTo>
                    <a:pt x="4052" y="1460"/>
                  </a:lnTo>
                  <a:lnTo>
                    <a:pt x="4055" y="1464"/>
                  </a:lnTo>
                  <a:lnTo>
                    <a:pt x="4059" y="1464"/>
                  </a:lnTo>
                  <a:lnTo>
                    <a:pt x="4063" y="1464"/>
                  </a:lnTo>
                  <a:lnTo>
                    <a:pt x="4067" y="1462"/>
                  </a:lnTo>
                  <a:lnTo>
                    <a:pt x="4069" y="1458"/>
                  </a:lnTo>
                  <a:lnTo>
                    <a:pt x="4073" y="1456"/>
                  </a:lnTo>
                  <a:lnTo>
                    <a:pt x="4075" y="1452"/>
                  </a:lnTo>
                  <a:lnTo>
                    <a:pt x="4077" y="1448"/>
                  </a:lnTo>
                  <a:lnTo>
                    <a:pt x="4079" y="1444"/>
                  </a:lnTo>
                  <a:lnTo>
                    <a:pt x="4080" y="1441"/>
                  </a:lnTo>
                  <a:lnTo>
                    <a:pt x="4082" y="1439"/>
                  </a:lnTo>
                  <a:lnTo>
                    <a:pt x="4086" y="1437"/>
                  </a:lnTo>
                  <a:lnTo>
                    <a:pt x="4092" y="1437"/>
                  </a:lnTo>
                  <a:lnTo>
                    <a:pt x="4098" y="1435"/>
                  </a:lnTo>
                  <a:lnTo>
                    <a:pt x="4100" y="1433"/>
                  </a:lnTo>
                  <a:lnTo>
                    <a:pt x="4102" y="1429"/>
                  </a:lnTo>
                  <a:lnTo>
                    <a:pt x="4100" y="1423"/>
                  </a:lnTo>
                  <a:lnTo>
                    <a:pt x="4100" y="1417"/>
                  </a:lnTo>
                  <a:lnTo>
                    <a:pt x="4102" y="1414"/>
                  </a:lnTo>
                  <a:lnTo>
                    <a:pt x="4103" y="1410"/>
                  </a:lnTo>
                  <a:lnTo>
                    <a:pt x="4105" y="1406"/>
                  </a:lnTo>
                  <a:lnTo>
                    <a:pt x="4107" y="1402"/>
                  </a:lnTo>
                  <a:lnTo>
                    <a:pt x="4109" y="1400"/>
                  </a:lnTo>
                  <a:lnTo>
                    <a:pt x="4111" y="1396"/>
                  </a:lnTo>
                  <a:lnTo>
                    <a:pt x="4113" y="1391"/>
                  </a:lnTo>
                  <a:lnTo>
                    <a:pt x="4113" y="1387"/>
                  </a:lnTo>
                  <a:lnTo>
                    <a:pt x="4115" y="1381"/>
                  </a:lnTo>
                  <a:lnTo>
                    <a:pt x="4117" y="1379"/>
                  </a:lnTo>
                  <a:lnTo>
                    <a:pt x="4123" y="1379"/>
                  </a:lnTo>
                  <a:lnTo>
                    <a:pt x="4128" y="1379"/>
                  </a:lnTo>
                  <a:lnTo>
                    <a:pt x="4134" y="1377"/>
                  </a:lnTo>
                  <a:lnTo>
                    <a:pt x="4138" y="1377"/>
                  </a:lnTo>
                  <a:lnTo>
                    <a:pt x="4142" y="1379"/>
                  </a:lnTo>
                  <a:lnTo>
                    <a:pt x="4146" y="1383"/>
                  </a:lnTo>
                  <a:lnTo>
                    <a:pt x="4148" y="1385"/>
                  </a:lnTo>
                  <a:lnTo>
                    <a:pt x="4150" y="1389"/>
                  </a:lnTo>
                  <a:lnTo>
                    <a:pt x="4151" y="1393"/>
                  </a:lnTo>
                  <a:lnTo>
                    <a:pt x="4153" y="1396"/>
                  </a:lnTo>
                  <a:lnTo>
                    <a:pt x="4157" y="1400"/>
                  </a:lnTo>
                  <a:lnTo>
                    <a:pt x="4161" y="1402"/>
                  </a:lnTo>
                  <a:lnTo>
                    <a:pt x="4165" y="1402"/>
                  </a:lnTo>
                  <a:lnTo>
                    <a:pt x="4171" y="1400"/>
                  </a:lnTo>
                  <a:lnTo>
                    <a:pt x="4176" y="1400"/>
                  </a:lnTo>
                  <a:lnTo>
                    <a:pt x="4180" y="1400"/>
                  </a:lnTo>
                  <a:lnTo>
                    <a:pt x="4186" y="1400"/>
                  </a:lnTo>
                  <a:lnTo>
                    <a:pt x="4188" y="1398"/>
                  </a:lnTo>
                  <a:lnTo>
                    <a:pt x="4192" y="1394"/>
                  </a:lnTo>
                  <a:lnTo>
                    <a:pt x="4196" y="1393"/>
                  </a:lnTo>
                  <a:lnTo>
                    <a:pt x="4201" y="1394"/>
                  </a:lnTo>
                  <a:lnTo>
                    <a:pt x="4203" y="1396"/>
                  </a:lnTo>
                  <a:lnTo>
                    <a:pt x="4207" y="1400"/>
                  </a:lnTo>
                  <a:lnTo>
                    <a:pt x="4207" y="1406"/>
                  </a:lnTo>
                  <a:lnTo>
                    <a:pt x="4205" y="1410"/>
                  </a:lnTo>
                  <a:lnTo>
                    <a:pt x="4205" y="1416"/>
                  </a:lnTo>
                  <a:lnTo>
                    <a:pt x="4207" y="1419"/>
                  </a:lnTo>
                  <a:lnTo>
                    <a:pt x="4211" y="1421"/>
                  </a:lnTo>
                  <a:lnTo>
                    <a:pt x="4215" y="1421"/>
                  </a:lnTo>
                  <a:lnTo>
                    <a:pt x="4219" y="1423"/>
                  </a:lnTo>
                  <a:lnTo>
                    <a:pt x="4224" y="1421"/>
                  </a:lnTo>
                  <a:lnTo>
                    <a:pt x="4226" y="1419"/>
                  </a:lnTo>
                  <a:lnTo>
                    <a:pt x="4228" y="1416"/>
                  </a:lnTo>
                  <a:lnTo>
                    <a:pt x="4232" y="1416"/>
                  </a:lnTo>
                  <a:lnTo>
                    <a:pt x="4232" y="1421"/>
                  </a:lnTo>
                  <a:lnTo>
                    <a:pt x="4232" y="1427"/>
                  </a:lnTo>
                  <a:lnTo>
                    <a:pt x="4232" y="1431"/>
                  </a:lnTo>
                  <a:lnTo>
                    <a:pt x="4232" y="1435"/>
                  </a:lnTo>
                  <a:lnTo>
                    <a:pt x="4234" y="1439"/>
                  </a:lnTo>
                  <a:lnTo>
                    <a:pt x="4236" y="1442"/>
                  </a:lnTo>
                  <a:lnTo>
                    <a:pt x="4238" y="1446"/>
                  </a:lnTo>
                  <a:lnTo>
                    <a:pt x="4240" y="1450"/>
                  </a:lnTo>
                  <a:lnTo>
                    <a:pt x="4240" y="1456"/>
                  </a:lnTo>
                  <a:lnTo>
                    <a:pt x="4242" y="1460"/>
                  </a:lnTo>
                  <a:lnTo>
                    <a:pt x="4244" y="1464"/>
                  </a:lnTo>
                  <a:lnTo>
                    <a:pt x="4247" y="1466"/>
                  </a:lnTo>
                  <a:lnTo>
                    <a:pt x="4251" y="1467"/>
                  </a:lnTo>
                  <a:lnTo>
                    <a:pt x="4253" y="1471"/>
                  </a:lnTo>
                  <a:lnTo>
                    <a:pt x="4255" y="1475"/>
                  </a:lnTo>
                  <a:lnTo>
                    <a:pt x="4259" y="1477"/>
                  </a:lnTo>
                  <a:lnTo>
                    <a:pt x="4263" y="1479"/>
                  </a:lnTo>
                  <a:lnTo>
                    <a:pt x="4267" y="1481"/>
                  </a:lnTo>
                  <a:lnTo>
                    <a:pt x="4269" y="1483"/>
                  </a:lnTo>
                  <a:lnTo>
                    <a:pt x="4271" y="1487"/>
                  </a:lnTo>
                  <a:lnTo>
                    <a:pt x="4272" y="1490"/>
                  </a:lnTo>
                  <a:lnTo>
                    <a:pt x="4274" y="1494"/>
                  </a:lnTo>
                  <a:lnTo>
                    <a:pt x="4278" y="1498"/>
                  </a:lnTo>
                  <a:lnTo>
                    <a:pt x="4280" y="1502"/>
                  </a:lnTo>
                  <a:lnTo>
                    <a:pt x="4282" y="1506"/>
                  </a:lnTo>
                  <a:lnTo>
                    <a:pt x="4282" y="1510"/>
                  </a:lnTo>
                  <a:lnTo>
                    <a:pt x="4278" y="1512"/>
                  </a:lnTo>
                  <a:lnTo>
                    <a:pt x="4276" y="1515"/>
                  </a:lnTo>
                  <a:lnTo>
                    <a:pt x="4274" y="1519"/>
                  </a:lnTo>
                  <a:lnTo>
                    <a:pt x="4272" y="1523"/>
                  </a:lnTo>
                  <a:lnTo>
                    <a:pt x="4269" y="1525"/>
                  </a:lnTo>
                  <a:lnTo>
                    <a:pt x="4267" y="1529"/>
                  </a:lnTo>
                  <a:lnTo>
                    <a:pt x="4265" y="1533"/>
                  </a:lnTo>
                  <a:lnTo>
                    <a:pt x="4265" y="1538"/>
                  </a:lnTo>
                  <a:lnTo>
                    <a:pt x="4265" y="1542"/>
                  </a:lnTo>
                  <a:lnTo>
                    <a:pt x="4267" y="1548"/>
                  </a:lnTo>
                  <a:lnTo>
                    <a:pt x="4269" y="1552"/>
                  </a:lnTo>
                  <a:lnTo>
                    <a:pt x="4271" y="1556"/>
                  </a:lnTo>
                  <a:lnTo>
                    <a:pt x="4274" y="1558"/>
                  </a:lnTo>
                  <a:lnTo>
                    <a:pt x="4276" y="1560"/>
                  </a:lnTo>
                  <a:lnTo>
                    <a:pt x="4282" y="1560"/>
                  </a:lnTo>
                  <a:lnTo>
                    <a:pt x="4288" y="1560"/>
                  </a:lnTo>
                  <a:lnTo>
                    <a:pt x="4292" y="1562"/>
                  </a:lnTo>
                  <a:lnTo>
                    <a:pt x="4294" y="1565"/>
                  </a:lnTo>
                  <a:lnTo>
                    <a:pt x="4294" y="1571"/>
                  </a:lnTo>
                  <a:lnTo>
                    <a:pt x="4294" y="1575"/>
                  </a:lnTo>
                  <a:lnTo>
                    <a:pt x="4294" y="1577"/>
                  </a:lnTo>
                  <a:lnTo>
                    <a:pt x="4292" y="1583"/>
                  </a:lnTo>
                  <a:lnTo>
                    <a:pt x="4292" y="1586"/>
                  </a:lnTo>
                  <a:lnTo>
                    <a:pt x="4288" y="1588"/>
                  </a:lnTo>
                  <a:lnTo>
                    <a:pt x="4286" y="1592"/>
                  </a:lnTo>
                  <a:lnTo>
                    <a:pt x="4288" y="1598"/>
                  </a:lnTo>
                  <a:lnTo>
                    <a:pt x="4290" y="1602"/>
                  </a:lnTo>
                  <a:lnTo>
                    <a:pt x="4292" y="1604"/>
                  </a:lnTo>
                  <a:lnTo>
                    <a:pt x="4295" y="1608"/>
                  </a:lnTo>
                  <a:lnTo>
                    <a:pt x="4297" y="1611"/>
                  </a:lnTo>
                  <a:lnTo>
                    <a:pt x="4297" y="1615"/>
                  </a:lnTo>
                  <a:lnTo>
                    <a:pt x="4299" y="1621"/>
                  </a:lnTo>
                  <a:lnTo>
                    <a:pt x="4301" y="1623"/>
                  </a:lnTo>
                  <a:lnTo>
                    <a:pt x="4305" y="1625"/>
                  </a:lnTo>
                  <a:lnTo>
                    <a:pt x="4309" y="1623"/>
                  </a:lnTo>
                  <a:lnTo>
                    <a:pt x="4313" y="1623"/>
                  </a:lnTo>
                  <a:lnTo>
                    <a:pt x="4315" y="1623"/>
                  </a:lnTo>
                  <a:lnTo>
                    <a:pt x="4319" y="1625"/>
                  </a:lnTo>
                  <a:lnTo>
                    <a:pt x="4320" y="1627"/>
                  </a:lnTo>
                  <a:lnTo>
                    <a:pt x="4324" y="1631"/>
                  </a:lnTo>
                  <a:lnTo>
                    <a:pt x="4328" y="1633"/>
                  </a:lnTo>
                  <a:lnTo>
                    <a:pt x="4330" y="1635"/>
                  </a:lnTo>
                  <a:lnTo>
                    <a:pt x="4332" y="1638"/>
                  </a:lnTo>
                  <a:lnTo>
                    <a:pt x="4336" y="1642"/>
                  </a:lnTo>
                  <a:lnTo>
                    <a:pt x="4340" y="1642"/>
                  </a:lnTo>
                  <a:lnTo>
                    <a:pt x="4343" y="1644"/>
                  </a:lnTo>
                  <a:lnTo>
                    <a:pt x="4347" y="1646"/>
                  </a:lnTo>
                  <a:lnTo>
                    <a:pt x="4353" y="1646"/>
                  </a:lnTo>
                  <a:lnTo>
                    <a:pt x="4359" y="1646"/>
                  </a:lnTo>
                  <a:lnTo>
                    <a:pt x="4363" y="1648"/>
                  </a:lnTo>
                  <a:lnTo>
                    <a:pt x="4365" y="1652"/>
                  </a:lnTo>
                  <a:lnTo>
                    <a:pt x="4365" y="1656"/>
                  </a:lnTo>
                  <a:lnTo>
                    <a:pt x="4363" y="1659"/>
                  </a:lnTo>
                  <a:lnTo>
                    <a:pt x="4361" y="1661"/>
                  </a:lnTo>
                  <a:lnTo>
                    <a:pt x="4359" y="1665"/>
                  </a:lnTo>
                  <a:lnTo>
                    <a:pt x="4359" y="1671"/>
                  </a:lnTo>
                  <a:lnTo>
                    <a:pt x="4361" y="1675"/>
                  </a:lnTo>
                  <a:lnTo>
                    <a:pt x="4367" y="1679"/>
                  </a:lnTo>
                  <a:lnTo>
                    <a:pt x="4367" y="1681"/>
                  </a:lnTo>
                  <a:lnTo>
                    <a:pt x="4368" y="1681"/>
                  </a:lnTo>
                  <a:lnTo>
                    <a:pt x="4372" y="1684"/>
                  </a:lnTo>
                  <a:lnTo>
                    <a:pt x="4374" y="1686"/>
                  </a:lnTo>
                  <a:lnTo>
                    <a:pt x="4374" y="1690"/>
                  </a:lnTo>
                  <a:lnTo>
                    <a:pt x="4376" y="1696"/>
                  </a:lnTo>
                  <a:lnTo>
                    <a:pt x="4378" y="1698"/>
                  </a:lnTo>
                  <a:lnTo>
                    <a:pt x="4382" y="1700"/>
                  </a:lnTo>
                  <a:lnTo>
                    <a:pt x="4386" y="1702"/>
                  </a:lnTo>
                  <a:lnTo>
                    <a:pt x="4388" y="1706"/>
                  </a:lnTo>
                  <a:lnTo>
                    <a:pt x="4386" y="1709"/>
                  </a:lnTo>
                  <a:lnTo>
                    <a:pt x="4382" y="1711"/>
                  </a:lnTo>
                  <a:lnTo>
                    <a:pt x="4378" y="1713"/>
                  </a:lnTo>
                  <a:lnTo>
                    <a:pt x="4376" y="1715"/>
                  </a:lnTo>
                  <a:lnTo>
                    <a:pt x="4374" y="1719"/>
                  </a:lnTo>
                  <a:lnTo>
                    <a:pt x="4376" y="1723"/>
                  </a:lnTo>
                  <a:lnTo>
                    <a:pt x="4378" y="1727"/>
                  </a:lnTo>
                  <a:lnTo>
                    <a:pt x="4380" y="1732"/>
                  </a:lnTo>
                  <a:lnTo>
                    <a:pt x="4378" y="1736"/>
                  </a:lnTo>
                  <a:lnTo>
                    <a:pt x="4376" y="1740"/>
                  </a:lnTo>
                  <a:lnTo>
                    <a:pt x="4374" y="1744"/>
                  </a:lnTo>
                  <a:lnTo>
                    <a:pt x="4378" y="1746"/>
                  </a:lnTo>
                  <a:lnTo>
                    <a:pt x="4382" y="1744"/>
                  </a:lnTo>
                  <a:lnTo>
                    <a:pt x="4386" y="1744"/>
                  </a:lnTo>
                  <a:lnTo>
                    <a:pt x="4390" y="1746"/>
                  </a:lnTo>
                  <a:lnTo>
                    <a:pt x="4393" y="1748"/>
                  </a:lnTo>
                  <a:lnTo>
                    <a:pt x="4397" y="1746"/>
                  </a:lnTo>
                  <a:lnTo>
                    <a:pt x="4399" y="1742"/>
                  </a:lnTo>
                  <a:lnTo>
                    <a:pt x="4401" y="1738"/>
                  </a:lnTo>
                  <a:lnTo>
                    <a:pt x="4403" y="1734"/>
                  </a:lnTo>
                  <a:lnTo>
                    <a:pt x="4403" y="1729"/>
                  </a:lnTo>
                  <a:lnTo>
                    <a:pt x="4403" y="1723"/>
                  </a:lnTo>
                  <a:lnTo>
                    <a:pt x="4405" y="1719"/>
                  </a:lnTo>
                  <a:lnTo>
                    <a:pt x="4409" y="1721"/>
                  </a:lnTo>
                  <a:lnTo>
                    <a:pt x="4411" y="1723"/>
                  </a:lnTo>
                  <a:lnTo>
                    <a:pt x="4413" y="1727"/>
                  </a:lnTo>
                  <a:lnTo>
                    <a:pt x="4415" y="1731"/>
                  </a:lnTo>
                  <a:lnTo>
                    <a:pt x="4416" y="1736"/>
                  </a:lnTo>
                  <a:lnTo>
                    <a:pt x="4416" y="1740"/>
                  </a:lnTo>
                  <a:lnTo>
                    <a:pt x="4416" y="1746"/>
                  </a:lnTo>
                  <a:lnTo>
                    <a:pt x="4418" y="1752"/>
                  </a:lnTo>
                  <a:lnTo>
                    <a:pt x="4418" y="1755"/>
                  </a:lnTo>
                  <a:lnTo>
                    <a:pt x="4420" y="1761"/>
                  </a:lnTo>
                  <a:lnTo>
                    <a:pt x="4420" y="1765"/>
                  </a:lnTo>
                  <a:lnTo>
                    <a:pt x="4420" y="1771"/>
                  </a:lnTo>
                  <a:lnTo>
                    <a:pt x="4416" y="1773"/>
                  </a:lnTo>
                  <a:lnTo>
                    <a:pt x="4413" y="1777"/>
                  </a:lnTo>
                  <a:lnTo>
                    <a:pt x="4409" y="1777"/>
                  </a:lnTo>
                  <a:lnTo>
                    <a:pt x="4403" y="1779"/>
                  </a:lnTo>
                  <a:lnTo>
                    <a:pt x="4399" y="1777"/>
                  </a:lnTo>
                  <a:lnTo>
                    <a:pt x="4395" y="1775"/>
                  </a:lnTo>
                  <a:lnTo>
                    <a:pt x="4391" y="1773"/>
                  </a:lnTo>
                  <a:lnTo>
                    <a:pt x="4388" y="1775"/>
                  </a:lnTo>
                  <a:lnTo>
                    <a:pt x="4384" y="1777"/>
                  </a:lnTo>
                  <a:lnTo>
                    <a:pt x="4384" y="1782"/>
                  </a:lnTo>
                  <a:lnTo>
                    <a:pt x="4386" y="1784"/>
                  </a:lnTo>
                  <a:lnTo>
                    <a:pt x="4390" y="1788"/>
                  </a:lnTo>
                  <a:lnTo>
                    <a:pt x="4391" y="1790"/>
                  </a:lnTo>
                  <a:lnTo>
                    <a:pt x="4393" y="1794"/>
                  </a:lnTo>
                  <a:lnTo>
                    <a:pt x="4393" y="1800"/>
                  </a:lnTo>
                  <a:lnTo>
                    <a:pt x="4391" y="1804"/>
                  </a:lnTo>
                  <a:lnTo>
                    <a:pt x="4390" y="1807"/>
                  </a:lnTo>
                  <a:lnTo>
                    <a:pt x="4388" y="1811"/>
                  </a:lnTo>
                  <a:lnTo>
                    <a:pt x="4384" y="1813"/>
                  </a:lnTo>
                  <a:lnTo>
                    <a:pt x="4382" y="1817"/>
                  </a:lnTo>
                  <a:lnTo>
                    <a:pt x="4382" y="1821"/>
                  </a:lnTo>
                  <a:lnTo>
                    <a:pt x="4384" y="1827"/>
                  </a:lnTo>
                  <a:lnTo>
                    <a:pt x="4386" y="1830"/>
                  </a:lnTo>
                  <a:lnTo>
                    <a:pt x="4386" y="1832"/>
                  </a:lnTo>
                  <a:lnTo>
                    <a:pt x="4384" y="1836"/>
                  </a:lnTo>
                  <a:lnTo>
                    <a:pt x="4382" y="1840"/>
                  </a:lnTo>
                  <a:lnTo>
                    <a:pt x="4380" y="1842"/>
                  </a:lnTo>
                  <a:lnTo>
                    <a:pt x="4378" y="1846"/>
                  </a:lnTo>
                  <a:lnTo>
                    <a:pt x="4380" y="1852"/>
                  </a:lnTo>
                  <a:lnTo>
                    <a:pt x="4384" y="1853"/>
                  </a:lnTo>
                  <a:lnTo>
                    <a:pt x="4390" y="1852"/>
                  </a:lnTo>
                  <a:lnTo>
                    <a:pt x="4393" y="1850"/>
                  </a:lnTo>
                  <a:lnTo>
                    <a:pt x="4397" y="1850"/>
                  </a:lnTo>
                  <a:lnTo>
                    <a:pt x="4399" y="1855"/>
                  </a:lnTo>
                  <a:lnTo>
                    <a:pt x="4399" y="1859"/>
                  </a:lnTo>
                  <a:lnTo>
                    <a:pt x="4399" y="1865"/>
                  </a:lnTo>
                  <a:lnTo>
                    <a:pt x="4399" y="1869"/>
                  </a:lnTo>
                  <a:lnTo>
                    <a:pt x="4399" y="1875"/>
                  </a:lnTo>
                  <a:lnTo>
                    <a:pt x="4399" y="1880"/>
                  </a:lnTo>
                  <a:lnTo>
                    <a:pt x="4401" y="1884"/>
                  </a:lnTo>
                  <a:lnTo>
                    <a:pt x="4401" y="1890"/>
                  </a:lnTo>
                  <a:lnTo>
                    <a:pt x="4401" y="1894"/>
                  </a:lnTo>
                  <a:lnTo>
                    <a:pt x="4399" y="1898"/>
                  </a:lnTo>
                  <a:lnTo>
                    <a:pt x="4395" y="1901"/>
                  </a:lnTo>
                  <a:lnTo>
                    <a:pt x="4391" y="1903"/>
                  </a:lnTo>
                  <a:lnTo>
                    <a:pt x="4391" y="1907"/>
                  </a:lnTo>
                  <a:lnTo>
                    <a:pt x="4395" y="1909"/>
                  </a:lnTo>
                  <a:lnTo>
                    <a:pt x="4399" y="1911"/>
                  </a:lnTo>
                  <a:lnTo>
                    <a:pt x="4401" y="1915"/>
                  </a:lnTo>
                  <a:lnTo>
                    <a:pt x="4403" y="1919"/>
                  </a:lnTo>
                  <a:lnTo>
                    <a:pt x="4403" y="1925"/>
                  </a:lnTo>
                  <a:lnTo>
                    <a:pt x="4405" y="1928"/>
                  </a:lnTo>
                  <a:lnTo>
                    <a:pt x="4407" y="1932"/>
                  </a:lnTo>
                  <a:lnTo>
                    <a:pt x="4407" y="1936"/>
                  </a:lnTo>
                  <a:lnTo>
                    <a:pt x="4403" y="1938"/>
                  </a:lnTo>
                  <a:lnTo>
                    <a:pt x="4399" y="1940"/>
                  </a:lnTo>
                  <a:lnTo>
                    <a:pt x="4395" y="1940"/>
                  </a:lnTo>
                  <a:lnTo>
                    <a:pt x="4390" y="1942"/>
                  </a:lnTo>
                  <a:lnTo>
                    <a:pt x="4386" y="1942"/>
                  </a:lnTo>
                  <a:lnTo>
                    <a:pt x="4380" y="1942"/>
                  </a:lnTo>
                  <a:lnTo>
                    <a:pt x="4376" y="1940"/>
                  </a:lnTo>
                  <a:lnTo>
                    <a:pt x="4370" y="1942"/>
                  </a:lnTo>
                  <a:lnTo>
                    <a:pt x="4370" y="1946"/>
                  </a:lnTo>
                  <a:lnTo>
                    <a:pt x="4370" y="1951"/>
                  </a:lnTo>
                  <a:lnTo>
                    <a:pt x="4370" y="1957"/>
                  </a:lnTo>
                  <a:lnTo>
                    <a:pt x="4370" y="1961"/>
                  </a:lnTo>
                  <a:lnTo>
                    <a:pt x="4367" y="1965"/>
                  </a:lnTo>
                  <a:lnTo>
                    <a:pt x="4361" y="1965"/>
                  </a:lnTo>
                  <a:lnTo>
                    <a:pt x="4359" y="1965"/>
                  </a:lnTo>
                  <a:lnTo>
                    <a:pt x="4355" y="1969"/>
                  </a:lnTo>
                  <a:lnTo>
                    <a:pt x="4355" y="1973"/>
                  </a:lnTo>
                  <a:lnTo>
                    <a:pt x="4353" y="1976"/>
                  </a:lnTo>
                  <a:lnTo>
                    <a:pt x="4351" y="1980"/>
                  </a:lnTo>
                  <a:lnTo>
                    <a:pt x="4351" y="1984"/>
                  </a:lnTo>
                  <a:lnTo>
                    <a:pt x="4353" y="1986"/>
                  </a:lnTo>
                  <a:lnTo>
                    <a:pt x="4357" y="1988"/>
                  </a:lnTo>
                  <a:lnTo>
                    <a:pt x="4361" y="1988"/>
                  </a:lnTo>
                  <a:lnTo>
                    <a:pt x="4367" y="1988"/>
                  </a:lnTo>
                  <a:lnTo>
                    <a:pt x="4372" y="1990"/>
                  </a:lnTo>
                  <a:lnTo>
                    <a:pt x="4374" y="1994"/>
                  </a:lnTo>
                  <a:lnTo>
                    <a:pt x="4374" y="1997"/>
                  </a:lnTo>
                  <a:lnTo>
                    <a:pt x="4376" y="2003"/>
                  </a:lnTo>
                  <a:lnTo>
                    <a:pt x="4376" y="2007"/>
                  </a:lnTo>
                  <a:lnTo>
                    <a:pt x="4376" y="2011"/>
                  </a:lnTo>
                  <a:lnTo>
                    <a:pt x="4376" y="2015"/>
                  </a:lnTo>
                  <a:lnTo>
                    <a:pt x="4376" y="2019"/>
                  </a:lnTo>
                  <a:lnTo>
                    <a:pt x="4374" y="2021"/>
                  </a:lnTo>
                  <a:lnTo>
                    <a:pt x="4372" y="2022"/>
                  </a:lnTo>
                  <a:lnTo>
                    <a:pt x="4370" y="2026"/>
                  </a:lnTo>
                  <a:lnTo>
                    <a:pt x="4368" y="2030"/>
                  </a:lnTo>
                  <a:lnTo>
                    <a:pt x="4370" y="2036"/>
                  </a:lnTo>
                  <a:lnTo>
                    <a:pt x="4372" y="2040"/>
                  </a:lnTo>
                  <a:lnTo>
                    <a:pt x="4374" y="2044"/>
                  </a:lnTo>
                  <a:lnTo>
                    <a:pt x="4376" y="2047"/>
                  </a:lnTo>
                  <a:lnTo>
                    <a:pt x="4378" y="2049"/>
                  </a:lnTo>
                  <a:lnTo>
                    <a:pt x="4380" y="2053"/>
                  </a:lnTo>
                  <a:lnTo>
                    <a:pt x="4380" y="2059"/>
                  </a:lnTo>
                  <a:lnTo>
                    <a:pt x="4380" y="2065"/>
                  </a:lnTo>
                  <a:lnTo>
                    <a:pt x="4376" y="2067"/>
                  </a:lnTo>
                  <a:lnTo>
                    <a:pt x="4374" y="2069"/>
                  </a:lnTo>
                  <a:lnTo>
                    <a:pt x="4370" y="2070"/>
                  </a:lnTo>
                  <a:lnTo>
                    <a:pt x="4365" y="2072"/>
                  </a:lnTo>
                  <a:lnTo>
                    <a:pt x="4361" y="2074"/>
                  </a:lnTo>
                  <a:lnTo>
                    <a:pt x="4357" y="2074"/>
                  </a:lnTo>
                  <a:lnTo>
                    <a:pt x="4353" y="2076"/>
                  </a:lnTo>
                  <a:lnTo>
                    <a:pt x="4351" y="2080"/>
                  </a:lnTo>
                  <a:lnTo>
                    <a:pt x="4353" y="2082"/>
                  </a:lnTo>
                  <a:lnTo>
                    <a:pt x="4357" y="2084"/>
                  </a:lnTo>
                  <a:lnTo>
                    <a:pt x="4363" y="2086"/>
                  </a:lnTo>
                  <a:lnTo>
                    <a:pt x="4367" y="2088"/>
                  </a:lnTo>
                  <a:lnTo>
                    <a:pt x="4368" y="2092"/>
                  </a:lnTo>
                  <a:lnTo>
                    <a:pt x="4368" y="2095"/>
                  </a:lnTo>
                  <a:lnTo>
                    <a:pt x="4370" y="2101"/>
                  </a:lnTo>
                  <a:lnTo>
                    <a:pt x="4372" y="2103"/>
                  </a:lnTo>
                  <a:lnTo>
                    <a:pt x="4374" y="2107"/>
                  </a:lnTo>
                  <a:lnTo>
                    <a:pt x="4378" y="2111"/>
                  </a:lnTo>
                  <a:lnTo>
                    <a:pt x="4382" y="2111"/>
                  </a:lnTo>
                  <a:lnTo>
                    <a:pt x="4384" y="2107"/>
                  </a:lnTo>
                  <a:lnTo>
                    <a:pt x="4384" y="2103"/>
                  </a:lnTo>
                  <a:lnTo>
                    <a:pt x="4382" y="2099"/>
                  </a:lnTo>
                  <a:lnTo>
                    <a:pt x="4382" y="2094"/>
                  </a:lnTo>
                  <a:lnTo>
                    <a:pt x="4386" y="2092"/>
                  </a:lnTo>
                  <a:lnTo>
                    <a:pt x="4390" y="2094"/>
                  </a:lnTo>
                  <a:lnTo>
                    <a:pt x="4393" y="2095"/>
                  </a:lnTo>
                  <a:lnTo>
                    <a:pt x="4395" y="2099"/>
                  </a:lnTo>
                  <a:lnTo>
                    <a:pt x="4397" y="2103"/>
                  </a:lnTo>
                  <a:lnTo>
                    <a:pt x="4397" y="2109"/>
                  </a:lnTo>
                  <a:lnTo>
                    <a:pt x="4399" y="2113"/>
                  </a:lnTo>
                  <a:lnTo>
                    <a:pt x="4403" y="2115"/>
                  </a:lnTo>
                  <a:lnTo>
                    <a:pt x="4405" y="2118"/>
                  </a:lnTo>
                  <a:lnTo>
                    <a:pt x="4405" y="2120"/>
                  </a:lnTo>
                  <a:lnTo>
                    <a:pt x="4405" y="2124"/>
                  </a:lnTo>
                  <a:lnTo>
                    <a:pt x="4403" y="2130"/>
                  </a:lnTo>
                  <a:lnTo>
                    <a:pt x="4405" y="2134"/>
                  </a:lnTo>
                  <a:lnTo>
                    <a:pt x="4411" y="2132"/>
                  </a:lnTo>
                  <a:lnTo>
                    <a:pt x="4413" y="2130"/>
                  </a:lnTo>
                  <a:lnTo>
                    <a:pt x="4413" y="2126"/>
                  </a:lnTo>
                  <a:lnTo>
                    <a:pt x="4415" y="2124"/>
                  </a:lnTo>
                  <a:lnTo>
                    <a:pt x="4415" y="2120"/>
                  </a:lnTo>
                  <a:lnTo>
                    <a:pt x="4415" y="2118"/>
                  </a:lnTo>
                  <a:lnTo>
                    <a:pt x="4416" y="2118"/>
                  </a:lnTo>
                  <a:lnTo>
                    <a:pt x="4420" y="2120"/>
                  </a:lnTo>
                  <a:lnTo>
                    <a:pt x="4422" y="2124"/>
                  </a:lnTo>
                  <a:lnTo>
                    <a:pt x="4424" y="2130"/>
                  </a:lnTo>
                  <a:lnTo>
                    <a:pt x="4424" y="2132"/>
                  </a:lnTo>
                  <a:lnTo>
                    <a:pt x="4424" y="2136"/>
                  </a:lnTo>
                  <a:lnTo>
                    <a:pt x="4424" y="2140"/>
                  </a:lnTo>
                  <a:lnTo>
                    <a:pt x="4428" y="2140"/>
                  </a:lnTo>
                  <a:lnTo>
                    <a:pt x="4424" y="2149"/>
                  </a:lnTo>
                  <a:lnTo>
                    <a:pt x="4422" y="2153"/>
                  </a:lnTo>
                  <a:lnTo>
                    <a:pt x="4420" y="2157"/>
                  </a:lnTo>
                  <a:lnTo>
                    <a:pt x="4416" y="2159"/>
                  </a:lnTo>
                  <a:lnTo>
                    <a:pt x="4415" y="2163"/>
                  </a:lnTo>
                  <a:lnTo>
                    <a:pt x="4415" y="2166"/>
                  </a:lnTo>
                  <a:lnTo>
                    <a:pt x="4413" y="2172"/>
                  </a:lnTo>
                  <a:lnTo>
                    <a:pt x="4415" y="2178"/>
                  </a:lnTo>
                  <a:lnTo>
                    <a:pt x="4415" y="2184"/>
                  </a:lnTo>
                  <a:lnTo>
                    <a:pt x="4415" y="2188"/>
                  </a:lnTo>
                  <a:lnTo>
                    <a:pt x="4416" y="2193"/>
                  </a:lnTo>
                  <a:lnTo>
                    <a:pt x="4415" y="2195"/>
                  </a:lnTo>
                  <a:lnTo>
                    <a:pt x="4415" y="2197"/>
                  </a:lnTo>
                  <a:lnTo>
                    <a:pt x="4409" y="2199"/>
                  </a:lnTo>
                  <a:lnTo>
                    <a:pt x="4405" y="2197"/>
                  </a:lnTo>
                  <a:lnTo>
                    <a:pt x="4401" y="2195"/>
                  </a:lnTo>
                  <a:lnTo>
                    <a:pt x="4397" y="2193"/>
                  </a:lnTo>
                  <a:lnTo>
                    <a:pt x="4391" y="2193"/>
                  </a:lnTo>
                  <a:lnTo>
                    <a:pt x="4388" y="2191"/>
                  </a:lnTo>
                  <a:lnTo>
                    <a:pt x="4386" y="2190"/>
                  </a:lnTo>
                  <a:lnTo>
                    <a:pt x="4382" y="2188"/>
                  </a:lnTo>
                  <a:lnTo>
                    <a:pt x="4378" y="2184"/>
                  </a:lnTo>
                  <a:lnTo>
                    <a:pt x="4376" y="2182"/>
                  </a:lnTo>
                  <a:lnTo>
                    <a:pt x="4370" y="2180"/>
                  </a:lnTo>
                  <a:lnTo>
                    <a:pt x="4367" y="2180"/>
                  </a:lnTo>
                  <a:lnTo>
                    <a:pt x="4363" y="2178"/>
                  </a:lnTo>
                  <a:lnTo>
                    <a:pt x="4357" y="2178"/>
                  </a:lnTo>
                  <a:lnTo>
                    <a:pt x="4353" y="2176"/>
                  </a:lnTo>
                  <a:lnTo>
                    <a:pt x="4347" y="2176"/>
                  </a:lnTo>
                  <a:lnTo>
                    <a:pt x="4343" y="2174"/>
                  </a:lnTo>
                  <a:lnTo>
                    <a:pt x="4340" y="2172"/>
                  </a:lnTo>
                  <a:lnTo>
                    <a:pt x="4334" y="2172"/>
                  </a:lnTo>
                  <a:lnTo>
                    <a:pt x="4328" y="2172"/>
                  </a:lnTo>
                  <a:lnTo>
                    <a:pt x="4324" y="2172"/>
                  </a:lnTo>
                  <a:lnTo>
                    <a:pt x="4319" y="2172"/>
                  </a:lnTo>
                  <a:lnTo>
                    <a:pt x="4313" y="2172"/>
                  </a:lnTo>
                  <a:lnTo>
                    <a:pt x="4307" y="2172"/>
                  </a:lnTo>
                  <a:lnTo>
                    <a:pt x="4301" y="2174"/>
                  </a:lnTo>
                  <a:lnTo>
                    <a:pt x="4295" y="2174"/>
                  </a:lnTo>
                  <a:lnTo>
                    <a:pt x="4292" y="2174"/>
                  </a:lnTo>
                  <a:lnTo>
                    <a:pt x="4286" y="2176"/>
                  </a:lnTo>
                  <a:lnTo>
                    <a:pt x="4280" y="2176"/>
                  </a:lnTo>
                  <a:lnTo>
                    <a:pt x="4274" y="2176"/>
                  </a:lnTo>
                  <a:lnTo>
                    <a:pt x="4269" y="2178"/>
                  </a:lnTo>
                  <a:lnTo>
                    <a:pt x="4263" y="2178"/>
                  </a:lnTo>
                  <a:lnTo>
                    <a:pt x="4259" y="2178"/>
                  </a:lnTo>
                  <a:lnTo>
                    <a:pt x="4253" y="2178"/>
                  </a:lnTo>
                  <a:lnTo>
                    <a:pt x="4247" y="2180"/>
                  </a:lnTo>
                  <a:lnTo>
                    <a:pt x="4244" y="2180"/>
                  </a:lnTo>
                  <a:lnTo>
                    <a:pt x="4238" y="2180"/>
                  </a:lnTo>
                  <a:lnTo>
                    <a:pt x="4234" y="2182"/>
                  </a:lnTo>
                  <a:lnTo>
                    <a:pt x="4228" y="2184"/>
                  </a:lnTo>
                  <a:lnTo>
                    <a:pt x="4224" y="2186"/>
                  </a:lnTo>
                  <a:lnTo>
                    <a:pt x="4221" y="2186"/>
                  </a:lnTo>
                  <a:lnTo>
                    <a:pt x="4215" y="2186"/>
                  </a:lnTo>
                  <a:lnTo>
                    <a:pt x="4211" y="2184"/>
                  </a:lnTo>
                  <a:lnTo>
                    <a:pt x="4207" y="2182"/>
                  </a:lnTo>
                  <a:lnTo>
                    <a:pt x="4203" y="2180"/>
                  </a:lnTo>
                  <a:lnTo>
                    <a:pt x="4199" y="2180"/>
                  </a:lnTo>
                  <a:lnTo>
                    <a:pt x="4196" y="2182"/>
                  </a:lnTo>
                  <a:lnTo>
                    <a:pt x="4194" y="2184"/>
                  </a:lnTo>
                  <a:lnTo>
                    <a:pt x="4190" y="2188"/>
                  </a:lnTo>
                  <a:lnTo>
                    <a:pt x="4186" y="2190"/>
                  </a:lnTo>
                  <a:lnTo>
                    <a:pt x="4182" y="2191"/>
                  </a:lnTo>
                  <a:lnTo>
                    <a:pt x="4180" y="2193"/>
                  </a:lnTo>
                  <a:lnTo>
                    <a:pt x="4176" y="2197"/>
                  </a:lnTo>
                  <a:lnTo>
                    <a:pt x="4173" y="2199"/>
                  </a:lnTo>
                  <a:lnTo>
                    <a:pt x="4169" y="2201"/>
                  </a:lnTo>
                  <a:lnTo>
                    <a:pt x="4165" y="2203"/>
                  </a:lnTo>
                  <a:lnTo>
                    <a:pt x="4161" y="2205"/>
                  </a:lnTo>
                  <a:lnTo>
                    <a:pt x="4159" y="2207"/>
                  </a:lnTo>
                  <a:lnTo>
                    <a:pt x="4155" y="2209"/>
                  </a:lnTo>
                  <a:lnTo>
                    <a:pt x="4150" y="2209"/>
                  </a:lnTo>
                  <a:lnTo>
                    <a:pt x="4146" y="2209"/>
                  </a:lnTo>
                  <a:lnTo>
                    <a:pt x="4140" y="2209"/>
                  </a:lnTo>
                  <a:lnTo>
                    <a:pt x="4136" y="2211"/>
                  </a:lnTo>
                  <a:lnTo>
                    <a:pt x="4132" y="2213"/>
                  </a:lnTo>
                  <a:lnTo>
                    <a:pt x="4128" y="2215"/>
                  </a:lnTo>
                  <a:lnTo>
                    <a:pt x="4125" y="2216"/>
                  </a:lnTo>
                  <a:lnTo>
                    <a:pt x="4119" y="2218"/>
                  </a:lnTo>
                  <a:lnTo>
                    <a:pt x="4113" y="2218"/>
                  </a:lnTo>
                  <a:lnTo>
                    <a:pt x="4107" y="2218"/>
                  </a:lnTo>
                  <a:lnTo>
                    <a:pt x="4102" y="2218"/>
                  </a:lnTo>
                  <a:lnTo>
                    <a:pt x="4098" y="2218"/>
                  </a:lnTo>
                  <a:lnTo>
                    <a:pt x="4094" y="2216"/>
                  </a:lnTo>
                  <a:lnTo>
                    <a:pt x="4090" y="2215"/>
                  </a:lnTo>
                  <a:lnTo>
                    <a:pt x="4086" y="2213"/>
                  </a:lnTo>
                  <a:lnTo>
                    <a:pt x="4082" y="2209"/>
                  </a:lnTo>
                  <a:lnTo>
                    <a:pt x="4079" y="2209"/>
                  </a:lnTo>
                  <a:lnTo>
                    <a:pt x="4075" y="2207"/>
                  </a:lnTo>
                  <a:lnTo>
                    <a:pt x="4069" y="2207"/>
                  </a:lnTo>
                  <a:lnTo>
                    <a:pt x="4063" y="2207"/>
                  </a:lnTo>
                  <a:lnTo>
                    <a:pt x="4057" y="2207"/>
                  </a:lnTo>
                  <a:lnTo>
                    <a:pt x="4054" y="2209"/>
                  </a:lnTo>
                  <a:lnTo>
                    <a:pt x="4048" y="2209"/>
                  </a:lnTo>
                  <a:lnTo>
                    <a:pt x="4044" y="2211"/>
                  </a:lnTo>
                  <a:lnTo>
                    <a:pt x="4038" y="2213"/>
                  </a:lnTo>
                  <a:lnTo>
                    <a:pt x="4034" y="2213"/>
                  </a:lnTo>
                  <a:lnTo>
                    <a:pt x="4031" y="2211"/>
                  </a:lnTo>
                  <a:lnTo>
                    <a:pt x="4027" y="2209"/>
                  </a:lnTo>
                  <a:lnTo>
                    <a:pt x="4023" y="2207"/>
                  </a:lnTo>
                  <a:lnTo>
                    <a:pt x="4019" y="2205"/>
                  </a:lnTo>
                  <a:lnTo>
                    <a:pt x="4015" y="2203"/>
                  </a:lnTo>
                  <a:lnTo>
                    <a:pt x="4013" y="2201"/>
                  </a:lnTo>
                  <a:lnTo>
                    <a:pt x="4007" y="2199"/>
                  </a:lnTo>
                  <a:lnTo>
                    <a:pt x="4004" y="2197"/>
                  </a:lnTo>
                  <a:lnTo>
                    <a:pt x="4000" y="2197"/>
                  </a:lnTo>
                  <a:lnTo>
                    <a:pt x="3994" y="2195"/>
                  </a:lnTo>
                  <a:lnTo>
                    <a:pt x="3990" y="2193"/>
                  </a:lnTo>
                  <a:lnTo>
                    <a:pt x="3988" y="2191"/>
                  </a:lnTo>
                  <a:lnTo>
                    <a:pt x="3986" y="2188"/>
                  </a:lnTo>
                  <a:lnTo>
                    <a:pt x="3984" y="2184"/>
                  </a:lnTo>
                  <a:lnTo>
                    <a:pt x="3983" y="2180"/>
                  </a:lnTo>
                  <a:lnTo>
                    <a:pt x="3981" y="2178"/>
                  </a:lnTo>
                  <a:lnTo>
                    <a:pt x="3977" y="2182"/>
                  </a:lnTo>
                  <a:lnTo>
                    <a:pt x="3975" y="2184"/>
                  </a:lnTo>
                  <a:lnTo>
                    <a:pt x="3971" y="2186"/>
                  </a:lnTo>
                  <a:lnTo>
                    <a:pt x="3967" y="2188"/>
                  </a:lnTo>
                  <a:lnTo>
                    <a:pt x="3963" y="2190"/>
                  </a:lnTo>
                  <a:lnTo>
                    <a:pt x="3959" y="2191"/>
                  </a:lnTo>
                  <a:lnTo>
                    <a:pt x="3956" y="2193"/>
                  </a:lnTo>
                  <a:lnTo>
                    <a:pt x="3952" y="2197"/>
                  </a:lnTo>
                  <a:lnTo>
                    <a:pt x="3950" y="2199"/>
                  </a:lnTo>
                  <a:lnTo>
                    <a:pt x="3946" y="2201"/>
                  </a:lnTo>
                  <a:lnTo>
                    <a:pt x="3942" y="2203"/>
                  </a:lnTo>
                  <a:lnTo>
                    <a:pt x="3938" y="2205"/>
                  </a:lnTo>
                  <a:lnTo>
                    <a:pt x="3935" y="2207"/>
                  </a:lnTo>
                  <a:lnTo>
                    <a:pt x="3931" y="2209"/>
                  </a:lnTo>
                  <a:lnTo>
                    <a:pt x="3925" y="2209"/>
                  </a:lnTo>
                  <a:lnTo>
                    <a:pt x="3919" y="2209"/>
                  </a:lnTo>
                  <a:lnTo>
                    <a:pt x="3915" y="2209"/>
                  </a:lnTo>
                  <a:lnTo>
                    <a:pt x="3910" y="2209"/>
                  </a:lnTo>
                  <a:lnTo>
                    <a:pt x="3906" y="2209"/>
                  </a:lnTo>
                  <a:lnTo>
                    <a:pt x="3904" y="2209"/>
                  </a:lnTo>
                  <a:lnTo>
                    <a:pt x="3900" y="2207"/>
                  </a:lnTo>
                  <a:lnTo>
                    <a:pt x="3896" y="2205"/>
                  </a:lnTo>
                  <a:lnTo>
                    <a:pt x="3892" y="2203"/>
                  </a:lnTo>
                  <a:lnTo>
                    <a:pt x="3887" y="2203"/>
                  </a:lnTo>
                  <a:lnTo>
                    <a:pt x="3883" y="2203"/>
                  </a:lnTo>
                  <a:lnTo>
                    <a:pt x="3877" y="2201"/>
                  </a:lnTo>
                  <a:lnTo>
                    <a:pt x="3873" y="2199"/>
                  </a:lnTo>
                  <a:lnTo>
                    <a:pt x="3871" y="2197"/>
                  </a:lnTo>
                  <a:lnTo>
                    <a:pt x="3867" y="2195"/>
                  </a:lnTo>
                  <a:lnTo>
                    <a:pt x="3863" y="2193"/>
                  </a:lnTo>
                  <a:lnTo>
                    <a:pt x="3858" y="2191"/>
                  </a:lnTo>
                  <a:lnTo>
                    <a:pt x="3854" y="2191"/>
                  </a:lnTo>
                  <a:lnTo>
                    <a:pt x="3848" y="2191"/>
                  </a:lnTo>
                  <a:lnTo>
                    <a:pt x="3842" y="2191"/>
                  </a:lnTo>
                  <a:lnTo>
                    <a:pt x="3837" y="2191"/>
                  </a:lnTo>
                  <a:lnTo>
                    <a:pt x="3831" y="2193"/>
                  </a:lnTo>
                  <a:lnTo>
                    <a:pt x="3825" y="2193"/>
                  </a:lnTo>
                  <a:lnTo>
                    <a:pt x="3821" y="2195"/>
                  </a:lnTo>
                  <a:lnTo>
                    <a:pt x="3817" y="2197"/>
                  </a:lnTo>
                  <a:lnTo>
                    <a:pt x="3814" y="2199"/>
                  </a:lnTo>
                  <a:lnTo>
                    <a:pt x="3812" y="2203"/>
                  </a:lnTo>
                  <a:lnTo>
                    <a:pt x="3808" y="2207"/>
                  </a:lnTo>
                  <a:lnTo>
                    <a:pt x="3806" y="2209"/>
                  </a:lnTo>
                  <a:lnTo>
                    <a:pt x="3804" y="2213"/>
                  </a:lnTo>
                  <a:lnTo>
                    <a:pt x="3800" y="2216"/>
                  </a:lnTo>
                  <a:lnTo>
                    <a:pt x="3798" y="2218"/>
                  </a:lnTo>
                  <a:lnTo>
                    <a:pt x="3794" y="2222"/>
                  </a:lnTo>
                  <a:lnTo>
                    <a:pt x="3792" y="2224"/>
                  </a:lnTo>
                  <a:lnTo>
                    <a:pt x="3789" y="2226"/>
                  </a:lnTo>
                  <a:lnTo>
                    <a:pt x="3785" y="2230"/>
                  </a:lnTo>
                  <a:lnTo>
                    <a:pt x="3781" y="2232"/>
                  </a:lnTo>
                  <a:lnTo>
                    <a:pt x="3779" y="2234"/>
                  </a:lnTo>
                  <a:lnTo>
                    <a:pt x="3775" y="2236"/>
                  </a:lnTo>
                  <a:lnTo>
                    <a:pt x="3771" y="2238"/>
                  </a:lnTo>
                  <a:lnTo>
                    <a:pt x="3767" y="2239"/>
                  </a:lnTo>
                  <a:lnTo>
                    <a:pt x="3762" y="2241"/>
                  </a:lnTo>
                  <a:lnTo>
                    <a:pt x="3758" y="2241"/>
                  </a:lnTo>
                  <a:lnTo>
                    <a:pt x="3754" y="2243"/>
                  </a:lnTo>
                  <a:lnTo>
                    <a:pt x="3748" y="2245"/>
                  </a:lnTo>
                  <a:lnTo>
                    <a:pt x="3746" y="2245"/>
                  </a:lnTo>
                  <a:lnTo>
                    <a:pt x="3741" y="2247"/>
                  </a:lnTo>
                  <a:lnTo>
                    <a:pt x="3735" y="2247"/>
                  </a:lnTo>
                  <a:lnTo>
                    <a:pt x="3731" y="2247"/>
                  </a:lnTo>
                  <a:lnTo>
                    <a:pt x="3725" y="2247"/>
                  </a:lnTo>
                  <a:lnTo>
                    <a:pt x="3719" y="2247"/>
                  </a:lnTo>
                  <a:lnTo>
                    <a:pt x="3714" y="2247"/>
                  </a:lnTo>
                  <a:lnTo>
                    <a:pt x="3708" y="2247"/>
                  </a:lnTo>
                  <a:lnTo>
                    <a:pt x="3702" y="2249"/>
                  </a:lnTo>
                  <a:lnTo>
                    <a:pt x="3698" y="2251"/>
                  </a:lnTo>
                  <a:lnTo>
                    <a:pt x="3694" y="2251"/>
                  </a:lnTo>
                  <a:lnTo>
                    <a:pt x="3691" y="2255"/>
                  </a:lnTo>
                  <a:lnTo>
                    <a:pt x="3687" y="2257"/>
                  </a:lnTo>
                  <a:lnTo>
                    <a:pt x="3683" y="2257"/>
                  </a:lnTo>
                  <a:lnTo>
                    <a:pt x="3677" y="2259"/>
                  </a:lnTo>
                  <a:lnTo>
                    <a:pt x="3673" y="2261"/>
                  </a:lnTo>
                  <a:lnTo>
                    <a:pt x="3668" y="2261"/>
                  </a:lnTo>
                  <a:lnTo>
                    <a:pt x="3664" y="2263"/>
                  </a:lnTo>
                  <a:lnTo>
                    <a:pt x="3660" y="2264"/>
                  </a:lnTo>
                  <a:lnTo>
                    <a:pt x="3656" y="2266"/>
                  </a:lnTo>
                  <a:lnTo>
                    <a:pt x="3652" y="2268"/>
                  </a:lnTo>
                  <a:lnTo>
                    <a:pt x="3648" y="2270"/>
                  </a:lnTo>
                  <a:lnTo>
                    <a:pt x="3645" y="2272"/>
                  </a:lnTo>
                  <a:lnTo>
                    <a:pt x="3641" y="2274"/>
                  </a:lnTo>
                  <a:lnTo>
                    <a:pt x="3637" y="2276"/>
                  </a:lnTo>
                  <a:lnTo>
                    <a:pt x="3633" y="2278"/>
                  </a:lnTo>
                  <a:lnTo>
                    <a:pt x="3629" y="2280"/>
                  </a:lnTo>
                  <a:lnTo>
                    <a:pt x="3625" y="2282"/>
                  </a:lnTo>
                  <a:lnTo>
                    <a:pt x="3623" y="2282"/>
                  </a:lnTo>
                  <a:lnTo>
                    <a:pt x="3622" y="2280"/>
                  </a:lnTo>
                  <a:lnTo>
                    <a:pt x="3620" y="2276"/>
                  </a:lnTo>
                  <a:lnTo>
                    <a:pt x="3618" y="2272"/>
                  </a:lnTo>
                  <a:lnTo>
                    <a:pt x="3616" y="2268"/>
                  </a:lnTo>
                  <a:lnTo>
                    <a:pt x="3614" y="2266"/>
                  </a:lnTo>
                  <a:lnTo>
                    <a:pt x="3610" y="2263"/>
                  </a:lnTo>
                  <a:lnTo>
                    <a:pt x="3606" y="2261"/>
                  </a:lnTo>
                  <a:lnTo>
                    <a:pt x="3604" y="2259"/>
                  </a:lnTo>
                  <a:lnTo>
                    <a:pt x="3600" y="2255"/>
                  </a:lnTo>
                  <a:lnTo>
                    <a:pt x="3598" y="2251"/>
                  </a:lnTo>
                  <a:lnTo>
                    <a:pt x="3598" y="2247"/>
                  </a:lnTo>
                  <a:lnTo>
                    <a:pt x="3597" y="2243"/>
                  </a:lnTo>
                  <a:lnTo>
                    <a:pt x="3595" y="2239"/>
                  </a:lnTo>
                  <a:lnTo>
                    <a:pt x="3593" y="2236"/>
                  </a:lnTo>
                  <a:lnTo>
                    <a:pt x="3589" y="2232"/>
                  </a:lnTo>
                  <a:lnTo>
                    <a:pt x="3587" y="2230"/>
                  </a:lnTo>
                  <a:lnTo>
                    <a:pt x="3583" y="2228"/>
                  </a:lnTo>
                  <a:lnTo>
                    <a:pt x="3579" y="2224"/>
                  </a:lnTo>
                  <a:lnTo>
                    <a:pt x="3575" y="2224"/>
                  </a:lnTo>
                  <a:lnTo>
                    <a:pt x="3572" y="2222"/>
                  </a:lnTo>
                  <a:lnTo>
                    <a:pt x="3566" y="2222"/>
                  </a:lnTo>
                  <a:lnTo>
                    <a:pt x="3560" y="2222"/>
                  </a:lnTo>
                  <a:lnTo>
                    <a:pt x="3556" y="2220"/>
                  </a:lnTo>
                  <a:lnTo>
                    <a:pt x="3552" y="2218"/>
                  </a:lnTo>
                  <a:lnTo>
                    <a:pt x="3550" y="2216"/>
                  </a:lnTo>
                  <a:lnTo>
                    <a:pt x="3547" y="2215"/>
                  </a:lnTo>
                  <a:lnTo>
                    <a:pt x="3543" y="2213"/>
                  </a:lnTo>
                  <a:lnTo>
                    <a:pt x="3537" y="2211"/>
                  </a:lnTo>
                  <a:lnTo>
                    <a:pt x="3533" y="2211"/>
                  </a:lnTo>
                  <a:lnTo>
                    <a:pt x="3529" y="2209"/>
                  </a:lnTo>
                  <a:lnTo>
                    <a:pt x="3524" y="2209"/>
                  </a:lnTo>
                  <a:lnTo>
                    <a:pt x="3520" y="2207"/>
                  </a:lnTo>
                  <a:lnTo>
                    <a:pt x="3516" y="2205"/>
                  </a:lnTo>
                  <a:lnTo>
                    <a:pt x="3510" y="2205"/>
                  </a:lnTo>
                  <a:lnTo>
                    <a:pt x="3506" y="2205"/>
                  </a:lnTo>
                  <a:lnTo>
                    <a:pt x="3501" y="2205"/>
                  </a:lnTo>
                  <a:lnTo>
                    <a:pt x="3499" y="2205"/>
                  </a:lnTo>
                  <a:lnTo>
                    <a:pt x="3497" y="2205"/>
                  </a:lnTo>
                  <a:lnTo>
                    <a:pt x="3491" y="2207"/>
                  </a:lnTo>
                  <a:lnTo>
                    <a:pt x="3489" y="2211"/>
                  </a:lnTo>
                  <a:lnTo>
                    <a:pt x="3485" y="2211"/>
                  </a:lnTo>
                  <a:lnTo>
                    <a:pt x="3481" y="2213"/>
                  </a:lnTo>
                  <a:lnTo>
                    <a:pt x="3478" y="2215"/>
                  </a:lnTo>
                  <a:lnTo>
                    <a:pt x="3474" y="2216"/>
                  </a:lnTo>
                  <a:lnTo>
                    <a:pt x="3470" y="2218"/>
                  </a:lnTo>
                  <a:lnTo>
                    <a:pt x="3466" y="2220"/>
                  </a:lnTo>
                  <a:lnTo>
                    <a:pt x="3462" y="2222"/>
                  </a:lnTo>
                  <a:lnTo>
                    <a:pt x="3456" y="2224"/>
                  </a:lnTo>
                  <a:lnTo>
                    <a:pt x="3453" y="2226"/>
                  </a:lnTo>
                  <a:lnTo>
                    <a:pt x="3449" y="2228"/>
                  </a:lnTo>
                  <a:lnTo>
                    <a:pt x="3447" y="2230"/>
                  </a:lnTo>
                  <a:lnTo>
                    <a:pt x="3443" y="2232"/>
                  </a:lnTo>
                  <a:lnTo>
                    <a:pt x="3439" y="2236"/>
                  </a:lnTo>
                  <a:lnTo>
                    <a:pt x="3433" y="2234"/>
                  </a:lnTo>
                  <a:lnTo>
                    <a:pt x="3431" y="2232"/>
                  </a:lnTo>
                  <a:lnTo>
                    <a:pt x="3430" y="2228"/>
                  </a:lnTo>
                  <a:lnTo>
                    <a:pt x="3428" y="2224"/>
                  </a:lnTo>
                  <a:lnTo>
                    <a:pt x="3424" y="2222"/>
                  </a:lnTo>
                  <a:lnTo>
                    <a:pt x="3426" y="2216"/>
                  </a:lnTo>
                  <a:lnTo>
                    <a:pt x="3428" y="2213"/>
                  </a:lnTo>
                  <a:lnTo>
                    <a:pt x="3426" y="2209"/>
                  </a:lnTo>
                  <a:lnTo>
                    <a:pt x="3424" y="2207"/>
                  </a:lnTo>
                  <a:lnTo>
                    <a:pt x="3418" y="2205"/>
                  </a:lnTo>
                  <a:lnTo>
                    <a:pt x="3414" y="2205"/>
                  </a:lnTo>
                  <a:lnTo>
                    <a:pt x="3410" y="2203"/>
                  </a:lnTo>
                  <a:lnTo>
                    <a:pt x="3408" y="2199"/>
                  </a:lnTo>
                  <a:lnTo>
                    <a:pt x="3406" y="2195"/>
                  </a:lnTo>
                  <a:lnTo>
                    <a:pt x="3405" y="2191"/>
                  </a:lnTo>
                  <a:lnTo>
                    <a:pt x="3403" y="2188"/>
                  </a:lnTo>
                  <a:lnTo>
                    <a:pt x="3401" y="2184"/>
                  </a:lnTo>
                  <a:lnTo>
                    <a:pt x="3399" y="2180"/>
                  </a:lnTo>
                  <a:lnTo>
                    <a:pt x="3397" y="2176"/>
                  </a:lnTo>
                  <a:lnTo>
                    <a:pt x="3393" y="2174"/>
                  </a:lnTo>
                  <a:lnTo>
                    <a:pt x="3389" y="2170"/>
                  </a:lnTo>
                  <a:lnTo>
                    <a:pt x="3385" y="2170"/>
                  </a:lnTo>
                  <a:lnTo>
                    <a:pt x="3380" y="2170"/>
                  </a:lnTo>
                  <a:lnTo>
                    <a:pt x="3374" y="2170"/>
                  </a:lnTo>
                  <a:lnTo>
                    <a:pt x="3368" y="2172"/>
                  </a:lnTo>
                  <a:lnTo>
                    <a:pt x="3364" y="2170"/>
                  </a:lnTo>
                  <a:lnTo>
                    <a:pt x="3358" y="2170"/>
                  </a:lnTo>
                  <a:lnTo>
                    <a:pt x="3353" y="2170"/>
                  </a:lnTo>
                  <a:lnTo>
                    <a:pt x="3347" y="2170"/>
                  </a:lnTo>
                  <a:lnTo>
                    <a:pt x="3341" y="2170"/>
                  </a:lnTo>
                  <a:lnTo>
                    <a:pt x="3335" y="2170"/>
                  </a:lnTo>
                  <a:lnTo>
                    <a:pt x="3330" y="2170"/>
                  </a:lnTo>
                  <a:lnTo>
                    <a:pt x="3324" y="2170"/>
                  </a:lnTo>
                  <a:lnTo>
                    <a:pt x="3320" y="2172"/>
                  </a:lnTo>
                  <a:lnTo>
                    <a:pt x="3314" y="2172"/>
                  </a:lnTo>
                  <a:lnTo>
                    <a:pt x="3309" y="2172"/>
                  </a:lnTo>
                  <a:lnTo>
                    <a:pt x="3303" y="2172"/>
                  </a:lnTo>
                  <a:lnTo>
                    <a:pt x="3297" y="2172"/>
                  </a:lnTo>
                  <a:lnTo>
                    <a:pt x="3291" y="2172"/>
                  </a:lnTo>
                  <a:lnTo>
                    <a:pt x="3286" y="2174"/>
                  </a:lnTo>
                  <a:lnTo>
                    <a:pt x="3282" y="2172"/>
                  </a:lnTo>
                  <a:lnTo>
                    <a:pt x="3282" y="2166"/>
                  </a:lnTo>
                  <a:lnTo>
                    <a:pt x="3282" y="2161"/>
                  </a:lnTo>
                  <a:lnTo>
                    <a:pt x="3284" y="2157"/>
                  </a:lnTo>
                  <a:lnTo>
                    <a:pt x="3284" y="2153"/>
                  </a:lnTo>
                  <a:lnTo>
                    <a:pt x="3280" y="2151"/>
                  </a:lnTo>
                  <a:lnTo>
                    <a:pt x="3274" y="2149"/>
                  </a:lnTo>
                  <a:lnTo>
                    <a:pt x="3270" y="2149"/>
                  </a:lnTo>
                  <a:lnTo>
                    <a:pt x="3264" y="2149"/>
                  </a:lnTo>
                  <a:lnTo>
                    <a:pt x="3261" y="2149"/>
                  </a:lnTo>
                  <a:lnTo>
                    <a:pt x="3253" y="2149"/>
                  </a:lnTo>
                  <a:lnTo>
                    <a:pt x="3249" y="2149"/>
                  </a:lnTo>
                  <a:lnTo>
                    <a:pt x="3243" y="2147"/>
                  </a:lnTo>
                  <a:lnTo>
                    <a:pt x="3239" y="2147"/>
                  </a:lnTo>
                  <a:lnTo>
                    <a:pt x="3236" y="2145"/>
                  </a:lnTo>
                  <a:lnTo>
                    <a:pt x="3234" y="2142"/>
                  </a:lnTo>
                  <a:lnTo>
                    <a:pt x="3230" y="2138"/>
                  </a:lnTo>
                  <a:lnTo>
                    <a:pt x="3226" y="2138"/>
                  </a:lnTo>
                  <a:lnTo>
                    <a:pt x="3220" y="2136"/>
                  </a:lnTo>
                  <a:lnTo>
                    <a:pt x="3218" y="2134"/>
                  </a:lnTo>
                  <a:lnTo>
                    <a:pt x="3218" y="2130"/>
                  </a:lnTo>
                  <a:lnTo>
                    <a:pt x="3220" y="2126"/>
                  </a:lnTo>
                  <a:lnTo>
                    <a:pt x="3222" y="2122"/>
                  </a:lnTo>
                  <a:lnTo>
                    <a:pt x="3226" y="2120"/>
                  </a:lnTo>
                  <a:lnTo>
                    <a:pt x="3228" y="2120"/>
                  </a:lnTo>
                  <a:lnTo>
                    <a:pt x="3230" y="2118"/>
                  </a:lnTo>
                  <a:lnTo>
                    <a:pt x="3230" y="2115"/>
                  </a:lnTo>
                  <a:lnTo>
                    <a:pt x="3226" y="2111"/>
                  </a:lnTo>
                  <a:lnTo>
                    <a:pt x="3222" y="2111"/>
                  </a:lnTo>
                  <a:lnTo>
                    <a:pt x="3216" y="2111"/>
                  </a:lnTo>
                  <a:lnTo>
                    <a:pt x="3213" y="2109"/>
                  </a:lnTo>
                  <a:lnTo>
                    <a:pt x="3209" y="2107"/>
                  </a:lnTo>
                  <a:lnTo>
                    <a:pt x="3205" y="2107"/>
                  </a:lnTo>
                  <a:lnTo>
                    <a:pt x="3201" y="2105"/>
                  </a:lnTo>
                  <a:lnTo>
                    <a:pt x="3197" y="2103"/>
                  </a:lnTo>
                  <a:lnTo>
                    <a:pt x="3193" y="2101"/>
                  </a:lnTo>
                  <a:lnTo>
                    <a:pt x="3190" y="2097"/>
                  </a:lnTo>
                  <a:lnTo>
                    <a:pt x="3188" y="2095"/>
                  </a:lnTo>
                  <a:lnTo>
                    <a:pt x="3186" y="2092"/>
                  </a:lnTo>
                  <a:lnTo>
                    <a:pt x="3184" y="2088"/>
                  </a:lnTo>
                  <a:lnTo>
                    <a:pt x="3180" y="2086"/>
                  </a:lnTo>
                  <a:lnTo>
                    <a:pt x="3176" y="2084"/>
                  </a:lnTo>
                  <a:lnTo>
                    <a:pt x="3172" y="2082"/>
                  </a:lnTo>
                  <a:lnTo>
                    <a:pt x="3166" y="2082"/>
                  </a:lnTo>
                  <a:lnTo>
                    <a:pt x="3161" y="2082"/>
                  </a:lnTo>
                  <a:lnTo>
                    <a:pt x="3155" y="2084"/>
                  </a:lnTo>
                  <a:lnTo>
                    <a:pt x="3151" y="2086"/>
                  </a:lnTo>
                  <a:lnTo>
                    <a:pt x="3147" y="2088"/>
                  </a:lnTo>
                  <a:lnTo>
                    <a:pt x="3143" y="2090"/>
                  </a:lnTo>
                  <a:lnTo>
                    <a:pt x="3140" y="2092"/>
                  </a:lnTo>
                  <a:lnTo>
                    <a:pt x="3138" y="2094"/>
                  </a:lnTo>
                  <a:lnTo>
                    <a:pt x="3136" y="2097"/>
                  </a:lnTo>
                  <a:lnTo>
                    <a:pt x="3134" y="2103"/>
                  </a:lnTo>
                  <a:lnTo>
                    <a:pt x="3134" y="2107"/>
                  </a:lnTo>
                  <a:lnTo>
                    <a:pt x="3132" y="2111"/>
                  </a:lnTo>
                  <a:lnTo>
                    <a:pt x="3132" y="2117"/>
                  </a:lnTo>
                  <a:lnTo>
                    <a:pt x="3132" y="2120"/>
                  </a:lnTo>
                  <a:lnTo>
                    <a:pt x="3130" y="2126"/>
                  </a:lnTo>
                  <a:lnTo>
                    <a:pt x="3130" y="2130"/>
                  </a:lnTo>
                  <a:lnTo>
                    <a:pt x="3130" y="2136"/>
                  </a:lnTo>
                  <a:lnTo>
                    <a:pt x="3128" y="2140"/>
                  </a:lnTo>
                  <a:lnTo>
                    <a:pt x="3124" y="2142"/>
                  </a:lnTo>
                  <a:lnTo>
                    <a:pt x="3120" y="2143"/>
                  </a:lnTo>
                  <a:lnTo>
                    <a:pt x="3117" y="2145"/>
                  </a:lnTo>
                  <a:lnTo>
                    <a:pt x="3113" y="2147"/>
                  </a:lnTo>
                  <a:lnTo>
                    <a:pt x="3109" y="2145"/>
                  </a:lnTo>
                  <a:lnTo>
                    <a:pt x="3105" y="2143"/>
                  </a:lnTo>
                  <a:lnTo>
                    <a:pt x="3101" y="2142"/>
                  </a:lnTo>
                  <a:lnTo>
                    <a:pt x="3097" y="2142"/>
                  </a:lnTo>
                  <a:lnTo>
                    <a:pt x="3092" y="2140"/>
                  </a:lnTo>
                  <a:lnTo>
                    <a:pt x="3088" y="2140"/>
                  </a:lnTo>
                  <a:lnTo>
                    <a:pt x="3082" y="2140"/>
                  </a:lnTo>
                  <a:lnTo>
                    <a:pt x="3076" y="2140"/>
                  </a:lnTo>
                  <a:lnTo>
                    <a:pt x="3070" y="2142"/>
                  </a:lnTo>
                  <a:lnTo>
                    <a:pt x="3067" y="2142"/>
                  </a:lnTo>
                  <a:lnTo>
                    <a:pt x="3061" y="2142"/>
                  </a:lnTo>
                  <a:lnTo>
                    <a:pt x="3059" y="2140"/>
                  </a:lnTo>
                  <a:lnTo>
                    <a:pt x="3055" y="2138"/>
                  </a:lnTo>
                  <a:lnTo>
                    <a:pt x="3051" y="2134"/>
                  </a:lnTo>
                  <a:lnTo>
                    <a:pt x="3047" y="2132"/>
                  </a:lnTo>
                  <a:lnTo>
                    <a:pt x="3046" y="2130"/>
                  </a:lnTo>
                  <a:lnTo>
                    <a:pt x="3044" y="2126"/>
                  </a:lnTo>
                  <a:lnTo>
                    <a:pt x="3042" y="2122"/>
                  </a:lnTo>
                  <a:lnTo>
                    <a:pt x="3040" y="2120"/>
                  </a:lnTo>
                  <a:lnTo>
                    <a:pt x="3040" y="2118"/>
                  </a:lnTo>
                  <a:lnTo>
                    <a:pt x="3038" y="2115"/>
                  </a:lnTo>
                  <a:lnTo>
                    <a:pt x="3038" y="2109"/>
                  </a:lnTo>
                  <a:lnTo>
                    <a:pt x="3038" y="2103"/>
                  </a:lnTo>
                  <a:lnTo>
                    <a:pt x="3036" y="2099"/>
                  </a:lnTo>
                  <a:lnTo>
                    <a:pt x="3036" y="2097"/>
                  </a:lnTo>
                  <a:lnTo>
                    <a:pt x="3036" y="2095"/>
                  </a:lnTo>
                  <a:lnTo>
                    <a:pt x="3036" y="2092"/>
                  </a:lnTo>
                  <a:lnTo>
                    <a:pt x="3040" y="2090"/>
                  </a:lnTo>
                  <a:lnTo>
                    <a:pt x="3042" y="2088"/>
                  </a:lnTo>
                  <a:lnTo>
                    <a:pt x="3044" y="2084"/>
                  </a:lnTo>
                  <a:lnTo>
                    <a:pt x="3046" y="2080"/>
                  </a:lnTo>
                  <a:lnTo>
                    <a:pt x="3046" y="2074"/>
                  </a:lnTo>
                  <a:lnTo>
                    <a:pt x="3047" y="2070"/>
                  </a:lnTo>
                  <a:lnTo>
                    <a:pt x="3049" y="2067"/>
                  </a:lnTo>
                  <a:lnTo>
                    <a:pt x="3051" y="2063"/>
                  </a:lnTo>
                  <a:lnTo>
                    <a:pt x="3053" y="2059"/>
                  </a:lnTo>
                  <a:lnTo>
                    <a:pt x="3055" y="2057"/>
                  </a:lnTo>
                  <a:lnTo>
                    <a:pt x="3057" y="2051"/>
                  </a:lnTo>
                  <a:lnTo>
                    <a:pt x="3057" y="2047"/>
                  </a:lnTo>
                  <a:lnTo>
                    <a:pt x="3057" y="2042"/>
                  </a:lnTo>
                  <a:lnTo>
                    <a:pt x="3055" y="2038"/>
                  </a:lnTo>
                  <a:lnTo>
                    <a:pt x="3055" y="2034"/>
                  </a:lnTo>
                  <a:lnTo>
                    <a:pt x="3053" y="2028"/>
                  </a:lnTo>
                  <a:lnTo>
                    <a:pt x="3053" y="2024"/>
                  </a:lnTo>
                  <a:lnTo>
                    <a:pt x="3051" y="2019"/>
                  </a:lnTo>
                  <a:lnTo>
                    <a:pt x="3049" y="2017"/>
                  </a:lnTo>
                  <a:lnTo>
                    <a:pt x="3047" y="2013"/>
                  </a:lnTo>
                  <a:lnTo>
                    <a:pt x="3044" y="2009"/>
                  </a:lnTo>
                  <a:lnTo>
                    <a:pt x="3042" y="2007"/>
                  </a:lnTo>
                  <a:lnTo>
                    <a:pt x="3038" y="2007"/>
                  </a:lnTo>
                  <a:lnTo>
                    <a:pt x="3034" y="2009"/>
                  </a:lnTo>
                  <a:lnTo>
                    <a:pt x="3028" y="2009"/>
                  </a:lnTo>
                  <a:lnTo>
                    <a:pt x="3024" y="2011"/>
                  </a:lnTo>
                  <a:lnTo>
                    <a:pt x="3019" y="2011"/>
                  </a:lnTo>
                  <a:lnTo>
                    <a:pt x="3013" y="2011"/>
                  </a:lnTo>
                  <a:lnTo>
                    <a:pt x="3009" y="2011"/>
                  </a:lnTo>
                  <a:lnTo>
                    <a:pt x="3005" y="2009"/>
                  </a:lnTo>
                  <a:lnTo>
                    <a:pt x="2999" y="2009"/>
                  </a:lnTo>
                  <a:lnTo>
                    <a:pt x="2996" y="2007"/>
                  </a:lnTo>
                  <a:lnTo>
                    <a:pt x="2992" y="2005"/>
                  </a:lnTo>
                  <a:lnTo>
                    <a:pt x="2988" y="2003"/>
                  </a:lnTo>
                  <a:lnTo>
                    <a:pt x="2986" y="1999"/>
                  </a:lnTo>
                  <a:lnTo>
                    <a:pt x="2984" y="2003"/>
                  </a:lnTo>
                  <a:lnTo>
                    <a:pt x="2980" y="2007"/>
                  </a:lnTo>
                  <a:lnTo>
                    <a:pt x="2978" y="2009"/>
                  </a:lnTo>
                  <a:lnTo>
                    <a:pt x="2976" y="2005"/>
                  </a:lnTo>
                  <a:lnTo>
                    <a:pt x="2973" y="2003"/>
                  </a:lnTo>
                  <a:lnTo>
                    <a:pt x="2969" y="2003"/>
                  </a:lnTo>
                  <a:lnTo>
                    <a:pt x="2963" y="2003"/>
                  </a:lnTo>
                  <a:lnTo>
                    <a:pt x="2957" y="2003"/>
                  </a:lnTo>
                  <a:lnTo>
                    <a:pt x="2953" y="2005"/>
                  </a:lnTo>
                  <a:lnTo>
                    <a:pt x="2949" y="2007"/>
                  </a:lnTo>
                  <a:lnTo>
                    <a:pt x="2948" y="2011"/>
                  </a:lnTo>
                  <a:lnTo>
                    <a:pt x="2944" y="2011"/>
                  </a:lnTo>
                  <a:lnTo>
                    <a:pt x="2940" y="2009"/>
                  </a:lnTo>
                  <a:lnTo>
                    <a:pt x="2936" y="2005"/>
                  </a:lnTo>
                  <a:lnTo>
                    <a:pt x="2934" y="2003"/>
                  </a:lnTo>
                  <a:lnTo>
                    <a:pt x="2930" y="2001"/>
                  </a:lnTo>
                  <a:lnTo>
                    <a:pt x="2928" y="1997"/>
                  </a:lnTo>
                  <a:lnTo>
                    <a:pt x="2923" y="1996"/>
                  </a:lnTo>
                  <a:lnTo>
                    <a:pt x="2919" y="1997"/>
                  </a:lnTo>
                  <a:lnTo>
                    <a:pt x="2915" y="1999"/>
                  </a:lnTo>
                  <a:lnTo>
                    <a:pt x="2913" y="2001"/>
                  </a:lnTo>
                  <a:lnTo>
                    <a:pt x="2909" y="2003"/>
                  </a:lnTo>
                  <a:lnTo>
                    <a:pt x="2903" y="2003"/>
                  </a:lnTo>
                  <a:lnTo>
                    <a:pt x="2900" y="2001"/>
                  </a:lnTo>
                  <a:lnTo>
                    <a:pt x="2894" y="2001"/>
                  </a:lnTo>
                  <a:lnTo>
                    <a:pt x="2888" y="2001"/>
                  </a:lnTo>
                  <a:lnTo>
                    <a:pt x="2886" y="1999"/>
                  </a:lnTo>
                  <a:lnTo>
                    <a:pt x="2884" y="1996"/>
                  </a:lnTo>
                  <a:lnTo>
                    <a:pt x="2882" y="1992"/>
                  </a:lnTo>
                  <a:lnTo>
                    <a:pt x="2877" y="1990"/>
                  </a:lnTo>
                  <a:lnTo>
                    <a:pt x="2873" y="1992"/>
                  </a:lnTo>
                  <a:lnTo>
                    <a:pt x="2869" y="1996"/>
                  </a:lnTo>
                  <a:lnTo>
                    <a:pt x="2865" y="1997"/>
                  </a:lnTo>
                  <a:lnTo>
                    <a:pt x="2861" y="1997"/>
                  </a:lnTo>
                  <a:lnTo>
                    <a:pt x="2857" y="1996"/>
                  </a:lnTo>
                  <a:lnTo>
                    <a:pt x="2853" y="1994"/>
                  </a:lnTo>
                  <a:lnTo>
                    <a:pt x="2848" y="1996"/>
                  </a:lnTo>
                  <a:lnTo>
                    <a:pt x="2844" y="1997"/>
                  </a:lnTo>
                  <a:lnTo>
                    <a:pt x="2842" y="1997"/>
                  </a:lnTo>
                  <a:lnTo>
                    <a:pt x="2840" y="1997"/>
                  </a:lnTo>
                  <a:lnTo>
                    <a:pt x="2834" y="2005"/>
                  </a:lnTo>
                  <a:lnTo>
                    <a:pt x="2832" y="2007"/>
                  </a:lnTo>
                  <a:lnTo>
                    <a:pt x="2829" y="2003"/>
                  </a:lnTo>
                  <a:lnTo>
                    <a:pt x="2825" y="2003"/>
                  </a:lnTo>
                  <a:lnTo>
                    <a:pt x="2817" y="1997"/>
                  </a:lnTo>
                  <a:lnTo>
                    <a:pt x="2813" y="1996"/>
                  </a:lnTo>
                  <a:lnTo>
                    <a:pt x="2809" y="1994"/>
                  </a:lnTo>
                  <a:lnTo>
                    <a:pt x="2804" y="1988"/>
                  </a:lnTo>
                  <a:lnTo>
                    <a:pt x="2802" y="1986"/>
                  </a:lnTo>
                  <a:lnTo>
                    <a:pt x="2788" y="1986"/>
                  </a:lnTo>
                  <a:lnTo>
                    <a:pt x="2773" y="1984"/>
                  </a:lnTo>
                  <a:lnTo>
                    <a:pt x="2759" y="1984"/>
                  </a:lnTo>
                  <a:lnTo>
                    <a:pt x="2744" y="1982"/>
                  </a:lnTo>
                  <a:lnTo>
                    <a:pt x="2731" y="1982"/>
                  </a:lnTo>
                  <a:lnTo>
                    <a:pt x="2715" y="1982"/>
                  </a:lnTo>
                  <a:lnTo>
                    <a:pt x="2702" y="1982"/>
                  </a:lnTo>
                  <a:lnTo>
                    <a:pt x="2686" y="1980"/>
                  </a:lnTo>
                  <a:lnTo>
                    <a:pt x="2685" y="1980"/>
                  </a:lnTo>
                  <a:lnTo>
                    <a:pt x="2673" y="1980"/>
                  </a:lnTo>
                  <a:lnTo>
                    <a:pt x="2658" y="1980"/>
                  </a:lnTo>
                  <a:lnTo>
                    <a:pt x="2644" y="1978"/>
                  </a:lnTo>
                  <a:lnTo>
                    <a:pt x="2642" y="1978"/>
                  </a:lnTo>
                  <a:lnTo>
                    <a:pt x="2629" y="1978"/>
                  </a:lnTo>
                  <a:lnTo>
                    <a:pt x="2615" y="1978"/>
                  </a:lnTo>
                  <a:lnTo>
                    <a:pt x="2602" y="1976"/>
                  </a:lnTo>
                  <a:lnTo>
                    <a:pt x="2587" y="1976"/>
                  </a:lnTo>
                  <a:lnTo>
                    <a:pt x="2581" y="1976"/>
                  </a:lnTo>
                  <a:lnTo>
                    <a:pt x="2565" y="1976"/>
                  </a:lnTo>
                  <a:lnTo>
                    <a:pt x="2552" y="1976"/>
                  </a:lnTo>
                  <a:lnTo>
                    <a:pt x="2539" y="1976"/>
                  </a:lnTo>
                  <a:lnTo>
                    <a:pt x="2523" y="1976"/>
                  </a:lnTo>
                  <a:lnTo>
                    <a:pt x="2512" y="1976"/>
                  </a:lnTo>
                  <a:lnTo>
                    <a:pt x="2508" y="1976"/>
                  </a:lnTo>
                  <a:lnTo>
                    <a:pt x="2494" y="1976"/>
                  </a:lnTo>
                  <a:lnTo>
                    <a:pt x="2481" y="1976"/>
                  </a:lnTo>
                  <a:lnTo>
                    <a:pt x="2466" y="1976"/>
                  </a:lnTo>
                  <a:lnTo>
                    <a:pt x="2452" y="1976"/>
                  </a:lnTo>
                  <a:lnTo>
                    <a:pt x="2437" y="1976"/>
                  </a:lnTo>
                  <a:lnTo>
                    <a:pt x="2423" y="1976"/>
                  </a:lnTo>
                  <a:lnTo>
                    <a:pt x="2408" y="1976"/>
                  </a:lnTo>
                  <a:lnTo>
                    <a:pt x="2395" y="1976"/>
                  </a:lnTo>
                  <a:lnTo>
                    <a:pt x="2366" y="1976"/>
                  </a:lnTo>
                  <a:lnTo>
                    <a:pt x="2350" y="1976"/>
                  </a:lnTo>
                  <a:lnTo>
                    <a:pt x="2337" y="1976"/>
                  </a:lnTo>
                  <a:lnTo>
                    <a:pt x="2322" y="1976"/>
                  </a:lnTo>
                  <a:lnTo>
                    <a:pt x="2308" y="1976"/>
                  </a:lnTo>
                  <a:lnTo>
                    <a:pt x="2293" y="1976"/>
                  </a:lnTo>
                  <a:lnTo>
                    <a:pt x="2279" y="1976"/>
                  </a:lnTo>
                  <a:lnTo>
                    <a:pt x="2277" y="1976"/>
                  </a:lnTo>
                  <a:lnTo>
                    <a:pt x="2274" y="1976"/>
                  </a:lnTo>
                  <a:lnTo>
                    <a:pt x="2260" y="1976"/>
                  </a:lnTo>
                  <a:lnTo>
                    <a:pt x="2245" y="1976"/>
                  </a:lnTo>
                  <a:lnTo>
                    <a:pt x="2231" y="1976"/>
                  </a:lnTo>
                  <a:lnTo>
                    <a:pt x="2216" y="1976"/>
                  </a:lnTo>
                  <a:lnTo>
                    <a:pt x="2203" y="1976"/>
                  </a:lnTo>
                  <a:lnTo>
                    <a:pt x="2187" y="1976"/>
                  </a:lnTo>
                  <a:lnTo>
                    <a:pt x="2174" y="1976"/>
                  </a:lnTo>
                  <a:lnTo>
                    <a:pt x="2158" y="1976"/>
                  </a:lnTo>
                  <a:lnTo>
                    <a:pt x="2149" y="1976"/>
                  </a:lnTo>
                  <a:lnTo>
                    <a:pt x="2145" y="1976"/>
                  </a:lnTo>
                  <a:lnTo>
                    <a:pt x="2132" y="1976"/>
                  </a:lnTo>
                  <a:lnTo>
                    <a:pt x="2116" y="1976"/>
                  </a:lnTo>
                  <a:lnTo>
                    <a:pt x="2101" y="1976"/>
                  </a:lnTo>
                  <a:lnTo>
                    <a:pt x="2087" y="1974"/>
                  </a:lnTo>
                  <a:lnTo>
                    <a:pt x="2074" y="1974"/>
                  </a:lnTo>
                  <a:lnTo>
                    <a:pt x="2059" y="1974"/>
                  </a:lnTo>
                  <a:lnTo>
                    <a:pt x="2043" y="1974"/>
                  </a:lnTo>
                  <a:lnTo>
                    <a:pt x="2030" y="1974"/>
                  </a:lnTo>
                  <a:lnTo>
                    <a:pt x="2016" y="1974"/>
                  </a:lnTo>
                  <a:lnTo>
                    <a:pt x="2001" y="1974"/>
                  </a:lnTo>
                  <a:lnTo>
                    <a:pt x="1999" y="1974"/>
                  </a:lnTo>
                  <a:lnTo>
                    <a:pt x="1988" y="1974"/>
                  </a:lnTo>
                  <a:lnTo>
                    <a:pt x="1972" y="1974"/>
                  </a:lnTo>
                  <a:lnTo>
                    <a:pt x="1959" y="1974"/>
                  </a:lnTo>
                  <a:lnTo>
                    <a:pt x="1943" y="1974"/>
                  </a:lnTo>
                  <a:lnTo>
                    <a:pt x="1930" y="1974"/>
                  </a:lnTo>
                  <a:lnTo>
                    <a:pt x="1915" y="1974"/>
                  </a:lnTo>
                  <a:lnTo>
                    <a:pt x="1901" y="1974"/>
                  </a:lnTo>
                  <a:lnTo>
                    <a:pt x="1886" y="1974"/>
                  </a:lnTo>
                  <a:lnTo>
                    <a:pt x="1872" y="1974"/>
                  </a:lnTo>
                  <a:lnTo>
                    <a:pt x="1870" y="1974"/>
                  </a:lnTo>
                  <a:lnTo>
                    <a:pt x="1857" y="1974"/>
                  </a:lnTo>
                  <a:lnTo>
                    <a:pt x="1844" y="1973"/>
                  </a:lnTo>
                  <a:lnTo>
                    <a:pt x="1828" y="1973"/>
                  </a:lnTo>
                  <a:lnTo>
                    <a:pt x="1815" y="1973"/>
                  </a:lnTo>
                  <a:lnTo>
                    <a:pt x="1799" y="1973"/>
                  </a:lnTo>
                  <a:lnTo>
                    <a:pt x="1786" y="1973"/>
                  </a:lnTo>
                  <a:lnTo>
                    <a:pt x="1771" y="1973"/>
                  </a:lnTo>
                  <a:lnTo>
                    <a:pt x="1757" y="1973"/>
                  </a:lnTo>
                  <a:lnTo>
                    <a:pt x="1742" y="1973"/>
                  </a:lnTo>
                  <a:lnTo>
                    <a:pt x="1728" y="1973"/>
                  </a:lnTo>
                  <a:lnTo>
                    <a:pt x="1713" y="1973"/>
                  </a:lnTo>
                  <a:lnTo>
                    <a:pt x="1700" y="1973"/>
                  </a:lnTo>
                  <a:lnTo>
                    <a:pt x="1684" y="1973"/>
                  </a:lnTo>
                  <a:lnTo>
                    <a:pt x="1671" y="1973"/>
                  </a:lnTo>
                  <a:lnTo>
                    <a:pt x="1655" y="1973"/>
                  </a:lnTo>
                  <a:lnTo>
                    <a:pt x="1642" y="1973"/>
                  </a:lnTo>
                  <a:lnTo>
                    <a:pt x="1627" y="1973"/>
                  </a:lnTo>
                  <a:lnTo>
                    <a:pt x="1613" y="1973"/>
                  </a:lnTo>
                  <a:lnTo>
                    <a:pt x="1598" y="1973"/>
                  </a:lnTo>
                  <a:lnTo>
                    <a:pt x="1584" y="1973"/>
                  </a:lnTo>
                  <a:lnTo>
                    <a:pt x="1569" y="1973"/>
                  </a:lnTo>
                  <a:lnTo>
                    <a:pt x="1567" y="1973"/>
                  </a:lnTo>
                  <a:lnTo>
                    <a:pt x="1555" y="1973"/>
                  </a:lnTo>
                  <a:lnTo>
                    <a:pt x="1540" y="1973"/>
                  </a:lnTo>
                  <a:lnTo>
                    <a:pt x="1527" y="1971"/>
                  </a:lnTo>
                  <a:lnTo>
                    <a:pt x="1511" y="1971"/>
                  </a:lnTo>
                  <a:lnTo>
                    <a:pt x="1498" y="1971"/>
                  </a:lnTo>
                  <a:lnTo>
                    <a:pt x="1483" y="1971"/>
                  </a:lnTo>
                  <a:lnTo>
                    <a:pt x="1469" y="1971"/>
                  </a:lnTo>
                  <a:lnTo>
                    <a:pt x="1463" y="1971"/>
                  </a:lnTo>
                  <a:lnTo>
                    <a:pt x="1450" y="1971"/>
                  </a:lnTo>
                  <a:lnTo>
                    <a:pt x="1435" y="1971"/>
                  </a:lnTo>
                  <a:lnTo>
                    <a:pt x="1421" y="1971"/>
                  </a:lnTo>
                  <a:lnTo>
                    <a:pt x="1406" y="1971"/>
                  </a:lnTo>
                  <a:lnTo>
                    <a:pt x="1392" y="1971"/>
                  </a:lnTo>
                  <a:lnTo>
                    <a:pt x="1377" y="1971"/>
                  </a:lnTo>
                  <a:lnTo>
                    <a:pt x="1363" y="1971"/>
                  </a:lnTo>
                  <a:lnTo>
                    <a:pt x="1348" y="1971"/>
                  </a:lnTo>
                  <a:lnTo>
                    <a:pt x="1335" y="1971"/>
                  </a:lnTo>
                  <a:lnTo>
                    <a:pt x="1319" y="1971"/>
                  </a:lnTo>
                  <a:lnTo>
                    <a:pt x="1306" y="1971"/>
                  </a:lnTo>
                  <a:lnTo>
                    <a:pt x="1291" y="1971"/>
                  </a:lnTo>
                  <a:lnTo>
                    <a:pt x="1287" y="1971"/>
                  </a:lnTo>
                  <a:lnTo>
                    <a:pt x="1273" y="1982"/>
                  </a:lnTo>
                  <a:lnTo>
                    <a:pt x="1260" y="1994"/>
                  </a:lnTo>
                  <a:lnTo>
                    <a:pt x="1244" y="2005"/>
                  </a:lnTo>
                  <a:lnTo>
                    <a:pt x="1235" y="2015"/>
                  </a:lnTo>
                  <a:lnTo>
                    <a:pt x="1221" y="2019"/>
                  </a:lnTo>
                  <a:lnTo>
                    <a:pt x="1206" y="2022"/>
                  </a:lnTo>
                  <a:lnTo>
                    <a:pt x="1193" y="2026"/>
                  </a:lnTo>
                  <a:lnTo>
                    <a:pt x="1185" y="2028"/>
                  </a:lnTo>
                  <a:lnTo>
                    <a:pt x="1171" y="2040"/>
                  </a:lnTo>
                  <a:lnTo>
                    <a:pt x="1170" y="2040"/>
                  </a:lnTo>
                  <a:lnTo>
                    <a:pt x="1156" y="2053"/>
                  </a:lnTo>
                  <a:lnTo>
                    <a:pt x="1143" y="2065"/>
                  </a:lnTo>
                  <a:lnTo>
                    <a:pt x="1133" y="2074"/>
                  </a:lnTo>
                  <a:lnTo>
                    <a:pt x="1123" y="2078"/>
                  </a:lnTo>
                  <a:lnTo>
                    <a:pt x="1120" y="2080"/>
                  </a:lnTo>
                  <a:lnTo>
                    <a:pt x="1104" y="2086"/>
                  </a:lnTo>
                  <a:lnTo>
                    <a:pt x="1091" y="2094"/>
                  </a:lnTo>
                  <a:lnTo>
                    <a:pt x="1077" y="2099"/>
                  </a:lnTo>
                  <a:lnTo>
                    <a:pt x="1062" y="2105"/>
                  </a:lnTo>
                  <a:lnTo>
                    <a:pt x="1058" y="2109"/>
                  </a:lnTo>
                  <a:lnTo>
                    <a:pt x="1049" y="2113"/>
                  </a:lnTo>
                  <a:lnTo>
                    <a:pt x="1035" y="2118"/>
                  </a:lnTo>
                  <a:lnTo>
                    <a:pt x="1031" y="2120"/>
                  </a:lnTo>
                  <a:lnTo>
                    <a:pt x="1020" y="2126"/>
                  </a:lnTo>
                  <a:lnTo>
                    <a:pt x="1006" y="2132"/>
                  </a:lnTo>
                  <a:lnTo>
                    <a:pt x="993" y="2138"/>
                  </a:lnTo>
                  <a:lnTo>
                    <a:pt x="978" y="2145"/>
                  </a:lnTo>
                  <a:lnTo>
                    <a:pt x="964" y="2151"/>
                  </a:lnTo>
                  <a:lnTo>
                    <a:pt x="951" y="2157"/>
                  </a:lnTo>
                  <a:lnTo>
                    <a:pt x="935" y="2165"/>
                  </a:lnTo>
                  <a:lnTo>
                    <a:pt x="922" y="2170"/>
                  </a:lnTo>
                  <a:lnTo>
                    <a:pt x="908" y="2176"/>
                  </a:lnTo>
                  <a:lnTo>
                    <a:pt x="906" y="2178"/>
                  </a:lnTo>
                  <a:lnTo>
                    <a:pt x="893" y="2176"/>
                  </a:lnTo>
                  <a:lnTo>
                    <a:pt x="878" y="2174"/>
                  </a:lnTo>
                  <a:lnTo>
                    <a:pt x="864" y="2174"/>
                  </a:lnTo>
                  <a:lnTo>
                    <a:pt x="849" y="2172"/>
                  </a:lnTo>
                  <a:lnTo>
                    <a:pt x="835" y="2170"/>
                  </a:lnTo>
                  <a:lnTo>
                    <a:pt x="820" y="2170"/>
                  </a:lnTo>
                  <a:lnTo>
                    <a:pt x="805" y="2168"/>
                  </a:lnTo>
                  <a:lnTo>
                    <a:pt x="791" y="2166"/>
                  </a:lnTo>
                  <a:lnTo>
                    <a:pt x="776" y="2166"/>
                  </a:lnTo>
                  <a:lnTo>
                    <a:pt x="762" y="2165"/>
                  </a:lnTo>
                  <a:lnTo>
                    <a:pt x="747" y="2163"/>
                  </a:lnTo>
                  <a:lnTo>
                    <a:pt x="741" y="2163"/>
                  </a:lnTo>
                  <a:lnTo>
                    <a:pt x="728" y="2165"/>
                  </a:lnTo>
                  <a:lnTo>
                    <a:pt x="713" y="2166"/>
                  </a:lnTo>
                  <a:lnTo>
                    <a:pt x="699" y="2168"/>
                  </a:lnTo>
                  <a:lnTo>
                    <a:pt x="686" y="2172"/>
                  </a:lnTo>
                  <a:lnTo>
                    <a:pt x="682" y="2172"/>
                  </a:lnTo>
                  <a:lnTo>
                    <a:pt x="678" y="2170"/>
                  </a:lnTo>
                  <a:lnTo>
                    <a:pt x="674" y="2168"/>
                  </a:lnTo>
                  <a:lnTo>
                    <a:pt x="670" y="2166"/>
                  </a:lnTo>
                  <a:lnTo>
                    <a:pt x="666" y="2166"/>
                  </a:lnTo>
                  <a:lnTo>
                    <a:pt x="663" y="2165"/>
                  </a:lnTo>
                  <a:lnTo>
                    <a:pt x="659" y="2163"/>
                  </a:lnTo>
                  <a:lnTo>
                    <a:pt x="655" y="2161"/>
                  </a:lnTo>
                  <a:lnTo>
                    <a:pt x="651" y="2161"/>
                  </a:lnTo>
                  <a:lnTo>
                    <a:pt x="649" y="2159"/>
                  </a:lnTo>
                  <a:lnTo>
                    <a:pt x="645" y="2159"/>
                  </a:lnTo>
                  <a:lnTo>
                    <a:pt x="642" y="2157"/>
                  </a:lnTo>
                  <a:lnTo>
                    <a:pt x="638" y="2155"/>
                  </a:lnTo>
                  <a:lnTo>
                    <a:pt x="636" y="2153"/>
                  </a:lnTo>
                  <a:lnTo>
                    <a:pt x="630" y="2151"/>
                  </a:lnTo>
                  <a:lnTo>
                    <a:pt x="626" y="2149"/>
                  </a:lnTo>
                  <a:lnTo>
                    <a:pt x="622" y="2149"/>
                  </a:lnTo>
                  <a:lnTo>
                    <a:pt x="618" y="2147"/>
                  </a:lnTo>
                  <a:lnTo>
                    <a:pt x="613" y="2145"/>
                  </a:lnTo>
                  <a:lnTo>
                    <a:pt x="609" y="2145"/>
                  </a:lnTo>
                  <a:lnTo>
                    <a:pt x="603" y="2143"/>
                  </a:lnTo>
                  <a:lnTo>
                    <a:pt x="599" y="2143"/>
                  </a:lnTo>
                  <a:lnTo>
                    <a:pt x="594" y="2143"/>
                  </a:lnTo>
                  <a:lnTo>
                    <a:pt x="590" y="2143"/>
                  </a:lnTo>
                  <a:lnTo>
                    <a:pt x="584" y="2142"/>
                  </a:lnTo>
                  <a:lnTo>
                    <a:pt x="578" y="2143"/>
                  </a:lnTo>
                  <a:lnTo>
                    <a:pt x="572" y="2143"/>
                  </a:lnTo>
                  <a:lnTo>
                    <a:pt x="567" y="2143"/>
                  </a:lnTo>
                  <a:lnTo>
                    <a:pt x="563" y="2145"/>
                  </a:lnTo>
                  <a:lnTo>
                    <a:pt x="557" y="2145"/>
                  </a:lnTo>
                  <a:lnTo>
                    <a:pt x="551" y="2145"/>
                  </a:lnTo>
                  <a:lnTo>
                    <a:pt x="547" y="2147"/>
                  </a:lnTo>
                  <a:lnTo>
                    <a:pt x="544" y="2149"/>
                  </a:lnTo>
                  <a:lnTo>
                    <a:pt x="540" y="2151"/>
                  </a:lnTo>
                  <a:lnTo>
                    <a:pt x="536" y="2153"/>
                  </a:lnTo>
                  <a:lnTo>
                    <a:pt x="530" y="2155"/>
                  </a:lnTo>
                  <a:lnTo>
                    <a:pt x="528" y="2157"/>
                  </a:lnTo>
                  <a:lnTo>
                    <a:pt x="524" y="2159"/>
                  </a:lnTo>
                  <a:lnTo>
                    <a:pt x="521" y="2161"/>
                  </a:lnTo>
                  <a:lnTo>
                    <a:pt x="517" y="2163"/>
                  </a:lnTo>
                  <a:lnTo>
                    <a:pt x="515" y="2165"/>
                  </a:lnTo>
                  <a:lnTo>
                    <a:pt x="501" y="2159"/>
                  </a:lnTo>
                  <a:lnTo>
                    <a:pt x="486" y="2155"/>
                  </a:lnTo>
                  <a:lnTo>
                    <a:pt x="480" y="2153"/>
                  </a:lnTo>
                  <a:lnTo>
                    <a:pt x="467" y="2159"/>
                  </a:lnTo>
                  <a:lnTo>
                    <a:pt x="461" y="2163"/>
                  </a:lnTo>
                  <a:lnTo>
                    <a:pt x="451" y="2166"/>
                  </a:lnTo>
                  <a:lnTo>
                    <a:pt x="438" y="2172"/>
                  </a:lnTo>
                  <a:lnTo>
                    <a:pt x="425" y="2180"/>
                  </a:lnTo>
                  <a:lnTo>
                    <a:pt x="409" y="2188"/>
                  </a:lnTo>
                  <a:lnTo>
                    <a:pt x="396" y="2193"/>
                  </a:lnTo>
                  <a:lnTo>
                    <a:pt x="382" y="2201"/>
                  </a:lnTo>
                  <a:lnTo>
                    <a:pt x="367" y="2209"/>
                  </a:lnTo>
                  <a:lnTo>
                    <a:pt x="354" y="2215"/>
                  </a:lnTo>
                  <a:lnTo>
                    <a:pt x="340" y="2222"/>
                  </a:lnTo>
                  <a:lnTo>
                    <a:pt x="332" y="2226"/>
                  </a:lnTo>
                  <a:lnTo>
                    <a:pt x="332" y="2230"/>
                  </a:lnTo>
                  <a:lnTo>
                    <a:pt x="329" y="2234"/>
                  </a:lnTo>
                  <a:lnTo>
                    <a:pt x="325" y="2236"/>
                  </a:lnTo>
                  <a:lnTo>
                    <a:pt x="319" y="2236"/>
                  </a:lnTo>
                  <a:lnTo>
                    <a:pt x="315" y="2236"/>
                  </a:lnTo>
                  <a:lnTo>
                    <a:pt x="311" y="2234"/>
                  </a:lnTo>
                  <a:lnTo>
                    <a:pt x="307" y="2232"/>
                  </a:lnTo>
                  <a:lnTo>
                    <a:pt x="304" y="2230"/>
                  </a:lnTo>
                  <a:lnTo>
                    <a:pt x="298" y="2230"/>
                  </a:lnTo>
                  <a:lnTo>
                    <a:pt x="294" y="2230"/>
                  </a:lnTo>
                  <a:lnTo>
                    <a:pt x="288" y="2230"/>
                  </a:lnTo>
                  <a:lnTo>
                    <a:pt x="282" y="2230"/>
                  </a:lnTo>
                  <a:lnTo>
                    <a:pt x="277" y="2232"/>
                  </a:lnTo>
                  <a:lnTo>
                    <a:pt x="273" y="2234"/>
                  </a:lnTo>
                  <a:lnTo>
                    <a:pt x="267" y="2234"/>
                  </a:lnTo>
                  <a:lnTo>
                    <a:pt x="263" y="2236"/>
                  </a:lnTo>
                  <a:lnTo>
                    <a:pt x="259" y="2238"/>
                  </a:lnTo>
                  <a:lnTo>
                    <a:pt x="254" y="2238"/>
                  </a:lnTo>
                  <a:lnTo>
                    <a:pt x="250" y="2239"/>
                  </a:lnTo>
                  <a:lnTo>
                    <a:pt x="244" y="2239"/>
                  </a:lnTo>
                  <a:lnTo>
                    <a:pt x="244" y="2241"/>
                  </a:lnTo>
                  <a:lnTo>
                    <a:pt x="240" y="2241"/>
                  </a:lnTo>
                  <a:lnTo>
                    <a:pt x="236" y="2243"/>
                  </a:lnTo>
                  <a:lnTo>
                    <a:pt x="231" y="2243"/>
                  </a:lnTo>
                  <a:lnTo>
                    <a:pt x="225" y="2245"/>
                  </a:lnTo>
                  <a:lnTo>
                    <a:pt x="221" y="2243"/>
                  </a:lnTo>
                  <a:lnTo>
                    <a:pt x="217" y="2241"/>
                  </a:lnTo>
                  <a:lnTo>
                    <a:pt x="213" y="2239"/>
                  </a:lnTo>
                  <a:lnTo>
                    <a:pt x="210" y="2239"/>
                  </a:lnTo>
                  <a:lnTo>
                    <a:pt x="206" y="2236"/>
                  </a:lnTo>
                  <a:lnTo>
                    <a:pt x="200" y="2236"/>
                  </a:lnTo>
                  <a:lnTo>
                    <a:pt x="196" y="2236"/>
                  </a:lnTo>
                  <a:lnTo>
                    <a:pt x="190" y="2236"/>
                  </a:lnTo>
                  <a:lnTo>
                    <a:pt x="185" y="2238"/>
                  </a:lnTo>
                  <a:lnTo>
                    <a:pt x="181" y="2239"/>
                  </a:lnTo>
                  <a:lnTo>
                    <a:pt x="175" y="2239"/>
                  </a:lnTo>
                  <a:lnTo>
                    <a:pt x="169" y="2239"/>
                  </a:lnTo>
                  <a:lnTo>
                    <a:pt x="163" y="2241"/>
                  </a:lnTo>
                  <a:lnTo>
                    <a:pt x="158" y="2241"/>
                  </a:lnTo>
                  <a:lnTo>
                    <a:pt x="154" y="2241"/>
                  </a:lnTo>
                  <a:lnTo>
                    <a:pt x="148" y="2241"/>
                  </a:lnTo>
                  <a:lnTo>
                    <a:pt x="144" y="2239"/>
                  </a:lnTo>
                  <a:lnTo>
                    <a:pt x="140" y="2238"/>
                  </a:lnTo>
                  <a:lnTo>
                    <a:pt x="135" y="2236"/>
                  </a:lnTo>
                  <a:lnTo>
                    <a:pt x="131" y="2236"/>
                  </a:lnTo>
                  <a:lnTo>
                    <a:pt x="125" y="2234"/>
                  </a:lnTo>
                  <a:lnTo>
                    <a:pt x="108" y="2234"/>
                  </a:lnTo>
                  <a:lnTo>
                    <a:pt x="108" y="2230"/>
                  </a:lnTo>
                  <a:lnTo>
                    <a:pt x="110" y="2228"/>
                  </a:lnTo>
                  <a:lnTo>
                    <a:pt x="108" y="2228"/>
                  </a:lnTo>
                  <a:lnTo>
                    <a:pt x="106" y="2230"/>
                  </a:lnTo>
                  <a:lnTo>
                    <a:pt x="106" y="2232"/>
                  </a:lnTo>
                  <a:lnTo>
                    <a:pt x="106" y="2234"/>
                  </a:lnTo>
                  <a:lnTo>
                    <a:pt x="92" y="2234"/>
                  </a:lnTo>
                  <a:lnTo>
                    <a:pt x="71" y="2255"/>
                  </a:lnTo>
                  <a:lnTo>
                    <a:pt x="69" y="2251"/>
                  </a:lnTo>
                  <a:lnTo>
                    <a:pt x="67" y="2251"/>
                  </a:lnTo>
                  <a:lnTo>
                    <a:pt x="64" y="2245"/>
                  </a:lnTo>
                  <a:lnTo>
                    <a:pt x="56" y="2238"/>
                  </a:lnTo>
                  <a:lnTo>
                    <a:pt x="52" y="2228"/>
                  </a:lnTo>
                  <a:lnTo>
                    <a:pt x="50" y="2224"/>
                  </a:lnTo>
                  <a:lnTo>
                    <a:pt x="44" y="2218"/>
                  </a:lnTo>
                  <a:lnTo>
                    <a:pt x="42" y="2216"/>
                  </a:lnTo>
                  <a:lnTo>
                    <a:pt x="39" y="2216"/>
                  </a:lnTo>
                  <a:lnTo>
                    <a:pt x="39" y="2213"/>
                  </a:lnTo>
                  <a:lnTo>
                    <a:pt x="33" y="2209"/>
                  </a:lnTo>
                  <a:lnTo>
                    <a:pt x="31" y="2207"/>
                  </a:lnTo>
                  <a:lnTo>
                    <a:pt x="29" y="2205"/>
                  </a:lnTo>
                  <a:lnTo>
                    <a:pt x="25" y="2205"/>
                  </a:lnTo>
                  <a:lnTo>
                    <a:pt x="25" y="2203"/>
                  </a:lnTo>
                  <a:lnTo>
                    <a:pt x="25" y="2201"/>
                  </a:lnTo>
                  <a:lnTo>
                    <a:pt x="23" y="2199"/>
                  </a:lnTo>
                  <a:lnTo>
                    <a:pt x="21" y="2197"/>
                  </a:lnTo>
                  <a:lnTo>
                    <a:pt x="19" y="2197"/>
                  </a:lnTo>
                  <a:lnTo>
                    <a:pt x="19" y="2193"/>
                  </a:lnTo>
                  <a:lnTo>
                    <a:pt x="16" y="2188"/>
                  </a:lnTo>
                  <a:lnTo>
                    <a:pt x="16" y="2184"/>
                  </a:lnTo>
                  <a:lnTo>
                    <a:pt x="14" y="2182"/>
                  </a:lnTo>
                  <a:lnTo>
                    <a:pt x="12" y="2180"/>
                  </a:lnTo>
                  <a:lnTo>
                    <a:pt x="12" y="2178"/>
                  </a:lnTo>
                  <a:lnTo>
                    <a:pt x="12" y="2172"/>
                  </a:lnTo>
                  <a:lnTo>
                    <a:pt x="10" y="2170"/>
                  </a:lnTo>
                  <a:lnTo>
                    <a:pt x="10" y="2168"/>
                  </a:lnTo>
                  <a:lnTo>
                    <a:pt x="10" y="2166"/>
                  </a:lnTo>
                  <a:lnTo>
                    <a:pt x="8" y="2165"/>
                  </a:lnTo>
                  <a:lnTo>
                    <a:pt x="8" y="2163"/>
                  </a:lnTo>
                  <a:lnTo>
                    <a:pt x="8" y="2161"/>
                  </a:lnTo>
                  <a:lnTo>
                    <a:pt x="8" y="2159"/>
                  </a:lnTo>
                  <a:lnTo>
                    <a:pt x="6" y="2159"/>
                  </a:lnTo>
                  <a:lnTo>
                    <a:pt x="6" y="2155"/>
                  </a:lnTo>
                  <a:lnTo>
                    <a:pt x="6" y="2149"/>
                  </a:lnTo>
                  <a:lnTo>
                    <a:pt x="6" y="2147"/>
                  </a:lnTo>
                  <a:lnTo>
                    <a:pt x="6" y="2142"/>
                  </a:lnTo>
                  <a:lnTo>
                    <a:pt x="6" y="2136"/>
                  </a:lnTo>
                  <a:lnTo>
                    <a:pt x="4" y="2136"/>
                  </a:lnTo>
                  <a:lnTo>
                    <a:pt x="4" y="2134"/>
                  </a:lnTo>
                  <a:lnTo>
                    <a:pt x="6" y="2132"/>
                  </a:lnTo>
                  <a:lnTo>
                    <a:pt x="6" y="2130"/>
                  </a:lnTo>
                  <a:lnTo>
                    <a:pt x="8" y="2122"/>
                  </a:lnTo>
                  <a:lnTo>
                    <a:pt x="8" y="2120"/>
                  </a:lnTo>
                  <a:lnTo>
                    <a:pt x="10" y="2118"/>
                  </a:lnTo>
                  <a:lnTo>
                    <a:pt x="10" y="2117"/>
                  </a:lnTo>
                  <a:lnTo>
                    <a:pt x="12" y="2115"/>
                  </a:lnTo>
                  <a:lnTo>
                    <a:pt x="12" y="2113"/>
                  </a:lnTo>
                  <a:lnTo>
                    <a:pt x="12" y="2111"/>
                  </a:lnTo>
                  <a:lnTo>
                    <a:pt x="14" y="2107"/>
                  </a:lnTo>
                  <a:lnTo>
                    <a:pt x="16" y="2107"/>
                  </a:lnTo>
                  <a:lnTo>
                    <a:pt x="16" y="2105"/>
                  </a:lnTo>
                  <a:lnTo>
                    <a:pt x="17" y="2101"/>
                  </a:lnTo>
                  <a:lnTo>
                    <a:pt x="21" y="2095"/>
                  </a:lnTo>
                  <a:lnTo>
                    <a:pt x="25" y="2092"/>
                  </a:lnTo>
                  <a:lnTo>
                    <a:pt x="29" y="2086"/>
                  </a:lnTo>
                  <a:lnTo>
                    <a:pt x="33" y="2084"/>
                  </a:lnTo>
                  <a:lnTo>
                    <a:pt x="35" y="2082"/>
                  </a:lnTo>
                  <a:lnTo>
                    <a:pt x="37" y="2082"/>
                  </a:lnTo>
                  <a:lnTo>
                    <a:pt x="39" y="2080"/>
                  </a:lnTo>
                  <a:lnTo>
                    <a:pt x="41" y="2082"/>
                  </a:lnTo>
                  <a:lnTo>
                    <a:pt x="41" y="2084"/>
                  </a:lnTo>
                  <a:lnTo>
                    <a:pt x="41" y="2086"/>
                  </a:lnTo>
                  <a:lnTo>
                    <a:pt x="42" y="2090"/>
                  </a:lnTo>
                  <a:lnTo>
                    <a:pt x="44" y="2092"/>
                  </a:lnTo>
                  <a:lnTo>
                    <a:pt x="44" y="2095"/>
                  </a:lnTo>
                  <a:lnTo>
                    <a:pt x="46" y="2097"/>
                  </a:lnTo>
                  <a:lnTo>
                    <a:pt x="46" y="2101"/>
                  </a:lnTo>
                  <a:lnTo>
                    <a:pt x="48" y="2101"/>
                  </a:lnTo>
                  <a:lnTo>
                    <a:pt x="48" y="2103"/>
                  </a:lnTo>
                  <a:lnTo>
                    <a:pt x="50" y="2107"/>
                  </a:lnTo>
                  <a:lnTo>
                    <a:pt x="52" y="2109"/>
                  </a:lnTo>
                  <a:lnTo>
                    <a:pt x="56" y="2113"/>
                  </a:lnTo>
                  <a:lnTo>
                    <a:pt x="60" y="2113"/>
                  </a:lnTo>
                  <a:lnTo>
                    <a:pt x="62" y="2115"/>
                  </a:lnTo>
                  <a:lnTo>
                    <a:pt x="67" y="2115"/>
                  </a:lnTo>
                  <a:lnTo>
                    <a:pt x="73" y="2118"/>
                  </a:lnTo>
                  <a:lnTo>
                    <a:pt x="75" y="2118"/>
                  </a:lnTo>
                  <a:lnTo>
                    <a:pt x="83" y="2118"/>
                  </a:lnTo>
                  <a:lnTo>
                    <a:pt x="85" y="2118"/>
                  </a:lnTo>
                  <a:lnTo>
                    <a:pt x="87" y="2117"/>
                  </a:lnTo>
                  <a:lnTo>
                    <a:pt x="90" y="2117"/>
                  </a:lnTo>
                  <a:lnTo>
                    <a:pt x="90" y="2118"/>
                  </a:lnTo>
                  <a:lnTo>
                    <a:pt x="89" y="2120"/>
                  </a:lnTo>
                  <a:lnTo>
                    <a:pt x="87" y="2122"/>
                  </a:lnTo>
                  <a:lnTo>
                    <a:pt x="89" y="2122"/>
                  </a:lnTo>
                  <a:lnTo>
                    <a:pt x="92" y="2120"/>
                  </a:lnTo>
                  <a:lnTo>
                    <a:pt x="96" y="2120"/>
                  </a:lnTo>
                  <a:lnTo>
                    <a:pt x="100" y="2122"/>
                  </a:lnTo>
                  <a:lnTo>
                    <a:pt x="100" y="2126"/>
                  </a:lnTo>
                  <a:lnTo>
                    <a:pt x="100" y="2128"/>
                  </a:lnTo>
                  <a:lnTo>
                    <a:pt x="100" y="2130"/>
                  </a:lnTo>
                  <a:lnTo>
                    <a:pt x="96" y="2134"/>
                  </a:lnTo>
                  <a:lnTo>
                    <a:pt x="96" y="2136"/>
                  </a:lnTo>
                  <a:lnTo>
                    <a:pt x="94" y="2140"/>
                  </a:lnTo>
                  <a:lnTo>
                    <a:pt x="90" y="2142"/>
                  </a:lnTo>
                  <a:lnTo>
                    <a:pt x="87" y="2142"/>
                  </a:lnTo>
                  <a:lnTo>
                    <a:pt x="85" y="2145"/>
                  </a:lnTo>
                  <a:lnTo>
                    <a:pt x="83" y="2147"/>
                  </a:lnTo>
                  <a:lnTo>
                    <a:pt x="83" y="2149"/>
                  </a:lnTo>
                  <a:lnTo>
                    <a:pt x="85" y="2151"/>
                  </a:lnTo>
                  <a:lnTo>
                    <a:pt x="89" y="2145"/>
                  </a:lnTo>
                  <a:lnTo>
                    <a:pt x="90" y="2145"/>
                  </a:lnTo>
                  <a:lnTo>
                    <a:pt x="92" y="2147"/>
                  </a:lnTo>
                  <a:lnTo>
                    <a:pt x="102" y="2157"/>
                  </a:lnTo>
                  <a:lnTo>
                    <a:pt x="104" y="2157"/>
                  </a:lnTo>
                  <a:lnTo>
                    <a:pt x="108" y="2161"/>
                  </a:lnTo>
                  <a:lnTo>
                    <a:pt x="108" y="2159"/>
                  </a:lnTo>
                  <a:lnTo>
                    <a:pt x="106" y="2157"/>
                  </a:lnTo>
                  <a:lnTo>
                    <a:pt x="106" y="2155"/>
                  </a:lnTo>
                  <a:lnTo>
                    <a:pt x="106" y="2153"/>
                  </a:lnTo>
                  <a:lnTo>
                    <a:pt x="104" y="2151"/>
                  </a:lnTo>
                  <a:lnTo>
                    <a:pt x="104" y="2149"/>
                  </a:lnTo>
                  <a:lnTo>
                    <a:pt x="102" y="2149"/>
                  </a:lnTo>
                  <a:lnTo>
                    <a:pt x="100" y="2149"/>
                  </a:lnTo>
                  <a:lnTo>
                    <a:pt x="96" y="2145"/>
                  </a:lnTo>
                  <a:lnTo>
                    <a:pt x="92" y="2143"/>
                  </a:lnTo>
                  <a:lnTo>
                    <a:pt x="94" y="2142"/>
                  </a:lnTo>
                  <a:lnTo>
                    <a:pt x="98" y="2142"/>
                  </a:lnTo>
                  <a:lnTo>
                    <a:pt x="104" y="2138"/>
                  </a:lnTo>
                  <a:lnTo>
                    <a:pt x="108" y="2140"/>
                  </a:lnTo>
                  <a:lnTo>
                    <a:pt x="110" y="2138"/>
                  </a:lnTo>
                  <a:lnTo>
                    <a:pt x="108" y="2138"/>
                  </a:lnTo>
                  <a:lnTo>
                    <a:pt x="108" y="2136"/>
                  </a:lnTo>
                  <a:lnTo>
                    <a:pt x="104" y="2132"/>
                  </a:lnTo>
                  <a:lnTo>
                    <a:pt x="110" y="2126"/>
                  </a:lnTo>
                  <a:lnTo>
                    <a:pt x="113" y="2124"/>
                  </a:lnTo>
                  <a:lnTo>
                    <a:pt x="110" y="2124"/>
                  </a:lnTo>
                  <a:lnTo>
                    <a:pt x="110" y="2122"/>
                  </a:lnTo>
                  <a:lnTo>
                    <a:pt x="112" y="2120"/>
                  </a:lnTo>
                  <a:lnTo>
                    <a:pt x="108" y="2120"/>
                  </a:lnTo>
                  <a:lnTo>
                    <a:pt x="106" y="2115"/>
                  </a:lnTo>
                  <a:lnTo>
                    <a:pt x="104" y="2113"/>
                  </a:lnTo>
                  <a:lnTo>
                    <a:pt x="100" y="2107"/>
                  </a:lnTo>
                  <a:lnTo>
                    <a:pt x="100" y="2101"/>
                  </a:lnTo>
                  <a:lnTo>
                    <a:pt x="100" y="2090"/>
                  </a:lnTo>
                  <a:lnTo>
                    <a:pt x="102" y="2090"/>
                  </a:lnTo>
                  <a:lnTo>
                    <a:pt x="102" y="2088"/>
                  </a:lnTo>
                  <a:lnTo>
                    <a:pt x="98" y="2084"/>
                  </a:lnTo>
                  <a:lnTo>
                    <a:pt x="98" y="2080"/>
                  </a:lnTo>
                  <a:lnTo>
                    <a:pt x="98" y="2078"/>
                  </a:lnTo>
                  <a:lnTo>
                    <a:pt x="100" y="2076"/>
                  </a:lnTo>
                  <a:lnTo>
                    <a:pt x="104" y="2072"/>
                  </a:lnTo>
                  <a:lnTo>
                    <a:pt x="108" y="2070"/>
                  </a:lnTo>
                  <a:lnTo>
                    <a:pt x="110" y="2070"/>
                  </a:lnTo>
                  <a:lnTo>
                    <a:pt x="113" y="2067"/>
                  </a:lnTo>
                  <a:lnTo>
                    <a:pt x="115" y="2067"/>
                  </a:lnTo>
                  <a:lnTo>
                    <a:pt x="117" y="2067"/>
                  </a:lnTo>
                  <a:lnTo>
                    <a:pt x="125" y="2067"/>
                  </a:lnTo>
                  <a:lnTo>
                    <a:pt x="127" y="2067"/>
                  </a:lnTo>
                  <a:lnTo>
                    <a:pt x="127" y="2065"/>
                  </a:lnTo>
                  <a:lnTo>
                    <a:pt x="129" y="2065"/>
                  </a:lnTo>
                  <a:lnTo>
                    <a:pt x="129" y="2063"/>
                  </a:lnTo>
                  <a:lnTo>
                    <a:pt x="135" y="2057"/>
                  </a:lnTo>
                  <a:lnTo>
                    <a:pt x="135" y="2055"/>
                  </a:lnTo>
                  <a:lnTo>
                    <a:pt x="138" y="2051"/>
                  </a:lnTo>
                  <a:lnTo>
                    <a:pt x="140" y="2051"/>
                  </a:lnTo>
                  <a:lnTo>
                    <a:pt x="142" y="2047"/>
                  </a:lnTo>
                  <a:lnTo>
                    <a:pt x="144" y="2045"/>
                  </a:lnTo>
                  <a:lnTo>
                    <a:pt x="146" y="2040"/>
                  </a:lnTo>
                  <a:lnTo>
                    <a:pt x="150" y="2038"/>
                  </a:lnTo>
                  <a:lnTo>
                    <a:pt x="152" y="2036"/>
                  </a:lnTo>
                  <a:lnTo>
                    <a:pt x="152" y="2032"/>
                  </a:lnTo>
                  <a:lnTo>
                    <a:pt x="154" y="2032"/>
                  </a:lnTo>
                  <a:lnTo>
                    <a:pt x="154" y="2030"/>
                  </a:lnTo>
                  <a:lnTo>
                    <a:pt x="154" y="2028"/>
                  </a:lnTo>
                  <a:lnTo>
                    <a:pt x="160" y="2022"/>
                  </a:lnTo>
                  <a:lnTo>
                    <a:pt x="163" y="2022"/>
                  </a:lnTo>
                  <a:lnTo>
                    <a:pt x="165" y="2022"/>
                  </a:lnTo>
                  <a:lnTo>
                    <a:pt x="169" y="2019"/>
                  </a:lnTo>
                  <a:lnTo>
                    <a:pt x="167" y="2017"/>
                  </a:lnTo>
                  <a:lnTo>
                    <a:pt x="167" y="2015"/>
                  </a:lnTo>
                  <a:lnTo>
                    <a:pt x="169" y="2015"/>
                  </a:lnTo>
                  <a:lnTo>
                    <a:pt x="173" y="2011"/>
                  </a:lnTo>
                  <a:lnTo>
                    <a:pt x="177" y="2009"/>
                  </a:lnTo>
                  <a:lnTo>
                    <a:pt x="179" y="2009"/>
                  </a:lnTo>
                  <a:lnTo>
                    <a:pt x="181" y="2009"/>
                  </a:lnTo>
                  <a:lnTo>
                    <a:pt x="183" y="2009"/>
                  </a:lnTo>
                  <a:lnTo>
                    <a:pt x="185" y="2011"/>
                  </a:lnTo>
                  <a:lnTo>
                    <a:pt x="186" y="2011"/>
                  </a:lnTo>
                  <a:lnTo>
                    <a:pt x="186" y="2017"/>
                  </a:lnTo>
                  <a:lnTo>
                    <a:pt x="188" y="2017"/>
                  </a:lnTo>
                  <a:lnTo>
                    <a:pt x="190" y="2017"/>
                  </a:lnTo>
                  <a:lnTo>
                    <a:pt x="192" y="2015"/>
                  </a:lnTo>
                  <a:lnTo>
                    <a:pt x="194" y="2015"/>
                  </a:lnTo>
                  <a:lnTo>
                    <a:pt x="198" y="2015"/>
                  </a:lnTo>
                  <a:lnTo>
                    <a:pt x="202" y="2021"/>
                  </a:lnTo>
                  <a:lnTo>
                    <a:pt x="204" y="2021"/>
                  </a:lnTo>
                  <a:lnTo>
                    <a:pt x="213" y="2030"/>
                  </a:lnTo>
                  <a:lnTo>
                    <a:pt x="215" y="2034"/>
                  </a:lnTo>
                  <a:lnTo>
                    <a:pt x="215" y="2036"/>
                  </a:lnTo>
                  <a:lnTo>
                    <a:pt x="213" y="2038"/>
                  </a:lnTo>
                  <a:lnTo>
                    <a:pt x="213" y="2042"/>
                  </a:lnTo>
                  <a:lnTo>
                    <a:pt x="211" y="2044"/>
                  </a:lnTo>
                  <a:lnTo>
                    <a:pt x="210" y="2044"/>
                  </a:lnTo>
                  <a:lnTo>
                    <a:pt x="211" y="2045"/>
                  </a:lnTo>
                  <a:lnTo>
                    <a:pt x="211" y="2059"/>
                  </a:lnTo>
                  <a:lnTo>
                    <a:pt x="213" y="2063"/>
                  </a:lnTo>
                  <a:lnTo>
                    <a:pt x="213" y="2065"/>
                  </a:lnTo>
                  <a:lnTo>
                    <a:pt x="213" y="2067"/>
                  </a:lnTo>
                  <a:lnTo>
                    <a:pt x="213" y="2069"/>
                  </a:lnTo>
                  <a:lnTo>
                    <a:pt x="215" y="2069"/>
                  </a:lnTo>
                  <a:lnTo>
                    <a:pt x="215" y="2070"/>
                  </a:lnTo>
                  <a:lnTo>
                    <a:pt x="215" y="2072"/>
                  </a:lnTo>
                  <a:lnTo>
                    <a:pt x="215" y="2074"/>
                  </a:lnTo>
                  <a:lnTo>
                    <a:pt x="217" y="2074"/>
                  </a:lnTo>
                  <a:lnTo>
                    <a:pt x="217" y="2078"/>
                  </a:lnTo>
                  <a:lnTo>
                    <a:pt x="219" y="2078"/>
                  </a:lnTo>
                  <a:lnTo>
                    <a:pt x="221" y="2080"/>
                  </a:lnTo>
                  <a:lnTo>
                    <a:pt x="223" y="2080"/>
                  </a:lnTo>
                  <a:lnTo>
                    <a:pt x="225" y="2080"/>
                  </a:lnTo>
                  <a:lnTo>
                    <a:pt x="225" y="2082"/>
                  </a:lnTo>
                  <a:lnTo>
                    <a:pt x="223" y="2084"/>
                  </a:lnTo>
                  <a:lnTo>
                    <a:pt x="223" y="2086"/>
                  </a:lnTo>
                  <a:lnTo>
                    <a:pt x="221" y="2086"/>
                  </a:lnTo>
                  <a:lnTo>
                    <a:pt x="221" y="2088"/>
                  </a:lnTo>
                  <a:lnTo>
                    <a:pt x="223" y="2090"/>
                  </a:lnTo>
                  <a:lnTo>
                    <a:pt x="223" y="2088"/>
                  </a:lnTo>
                  <a:lnTo>
                    <a:pt x="225" y="2084"/>
                  </a:lnTo>
                  <a:lnTo>
                    <a:pt x="227" y="2084"/>
                  </a:lnTo>
                  <a:lnTo>
                    <a:pt x="229" y="2086"/>
                  </a:lnTo>
                  <a:lnTo>
                    <a:pt x="231" y="2086"/>
                  </a:lnTo>
                  <a:lnTo>
                    <a:pt x="233" y="2084"/>
                  </a:lnTo>
                  <a:lnTo>
                    <a:pt x="234" y="2084"/>
                  </a:lnTo>
                  <a:lnTo>
                    <a:pt x="234" y="2080"/>
                  </a:lnTo>
                  <a:lnTo>
                    <a:pt x="240" y="2076"/>
                  </a:lnTo>
                  <a:lnTo>
                    <a:pt x="238" y="2074"/>
                  </a:lnTo>
                  <a:lnTo>
                    <a:pt x="236" y="2074"/>
                  </a:lnTo>
                  <a:lnTo>
                    <a:pt x="233" y="2074"/>
                  </a:lnTo>
                  <a:lnTo>
                    <a:pt x="231" y="2078"/>
                  </a:lnTo>
                  <a:lnTo>
                    <a:pt x="229" y="2078"/>
                  </a:lnTo>
                  <a:lnTo>
                    <a:pt x="223" y="2078"/>
                  </a:lnTo>
                  <a:lnTo>
                    <a:pt x="219" y="2074"/>
                  </a:lnTo>
                  <a:lnTo>
                    <a:pt x="219" y="2067"/>
                  </a:lnTo>
                  <a:lnTo>
                    <a:pt x="219" y="2065"/>
                  </a:lnTo>
                  <a:lnTo>
                    <a:pt x="219" y="2063"/>
                  </a:lnTo>
                  <a:lnTo>
                    <a:pt x="217" y="2063"/>
                  </a:lnTo>
                  <a:lnTo>
                    <a:pt x="219" y="2061"/>
                  </a:lnTo>
                  <a:lnTo>
                    <a:pt x="221" y="2061"/>
                  </a:lnTo>
                  <a:lnTo>
                    <a:pt x="223" y="2059"/>
                  </a:lnTo>
                  <a:lnTo>
                    <a:pt x="219" y="2059"/>
                  </a:lnTo>
                  <a:lnTo>
                    <a:pt x="217" y="2059"/>
                  </a:lnTo>
                  <a:lnTo>
                    <a:pt x="217" y="2057"/>
                  </a:lnTo>
                  <a:lnTo>
                    <a:pt x="215" y="2053"/>
                  </a:lnTo>
                  <a:lnTo>
                    <a:pt x="215" y="2049"/>
                  </a:lnTo>
                  <a:lnTo>
                    <a:pt x="217" y="2049"/>
                  </a:lnTo>
                  <a:lnTo>
                    <a:pt x="221" y="2047"/>
                  </a:lnTo>
                  <a:lnTo>
                    <a:pt x="223" y="2044"/>
                  </a:lnTo>
                  <a:lnTo>
                    <a:pt x="225" y="2044"/>
                  </a:lnTo>
                  <a:lnTo>
                    <a:pt x="227" y="2044"/>
                  </a:lnTo>
                  <a:lnTo>
                    <a:pt x="229" y="2044"/>
                  </a:lnTo>
                  <a:lnTo>
                    <a:pt x="231" y="2042"/>
                  </a:lnTo>
                  <a:lnTo>
                    <a:pt x="233" y="2042"/>
                  </a:lnTo>
                  <a:lnTo>
                    <a:pt x="234" y="2042"/>
                  </a:lnTo>
                  <a:lnTo>
                    <a:pt x="240" y="2042"/>
                  </a:lnTo>
                  <a:lnTo>
                    <a:pt x="244" y="2044"/>
                  </a:lnTo>
                  <a:lnTo>
                    <a:pt x="248" y="2044"/>
                  </a:lnTo>
                  <a:lnTo>
                    <a:pt x="248" y="2045"/>
                  </a:lnTo>
                  <a:lnTo>
                    <a:pt x="252" y="2045"/>
                  </a:lnTo>
                  <a:lnTo>
                    <a:pt x="254" y="2045"/>
                  </a:lnTo>
                  <a:lnTo>
                    <a:pt x="256" y="2045"/>
                  </a:lnTo>
                  <a:lnTo>
                    <a:pt x="258" y="2045"/>
                  </a:lnTo>
                  <a:lnTo>
                    <a:pt x="258" y="2047"/>
                  </a:lnTo>
                  <a:lnTo>
                    <a:pt x="265" y="2047"/>
                  </a:lnTo>
                  <a:lnTo>
                    <a:pt x="267" y="2047"/>
                  </a:lnTo>
                  <a:lnTo>
                    <a:pt x="273" y="2047"/>
                  </a:lnTo>
                  <a:lnTo>
                    <a:pt x="277" y="2047"/>
                  </a:lnTo>
                  <a:lnTo>
                    <a:pt x="279" y="2049"/>
                  </a:lnTo>
                  <a:lnTo>
                    <a:pt x="281" y="2051"/>
                  </a:lnTo>
                  <a:lnTo>
                    <a:pt x="282" y="2051"/>
                  </a:lnTo>
                  <a:lnTo>
                    <a:pt x="284" y="2055"/>
                  </a:lnTo>
                  <a:lnTo>
                    <a:pt x="286" y="2053"/>
                  </a:lnTo>
                  <a:lnTo>
                    <a:pt x="288" y="2055"/>
                  </a:lnTo>
                  <a:lnTo>
                    <a:pt x="288" y="2057"/>
                  </a:lnTo>
                  <a:lnTo>
                    <a:pt x="286" y="2059"/>
                  </a:lnTo>
                  <a:lnTo>
                    <a:pt x="284" y="2059"/>
                  </a:lnTo>
                  <a:lnTo>
                    <a:pt x="282" y="2057"/>
                  </a:lnTo>
                  <a:lnTo>
                    <a:pt x="282" y="2059"/>
                  </a:lnTo>
                  <a:lnTo>
                    <a:pt x="284" y="2061"/>
                  </a:lnTo>
                  <a:lnTo>
                    <a:pt x="281" y="2065"/>
                  </a:lnTo>
                  <a:lnTo>
                    <a:pt x="281" y="2067"/>
                  </a:lnTo>
                  <a:lnTo>
                    <a:pt x="281" y="2069"/>
                  </a:lnTo>
                  <a:lnTo>
                    <a:pt x="282" y="2069"/>
                  </a:lnTo>
                  <a:lnTo>
                    <a:pt x="284" y="2065"/>
                  </a:lnTo>
                  <a:lnTo>
                    <a:pt x="284" y="2063"/>
                  </a:lnTo>
                  <a:lnTo>
                    <a:pt x="286" y="2061"/>
                  </a:lnTo>
                  <a:lnTo>
                    <a:pt x="288" y="2061"/>
                  </a:lnTo>
                  <a:lnTo>
                    <a:pt x="290" y="2061"/>
                  </a:lnTo>
                  <a:lnTo>
                    <a:pt x="294" y="2065"/>
                  </a:lnTo>
                  <a:lnTo>
                    <a:pt x="298" y="2067"/>
                  </a:lnTo>
                  <a:lnTo>
                    <a:pt x="300" y="2067"/>
                  </a:lnTo>
                  <a:lnTo>
                    <a:pt x="304" y="2069"/>
                  </a:lnTo>
                  <a:lnTo>
                    <a:pt x="307" y="2069"/>
                  </a:lnTo>
                  <a:lnTo>
                    <a:pt x="309" y="2072"/>
                  </a:lnTo>
                  <a:lnTo>
                    <a:pt x="311" y="2072"/>
                  </a:lnTo>
                  <a:lnTo>
                    <a:pt x="315" y="2069"/>
                  </a:lnTo>
                  <a:lnTo>
                    <a:pt x="321" y="2069"/>
                  </a:lnTo>
                  <a:lnTo>
                    <a:pt x="321" y="2070"/>
                  </a:lnTo>
                  <a:lnTo>
                    <a:pt x="323" y="2070"/>
                  </a:lnTo>
                  <a:lnTo>
                    <a:pt x="325" y="2072"/>
                  </a:lnTo>
                  <a:lnTo>
                    <a:pt x="327" y="2072"/>
                  </a:lnTo>
                  <a:lnTo>
                    <a:pt x="330" y="2074"/>
                  </a:lnTo>
                  <a:lnTo>
                    <a:pt x="332" y="2074"/>
                  </a:lnTo>
                  <a:lnTo>
                    <a:pt x="334" y="2076"/>
                  </a:lnTo>
                  <a:lnTo>
                    <a:pt x="334" y="2078"/>
                  </a:lnTo>
                  <a:lnTo>
                    <a:pt x="334" y="2080"/>
                  </a:lnTo>
                  <a:lnTo>
                    <a:pt x="334" y="2082"/>
                  </a:lnTo>
                  <a:lnTo>
                    <a:pt x="332" y="2082"/>
                  </a:lnTo>
                  <a:lnTo>
                    <a:pt x="334" y="2082"/>
                  </a:lnTo>
                  <a:lnTo>
                    <a:pt x="336" y="2082"/>
                  </a:lnTo>
                  <a:lnTo>
                    <a:pt x="338" y="2084"/>
                  </a:lnTo>
                  <a:lnTo>
                    <a:pt x="342" y="2084"/>
                  </a:lnTo>
                  <a:lnTo>
                    <a:pt x="344" y="2084"/>
                  </a:lnTo>
                  <a:lnTo>
                    <a:pt x="346" y="2084"/>
                  </a:lnTo>
                  <a:lnTo>
                    <a:pt x="348" y="2084"/>
                  </a:lnTo>
                  <a:lnTo>
                    <a:pt x="354" y="2084"/>
                  </a:lnTo>
                  <a:lnTo>
                    <a:pt x="355" y="2082"/>
                  </a:lnTo>
                  <a:lnTo>
                    <a:pt x="359" y="2080"/>
                  </a:lnTo>
                  <a:lnTo>
                    <a:pt x="365" y="2076"/>
                  </a:lnTo>
                  <a:lnTo>
                    <a:pt x="367" y="2072"/>
                  </a:lnTo>
                  <a:lnTo>
                    <a:pt x="367" y="2070"/>
                  </a:lnTo>
                  <a:lnTo>
                    <a:pt x="367" y="2069"/>
                  </a:lnTo>
                  <a:lnTo>
                    <a:pt x="367" y="2067"/>
                  </a:lnTo>
                  <a:lnTo>
                    <a:pt x="369" y="2067"/>
                  </a:lnTo>
                  <a:lnTo>
                    <a:pt x="369" y="2065"/>
                  </a:lnTo>
                  <a:lnTo>
                    <a:pt x="371" y="2059"/>
                  </a:lnTo>
                  <a:lnTo>
                    <a:pt x="371" y="2057"/>
                  </a:lnTo>
                  <a:lnTo>
                    <a:pt x="377" y="2051"/>
                  </a:lnTo>
                  <a:lnTo>
                    <a:pt x="378" y="2051"/>
                  </a:lnTo>
                  <a:lnTo>
                    <a:pt x="380" y="2051"/>
                  </a:lnTo>
                  <a:lnTo>
                    <a:pt x="382" y="2051"/>
                  </a:lnTo>
                  <a:lnTo>
                    <a:pt x="384" y="2049"/>
                  </a:lnTo>
                  <a:lnTo>
                    <a:pt x="386" y="2049"/>
                  </a:lnTo>
                  <a:lnTo>
                    <a:pt x="388" y="2049"/>
                  </a:lnTo>
                  <a:lnTo>
                    <a:pt x="390" y="2049"/>
                  </a:lnTo>
                  <a:lnTo>
                    <a:pt x="392" y="2049"/>
                  </a:lnTo>
                  <a:lnTo>
                    <a:pt x="392" y="2047"/>
                  </a:lnTo>
                  <a:lnTo>
                    <a:pt x="400" y="2040"/>
                  </a:lnTo>
                  <a:lnTo>
                    <a:pt x="402" y="2040"/>
                  </a:lnTo>
                  <a:lnTo>
                    <a:pt x="403" y="2040"/>
                  </a:lnTo>
                  <a:lnTo>
                    <a:pt x="405" y="2040"/>
                  </a:lnTo>
                  <a:lnTo>
                    <a:pt x="407" y="2040"/>
                  </a:lnTo>
                  <a:lnTo>
                    <a:pt x="409" y="2042"/>
                  </a:lnTo>
                  <a:lnTo>
                    <a:pt x="409" y="2044"/>
                  </a:lnTo>
                  <a:lnTo>
                    <a:pt x="411" y="2045"/>
                  </a:lnTo>
                  <a:lnTo>
                    <a:pt x="413" y="2047"/>
                  </a:lnTo>
                  <a:lnTo>
                    <a:pt x="417" y="2049"/>
                  </a:lnTo>
                  <a:lnTo>
                    <a:pt x="421" y="2049"/>
                  </a:lnTo>
                  <a:lnTo>
                    <a:pt x="423" y="2049"/>
                  </a:lnTo>
                  <a:lnTo>
                    <a:pt x="426" y="2049"/>
                  </a:lnTo>
                  <a:lnTo>
                    <a:pt x="428" y="2049"/>
                  </a:lnTo>
                  <a:lnTo>
                    <a:pt x="432" y="2049"/>
                  </a:lnTo>
                  <a:lnTo>
                    <a:pt x="432" y="2051"/>
                  </a:lnTo>
                  <a:lnTo>
                    <a:pt x="438" y="2051"/>
                  </a:lnTo>
                  <a:lnTo>
                    <a:pt x="444" y="2049"/>
                  </a:lnTo>
                  <a:lnTo>
                    <a:pt x="446" y="2047"/>
                  </a:lnTo>
                  <a:lnTo>
                    <a:pt x="448" y="2047"/>
                  </a:lnTo>
                  <a:lnTo>
                    <a:pt x="450" y="2045"/>
                  </a:lnTo>
                  <a:lnTo>
                    <a:pt x="453" y="2044"/>
                  </a:lnTo>
                  <a:lnTo>
                    <a:pt x="455" y="2044"/>
                  </a:lnTo>
                  <a:lnTo>
                    <a:pt x="457" y="2044"/>
                  </a:lnTo>
                  <a:lnTo>
                    <a:pt x="463" y="2036"/>
                  </a:lnTo>
                  <a:lnTo>
                    <a:pt x="469" y="2034"/>
                  </a:lnTo>
                  <a:lnTo>
                    <a:pt x="471" y="2030"/>
                  </a:lnTo>
                  <a:lnTo>
                    <a:pt x="463" y="2030"/>
                  </a:lnTo>
                  <a:lnTo>
                    <a:pt x="461" y="2028"/>
                  </a:lnTo>
                  <a:lnTo>
                    <a:pt x="457" y="2032"/>
                  </a:lnTo>
                  <a:lnTo>
                    <a:pt x="453" y="2036"/>
                  </a:lnTo>
                  <a:lnTo>
                    <a:pt x="451" y="2038"/>
                  </a:lnTo>
                  <a:lnTo>
                    <a:pt x="451" y="2040"/>
                  </a:lnTo>
                  <a:lnTo>
                    <a:pt x="446" y="2044"/>
                  </a:lnTo>
                  <a:lnTo>
                    <a:pt x="444" y="2045"/>
                  </a:lnTo>
                  <a:lnTo>
                    <a:pt x="440" y="2045"/>
                  </a:lnTo>
                  <a:lnTo>
                    <a:pt x="440" y="2047"/>
                  </a:lnTo>
                  <a:lnTo>
                    <a:pt x="436" y="2047"/>
                  </a:lnTo>
                  <a:lnTo>
                    <a:pt x="434" y="2047"/>
                  </a:lnTo>
                  <a:lnTo>
                    <a:pt x="432" y="2047"/>
                  </a:lnTo>
                  <a:lnTo>
                    <a:pt x="430" y="2045"/>
                  </a:lnTo>
                  <a:lnTo>
                    <a:pt x="430" y="2044"/>
                  </a:lnTo>
                  <a:lnTo>
                    <a:pt x="432" y="2042"/>
                  </a:lnTo>
                  <a:lnTo>
                    <a:pt x="432" y="2040"/>
                  </a:lnTo>
                  <a:lnTo>
                    <a:pt x="426" y="2045"/>
                  </a:lnTo>
                  <a:lnTo>
                    <a:pt x="421" y="2045"/>
                  </a:lnTo>
                  <a:lnTo>
                    <a:pt x="421" y="2044"/>
                  </a:lnTo>
                  <a:lnTo>
                    <a:pt x="417" y="2044"/>
                  </a:lnTo>
                  <a:lnTo>
                    <a:pt x="413" y="2040"/>
                  </a:lnTo>
                  <a:lnTo>
                    <a:pt x="411" y="2036"/>
                  </a:lnTo>
                  <a:lnTo>
                    <a:pt x="409" y="2036"/>
                  </a:lnTo>
                  <a:lnTo>
                    <a:pt x="405" y="2034"/>
                  </a:lnTo>
                  <a:lnTo>
                    <a:pt x="402" y="2034"/>
                  </a:lnTo>
                  <a:lnTo>
                    <a:pt x="400" y="2032"/>
                  </a:lnTo>
                  <a:lnTo>
                    <a:pt x="396" y="2032"/>
                  </a:lnTo>
                  <a:lnTo>
                    <a:pt x="394" y="2034"/>
                  </a:lnTo>
                  <a:lnTo>
                    <a:pt x="388" y="2034"/>
                  </a:lnTo>
                  <a:lnTo>
                    <a:pt x="386" y="2032"/>
                  </a:lnTo>
                  <a:lnTo>
                    <a:pt x="384" y="2032"/>
                  </a:lnTo>
                  <a:lnTo>
                    <a:pt x="384" y="2034"/>
                  </a:lnTo>
                  <a:lnTo>
                    <a:pt x="382" y="2034"/>
                  </a:lnTo>
                  <a:lnTo>
                    <a:pt x="377" y="2036"/>
                  </a:lnTo>
                  <a:lnTo>
                    <a:pt x="375" y="2038"/>
                  </a:lnTo>
                  <a:lnTo>
                    <a:pt x="373" y="2038"/>
                  </a:lnTo>
                  <a:lnTo>
                    <a:pt x="371" y="2040"/>
                  </a:lnTo>
                  <a:lnTo>
                    <a:pt x="367" y="2040"/>
                  </a:lnTo>
                  <a:lnTo>
                    <a:pt x="365" y="2038"/>
                  </a:lnTo>
                  <a:lnTo>
                    <a:pt x="365" y="2036"/>
                  </a:lnTo>
                  <a:lnTo>
                    <a:pt x="365" y="2034"/>
                  </a:lnTo>
                  <a:lnTo>
                    <a:pt x="363" y="2034"/>
                  </a:lnTo>
                  <a:lnTo>
                    <a:pt x="363" y="2038"/>
                  </a:lnTo>
                  <a:lnTo>
                    <a:pt x="363" y="2040"/>
                  </a:lnTo>
                  <a:lnTo>
                    <a:pt x="365" y="2042"/>
                  </a:lnTo>
                  <a:lnTo>
                    <a:pt x="365" y="2045"/>
                  </a:lnTo>
                  <a:lnTo>
                    <a:pt x="367" y="2045"/>
                  </a:lnTo>
                  <a:lnTo>
                    <a:pt x="367" y="2051"/>
                  </a:lnTo>
                  <a:lnTo>
                    <a:pt x="367" y="2053"/>
                  </a:lnTo>
                  <a:lnTo>
                    <a:pt x="365" y="2055"/>
                  </a:lnTo>
                  <a:lnTo>
                    <a:pt x="363" y="2055"/>
                  </a:lnTo>
                  <a:lnTo>
                    <a:pt x="363" y="2059"/>
                  </a:lnTo>
                  <a:lnTo>
                    <a:pt x="361" y="2065"/>
                  </a:lnTo>
                  <a:lnTo>
                    <a:pt x="357" y="2070"/>
                  </a:lnTo>
                  <a:lnTo>
                    <a:pt x="354" y="2072"/>
                  </a:lnTo>
                  <a:lnTo>
                    <a:pt x="348" y="2072"/>
                  </a:lnTo>
                  <a:lnTo>
                    <a:pt x="348" y="2070"/>
                  </a:lnTo>
                  <a:lnTo>
                    <a:pt x="344" y="2070"/>
                  </a:lnTo>
                  <a:lnTo>
                    <a:pt x="342" y="2070"/>
                  </a:lnTo>
                  <a:lnTo>
                    <a:pt x="332" y="2065"/>
                  </a:lnTo>
                  <a:lnTo>
                    <a:pt x="330" y="2067"/>
                  </a:lnTo>
                  <a:lnTo>
                    <a:pt x="330" y="2065"/>
                  </a:lnTo>
                  <a:lnTo>
                    <a:pt x="323" y="2059"/>
                  </a:lnTo>
                  <a:lnTo>
                    <a:pt x="319" y="2057"/>
                  </a:lnTo>
                  <a:lnTo>
                    <a:pt x="313" y="2057"/>
                  </a:lnTo>
                  <a:lnTo>
                    <a:pt x="313" y="2055"/>
                  </a:lnTo>
                  <a:lnTo>
                    <a:pt x="311" y="2055"/>
                  </a:lnTo>
                  <a:lnTo>
                    <a:pt x="304" y="2055"/>
                  </a:lnTo>
                  <a:lnTo>
                    <a:pt x="302" y="2053"/>
                  </a:lnTo>
                  <a:lnTo>
                    <a:pt x="302" y="2051"/>
                  </a:lnTo>
                  <a:lnTo>
                    <a:pt x="306" y="2045"/>
                  </a:lnTo>
                  <a:lnTo>
                    <a:pt x="306" y="2042"/>
                  </a:lnTo>
                  <a:lnTo>
                    <a:pt x="307" y="2040"/>
                  </a:lnTo>
                  <a:lnTo>
                    <a:pt x="306" y="2038"/>
                  </a:lnTo>
                  <a:lnTo>
                    <a:pt x="304" y="2038"/>
                  </a:lnTo>
                  <a:lnTo>
                    <a:pt x="304" y="2040"/>
                  </a:lnTo>
                  <a:lnTo>
                    <a:pt x="302" y="2044"/>
                  </a:lnTo>
                  <a:lnTo>
                    <a:pt x="298" y="2044"/>
                  </a:lnTo>
                  <a:lnTo>
                    <a:pt x="296" y="2042"/>
                  </a:lnTo>
                  <a:lnTo>
                    <a:pt x="296" y="2040"/>
                  </a:lnTo>
                  <a:lnTo>
                    <a:pt x="296" y="2038"/>
                  </a:lnTo>
                  <a:lnTo>
                    <a:pt x="294" y="2036"/>
                  </a:lnTo>
                  <a:lnTo>
                    <a:pt x="292" y="2036"/>
                  </a:lnTo>
                  <a:lnTo>
                    <a:pt x="292" y="2034"/>
                  </a:lnTo>
                  <a:lnTo>
                    <a:pt x="290" y="2034"/>
                  </a:lnTo>
                  <a:lnTo>
                    <a:pt x="288" y="2030"/>
                  </a:lnTo>
                  <a:lnTo>
                    <a:pt x="281" y="2022"/>
                  </a:lnTo>
                  <a:lnTo>
                    <a:pt x="281" y="2019"/>
                  </a:lnTo>
                  <a:lnTo>
                    <a:pt x="281" y="2021"/>
                  </a:lnTo>
                  <a:lnTo>
                    <a:pt x="281" y="2022"/>
                  </a:lnTo>
                  <a:lnTo>
                    <a:pt x="282" y="2024"/>
                  </a:lnTo>
                  <a:lnTo>
                    <a:pt x="282" y="2028"/>
                  </a:lnTo>
                  <a:lnTo>
                    <a:pt x="282" y="2030"/>
                  </a:lnTo>
                  <a:lnTo>
                    <a:pt x="281" y="2030"/>
                  </a:lnTo>
                  <a:lnTo>
                    <a:pt x="279" y="2028"/>
                  </a:lnTo>
                  <a:lnTo>
                    <a:pt x="277" y="2028"/>
                  </a:lnTo>
                  <a:lnTo>
                    <a:pt x="273" y="2024"/>
                  </a:lnTo>
                  <a:lnTo>
                    <a:pt x="265" y="2024"/>
                  </a:lnTo>
                  <a:lnTo>
                    <a:pt x="261" y="2022"/>
                  </a:lnTo>
                  <a:lnTo>
                    <a:pt x="259" y="2021"/>
                  </a:lnTo>
                  <a:lnTo>
                    <a:pt x="258" y="2017"/>
                  </a:lnTo>
                  <a:lnTo>
                    <a:pt x="256" y="2015"/>
                  </a:lnTo>
                  <a:lnTo>
                    <a:pt x="252" y="2015"/>
                  </a:lnTo>
                  <a:lnTo>
                    <a:pt x="250" y="2013"/>
                  </a:lnTo>
                  <a:lnTo>
                    <a:pt x="250" y="2007"/>
                  </a:lnTo>
                  <a:lnTo>
                    <a:pt x="252" y="2005"/>
                  </a:lnTo>
                  <a:lnTo>
                    <a:pt x="256" y="2005"/>
                  </a:lnTo>
                  <a:lnTo>
                    <a:pt x="258" y="2003"/>
                  </a:lnTo>
                  <a:lnTo>
                    <a:pt x="259" y="1997"/>
                  </a:lnTo>
                  <a:lnTo>
                    <a:pt x="261" y="1994"/>
                  </a:lnTo>
                  <a:lnTo>
                    <a:pt x="261" y="1990"/>
                  </a:lnTo>
                  <a:lnTo>
                    <a:pt x="259" y="1988"/>
                  </a:lnTo>
                  <a:lnTo>
                    <a:pt x="259" y="1986"/>
                  </a:lnTo>
                  <a:lnTo>
                    <a:pt x="259" y="1984"/>
                  </a:lnTo>
                  <a:lnTo>
                    <a:pt x="261" y="1984"/>
                  </a:lnTo>
                  <a:lnTo>
                    <a:pt x="263" y="1988"/>
                  </a:lnTo>
                  <a:lnTo>
                    <a:pt x="265" y="1990"/>
                  </a:lnTo>
                  <a:lnTo>
                    <a:pt x="265" y="1994"/>
                  </a:lnTo>
                  <a:lnTo>
                    <a:pt x="267" y="1997"/>
                  </a:lnTo>
                  <a:lnTo>
                    <a:pt x="271" y="1997"/>
                  </a:lnTo>
                  <a:lnTo>
                    <a:pt x="273" y="1996"/>
                  </a:lnTo>
                  <a:lnTo>
                    <a:pt x="275" y="1992"/>
                  </a:lnTo>
                  <a:lnTo>
                    <a:pt x="275" y="1990"/>
                  </a:lnTo>
                  <a:lnTo>
                    <a:pt x="279" y="1988"/>
                  </a:lnTo>
                  <a:lnTo>
                    <a:pt x="277" y="1988"/>
                  </a:lnTo>
                  <a:lnTo>
                    <a:pt x="275" y="1988"/>
                  </a:lnTo>
                  <a:lnTo>
                    <a:pt x="273" y="1990"/>
                  </a:lnTo>
                  <a:lnTo>
                    <a:pt x="273" y="1992"/>
                  </a:lnTo>
                  <a:lnTo>
                    <a:pt x="271" y="1992"/>
                  </a:lnTo>
                  <a:lnTo>
                    <a:pt x="269" y="1990"/>
                  </a:lnTo>
                  <a:lnTo>
                    <a:pt x="269" y="1986"/>
                  </a:lnTo>
                  <a:lnTo>
                    <a:pt x="271" y="1984"/>
                  </a:lnTo>
                  <a:lnTo>
                    <a:pt x="271" y="1982"/>
                  </a:lnTo>
                  <a:lnTo>
                    <a:pt x="271" y="1980"/>
                  </a:lnTo>
                  <a:lnTo>
                    <a:pt x="267" y="1984"/>
                  </a:lnTo>
                  <a:lnTo>
                    <a:pt x="265" y="1986"/>
                  </a:lnTo>
                  <a:lnTo>
                    <a:pt x="265" y="1984"/>
                  </a:lnTo>
                  <a:lnTo>
                    <a:pt x="265" y="1982"/>
                  </a:lnTo>
                  <a:lnTo>
                    <a:pt x="263" y="1980"/>
                  </a:lnTo>
                  <a:lnTo>
                    <a:pt x="261" y="1980"/>
                  </a:lnTo>
                  <a:lnTo>
                    <a:pt x="261" y="1978"/>
                  </a:lnTo>
                  <a:lnTo>
                    <a:pt x="258" y="1976"/>
                  </a:lnTo>
                  <a:lnTo>
                    <a:pt x="254" y="1973"/>
                  </a:lnTo>
                  <a:lnTo>
                    <a:pt x="252" y="1971"/>
                  </a:lnTo>
                  <a:lnTo>
                    <a:pt x="254" y="1969"/>
                  </a:lnTo>
                  <a:lnTo>
                    <a:pt x="256" y="1969"/>
                  </a:lnTo>
                  <a:lnTo>
                    <a:pt x="258" y="1969"/>
                  </a:lnTo>
                  <a:lnTo>
                    <a:pt x="259" y="1965"/>
                  </a:lnTo>
                  <a:lnTo>
                    <a:pt x="259" y="1963"/>
                  </a:lnTo>
                  <a:lnTo>
                    <a:pt x="259" y="1961"/>
                  </a:lnTo>
                  <a:lnTo>
                    <a:pt x="258" y="1961"/>
                  </a:lnTo>
                  <a:lnTo>
                    <a:pt x="256" y="1961"/>
                  </a:lnTo>
                  <a:lnTo>
                    <a:pt x="256" y="1959"/>
                  </a:lnTo>
                  <a:lnTo>
                    <a:pt x="256" y="1957"/>
                  </a:lnTo>
                  <a:lnTo>
                    <a:pt x="256" y="1955"/>
                  </a:lnTo>
                  <a:lnTo>
                    <a:pt x="258" y="1955"/>
                  </a:lnTo>
                  <a:lnTo>
                    <a:pt x="259" y="1953"/>
                  </a:lnTo>
                  <a:lnTo>
                    <a:pt x="261" y="1949"/>
                  </a:lnTo>
                  <a:lnTo>
                    <a:pt x="263" y="1949"/>
                  </a:lnTo>
                  <a:lnTo>
                    <a:pt x="263" y="1948"/>
                  </a:lnTo>
                  <a:lnTo>
                    <a:pt x="263" y="1946"/>
                  </a:lnTo>
                  <a:lnTo>
                    <a:pt x="261" y="1944"/>
                  </a:lnTo>
                  <a:lnTo>
                    <a:pt x="254" y="1946"/>
                  </a:lnTo>
                  <a:lnTo>
                    <a:pt x="254" y="1948"/>
                  </a:lnTo>
                  <a:lnTo>
                    <a:pt x="256" y="1949"/>
                  </a:lnTo>
                  <a:lnTo>
                    <a:pt x="256" y="1951"/>
                  </a:lnTo>
                  <a:lnTo>
                    <a:pt x="254" y="1953"/>
                  </a:lnTo>
                  <a:lnTo>
                    <a:pt x="252" y="1953"/>
                  </a:lnTo>
                  <a:lnTo>
                    <a:pt x="250" y="1953"/>
                  </a:lnTo>
                  <a:lnTo>
                    <a:pt x="250" y="1961"/>
                  </a:lnTo>
                  <a:lnTo>
                    <a:pt x="248" y="1963"/>
                  </a:lnTo>
                  <a:lnTo>
                    <a:pt x="250" y="1965"/>
                  </a:lnTo>
                  <a:lnTo>
                    <a:pt x="250" y="1971"/>
                  </a:lnTo>
                  <a:lnTo>
                    <a:pt x="250" y="1973"/>
                  </a:lnTo>
                  <a:lnTo>
                    <a:pt x="252" y="1973"/>
                  </a:lnTo>
                  <a:lnTo>
                    <a:pt x="254" y="1974"/>
                  </a:lnTo>
                  <a:lnTo>
                    <a:pt x="252" y="1976"/>
                  </a:lnTo>
                  <a:lnTo>
                    <a:pt x="254" y="1976"/>
                  </a:lnTo>
                  <a:lnTo>
                    <a:pt x="254" y="1988"/>
                  </a:lnTo>
                  <a:lnTo>
                    <a:pt x="256" y="1988"/>
                  </a:lnTo>
                  <a:lnTo>
                    <a:pt x="256" y="1994"/>
                  </a:lnTo>
                  <a:lnTo>
                    <a:pt x="254" y="1996"/>
                  </a:lnTo>
                  <a:lnTo>
                    <a:pt x="250" y="1997"/>
                  </a:lnTo>
                  <a:lnTo>
                    <a:pt x="248" y="1997"/>
                  </a:lnTo>
                  <a:lnTo>
                    <a:pt x="250" y="1999"/>
                  </a:lnTo>
                  <a:lnTo>
                    <a:pt x="250" y="2001"/>
                  </a:lnTo>
                  <a:lnTo>
                    <a:pt x="248" y="2003"/>
                  </a:lnTo>
                  <a:lnTo>
                    <a:pt x="246" y="2007"/>
                  </a:lnTo>
                  <a:lnTo>
                    <a:pt x="246" y="2013"/>
                  </a:lnTo>
                  <a:lnTo>
                    <a:pt x="248" y="2017"/>
                  </a:lnTo>
                  <a:lnTo>
                    <a:pt x="248" y="2021"/>
                  </a:lnTo>
                  <a:lnTo>
                    <a:pt x="250" y="2021"/>
                  </a:lnTo>
                  <a:lnTo>
                    <a:pt x="250" y="2024"/>
                  </a:lnTo>
                  <a:lnTo>
                    <a:pt x="248" y="2026"/>
                  </a:lnTo>
                  <a:lnTo>
                    <a:pt x="244" y="2024"/>
                  </a:lnTo>
                  <a:lnTo>
                    <a:pt x="242" y="2022"/>
                  </a:lnTo>
                  <a:lnTo>
                    <a:pt x="242" y="2021"/>
                  </a:lnTo>
                  <a:lnTo>
                    <a:pt x="238" y="2017"/>
                  </a:lnTo>
                  <a:lnTo>
                    <a:pt x="236" y="2017"/>
                  </a:lnTo>
                  <a:lnTo>
                    <a:pt x="231" y="2011"/>
                  </a:lnTo>
                  <a:lnTo>
                    <a:pt x="231" y="2009"/>
                  </a:lnTo>
                  <a:lnTo>
                    <a:pt x="229" y="2007"/>
                  </a:lnTo>
                  <a:lnTo>
                    <a:pt x="227" y="2007"/>
                  </a:lnTo>
                  <a:lnTo>
                    <a:pt x="225" y="2005"/>
                  </a:lnTo>
                  <a:lnTo>
                    <a:pt x="223" y="2005"/>
                  </a:lnTo>
                  <a:lnTo>
                    <a:pt x="221" y="2001"/>
                  </a:lnTo>
                  <a:lnTo>
                    <a:pt x="210" y="1994"/>
                  </a:lnTo>
                  <a:lnTo>
                    <a:pt x="208" y="1992"/>
                  </a:lnTo>
                  <a:lnTo>
                    <a:pt x="206" y="1992"/>
                  </a:lnTo>
                  <a:lnTo>
                    <a:pt x="200" y="1986"/>
                  </a:lnTo>
                  <a:lnTo>
                    <a:pt x="196" y="1986"/>
                  </a:lnTo>
                  <a:lnTo>
                    <a:pt x="194" y="1982"/>
                  </a:lnTo>
                  <a:lnTo>
                    <a:pt x="192" y="1982"/>
                  </a:lnTo>
                  <a:lnTo>
                    <a:pt x="186" y="1976"/>
                  </a:lnTo>
                  <a:lnTo>
                    <a:pt x="186" y="1973"/>
                  </a:lnTo>
                  <a:lnTo>
                    <a:pt x="188" y="1971"/>
                  </a:lnTo>
                  <a:lnTo>
                    <a:pt x="190" y="1967"/>
                  </a:lnTo>
                  <a:lnTo>
                    <a:pt x="194" y="1965"/>
                  </a:lnTo>
                  <a:lnTo>
                    <a:pt x="194" y="1969"/>
                  </a:lnTo>
                  <a:lnTo>
                    <a:pt x="196" y="1971"/>
                  </a:lnTo>
                  <a:lnTo>
                    <a:pt x="200" y="1971"/>
                  </a:lnTo>
                  <a:lnTo>
                    <a:pt x="200" y="1969"/>
                  </a:lnTo>
                  <a:lnTo>
                    <a:pt x="198" y="1967"/>
                  </a:lnTo>
                  <a:lnTo>
                    <a:pt x="198" y="1963"/>
                  </a:lnTo>
                  <a:lnTo>
                    <a:pt x="198" y="1961"/>
                  </a:lnTo>
                  <a:lnTo>
                    <a:pt x="196" y="1959"/>
                  </a:lnTo>
                  <a:lnTo>
                    <a:pt x="196" y="1955"/>
                  </a:lnTo>
                  <a:lnTo>
                    <a:pt x="194" y="1955"/>
                  </a:lnTo>
                  <a:lnTo>
                    <a:pt x="194" y="1959"/>
                  </a:lnTo>
                  <a:lnTo>
                    <a:pt x="190" y="1963"/>
                  </a:lnTo>
                  <a:lnTo>
                    <a:pt x="186" y="1965"/>
                  </a:lnTo>
                  <a:lnTo>
                    <a:pt x="185" y="1965"/>
                  </a:lnTo>
                  <a:lnTo>
                    <a:pt x="183" y="1967"/>
                  </a:lnTo>
                  <a:lnTo>
                    <a:pt x="179" y="1971"/>
                  </a:lnTo>
                  <a:lnTo>
                    <a:pt x="179" y="1973"/>
                  </a:lnTo>
                  <a:lnTo>
                    <a:pt x="177" y="1973"/>
                  </a:lnTo>
                  <a:lnTo>
                    <a:pt x="177" y="1974"/>
                  </a:lnTo>
                  <a:lnTo>
                    <a:pt x="173" y="1978"/>
                  </a:lnTo>
                  <a:lnTo>
                    <a:pt x="173" y="1982"/>
                  </a:lnTo>
                  <a:lnTo>
                    <a:pt x="171" y="1984"/>
                  </a:lnTo>
                  <a:lnTo>
                    <a:pt x="171" y="1986"/>
                  </a:lnTo>
                  <a:lnTo>
                    <a:pt x="169" y="1988"/>
                  </a:lnTo>
                  <a:lnTo>
                    <a:pt x="165" y="1988"/>
                  </a:lnTo>
                  <a:lnTo>
                    <a:pt x="163" y="1986"/>
                  </a:lnTo>
                  <a:lnTo>
                    <a:pt x="161" y="1984"/>
                  </a:lnTo>
                  <a:lnTo>
                    <a:pt x="160" y="1986"/>
                  </a:lnTo>
                  <a:lnTo>
                    <a:pt x="163" y="1988"/>
                  </a:lnTo>
                  <a:lnTo>
                    <a:pt x="158" y="1992"/>
                  </a:lnTo>
                  <a:lnTo>
                    <a:pt x="156" y="1994"/>
                  </a:lnTo>
                  <a:lnTo>
                    <a:pt x="154" y="1994"/>
                  </a:lnTo>
                  <a:lnTo>
                    <a:pt x="152" y="1994"/>
                  </a:lnTo>
                  <a:lnTo>
                    <a:pt x="148" y="1992"/>
                  </a:lnTo>
                  <a:lnTo>
                    <a:pt x="144" y="1992"/>
                  </a:lnTo>
                  <a:lnTo>
                    <a:pt x="142" y="1992"/>
                  </a:lnTo>
                  <a:lnTo>
                    <a:pt x="138" y="1986"/>
                  </a:lnTo>
                  <a:lnTo>
                    <a:pt x="138" y="1982"/>
                  </a:lnTo>
                  <a:lnTo>
                    <a:pt x="137" y="1982"/>
                  </a:lnTo>
                  <a:lnTo>
                    <a:pt x="137" y="1973"/>
                  </a:lnTo>
                  <a:lnTo>
                    <a:pt x="138" y="1971"/>
                  </a:lnTo>
                  <a:lnTo>
                    <a:pt x="142" y="1971"/>
                  </a:lnTo>
                  <a:lnTo>
                    <a:pt x="142" y="1969"/>
                  </a:lnTo>
                  <a:lnTo>
                    <a:pt x="138" y="1969"/>
                  </a:lnTo>
                  <a:lnTo>
                    <a:pt x="138" y="1967"/>
                  </a:lnTo>
                  <a:lnTo>
                    <a:pt x="137" y="1965"/>
                  </a:lnTo>
                  <a:lnTo>
                    <a:pt x="137" y="1963"/>
                  </a:lnTo>
                  <a:lnTo>
                    <a:pt x="135" y="1959"/>
                  </a:lnTo>
                  <a:lnTo>
                    <a:pt x="133" y="1957"/>
                  </a:lnTo>
                  <a:lnTo>
                    <a:pt x="131" y="1959"/>
                  </a:lnTo>
                  <a:lnTo>
                    <a:pt x="129" y="1959"/>
                  </a:lnTo>
                  <a:lnTo>
                    <a:pt x="129" y="1963"/>
                  </a:lnTo>
                  <a:lnTo>
                    <a:pt x="129" y="1971"/>
                  </a:lnTo>
                  <a:lnTo>
                    <a:pt x="131" y="1973"/>
                  </a:lnTo>
                  <a:lnTo>
                    <a:pt x="131" y="1980"/>
                  </a:lnTo>
                  <a:lnTo>
                    <a:pt x="131" y="1984"/>
                  </a:lnTo>
                  <a:lnTo>
                    <a:pt x="133" y="1988"/>
                  </a:lnTo>
                  <a:lnTo>
                    <a:pt x="133" y="1992"/>
                  </a:lnTo>
                  <a:lnTo>
                    <a:pt x="135" y="1992"/>
                  </a:lnTo>
                  <a:lnTo>
                    <a:pt x="135" y="1994"/>
                  </a:lnTo>
                  <a:lnTo>
                    <a:pt x="137" y="1997"/>
                  </a:lnTo>
                  <a:lnTo>
                    <a:pt x="137" y="2001"/>
                  </a:lnTo>
                  <a:lnTo>
                    <a:pt x="137" y="2009"/>
                  </a:lnTo>
                  <a:lnTo>
                    <a:pt x="135" y="2009"/>
                  </a:lnTo>
                  <a:lnTo>
                    <a:pt x="133" y="2007"/>
                  </a:lnTo>
                  <a:lnTo>
                    <a:pt x="131" y="2009"/>
                  </a:lnTo>
                  <a:lnTo>
                    <a:pt x="133" y="2009"/>
                  </a:lnTo>
                  <a:lnTo>
                    <a:pt x="135" y="2011"/>
                  </a:lnTo>
                  <a:lnTo>
                    <a:pt x="135" y="2013"/>
                  </a:lnTo>
                  <a:lnTo>
                    <a:pt x="129" y="2017"/>
                  </a:lnTo>
                  <a:lnTo>
                    <a:pt x="125" y="2021"/>
                  </a:lnTo>
                  <a:lnTo>
                    <a:pt x="119" y="2024"/>
                  </a:lnTo>
                  <a:lnTo>
                    <a:pt x="113" y="2028"/>
                  </a:lnTo>
                  <a:lnTo>
                    <a:pt x="112" y="2030"/>
                  </a:lnTo>
                  <a:lnTo>
                    <a:pt x="110" y="2030"/>
                  </a:lnTo>
                  <a:lnTo>
                    <a:pt x="110" y="2028"/>
                  </a:lnTo>
                  <a:lnTo>
                    <a:pt x="106" y="2024"/>
                  </a:lnTo>
                  <a:lnTo>
                    <a:pt x="104" y="2024"/>
                  </a:lnTo>
                  <a:lnTo>
                    <a:pt x="102" y="2026"/>
                  </a:lnTo>
                  <a:lnTo>
                    <a:pt x="100" y="2028"/>
                  </a:lnTo>
                  <a:lnTo>
                    <a:pt x="102" y="2028"/>
                  </a:lnTo>
                  <a:lnTo>
                    <a:pt x="104" y="2028"/>
                  </a:lnTo>
                  <a:lnTo>
                    <a:pt x="104" y="2026"/>
                  </a:lnTo>
                  <a:lnTo>
                    <a:pt x="106" y="2026"/>
                  </a:lnTo>
                  <a:lnTo>
                    <a:pt x="110" y="2030"/>
                  </a:lnTo>
                  <a:lnTo>
                    <a:pt x="108" y="2032"/>
                  </a:lnTo>
                  <a:lnTo>
                    <a:pt x="108" y="2034"/>
                  </a:lnTo>
                  <a:lnTo>
                    <a:pt x="106" y="2036"/>
                  </a:lnTo>
                  <a:lnTo>
                    <a:pt x="104" y="2036"/>
                  </a:lnTo>
                  <a:lnTo>
                    <a:pt x="98" y="2040"/>
                  </a:lnTo>
                  <a:lnTo>
                    <a:pt x="92" y="2040"/>
                  </a:lnTo>
                  <a:lnTo>
                    <a:pt x="87" y="2036"/>
                  </a:lnTo>
                  <a:lnTo>
                    <a:pt x="81" y="2034"/>
                  </a:lnTo>
                  <a:lnTo>
                    <a:pt x="81" y="2032"/>
                  </a:lnTo>
                  <a:lnTo>
                    <a:pt x="79" y="2032"/>
                  </a:lnTo>
                  <a:lnTo>
                    <a:pt x="77" y="2032"/>
                  </a:lnTo>
                  <a:lnTo>
                    <a:pt x="75" y="2030"/>
                  </a:lnTo>
                  <a:lnTo>
                    <a:pt x="75" y="2028"/>
                  </a:lnTo>
                  <a:lnTo>
                    <a:pt x="75" y="2034"/>
                  </a:lnTo>
                  <a:lnTo>
                    <a:pt x="77" y="2038"/>
                  </a:lnTo>
                  <a:lnTo>
                    <a:pt x="77" y="2040"/>
                  </a:lnTo>
                  <a:lnTo>
                    <a:pt x="77" y="2042"/>
                  </a:lnTo>
                  <a:lnTo>
                    <a:pt x="75" y="2044"/>
                  </a:lnTo>
                  <a:lnTo>
                    <a:pt x="77" y="2044"/>
                  </a:lnTo>
                  <a:lnTo>
                    <a:pt x="79" y="2044"/>
                  </a:lnTo>
                  <a:lnTo>
                    <a:pt x="79" y="2045"/>
                  </a:lnTo>
                  <a:lnTo>
                    <a:pt x="85" y="2045"/>
                  </a:lnTo>
                  <a:lnTo>
                    <a:pt x="87" y="2045"/>
                  </a:lnTo>
                  <a:lnTo>
                    <a:pt x="85" y="2047"/>
                  </a:lnTo>
                  <a:lnTo>
                    <a:pt x="83" y="2047"/>
                  </a:lnTo>
                  <a:lnTo>
                    <a:pt x="81" y="2049"/>
                  </a:lnTo>
                  <a:lnTo>
                    <a:pt x="79" y="2051"/>
                  </a:lnTo>
                  <a:lnTo>
                    <a:pt x="77" y="2051"/>
                  </a:lnTo>
                  <a:lnTo>
                    <a:pt x="71" y="2051"/>
                  </a:lnTo>
                  <a:lnTo>
                    <a:pt x="71" y="2053"/>
                  </a:lnTo>
                  <a:lnTo>
                    <a:pt x="69" y="2053"/>
                  </a:lnTo>
                  <a:lnTo>
                    <a:pt x="65" y="2055"/>
                  </a:lnTo>
                  <a:lnTo>
                    <a:pt x="64" y="2055"/>
                  </a:lnTo>
                  <a:lnTo>
                    <a:pt x="62" y="2057"/>
                  </a:lnTo>
                  <a:lnTo>
                    <a:pt x="58" y="2055"/>
                  </a:lnTo>
                  <a:lnTo>
                    <a:pt x="52" y="2061"/>
                  </a:lnTo>
                  <a:lnTo>
                    <a:pt x="48" y="2061"/>
                  </a:lnTo>
                  <a:lnTo>
                    <a:pt x="48" y="2059"/>
                  </a:lnTo>
                  <a:lnTo>
                    <a:pt x="48" y="2055"/>
                  </a:lnTo>
                  <a:lnTo>
                    <a:pt x="46" y="2055"/>
                  </a:lnTo>
                  <a:lnTo>
                    <a:pt x="46" y="2059"/>
                  </a:lnTo>
                  <a:lnTo>
                    <a:pt x="48" y="2059"/>
                  </a:lnTo>
                  <a:lnTo>
                    <a:pt x="50" y="2063"/>
                  </a:lnTo>
                  <a:lnTo>
                    <a:pt x="50" y="2065"/>
                  </a:lnTo>
                  <a:lnTo>
                    <a:pt x="48" y="2065"/>
                  </a:lnTo>
                  <a:lnTo>
                    <a:pt x="44" y="2069"/>
                  </a:lnTo>
                  <a:lnTo>
                    <a:pt x="37" y="2069"/>
                  </a:lnTo>
                  <a:lnTo>
                    <a:pt x="33" y="2067"/>
                  </a:lnTo>
                  <a:lnTo>
                    <a:pt x="29" y="2063"/>
                  </a:lnTo>
                  <a:lnTo>
                    <a:pt x="29" y="2061"/>
                  </a:lnTo>
                  <a:lnTo>
                    <a:pt x="27" y="2059"/>
                  </a:lnTo>
                  <a:lnTo>
                    <a:pt x="27" y="2057"/>
                  </a:lnTo>
                  <a:lnTo>
                    <a:pt x="27" y="2051"/>
                  </a:lnTo>
                  <a:lnTo>
                    <a:pt x="29" y="2049"/>
                  </a:lnTo>
                  <a:lnTo>
                    <a:pt x="31" y="2047"/>
                  </a:lnTo>
                  <a:lnTo>
                    <a:pt x="31" y="2045"/>
                  </a:lnTo>
                  <a:lnTo>
                    <a:pt x="31" y="2044"/>
                  </a:lnTo>
                  <a:lnTo>
                    <a:pt x="33" y="2040"/>
                  </a:lnTo>
                  <a:lnTo>
                    <a:pt x="31" y="2040"/>
                  </a:lnTo>
                  <a:lnTo>
                    <a:pt x="31" y="2042"/>
                  </a:lnTo>
                  <a:lnTo>
                    <a:pt x="29" y="2045"/>
                  </a:lnTo>
                  <a:lnTo>
                    <a:pt x="27" y="2044"/>
                  </a:lnTo>
                  <a:lnTo>
                    <a:pt x="27" y="2042"/>
                  </a:lnTo>
                  <a:lnTo>
                    <a:pt x="27" y="2030"/>
                  </a:lnTo>
                  <a:lnTo>
                    <a:pt x="27" y="2028"/>
                  </a:lnTo>
                  <a:lnTo>
                    <a:pt x="27" y="2024"/>
                  </a:lnTo>
                  <a:lnTo>
                    <a:pt x="25" y="2022"/>
                  </a:lnTo>
                  <a:lnTo>
                    <a:pt x="25" y="2019"/>
                  </a:lnTo>
                  <a:lnTo>
                    <a:pt x="23" y="2019"/>
                  </a:lnTo>
                  <a:lnTo>
                    <a:pt x="23" y="2017"/>
                  </a:lnTo>
                  <a:lnTo>
                    <a:pt x="23" y="2015"/>
                  </a:lnTo>
                  <a:lnTo>
                    <a:pt x="23" y="2013"/>
                  </a:lnTo>
                  <a:lnTo>
                    <a:pt x="23" y="2011"/>
                  </a:lnTo>
                  <a:lnTo>
                    <a:pt x="21" y="2009"/>
                  </a:lnTo>
                  <a:lnTo>
                    <a:pt x="21" y="2007"/>
                  </a:lnTo>
                  <a:lnTo>
                    <a:pt x="21" y="2001"/>
                  </a:lnTo>
                  <a:lnTo>
                    <a:pt x="21" y="1999"/>
                  </a:lnTo>
                  <a:lnTo>
                    <a:pt x="23" y="1999"/>
                  </a:lnTo>
                  <a:lnTo>
                    <a:pt x="25" y="1999"/>
                  </a:lnTo>
                  <a:lnTo>
                    <a:pt x="25" y="1997"/>
                  </a:lnTo>
                  <a:lnTo>
                    <a:pt x="27" y="1996"/>
                  </a:lnTo>
                  <a:lnTo>
                    <a:pt x="29" y="1997"/>
                  </a:lnTo>
                  <a:lnTo>
                    <a:pt x="29" y="1996"/>
                  </a:lnTo>
                  <a:lnTo>
                    <a:pt x="33" y="1992"/>
                  </a:lnTo>
                  <a:lnTo>
                    <a:pt x="33" y="1990"/>
                  </a:lnTo>
                  <a:lnTo>
                    <a:pt x="31" y="1992"/>
                  </a:lnTo>
                  <a:lnTo>
                    <a:pt x="29" y="1992"/>
                  </a:lnTo>
                  <a:lnTo>
                    <a:pt x="27" y="1994"/>
                  </a:lnTo>
                  <a:lnTo>
                    <a:pt x="25" y="1994"/>
                  </a:lnTo>
                  <a:lnTo>
                    <a:pt x="23" y="1996"/>
                  </a:lnTo>
                  <a:lnTo>
                    <a:pt x="21" y="1997"/>
                  </a:lnTo>
                  <a:lnTo>
                    <a:pt x="19" y="1997"/>
                  </a:lnTo>
                  <a:lnTo>
                    <a:pt x="16" y="1996"/>
                  </a:lnTo>
                  <a:lnTo>
                    <a:pt x="16" y="1992"/>
                  </a:lnTo>
                  <a:lnTo>
                    <a:pt x="17" y="1988"/>
                  </a:lnTo>
                  <a:lnTo>
                    <a:pt x="19" y="1986"/>
                  </a:lnTo>
                  <a:lnTo>
                    <a:pt x="19" y="1980"/>
                  </a:lnTo>
                  <a:lnTo>
                    <a:pt x="19" y="1976"/>
                  </a:lnTo>
                  <a:lnTo>
                    <a:pt x="21" y="1976"/>
                  </a:lnTo>
                  <a:lnTo>
                    <a:pt x="23" y="1971"/>
                  </a:lnTo>
                  <a:lnTo>
                    <a:pt x="23" y="1967"/>
                  </a:lnTo>
                  <a:lnTo>
                    <a:pt x="23" y="1965"/>
                  </a:lnTo>
                  <a:lnTo>
                    <a:pt x="25" y="1963"/>
                  </a:lnTo>
                  <a:lnTo>
                    <a:pt x="25" y="1961"/>
                  </a:lnTo>
                  <a:lnTo>
                    <a:pt x="27" y="1959"/>
                  </a:lnTo>
                  <a:lnTo>
                    <a:pt x="27" y="1955"/>
                  </a:lnTo>
                  <a:lnTo>
                    <a:pt x="29" y="1949"/>
                  </a:lnTo>
                  <a:lnTo>
                    <a:pt x="31" y="1946"/>
                  </a:lnTo>
                  <a:lnTo>
                    <a:pt x="35" y="1944"/>
                  </a:lnTo>
                  <a:lnTo>
                    <a:pt x="37" y="1944"/>
                  </a:lnTo>
                  <a:lnTo>
                    <a:pt x="37" y="1946"/>
                  </a:lnTo>
                  <a:lnTo>
                    <a:pt x="37" y="1944"/>
                  </a:lnTo>
                  <a:lnTo>
                    <a:pt x="37" y="1942"/>
                  </a:lnTo>
                  <a:lnTo>
                    <a:pt x="35" y="1940"/>
                  </a:lnTo>
                  <a:lnTo>
                    <a:pt x="37" y="1938"/>
                  </a:lnTo>
                  <a:lnTo>
                    <a:pt x="39" y="1938"/>
                  </a:lnTo>
                  <a:lnTo>
                    <a:pt x="39" y="1936"/>
                  </a:lnTo>
                  <a:lnTo>
                    <a:pt x="39" y="1934"/>
                  </a:lnTo>
                  <a:lnTo>
                    <a:pt x="39" y="1932"/>
                  </a:lnTo>
                  <a:lnTo>
                    <a:pt x="41" y="1930"/>
                  </a:lnTo>
                  <a:lnTo>
                    <a:pt x="44" y="1925"/>
                  </a:lnTo>
                  <a:lnTo>
                    <a:pt x="50" y="1925"/>
                  </a:lnTo>
                  <a:lnTo>
                    <a:pt x="56" y="1928"/>
                  </a:lnTo>
                  <a:lnTo>
                    <a:pt x="64" y="1932"/>
                  </a:lnTo>
                  <a:lnTo>
                    <a:pt x="65" y="1934"/>
                  </a:lnTo>
                  <a:lnTo>
                    <a:pt x="67" y="1934"/>
                  </a:lnTo>
                  <a:lnTo>
                    <a:pt x="69" y="1934"/>
                  </a:lnTo>
                  <a:lnTo>
                    <a:pt x="73" y="1934"/>
                  </a:lnTo>
                  <a:lnTo>
                    <a:pt x="73" y="1932"/>
                  </a:lnTo>
                  <a:lnTo>
                    <a:pt x="69" y="1930"/>
                  </a:lnTo>
                  <a:lnTo>
                    <a:pt x="69" y="1928"/>
                  </a:lnTo>
                  <a:lnTo>
                    <a:pt x="67" y="1928"/>
                  </a:lnTo>
                  <a:lnTo>
                    <a:pt x="65" y="1926"/>
                  </a:lnTo>
                  <a:lnTo>
                    <a:pt x="62" y="1921"/>
                  </a:lnTo>
                  <a:lnTo>
                    <a:pt x="60" y="1919"/>
                  </a:lnTo>
                  <a:lnTo>
                    <a:pt x="58" y="1917"/>
                  </a:lnTo>
                  <a:lnTo>
                    <a:pt x="56" y="1919"/>
                  </a:lnTo>
                  <a:lnTo>
                    <a:pt x="58" y="1921"/>
                  </a:lnTo>
                  <a:lnTo>
                    <a:pt x="62" y="1925"/>
                  </a:lnTo>
                  <a:lnTo>
                    <a:pt x="58" y="1925"/>
                  </a:lnTo>
                  <a:lnTo>
                    <a:pt x="56" y="1925"/>
                  </a:lnTo>
                  <a:lnTo>
                    <a:pt x="54" y="1923"/>
                  </a:lnTo>
                  <a:lnTo>
                    <a:pt x="46" y="1923"/>
                  </a:lnTo>
                  <a:lnTo>
                    <a:pt x="44" y="1925"/>
                  </a:lnTo>
                  <a:lnTo>
                    <a:pt x="41" y="1921"/>
                  </a:lnTo>
                  <a:lnTo>
                    <a:pt x="41" y="1925"/>
                  </a:lnTo>
                  <a:lnTo>
                    <a:pt x="41" y="1926"/>
                  </a:lnTo>
                  <a:lnTo>
                    <a:pt x="39" y="1928"/>
                  </a:lnTo>
                  <a:lnTo>
                    <a:pt x="35" y="1930"/>
                  </a:lnTo>
                  <a:lnTo>
                    <a:pt x="33" y="1932"/>
                  </a:lnTo>
                  <a:lnTo>
                    <a:pt x="31" y="1934"/>
                  </a:lnTo>
                  <a:lnTo>
                    <a:pt x="29" y="1936"/>
                  </a:lnTo>
                  <a:lnTo>
                    <a:pt x="27" y="1938"/>
                  </a:lnTo>
                  <a:lnTo>
                    <a:pt x="29" y="1938"/>
                  </a:lnTo>
                  <a:lnTo>
                    <a:pt x="27" y="1940"/>
                  </a:lnTo>
                  <a:lnTo>
                    <a:pt x="23" y="1946"/>
                  </a:lnTo>
                  <a:lnTo>
                    <a:pt x="21" y="1946"/>
                  </a:lnTo>
                  <a:lnTo>
                    <a:pt x="19" y="1949"/>
                  </a:lnTo>
                  <a:lnTo>
                    <a:pt x="17" y="1949"/>
                  </a:lnTo>
                  <a:lnTo>
                    <a:pt x="17" y="1951"/>
                  </a:lnTo>
                  <a:lnTo>
                    <a:pt x="17" y="1953"/>
                  </a:lnTo>
                  <a:lnTo>
                    <a:pt x="17" y="1955"/>
                  </a:lnTo>
                  <a:lnTo>
                    <a:pt x="14" y="1955"/>
                  </a:lnTo>
                  <a:lnTo>
                    <a:pt x="14" y="1953"/>
                  </a:lnTo>
                  <a:lnTo>
                    <a:pt x="12" y="1951"/>
                  </a:lnTo>
                  <a:lnTo>
                    <a:pt x="12" y="1949"/>
                  </a:lnTo>
                  <a:lnTo>
                    <a:pt x="14" y="1944"/>
                  </a:lnTo>
                  <a:lnTo>
                    <a:pt x="16" y="1934"/>
                  </a:lnTo>
                  <a:lnTo>
                    <a:pt x="16" y="1932"/>
                  </a:lnTo>
                  <a:lnTo>
                    <a:pt x="16" y="1928"/>
                  </a:lnTo>
                  <a:lnTo>
                    <a:pt x="16" y="1926"/>
                  </a:lnTo>
                  <a:lnTo>
                    <a:pt x="14" y="1926"/>
                  </a:lnTo>
                  <a:lnTo>
                    <a:pt x="12" y="1923"/>
                  </a:lnTo>
                  <a:lnTo>
                    <a:pt x="12" y="1919"/>
                  </a:lnTo>
                  <a:lnTo>
                    <a:pt x="12" y="1917"/>
                  </a:lnTo>
                  <a:lnTo>
                    <a:pt x="14" y="1913"/>
                  </a:lnTo>
                  <a:lnTo>
                    <a:pt x="17" y="1911"/>
                  </a:lnTo>
                  <a:lnTo>
                    <a:pt x="17" y="1909"/>
                  </a:lnTo>
                  <a:lnTo>
                    <a:pt x="17" y="1907"/>
                  </a:lnTo>
                  <a:lnTo>
                    <a:pt x="17" y="1905"/>
                  </a:lnTo>
                  <a:lnTo>
                    <a:pt x="17" y="1898"/>
                  </a:lnTo>
                  <a:lnTo>
                    <a:pt x="19" y="1898"/>
                  </a:lnTo>
                  <a:lnTo>
                    <a:pt x="21" y="1896"/>
                  </a:lnTo>
                  <a:lnTo>
                    <a:pt x="19" y="1894"/>
                  </a:lnTo>
                  <a:lnTo>
                    <a:pt x="19" y="1892"/>
                  </a:lnTo>
                  <a:lnTo>
                    <a:pt x="21" y="1890"/>
                  </a:lnTo>
                  <a:lnTo>
                    <a:pt x="23" y="1888"/>
                  </a:lnTo>
                  <a:lnTo>
                    <a:pt x="27" y="1886"/>
                  </a:lnTo>
                  <a:lnTo>
                    <a:pt x="27" y="1884"/>
                  </a:lnTo>
                  <a:lnTo>
                    <a:pt x="25" y="1884"/>
                  </a:lnTo>
                  <a:lnTo>
                    <a:pt x="23" y="1882"/>
                  </a:lnTo>
                  <a:lnTo>
                    <a:pt x="23" y="1880"/>
                  </a:lnTo>
                  <a:lnTo>
                    <a:pt x="25" y="1878"/>
                  </a:lnTo>
                  <a:lnTo>
                    <a:pt x="27" y="1876"/>
                  </a:lnTo>
                  <a:lnTo>
                    <a:pt x="29" y="1876"/>
                  </a:lnTo>
                  <a:lnTo>
                    <a:pt x="33" y="1876"/>
                  </a:lnTo>
                  <a:lnTo>
                    <a:pt x="33" y="1875"/>
                  </a:lnTo>
                  <a:lnTo>
                    <a:pt x="35" y="1875"/>
                  </a:lnTo>
                  <a:lnTo>
                    <a:pt x="39" y="1873"/>
                  </a:lnTo>
                  <a:lnTo>
                    <a:pt x="41" y="1873"/>
                  </a:lnTo>
                  <a:lnTo>
                    <a:pt x="42" y="1873"/>
                  </a:lnTo>
                  <a:lnTo>
                    <a:pt x="44" y="1871"/>
                  </a:lnTo>
                  <a:lnTo>
                    <a:pt x="46" y="1869"/>
                  </a:lnTo>
                  <a:lnTo>
                    <a:pt x="50" y="1867"/>
                  </a:lnTo>
                  <a:lnTo>
                    <a:pt x="54" y="1865"/>
                  </a:lnTo>
                  <a:lnTo>
                    <a:pt x="48" y="1865"/>
                  </a:lnTo>
                  <a:lnTo>
                    <a:pt x="46" y="1867"/>
                  </a:lnTo>
                  <a:lnTo>
                    <a:pt x="41" y="1871"/>
                  </a:lnTo>
                  <a:lnTo>
                    <a:pt x="39" y="1871"/>
                  </a:lnTo>
                  <a:lnTo>
                    <a:pt x="37" y="1871"/>
                  </a:lnTo>
                  <a:lnTo>
                    <a:pt x="37" y="1873"/>
                  </a:lnTo>
                  <a:lnTo>
                    <a:pt x="31" y="1873"/>
                  </a:lnTo>
                  <a:lnTo>
                    <a:pt x="25" y="1875"/>
                  </a:lnTo>
                  <a:lnTo>
                    <a:pt x="23" y="1876"/>
                  </a:lnTo>
                  <a:lnTo>
                    <a:pt x="19" y="1875"/>
                  </a:lnTo>
                  <a:lnTo>
                    <a:pt x="19" y="1869"/>
                  </a:lnTo>
                  <a:lnTo>
                    <a:pt x="21" y="1867"/>
                  </a:lnTo>
                  <a:lnTo>
                    <a:pt x="23" y="1855"/>
                  </a:lnTo>
                  <a:lnTo>
                    <a:pt x="25" y="1855"/>
                  </a:lnTo>
                  <a:lnTo>
                    <a:pt x="25" y="1852"/>
                  </a:lnTo>
                  <a:lnTo>
                    <a:pt x="27" y="1850"/>
                  </a:lnTo>
                  <a:lnTo>
                    <a:pt x="27" y="1848"/>
                  </a:lnTo>
                  <a:lnTo>
                    <a:pt x="27" y="1846"/>
                  </a:lnTo>
                  <a:lnTo>
                    <a:pt x="27" y="1844"/>
                  </a:lnTo>
                  <a:lnTo>
                    <a:pt x="25" y="1844"/>
                  </a:lnTo>
                  <a:lnTo>
                    <a:pt x="25" y="1846"/>
                  </a:lnTo>
                  <a:lnTo>
                    <a:pt x="23" y="1852"/>
                  </a:lnTo>
                  <a:lnTo>
                    <a:pt x="23" y="1853"/>
                  </a:lnTo>
                  <a:lnTo>
                    <a:pt x="19" y="1857"/>
                  </a:lnTo>
                  <a:lnTo>
                    <a:pt x="19" y="1865"/>
                  </a:lnTo>
                  <a:lnTo>
                    <a:pt x="17" y="1871"/>
                  </a:lnTo>
                  <a:lnTo>
                    <a:pt x="17" y="1875"/>
                  </a:lnTo>
                  <a:lnTo>
                    <a:pt x="17" y="1876"/>
                  </a:lnTo>
                  <a:lnTo>
                    <a:pt x="17" y="1880"/>
                  </a:lnTo>
                  <a:lnTo>
                    <a:pt x="16" y="1880"/>
                  </a:lnTo>
                  <a:lnTo>
                    <a:pt x="16" y="1884"/>
                  </a:lnTo>
                  <a:lnTo>
                    <a:pt x="17" y="1884"/>
                  </a:lnTo>
                  <a:lnTo>
                    <a:pt x="17" y="1890"/>
                  </a:lnTo>
                  <a:lnTo>
                    <a:pt x="16" y="1890"/>
                  </a:lnTo>
                  <a:lnTo>
                    <a:pt x="16" y="1892"/>
                  </a:lnTo>
                  <a:lnTo>
                    <a:pt x="14" y="1896"/>
                  </a:lnTo>
                  <a:lnTo>
                    <a:pt x="14" y="1898"/>
                  </a:lnTo>
                  <a:lnTo>
                    <a:pt x="14" y="1901"/>
                  </a:lnTo>
                  <a:lnTo>
                    <a:pt x="16" y="1903"/>
                  </a:lnTo>
                  <a:lnTo>
                    <a:pt x="14" y="1905"/>
                  </a:lnTo>
                  <a:lnTo>
                    <a:pt x="12" y="1905"/>
                  </a:lnTo>
                  <a:lnTo>
                    <a:pt x="10" y="1903"/>
                  </a:lnTo>
                  <a:lnTo>
                    <a:pt x="10" y="1901"/>
                  </a:lnTo>
                  <a:lnTo>
                    <a:pt x="10" y="1900"/>
                  </a:lnTo>
                  <a:lnTo>
                    <a:pt x="8" y="1898"/>
                  </a:lnTo>
                  <a:lnTo>
                    <a:pt x="8" y="1896"/>
                  </a:lnTo>
                  <a:lnTo>
                    <a:pt x="10" y="1896"/>
                  </a:lnTo>
                  <a:lnTo>
                    <a:pt x="8" y="1894"/>
                  </a:lnTo>
                  <a:lnTo>
                    <a:pt x="10" y="1894"/>
                  </a:lnTo>
                  <a:lnTo>
                    <a:pt x="10" y="1890"/>
                  </a:lnTo>
                  <a:lnTo>
                    <a:pt x="10" y="1886"/>
                  </a:lnTo>
                  <a:lnTo>
                    <a:pt x="10" y="1882"/>
                  </a:lnTo>
                  <a:lnTo>
                    <a:pt x="12" y="1882"/>
                  </a:lnTo>
                  <a:lnTo>
                    <a:pt x="12" y="1876"/>
                  </a:lnTo>
                  <a:lnTo>
                    <a:pt x="12" y="1875"/>
                  </a:lnTo>
                  <a:lnTo>
                    <a:pt x="14" y="1869"/>
                  </a:lnTo>
                  <a:lnTo>
                    <a:pt x="14" y="1865"/>
                  </a:lnTo>
                  <a:lnTo>
                    <a:pt x="16" y="1865"/>
                  </a:lnTo>
                  <a:lnTo>
                    <a:pt x="16" y="1861"/>
                  </a:lnTo>
                  <a:lnTo>
                    <a:pt x="16" y="1859"/>
                  </a:lnTo>
                  <a:lnTo>
                    <a:pt x="16" y="1852"/>
                  </a:lnTo>
                  <a:lnTo>
                    <a:pt x="17" y="1850"/>
                  </a:lnTo>
                  <a:lnTo>
                    <a:pt x="17" y="1846"/>
                  </a:lnTo>
                  <a:lnTo>
                    <a:pt x="19" y="1842"/>
                  </a:lnTo>
                  <a:lnTo>
                    <a:pt x="19" y="1840"/>
                  </a:lnTo>
                  <a:lnTo>
                    <a:pt x="19" y="1838"/>
                  </a:lnTo>
                  <a:lnTo>
                    <a:pt x="21" y="1830"/>
                  </a:lnTo>
                  <a:lnTo>
                    <a:pt x="21" y="1828"/>
                  </a:lnTo>
                  <a:lnTo>
                    <a:pt x="23" y="1823"/>
                  </a:lnTo>
                  <a:lnTo>
                    <a:pt x="25" y="1817"/>
                  </a:lnTo>
                  <a:lnTo>
                    <a:pt x="27" y="1815"/>
                  </a:lnTo>
                  <a:lnTo>
                    <a:pt x="29" y="1809"/>
                  </a:lnTo>
                  <a:lnTo>
                    <a:pt x="29" y="1805"/>
                  </a:lnTo>
                  <a:lnTo>
                    <a:pt x="29" y="1798"/>
                  </a:lnTo>
                  <a:lnTo>
                    <a:pt x="31" y="1796"/>
                  </a:lnTo>
                  <a:lnTo>
                    <a:pt x="31" y="1794"/>
                  </a:lnTo>
                  <a:lnTo>
                    <a:pt x="31" y="1790"/>
                  </a:lnTo>
                  <a:lnTo>
                    <a:pt x="33" y="1790"/>
                  </a:lnTo>
                  <a:lnTo>
                    <a:pt x="33" y="1788"/>
                  </a:lnTo>
                  <a:lnTo>
                    <a:pt x="33" y="1786"/>
                  </a:lnTo>
                  <a:lnTo>
                    <a:pt x="33" y="1784"/>
                  </a:lnTo>
                  <a:lnTo>
                    <a:pt x="33" y="1782"/>
                  </a:lnTo>
                  <a:lnTo>
                    <a:pt x="35" y="1780"/>
                  </a:lnTo>
                  <a:lnTo>
                    <a:pt x="35" y="1777"/>
                  </a:lnTo>
                  <a:lnTo>
                    <a:pt x="35" y="1773"/>
                  </a:lnTo>
                  <a:lnTo>
                    <a:pt x="35" y="1771"/>
                  </a:lnTo>
                  <a:lnTo>
                    <a:pt x="37" y="1767"/>
                  </a:lnTo>
                  <a:lnTo>
                    <a:pt x="37" y="1765"/>
                  </a:lnTo>
                  <a:lnTo>
                    <a:pt x="39" y="1765"/>
                  </a:lnTo>
                  <a:lnTo>
                    <a:pt x="39" y="1761"/>
                  </a:lnTo>
                  <a:lnTo>
                    <a:pt x="41" y="1759"/>
                  </a:lnTo>
                  <a:lnTo>
                    <a:pt x="41" y="1755"/>
                  </a:lnTo>
                  <a:lnTo>
                    <a:pt x="42" y="1754"/>
                  </a:lnTo>
                  <a:lnTo>
                    <a:pt x="42" y="1742"/>
                  </a:lnTo>
                  <a:lnTo>
                    <a:pt x="42" y="1740"/>
                  </a:lnTo>
                  <a:lnTo>
                    <a:pt x="42" y="1736"/>
                  </a:lnTo>
                  <a:lnTo>
                    <a:pt x="42" y="1734"/>
                  </a:lnTo>
                  <a:lnTo>
                    <a:pt x="44" y="1734"/>
                  </a:lnTo>
                  <a:lnTo>
                    <a:pt x="44" y="1731"/>
                  </a:lnTo>
                  <a:lnTo>
                    <a:pt x="44" y="1725"/>
                  </a:lnTo>
                  <a:lnTo>
                    <a:pt x="46" y="1723"/>
                  </a:lnTo>
                  <a:lnTo>
                    <a:pt x="46" y="1713"/>
                  </a:lnTo>
                  <a:lnTo>
                    <a:pt x="44" y="1713"/>
                  </a:lnTo>
                  <a:lnTo>
                    <a:pt x="44" y="1696"/>
                  </a:lnTo>
                  <a:lnTo>
                    <a:pt x="46" y="1696"/>
                  </a:lnTo>
                  <a:lnTo>
                    <a:pt x="46" y="1686"/>
                  </a:lnTo>
                  <a:lnTo>
                    <a:pt x="44" y="1684"/>
                  </a:lnTo>
                  <a:lnTo>
                    <a:pt x="44" y="1681"/>
                  </a:lnTo>
                  <a:lnTo>
                    <a:pt x="44" y="1679"/>
                  </a:lnTo>
                  <a:lnTo>
                    <a:pt x="44" y="1671"/>
                  </a:lnTo>
                  <a:lnTo>
                    <a:pt x="42" y="1667"/>
                  </a:lnTo>
                  <a:lnTo>
                    <a:pt x="42" y="1663"/>
                  </a:lnTo>
                  <a:lnTo>
                    <a:pt x="42" y="1661"/>
                  </a:lnTo>
                  <a:lnTo>
                    <a:pt x="42" y="1659"/>
                  </a:lnTo>
                  <a:lnTo>
                    <a:pt x="42" y="1658"/>
                  </a:lnTo>
                  <a:lnTo>
                    <a:pt x="44" y="1656"/>
                  </a:lnTo>
                  <a:lnTo>
                    <a:pt x="46" y="1654"/>
                  </a:lnTo>
                  <a:lnTo>
                    <a:pt x="48" y="1654"/>
                  </a:lnTo>
                  <a:lnTo>
                    <a:pt x="50" y="1654"/>
                  </a:lnTo>
                  <a:lnTo>
                    <a:pt x="52" y="1654"/>
                  </a:lnTo>
                  <a:lnTo>
                    <a:pt x="54" y="1654"/>
                  </a:lnTo>
                  <a:lnTo>
                    <a:pt x="56" y="1652"/>
                  </a:lnTo>
                  <a:lnTo>
                    <a:pt x="56" y="1650"/>
                  </a:lnTo>
                  <a:lnTo>
                    <a:pt x="56" y="1648"/>
                  </a:lnTo>
                  <a:lnTo>
                    <a:pt x="58" y="1648"/>
                  </a:lnTo>
                  <a:lnTo>
                    <a:pt x="58" y="1646"/>
                  </a:lnTo>
                  <a:lnTo>
                    <a:pt x="54" y="1640"/>
                  </a:lnTo>
                  <a:lnTo>
                    <a:pt x="56" y="1638"/>
                  </a:lnTo>
                  <a:lnTo>
                    <a:pt x="54" y="1629"/>
                  </a:lnTo>
                  <a:lnTo>
                    <a:pt x="58" y="1625"/>
                  </a:lnTo>
                  <a:lnTo>
                    <a:pt x="64" y="1619"/>
                  </a:lnTo>
                  <a:lnTo>
                    <a:pt x="69" y="1613"/>
                  </a:lnTo>
                  <a:lnTo>
                    <a:pt x="73" y="1606"/>
                  </a:lnTo>
                  <a:lnTo>
                    <a:pt x="73" y="1598"/>
                  </a:lnTo>
                  <a:lnTo>
                    <a:pt x="77" y="1590"/>
                  </a:lnTo>
                  <a:lnTo>
                    <a:pt x="81" y="1583"/>
                  </a:lnTo>
                  <a:lnTo>
                    <a:pt x="89" y="1579"/>
                  </a:lnTo>
                  <a:lnTo>
                    <a:pt x="104" y="1579"/>
                  </a:lnTo>
                  <a:lnTo>
                    <a:pt x="117" y="1579"/>
                  </a:lnTo>
                  <a:lnTo>
                    <a:pt x="133" y="1579"/>
                  </a:lnTo>
                  <a:lnTo>
                    <a:pt x="148" y="1579"/>
                  </a:lnTo>
                  <a:lnTo>
                    <a:pt x="161" y="1579"/>
                  </a:lnTo>
                  <a:lnTo>
                    <a:pt x="175" y="1579"/>
                  </a:lnTo>
                  <a:lnTo>
                    <a:pt x="190" y="1579"/>
                  </a:lnTo>
                  <a:lnTo>
                    <a:pt x="204" y="1579"/>
                  </a:lnTo>
                  <a:lnTo>
                    <a:pt x="219" y="1579"/>
                  </a:lnTo>
                  <a:lnTo>
                    <a:pt x="234" y="1579"/>
                  </a:lnTo>
                  <a:lnTo>
                    <a:pt x="244" y="1579"/>
                  </a:lnTo>
                  <a:lnTo>
                    <a:pt x="248" y="1579"/>
                  </a:lnTo>
                  <a:lnTo>
                    <a:pt x="261" y="1579"/>
                  </a:lnTo>
                  <a:lnTo>
                    <a:pt x="277" y="1581"/>
                  </a:lnTo>
                  <a:lnTo>
                    <a:pt x="290" y="1581"/>
                  </a:lnTo>
                  <a:lnTo>
                    <a:pt x="306" y="1579"/>
                  </a:lnTo>
                  <a:lnTo>
                    <a:pt x="321" y="1579"/>
                  </a:lnTo>
                  <a:lnTo>
                    <a:pt x="334" y="1579"/>
                  </a:lnTo>
                  <a:lnTo>
                    <a:pt x="348" y="1581"/>
                  </a:lnTo>
                  <a:lnTo>
                    <a:pt x="363" y="1581"/>
                  </a:lnTo>
                  <a:lnTo>
                    <a:pt x="377" y="1581"/>
                  </a:lnTo>
                  <a:lnTo>
                    <a:pt x="392" y="1579"/>
                  </a:lnTo>
                  <a:lnTo>
                    <a:pt x="407" y="1581"/>
                  </a:lnTo>
                  <a:lnTo>
                    <a:pt x="421" y="1581"/>
                  </a:lnTo>
                  <a:lnTo>
                    <a:pt x="434" y="1581"/>
                  </a:lnTo>
                  <a:lnTo>
                    <a:pt x="450" y="1581"/>
                  </a:lnTo>
                  <a:lnTo>
                    <a:pt x="465" y="1581"/>
                  </a:lnTo>
                  <a:lnTo>
                    <a:pt x="478" y="1581"/>
                  </a:lnTo>
                  <a:lnTo>
                    <a:pt x="494" y="1581"/>
                  </a:lnTo>
                  <a:lnTo>
                    <a:pt x="507" y="1581"/>
                  </a:lnTo>
                  <a:lnTo>
                    <a:pt x="522" y="1581"/>
                  </a:lnTo>
                  <a:lnTo>
                    <a:pt x="536" y="1581"/>
                  </a:lnTo>
                  <a:lnTo>
                    <a:pt x="549" y="1581"/>
                  </a:lnTo>
                  <a:lnTo>
                    <a:pt x="565" y="1581"/>
                  </a:lnTo>
                  <a:lnTo>
                    <a:pt x="580" y="1581"/>
                  </a:lnTo>
                  <a:lnTo>
                    <a:pt x="594" y="1581"/>
                  </a:lnTo>
                  <a:lnTo>
                    <a:pt x="609" y="1581"/>
                  </a:lnTo>
                  <a:lnTo>
                    <a:pt x="622" y="1581"/>
                  </a:lnTo>
                  <a:lnTo>
                    <a:pt x="636" y="1581"/>
                  </a:lnTo>
                  <a:lnTo>
                    <a:pt x="651" y="1581"/>
                  </a:lnTo>
                  <a:lnTo>
                    <a:pt x="661" y="1581"/>
                  </a:lnTo>
                  <a:lnTo>
                    <a:pt x="676" y="1581"/>
                  </a:lnTo>
                  <a:lnTo>
                    <a:pt x="690" y="1583"/>
                  </a:lnTo>
                  <a:lnTo>
                    <a:pt x="705" y="1583"/>
                  </a:lnTo>
                  <a:lnTo>
                    <a:pt x="718" y="1583"/>
                  </a:lnTo>
                  <a:lnTo>
                    <a:pt x="734" y="1583"/>
                  </a:lnTo>
                  <a:lnTo>
                    <a:pt x="736" y="1583"/>
                  </a:lnTo>
                  <a:lnTo>
                    <a:pt x="747" y="1583"/>
                  </a:lnTo>
                  <a:lnTo>
                    <a:pt x="762" y="1583"/>
                  </a:lnTo>
                  <a:lnTo>
                    <a:pt x="776" y="1583"/>
                  </a:lnTo>
                  <a:lnTo>
                    <a:pt x="791" y="1583"/>
                  </a:lnTo>
                  <a:lnTo>
                    <a:pt x="805" y="1583"/>
                  </a:lnTo>
                  <a:lnTo>
                    <a:pt x="805" y="1569"/>
                  </a:lnTo>
                  <a:lnTo>
                    <a:pt x="805" y="1556"/>
                  </a:lnTo>
                  <a:lnTo>
                    <a:pt x="805" y="1542"/>
                  </a:lnTo>
                  <a:lnTo>
                    <a:pt x="805" y="1529"/>
                  </a:lnTo>
                  <a:lnTo>
                    <a:pt x="805" y="1514"/>
                  </a:lnTo>
                  <a:lnTo>
                    <a:pt x="807" y="1500"/>
                  </a:lnTo>
                  <a:lnTo>
                    <a:pt x="807" y="1487"/>
                  </a:lnTo>
                  <a:lnTo>
                    <a:pt x="807" y="1471"/>
                  </a:lnTo>
                  <a:lnTo>
                    <a:pt x="807" y="1458"/>
                  </a:lnTo>
                  <a:lnTo>
                    <a:pt x="805" y="1444"/>
                  </a:lnTo>
                  <a:lnTo>
                    <a:pt x="810" y="1431"/>
                  </a:lnTo>
                  <a:lnTo>
                    <a:pt x="820" y="1431"/>
                  </a:lnTo>
                  <a:lnTo>
                    <a:pt x="830" y="1431"/>
                  </a:lnTo>
                  <a:lnTo>
                    <a:pt x="835" y="1431"/>
                  </a:lnTo>
                  <a:lnTo>
                    <a:pt x="841" y="1431"/>
                  </a:lnTo>
                  <a:lnTo>
                    <a:pt x="847" y="1431"/>
                  </a:lnTo>
                  <a:lnTo>
                    <a:pt x="853" y="1431"/>
                  </a:lnTo>
                  <a:lnTo>
                    <a:pt x="864" y="1429"/>
                  </a:lnTo>
                  <a:lnTo>
                    <a:pt x="874" y="1429"/>
                  </a:lnTo>
                  <a:lnTo>
                    <a:pt x="883" y="1427"/>
                  </a:lnTo>
                  <a:lnTo>
                    <a:pt x="893" y="1423"/>
                  </a:lnTo>
                  <a:lnTo>
                    <a:pt x="901" y="1419"/>
                  </a:lnTo>
                  <a:lnTo>
                    <a:pt x="906" y="1414"/>
                  </a:lnTo>
                  <a:lnTo>
                    <a:pt x="914" y="1410"/>
                  </a:lnTo>
                  <a:lnTo>
                    <a:pt x="922" y="1414"/>
                  </a:lnTo>
                  <a:lnTo>
                    <a:pt x="930" y="1416"/>
                  </a:lnTo>
                  <a:lnTo>
                    <a:pt x="939" y="1417"/>
                  </a:lnTo>
                  <a:lnTo>
                    <a:pt x="949" y="1419"/>
                  </a:lnTo>
                  <a:lnTo>
                    <a:pt x="958" y="1421"/>
                  </a:lnTo>
                  <a:lnTo>
                    <a:pt x="968" y="1421"/>
                  </a:lnTo>
                  <a:lnTo>
                    <a:pt x="974" y="1421"/>
                  </a:lnTo>
                  <a:lnTo>
                    <a:pt x="979" y="1421"/>
                  </a:lnTo>
                  <a:lnTo>
                    <a:pt x="991" y="1421"/>
                  </a:lnTo>
                  <a:lnTo>
                    <a:pt x="1003" y="1419"/>
                  </a:lnTo>
                  <a:lnTo>
                    <a:pt x="1010" y="1417"/>
                  </a:lnTo>
                  <a:lnTo>
                    <a:pt x="1018" y="1412"/>
                  </a:lnTo>
                  <a:lnTo>
                    <a:pt x="1026" y="1408"/>
                  </a:lnTo>
                  <a:lnTo>
                    <a:pt x="1031" y="1404"/>
                  </a:lnTo>
                  <a:lnTo>
                    <a:pt x="1033" y="1402"/>
                  </a:lnTo>
                  <a:lnTo>
                    <a:pt x="1037" y="1396"/>
                  </a:lnTo>
                  <a:lnTo>
                    <a:pt x="1043" y="1393"/>
                  </a:lnTo>
                  <a:lnTo>
                    <a:pt x="1052" y="1389"/>
                  </a:lnTo>
                  <a:lnTo>
                    <a:pt x="1058" y="1391"/>
                  </a:lnTo>
                  <a:lnTo>
                    <a:pt x="1062" y="1391"/>
                  </a:lnTo>
                  <a:lnTo>
                    <a:pt x="1070" y="1394"/>
                  </a:lnTo>
                  <a:lnTo>
                    <a:pt x="1079" y="1396"/>
                  </a:lnTo>
                  <a:lnTo>
                    <a:pt x="1087" y="1400"/>
                  </a:lnTo>
                  <a:lnTo>
                    <a:pt x="1097" y="1400"/>
                  </a:lnTo>
                  <a:lnTo>
                    <a:pt x="1106" y="1404"/>
                  </a:lnTo>
                  <a:lnTo>
                    <a:pt x="1114" y="1406"/>
                  </a:lnTo>
                  <a:lnTo>
                    <a:pt x="1123" y="1408"/>
                  </a:lnTo>
                  <a:lnTo>
                    <a:pt x="1133" y="1410"/>
                  </a:lnTo>
                  <a:lnTo>
                    <a:pt x="1143" y="1410"/>
                  </a:lnTo>
                  <a:lnTo>
                    <a:pt x="1152" y="1412"/>
                  </a:lnTo>
                  <a:lnTo>
                    <a:pt x="1162" y="1414"/>
                  </a:lnTo>
                  <a:lnTo>
                    <a:pt x="1171" y="1416"/>
                  </a:lnTo>
                  <a:lnTo>
                    <a:pt x="1181" y="1416"/>
                  </a:lnTo>
                  <a:lnTo>
                    <a:pt x="1193" y="1416"/>
                  </a:lnTo>
                  <a:lnTo>
                    <a:pt x="1204" y="1414"/>
                  </a:lnTo>
                  <a:lnTo>
                    <a:pt x="1214" y="1414"/>
                  </a:lnTo>
                  <a:lnTo>
                    <a:pt x="1223" y="1412"/>
                  </a:lnTo>
                  <a:lnTo>
                    <a:pt x="1233" y="1408"/>
                  </a:lnTo>
                  <a:lnTo>
                    <a:pt x="1241" y="1406"/>
                  </a:lnTo>
                  <a:lnTo>
                    <a:pt x="1248" y="1402"/>
                  </a:lnTo>
                  <a:lnTo>
                    <a:pt x="1256" y="1396"/>
                  </a:lnTo>
                  <a:lnTo>
                    <a:pt x="1264" y="1393"/>
                  </a:lnTo>
                  <a:lnTo>
                    <a:pt x="1269" y="1389"/>
                  </a:lnTo>
                  <a:lnTo>
                    <a:pt x="1277" y="1383"/>
                  </a:lnTo>
                  <a:lnTo>
                    <a:pt x="1281" y="1377"/>
                  </a:lnTo>
                  <a:lnTo>
                    <a:pt x="1287" y="1371"/>
                  </a:lnTo>
                  <a:lnTo>
                    <a:pt x="1291" y="1364"/>
                  </a:lnTo>
                  <a:lnTo>
                    <a:pt x="1294" y="1356"/>
                  </a:lnTo>
                  <a:lnTo>
                    <a:pt x="1294" y="1346"/>
                  </a:lnTo>
                  <a:lnTo>
                    <a:pt x="1298" y="1337"/>
                  </a:lnTo>
                  <a:lnTo>
                    <a:pt x="1296" y="1331"/>
                  </a:lnTo>
                  <a:lnTo>
                    <a:pt x="1298" y="1321"/>
                  </a:lnTo>
                  <a:lnTo>
                    <a:pt x="1298" y="1312"/>
                  </a:lnTo>
                  <a:lnTo>
                    <a:pt x="1298" y="1306"/>
                  </a:lnTo>
                  <a:lnTo>
                    <a:pt x="1298" y="1300"/>
                  </a:lnTo>
                  <a:lnTo>
                    <a:pt x="1300" y="1291"/>
                  </a:lnTo>
                  <a:lnTo>
                    <a:pt x="1300" y="1281"/>
                  </a:lnTo>
                  <a:lnTo>
                    <a:pt x="1308" y="1275"/>
                  </a:lnTo>
                  <a:lnTo>
                    <a:pt x="1314" y="1272"/>
                  </a:lnTo>
                  <a:lnTo>
                    <a:pt x="1319" y="1266"/>
                  </a:lnTo>
                  <a:lnTo>
                    <a:pt x="1321" y="1264"/>
                  </a:lnTo>
                  <a:lnTo>
                    <a:pt x="1325" y="1260"/>
                  </a:lnTo>
                  <a:lnTo>
                    <a:pt x="1329" y="1252"/>
                  </a:lnTo>
                  <a:lnTo>
                    <a:pt x="1333" y="1245"/>
                  </a:lnTo>
                  <a:lnTo>
                    <a:pt x="1337" y="1239"/>
                  </a:lnTo>
                  <a:lnTo>
                    <a:pt x="1346" y="1235"/>
                  </a:lnTo>
                  <a:lnTo>
                    <a:pt x="1354" y="1233"/>
                  </a:lnTo>
                  <a:lnTo>
                    <a:pt x="1363" y="1229"/>
                  </a:lnTo>
                  <a:lnTo>
                    <a:pt x="1373" y="1229"/>
                  </a:lnTo>
                  <a:lnTo>
                    <a:pt x="1379" y="1235"/>
                  </a:lnTo>
                  <a:lnTo>
                    <a:pt x="1385" y="1241"/>
                  </a:lnTo>
                  <a:lnTo>
                    <a:pt x="1390" y="1247"/>
                  </a:lnTo>
                  <a:lnTo>
                    <a:pt x="1394" y="1254"/>
                  </a:lnTo>
                  <a:lnTo>
                    <a:pt x="1400" y="1260"/>
                  </a:lnTo>
                  <a:lnTo>
                    <a:pt x="1406" y="1264"/>
                  </a:lnTo>
                  <a:lnTo>
                    <a:pt x="1411" y="1270"/>
                  </a:lnTo>
                  <a:lnTo>
                    <a:pt x="1419" y="1275"/>
                  </a:lnTo>
                  <a:lnTo>
                    <a:pt x="1423" y="1281"/>
                  </a:lnTo>
                  <a:lnTo>
                    <a:pt x="1431" y="1287"/>
                  </a:lnTo>
                  <a:lnTo>
                    <a:pt x="1438" y="1291"/>
                  </a:lnTo>
                  <a:lnTo>
                    <a:pt x="1446" y="1295"/>
                  </a:lnTo>
                  <a:lnTo>
                    <a:pt x="1452" y="1298"/>
                  </a:lnTo>
                  <a:lnTo>
                    <a:pt x="1458" y="1304"/>
                  </a:lnTo>
                  <a:lnTo>
                    <a:pt x="1463" y="1306"/>
                  </a:lnTo>
                  <a:lnTo>
                    <a:pt x="1465" y="1308"/>
                  </a:lnTo>
                  <a:lnTo>
                    <a:pt x="1473" y="1312"/>
                  </a:lnTo>
                  <a:lnTo>
                    <a:pt x="1481" y="1316"/>
                  </a:lnTo>
                  <a:lnTo>
                    <a:pt x="1486" y="1321"/>
                  </a:lnTo>
                  <a:lnTo>
                    <a:pt x="1494" y="1325"/>
                  </a:lnTo>
                  <a:lnTo>
                    <a:pt x="1502" y="1329"/>
                  </a:lnTo>
                  <a:lnTo>
                    <a:pt x="1509" y="1331"/>
                  </a:lnTo>
                  <a:lnTo>
                    <a:pt x="1517" y="1335"/>
                  </a:lnTo>
                  <a:lnTo>
                    <a:pt x="1525" y="1339"/>
                  </a:lnTo>
                  <a:lnTo>
                    <a:pt x="1532" y="1341"/>
                  </a:lnTo>
                  <a:lnTo>
                    <a:pt x="1544" y="1343"/>
                  </a:lnTo>
                  <a:lnTo>
                    <a:pt x="1554" y="1343"/>
                  </a:lnTo>
                  <a:lnTo>
                    <a:pt x="1565" y="1343"/>
                  </a:lnTo>
                  <a:lnTo>
                    <a:pt x="1571" y="1343"/>
                  </a:lnTo>
                  <a:lnTo>
                    <a:pt x="1580" y="1343"/>
                  </a:lnTo>
                  <a:lnTo>
                    <a:pt x="1588" y="1348"/>
                  </a:lnTo>
                  <a:lnTo>
                    <a:pt x="1592" y="1354"/>
                  </a:lnTo>
                  <a:lnTo>
                    <a:pt x="1600" y="1360"/>
                  </a:lnTo>
                  <a:lnTo>
                    <a:pt x="1607" y="1362"/>
                  </a:lnTo>
                  <a:lnTo>
                    <a:pt x="1615" y="1366"/>
                  </a:lnTo>
                  <a:lnTo>
                    <a:pt x="1625" y="1368"/>
                  </a:lnTo>
                  <a:lnTo>
                    <a:pt x="1636" y="1368"/>
                  </a:lnTo>
                  <a:lnTo>
                    <a:pt x="1646" y="1368"/>
                  </a:lnTo>
                  <a:lnTo>
                    <a:pt x="1655" y="1369"/>
                  </a:lnTo>
                  <a:lnTo>
                    <a:pt x="1659" y="1375"/>
                  </a:lnTo>
                  <a:lnTo>
                    <a:pt x="1663" y="1385"/>
                  </a:lnTo>
                  <a:lnTo>
                    <a:pt x="1667" y="1391"/>
                  </a:lnTo>
                  <a:lnTo>
                    <a:pt x="1673" y="1398"/>
                  </a:lnTo>
                  <a:lnTo>
                    <a:pt x="1676" y="1404"/>
                  </a:lnTo>
                  <a:lnTo>
                    <a:pt x="1682" y="1410"/>
                  </a:lnTo>
                  <a:lnTo>
                    <a:pt x="1690" y="1416"/>
                  </a:lnTo>
                  <a:lnTo>
                    <a:pt x="1696" y="1419"/>
                  </a:lnTo>
                  <a:lnTo>
                    <a:pt x="1703" y="1423"/>
                  </a:lnTo>
                  <a:lnTo>
                    <a:pt x="1713" y="1427"/>
                  </a:lnTo>
                  <a:lnTo>
                    <a:pt x="1721" y="1429"/>
                  </a:lnTo>
                  <a:lnTo>
                    <a:pt x="1730" y="1431"/>
                  </a:lnTo>
                  <a:lnTo>
                    <a:pt x="1740" y="1433"/>
                  </a:lnTo>
                  <a:lnTo>
                    <a:pt x="1751" y="1433"/>
                  </a:lnTo>
                  <a:lnTo>
                    <a:pt x="1757" y="1433"/>
                  </a:lnTo>
                  <a:lnTo>
                    <a:pt x="1767" y="1433"/>
                  </a:lnTo>
                  <a:lnTo>
                    <a:pt x="1776" y="1431"/>
                  </a:lnTo>
                  <a:lnTo>
                    <a:pt x="1786" y="1427"/>
                  </a:lnTo>
                  <a:lnTo>
                    <a:pt x="1796" y="1425"/>
                  </a:lnTo>
                  <a:lnTo>
                    <a:pt x="1803" y="1421"/>
                  </a:lnTo>
                  <a:lnTo>
                    <a:pt x="1811" y="1417"/>
                  </a:lnTo>
                  <a:lnTo>
                    <a:pt x="1817" y="1423"/>
                  </a:lnTo>
                  <a:lnTo>
                    <a:pt x="1822" y="1429"/>
                  </a:lnTo>
                  <a:lnTo>
                    <a:pt x="1828" y="1435"/>
                  </a:lnTo>
                  <a:lnTo>
                    <a:pt x="1832" y="1441"/>
                  </a:lnTo>
                  <a:lnTo>
                    <a:pt x="1834" y="1441"/>
                  </a:lnTo>
                  <a:lnTo>
                    <a:pt x="1840" y="1446"/>
                  </a:lnTo>
                  <a:lnTo>
                    <a:pt x="1845" y="1452"/>
                  </a:lnTo>
                  <a:lnTo>
                    <a:pt x="1853" y="1458"/>
                  </a:lnTo>
                  <a:lnTo>
                    <a:pt x="1861" y="1462"/>
                  </a:lnTo>
                  <a:lnTo>
                    <a:pt x="1870" y="1464"/>
                  </a:lnTo>
                  <a:lnTo>
                    <a:pt x="1880" y="1466"/>
                  </a:lnTo>
                  <a:lnTo>
                    <a:pt x="1892" y="1466"/>
                  </a:lnTo>
                  <a:lnTo>
                    <a:pt x="1901" y="1464"/>
                  </a:lnTo>
                  <a:lnTo>
                    <a:pt x="1909" y="1467"/>
                  </a:lnTo>
                  <a:lnTo>
                    <a:pt x="1915" y="1473"/>
                  </a:lnTo>
                  <a:lnTo>
                    <a:pt x="1918" y="1481"/>
                  </a:lnTo>
                  <a:lnTo>
                    <a:pt x="1924" y="1487"/>
                  </a:lnTo>
                  <a:lnTo>
                    <a:pt x="1930" y="1492"/>
                  </a:lnTo>
                  <a:lnTo>
                    <a:pt x="1938" y="1496"/>
                  </a:lnTo>
                  <a:lnTo>
                    <a:pt x="1943" y="1500"/>
                  </a:lnTo>
                  <a:lnTo>
                    <a:pt x="1951" y="1504"/>
                  </a:lnTo>
                  <a:lnTo>
                    <a:pt x="1957" y="1510"/>
                  </a:lnTo>
                  <a:lnTo>
                    <a:pt x="1964" y="1514"/>
                  </a:lnTo>
                  <a:lnTo>
                    <a:pt x="1974" y="1515"/>
                  </a:lnTo>
                  <a:lnTo>
                    <a:pt x="1984" y="1517"/>
                  </a:lnTo>
                  <a:lnTo>
                    <a:pt x="1991" y="1519"/>
                  </a:lnTo>
                  <a:lnTo>
                    <a:pt x="2003" y="1521"/>
                  </a:lnTo>
                  <a:lnTo>
                    <a:pt x="2012" y="1519"/>
                  </a:lnTo>
                  <a:lnTo>
                    <a:pt x="2024" y="1517"/>
                  </a:lnTo>
                  <a:lnTo>
                    <a:pt x="2030" y="1517"/>
                  </a:lnTo>
                  <a:lnTo>
                    <a:pt x="2039" y="1515"/>
                  </a:lnTo>
                  <a:lnTo>
                    <a:pt x="2051" y="1515"/>
                  </a:lnTo>
                  <a:lnTo>
                    <a:pt x="2060" y="1514"/>
                  </a:lnTo>
                  <a:lnTo>
                    <a:pt x="2068" y="1515"/>
                  </a:lnTo>
                  <a:lnTo>
                    <a:pt x="2076" y="1519"/>
                  </a:lnTo>
                  <a:lnTo>
                    <a:pt x="2085" y="1521"/>
                  </a:lnTo>
                  <a:lnTo>
                    <a:pt x="2093" y="1525"/>
                  </a:lnTo>
                  <a:lnTo>
                    <a:pt x="2103" y="1525"/>
                  </a:lnTo>
                  <a:lnTo>
                    <a:pt x="2108" y="1525"/>
                  </a:lnTo>
                  <a:lnTo>
                    <a:pt x="2120" y="1525"/>
                  </a:lnTo>
                  <a:lnTo>
                    <a:pt x="2126" y="1523"/>
                  </a:lnTo>
                  <a:lnTo>
                    <a:pt x="2130" y="1523"/>
                  </a:lnTo>
                  <a:lnTo>
                    <a:pt x="2137" y="1519"/>
                  </a:lnTo>
                  <a:lnTo>
                    <a:pt x="2147" y="1515"/>
                  </a:lnTo>
                  <a:lnTo>
                    <a:pt x="2155" y="1514"/>
                  </a:lnTo>
                  <a:lnTo>
                    <a:pt x="2162" y="1508"/>
                  </a:lnTo>
                  <a:lnTo>
                    <a:pt x="2168" y="1504"/>
                  </a:lnTo>
                  <a:lnTo>
                    <a:pt x="2176" y="1498"/>
                  </a:lnTo>
                  <a:lnTo>
                    <a:pt x="2180" y="1492"/>
                  </a:lnTo>
                  <a:lnTo>
                    <a:pt x="2183" y="1485"/>
                  </a:lnTo>
                  <a:lnTo>
                    <a:pt x="2191" y="1479"/>
                  </a:lnTo>
                  <a:lnTo>
                    <a:pt x="2201" y="1481"/>
                  </a:lnTo>
                  <a:lnTo>
                    <a:pt x="2210" y="1481"/>
                  </a:lnTo>
                  <a:lnTo>
                    <a:pt x="2222" y="1479"/>
                  </a:lnTo>
                  <a:lnTo>
                    <a:pt x="2229" y="1477"/>
                  </a:lnTo>
                  <a:lnTo>
                    <a:pt x="2237" y="1473"/>
                  </a:lnTo>
                  <a:lnTo>
                    <a:pt x="2245" y="1467"/>
                  </a:lnTo>
                  <a:lnTo>
                    <a:pt x="2252" y="1469"/>
                  </a:lnTo>
                  <a:lnTo>
                    <a:pt x="2264" y="1469"/>
                  </a:lnTo>
                  <a:lnTo>
                    <a:pt x="2274" y="1469"/>
                  </a:lnTo>
                  <a:lnTo>
                    <a:pt x="2277" y="1467"/>
                  </a:lnTo>
                  <a:lnTo>
                    <a:pt x="2283" y="1467"/>
                  </a:lnTo>
                  <a:lnTo>
                    <a:pt x="2293" y="1464"/>
                  </a:lnTo>
                  <a:lnTo>
                    <a:pt x="2300" y="1460"/>
                  </a:lnTo>
                  <a:lnTo>
                    <a:pt x="2306" y="1456"/>
                  </a:lnTo>
                  <a:lnTo>
                    <a:pt x="2314" y="1452"/>
                  </a:lnTo>
                  <a:lnTo>
                    <a:pt x="2324" y="1452"/>
                  </a:lnTo>
                  <a:lnTo>
                    <a:pt x="2333" y="1454"/>
                  </a:lnTo>
                  <a:lnTo>
                    <a:pt x="2345" y="1454"/>
                  </a:lnTo>
                  <a:lnTo>
                    <a:pt x="2354" y="1454"/>
                  </a:lnTo>
                  <a:lnTo>
                    <a:pt x="2360" y="1454"/>
                  </a:lnTo>
                  <a:lnTo>
                    <a:pt x="2366" y="1454"/>
                  </a:lnTo>
                  <a:lnTo>
                    <a:pt x="2377" y="1454"/>
                  </a:lnTo>
                  <a:lnTo>
                    <a:pt x="2385" y="1450"/>
                  </a:lnTo>
                  <a:lnTo>
                    <a:pt x="2393" y="1446"/>
                  </a:lnTo>
                  <a:lnTo>
                    <a:pt x="2400" y="1442"/>
                  </a:lnTo>
                  <a:lnTo>
                    <a:pt x="2406" y="1437"/>
                  </a:lnTo>
                  <a:lnTo>
                    <a:pt x="2412" y="1431"/>
                  </a:lnTo>
                  <a:lnTo>
                    <a:pt x="2418" y="1427"/>
                  </a:lnTo>
                  <a:lnTo>
                    <a:pt x="2423" y="1421"/>
                  </a:lnTo>
                  <a:lnTo>
                    <a:pt x="2429" y="1414"/>
                  </a:lnTo>
                  <a:lnTo>
                    <a:pt x="2437" y="1404"/>
                  </a:lnTo>
                  <a:lnTo>
                    <a:pt x="2439" y="1396"/>
                  </a:lnTo>
                  <a:lnTo>
                    <a:pt x="2443" y="1383"/>
                  </a:lnTo>
                  <a:lnTo>
                    <a:pt x="2443" y="1377"/>
                  </a:lnTo>
                  <a:lnTo>
                    <a:pt x="2443" y="1371"/>
                  </a:lnTo>
                  <a:lnTo>
                    <a:pt x="2441" y="1366"/>
                  </a:lnTo>
                  <a:lnTo>
                    <a:pt x="2439" y="1356"/>
                  </a:lnTo>
                  <a:lnTo>
                    <a:pt x="2435" y="1348"/>
                  </a:lnTo>
                  <a:lnTo>
                    <a:pt x="2431" y="1343"/>
                  </a:lnTo>
                  <a:lnTo>
                    <a:pt x="2425" y="1337"/>
                  </a:lnTo>
                  <a:lnTo>
                    <a:pt x="2423" y="1329"/>
                  </a:lnTo>
                  <a:lnTo>
                    <a:pt x="2418" y="1321"/>
                  </a:lnTo>
                  <a:lnTo>
                    <a:pt x="2412" y="1316"/>
                  </a:lnTo>
                  <a:lnTo>
                    <a:pt x="2408" y="1312"/>
                  </a:lnTo>
                  <a:lnTo>
                    <a:pt x="2400" y="1306"/>
                  </a:lnTo>
                  <a:lnTo>
                    <a:pt x="2398" y="1306"/>
                  </a:lnTo>
                  <a:lnTo>
                    <a:pt x="2393" y="1304"/>
                  </a:lnTo>
                  <a:lnTo>
                    <a:pt x="2385" y="1300"/>
                  </a:lnTo>
                  <a:lnTo>
                    <a:pt x="2385" y="1298"/>
                  </a:lnTo>
                  <a:lnTo>
                    <a:pt x="2383" y="1296"/>
                  </a:lnTo>
                  <a:lnTo>
                    <a:pt x="2381" y="1295"/>
                  </a:lnTo>
                  <a:lnTo>
                    <a:pt x="2379" y="1289"/>
                  </a:lnTo>
                  <a:lnTo>
                    <a:pt x="2377" y="1285"/>
                  </a:lnTo>
                  <a:lnTo>
                    <a:pt x="2377" y="1281"/>
                  </a:lnTo>
                  <a:lnTo>
                    <a:pt x="2375" y="1277"/>
                  </a:lnTo>
                  <a:lnTo>
                    <a:pt x="2373" y="1273"/>
                  </a:lnTo>
                  <a:lnTo>
                    <a:pt x="2370" y="1270"/>
                  </a:lnTo>
                  <a:lnTo>
                    <a:pt x="2368" y="1266"/>
                  </a:lnTo>
                  <a:lnTo>
                    <a:pt x="2364" y="1264"/>
                  </a:lnTo>
                  <a:lnTo>
                    <a:pt x="2362" y="1262"/>
                  </a:lnTo>
                  <a:lnTo>
                    <a:pt x="2358" y="1258"/>
                  </a:lnTo>
                  <a:lnTo>
                    <a:pt x="2354" y="1256"/>
                  </a:lnTo>
                  <a:lnTo>
                    <a:pt x="2352" y="1254"/>
                  </a:lnTo>
                  <a:lnTo>
                    <a:pt x="2349" y="1252"/>
                  </a:lnTo>
                  <a:lnTo>
                    <a:pt x="2345" y="1250"/>
                  </a:lnTo>
                  <a:lnTo>
                    <a:pt x="2339" y="1250"/>
                  </a:lnTo>
                  <a:lnTo>
                    <a:pt x="2333" y="1248"/>
                  </a:lnTo>
                  <a:lnTo>
                    <a:pt x="2327" y="1250"/>
                  </a:lnTo>
                  <a:lnTo>
                    <a:pt x="2324" y="1248"/>
                  </a:lnTo>
                  <a:lnTo>
                    <a:pt x="2318" y="1248"/>
                  </a:lnTo>
                  <a:lnTo>
                    <a:pt x="2314" y="1247"/>
                  </a:lnTo>
                  <a:lnTo>
                    <a:pt x="2312" y="1245"/>
                  </a:lnTo>
                  <a:lnTo>
                    <a:pt x="2308" y="1243"/>
                  </a:lnTo>
                  <a:lnTo>
                    <a:pt x="2304" y="1241"/>
                  </a:lnTo>
                  <a:lnTo>
                    <a:pt x="2299" y="1239"/>
                  </a:lnTo>
                  <a:lnTo>
                    <a:pt x="2293" y="1239"/>
                  </a:lnTo>
                  <a:lnTo>
                    <a:pt x="2287" y="1239"/>
                  </a:lnTo>
                  <a:lnTo>
                    <a:pt x="2283" y="1241"/>
                  </a:lnTo>
                  <a:lnTo>
                    <a:pt x="2279" y="1243"/>
                  </a:lnTo>
                  <a:lnTo>
                    <a:pt x="2277" y="1245"/>
                  </a:lnTo>
                  <a:lnTo>
                    <a:pt x="2276" y="1245"/>
                  </a:lnTo>
                  <a:lnTo>
                    <a:pt x="2272" y="1247"/>
                  </a:lnTo>
                  <a:lnTo>
                    <a:pt x="2270" y="1248"/>
                  </a:lnTo>
                  <a:lnTo>
                    <a:pt x="2266" y="1252"/>
                  </a:lnTo>
                  <a:lnTo>
                    <a:pt x="2262" y="1254"/>
                  </a:lnTo>
                  <a:lnTo>
                    <a:pt x="2260" y="1256"/>
                  </a:lnTo>
                  <a:lnTo>
                    <a:pt x="2256" y="1260"/>
                  </a:lnTo>
                  <a:lnTo>
                    <a:pt x="2252" y="1260"/>
                  </a:lnTo>
                  <a:lnTo>
                    <a:pt x="2249" y="1260"/>
                  </a:lnTo>
                  <a:lnTo>
                    <a:pt x="2245" y="1258"/>
                  </a:lnTo>
                  <a:lnTo>
                    <a:pt x="2241" y="1256"/>
                  </a:lnTo>
                  <a:lnTo>
                    <a:pt x="2235" y="1254"/>
                  </a:lnTo>
                  <a:lnTo>
                    <a:pt x="2231" y="1254"/>
                  </a:lnTo>
                  <a:lnTo>
                    <a:pt x="2226" y="1254"/>
                  </a:lnTo>
                  <a:lnTo>
                    <a:pt x="2220" y="1254"/>
                  </a:lnTo>
                  <a:lnTo>
                    <a:pt x="2216" y="1256"/>
                  </a:lnTo>
                  <a:lnTo>
                    <a:pt x="2210" y="1256"/>
                  </a:lnTo>
                  <a:lnTo>
                    <a:pt x="2206" y="1258"/>
                  </a:lnTo>
                  <a:lnTo>
                    <a:pt x="2203" y="1260"/>
                  </a:lnTo>
                  <a:lnTo>
                    <a:pt x="2199" y="1262"/>
                  </a:lnTo>
                  <a:lnTo>
                    <a:pt x="2195" y="1264"/>
                  </a:lnTo>
                  <a:lnTo>
                    <a:pt x="2191" y="1266"/>
                  </a:lnTo>
                  <a:lnTo>
                    <a:pt x="2187" y="1268"/>
                  </a:lnTo>
                  <a:lnTo>
                    <a:pt x="2183" y="1272"/>
                  </a:lnTo>
                  <a:lnTo>
                    <a:pt x="2181" y="1273"/>
                  </a:lnTo>
                  <a:lnTo>
                    <a:pt x="2183" y="1272"/>
                  </a:lnTo>
                  <a:lnTo>
                    <a:pt x="2180" y="1275"/>
                  </a:lnTo>
                  <a:lnTo>
                    <a:pt x="2178" y="1277"/>
                  </a:lnTo>
                  <a:lnTo>
                    <a:pt x="2174" y="1277"/>
                  </a:lnTo>
                  <a:lnTo>
                    <a:pt x="2170" y="1279"/>
                  </a:lnTo>
                  <a:lnTo>
                    <a:pt x="2164" y="1279"/>
                  </a:lnTo>
                  <a:lnTo>
                    <a:pt x="2158" y="1279"/>
                  </a:lnTo>
                  <a:lnTo>
                    <a:pt x="2155" y="1281"/>
                  </a:lnTo>
                  <a:lnTo>
                    <a:pt x="2149" y="1281"/>
                  </a:lnTo>
                  <a:lnTo>
                    <a:pt x="2145" y="1283"/>
                  </a:lnTo>
                  <a:lnTo>
                    <a:pt x="2139" y="1285"/>
                  </a:lnTo>
                  <a:lnTo>
                    <a:pt x="2135" y="1285"/>
                  </a:lnTo>
                  <a:lnTo>
                    <a:pt x="2132" y="1287"/>
                  </a:lnTo>
                  <a:lnTo>
                    <a:pt x="2126" y="1289"/>
                  </a:lnTo>
                  <a:lnTo>
                    <a:pt x="2122" y="1291"/>
                  </a:lnTo>
                  <a:lnTo>
                    <a:pt x="2118" y="1293"/>
                  </a:lnTo>
                  <a:lnTo>
                    <a:pt x="2114" y="1295"/>
                  </a:lnTo>
                  <a:lnTo>
                    <a:pt x="2110" y="1296"/>
                  </a:lnTo>
                  <a:lnTo>
                    <a:pt x="2107" y="1298"/>
                  </a:lnTo>
                  <a:lnTo>
                    <a:pt x="2105" y="1300"/>
                  </a:lnTo>
                  <a:lnTo>
                    <a:pt x="2101" y="1304"/>
                  </a:lnTo>
                  <a:lnTo>
                    <a:pt x="2097" y="1306"/>
                  </a:lnTo>
                  <a:lnTo>
                    <a:pt x="2095" y="1310"/>
                  </a:lnTo>
                  <a:lnTo>
                    <a:pt x="2093" y="1312"/>
                  </a:lnTo>
                  <a:lnTo>
                    <a:pt x="2089" y="1316"/>
                  </a:lnTo>
                  <a:lnTo>
                    <a:pt x="2087" y="1320"/>
                  </a:lnTo>
                  <a:lnTo>
                    <a:pt x="2085" y="1321"/>
                  </a:lnTo>
                  <a:lnTo>
                    <a:pt x="2082" y="1323"/>
                  </a:lnTo>
                  <a:lnTo>
                    <a:pt x="2076" y="1323"/>
                  </a:lnTo>
                  <a:lnTo>
                    <a:pt x="2070" y="1325"/>
                  </a:lnTo>
                  <a:lnTo>
                    <a:pt x="2064" y="1325"/>
                  </a:lnTo>
                  <a:lnTo>
                    <a:pt x="2060" y="1327"/>
                  </a:lnTo>
                  <a:lnTo>
                    <a:pt x="2055" y="1327"/>
                  </a:lnTo>
                  <a:lnTo>
                    <a:pt x="2051" y="1327"/>
                  </a:lnTo>
                  <a:lnTo>
                    <a:pt x="2047" y="1329"/>
                  </a:lnTo>
                  <a:lnTo>
                    <a:pt x="2043" y="1331"/>
                  </a:lnTo>
                  <a:lnTo>
                    <a:pt x="2037" y="1333"/>
                  </a:lnTo>
                  <a:lnTo>
                    <a:pt x="2034" y="1335"/>
                  </a:lnTo>
                  <a:lnTo>
                    <a:pt x="2030" y="1337"/>
                  </a:lnTo>
                  <a:lnTo>
                    <a:pt x="2024" y="1337"/>
                  </a:lnTo>
                  <a:lnTo>
                    <a:pt x="2020" y="1339"/>
                  </a:lnTo>
                  <a:lnTo>
                    <a:pt x="2016" y="1341"/>
                  </a:lnTo>
                  <a:lnTo>
                    <a:pt x="2011" y="1343"/>
                  </a:lnTo>
                  <a:lnTo>
                    <a:pt x="2009" y="1345"/>
                  </a:lnTo>
                  <a:lnTo>
                    <a:pt x="2003" y="1345"/>
                  </a:lnTo>
                  <a:lnTo>
                    <a:pt x="1999" y="1343"/>
                  </a:lnTo>
                  <a:lnTo>
                    <a:pt x="1995" y="1341"/>
                  </a:lnTo>
                  <a:lnTo>
                    <a:pt x="1991" y="1339"/>
                  </a:lnTo>
                  <a:lnTo>
                    <a:pt x="1988" y="1339"/>
                  </a:lnTo>
                  <a:lnTo>
                    <a:pt x="1982" y="1337"/>
                  </a:lnTo>
                  <a:lnTo>
                    <a:pt x="1978" y="1335"/>
                  </a:lnTo>
                  <a:lnTo>
                    <a:pt x="1974" y="1333"/>
                  </a:lnTo>
                  <a:lnTo>
                    <a:pt x="1972" y="1331"/>
                  </a:lnTo>
                  <a:lnTo>
                    <a:pt x="1968" y="1329"/>
                  </a:lnTo>
                  <a:lnTo>
                    <a:pt x="1964" y="1327"/>
                  </a:lnTo>
                  <a:lnTo>
                    <a:pt x="1961" y="1323"/>
                  </a:lnTo>
                  <a:lnTo>
                    <a:pt x="1957" y="1321"/>
                  </a:lnTo>
                  <a:lnTo>
                    <a:pt x="1953" y="1320"/>
                  </a:lnTo>
                  <a:lnTo>
                    <a:pt x="1951" y="1318"/>
                  </a:lnTo>
                  <a:lnTo>
                    <a:pt x="1947" y="1316"/>
                  </a:lnTo>
                  <a:lnTo>
                    <a:pt x="1943" y="1314"/>
                  </a:lnTo>
                  <a:lnTo>
                    <a:pt x="1940" y="1312"/>
                  </a:lnTo>
                  <a:lnTo>
                    <a:pt x="1938" y="1308"/>
                  </a:lnTo>
                  <a:lnTo>
                    <a:pt x="1932" y="1306"/>
                  </a:lnTo>
                  <a:lnTo>
                    <a:pt x="1930" y="1304"/>
                  </a:lnTo>
                  <a:lnTo>
                    <a:pt x="1926" y="1300"/>
                  </a:lnTo>
                  <a:lnTo>
                    <a:pt x="1924" y="1298"/>
                  </a:lnTo>
                  <a:lnTo>
                    <a:pt x="1922" y="1295"/>
                  </a:lnTo>
                  <a:lnTo>
                    <a:pt x="1918" y="1293"/>
                  </a:lnTo>
                  <a:lnTo>
                    <a:pt x="1916" y="1289"/>
                  </a:lnTo>
                  <a:lnTo>
                    <a:pt x="1915" y="1285"/>
                  </a:lnTo>
                  <a:lnTo>
                    <a:pt x="1911" y="1283"/>
                  </a:lnTo>
                  <a:lnTo>
                    <a:pt x="1907" y="1281"/>
                  </a:lnTo>
                  <a:lnTo>
                    <a:pt x="1903" y="1281"/>
                  </a:lnTo>
                  <a:lnTo>
                    <a:pt x="1897" y="1279"/>
                  </a:lnTo>
                  <a:lnTo>
                    <a:pt x="1893" y="1279"/>
                  </a:lnTo>
                  <a:lnTo>
                    <a:pt x="1893" y="1273"/>
                  </a:lnTo>
                  <a:lnTo>
                    <a:pt x="1892" y="1270"/>
                  </a:lnTo>
                  <a:lnTo>
                    <a:pt x="1892" y="1264"/>
                  </a:lnTo>
                  <a:lnTo>
                    <a:pt x="1892" y="1258"/>
                  </a:lnTo>
                  <a:lnTo>
                    <a:pt x="1890" y="1254"/>
                  </a:lnTo>
                  <a:lnTo>
                    <a:pt x="1890" y="1248"/>
                  </a:lnTo>
                  <a:lnTo>
                    <a:pt x="1888" y="1245"/>
                  </a:lnTo>
                  <a:lnTo>
                    <a:pt x="1888" y="1239"/>
                  </a:lnTo>
                  <a:lnTo>
                    <a:pt x="1886" y="1235"/>
                  </a:lnTo>
                  <a:lnTo>
                    <a:pt x="1884" y="1229"/>
                  </a:lnTo>
                  <a:lnTo>
                    <a:pt x="1884" y="1225"/>
                  </a:lnTo>
                  <a:lnTo>
                    <a:pt x="1880" y="1222"/>
                  </a:lnTo>
                  <a:lnTo>
                    <a:pt x="1880" y="1218"/>
                  </a:lnTo>
                  <a:lnTo>
                    <a:pt x="1876" y="1214"/>
                  </a:lnTo>
                  <a:lnTo>
                    <a:pt x="1874" y="1212"/>
                  </a:lnTo>
                  <a:lnTo>
                    <a:pt x="1872" y="1208"/>
                  </a:lnTo>
                  <a:lnTo>
                    <a:pt x="1870" y="1206"/>
                  </a:lnTo>
                  <a:lnTo>
                    <a:pt x="1870" y="1204"/>
                  </a:lnTo>
                  <a:lnTo>
                    <a:pt x="1867" y="1202"/>
                  </a:lnTo>
                  <a:lnTo>
                    <a:pt x="1865" y="1200"/>
                  </a:lnTo>
                  <a:lnTo>
                    <a:pt x="1861" y="1197"/>
                  </a:lnTo>
                  <a:lnTo>
                    <a:pt x="1857" y="1195"/>
                  </a:lnTo>
                  <a:lnTo>
                    <a:pt x="1855" y="1193"/>
                  </a:lnTo>
                  <a:lnTo>
                    <a:pt x="1851" y="1191"/>
                  </a:lnTo>
                  <a:lnTo>
                    <a:pt x="1849" y="1189"/>
                  </a:lnTo>
                  <a:lnTo>
                    <a:pt x="1845" y="1185"/>
                  </a:lnTo>
                  <a:lnTo>
                    <a:pt x="1842" y="1183"/>
                  </a:lnTo>
                  <a:lnTo>
                    <a:pt x="1838" y="1181"/>
                  </a:lnTo>
                  <a:lnTo>
                    <a:pt x="1834" y="1179"/>
                  </a:lnTo>
                  <a:lnTo>
                    <a:pt x="1830" y="1179"/>
                  </a:lnTo>
                  <a:lnTo>
                    <a:pt x="1826" y="1176"/>
                  </a:lnTo>
                  <a:lnTo>
                    <a:pt x="1822" y="1176"/>
                  </a:lnTo>
                  <a:lnTo>
                    <a:pt x="1819" y="1174"/>
                  </a:lnTo>
                  <a:lnTo>
                    <a:pt x="1815" y="1172"/>
                  </a:lnTo>
                  <a:lnTo>
                    <a:pt x="1809" y="1172"/>
                  </a:lnTo>
                  <a:lnTo>
                    <a:pt x="1805" y="1170"/>
                  </a:lnTo>
                  <a:lnTo>
                    <a:pt x="1799" y="1170"/>
                  </a:lnTo>
                  <a:lnTo>
                    <a:pt x="1796" y="1168"/>
                  </a:lnTo>
                  <a:lnTo>
                    <a:pt x="1790" y="1168"/>
                  </a:lnTo>
                  <a:lnTo>
                    <a:pt x="1784" y="1168"/>
                  </a:lnTo>
                  <a:lnTo>
                    <a:pt x="1778" y="1168"/>
                  </a:lnTo>
                  <a:lnTo>
                    <a:pt x="1774" y="1170"/>
                  </a:lnTo>
                  <a:lnTo>
                    <a:pt x="1769" y="1170"/>
                  </a:lnTo>
                  <a:lnTo>
                    <a:pt x="1763" y="1170"/>
                  </a:lnTo>
                  <a:lnTo>
                    <a:pt x="1759" y="1172"/>
                  </a:lnTo>
                  <a:lnTo>
                    <a:pt x="1755" y="1174"/>
                  </a:lnTo>
                  <a:lnTo>
                    <a:pt x="1749" y="1174"/>
                  </a:lnTo>
                  <a:lnTo>
                    <a:pt x="1746" y="1176"/>
                  </a:lnTo>
                  <a:lnTo>
                    <a:pt x="1742" y="1177"/>
                  </a:lnTo>
                  <a:lnTo>
                    <a:pt x="1738" y="1179"/>
                  </a:lnTo>
                  <a:lnTo>
                    <a:pt x="1734" y="1181"/>
                  </a:lnTo>
                  <a:lnTo>
                    <a:pt x="1730" y="1183"/>
                  </a:lnTo>
                  <a:lnTo>
                    <a:pt x="1726" y="1187"/>
                  </a:lnTo>
                  <a:lnTo>
                    <a:pt x="1724" y="1189"/>
                  </a:lnTo>
                  <a:lnTo>
                    <a:pt x="1721" y="1191"/>
                  </a:lnTo>
                  <a:lnTo>
                    <a:pt x="1717" y="1193"/>
                  </a:lnTo>
                  <a:lnTo>
                    <a:pt x="1713" y="1197"/>
                  </a:lnTo>
                  <a:lnTo>
                    <a:pt x="1711" y="1199"/>
                  </a:lnTo>
                  <a:lnTo>
                    <a:pt x="1707" y="1200"/>
                  </a:lnTo>
                  <a:lnTo>
                    <a:pt x="1705" y="1204"/>
                  </a:lnTo>
                  <a:lnTo>
                    <a:pt x="1701" y="1206"/>
                  </a:lnTo>
                  <a:lnTo>
                    <a:pt x="1700" y="1210"/>
                  </a:lnTo>
                  <a:lnTo>
                    <a:pt x="1696" y="1214"/>
                  </a:lnTo>
                  <a:lnTo>
                    <a:pt x="1694" y="1216"/>
                  </a:lnTo>
                  <a:lnTo>
                    <a:pt x="1692" y="1214"/>
                  </a:lnTo>
                  <a:lnTo>
                    <a:pt x="1678" y="1206"/>
                  </a:lnTo>
                  <a:lnTo>
                    <a:pt x="1663" y="1199"/>
                  </a:lnTo>
                  <a:lnTo>
                    <a:pt x="1648" y="1189"/>
                  </a:lnTo>
                  <a:lnTo>
                    <a:pt x="1634" y="1181"/>
                  </a:lnTo>
                  <a:lnTo>
                    <a:pt x="1632" y="1177"/>
                  </a:lnTo>
                  <a:lnTo>
                    <a:pt x="1632" y="1172"/>
                  </a:lnTo>
                  <a:lnTo>
                    <a:pt x="1632" y="1166"/>
                  </a:lnTo>
                  <a:lnTo>
                    <a:pt x="1632" y="1160"/>
                  </a:lnTo>
                  <a:lnTo>
                    <a:pt x="1630" y="1156"/>
                  </a:lnTo>
                  <a:lnTo>
                    <a:pt x="1628" y="1152"/>
                  </a:lnTo>
                  <a:lnTo>
                    <a:pt x="1628" y="1147"/>
                  </a:lnTo>
                  <a:lnTo>
                    <a:pt x="1627" y="1143"/>
                  </a:lnTo>
                  <a:lnTo>
                    <a:pt x="1627" y="1139"/>
                  </a:lnTo>
                  <a:lnTo>
                    <a:pt x="1625" y="1133"/>
                  </a:lnTo>
                  <a:lnTo>
                    <a:pt x="1623" y="1129"/>
                  </a:lnTo>
                  <a:lnTo>
                    <a:pt x="1621" y="1126"/>
                  </a:lnTo>
                  <a:lnTo>
                    <a:pt x="1619" y="1122"/>
                  </a:lnTo>
                  <a:lnTo>
                    <a:pt x="1617" y="1118"/>
                  </a:lnTo>
                  <a:lnTo>
                    <a:pt x="1615" y="1114"/>
                  </a:lnTo>
                  <a:lnTo>
                    <a:pt x="1613" y="1110"/>
                  </a:lnTo>
                  <a:lnTo>
                    <a:pt x="1611" y="1106"/>
                  </a:lnTo>
                  <a:lnTo>
                    <a:pt x="1609" y="1103"/>
                  </a:lnTo>
                  <a:lnTo>
                    <a:pt x="1605" y="1101"/>
                  </a:lnTo>
                  <a:lnTo>
                    <a:pt x="1603" y="1097"/>
                  </a:lnTo>
                  <a:lnTo>
                    <a:pt x="1600" y="1095"/>
                  </a:lnTo>
                  <a:lnTo>
                    <a:pt x="1617" y="1070"/>
                  </a:lnTo>
                  <a:lnTo>
                    <a:pt x="1625" y="1062"/>
                  </a:lnTo>
                  <a:lnTo>
                    <a:pt x="1630" y="1062"/>
                  </a:lnTo>
                  <a:lnTo>
                    <a:pt x="1638" y="1062"/>
                  </a:lnTo>
                  <a:lnTo>
                    <a:pt x="1650" y="1064"/>
                  </a:lnTo>
                  <a:lnTo>
                    <a:pt x="1663" y="1062"/>
                  </a:lnTo>
                  <a:lnTo>
                    <a:pt x="1696" y="1058"/>
                  </a:lnTo>
                  <a:lnTo>
                    <a:pt x="1700" y="1041"/>
                  </a:lnTo>
                  <a:lnTo>
                    <a:pt x="1705" y="1028"/>
                  </a:lnTo>
                  <a:lnTo>
                    <a:pt x="1711" y="1014"/>
                  </a:lnTo>
                  <a:lnTo>
                    <a:pt x="1721" y="999"/>
                  </a:lnTo>
                  <a:lnTo>
                    <a:pt x="1734" y="985"/>
                  </a:lnTo>
                  <a:lnTo>
                    <a:pt x="1744" y="978"/>
                  </a:lnTo>
                  <a:lnTo>
                    <a:pt x="1751" y="972"/>
                  </a:lnTo>
                  <a:lnTo>
                    <a:pt x="1767" y="960"/>
                  </a:lnTo>
                  <a:lnTo>
                    <a:pt x="1780" y="953"/>
                  </a:lnTo>
                  <a:lnTo>
                    <a:pt x="1786" y="947"/>
                  </a:lnTo>
                  <a:lnTo>
                    <a:pt x="1790" y="935"/>
                  </a:lnTo>
                  <a:lnTo>
                    <a:pt x="1796" y="922"/>
                  </a:lnTo>
                  <a:lnTo>
                    <a:pt x="1797" y="918"/>
                  </a:lnTo>
                  <a:lnTo>
                    <a:pt x="1807" y="897"/>
                  </a:lnTo>
                  <a:lnTo>
                    <a:pt x="1811" y="880"/>
                  </a:lnTo>
                  <a:lnTo>
                    <a:pt x="1807" y="859"/>
                  </a:lnTo>
                  <a:lnTo>
                    <a:pt x="1809" y="849"/>
                  </a:lnTo>
                  <a:lnTo>
                    <a:pt x="1813" y="837"/>
                  </a:lnTo>
                  <a:lnTo>
                    <a:pt x="1811" y="834"/>
                  </a:lnTo>
                  <a:lnTo>
                    <a:pt x="1809" y="822"/>
                  </a:lnTo>
                  <a:lnTo>
                    <a:pt x="1801" y="805"/>
                  </a:lnTo>
                  <a:lnTo>
                    <a:pt x="1797" y="793"/>
                  </a:lnTo>
                  <a:lnTo>
                    <a:pt x="1799" y="780"/>
                  </a:lnTo>
                  <a:lnTo>
                    <a:pt x="1801" y="763"/>
                  </a:lnTo>
                  <a:lnTo>
                    <a:pt x="1803" y="753"/>
                  </a:lnTo>
                  <a:lnTo>
                    <a:pt x="1803" y="726"/>
                  </a:lnTo>
                  <a:lnTo>
                    <a:pt x="1799" y="693"/>
                  </a:lnTo>
                  <a:lnTo>
                    <a:pt x="1796" y="688"/>
                  </a:lnTo>
                  <a:lnTo>
                    <a:pt x="1763" y="655"/>
                  </a:lnTo>
                  <a:lnTo>
                    <a:pt x="1765" y="586"/>
                  </a:lnTo>
                  <a:lnTo>
                    <a:pt x="1771" y="473"/>
                  </a:lnTo>
                  <a:lnTo>
                    <a:pt x="1807" y="467"/>
                  </a:lnTo>
                  <a:lnTo>
                    <a:pt x="1886" y="444"/>
                  </a:lnTo>
                  <a:lnTo>
                    <a:pt x="1918" y="409"/>
                  </a:lnTo>
                  <a:lnTo>
                    <a:pt x="1930" y="398"/>
                  </a:lnTo>
                  <a:lnTo>
                    <a:pt x="1936" y="390"/>
                  </a:lnTo>
                  <a:lnTo>
                    <a:pt x="1938" y="390"/>
                  </a:lnTo>
                  <a:lnTo>
                    <a:pt x="1941" y="388"/>
                  </a:lnTo>
                  <a:lnTo>
                    <a:pt x="1947" y="388"/>
                  </a:lnTo>
                  <a:lnTo>
                    <a:pt x="1963" y="390"/>
                  </a:lnTo>
                  <a:lnTo>
                    <a:pt x="1970" y="386"/>
                  </a:lnTo>
                  <a:lnTo>
                    <a:pt x="2003" y="369"/>
                  </a:lnTo>
                  <a:lnTo>
                    <a:pt x="2009" y="377"/>
                  </a:lnTo>
                  <a:lnTo>
                    <a:pt x="2016" y="390"/>
                  </a:lnTo>
                  <a:lnTo>
                    <a:pt x="2020" y="394"/>
                  </a:lnTo>
                  <a:lnTo>
                    <a:pt x="2028" y="398"/>
                  </a:lnTo>
                  <a:lnTo>
                    <a:pt x="2034" y="402"/>
                  </a:lnTo>
                  <a:lnTo>
                    <a:pt x="2037" y="407"/>
                  </a:lnTo>
                  <a:lnTo>
                    <a:pt x="2037" y="415"/>
                  </a:lnTo>
                  <a:lnTo>
                    <a:pt x="2036" y="427"/>
                  </a:lnTo>
                  <a:lnTo>
                    <a:pt x="2156" y="467"/>
                  </a:lnTo>
                  <a:lnTo>
                    <a:pt x="2201" y="484"/>
                  </a:lnTo>
                  <a:lnTo>
                    <a:pt x="2252" y="499"/>
                  </a:lnTo>
                  <a:lnTo>
                    <a:pt x="2283" y="513"/>
                  </a:lnTo>
                  <a:lnTo>
                    <a:pt x="2327" y="532"/>
                  </a:lnTo>
                  <a:lnTo>
                    <a:pt x="2410" y="569"/>
                  </a:lnTo>
                  <a:lnTo>
                    <a:pt x="2450" y="569"/>
                  </a:lnTo>
                  <a:lnTo>
                    <a:pt x="2544" y="571"/>
                  </a:lnTo>
                  <a:lnTo>
                    <a:pt x="2661" y="572"/>
                  </a:lnTo>
                  <a:lnTo>
                    <a:pt x="2671" y="572"/>
                  </a:lnTo>
                  <a:lnTo>
                    <a:pt x="2777" y="494"/>
                  </a:lnTo>
                  <a:lnTo>
                    <a:pt x="2896" y="407"/>
                  </a:lnTo>
                  <a:lnTo>
                    <a:pt x="2907" y="409"/>
                  </a:lnTo>
                  <a:lnTo>
                    <a:pt x="2986" y="423"/>
                  </a:lnTo>
                  <a:lnTo>
                    <a:pt x="3070" y="436"/>
                  </a:lnTo>
                  <a:lnTo>
                    <a:pt x="3128" y="448"/>
                  </a:lnTo>
                  <a:lnTo>
                    <a:pt x="3132" y="450"/>
                  </a:lnTo>
                  <a:lnTo>
                    <a:pt x="3142" y="450"/>
                  </a:lnTo>
                  <a:lnTo>
                    <a:pt x="3151" y="448"/>
                  </a:lnTo>
                  <a:lnTo>
                    <a:pt x="3226" y="436"/>
                  </a:lnTo>
                  <a:lnTo>
                    <a:pt x="3259" y="432"/>
                  </a:lnTo>
                  <a:lnTo>
                    <a:pt x="3276" y="427"/>
                  </a:lnTo>
                  <a:lnTo>
                    <a:pt x="3314" y="409"/>
                  </a:lnTo>
                  <a:lnTo>
                    <a:pt x="3376" y="327"/>
                  </a:lnTo>
                  <a:lnTo>
                    <a:pt x="3412" y="215"/>
                  </a:lnTo>
                  <a:lnTo>
                    <a:pt x="3426" y="167"/>
                  </a:lnTo>
                  <a:lnTo>
                    <a:pt x="3430" y="161"/>
                  </a:lnTo>
                  <a:lnTo>
                    <a:pt x="3426" y="154"/>
                  </a:lnTo>
                  <a:lnTo>
                    <a:pt x="3420" y="148"/>
                  </a:lnTo>
                  <a:lnTo>
                    <a:pt x="3414" y="138"/>
                  </a:lnTo>
                  <a:lnTo>
                    <a:pt x="3418" y="129"/>
                  </a:lnTo>
                  <a:lnTo>
                    <a:pt x="3416" y="119"/>
                  </a:lnTo>
                  <a:lnTo>
                    <a:pt x="3412" y="115"/>
                  </a:lnTo>
                  <a:lnTo>
                    <a:pt x="3406" y="113"/>
                  </a:lnTo>
                  <a:lnTo>
                    <a:pt x="3401" y="108"/>
                  </a:lnTo>
                  <a:lnTo>
                    <a:pt x="3397" y="102"/>
                  </a:lnTo>
                  <a:lnTo>
                    <a:pt x="3395" y="90"/>
                  </a:lnTo>
                  <a:lnTo>
                    <a:pt x="3391" y="83"/>
                  </a:lnTo>
                  <a:lnTo>
                    <a:pt x="3341" y="16"/>
                  </a:lnTo>
                  <a:lnTo>
                    <a:pt x="3347" y="14"/>
                  </a:lnTo>
                  <a:lnTo>
                    <a:pt x="3349" y="12"/>
                  </a:lnTo>
                  <a:lnTo>
                    <a:pt x="3353" y="8"/>
                  </a:lnTo>
                  <a:lnTo>
                    <a:pt x="3355" y="6"/>
                  </a:lnTo>
                  <a:lnTo>
                    <a:pt x="3357" y="2"/>
                  </a:lnTo>
                  <a:lnTo>
                    <a:pt x="3362" y="0"/>
                  </a:lnTo>
                  <a:lnTo>
                    <a:pt x="3366" y="0"/>
                  </a:lnTo>
                  <a:lnTo>
                    <a:pt x="3372" y="0"/>
                  </a:lnTo>
                  <a:lnTo>
                    <a:pt x="3378" y="0"/>
                  </a:lnTo>
                  <a:lnTo>
                    <a:pt x="3382" y="2"/>
                  </a:lnTo>
                  <a:lnTo>
                    <a:pt x="3387" y="2"/>
                  </a:lnTo>
                  <a:lnTo>
                    <a:pt x="3391" y="4"/>
                  </a:lnTo>
                  <a:lnTo>
                    <a:pt x="3395" y="6"/>
                  </a:lnTo>
                  <a:lnTo>
                    <a:pt x="3399" y="8"/>
                  </a:lnTo>
                  <a:lnTo>
                    <a:pt x="3403" y="10"/>
                  </a:lnTo>
                  <a:lnTo>
                    <a:pt x="3406" y="12"/>
                  </a:lnTo>
                  <a:lnTo>
                    <a:pt x="3408" y="14"/>
                  </a:lnTo>
                  <a:lnTo>
                    <a:pt x="3412" y="17"/>
                  </a:lnTo>
                  <a:lnTo>
                    <a:pt x="3414" y="19"/>
                  </a:lnTo>
                  <a:lnTo>
                    <a:pt x="3418" y="23"/>
                  </a:lnTo>
                  <a:lnTo>
                    <a:pt x="3420" y="27"/>
                  </a:lnTo>
                  <a:lnTo>
                    <a:pt x="3422" y="29"/>
                  </a:lnTo>
                  <a:lnTo>
                    <a:pt x="3426" y="31"/>
                  </a:lnTo>
                  <a:lnTo>
                    <a:pt x="3430" y="35"/>
                  </a:lnTo>
                  <a:lnTo>
                    <a:pt x="3431" y="37"/>
                  </a:lnTo>
                  <a:lnTo>
                    <a:pt x="3435" y="39"/>
                  </a:lnTo>
                  <a:lnTo>
                    <a:pt x="3439" y="42"/>
                  </a:lnTo>
                  <a:lnTo>
                    <a:pt x="3441" y="44"/>
                  </a:lnTo>
                  <a:lnTo>
                    <a:pt x="3445" y="46"/>
                  </a:lnTo>
                  <a:lnTo>
                    <a:pt x="3449" y="48"/>
                  </a:lnTo>
                  <a:lnTo>
                    <a:pt x="3453" y="50"/>
                  </a:lnTo>
                  <a:lnTo>
                    <a:pt x="3456" y="52"/>
                  </a:lnTo>
                  <a:lnTo>
                    <a:pt x="3460" y="54"/>
                  </a:lnTo>
                  <a:lnTo>
                    <a:pt x="3464" y="56"/>
                  </a:lnTo>
                  <a:lnTo>
                    <a:pt x="3468" y="58"/>
                  </a:lnTo>
                  <a:lnTo>
                    <a:pt x="3472" y="60"/>
                  </a:lnTo>
                  <a:lnTo>
                    <a:pt x="3476" y="62"/>
                  </a:lnTo>
                  <a:lnTo>
                    <a:pt x="3479" y="64"/>
                  </a:lnTo>
                  <a:lnTo>
                    <a:pt x="3483" y="65"/>
                  </a:lnTo>
                  <a:lnTo>
                    <a:pt x="3487" y="65"/>
                  </a:lnTo>
                  <a:lnTo>
                    <a:pt x="3493" y="67"/>
                  </a:lnTo>
                  <a:lnTo>
                    <a:pt x="3497" y="69"/>
                  </a:lnTo>
                  <a:lnTo>
                    <a:pt x="3499" y="69"/>
                  </a:lnTo>
                  <a:lnTo>
                    <a:pt x="3501" y="69"/>
                  </a:lnTo>
                  <a:lnTo>
                    <a:pt x="3504" y="71"/>
                  </a:lnTo>
                  <a:lnTo>
                    <a:pt x="3510" y="73"/>
                  </a:lnTo>
                  <a:lnTo>
                    <a:pt x="3512" y="75"/>
                  </a:lnTo>
                  <a:lnTo>
                    <a:pt x="3516" y="79"/>
                  </a:lnTo>
                  <a:lnTo>
                    <a:pt x="3518" y="81"/>
                  </a:lnTo>
                  <a:lnTo>
                    <a:pt x="3520" y="85"/>
                  </a:lnTo>
                  <a:lnTo>
                    <a:pt x="3522" y="90"/>
                  </a:lnTo>
                  <a:lnTo>
                    <a:pt x="3522" y="94"/>
                  </a:lnTo>
                  <a:lnTo>
                    <a:pt x="3524" y="98"/>
                  </a:lnTo>
                  <a:lnTo>
                    <a:pt x="3526" y="104"/>
                  </a:lnTo>
                  <a:lnTo>
                    <a:pt x="3527" y="108"/>
                  </a:lnTo>
                  <a:lnTo>
                    <a:pt x="3529" y="112"/>
                  </a:lnTo>
                  <a:lnTo>
                    <a:pt x="3531" y="115"/>
                  </a:lnTo>
                  <a:lnTo>
                    <a:pt x="3533" y="117"/>
                  </a:lnTo>
                  <a:lnTo>
                    <a:pt x="3535" y="121"/>
                  </a:lnTo>
                  <a:lnTo>
                    <a:pt x="3537" y="125"/>
                  </a:lnTo>
                  <a:lnTo>
                    <a:pt x="3539" y="129"/>
                  </a:lnTo>
                  <a:lnTo>
                    <a:pt x="3539" y="135"/>
                  </a:lnTo>
                  <a:lnTo>
                    <a:pt x="3537" y="140"/>
                  </a:lnTo>
                  <a:lnTo>
                    <a:pt x="3537" y="144"/>
                  </a:lnTo>
                  <a:lnTo>
                    <a:pt x="3537" y="150"/>
                  </a:lnTo>
                  <a:lnTo>
                    <a:pt x="3537" y="154"/>
                  </a:lnTo>
                  <a:lnTo>
                    <a:pt x="3539" y="160"/>
                  </a:lnTo>
                  <a:lnTo>
                    <a:pt x="3541" y="163"/>
                  </a:lnTo>
                  <a:lnTo>
                    <a:pt x="3543" y="165"/>
                  </a:lnTo>
                  <a:lnTo>
                    <a:pt x="3545" y="169"/>
                  </a:lnTo>
                  <a:lnTo>
                    <a:pt x="3549" y="171"/>
                  </a:lnTo>
                  <a:lnTo>
                    <a:pt x="3552" y="175"/>
                  </a:lnTo>
                  <a:lnTo>
                    <a:pt x="3554" y="177"/>
                  </a:lnTo>
                  <a:lnTo>
                    <a:pt x="3558" y="179"/>
                  </a:lnTo>
                  <a:lnTo>
                    <a:pt x="3562" y="183"/>
                  </a:lnTo>
                  <a:lnTo>
                    <a:pt x="3564" y="185"/>
                  </a:lnTo>
                  <a:lnTo>
                    <a:pt x="3568" y="186"/>
                  </a:lnTo>
                  <a:lnTo>
                    <a:pt x="3570" y="190"/>
                  </a:lnTo>
                  <a:lnTo>
                    <a:pt x="3572" y="194"/>
                  </a:lnTo>
                  <a:lnTo>
                    <a:pt x="3574" y="198"/>
                  </a:lnTo>
                  <a:lnTo>
                    <a:pt x="3577" y="200"/>
                  </a:lnTo>
                  <a:lnTo>
                    <a:pt x="3579" y="202"/>
                  </a:lnTo>
                  <a:lnTo>
                    <a:pt x="3583" y="206"/>
                  </a:lnTo>
                  <a:lnTo>
                    <a:pt x="3587" y="208"/>
                  </a:lnTo>
                  <a:lnTo>
                    <a:pt x="3591" y="209"/>
                  </a:lnTo>
                  <a:lnTo>
                    <a:pt x="3595" y="211"/>
                  </a:lnTo>
                  <a:lnTo>
                    <a:pt x="3598" y="213"/>
                  </a:lnTo>
                  <a:lnTo>
                    <a:pt x="3602" y="213"/>
                  </a:lnTo>
                  <a:lnTo>
                    <a:pt x="3606" y="215"/>
                  </a:lnTo>
                  <a:close/>
                </a:path>
              </a:pathLst>
            </a:custGeom>
            <a:solidFill>
              <a:schemeClr val="tx2"/>
            </a:solid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1157" y="2966"/>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1098" y="2941"/>
              <a:ext cx="6" cy="6"/>
            </a:xfrm>
            <a:custGeom>
              <a:avLst/>
              <a:gdLst>
                <a:gd name="T0" fmla="*/ 2 w 6"/>
                <a:gd name="T1" fmla="*/ 0 h 6"/>
                <a:gd name="T2" fmla="*/ 2 w 6"/>
                <a:gd name="T3" fmla="*/ 2 h 6"/>
                <a:gd name="T4" fmla="*/ 4 w 6"/>
                <a:gd name="T5" fmla="*/ 2 h 6"/>
                <a:gd name="T6" fmla="*/ 6 w 6"/>
                <a:gd name="T7" fmla="*/ 2 h 6"/>
                <a:gd name="T8" fmla="*/ 6 w 6"/>
                <a:gd name="T9" fmla="*/ 4 h 6"/>
                <a:gd name="T10" fmla="*/ 2 w 6"/>
                <a:gd name="T11" fmla="*/ 6 h 6"/>
                <a:gd name="T12" fmla="*/ 0 w 6"/>
                <a:gd name="T13" fmla="*/ 4 h 6"/>
                <a:gd name="T14" fmla="*/ 0 w 6"/>
                <a:gd name="T15" fmla="*/ 2 h 6"/>
                <a:gd name="T16" fmla="*/ 0 w 6"/>
                <a:gd name="T17" fmla="*/ 0 h 6"/>
                <a:gd name="T18" fmla="*/ 2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2" y="0"/>
                  </a:moveTo>
                  <a:lnTo>
                    <a:pt x="2" y="2"/>
                  </a:lnTo>
                  <a:lnTo>
                    <a:pt x="4" y="2"/>
                  </a:lnTo>
                  <a:lnTo>
                    <a:pt x="6" y="2"/>
                  </a:lnTo>
                  <a:lnTo>
                    <a:pt x="6" y="4"/>
                  </a:lnTo>
                  <a:lnTo>
                    <a:pt x="2" y="6"/>
                  </a:lnTo>
                  <a:lnTo>
                    <a:pt x="0" y="4"/>
                  </a:lnTo>
                  <a:lnTo>
                    <a:pt x="0" y="2"/>
                  </a:lnTo>
                  <a:lnTo>
                    <a:pt x="0" y="0"/>
                  </a:lnTo>
                  <a:lnTo>
                    <a:pt x="2" y="0"/>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1073" y="2938"/>
              <a:ext cx="25" cy="21"/>
            </a:xfrm>
            <a:custGeom>
              <a:avLst/>
              <a:gdLst>
                <a:gd name="T0" fmla="*/ 4 w 25"/>
                <a:gd name="T1" fmla="*/ 5 h 21"/>
                <a:gd name="T2" fmla="*/ 6 w 25"/>
                <a:gd name="T3" fmla="*/ 7 h 21"/>
                <a:gd name="T4" fmla="*/ 8 w 25"/>
                <a:gd name="T5" fmla="*/ 7 h 21"/>
                <a:gd name="T6" fmla="*/ 10 w 25"/>
                <a:gd name="T7" fmla="*/ 7 h 21"/>
                <a:gd name="T8" fmla="*/ 10 w 25"/>
                <a:gd name="T9" fmla="*/ 11 h 21"/>
                <a:gd name="T10" fmla="*/ 13 w 25"/>
                <a:gd name="T11" fmla="*/ 13 h 21"/>
                <a:gd name="T12" fmla="*/ 15 w 25"/>
                <a:gd name="T13" fmla="*/ 15 h 21"/>
                <a:gd name="T14" fmla="*/ 17 w 25"/>
                <a:gd name="T15" fmla="*/ 17 h 21"/>
                <a:gd name="T16" fmla="*/ 17 w 25"/>
                <a:gd name="T17" fmla="*/ 19 h 21"/>
                <a:gd name="T18" fmla="*/ 21 w 25"/>
                <a:gd name="T19" fmla="*/ 19 h 21"/>
                <a:gd name="T20" fmla="*/ 23 w 25"/>
                <a:gd name="T21" fmla="*/ 17 h 21"/>
                <a:gd name="T22" fmla="*/ 25 w 25"/>
                <a:gd name="T23" fmla="*/ 17 h 21"/>
                <a:gd name="T24" fmla="*/ 25 w 25"/>
                <a:gd name="T25" fmla="*/ 19 h 21"/>
                <a:gd name="T26" fmla="*/ 25 w 25"/>
                <a:gd name="T27" fmla="*/ 21 h 21"/>
                <a:gd name="T28" fmla="*/ 23 w 25"/>
                <a:gd name="T29" fmla="*/ 21 h 21"/>
                <a:gd name="T30" fmla="*/ 21 w 25"/>
                <a:gd name="T31" fmla="*/ 21 h 21"/>
                <a:gd name="T32" fmla="*/ 15 w 25"/>
                <a:gd name="T33" fmla="*/ 19 h 21"/>
                <a:gd name="T34" fmla="*/ 11 w 25"/>
                <a:gd name="T35" fmla="*/ 15 h 21"/>
                <a:gd name="T36" fmla="*/ 8 w 25"/>
                <a:gd name="T37" fmla="*/ 13 h 21"/>
                <a:gd name="T38" fmla="*/ 2 w 25"/>
                <a:gd name="T39" fmla="*/ 7 h 21"/>
                <a:gd name="T40" fmla="*/ 2 w 25"/>
                <a:gd name="T41" fmla="*/ 5 h 21"/>
                <a:gd name="T42" fmla="*/ 0 w 25"/>
                <a:gd name="T43" fmla="*/ 5 h 21"/>
                <a:gd name="T44" fmla="*/ 0 w 25"/>
                <a:gd name="T45" fmla="*/ 0 h 21"/>
                <a:gd name="T46" fmla="*/ 2 w 25"/>
                <a:gd name="T47" fmla="*/ 0 h 21"/>
                <a:gd name="T48" fmla="*/ 4 w 25"/>
                <a:gd name="T49" fmla="*/ 0 h 21"/>
                <a:gd name="T50" fmla="*/ 4 w 25"/>
                <a:gd name="T51" fmla="*/ 2 h 21"/>
                <a:gd name="T52" fmla="*/ 4 w 25"/>
                <a:gd name="T5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1">
                  <a:moveTo>
                    <a:pt x="4" y="5"/>
                  </a:moveTo>
                  <a:lnTo>
                    <a:pt x="6" y="7"/>
                  </a:lnTo>
                  <a:lnTo>
                    <a:pt x="8" y="7"/>
                  </a:lnTo>
                  <a:lnTo>
                    <a:pt x="10" y="7"/>
                  </a:lnTo>
                  <a:lnTo>
                    <a:pt x="10" y="11"/>
                  </a:lnTo>
                  <a:lnTo>
                    <a:pt x="13" y="13"/>
                  </a:lnTo>
                  <a:lnTo>
                    <a:pt x="15" y="15"/>
                  </a:lnTo>
                  <a:lnTo>
                    <a:pt x="17" y="17"/>
                  </a:lnTo>
                  <a:lnTo>
                    <a:pt x="17" y="19"/>
                  </a:lnTo>
                  <a:lnTo>
                    <a:pt x="21" y="19"/>
                  </a:lnTo>
                  <a:lnTo>
                    <a:pt x="23" y="17"/>
                  </a:lnTo>
                  <a:lnTo>
                    <a:pt x="25" y="17"/>
                  </a:lnTo>
                  <a:lnTo>
                    <a:pt x="25" y="19"/>
                  </a:lnTo>
                  <a:lnTo>
                    <a:pt x="25" y="21"/>
                  </a:lnTo>
                  <a:lnTo>
                    <a:pt x="23" y="21"/>
                  </a:lnTo>
                  <a:lnTo>
                    <a:pt x="21" y="21"/>
                  </a:lnTo>
                  <a:lnTo>
                    <a:pt x="15" y="19"/>
                  </a:lnTo>
                  <a:lnTo>
                    <a:pt x="11" y="15"/>
                  </a:lnTo>
                  <a:lnTo>
                    <a:pt x="8" y="13"/>
                  </a:lnTo>
                  <a:lnTo>
                    <a:pt x="2" y="7"/>
                  </a:lnTo>
                  <a:lnTo>
                    <a:pt x="2" y="5"/>
                  </a:lnTo>
                  <a:lnTo>
                    <a:pt x="0" y="5"/>
                  </a:lnTo>
                  <a:lnTo>
                    <a:pt x="0" y="0"/>
                  </a:lnTo>
                  <a:lnTo>
                    <a:pt x="2" y="0"/>
                  </a:lnTo>
                  <a:lnTo>
                    <a:pt x="4" y="0"/>
                  </a:lnTo>
                  <a:lnTo>
                    <a:pt x="4" y="2"/>
                  </a:lnTo>
                  <a:lnTo>
                    <a:pt x="4" y="5"/>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083" y="2924"/>
              <a:ext cx="5" cy="2"/>
            </a:xfrm>
            <a:custGeom>
              <a:avLst/>
              <a:gdLst>
                <a:gd name="T0" fmla="*/ 5 w 5"/>
                <a:gd name="T1" fmla="*/ 2 h 2"/>
                <a:gd name="T2" fmla="*/ 3 w 5"/>
                <a:gd name="T3" fmla="*/ 2 h 2"/>
                <a:gd name="T4" fmla="*/ 0 w 5"/>
                <a:gd name="T5" fmla="*/ 2 h 2"/>
                <a:gd name="T6" fmla="*/ 0 w 5"/>
                <a:gd name="T7" fmla="*/ 0 h 2"/>
                <a:gd name="T8" fmla="*/ 3 w 5"/>
                <a:gd name="T9" fmla="*/ 0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3" y="2"/>
                  </a:lnTo>
                  <a:lnTo>
                    <a:pt x="0" y="2"/>
                  </a:lnTo>
                  <a:lnTo>
                    <a:pt x="0" y="0"/>
                  </a:lnTo>
                  <a:lnTo>
                    <a:pt x="3" y="0"/>
                  </a:lnTo>
                  <a:lnTo>
                    <a:pt x="5"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100" y="2915"/>
              <a:ext cx="8" cy="25"/>
            </a:xfrm>
            <a:custGeom>
              <a:avLst/>
              <a:gdLst>
                <a:gd name="T0" fmla="*/ 4 w 8"/>
                <a:gd name="T1" fmla="*/ 23 h 25"/>
                <a:gd name="T2" fmla="*/ 2 w 8"/>
                <a:gd name="T3" fmla="*/ 25 h 25"/>
                <a:gd name="T4" fmla="*/ 0 w 8"/>
                <a:gd name="T5" fmla="*/ 25 h 25"/>
                <a:gd name="T6" fmla="*/ 0 w 8"/>
                <a:gd name="T7" fmla="*/ 21 h 25"/>
                <a:gd name="T8" fmla="*/ 0 w 8"/>
                <a:gd name="T9" fmla="*/ 15 h 25"/>
                <a:gd name="T10" fmla="*/ 2 w 8"/>
                <a:gd name="T11" fmla="*/ 15 h 25"/>
                <a:gd name="T12" fmla="*/ 2 w 8"/>
                <a:gd name="T13" fmla="*/ 11 h 25"/>
                <a:gd name="T14" fmla="*/ 2 w 8"/>
                <a:gd name="T15" fmla="*/ 5 h 25"/>
                <a:gd name="T16" fmla="*/ 2 w 8"/>
                <a:gd name="T17" fmla="*/ 0 h 25"/>
                <a:gd name="T18" fmla="*/ 4 w 8"/>
                <a:gd name="T19" fmla="*/ 0 h 25"/>
                <a:gd name="T20" fmla="*/ 4 w 8"/>
                <a:gd name="T21" fmla="*/ 11 h 25"/>
                <a:gd name="T22" fmla="*/ 6 w 8"/>
                <a:gd name="T23" fmla="*/ 15 h 25"/>
                <a:gd name="T24" fmla="*/ 8 w 8"/>
                <a:gd name="T25" fmla="*/ 15 h 25"/>
                <a:gd name="T26" fmla="*/ 8 w 8"/>
                <a:gd name="T27" fmla="*/ 17 h 25"/>
                <a:gd name="T28" fmla="*/ 4 w 8"/>
                <a:gd name="T29" fmla="*/ 21 h 25"/>
                <a:gd name="T30" fmla="*/ 4 w 8"/>
                <a:gd name="T3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5">
                  <a:moveTo>
                    <a:pt x="4" y="23"/>
                  </a:moveTo>
                  <a:lnTo>
                    <a:pt x="2" y="25"/>
                  </a:lnTo>
                  <a:lnTo>
                    <a:pt x="0" y="25"/>
                  </a:lnTo>
                  <a:lnTo>
                    <a:pt x="0" y="21"/>
                  </a:lnTo>
                  <a:lnTo>
                    <a:pt x="0" y="15"/>
                  </a:lnTo>
                  <a:lnTo>
                    <a:pt x="2" y="15"/>
                  </a:lnTo>
                  <a:lnTo>
                    <a:pt x="2" y="11"/>
                  </a:lnTo>
                  <a:lnTo>
                    <a:pt x="2" y="5"/>
                  </a:lnTo>
                  <a:lnTo>
                    <a:pt x="2" y="0"/>
                  </a:lnTo>
                  <a:lnTo>
                    <a:pt x="4" y="0"/>
                  </a:lnTo>
                  <a:lnTo>
                    <a:pt x="4" y="11"/>
                  </a:lnTo>
                  <a:lnTo>
                    <a:pt x="6" y="15"/>
                  </a:lnTo>
                  <a:lnTo>
                    <a:pt x="8" y="15"/>
                  </a:lnTo>
                  <a:lnTo>
                    <a:pt x="8" y="17"/>
                  </a:lnTo>
                  <a:lnTo>
                    <a:pt x="4" y="21"/>
                  </a:lnTo>
                  <a:lnTo>
                    <a:pt x="4" y="23"/>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1067" y="2911"/>
              <a:ext cx="6" cy="4"/>
            </a:xfrm>
            <a:custGeom>
              <a:avLst/>
              <a:gdLst>
                <a:gd name="T0" fmla="*/ 4 w 6"/>
                <a:gd name="T1" fmla="*/ 2 h 4"/>
                <a:gd name="T2" fmla="*/ 2 w 6"/>
                <a:gd name="T3" fmla="*/ 4 h 4"/>
                <a:gd name="T4" fmla="*/ 0 w 6"/>
                <a:gd name="T5" fmla="*/ 4 h 4"/>
                <a:gd name="T6" fmla="*/ 0 w 6"/>
                <a:gd name="T7" fmla="*/ 2 h 4"/>
                <a:gd name="T8" fmla="*/ 2 w 6"/>
                <a:gd name="T9" fmla="*/ 0 h 4"/>
                <a:gd name="T10" fmla="*/ 6 w 6"/>
                <a:gd name="T11" fmla="*/ 0 h 4"/>
                <a:gd name="T12" fmla="*/ 6 w 6"/>
                <a:gd name="T13" fmla="*/ 2 h 4"/>
                <a:gd name="T14" fmla="*/ 4 w 6"/>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2"/>
                  </a:moveTo>
                  <a:lnTo>
                    <a:pt x="2" y="4"/>
                  </a:lnTo>
                  <a:lnTo>
                    <a:pt x="0" y="4"/>
                  </a:lnTo>
                  <a:lnTo>
                    <a:pt x="0" y="2"/>
                  </a:lnTo>
                  <a:lnTo>
                    <a:pt x="2" y="0"/>
                  </a:lnTo>
                  <a:lnTo>
                    <a:pt x="6" y="0"/>
                  </a:lnTo>
                  <a:lnTo>
                    <a:pt x="6" y="2"/>
                  </a:lnTo>
                  <a:lnTo>
                    <a:pt x="4"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1083" y="2836"/>
              <a:ext cx="13" cy="13"/>
            </a:xfrm>
            <a:custGeom>
              <a:avLst/>
              <a:gdLst>
                <a:gd name="T0" fmla="*/ 7 w 13"/>
                <a:gd name="T1" fmla="*/ 7 h 13"/>
                <a:gd name="T2" fmla="*/ 1 w 13"/>
                <a:gd name="T3" fmla="*/ 13 h 13"/>
                <a:gd name="T4" fmla="*/ 0 w 13"/>
                <a:gd name="T5" fmla="*/ 13 h 13"/>
                <a:gd name="T6" fmla="*/ 0 w 13"/>
                <a:gd name="T7" fmla="*/ 11 h 13"/>
                <a:gd name="T8" fmla="*/ 1 w 13"/>
                <a:gd name="T9" fmla="*/ 11 h 13"/>
                <a:gd name="T10" fmla="*/ 1 w 13"/>
                <a:gd name="T11" fmla="*/ 9 h 13"/>
                <a:gd name="T12" fmla="*/ 5 w 13"/>
                <a:gd name="T13" fmla="*/ 6 h 13"/>
                <a:gd name="T14" fmla="*/ 7 w 13"/>
                <a:gd name="T15" fmla="*/ 4 h 13"/>
                <a:gd name="T16" fmla="*/ 5 w 13"/>
                <a:gd name="T17" fmla="*/ 4 h 13"/>
                <a:gd name="T18" fmla="*/ 11 w 13"/>
                <a:gd name="T19" fmla="*/ 0 h 13"/>
                <a:gd name="T20" fmla="*/ 13 w 13"/>
                <a:gd name="T21" fmla="*/ 2 h 13"/>
                <a:gd name="T22" fmla="*/ 11 w 13"/>
                <a:gd name="T23" fmla="*/ 4 h 13"/>
                <a:gd name="T24" fmla="*/ 7 w 13"/>
                <a:gd name="T2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3">
                  <a:moveTo>
                    <a:pt x="7" y="7"/>
                  </a:moveTo>
                  <a:lnTo>
                    <a:pt x="1" y="13"/>
                  </a:lnTo>
                  <a:lnTo>
                    <a:pt x="0" y="13"/>
                  </a:lnTo>
                  <a:lnTo>
                    <a:pt x="0" y="11"/>
                  </a:lnTo>
                  <a:lnTo>
                    <a:pt x="1" y="11"/>
                  </a:lnTo>
                  <a:lnTo>
                    <a:pt x="1" y="9"/>
                  </a:lnTo>
                  <a:lnTo>
                    <a:pt x="5" y="6"/>
                  </a:lnTo>
                  <a:lnTo>
                    <a:pt x="7" y="4"/>
                  </a:lnTo>
                  <a:lnTo>
                    <a:pt x="5" y="4"/>
                  </a:lnTo>
                  <a:lnTo>
                    <a:pt x="11" y="0"/>
                  </a:lnTo>
                  <a:lnTo>
                    <a:pt x="13" y="2"/>
                  </a:lnTo>
                  <a:lnTo>
                    <a:pt x="11" y="4"/>
                  </a:lnTo>
                  <a:lnTo>
                    <a:pt x="7" y="7"/>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1081" y="2832"/>
              <a:ext cx="9" cy="13"/>
            </a:xfrm>
            <a:custGeom>
              <a:avLst/>
              <a:gdLst>
                <a:gd name="T0" fmla="*/ 2 w 9"/>
                <a:gd name="T1" fmla="*/ 13 h 13"/>
                <a:gd name="T2" fmla="*/ 0 w 9"/>
                <a:gd name="T3" fmla="*/ 13 h 13"/>
                <a:gd name="T4" fmla="*/ 0 w 9"/>
                <a:gd name="T5" fmla="*/ 11 h 13"/>
                <a:gd name="T6" fmla="*/ 2 w 9"/>
                <a:gd name="T7" fmla="*/ 11 h 13"/>
                <a:gd name="T8" fmla="*/ 2 w 9"/>
                <a:gd name="T9" fmla="*/ 10 h 13"/>
                <a:gd name="T10" fmla="*/ 3 w 9"/>
                <a:gd name="T11" fmla="*/ 6 h 13"/>
                <a:gd name="T12" fmla="*/ 3 w 9"/>
                <a:gd name="T13" fmla="*/ 2 h 13"/>
                <a:gd name="T14" fmla="*/ 3 w 9"/>
                <a:gd name="T15" fmla="*/ 0 h 13"/>
                <a:gd name="T16" fmla="*/ 5 w 9"/>
                <a:gd name="T17" fmla="*/ 0 h 13"/>
                <a:gd name="T18" fmla="*/ 7 w 9"/>
                <a:gd name="T19" fmla="*/ 2 h 13"/>
                <a:gd name="T20" fmla="*/ 9 w 9"/>
                <a:gd name="T21" fmla="*/ 4 h 13"/>
                <a:gd name="T22" fmla="*/ 7 w 9"/>
                <a:gd name="T23" fmla="*/ 6 h 13"/>
                <a:gd name="T24" fmla="*/ 5 w 9"/>
                <a:gd name="T25" fmla="*/ 10 h 13"/>
                <a:gd name="T26" fmla="*/ 2 w 9"/>
                <a:gd name="T2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3">
                  <a:moveTo>
                    <a:pt x="2" y="13"/>
                  </a:moveTo>
                  <a:lnTo>
                    <a:pt x="0" y="13"/>
                  </a:lnTo>
                  <a:lnTo>
                    <a:pt x="0" y="11"/>
                  </a:lnTo>
                  <a:lnTo>
                    <a:pt x="2" y="11"/>
                  </a:lnTo>
                  <a:lnTo>
                    <a:pt x="2" y="10"/>
                  </a:lnTo>
                  <a:lnTo>
                    <a:pt x="3" y="6"/>
                  </a:lnTo>
                  <a:lnTo>
                    <a:pt x="3" y="2"/>
                  </a:lnTo>
                  <a:lnTo>
                    <a:pt x="3" y="0"/>
                  </a:lnTo>
                  <a:lnTo>
                    <a:pt x="5" y="0"/>
                  </a:lnTo>
                  <a:lnTo>
                    <a:pt x="7" y="2"/>
                  </a:lnTo>
                  <a:lnTo>
                    <a:pt x="9" y="4"/>
                  </a:lnTo>
                  <a:lnTo>
                    <a:pt x="7" y="6"/>
                  </a:lnTo>
                  <a:lnTo>
                    <a:pt x="5" y="10"/>
                  </a:lnTo>
                  <a:lnTo>
                    <a:pt x="2" y="13"/>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1071" y="2824"/>
              <a:ext cx="6" cy="6"/>
            </a:xfrm>
            <a:custGeom>
              <a:avLst/>
              <a:gdLst>
                <a:gd name="T0" fmla="*/ 6 w 6"/>
                <a:gd name="T1" fmla="*/ 4 h 6"/>
                <a:gd name="T2" fmla="*/ 2 w 6"/>
                <a:gd name="T3" fmla="*/ 6 h 6"/>
                <a:gd name="T4" fmla="*/ 0 w 6"/>
                <a:gd name="T5" fmla="*/ 6 h 6"/>
                <a:gd name="T6" fmla="*/ 0 w 6"/>
                <a:gd name="T7" fmla="*/ 2 h 6"/>
                <a:gd name="T8" fmla="*/ 2 w 6"/>
                <a:gd name="T9" fmla="*/ 0 h 6"/>
                <a:gd name="T10" fmla="*/ 4 w 6"/>
                <a:gd name="T11" fmla="*/ 0 h 6"/>
                <a:gd name="T12" fmla="*/ 6 w 6"/>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4"/>
                  </a:moveTo>
                  <a:lnTo>
                    <a:pt x="2" y="6"/>
                  </a:lnTo>
                  <a:lnTo>
                    <a:pt x="0" y="6"/>
                  </a:lnTo>
                  <a:lnTo>
                    <a:pt x="0" y="2"/>
                  </a:lnTo>
                  <a:lnTo>
                    <a:pt x="2" y="0"/>
                  </a:lnTo>
                  <a:lnTo>
                    <a:pt x="4" y="0"/>
                  </a:lnTo>
                  <a:lnTo>
                    <a:pt x="6" y="4"/>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1086" y="2817"/>
              <a:ext cx="12" cy="15"/>
            </a:xfrm>
            <a:custGeom>
              <a:avLst/>
              <a:gdLst>
                <a:gd name="T0" fmla="*/ 6 w 12"/>
                <a:gd name="T1" fmla="*/ 15 h 15"/>
                <a:gd name="T2" fmla="*/ 4 w 12"/>
                <a:gd name="T3" fmla="*/ 15 h 15"/>
                <a:gd name="T4" fmla="*/ 0 w 12"/>
                <a:gd name="T5" fmla="*/ 11 h 15"/>
                <a:gd name="T6" fmla="*/ 2 w 12"/>
                <a:gd name="T7" fmla="*/ 11 h 15"/>
                <a:gd name="T8" fmla="*/ 8 w 12"/>
                <a:gd name="T9" fmla="*/ 3 h 15"/>
                <a:gd name="T10" fmla="*/ 10 w 12"/>
                <a:gd name="T11" fmla="*/ 0 h 15"/>
                <a:gd name="T12" fmla="*/ 12 w 12"/>
                <a:gd name="T13" fmla="*/ 2 h 15"/>
                <a:gd name="T14" fmla="*/ 12 w 12"/>
                <a:gd name="T15" fmla="*/ 3 h 15"/>
                <a:gd name="T16" fmla="*/ 12 w 12"/>
                <a:gd name="T17" fmla="*/ 5 h 15"/>
                <a:gd name="T18" fmla="*/ 8 w 12"/>
                <a:gd name="T19" fmla="*/ 11 h 15"/>
                <a:gd name="T20" fmla="*/ 6 w 12"/>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5">
                  <a:moveTo>
                    <a:pt x="6" y="15"/>
                  </a:moveTo>
                  <a:lnTo>
                    <a:pt x="4" y="15"/>
                  </a:lnTo>
                  <a:lnTo>
                    <a:pt x="0" y="11"/>
                  </a:lnTo>
                  <a:lnTo>
                    <a:pt x="2" y="11"/>
                  </a:lnTo>
                  <a:lnTo>
                    <a:pt x="8" y="3"/>
                  </a:lnTo>
                  <a:lnTo>
                    <a:pt x="10" y="0"/>
                  </a:lnTo>
                  <a:lnTo>
                    <a:pt x="12" y="2"/>
                  </a:lnTo>
                  <a:lnTo>
                    <a:pt x="12" y="3"/>
                  </a:lnTo>
                  <a:lnTo>
                    <a:pt x="12" y="5"/>
                  </a:lnTo>
                  <a:lnTo>
                    <a:pt x="8" y="11"/>
                  </a:lnTo>
                  <a:lnTo>
                    <a:pt x="6" y="15"/>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1098" y="2815"/>
              <a:ext cx="6" cy="9"/>
            </a:xfrm>
            <a:custGeom>
              <a:avLst/>
              <a:gdLst>
                <a:gd name="T0" fmla="*/ 4 w 6"/>
                <a:gd name="T1" fmla="*/ 7 h 9"/>
                <a:gd name="T2" fmla="*/ 2 w 6"/>
                <a:gd name="T3" fmla="*/ 9 h 9"/>
                <a:gd name="T4" fmla="*/ 0 w 6"/>
                <a:gd name="T5" fmla="*/ 9 h 9"/>
                <a:gd name="T6" fmla="*/ 2 w 6"/>
                <a:gd name="T7" fmla="*/ 5 h 9"/>
                <a:gd name="T8" fmla="*/ 2 w 6"/>
                <a:gd name="T9" fmla="*/ 4 h 9"/>
                <a:gd name="T10" fmla="*/ 0 w 6"/>
                <a:gd name="T11" fmla="*/ 2 h 9"/>
                <a:gd name="T12" fmla="*/ 2 w 6"/>
                <a:gd name="T13" fmla="*/ 0 h 9"/>
                <a:gd name="T14" fmla="*/ 4 w 6"/>
                <a:gd name="T15" fmla="*/ 0 h 9"/>
                <a:gd name="T16" fmla="*/ 6 w 6"/>
                <a:gd name="T17" fmla="*/ 0 h 9"/>
                <a:gd name="T18" fmla="*/ 6 w 6"/>
                <a:gd name="T19" fmla="*/ 2 h 9"/>
                <a:gd name="T20" fmla="*/ 6 w 6"/>
                <a:gd name="T21" fmla="*/ 4 h 9"/>
                <a:gd name="T22" fmla="*/ 4 w 6"/>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4" y="7"/>
                  </a:moveTo>
                  <a:lnTo>
                    <a:pt x="2" y="9"/>
                  </a:lnTo>
                  <a:lnTo>
                    <a:pt x="0" y="9"/>
                  </a:lnTo>
                  <a:lnTo>
                    <a:pt x="2" y="5"/>
                  </a:lnTo>
                  <a:lnTo>
                    <a:pt x="2" y="4"/>
                  </a:lnTo>
                  <a:lnTo>
                    <a:pt x="0" y="2"/>
                  </a:lnTo>
                  <a:lnTo>
                    <a:pt x="2" y="0"/>
                  </a:lnTo>
                  <a:lnTo>
                    <a:pt x="4" y="0"/>
                  </a:lnTo>
                  <a:lnTo>
                    <a:pt x="6" y="0"/>
                  </a:lnTo>
                  <a:lnTo>
                    <a:pt x="6" y="2"/>
                  </a:lnTo>
                  <a:lnTo>
                    <a:pt x="6" y="4"/>
                  </a:lnTo>
                  <a:lnTo>
                    <a:pt x="4" y="7"/>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1094" y="2803"/>
              <a:ext cx="46" cy="35"/>
            </a:xfrm>
            <a:custGeom>
              <a:avLst/>
              <a:gdLst>
                <a:gd name="T0" fmla="*/ 29 w 46"/>
                <a:gd name="T1" fmla="*/ 23 h 35"/>
                <a:gd name="T2" fmla="*/ 27 w 46"/>
                <a:gd name="T3" fmla="*/ 25 h 35"/>
                <a:gd name="T4" fmla="*/ 21 w 46"/>
                <a:gd name="T5" fmla="*/ 29 h 35"/>
                <a:gd name="T6" fmla="*/ 19 w 46"/>
                <a:gd name="T7" fmla="*/ 31 h 35"/>
                <a:gd name="T8" fmla="*/ 17 w 46"/>
                <a:gd name="T9" fmla="*/ 33 h 35"/>
                <a:gd name="T10" fmla="*/ 15 w 46"/>
                <a:gd name="T11" fmla="*/ 33 h 35"/>
                <a:gd name="T12" fmla="*/ 12 w 46"/>
                <a:gd name="T13" fmla="*/ 33 h 35"/>
                <a:gd name="T14" fmla="*/ 10 w 46"/>
                <a:gd name="T15" fmla="*/ 33 h 35"/>
                <a:gd name="T16" fmla="*/ 6 w 46"/>
                <a:gd name="T17" fmla="*/ 35 h 35"/>
                <a:gd name="T18" fmla="*/ 4 w 46"/>
                <a:gd name="T19" fmla="*/ 35 h 35"/>
                <a:gd name="T20" fmla="*/ 0 w 46"/>
                <a:gd name="T21" fmla="*/ 33 h 35"/>
                <a:gd name="T22" fmla="*/ 0 w 46"/>
                <a:gd name="T23" fmla="*/ 29 h 35"/>
                <a:gd name="T24" fmla="*/ 2 w 46"/>
                <a:gd name="T25" fmla="*/ 27 h 35"/>
                <a:gd name="T26" fmla="*/ 2 w 46"/>
                <a:gd name="T27" fmla="*/ 25 h 35"/>
                <a:gd name="T28" fmla="*/ 4 w 46"/>
                <a:gd name="T29" fmla="*/ 21 h 35"/>
                <a:gd name="T30" fmla="*/ 8 w 46"/>
                <a:gd name="T31" fmla="*/ 21 h 35"/>
                <a:gd name="T32" fmla="*/ 10 w 46"/>
                <a:gd name="T33" fmla="*/ 19 h 35"/>
                <a:gd name="T34" fmla="*/ 12 w 46"/>
                <a:gd name="T35" fmla="*/ 16 h 35"/>
                <a:gd name="T36" fmla="*/ 12 w 46"/>
                <a:gd name="T37" fmla="*/ 14 h 35"/>
                <a:gd name="T38" fmla="*/ 14 w 46"/>
                <a:gd name="T39" fmla="*/ 10 h 35"/>
                <a:gd name="T40" fmla="*/ 15 w 46"/>
                <a:gd name="T41" fmla="*/ 6 h 35"/>
                <a:gd name="T42" fmla="*/ 19 w 46"/>
                <a:gd name="T43" fmla="*/ 4 h 35"/>
                <a:gd name="T44" fmla="*/ 21 w 46"/>
                <a:gd name="T45" fmla="*/ 4 h 35"/>
                <a:gd name="T46" fmla="*/ 25 w 46"/>
                <a:gd name="T47" fmla="*/ 4 h 35"/>
                <a:gd name="T48" fmla="*/ 27 w 46"/>
                <a:gd name="T49" fmla="*/ 2 h 35"/>
                <a:gd name="T50" fmla="*/ 29 w 46"/>
                <a:gd name="T51" fmla="*/ 2 h 35"/>
                <a:gd name="T52" fmla="*/ 31 w 46"/>
                <a:gd name="T53" fmla="*/ 2 h 35"/>
                <a:gd name="T54" fmla="*/ 35 w 46"/>
                <a:gd name="T55" fmla="*/ 0 h 35"/>
                <a:gd name="T56" fmla="*/ 42 w 46"/>
                <a:gd name="T57" fmla="*/ 0 h 35"/>
                <a:gd name="T58" fmla="*/ 46 w 46"/>
                <a:gd name="T59" fmla="*/ 4 h 35"/>
                <a:gd name="T60" fmla="*/ 46 w 46"/>
                <a:gd name="T61" fmla="*/ 8 h 35"/>
                <a:gd name="T62" fmla="*/ 46 w 46"/>
                <a:gd name="T63" fmla="*/ 10 h 35"/>
                <a:gd name="T64" fmla="*/ 40 w 46"/>
                <a:gd name="T65" fmla="*/ 14 h 35"/>
                <a:gd name="T66" fmla="*/ 38 w 46"/>
                <a:gd name="T67" fmla="*/ 16 h 35"/>
                <a:gd name="T68" fmla="*/ 35 w 46"/>
                <a:gd name="T69" fmla="*/ 19 h 35"/>
                <a:gd name="T70" fmla="*/ 33 w 46"/>
                <a:gd name="T71" fmla="*/ 21 h 35"/>
                <a:gd name="T72" fmla="*/ 29 w 46"/>
                <a:gd name="T73"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35">
                  <a:moveTo>
                    <a:pt x="29" y="23"/>
                  </a:moveTo>
                  <a:lnTo>
                    <a:pt x="27" y="25"/>
                  </a:lnTo>
                  <a:lnTo>
                    <a:pt x="21" y="29"/>
                  </a:lnTo>
                  <a:lnTo>
                    <a:pt x="19" y="31"/>
                  </a:lnTo>
                  <a:lnTo>
                    <a:pt x="17" y="33"/>
                  </a:lnTo>
                  <a:lnTo>
                    <a:pt x="15" y="33"/>
                  </a:lnTo>
                  <a:lnTo>
                    <a:pt x="12" y="33"/>
                  </a:lnTo>
                  <a:lnTo>
                    <a:pt x="10" y="33"/>
                  </a:lnTo>
                  <a:lnTo>
                    <a:pt x="6" y="35"/>
                  </a:lnTo>
                  <a:lnTo>
                    <a:pt x="4" y="35"/>
                  </a:lnTo>
                  <a:lnTo>
                    <a:pt x="0" y="33"/>
                  </a:lnTo>
                  <a:lnTo>
                    <a:pt x="0" y="29"/>
                  </a:lnTo>
                  <a:lnTo>
                    <a:pt x="2" y="27"/>
                  </a:lnTo>
                  <a:lnTo>
                    <a:pt x="2" y="25"/>
                  </a:lnTo>
                  <a:lnTo>
                    <a:pt x="4" y="21"/>
                  </a:lnTo>
                  <a:lnTo>
                    <a:pt x="8" y="21"/>
                  </a:lnTo>
                  <a:lnTo>
                    <a:pt x="10" y="19"/>
                  </a:lnTo>
                  <a:lnTo>
                    <a:pt x="12" y="16"/>
                  </a:lnTo>
                  <a:lnTo>
                    <a:pt x="12" y="14"/>
                  </a:lnTo>
                  <a:lnTo>
                    <a:pt x="14" y="10"/>
                  </a:lnTo>
                  <a:lnTo>
                    <a:pt x="15" y="6"/>
                  </a:lnTo>
                  <a:lnTo>
                    <a:pt x="19" y="4"/>
                  </a:lnTo>
                  <a:lnTo>
                    <a:pt x="21" y="4"/>
                  </a:lnTo>
                  <a:lnTo>
                    <a:pt x="25" y="4"/>
                  </a:lnTo>
                  <a:lnTo>
                    <a:pt x="27" y="2"/>
                  </a:lnTo>
                  <a:lnTo>
                    <a:pt x="29" y="2"/>
                  </a:lnTo>
                  <a:lnTo>
                    <a:pt x="31" y="2"/>
                  </a:lnTo>
                  <a:lnTo>
                    <a:pt x="35" y="0"/>
                  </a:lnTo>
                  <a:lnTo>
                    <a:pt x="42" y="0"/>
                  </a:lnTo>
                  <a:lnTo>
                    <a:pt x="46" y="4"/>
                  </a:lnTo>
                  <a:lnTo>
                    <a:pt x="46" y="8"/>
                  </a:lnTo>
                  <a:lnTo>
                    <a:pt x="46" y="10"/>
                  </a:lnTo>
                  <a:lnTo>
                    <a:pt x="40" y="14"/>
                  </a:lnTo>
                  <a:lnTo>
                    <a:pt x="38" y="16"/>
                  </a:lnTo>
                  <a:lnTo>
                    <a:pt x="35" y="19"/>
                  </a:lnTo>
                  <a:lnTo>
                    <a:pt x="33" y="21"/>
                  </a:lnTo>
                  <a:lnTo>
                    <a:pt x="29" y="23"/>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1017" y="2780"/>
              <a:ext cx="6" cy="14"/>
            </a:xfrm>
            <a:custGeom>
              <a:avLst/>
              <a:gdLst>
                <a:gd name="T0" fmla="*/ 6 w 6"/>
                <a:gd name="T1" fmla="*/ 12 h 14"/>
                <a:gd name="T2" fmla="*/ 6 w 6"/>
                <a:gd name="T3" fmla="*/ 14 h 14"/>
                <a:gd name="T4" fmla="*/ 4 w 6"/>
                <a:gd name="T5" fmla="*/ 12 h 14"/>
                <a:gd name="T6" fmla="*/ 2 w 6"/>
                <a:gd name="T7" fmla="*/ 6 h 14"/>
                <a:gd name="T8" fmla="*/ 0 w 6"/>
                <a:gd name="T9" fmla="*/ 4 h 14"/>
                <a:gd name="T10" fmla="*/ 0 w 6"/>
                <a:gd name="T11" fmla="*/ 0 h 14"/>
                <a:gd name="T12" fmla="*/ 2 w 6"/>
                <a:gd name="T13" fmla="*/ 0 h 14"/>
                <a:gd name="T14" fmla="*/ 4 w 6"/>
                <a:gd name="T15" fmla="*/ 0 h 14"/>
                <a:gd name="T16" fmla="*/ 4 w 6"/>
                <a:gd name="T17" fmla="*/ 8 h 14"/>
                <a:gd name="T18" fmla="*/ 4 w 6"/>
                <a:gd name="T19" fmla="*/ 12 h 14"/>
                <a:gd name="T20" fmla="*/ 6 w 6"/>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4">
                  <a:moveTo>
                    <a:pt x="6" y="12"/>
                  </a:moveTo>
                  <a:lnTo>
                    <a:pt x="6" y="14"/>
                  </a:lnTo>
                  <a:lnTo>
                    <a:pt x="4" y="12"/>
                  </a:lnTo>
                  <a:lnTo>
                    <a:pt x="2" y="6"/>
                  </a:lnTo>
                  <a:lnTo>
                    <a:pt x="0" y="4"/>
                  </a:lnTo>
                  <a:lnTo>
                    <a:pt x="0" y="0"/>
                  </a:lnTo>
                  <a:lnTo>
                    <a:pt x="2" y="0"/>
                  </a:lnTo>
                  <a:lnTo>
                    <a:pt x="4" y="0"/>
                  </a:lnTo>
                  <a:lnTo>
                    <a:pt x="4" y="8"/>
                  </a:lnTo>
                  <a:lnTo>
                    <a:pt x="4" y="12"/>
                  </a:lnTo>
                  <a:lnTo>
                    <a:pt x="6" y="1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19"/>
            <p:cNvSpPr>
              <a:spLocks noChangeArrowheads="1"/>
            </p:cNvSpPr>
            <p:nvPr/>
          </p:nvSpPr>
          <p:spPr bwMode="auto">
            <a:xfrm>
              <a:off x="1015" y="2738"/>
              <a:ext cx="2" cy="2"/>
            </a:xfrm>
            <a:prstGeom prst="rect">
              <a:avLst/>
            </a:prstGeom>
            <a:noFill/>
            <a:ln w="4">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1010" y="2724"/>
              <a:ext cx="3" cy="8"/>
            </a:xfrm>
            <a:custGeom>
              <a:avLst/>
              <a:gdLst>
                <a:gd name="T0" fmla="*/ 3 w 3"/>
                <a:gd name="T1" fmla="*/ 4 h 8"/>
                <a:gd name="T2" fmla="*/ 2 w 3"/>
                <a:gd name="T3" fmla="*/ 8 h 8"/>
                <a:gd name="T4" fmla="*/ 0 w 3"/>
                <a:gd name="T5" fmla="*/ 8 h 8"/>
                <a:gd name="T6" fmla="*/ 0 w 3"/>
                <a:gd name="T7" fmla="*/ 6 h 8"/>
                <a:gd name="T8" fmla="*/ 2 w 3"/>
                <a:gd name="T9" fmla="*/ 6 h 8"/>
                <a:gd name="T10" fmla="*/ 2 w 3"/>
                <a:gd name="T11" fmla="*/ 2 h 8"/>
                <a:gd name="T12" fmla="*/ 2 w 3"/>
                <a:gd name="T13" fmla="*/ 0 h 8"/>
                <a:gd name="T14" fmla="*/ 3 w 3"/>
                <a:gd name="T15" fmla="*/ 2 h 8"/>
                <a:gd name="T16" fmla="*/ 3 w 3"/>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3" y="4"/>
                  </a:moveTo>
                  <a:lnTo>
                    <a:pt x="2" y="8"/>
                  </a:lnTo>
                  <a:lnTo>
                    <a:pt x="0" y="8"/>
                  </a:lnTo>
                  <a:lnTo>
                    <a:pt x="0" y="6"/>
                  </a:lnTo>
                  <a:lnTo>
                    <a:pt x="2" y="6"/>
                  </a:lnTo>
                  <a:lnTo>
                    <a:pt x="2" y="2"/>
                  </a:lnTo>
                  <a:lnTo>
                    <a:pt x="2" y="0"/>
                  </a:lnTo>
                  <a:lnTo>
                    <a:pt x="3" y="2"/>
                  </a:lnTo>
                  <a:lnTo>
                    <a:pt x="3" y="4"/>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1196" y="1138"/>
              <a:ext cx="6" cy="6"/>
            </a:xfrm>
            <a:custGeom>
              <a:avLst/>
              <a:gdLst>
                <a:gd name="T0" fmla="*/ 4 w 6"/>
                <a:gd name="T1" fmla="*/ 6 h 6"/>
                <a:gd name="T2" fmla="*/ 2 w 6"/>
                <a:gd name="T3" fmla="*/ 6 h 6"/>
                <a:gd name="T4" fmla="*/ 0 w 6"/>
                <a:gd name="T5" fmla="*/ 4 h 6"/>
                <a:gd name="T6" fmla="*/ 0 w 6"/>
                <a:gd name="T7" fmla="*/ 2 h 6"/>
                <a:gd name="T8" fmla="*/ 4 w 6"/>
                <a:gd name="T9" fmla="*/ 0 h 6"/>
                <a:gd name="T10" fmla="*/ 6 w 6"/>
                <a:gd name="T11" fmla="*/ 0 h 6"/>
                <a:gd name="T12" fmla="*/ 6 w 6"/>
                <a:gd name="T13" fmla="*/ 6 h 6"/>
                <a:gd name="T14" fmla="*/ 4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4" y="6"/>
                  </a:moveTo>
                  <a:lnTo>
                    <a:pt x="2" y="6"/>
                  </a:lnTo>
                  <a:lnTo>
                    <a:pt x="0" y="4"/>
                  </a:lnTo>
                  <a:lnTo>
                    <a:pt x="0" y="2"/>
                  </a:lnTo>
                  <a:lnTo>
                    <a:pt x="4" y="0"/>
                  </a:lnTo>
                  <a:lnTo>
                    <a:pt x="6" y="0"/>
                  </a:lnTo>
                  <a:lnTo>
                    <a:pt x="6" y="6"/>
                  </a:lnTo>
                  <a:lnTo>
                    <a:pt x="4" y="6"/>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1223" y="1098"/>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1215" y="1063"/>
              <a:ext cx="4" cy="25"/>
            </a:xfrm>
            <a:custGeom>
              <a:avLst/>
              <a:gdLst>
                <a:gd name="T0" fmla="*/ 2 w 4"/>
                <a:gd name="T1" fmla="*/ 25 h 25"/>
                <a:gd name="T2" fmla="*/ 0 w 4"/>
                <a:gd name="T3" fmla="*/ 25 h 25"/>
                <a:gd name="T4" fmla="*/ 0 w 4"/>
                <a:gd name="T5" fmla="*/ 23 h 25"/>
                <a:gd name="T6" fmla="*/ 0 w 4"/>
                <a:gd name="T7" fmla="*/ 21 h 25"/>
                <a:gd name="T8" fmla="*/ 0 w 4"/>
                <a:gd name="T9" fmla="*/ 17 h 25"/>
                <a:gd name="T10" fmla="*/ 0 w 4"/>
                <a:gd name="T11" fmla="*/ 16 h 25"/>
                <a:gd name="T12" fmla="*/ 0 w 4"/>
                <a:gd name="T13" fmla="*/ 14 h 25"/>
                <a:gd name="T14" fmla="*/ 0 w 4"/>
                <a:gd name="T15" fmla="*/ 10 h 25"/>
                <a:gd name="T16" fmla="*/ 0 w 4"/>
                <a:gd name="T17" fmla="*/ 8 h 25"/>
                <a:gd name="T18" fmla="*/ 2 w 4"/>
                <a:gd name="T19" fmla="*/ 6 h 25"/>
                <a:gd name="T20" fmla="*/ 0 w 4"/>
                <a:gd name="T21" fmla="*/ 4 h 25"/>
                <a:gd name="T22" fmla="*/ 0 w 4"/>
                <a:gd name="T23" fmla="*/ 2 h 25"/>
                <a:gd name="T24" fmla="*/ 2 w 4"/>
                <a:gd name="T25" fmla="*/ 0 h 25"/>
                <a:gd name="T26" fmla="*/ 4 w 4"/>
                <a:gd name="T27" fmla="*/ 0 h 25"/>
                <a:gd name="T28" fmla="*/ 2 w 4"/>
                <a:gd name="T29" fmla="*/ 2 h 25"/>
                <a:gd name="T30" fmla="*/ 2 w 4"/>
                <a:gd name="T31" fmla="*/ 4 h 25"/>
                <a:gd name="T32" fmla="*/ 2 w 4"/>
                <a:gd name="T33" fmla="*/ 6 h 25"/>
                <a:gd name="T34" fmla="*/ 2 w 4"/>
                <a:gd name="T35" fmla="*/ 14 h 25"/>
                <a:gd name="T36" fmla="*/ 4 w 4"/>
                <a:gd name="T37" fmla="*/ 14 h 25"/>
                <a:gd name="T38" fmla="*/ 2 w 4"/>
                <a:gd name="T39" fmla="*/ 16 h 25"/>
                <a:gd name="T40" fmla="*/ 4 w 4"/>
                <a:gd name="T41" fmla="*/ 17 h 25"/>
                <a:gd name="T42" fmla="*/ 4 w 4"/>
                <a:gd name="T43" fmla="*/ 23 h 25"/>
                <a:gd name="T44" fmla="*/ 2 w 4"/>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5">
                  <a:moveTo>
                    <a:pt x="2" y="25"/>
                  </a:moveTo>
                  <a:lnTo>
                    <a:pt x="0" y="25"/>
                  </a:lnTo>
                  <a:lnTo>
                    <a:pt x="0" y="23"/>
                  </a:lnTo>
                  <a:lnTo>
                    <a:pt x="0" y="21"/>
                  </a:lnTo>
                  <a:lnTo>
                    <a:pt x="0" y="17"/>
                  </a:lnTo>
                  <a:lnTo>
                    <a:pt x="0" y="16"/>
                  </a:lnTo>
                  <a:lnTo>
                    <a:pt x="0" y="14"/>
                  </a:lnTo>
                  <a:lnTo>
                    <a:pt x="0" y="10"/>
                  </a:lnTo>
                  <a:lnTo>
                    <a:pt x="0" y="8"/>
                  </a:lnTo>
                  <a:lnTo>
                    <a:pt x="2" y="6"/>
                  </a:lnTo>
                  <a:lnTo>
                    <a:pt x="0" y="4"/>
                  </a:lnTo>
                  <a:lnTo>
                    <a:pt x="0" y="2"/>
                  </a:lnTo>
                  <a:lnTo>
                    <a:pt x="2" y="0"/>
                  </a:lnTo>
                  <a:lnTo>
                    <a:pt x="4" y="0"/>
                  </a:lnTo>
                  <a:lnTo>
                    <a:pt x="2" y="2"/>
                  </a:lnTo>
                  <a:lnTo>
                    <a:pt x="2" y="4"/>
                  </a:lnTo>
                  <a:lnTo>
                    <a:pt x="2" y="6"/>
                  </a:lnTo>
                  <a:lnTo>
                    <a:pt x="2" y="14"/>
                  </a:lnTo>
                  <a:lnTo>
                    <a:pt x="4" y="14"/>
                  </a:lnTo>
                  <a:lnTo>
                    <a:pt x="2" y="16"/>
                  </a:lnTo>
                  <a:lnTo>
                    <a:pt x="4" y="17"/>
                  </a:lnTo>
                  <a:lnTo>
                    <a:pt x="4" y="23"/>
                  </a:lnTo>
                  <a:lnTo>
                    <a:pt x="2" y="25"/>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1211" y="1029"/>
              <a:ext cx="6" cy="15"/>
            </a:xfrm>
            <a:custGeom>
              <a:avLst/>
              <a:gdLst>
                <a:gd name="T0" fmla="*/ 4 w 6"/>
                <a:gd name="T1" fmla="*/ 15 h 15"/>
                <a:gd name="T2" fmla="*/ 2 w 6"/>
                <a:gd name="T3" fmla="*/ 15 h 15"/>
                <a:gd name="T4" fmla="*/ 0 w 6"/>
                <a:gd name="T5" fmla="*/ 15 h 15"/>
                <a:gd name="T6" fmla="*/ 0 w 6"/>
                <a:gd name="T7" fmla="*/ 9 h 15"/>
                <a:gd name="T8" fmla="*/ 0 w 6"/>
                <a:gd name="T9" fmla="*/ 7 h 15"/>
                <a:gd name="T10" fmla="*/ 0 w 6"/>
                <a:gd name="T11" fmla="*/ 5 h 15"/>
                <a:gd name="T12" fmla="*/ 0 w 6"/>
                <a:gd name="T13" fmla="*/ 2 h 15"/>
                <a:gd name="T14" fmla="*/ 2 w 6"/>
                <a:gd name="T15" fmla="*/ 0 h 15"/>
                <a:gd name="T16" fmla="*/ 4 w 6"/>
                <a:gd name="T17" fmla="*/ 0 h 15"/>
                <a:gd name="T18" fmla="*/ 6 w 6"/>
                <a:gd name="T19" fmla="*/ 2 h 15"/>
                <a:gd name="T20" fmla="*/ 6 w 6"/>
                <a:gd name="T21" fmla="*/ 7 h 15"/>
                <a:gd name="T22" fmla="*/ 4 w 6"/>
                <a:gd name="T23" fmla="*/ 9 h 15"/>
                <a:gd name="T24" fmla="*/ 4 w 6"/>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4" y="15"/>
                  </a:moveTo>
                  <a:lnTo>
                    <a:pt x="2" y="15"/>
                  </a:lnTo>
                  <a:lnTo>
                    <a:pt x="0" y="15"/>
                  </a:lnTo>
                  <a:lnTo>
                    <a:pt x="0" y="9"/>
                  </a:lnTo>
                  <a:lnTo>
                    <a:pt x="0" y="7"/>
                  </a:lnTo>
                  <a:lnTo>
                    <a:pt x="0" y="5"/>
                  </a:lnTo>
                  <a:lnTo>
                    <a:pt x="0" y="2"/>
                  </a:lnTo>
                  <a:lnTo>
                    <a:pt x="2" y="0"/>
                  </a:lnTo>
                  <a:lnTo>
                    <a:pt x="4" y="0"/>
                  </a:lnTo>
                  <a:lnTo>
                    <a:pt x="6" y="2"/>
                  </a:lnTo>
                  <a:lnTo>
                    <a:pt x="6" y="7"/>
                  </a:lnTo>
                  <a:lnTo>
                    <a:pt x="4" y="9"/>
                  </a:lnTo>
                  <a:lnTo>
                    <a:pt x="4" y="15"/>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1209" y="1004"/>
              <a:ext cx="4" cy="15"/>
            </a:xfrm>
            <a:custGeom>
              <a:avLst/>
              <a:gdLst>
                <a:gd name="T0" fmla="*/ 2 w 4"/>
                <a:gd name="T1" fmla="*/ 15 h 15"/>
                <a:gd name="T2" fmla="*/ 0 w 4"/>
                <a:gd name="T3" fmla="*/ 15 h 15"/>
                <a:gd name="T4" fmla="*/ 0 w 4"/>
                <a:gd name="T5" fmla="*/ 3 h 15"/>
                <a:gd name="T6" fmla="*/ 2 w 4"/>
                <a:gd name="T7" fmla="*/ 0 h 15"/>
                <a:gd name="T8" fmla="*/ 4 w 4"/>
                <a:gd name="T9" fmla="*/ 0 h 15"/>
                <a:gd name="T10" fmla="*/ 4 w 4"/>
                <a:gd name="T11" fmla="*/ 3 h 15"/>
                <a:gd name="T12" fmla="*/ 2 w 4"/>
                <a:gd name="T13" fmla="*/ 7 h 15"/>
                <a:gd name="T14" fmla="*/ 2 w 4"/>
                <a:gd name="T15" fmla="*/ 9 h 15"/>
                <a:gd name="T16" fmla="*/ 2 w 4"/>
                <a:gd name="T17" fmla="*/ 11 h 15"/>
                <a:gd name="T18" fmla="*/ 2 w 4"/>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5">
                  <a:moveTo>
                    <a:pt x="2" y="15"/>
                  </a:moveTo>
                  <a:lnTo>
                    <a:pt x="0" y="15"/>
                  </a:lnTo>
                  <a:lnTo>
                    <a:pt x="0" y="3"/>
                  </a:lnTo>
                  <a:lnTo>
                    <a:pt x="2" y="0"/>
                  </a:lnTo>
                  <a:lnTo>
                    <a:pt x="4" y="0"/>
                  </a:lnTo>
                  <a:lnTo>
                    <a:pt x="4" y="3"/>
                  </a:lnTo>
                  <a:lnTo>
                    <a:pt x="2" y="7"/>
                  </a:lnTo>
                  <a:lnTo>
                    <a:pt x="2" y="9"/>
                  </a:lnTo>
                  <a:lnTo>
                    <a:pt x="2" y="11"/>
                  </a:lnTo>
                  <a:lnTo>
                    <a:pt x="2" y="15"/>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1223" y="986"/>
              <a:ext cx="13" cy="18"/>
            </a:xfrm>
            <a:custGeom>
              <a:avLst/>
              <a:gdLst>
                <a:gd name="T0" fmla="*/ 9 w 13"/>
                <a:gd name="T1" fmla="*/ 16 h 18"/>
                <a:gd name="T2" fmla="*/ 7 w 13"/>
                <a:gd name="T3" fmla="*/ 18 h 18"/>
                <a:gd name="T4" fmla="*/ 2 w 13"/>
                <a:gd name="T5" fmla="*/ 18 h 18"/>
                <a:gd name="T6" fmla="*/ 0 w 13"/>
                <a:gd name="T7" fmla="*/ 18 h 18"/>
                <a:gd name="T8" fmla="*/ 0 w 13"/>
                <a:gd name="T9" fmla="*/ 14 h 18"/>
                <a:gd name="T10" fmla="*/ 4 w 13"/>
                <a:gd name="T11" fmla="*/ 10 h 18"/>
                <a:gd name="T12" fmla="*/ 4 w 13"/>
                <a:gd name="T13" fmla="*/ 8 h 18"/>
                <a:gd name="T14" fmla="*/ 6 w 13"/>
                <a:gd name="T15" fmla="*/ 6 h 18"/>
                <a:gd name="T16" fmla="*/ 7 w 13"/>
                <a:gd name="T17" fmla="*/ 4 h 18"/>
                <a:gd name="T18" fmla="*/ 7 w 13"/>
                <a:gd name="T19" fmla="*/ 2 h 18"/>
                <a:gd name="T20" fmla="*/ 9 w 13"/>
                <a:gd name="T21" fmla="*/ 0 h 18"/>
                <a:gd name="T22" fmla="*/ 11 w 13"/>
                <a:gd name="T23" fmla="*/ 0 h 18"/>
                <a:gd name="T24" fmla="*/ 13 w 13"/>
                <a:gd name="T25" fmla="*/ 0 h 18"/>
                <a:gd name="T26" fmla="*/ 13 w 13"/>
                <a:gd name="T27" fmla="*/ 2 h 18"/>
                <a:gd name="T28" fmla="*/ 11 w 13"/>
                <a:gd name="T29" fmla="*/ 2 h 18"/>
                <a:gd name="T30" fmla="*/ 11 w 13"/>
                <a:gd name="T31" fmla="*/ 8 h 18"/>
                <a:gd name="T32" fmla="*/ 11 w 13"/>
                <a:gd name="T33" fmla="*/ 10 h 18"/>
                <a:gd name="T34" fmla="*/ 11 w 13"/>
                <a:gd name="T35" fmla="*/ 12 h 18"/>
                <a:gd name="T36" fmla="*/ 9 w 13"/>
                <a:gd name="T37" fmla="*/ 12 h 18"/>
                <a:gd name="T38" fmla="*/ 9 w 13"/>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8">
                  <a:moveTo>
                    <a:pt x="9" y="16"/>
                  </a:moveTo>
                  <a:lnTo>
                    <a:pt x="7" y="18"/>
                  </a:lnTo>
                  <a:lnTo>
                    <a:pt x="2" y="18"/>
                  </a:lnTo>
                  <a:lnTo>
                    <a:pt x="0" y="18"/>
                  </a:lnTo>
                  <a:lnTo>
                    <a:pt x="0" y="14"/>
                  </a:lnTo>
                  <a:lnTo>
                    <a:pt x="4" y="10"/>
                  </a:lnTo>
                  <a:lnTo>
                    <a:pt x="4" y="8"/>
                  </a:lnTo>
                  <a:lnTo>
                    <a:pt x="6" y="6"/>
                  </a:lnTo>
                  <a:lnTo>
                    <a:pt x="7" y="4"/>
                  </a:lnTo>
                  <a:lnTo>
                    <a:pt x="7" y="2"/>
                  </a:lnTo>
                  <a:lnTo>
                    <a:pt x="9" y="0"/>
                  </a:lnTo>
                  <a:lnTo>
                    <a:pt x="11" y="0"/>
                  </a:lnTo>
                  <a:lnTo>
                    <a:pt x="13" y="0"/>
                  </a:lnTo>
                  <a:lnTo>
                    <a:pt x="13" y="2"/>
                  </a:lnTo>
                  <a:lnTo>
                    <a:pt x="11" y="2"/>
                  </a:lnTo>
                  <a:lnTo>
                    <a:pt x="11" y="8"/>
                  </a:lnTo>
                  <a:lnTo>
                    <a:pt x="11" y="10"/>
                  </a:lnTo>
                  <a:lnTo>
                    <a:pt x="11" y="12"/>
                  </a:lnTo>
                  <a:lnTo>
                    <a:pt x="9" y="12"/>
                  </a:lnTo>
                  <a:lnTo>
                    <a:pt x="9" y="16"/>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1196" y="975"/>
              <a:ext cx="27" cy="159"/>
            </a:xfrm>
            <a:custGeom>
              <a:avLst/>
              <a:gdLst>
                <a:gd name="T0" fmla="*/ 23 w 27"/>
                <a:gd name="T1" fmla="*/ 2 h 159"/>
                <a:gd name="T2" fmla="*/ 25 w 27"/>
                <a:gd name="T3" fmla="*/ 4 h 159"/>
                <a:gd name="T4" fmla="*/ 27 w 27"/>
                <a:gd name="T5" fmla="*/ 6 h 159"/>
                <a:gd name="T6" fmla="*/ 27 w 27"/>
                <a:gd name="T7" fmla="*/ 9 h 159"/>
                <a:gd name="T8" fmla="*/ 27 w 27"/>
                <a:gd name="T9" fmla="*/ 13 h 159"/>
                <a:gd name="T10" fmla="*/ 27 w 27"/>
                <a:gd name="T11" fmla="*/ 17 h 159"/>
                <a:gd name="T12" fmla="*/ 23 w 27"/>
                <a:gd name="T13" fmla="*/ 21 h 159"/>
                <a:gd name="T14" fmla="*/ 21 w 27"/>
                <a:gd name="T15" fmla="*/ 13 h 159"/>
                <a:gd name="T16" fmla="*/ 21 w 27"/>
                <a:gd name="T17" fmla="*/ 21 h 159"/>
                <a:gd name="T18" fmla="*/ 17 w 27"/>
                <a:gd name="T19" fmla="*/ 19 h 159"/>
                <a:gd name="T20" fmla="*/ 15 w 27"/>
                <a:gd name="T21" fmla="*/ 17 h 159"/>
                <a:gd name="T22" fmla="*/ 15 w 27"/>
                <a:gd name="T23" fmla="*/ 11 h 159"/>
                <a:gd name="T24" fmla="*/ 15 w 27"/>
                <a:gd name="T25" fmla="*/ 8 h 159"/>
                <a:gd name="T26" fmla="*/ 13 w 27"/>
                <a:gd name="T27" fmla="*/ 19 h 159"/>
                <a:gd name="T28" fmla="*/ 13 w 27"/>
                <a:gd name="T29" fmla="*/ 25 h 159"/>
                <a:gd name="T30" fmla="*/ 11 w 27"/>
                <a:gd name="T31" fmla="*/ 29 h 159"/>
                <a:gd name="T32" fmla="*/ 11 w 27"/>
                <a:gd name="T33" fmla="*/ 32 h 159"/>
                <a:gd name="T34" fmla="*/ 11 w 27"/>
                <a:gd name="T35" fmla="*/ 59 h 159"/>
                <a:gd name="T36" fmla="*/ 13 w 27"/>
                <a:gd name="T37" fmla="*/ 67 h 159"/>
                <a:gd name="T38" fmla="*/ 13 w 27"/>
                <a:gd name="T39" fmla="*/ 71 h 159"/>
                <a:gd name="T40" fmla="*/ 11 w 27"/>
                <a:gd name="T41" fmla="*/ 73 h 159"/>
                <a:gd name="T42" fmla="*/ 9 w 27"/>
                <a:gd name="T43" fmla="*/ 75 h 159"/>
                <a:gd name="T44" fmla="*/ 11 w 27"/>
                <a:gd name="T45" fmla="*/ 96 h 159"/>
                <a:gd name="T46" fmla="*/ 9 w 27"/>
                <a:gd name="T47" fmla="*/ 104 h 159"/>
                <a:gd name="T48" fmla="*/ 11 w 27"/>
                <a:gd name="T49" fmla="*/ 107 h 159"/>
                <a:gd name="T50" fmla="*/ 9 w 27"/>
                <a:gd name="T51" fmla="*/ 113 h 159"/>
                <a:gd name="T52" fmla="*/ 8 w 27"/>
                <a:gd name="T53" fmla="*/ 119 h 159"/>
                <a:gd name="T54" fmla="*/ 8 w 27"/>
                <a:gd name="T55" fmla="*/ 125 h 159"/>
                <a:gd name="T56" fmla="*/ 6 w 27"/>
                <a:gd name="T57" fmla="*/ 128 h 159"/>
                <a:gd name="T58" fmla="*/ 6 w 27"/>
                <a:gd name="T59" fmla="*/ 138 h 159"/>
                <a:gd name="T60" fmla="*/ 8 w 27"/>
                <a:gd name="T61" fmla="*/ 144 h 159"/>
                <a:gd name="T62" fmla="*/ 4 w 27"/>
                <a:gd name="T63" fmla="*/ 150 h 159"/>
                <a:gd name="T64" fmla="*/ 2 w 27"/>
                <a:gd name="T65" fmla="*/ 159 h 159"/>
                <a:gd name="T66" fmla="*/ 2 w 27"/>
                <a:gd name="T67" fmla="*/ 150 h 159"/>
                <a:gd name="T68" fmla="*/ 2 w 27"/>
                <a:gd name="T69" fmla="*/ 142 h 159"/>
                <a:gd name="T70" fmla="*/ 4 w 27"/>
                <a:gd name="T71" fmla="*/ 127 h 159"/>
                <a:gd name="T72" fmla="*/ 4 w 27"/>
                <a:gd name="T73" fmla="*/ 117 h 159"/>
                <a:gd name="T74" fmla="*/ 6 w 27"/>
                <a:gd name="T75" fmla="*/ 104 h 159"/>
                <a:gd name="T76" fmla="*/ 6 w 27"/>
                <a:gd name="T77" fmla="*/ 98 h 159"/>
                <a:gd name="T78" fmla="*/ 8 w 27"/>
                <a:gd name="T79" fmla="*/ 73 h 159"/>
                <a:gd name="T80" fmla="*/ 8 w 27"/>
                <a:gd name="T81" fmla="*/ 65 h 159"/>
                <a:gd name="T82" fmla="*/ 9 w 27"/>
                <a:gd name="T83" fmla="*/ 50 h 159"/>
                <a:gd name="T84" fmla="*/ 9 w 27"/>
                <a:gd name="T85" fmla="*/ 32 h 159"/>
                <a:gd name="T86" fmla="*/ 11 w 27"/>
                <a:gd name="T87" fmla="*/ 19 h 159"/>
                <a:gd name="T88" fmla="*/ 17 w 27"/>
                <a:gd name="T89" fmla="*/ 4 h 159"/>
                <a:gd name="T90" fmla="*/ 19 w 27"/>
                <a:gd name="T9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159">
                  <a:moveTo>
                    <a:pt x="21" y="2"/>
                  </a:moveTo>
                  <a:lnTo>
                    <a:pt x="23" y="2"/>
                  </a:lnTo>
                  <a:lnTo>
                    <a:pt x="23" y="4"/>
                  </a:lnTo>
                  <a:lnTo>
                    <a:pt x="25" y="4"/>
                  </a:lnTo>
                  <a:lnTo>
                    <a:pt x="25" y="6"/>
                  </a:lnTo>
                  <a:lnTo>
                    <a:pt x="27" y="6"/>
                  </a:lnTo>
                  <a:lnTo>
                    <a:pt x="27" y="8"/>
                  </a:lnTo>
                  <a:lnTo>
                    <a:pt x="27" y="9"/>
                  </a:lnTo>
                  <a:lnTo>
                    <a:pt x="27" y="11"/>
                  </a:lnTo>
                  <a:lnTo>
                    <a:pt x="27" y="13"/>
                  </a:lnTo>
                  <a:lnTo>
                    <a:pt x="27" y="15"/>
                  </a:lnTo>
                  <a:lnTo>
                    <a:pt x="27" y="17"/>
                  </a:lnTo>
                  <a:lnTo>
                    <a:pt x="25" y="17"/>
                  </a:lnTo>
                  <a:lnTo>
                    <a:pt x="23" y="21"/>
                  </a:lnTo>
                  <a:lnTo>
                    <a:pt x="21" y="21"/>
                  </a:lnTo>
                  <a:lnTo>
                    <a:pt x="21" y="13"/>
                  </a:lnTo>
                  <a:lnTo>
                    <a:pt x="21" y="11"/>
                  </a:lnTo>
                  <a:lnTo>
                    <a:pt x="21" y="21"/>
                  </a:lnTo>
                  <a:lnTo>
                    <a:pt x="19" y="21"/>
                  </a:lnTo>
                  <a:lnTo>
                    <a:pt x="17" y="19"/>
                  </a:lnTo>
                  <a:lnTo>
                    <a:pt x="17" y="17"/>
                  </a:lnTo>
                  <a:lnTo>
                    <a:pt x="15" y="17"/>
                  </a:lnTo>
                  <a:lnTo>
                    <a:pt x="15" y="13"/>
                  </a:lnTo>
                  <a:lnTo>
                    <a:pt x="15" y="11"/>
                  </a:lnTo>
                  <a:lnTo>
                    <a:pt x="15" y="9"/>
                  </a:lnTo>
                  <a:lnTo>
                    <a:pt x="15" y="8"/>
                  </a:lnTo>
                  <a:lnTo>
                    <a:pt x="13" y="8"/>
                  </a:lnTo>
                  <a:lnTo>
                    <a:pt x="13" y="19"/>
                  </a:lnTo>
                  <a:lnTo>
                    <a:pt x="13" y="23"/>
                  </a:lnTo>
                  <a:lnTo>
                    <a:pt x="13" y="25"/>
                  </a:lnTo>
                  <a:lnTo>
                    <a:pt x="13" y="27"/>
                  </a:lnTo>
                  <a:lnTo>
                    <a:pt x="11" y="29"/>
                  </a:lnTo>
                  <a:lnTo>
                    <a:pt x="11" y="31"/>
                  </a:lnTo>
                  <a:lnTo>
                    <a:pt x="11" y="32"/>
                  </a:lnTo>
                  <a:lnTo>
                    <a:pt x="11" y="54"/>
                  </a:lnTo>
                  <a:lnTo>
                    <a:pt x="11" y="59"/>
                  </a:lnTo>
                  <a:lnTo>
                    <a:pt x="11" y="63"/>
                  </a:lnTo>
                  <a:lnTo>
                    <a:pt x="13" y="67"/>
                  </a:lnTo>
                  <a:lnTo>
                    <a:pt x="13" y="69"/>
                  </a:lnTo>
                  <a:lnTo>
                    <a:pt x="13" y="71"/>
                  </a:lnTo>
                  <a:lnTo>
                    <a:pt x="11" y="71"/>
                  </a:lnTo>
                  <a:lnTo>
                    <a:pt x="11" y="73"/>
                  </a:lnTo>
                  <a:lnTo>
                    <a:pt x="11" y="75"/>
                  </a:lnTo>
                  <a:lnTo>
                    <a:pt x="9" y="75"/>
                  </a:lnTo>
                  <a:lnTo>
                    <a:pt x="11" y="82"/>
                  </a:lnTo>
                  <a:lnTo>
                    <a:pt x="11" y="96"/>
                  </a:lnTo>
                  <a:lnTo>
                    <a:pt x="9" y="98"/>
                  </a:lnTo>
                  <a:lnTo>
                    <a:pt x="9" y="104"/>
                  </a:lnTo>
                  <a:lnTo>
                    <a:pt x="9" y="107"/>
                  </a:lnTo>
                  <a:lnTo>
                    <a:pt x="11" y="107"/>
                  </a:lnTo>
                  <a:lnTo>
                    <a:pt x="11" y="113"/>
                  </a:lnTo>
                  <a:lnTo>
                    <a:pt x="9" y="113"/>
                  </a:lnTo>
                  <a:lnTo>
                    <a:pt x="9" y="115"/>
                  </a:lnTo>
                  <a:lnTo>
                    <a:pt x="8" y="119"/>
                  </a:lnTo>
                  <a:lnTo>
                    <a:pt x="8" y="123"/>
                  </a:lnTo>
                  <a:lnTo>
                    <a:pt x="8" y="125"/>
                  </a:lnTo>
                  <a:lnTo>
                    <a:pt x="8" y="127"/>
                  </a:lnTo>
                  <a:lnTo>
                    <a:pt x="6" y="128"/>
                  </a:lnTo>
                  <a:lnTo>
                    <a:pt x="6" y="134"/>
                  </a:lnTo>
                  <a:lnTo>
                    <a:pt x="6" y="138"/>
                  </a:lnTo>
                  <a:lnTo>
                    <a:pt x="8" y="138"/>
                  </a:lnTo>
                  <a:lnTo>
                    <a:pt x="8" y="144"/>
                  </a:lnTo>
                  <a:lnTo>
                    <a:pt x="6" y="148"/>
                  </a:lnTo>
                  <a:lnTo>
                    <a:pt x="4" y="150"/>
                  </a:lnTo>
                  <a:lnTo>
                    <a:pt x="4" y="152"/>
                  </a:lnTo>
                  <a:lnTo>
                    <a:pt x="2" y="159"/>
                  </a:lnTo>
                  <a:lnTo>
                    <a:pt x="0" y="159"/>
                  </a:lnTo>
                  <a:lnTo>
                    <a:pt x="2" y="150"/>
                  </a:lnTo>
                  <a:lnTo>
                    <a:pt x="2" y="146"/>
                  </a:lnTo>
                  <a:lnTo>
                    <a:pt x="2" y="142"/>
                  </a:lnTo>
                  <a:lnTo>
                    <a:pt x="4" y="142"/>
                  </a:lnTo>
                  <a:lnTo>
                    <a:pt x="4" y="127"/>
                  </a:lnTo>
                  <a:lnTo>
                    <a:pt x="4" y="123"/>
                  </a:lnTo>
                  <a:lnTo>
                    <a:pt x="4" y="117"/>
                  </a:lnTo>
                  <a:lnTo>
                    <a:pt x="6" y="115"/>
                  </a:lnTo>
                  <a:lnTo>
                    <a:pt x="6" y="104"/>
                  </a:lnTo>
                  <a:lnTo>
                    <a:pt x="6" y="102"/>
                  </a:lnTo>
                  <a:lnTo>
                    <a:pt x="6" y="98"/>
                  </a:lnTo>
                  <a:lnTo>
                    <a:pt x="8" y="98"/>
                  </a:lnTo>
                  <a:lnTo>
                    <a:pt x="8" y="73"/>
                  </a:lnTo>
                  <a:lnTo>
                    <a:pt x="8" y="71"/>
                  </a:lnTo>
                  <a:lnTo>
                    <a:pt x="8" y="65"/>
                  </a:lnTo>
                  <a:lnTo>
                    <a:pt x="9" y="61"/>
                  </a:lnTo>
                  <a:lnTo>
                    <a:pt x="9" y="50"/>
                  </a:lnTo>
                  <a:lnTo>
                    <a:pt x="9" y="44"/>
                  </a:lnTo>
                  <a:lnTo>
                    <a:pt x="9" y="32"/>
                  </a:lnTo>
                  <a:lnTo>
                    <a:pt x="11" y="27"/>
                  </a:lnTo>
                  <a:lnTo>
                    <a:pt x="11" y="19"/>
                  </a:lnTo>
                  <a:lnTo>
                    <a:pt x="11" y="11"/>
                  </a:lnTo>
                  <a:lnTo>
                    <a:pt x="17" y="4"/>
                  </a:lnTo>
                  <a:lnTo>
                    <a:pt x="19" y="2"/>
                  </a:lnTo>
                  <a:lnTo>
                    <a:pt x="19" y="0"/>
                  </a:lnTo>
                  <a:lnTo>
                    <a:pt x="21"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971" y="3894"/>
              <a:ext cx="4" cy="4"/>
            </a:xfrm>
            <a:custGeom>
              <a:avLst/>
              <a:gdLst>
                <a:gd name="T0" fmla="*/ 2 w 4"/>
                <a:gd name="T1" fmla="*/ 4 h 4"/>
                <a:gd name="T2" fmla="*/ 0 w 4"/>
                <a:gd name="T3" fmla="*/ 4 h 4"/>
                <a:gd name="T4" fmla="*/ 0 w 4"/>
                <a:gd name="T5" fmla="*/ 2 h 4"/>
                <a:gd name="T6" fmla="*/ 2 w 4"/>
                <a:gd name="T7" fmla="*/ 0 h 4"/>
                <a:gd name="T8" fmla="*/ 4 w 4"/>
                <a:gd name="T9" fmla="*/ 2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lnTo>
                    <a:pt x="0" y="4"/>
                  </a:lnTo>
                  <a:lnTo>
                    <a:pt x="0" y="2"/>
                  </a:lnTo>
                  <a:lnTo>
                    <a:pt x="2" y="0"/>
                  </a:lnTo>
                  <a:lnTo>
                    <a:pt x="4" y="2"/>
                  </a:lnTo>
                  <a:lnTo>
                    <a:pt x="2" y="4"/>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971" y="3892"/>
              <a:ext cx="4" cy="2"/>
            </a:xfrm>
            <a:custGeom>
              <a:avLst/>
              <a:gdLst>
                <a:gd name="T0" fmla="*/ 2 w 4"/>
                <a:gd name="T1" fmla="*/ 2 h 2"/>
                <a:gd name="T2" fmla="*/ 0 w 4"/>
                <a:gd name="T3" fmla="*/ 2 h 2"/>
                <a:gd name="T4" fmla="*/ 0 w 4"/>
                <a:gd name="T5" fmla="*/ 0 h 2"/>
                <a:gd name="T6" fmla="*/ 2 w 4"/>
                <a:gd name="T7" fmla="*/ 0 h 2"/>
                <a:gd name="T8" fmla="*/ 4 w 4"/>
                <a:gd name="T9" fmla="*/ 0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0" y="2"/>
                  </a:lnTo>
                  <a:lnTo>
                    <a:pt x="0" y="0"/>
                  </a:lnTo>
                  <a:lnTo>
                    <a:pt x="2" y="0"/>
                  </a:lnTo>
                  <a:lnTo>
                    <a:pt x="4" y="0"/>
                  </a:lnTo>
                  <a:lnTo>
                    <a:pt x="2"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973" y="3888"/>
              <a:ext cx="4" cy="2"/>
            </a:xfrm>
            <a:custGeom>
              <a:avLst/>
              <a:gdLst>
                <a:gd name="T0" fmla="*/ 4 w 4"/>
                <a:gd name="T1" fmla="*/ 2 h 2"/>
                <a:gd name="T2" fmla="*/ 2 w 4"/>
                <a:gd name="T3" fmla="*/ 2 h 2"/>
                <a:gd name="T4" fmla="*/ 0 w 4"/>
                <a:gd name="T5" fmla="*/ 2 h 2"/>
                <a:gd name="T6" fmla="*/ 2 w 4"/>
                <a:gd name="T7" fmla="*/ 0 h 2"/>
                <a:gd name="T8" fmla="*/ 4 w 4"/>
                <a:gd name="T9" fmla="*/ 0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2"/>
                  </a:lnTo>
                  <a:lnTo>
                    <a:pt x="0" y="2"/>
                  </a:lnTo>
                  <a:lnTo>
                    <a:pt x="2" y="0"/>
                  </a:lnTo>
                  <a:lnTo>
                    <a:pt x="4" y="0"/>
                  </a:lnTo>
                  <a:lnTo>
                    <a:pt x="4"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Rectangle 38"/>
            <p:cNvSpPr>
              <a:spLocks noChangeArrowheads="1"/>
            </p:cNvSpPr>
            <p:nvPr/>
          </p:nvSpPr>
          <p:spPr bwMode="auto">
            <a:xfrm>
              <a:off x="1065" y="3881"/>
              <a:ext cx="6" cy="1"/>
            </a:xfrm>
            <a:prstGeom prst="rect">
              <a:avLst/>
            </a:prstGeom>
            <a:noFill/>
            <a:ln w="4">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1198" y="3844"/>
              <a:ext cx="6" cy="4"/>
            </a:xfrm>
            <a:custGeom>
              <a:avLst/>
              <a:gdLst>
                <a:gd name="T0" fmla="*/ 4 w 6"/>
                <a:gd name="T1" fmla="*/ 4 h 4"/>
                <a:gd name="T2" fmla="*/ 2 w 6"/>
                <a:gd name="T3" fmla="*/ 4 h 4"/>
                <a:gd name="T4" fmla="*/ 0 w 6"/>
                <a:gd name="T5" fmla="*/ 2 h 4"/>
                <a:gd name="T6" fmla="*/ 0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lnTo>
                    <a:pt x="2" y="4"/>
                  </a:lnTo>
                  <a:lnTo>
                    <a:pt x="0" y="2"/>
                  </a:lnTo>
                  <a:lnTo>
                    <a:pt x="0" y="0"/>
                  </a:lnTo>
                  <a:lnTo>
                    <a:pt x="4" y="0"/>
                  </a:lnTo>
                  <a:lnTo>
                    <a:pt x="6" y="2"/>
                  </a:lnTo>
                  <a:lnTo>
                    <a:pt x="4" y="4"/>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1019" y="3836"/>
              <a:ext cx="50" cy="41"/>
            </a:xfrm>
            <a:custGeom>
              <a:avLst/>
              <a:gdLst>
                <a:gd name="T0" fmla="*/ 33 w 50"/>
                <a:gd name="T1" fmla="*/ 0 h 41"/>
                <a:gd name="T2" fmla="*/ 33 w 50"/>
                <a:gd name="T3" fmla="*/ 2 h 41"/>
                <a:gd name="T4" fmla="*/ 33 w 50"/>
                <a:gd name="T5" fmla="*/ 4 h 41"/>
                <a:gd name="T6" fmla="*/ 31 w 50"/>
                <a:gd name="T7" fmla="*/ 4 h 41"/>
                <a:gd name="T8" fmla="*/ 31 w 50"/>
                <a:gd name="T9" fmla="*/ 6 h 41"/>
                <a:gd name="T10" fmla="*/ 25 w 50"/>
                <a:gd name="T11" fmla="*/ 8 h 41"/>
                <a:gd name="T12" fmla="*/ 25 w 50"/>
                <a:gd name="T13" fmla="*/ 10 h 41"/>
                <a:gd name="T14" fmla="*/ 25 w 50"/>
                <a:gd name="T15" fmla="*/ 14 h 41"/>
                <a:gd name="T16" fmla="*/ 25 w 50"/>
                <a:gd name="T17" fmla="*/ 12 h 41"/>
                <a:gd name="T18" fmla="*/ 27 w 50"/>
                <a:gd name="T19" fmla="*/ 10 h 41"/>
                <a:gd name="T20" fmla="*/ 29 w 50"/>
                <a:gd name="T21" fmla="*/ 10 h 41"/>
                <a:gd name="T22" fmla="*/ 33 w 50"/>
                <a:gd name="T23" fmla="*/ 12 h 41"/>
                <a:gd name="T24" fmla="*/ 35 w 50"/>
                <a:gd name="T25" fmla="*/ 10 h 41"/>
                <a:gd name="T26" fmla="*/ 37 w 50"/>
                <a:gd name="T27" fmla="*/ 12 h 41"/>
                <a:gd name="T28" fmla="*/ 37 w 50"/>
                <a:gd name="T29" fmla="*/ 16 h 41"/>
                <a:gd name="T30" fmla="*/ 39 w 50"/>
                <a:gd name="T31" fmla="*/ 16 h 41"/>
                <a:gd name="T32" fmla="*/ 39 w 50"/>
                <a:gd name="T33" fmla="*/ 18 h 41"/>
                <a:gd name="T34" fmla="*/ 37 w 50"/>
                <a:gd name="T35" fmla="*/ 18 h 41"/>
                <a:gd name="T36" fmla="*/ 37 w 50"/>
                <a:gd name="T37" fmla="*/ 20 h 41"/>
                <a:gd name="T38" fmla="*/ 41 w 50"/>
                <a:gd name="T39" fmla="*/ 18 h 41"/>
                <a:gd name="T40" fmla="*/ 39 w 50"/>
                <a:gd name="T41" fmla="*/ 16 h 41"/>
                <a:gd name="T42" fmla="*/ 39 w 50"/>
                <a:gd name="T43" fmla="*/ 14 h 41"/>
                <a:gd name="T44" fmla="*/ 41 w 50"/>
                <a:gd name="T45" fmla="*/ 12 h 41"/>
                <a:gd name="T46" fmla="*/ 44 w 50"/>
                <a:gd name="T47" fmla="*/ 14 h 41"/>
                <a:gd name="T48" fmla="*/ 46 w 50"/>
                <a:gd name="T49" fmla="*/ 14 h 41"/>
                <a:gd name="T50" fmla="*/ 50 w 50"/>
                <a:gd name="T51" fmla="*/ 16 h 41"/>
                <a:gd name="T52" fmla="*/ 50 w 50"/>
                <a:gd name="T53" fmla="*/ 22 h 41"/>
                <a:gd name="T54" fmla="*/ 48 w 50"/>
                <a:gd name="T55" fmla="*/ 23 h 41"/>
                <a:gd name="T56" fmla="*/ 48 w 50"/>
                <a:gd name="T57" fmla="*/ 25 h 41"/>
                <a:gd name="T58" fmla="*/ 48 w 50"/>
                <a:gd name="T59" fmla="*/ 31 h 41"/>
                <a:gd name="T60" fmla="*/ 48 w 50"/>
                <a:gd name="T61" fmla="*/ 35 h 41"/>
                <a:gd name="T62" fmla="*/ 50 w 50"/>
                <a:gd name="T63" fmla="*/ 35 h 41"/>
                <a:gd name="T64" fmla="*/ 50 w 50"/>
                <a:gd name="T65" fmla="*/ 37 h 41"/>
                <a:gd name="T66" fmla="*/ 46 w 50"/>
                <a:gd name="T67" fmla="*/ 41 h 41"/>
                <a:gd name="T68" fmla="*/ 41 w 50"/>
                <a:gd name="T69" fmla="*/ 41 h 41"/>
                <a:gd name="T70" fmla="*/ 37 w 50"/>
                <a:gd name="T71" fmla="*/ 41 h 41"/>
                <a:gd name="T72" fmla="*/ 21 w 50"/>
                <a:gd name="T73" fmla="*/ 41 h 41"/>
                <a:gd name="T74" fmla="*/ 19 w 50"/>
                <a:gd name="T75" fmla="*/ 41 h 41"/>
                <a:gd name="T76" fmla="*/ 16 w 50"/>
                <a:gd name="T77" fmla="*/ 39 h 41"/>
                <a:gd name="T78" fmla="*/ 12 w 50"/>
                <a:gd name="T79" fmla="*/ 37 h 41"/>
                <a:gd name="T80" fmla="*/ 10 w 50"/>
                <a:gd name="T81" fmla="*/ 35 h 41"/>
                <a:gd name="T82" fmla="*/ 4 w 50"/>
                <a:gd name="T83" fmla="*/ 29 h 41"/>
                <a:gd name="T84" fmla="*/ 4 w 50"/>
                <a:gd name="T85" fmla="*/ 27 h 41"/>
                <a:gd name="T86" fmla="*/ 2 w 50"/>
                <a:gd name="T87" fmla="*/ 25 h 41"/>
                <a:gd name="T88" fmla="*/ 0 w 50"/>
                <a:gd name="T89" fmla="*/ 22 h 41"/>
                <a:gd name="T90" fmla="*/ 0 w 50"/>
                <a:gd name="T91" fmla="*/ 20 h 41"/>
                <a:gd name="T92" fmla="*/ 0 w 50"/>
                <a:gd name="T93" fmla="*/ 14 h 41"/>
                <a:gd name="T94" fmla="*/ 2 w 50"/>
                <a:gd name="T95" fmla="*/ 14 h 41"/>
                <a:gd name="T96" fmla="*/ 2 w 50"/>
                <a:gd name="T97" fmla="*/ 8 h 41"/>
                <a:gd name="T98" fmla="*/ 2 w 50"/>
                <a:gd name="T99" fmla="*/ 6 h 41"/>
                <a:gd name="T100" fmla="*/ 6 w 50"/>
                <a:gd name="T101" fmla="*/ 6 h 41"/>
                <a:gd name="T102" fmla="*/ 10 w 50"/>
                <a:gd name="T103" fmla="*/ 8 h 41"/>
                <a:gd name="T104" fmla="*/ 16 w 50"/>
                <a:gd name="T105" fmla="*/ 8 h 41"/>
                <a:gd name="T106" fmla="*/ 14 w 50"/>
                <a:gd name="T107" fmla="*/ 8 h 41"/>
                <a:gd name="T108" fmla="*/ 14 w 50"/>
                <a:gd name="T109" fmla="*/ 10 h 41"/>
                <a:gd name="T110" fmla="*/ 21 w 50"/>
                <a:gd name="T111" fmla="*/ 2 h 41"/>
                <a:gd name="T112" fmla="*/ 21 w 50"/>
                <a:gd name="T113" fmla="*/ 0 h 41"/>
                <a:gd name="T114" fmla="*/ 23 w 50"/>
                <a:gd name="T115" fmla="*/ 0 h 41"/>
                <a:gd name="T116" fmla="*/ 25 w 50"/>
                <a:gd name="T117" fmla="*/ 0 h 41"/>
                <a:gd name="T118" fmla="*/ 25 w 50"/>
                <a:gd name="T119" fmla="*/ 2 h 41"/>
                <a:gd name="T120" fmla="*/ 27 w 50"/>
                <a:gd name="T121" fmla="*/ 2 h 41"/>
                <a:gd name="T122" fmla="*/ 31 w 50"/>
                <a:gd name="T123" fmla="*/ 0 h 41"/>
                <a:gd name="T124" fmla="*/ 33 w 50"/>
                <a:gd name="T1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41">
                  <a:moveTo>
                    <a:pt x="33" y="0"/>
                  </a:moveTo>
                  <a:lnTo>
                    <a:pt x="33" y="2"/>
                  </a:lnTo>
                  <a:lnTo>
                    <a:pt x="33" y="4"/>
                  </a:lnTo>
                  <a:lnTo>
                    <a:pt x="31" y="4"/>
                  </a:lnTo>
                  <a:lnTo>
                    <a:pt x="31" y="6"/>
                  </a:lnTo>
                  <a:lnTo>
                    <a:pt x="25" y="8"/>
                  </a:lnTo>
                  <a:lnTo>
                    <a:pt x="25" y="10"/>
                  </a:lnTo>
                  <a:lnTo>
                    <a:pt x="25" y="14"/>
                  </a:lnTo>
                  <a:lnTo>
                    <a:pt x="25" y="12"/>
                  </a:lnTo>
                  <a:lnTo>
                    <a:pt x="27" y="10"/>
                  </a:lnTo>
                  <a:lnTo>
                    <a:pt x="29" y="10"/>
                  </a:lnTo>
                  <a:lnTo>
                    <a:pt x="33" y="12"/>
                  </a:lnTo>
                  <a:lnTo>
                    <a:pt x="35" y="10"/>
                  </a:lnTo>
                  <a:lnTo>
                    <a:pt x="37" y="12"/>
                  </a:lnTo>
                  <a:lnTo>
                    <a:pt x="37" y="16"/>
                  </a:lnTo>
                  <a:lnTo>
                    <a:pt x="39" y="16"/>
                  </a:lnTo>
                  <a:lnTo>
                    <a:pt x="39" y="18"/>
                  </a:lnTo>
                  <a:lnTo>
                    <a:pt x="37" y="18"/>
                  </a:lnTo>
                  <a:lnTo>
                    <a:pt x="37" y="20"/>
                  </a:lnTo>
                  <a:lnTo>
                    <a:pt x="41" y="18"/>
                  </a:lnTo>
                  <a:lnTo>
                    <a:pt x="39" y="16"/>
                  </a:lnTo>
                  <a:lnTo>
                    <a:pt x="39" y="14"/>
                  </a:lnTo>
                  <a:lnTo>
                    <a:pt x="41" y="12"/>
                  </a:lnTo>
                  <a:lnTo>
                    <a:pt x="44" y="14"/>
                  </a:lnTo>
                  <a:lnTo>
                    <a:pt x="46" y="14"/>
                  </a:lnTo>
                  <a:lnTo>
                    <a:pt x="50" y="16"/>
                  </a:lnTo>
                  <a:lnTo>
                    <a:pt x="50" y="22"/>
                  </a:lnTo>
                  <a:lnTo>
                    <a:pt x="48" y="23"/>
                  </a:lnTo>
                  <a:lnTo>
                    <a:pt x="48" y="25"/>
                  </a:lnTo>
                  <a:lnTo>
                    <a:pt x="48" y="31"/>
                  </a:lnTo>
                  <a:lnTo>
                    <a:pt x="48" y="35"/>
                  </a:lnTo>
                  <a:lnTo>
                    <a:pt x="50" y="35"/>
                  </a:lnTo>
                  <a:lnTo>
                    <a:pt x="50" y="37"/>
                  </a:lnTo>
                  <a:lnTo>
                    <a:pt x="46" y="41"/>
                  </a:lnTo>
                  <a:lnTo>
                    <a:pt x="41" y="41"/>
                  </a:lnTo>
                  <a:lnTo>
                    <a:pt x="37" y="41"/>
                  </a:lnTo>
                  <a:lnTo>
                    <a:pt x="21" y="41"/>
                  </a:lnTo>
                  <a:lnTo>
                    <a:pt x="19" y="41"/>
                  </a:lnTo>
                  <a:lnTo>
                    <a:pt x="16" y="39"/>
                  </a:lnTo>
                  <a:lnTo>
                    <a:pt x="12" y="37"/>
                  </a:lnTo>
                  <a:lnTo>
                    <a:pt x="10" y="35"/>
                  </a:lnTo>
                  <a:lnTo>
                    <a:pt x="4" y="29"/>
                  </a:lnTo>
                  <a:lnTo>
                    <a:pt x="4" y="27"/>
                  </a:lnTo>
                  <a:lnTo>
                    <a:pt x="2" y="25"/>
                  </a:lnTo>
                  <a:lnTo>
                    <a:pt x="0" y="22"/>
                  </a:lnTo>
                  <a:lnTo>
                    <a:pt x="0" y="20"/>
                  </a:lnTo>
                  <a:lnTo>
                    <a:pt x="0" y="14"/>
                  </a:lnTo>
                  <a:lnTo>
                    <a:pt x="2" y="14"/>
                  </a:lnTo>
                  <a:lnTo>
                    <a:pt x="2" y="8"/>
                  </a:lnTo>
                  <a:lnTo>
                    <a:pt x="2" y="6"/>
                  </a:lnTo>
                  <a:lnTo>
                    <a:pt x="6" y="6"/>
                  </a:lnTo>
                  <a:lnTo>
                    <a:pt x="10" y="8"/>
                  </a:lnTo>
                  <a:lnTo>
                    <a:pt x="16" y="8"/>
                  </a:lnTo>
                  <a:lnTo>
                    <a:pt x="14" y="8"/>
                  </a:lnTo>
                  <a:lnTo>
                    <a:pt x="14" y="10"/>
                  </a:lnTo>
                  <a:lnTo>
                    <a:pt x="21" y="2"/>
                  </a:lnTo>
                  <a:lnTo>
                    <a:pt x="21" y="0"/>
                  </a:lnTo>
                  <a:lnTo>
                    <a:pt x="23" y="0"/>
                  </a:lnTo>
                  <a:lnTo>
                    <a:pt x="25" y="0"/>
                  </a:lnTo>
                  <a:lnTo>
                    <a:pt x="25" y="2"/>
                  </a:lnTo>
                  <a:lnTo>
                    <a:pt x="27" y="2"/>
                  </a:lnTo>
                  <a:lnTo>
                    <a:pt x="31" y="0"/>
                  </a:lnTo>
                  <a:lnTo>
                    <a:pt x="33" y="0"/>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1355" y="3809"/>
              <a:ext cx="4" cy="2"/>
            </a:xfrm>
            <a:custGeom>
              <a:avLst/>
              <a:gdLst>
                <a:gd name="T0" fmla="*/ 2 w 4"/>
                <a:gd name="T1" fmla="*/ 2 h 2"/>
                <a:gd name="T2" fmla="*/ 0 w 4"/>
                <a:gd name="T3" fmla="*/ 2 h 2"/>
                <a:gd name="T4" fmla="*/ 2 w 4"/>
                <a:gd name="T5" fmla="*/ 0 h 2"/>
                <a:gd name="T6" fmla="*/ 4 w 4"/>
                <a:gd name="T7" fmla="*/ 0 h 2"/>
                <a:gd name="T8" fmla="*/ 4 w 4"/>
                <a:gd name="T9" fmla="*/ 2 h 2"/>
                <a:gd name="T10" fmla="*/ 2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2" y="2"/>
                  </a:moveTo>
                  <a:lnTo>
                    <a:pt x="0" y="2"/>
                  </a:lnTo>
                  <a:lnTo>
                    <a:pt x="2" y="0"/>
                  </a:lnTo>
                  <a:lnTo>
                    <a:pt x="4" y="0"/>
                  </a:lnTo>
                  <a:lnTo>
                    <a:pt x="4" y="2"/>
                  </a:lnTo>
                  <a:lnTo>
                    <a:pt x="2"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a:spLocks noChangeArrowheads="1"/>
            </p:cNvSpPr>
            <p:nvPr/>
          </p:nvSpPr>
          <p:spPr bwMode="auto">
            <a:xfrm>
              <a:off x="1355" y="3808"/>
              <a:ext cx="2" cy="1"/>
            </a:xfrm>
            <a:prstGeom prst="rect">
              <a:avLst/>
            </a:prstGeom>
            <a:noFill/>
            <a:ln w="4">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1351" y="3802"/>
              <a:ext cx="4" cy="6"/>
            </a:xfrm>
            <a:custGeom>
              <a:avLst/>
              <a:gdLst>
                <a:gd name="T0" fmla="*/ 2 w 4"/>
                <a:gd name="T1" fmla="*/ 6 h 6"/>
                <a:gd name="T2" fmla="*/ 0 w 4"/>
                <a:gd name="T3" fmla="*/ 4 h 6"/>
                <a:gd name="T4" fmla="*/ 0 w 4"/>
                <a:gd name="T5" fmla="*/ 2 h 6"/>
                <a:gd name="T6" fmla="*/ 0 w 4"/>
                <a:gd name="T7" fmla="*/ 0 h 6"/>
                <a:gd name="T8" fmla="*/ 2 w 4"/>
                <a:gd name="T9" fmla="*/ 0 h 6"/>
                <a:gd name="T10" fmla="*/ 4 w 4"/>
                <a:gd name="T11" fmla="*/ 2 h 6"/>
                <a:gd name="T12" fmla="*/ 4 w 4"/>
                <a:gd name="T13" fmla="*/ 4 h 6"/>
                <a:gd name="T14" fmla="*/ 2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2" y="6"/>
                  </a:moveTo>
                  <a:lnTo>
                    <a:pt x="0" y="4"/>
                  </a:lnTo>
                  <a:lnTo>
                    <a:pt x="0" y="2"/>
                  </a:lnTo>
                  <a:lnTo>
                    <a:pt x="0" y="0"/>
                  </a:lnTo>
                  <a:lnTo>
                    <a:pt x="2" y="0"/>
                  </a:lnTo>
                  <a:lnTo>
                    <a:pt x="4" y="2"/>
                  </a:lnTo>
                  <a:lnTo>
                    <a:pt x="4" y="4"/>
                  </a:lnTo>
                  <a:lnTo>
                    <a:pt x="2" y="6"/>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1050" y="3798"/>
              <a:ext cx="10" cy="10"/>
            </a:xfrm>
            <a:custGeom>
              <a:avLst/>
              <a:gdLst>
                <a:gd name="T0" fmla="*/ 4 w 10"/>
                <a:gd name="T1" fmla="*/ 2 h 10"/>
                <a:gd name="T2" fmla="*/ 6 w 10"/>
                <a:gd name="T3" fmla="*/ 4 h 10"/>
                <a:gd name="T4" fmla="*/ 8 w 10"/>
                <a:gd name="T5" fmla="*/ 4 h 10"/>
                <a:gd name="T6" fmla="*/ 10 w 10"/>
                <a:gd name="T7" fmla="*/ 6 h 10"/>
                <a:gd name="T8" fmla="*/ 10 w 10"/>
                <a:gd name="T9" fmla="*/ 8 h 10"/>
                <a:gd name="T10" fmla="*/ 8 w 10"/>
                <a:gd name="T11" fmla="*/ 10 h 10"/>
                <a:gd name="T12" fmla="*/ 2 w 10"/>
                <a:gd name="T13" fmla="*/ 10 h 10"/>
                <a:gd name="T14" fmla="*/ 0 w 10"/>
                <a:gd name="T15" fmla="*/ 10 h 10"/>
                <a:gd name="T16" fmla="*/ 0 w 10"/>
                <a:gd name="T17" fmla="*/ 8 h 10"/>
                <a:gd name="T18" fmla="*/ 0 w 10"/>
                <a:gd name="T19" fmla="*/ 0 h 10"/>
                <a:gd name="T20" fmla="*/ 4 w 10"/>
                <a:gd name="T2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4" y="2"/>
                  </a:moveTo>
                  <a:lnTo>
                    <a:pt x="6" y="4"/>
                  </a:lnTo>
                  <a:lnTo>
                    <a:pt x="8" y="4"/>
                  </a:lnTo>
                  <a:lnTo>
                    <a:pt x="10" y="6"/>
                  </a:lnTo>
                  <a:lnTo>
                    <a:pt x="10" y="8"/>
                  </a:lnTo>
                  <a:lnTo>
                    <a:pt x="8" y="10"/>
                  </a:lnTo>
                  <a:lnTo>
                    <a:pt x="2" y="10"/>
                  </a:lnTo>
                  <a:lnTo>
                    <a:pt x="0" y="10"/>
                  </a:lnTo>
                  <a:lnTo>
                    <a:pt x="0" y="8"/>
                  </a:lnTo>
                  <a:lnTo>
                    <a:pt x="0" y="0"/>
                  </a:lnTo>
                  <a:lnTo>
                    <a:pt x="4" y="2"/>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1238" y="3754"/>
              <a:ext cx="4" cy="6"/>
            </a:xfrm>
            <a:custGeom>
              <a:avLst/>
              <a:gdLst>
                <a:gd name="T0" fmla="*/ 4 w 4"/>
                <a:gd name="T1" fmla="*/ 6 h 6"/>
                <a:gd name="T2" fmla="*/ 2 w 4"/>
                <a:gd name="T3" fmla="*/ 6 h 6"/>
                <a:gd name="T4" fmla="*/ 0 w 4"/>
                <a:gd name="T5" fmla="*/ 4 h 6"/>
                <a:gd name="T6" fmla="*/ 0 w 4"/>
                <a:gd name="T7" fmla="*/ 0 h 6"/>
                <a:gd name="T8" fmla="*/ 2 w 4"/>
                <a:gd name="T9" fmla="*/ 0 h 6"/>
                <a:gd name="T10" fmla="*/ 4 w 4"/>
                <a:gd name="T11" fmla="*/ 4 h 6"/>
                <a:gd name="T12" fmla="*/ 4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6"/>
                  </a:moveTo>
                  <a:lnTo>
                    <a:pt x="2" y="6"/>
                  </a:lnTo>
                  <a:lnTo>
                    <a:pt x="0" y="4"/>
                  </a:lnTo>
                  <a:lnTo>
                    <a:pt x="0" y="0"/>
                  </a:lnTo>
                  <a:lnTo>
                    <a:pt x="2" y="0"/>
                  </a:lnTo>
                  <a:lnTo>
                    <a:pt x="4" y="4"/>
                  </a:lnTo>
                  <a:lnTo>
                    <a:pt x="4" y="6"/>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979" y="3671"/>
              <a:ext cx="4" cy="10"/>
            </a:xfrm>
            <a:custGeom>
              <a:avLst/>
              <a:gdLst>
                <a:gd name="T0" fmla="*/ 0 w 4"/>
                <a:gd name="T1" fmla="*/ 10 h 10"/>
                <a:gd name="T2" fmla="*/ 0 w 4"/>
                <a:gd name="T3" fmla="*/ 6 h 10"/>
                <a:gd name="T4" fmla="*/ 0 w 4"/>
                <a:gd name="T5" fmla="*/ 2 h 10"/>
                <a:gd name="T6" fmla="*/ 2 w 4"/>
                <a:gd name="T7" fmla="*/ 0 h 10"/>
                <a:gd name="T8" fmla="*/ 4 w 4"/>
                <a:gd name="T9" fmla="*/ 0 h 10"/>
                <a:gd name="T10" fmla="*/ 4 w 4"/>
                <a:gd name="T11" fmla="*/ 2 h 10"/>
                <a:gd name="T12" fmla="*/ 2 w 4"/>
                <a:gd name="T13" fmla="*/ 6 h 10"/>
                <a:gd name="T14" fmla="*/ 2 w 4"/>
                <a:gd name="T15" fmla="*/ 10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lnTo>
                    <a:pt x="0" y="6"/>
                  </a:lnTo>
                  <a:lnTo>
                    <a:pt x="0" y="2"/>
                  </a:lnTo>
                  <a:lnTo>
                    <a:pt x="2" y="0"/>
                  </a:lnTo>
                  <a:lnTo>
                    <a:pt x="4" y="0"/>
                  </a:lnTo>
                  <a:lnTo>
                    <a:pt x="4" y="2"/>
                  </a:lnTo>
                  <a:lnTo>
                    <a:pt x="2" y="6"/>
                  </a:lnTo>
                  <a:lnTo>
                    <a:pt x="2" y="10"/>
                  </a:lnTo>
                  <a:lnTo>
                    <a:pt x="0" y="10"/>
                  </a:lnTo>
                </a:path>
              </a:pathLst>
            </a:custGeom>
            <a:noFill/>
            <a:ln w="4">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idx="4294967295"/>
          </p:nvPr>
        </p:nvSpPr>
        <p:spPr>
          <a:xfrm>
            <a:off x="0" y="0"/>
            <a:ext cx="8229600" cy="914400"/>
          </a:xfrm>
        </p:spPr>
        <p:txBody>
          <a:bodyPr/>
          <a:lstStyle/>
          <a:p>
            <a:r>
              <a:rPr lang="fr-HT" dirty="0" smtClean="0"/>
              <a:t>Domaines d’</a:t>
            </a:r>
            <a:r>
              <a:rPr lang="fr-HT" dirty="0"/>
              <a:t>é</a:t>
            </a:r>
            <a:r>
              <a:rPr lang="fr-HT" dirty="0" smtClean="0"/>
              <a:t>tude</a:t>
            </a:r>
            <a:endParaRPr lang="fr-HT" dirty="0"/>
          </a:p>
        </p:txBody>
      </p:sp>
      <p:sp>
        <p:nvSpPr>
          <p:cNvPr id="52" name="TextBox 51"/>
          <p:cNvSpPr txBox="1"/>
          <p:nvPr/>
        </p:nvSpPr>
        <p:spPr>
          <a:xfrm>
            <a:off x="1570571" y="3354050"/>
            <a:ext cx="3048000" cy="1384995"/>
          </a:xfrm>
          <a:prstGeom prst="rect">
            <a:avLst/>
          </a:prstGeom>
          <a:noFill/>
        </p:spPr>
        <p:txBody>
          <a:bodyPr wrap="square" rtlCol="0">
            <a:spAutoFit/>
          </a:bodyPr>
          <a:lstStyle/>
          <a:p>
            <a:pPr algn="ctr"/>
            <a:r>
              <a:rPr lang="en-US" sz="2800" b="1" i="0" u="sng" dirty="0" smtClean="0">
                <a:solidFill>
                  <a:schemeClr val="accent5"/>
                </a:solidFill>
                <a:latin typeface="+mn-lt"/>
              </a:rPr>
              <a:t>Centre</a:t>
            </a:r>
          </a:p>
          <a:p>
            <a:pPr algn="ctr"/>
            <a:r>
              <a:rPr lang="en-US" sz="2800" b="0" i="0" dirty="0" err="1" smtClean="0">
                <a:solidFill>
                  <a:schemeClr val="accent5"/>
                </a:solidFill>
                <a:latin typeface="+mn-lt"/>
              </a:rPr>
              <a:t>Diourbel</a:t>
            </a:r>
            <a:r>
              <a:rPr lang="en-US" sz="2800" b="0" i="0" dirty="0" smtClean="0">
                <a:solidFill>
                  <a:schemeClr val="accent5"/>
                </a:solidFill>
                <a:latin typeface="+mn-lt"/>
              </a:rPr>
              <a:t>, </a:t>
            </a:r>
            <a:r>
              <a:rPr lang="en-US" sz="2800" b="0" i="0" dirty="0" err="1" smtClean="0">
                <a:solidFill>
                  <a:schemeClr val="accent5"/>
                </a:solidFill>
                <a:latin typeface="+mn-lt"/>
              </a:rPr>
              <a:t>Fatick</a:t>
            </a:r>
            <a:r>
              <a:rPr lang="en-US" sz="2800" b="0" i="0" dirty="0" smtClean="0">
                <a:solidFill>
                  <a:schemeClr val="accent5"/>
                </a:solidFill>
                <a:latin typeface="+mn-lt"/>
              </a:rPr>
              <a:t>,</a:t>
            </a:r>
          </a:p>
          <a:p>
            <a:pPr algn="ctr"/>
            <a:r>
              <a:rPr lang="en-US" sz="2800" b="0" i="0" dirty="0" err="1" smtClean="0">
                <a:solidFill>
                  <a:schemeClr val="accent5"/>
                </a:solidFill>
                <a:latin typeface="+mn-lt"/>
              </a:rPr>
              <a:t>Kaffrine</a:t>
            </a:r>
            <a:r>
              <a:rPr lang="en-US" sz="2800" b="0" i="0" dirty="0" smtClean="0">
                <a:solidFill>
                  <a:schemeClr val="accent5"/>
                </a:solidFill>
                <a:latin typeface="+mn-lt"/>
              </a:rPr>
              <a:t>, </a:t>
            </a:r>
            <a:r>
              <a:rPr lang="en-US" sz="2800" b="0" i="0" dirty="0" err="1" smtClean="0">
                <a:solidFill>
                  <a:schemeClr val="accent5"/>
                </a:solidFill>
                <a:latin typeface="+mn-lt"/>
              </a:rPr>
              <a:t>Kaolack</a:t>
            </a:r>
            <a:endParaRPr lang="en-US" sz="2800" b="0" i="0" dirty="0">
              <a:solidFill>
                <a:schemeClr val="accent5"/>
              </a:solidFill>
              <a:latin typeface="+mn-lt"/>
            </a:endParaRPr>
          </a:p>
        </p:txBody>
      </p:sp>
      <p:sp>
        <p:nvSpPr>
          <p:cNvPr id="53" name="TextBox 52"/>
          <p:cNvSpPr txBox="1"/>
          <p:nvPr/>
        </p:nvSpPr>
        <p:spPr>
          <a:xfrm>
            <a:off x="2590800" y="1551909"/>
            <a:ext cx="3048000" cy="1384995"/>
          </a:xfrm>
          <a:prstGeom prst="rect">
            <a:avLst/>
          </a:prstGeom>
          <a:noFill/>
        </p:spPr>
        <p:txBody>
          <a:bodyPr wrap="square" rtlCol="0">
            <a:spAutoFit/>
          </a:bodyPr>
          <a:lstStyle/>
          <a:p>
            <a:pPr algn="ctr"/>
            <a:r>
              <a:rPr lang="en-US" sz="2800" b="1" i="0" u="sng" dirty="0" smtClean="0">
                <a:solidFill>
                  <a:schemeClr val="accent5"/>
                </a:solidFill>
                <a:latin typeface="+mn-lt"/>
              </a:rPr>
              <a:t>Nord</a:t>
            </a:r>
          </a:p>
          <a:p>
            <a:pPr algn="ctr"/>
            <a:r>
              <a:rPr lang="en-US" sz="2800" b="0" i="0" dirty="0" err="1" smtClean="0">
                <a:solidFill>
                  <a:schemeClr val="accent5"/>
                </a:solidFill>
                <a:latin typeface="+mn-lt"/>
              </a:rPr>
              <a:t>Louga</a:t>
            </a:r>
            <a:r>
              <a:rPr lang="en-US" sz="2800" b="0" i="0" dirty="0" smtClean="0">
                <a:solidFill>
                  <a:schemeClr val="accent5"/>
                </a:solidFill>
                <a:latin typeface="+mn-lt"/>
              </a:rPr>
              <a:t>, Saint-Louis, </a:t>
            </a:r>
            <a:r>
              <a:rPr lang="en-US" sz="2800" b="0" i="0" dirty="0" err="1" smtClean="0">
                <a:solidFill>
                  <a:schemeClr val="accent5"/>
                </a:solidFill>
                <a:latin typeface="+mn-lt"/>
              </a:rPr>
              <a:t>Matam</a:t>
            </a:r>
            <a:endParaRPr lang="en-US" sz="2800" b="0" i="0" dirty="0">
              <a:solidFill>
                <a:schemeClr val="accent5"/>
              </a:solidFill>
              <a:latin typeface="+mn-lt"/>
            </a:endParaRPr>
          </a:p>
        </p:txBody>
      </p:sp>
      <p:sp>
        <p:nvSpPr>
          <p:cNvPr id="54" name="TextBox 53"/>
          <p:cNvSpPr txBox="1"/>
          <p:nvPr/>
        </p:nvSpPr>
        <p:spPr>
          <a:xfrm>
            <a:off x="5334000" y="3980843"/>
            <a:ext cx="3048000" cy="1815882"/>
          </a:xfrm>
          <a:prstGeom prst="rect">
            <a:avLst/>
          </a:prstGeom>
          <a:noFill/>
        </p:spPr>
        <p:txBody>
          <a:bodyPr wrap="square" rtlCol="0">
            <a:spAutoFit/>
          </a:bodyPr>
          <a:lstStyle/>
          <a:p>
            <a:pPr algn="ctr"/>
            <a:r>
              <a:rPr lang="en-US" sz="2800" b="1" i="0" u="sng" dirty="0" err="1" smtClean="0">
                <a:solidFill>
                  <a:schemeClr val="accent5"/>
                </a:solidFill>
                <a:latin typeface="+mn-lt"/>
              </a:rPr>
              <a:t>Sud</a:t>
            </a:r>
            <a:endParaRPr lang="en-US" sz="2800" b="1" i="0" u="sng" dirty="0" smtClean="0">
              <a:solidFill>
                <a:schemeClr val="accent5"/>
              </a:solidFill>
              <a:latin typeface="+mn-lt"/>
            </a:endParaRPr>
          </a:p>
          <a:p>
            <a:pPr algn="ctr"/>
            <a:r>
              <a:rPr lang="en-US" sz="2800" b="0" i="0" dirty="0" err="1" smtClean="0">
                <a:solidFill>
                  <a:schemeClr val="accent5"/>
                </a:solidFill>
                <a:latin typeface="+mn-lt"/>
              </a:rPr>
              <a:t>Tambacounda</a:t>
            </a:r>
            <a:r>
              <a:rPr lang="en-US" sz="2800" b="0" i="0" dirty="0" smtClean="0">
                <a:solidFill>
                  <a:schemeClr val="accent5"/>
                </a:solidFill>
                <a:latin typeface="+mn-lt"/>
              </a:rPr>
              <a:t>, </a:t>
            </a:r>
            <a:r>
              <a:rPr lang="en-US" sz="2800" b="0" i="0" dirty="0" err="1" smtClean="0">
                <a:solidFill>
                  <a:schemeClr val="accent5"/>
                </a:solidFill>
                <a:latin typeface="+mn-lt"/>
              </a:rPr>
              <a:t>Kédougou</a:t>
            </a:r>
            <a:r>
              <a:rPr lang="en-US" sz="2800" b="0" i="0" dirty="0" smtClean="0">
                <a:solidFill>
                  <a:schemeClr val="accent5"/>
                </a:solidFill>
                <a:latin typeface="+mn-lt"/>
              </a:rPr>
              <a:t>, </a:t>
            </a:r>
            <a:r>
              <a:rPr lang="en-US" sz="2800" b="0" i="0" dirty="0" err="1" smtClean="0">
                <a:solidFill>
                  <a:schemeClr val="accent5"/>
                </a:solidFill>
                <a:latin typeface="+mn-lt"/>
              </a:rPr>
              <a:t>Kolda</a:t>
            </a:r>
            <a:r>
              <a:rPr lang="en-US" sz="2800" b="0" i="0" dirty="0" smtClean="0">
                <a:solidFill>
                  <a:schemeClr val="accent5"/>
                </a:solidFill>
                <a:latin typeface="+mn-lt"/>
              </a:rPr>
              <a:t>,</a:t>
            </a:r>
          </a:p>
          <a:p>
            <a:pPr algn="ctr"/>
            <a:r>
              <a:rPr lang="en-US" sz="2800" b="0" i="0" dirty="0" err="1" smtClean="0">
                <a:solidFill>
                  <a:schemeClr val="accent5"/>
                </a:solidFill>
                <a:latin typeface="+mn-lt"/>
              </a:rPr>
              <a:t>Sédhiou</a:t>
            </a:r>
            <a:r>
              <a:rPr lang="en-US" sz="2800" b="0" i="0" dirty="0" smtClean="0">
                <a:solidFill>
                  <a:schemeClr val="accent5"/>
                </a:solidFill>
                <a:latin typeface="+mn-lt"/>
              </a:rPr>
              <a:t>, </a:t>
            </a:r>
            <a:r>
              <a:rPr lang="en-US" sz="2800" b="0" i="0" dirty="0" err="1" smtClean="0">
                <a:solidFill>
                  <a:schemeClr val="accent5"/>
                </a:solidFill>
                <a:latin typeface="+mn-lt"/>
              </a:rPr>
              <a:t>Ziguinchor</a:t>
            </a:r>
            <a:endParaRPr lang="en-US" sz="2800" b="0" i="0" dirty="0">
              <a:solidFill>
                <a:schemeClr val="accent5"/>
              </a:solidFill>
              <a:latin typeface="+mn-lt"/>
            </a:endParaRPr>
          </a:p>
        </p:txBody>
      </p:sp>
      <p:sp>
        <p:nvSpPr>
          <p:cNvPr id="55" name="TextBox 54"/>
          <p:cNvSpPr txBox="1"/>
          <p:nvPr/>
        </p:nvSpPr>
        <p:spPr>
          <a:xfrm>
            <a:off x="351371" y="2744450"/>
            <a:ext cx="1819619" cy="1384995"/>
          </a:xfrm>
          <a:prstGeom prst="rect">
            <a:avLst/>
          </a:prstGeom>
          <a:noFill/>
        </p:spPr>
        <p:txBody>
          <a:bodyPr wrap="square" rtlCol="0">
            <a:spAutoFit/>
          </a:bodyPr>
          <a:lstStyle/>
          <a:p>
            <a:pPr algn="ctr"/>
            <a:r>
              <a:rPr lang="en-US" sz="2800" b="1" i="0" u="sng" dirty="0" err="1" smtClean="0">
                <a:solidFill>
                  <a:schemeClr val="accent5"/>
                </a:solidFill>
                <a:latin typeface="+mn-lt"/>
              </a:rPr>
              <a:t>Ouest</a:t>
            </a:r>
            <a:endParaRPr lang="en-US" sz="2800" b="1" i="0" u="sng" dirty="0" smtClean="0">
              <a:solidFill>
                <a:schemeClr val="accent5"/>
              </a:solidFill>
              <a:latin typeface="+mn-lt"/>
            </a:endParaRPr>
          </a:p>
          <a:p>
            <a:pPr algn="ctr"/>
            <a:r>
              <a:rPr lang="en-US" sz="2800" b="0" i="0" dirty="0" err="1" smtClean="0">
                <a:solidFill>
                  <a:schemeClr val="accent5"/>
                </a:solidFill>
                <a:latin typeface="+mn-lt"/>
              </a:rPr>
              <a:t>Thiès</a:t>
            </a:r>
            <a:r>
              <a:rPr lang="en-US" sz="2800" b="0" i="0" dirty="0" smtClean="0">
                <a:solidFill>
                  <a:schemeClr val="accent5"/>
                </a:solidFill>
                <a:latin typeface="+mn-lt"/>
              </a:rPr>
              <a:t> &amp; </a:t>
            </a:r>
          </a:p>
          <a:p>
            <a:pPr algn="ctr"/>
            <a:r>
              <a:rPr lang="en-US" sz="2800" b="0" i="0" dirty="0" smtClean="0">
                <a:solidFill>
                  <a:schemeClr val="accent5"/>
                </a:solidFill>
                <a:latin typeface="+mn-lt"/>
              </a:rPr>
              <a:t>Dakar</a:t>
            </a:r>
            <a:endParaRPr lang="en-US" sz="2800" b="0" i="0" dirty="0">
              <a:solidFill>
                <a:schemeClr val="accent5"/>
              </a:solidFill>
              <a:latin typeface="+mn-lt"/>
            </a:endParaRPr>
          </a:p>
        </p:txBody>
      </p:sp>
    </p:spTree>
    <p:extLst>
      <p:ext uri="{BB962C8B-B14F-4D97-AF65-F5344CB8AC3E}">
        <p14:creationId xmlns:p14="http://schemas.microsoft.com/office/powerpoint/2010/main" val="109436492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normAutofit fontScale="90000"/>
          </a:bodyPr>
          <a:lstStyle/>
          <a:p>
            <a:r>
              <a:rPr lang="fr-HT" sz="3600" dirty="0" smtClean="0"/>
              <a:t>Équipement </a:t>
            </a:r>
            <a:r>
              <a:rPr lang="fr-HT" sz="3600" dirty="0"/>
              <a:t>pour les services </a:t>
            </a:r>
            <a:r>
              <a:rPr lang="fr-HT" sz="3600" dirty="0" smtClean="0"/>
              <a:t>d’accouchement normal</a:t>
            </a:r>
            <a:endParaRPr lang="en-US" sz="3600" dirty="0"/>
          </a:p>
        </p:txBody>
      </p:sp>
      <p:graphicFrame>
        <p:nvGraphicFramePr>
          <p:cNvPr id="7" name="Content Placeholder 6"/>
          <p:cNvGraphicFramePr>
            <a:graphicFrameLocks noGrp="1"/>
          </p:cNvGraphicFramePr>
          <p:nvPr>
            <p:ph idx="4294967295"/>
            <p:extLst/>
          </p:nvPr>
        </p:nvGraphicFramePr>
        <p:xfrm>
          <a:off x="0" y="1447800"/>
          <a:ext cx="9144000" cy="53117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787177"/>
            <a:ext cx="9144000" cy="646331"/>
          </a:xfrm>
          <a:prstGeom prst="rect">
            <a:avLst/>
          </a:prstGeom>
          <a:noFill/>
        </p:spPr>
        <p:txBody>
          <a:bodyPr wrap="square" rtlCol="0">
            <a:spAutoFit/>
          </a:bodyPr>
          <a:lstStyle/>
          <a:p>
            <a:pPr algn="ctr"/>
            <a:r>
              <a:rPr lang="fr-HT" i="1" dirty="0">
                <a:latin typeface="+mn-lt"/>
              </a:rPr>
              <a:t>Parmi toutes les </a:t>
            </a:r>
            <a:r>
              <a:rPr lang="fr-HT" i="1" dirty="0" smtClean="0">
                <a:latin typeface="+mn-lt"/>
              </a:rPr>
              <a:t>structures offrant </a:t>
            </a:r>
            <a:r>
              <a:rPr lang="fr-HT" i="1" dirty="0">
                <a:latin typeface="+mn-lt"/>
              </a:rPr>
              <a:t>des </a:t>
            </a:r>
            <a:r>
              <a:rPr lang="fr-HT" i="1" dirty="0" smtClean="0">
                <a:latin typeface="+mn-lt"/>
              </a:rPr>
              <a:t>services d’accouchement normal (</a:t>
            </a:r>
            <a:r>
              <a:rPr lang="fr-HT" b="1" i="1" dirty="0" smtClean="0">
                <a:latin typeface="+mn-lt"/>
              </a:rPr>
              <a:t>N=300</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202183308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a:normAutofit fontScale="90000"/>
          </a:bodyPr>
          <a:lstStyle/>
          <a:p>
            <a:r>
              <a:rPr lang="fr-FR" dirty="0" smtClean="0"/>
              <a:t>Médicaments essentiels pour l’accouchement</a:t>
            </a:r>
            <a:endParaRPr lang="en-US" dirty="0"/>
          </a:p>
        </p:txBody>
      </p:sp>
      <p:graphicFrame>
        <p:nvGraphicFramePr>
          <p:cNvPr id="7" name="Content Placeholder 6"/>
          <p:cNvGraphicFramePr>
            <a:graphicFrameLocks noGrp="1"/>
          </p:cNvGraphicFramePr>
          <p:nvPr>
            <p:ph idx="4294967295"/>
            <p:extLst/>
          </p:nvPr>
        </p:nvGraphicFramePr>
        <p:xfrm>
          <a:off x="0" y="2571750"/>
          <a:ext cx="9144000" cy="4276725"/>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4844" y="1371600"/>
            <a:ext cx="9144000" cy="646331"/>
          </a:xfrm>
          <a:prstGeom prst="rect">
            <a:avLst/>
          </a:prstGeom>
          <a:noFill/>
        </p:spPr>
        <p:txBody>
          <a:bodyPr wrap="square" rtlCol="0">
            <a:spAutoFit/>
          </a:bodyPr>
          <a:lstStyle/>
          <a:p>
            <a:r>
              <a:rPr lang="fr-FR" i="1" dirty="0">
                <a:latin typeface="+mn-lt"/>
              </a:rPr>
              <a:t>Parmi les structures offrant les services d’accouchement normal (</a:t>
            </a:r>
            <a:r>
              <a:rPr lang="fr-FR" b="1" i="1" dirty="0" smtClean="0">
                <a:latin typeface="+mn-lt"/>
              </a:rPr>
              <a:t>N=300</a:t>
            </a:r>
            <a:r>
              <a:rPr lang="fr-FR" i="1" dirty="0" smtClean="0">
                <a:latin typeface="+mn-lt"/>
              </a:rPr>
              <a:t>) </a:t>
            </a:r>
            <a:r>
              <a:rPr lang="fr-FR" i="1" dirty="0">
                <a:latin typeface="+mn-lt"/>
              </a:rPr>
              <a:t>pourcentage </a:t>
            </a:r>
            <a:r>
              <a:rPr lang="fr-FR" i="1" dirty="0" smtClean="0">
                <a:latin typeface="+mn-lt"/>
              </a:rPr>
              <a:t>ayant les médicaments essentiels pour l’accouchement observés et disponibles le jour de l’enquête</a:t>
            </a:r>
            <a:r>
              <a:rPr lang="fr-FR" i="1" dirty="0" smtClean="0">
                <a:solidFill>
                  <a:srgbClr val="000000"/>
                </a:solidFill>
                <a:latin typeface="Calibri"/>
              </a:rPr>
              <a:t> </a:t>
            </a:r>
            <a:r>
              <a:rPr lang="fr-FR" i="1" dirty="0" smtClean="0">
                <a:latin typeface="+mn-lt"/>
              </a:rPr>
              <a:t>:</a:t>
            </a:r>
            <a:endParaRPr lang="en-US" i="1" dirty="0" err="1">
              <a:latin typeface="+mn-lt"/>
            </a:endParaRPr>
          </a:p>
        </p:txBody>
      </p:sp>
    </p:spTree>
    <p:extLst>
      <p:ext uri="{BB962C8B-B14F-4D97-AF65-F5344CB8AC3E}">
        <p14:creationId xmlns:p14="http://schemas.microsoft.com/office/powerpoint/2010/main" val="1925237817"/>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idx="4294967295"/>
          </p:nvPr>
        </p:nvSpPr>
        <p:spPr>
          <a:xfrm>
            <a:off x="0" y="0"/>
            <a:ext cx="9144000" cy="1295400"/>
          </a:xfrm>
        </p:spPr>
        <p:txBody>
          <a:bodyPr>
            <a:normAutofit fontScale="90000"/>
          </a:bodyPr>
          <a:lstStyle/>
          <a:p>
            <a:r>
              <a:rPr lang="fr-FR" dirty="0" smtClean="0"/>
              <a:t>Activités </a:t>
            </a:r>
            <a:r>
              <a:rPr lang="fr-FR" dirty="0"/>
              <a:t>essentielles en cas d’alerte pour les soins d’urgence obstétricale</a:t>
            </a:r>
            <a:endParaRPr lang="en-US" dirty="0"/>
          </a:p>
        </p:txBody>
      </p:sp>
      <p:graphicFrame>
        <p:nvGraphicFramePr>
          <p:cNvPr id="7" name="Content Placeholder 6"/>
          <p:cNvGraphicFramePr>
            <a:graphicFrameLocks noGrp="1"/>
          </p:cNvGraphicFramePr>
          <p:nvPr>
            <p:ph idx="4294967295"/>
            <p:extLst/>
          </p:nvPr>
        </p:nvGraphicFramePr>
        <p:xfrm>
          <a:off x="0" y="2447925"/>
          <a:ext cx="9144000" cy="4400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4844" y="1371600"/>
            <a:ext cx="9144000" cy="923330"/>
          </a:xfrm>
          <a:prstGeom prst="rect">
            <a:avLst/>
          </a:prstGeom>
          <a:noFill/>
        </p:spPr>
        <p:txBody>
          <a:bodyPr wrap="square" rtlCol="0">
            <a:spAutoFit/>
          </a:bodyPr>
          <a:lstStyle/>
          <a:p>
            <a:r>
              <a:rPr lang="fr-FR" i="1" dirty="0">
                <a:latin typeface="+mn-lt"/>
              </a:rPr>
              <a:t>Parmi les structures offrant les services d’accouchement </a:t>
            </a:r>
            <a:r>
              <a:rPr lang="fr-FR" i="1" dirty="0" smtClean="0">
                <a:latin typeface="+mn-lt"/>
              </a:rPr>
              <a:t>normal (</a:t>
            </a:r>
            <a:r>
              <a:rPr lang="fr-FR" b="1" i="1" dirty="0" smtClean="0">
                <a:latin typeface="+mn-lt"/>
              </a:rPr>
              <a:t>N=300</a:t>
            </a:r>
            <a:r>
              <a:rPr lang="fr-FR" i="1" dirty="0" smtClean="0">
                <a:latin typeface="+mn-lt"/>
              </a:rPr>
              <a:t>), </a:t>
            </a:r>
            <a:r>
              <a:rPr lang="fr-FR" i="1" dirty="0">
                <a:latin typeface="+mn-lt"/>
              </a:rPr>
              <a:t>pourcentage qui ont déclaré avoir offert des activités essentielles en cas d’alerte pour les soins obstétricaux d’urgence au moins une fois durant les </a:t>
            </a:r>
            <a:r>
              <a:rPr lang="fr-FR" i="1" dirty="0" smtClean="0">
                <a:latin typeface="+mn-lt"/>
              </a:rPr>
              <a:t>trois </a:t>
            </a:r>
            <a:r>
              <a:rPr lang="fr-FR" i="1" dirty="0">
                <a:latin typeface="+mn-lt"/>
              </a:rPr>
              <a:t>mois ayant précédés </a:t>
            </a:r>
            <a:r>
              <a:rPr lang="fr-FR" i="1" dirty="0" smtClean="0">
                <a:latin typeface="+mn-lt"/>
              </a:rPr>
              <a:t>l’enquête :</a:t>
            </a:r>
            <a:endParaRPr lang="en-US" i="1" dirty="0" err="1" smtClean="0">
              <a:latin typeface="+mn-lt"/>
            </a:endParaRPr>
          </a:p>
        </p:txBody>
      </p:sp>
    </p:spTree>
    <p:extLst>
      <p:ext uri="{BB962C8B-B14F-4D97-AF65-F5344CB8AC3E}">
        <p14:creationId xmlns:p14="http://schemas.microsoft.com/office/powerpoint/2010/main" val="163095407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idx="4294967295"/>
          </p:nvPr>
        </p:nvSpPr>
        <p:spPr>
          <a:xfrm>
            <a:off x="0" y="0"/>
            <a:ext cx="9182100" cy="914400"/>
          </a:xfrm>
        </p:spPr>
        <p:txBody>
          <a:bodyPr>
            <a:normAutofit/>
          </a:bodyPr>
          <a:lstStyle/>
          <a:p>
            <a:r>
              <a:rPr lang="fr-FR" sz="3600" dirty="0"/>
              <a:t>Pratiques des soins néonatals</a:t>
            </a:r>
            <a:endParaRPr lang="fr-FR" sz="4000" dirty="0" smtClean="0"/>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313035304"/>
              </p:ext>
            </p:extLst>
          </p:nvPr>
        </p:nvGraphicFramePr>
        <p:xfrm>
          <a:off x="0" y="1717675"/>
          <a:ext cx="82296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33798" name="Text Box 6"/>
          <p:cNvSpPr txBox="1">
            <a:spLocks noChangeArrowheads="1"/>
          </p:cNvSpPr>
          <p:nvPr/>
        </p:nvSpPr>
        <p:spPr bwMode="auto">
          <a:xfrm>
            <a:off x="0" y="838200"/>
            <a:ext cx="9144000" cy="646331"/>
          </a:xfrm>
          <a:prstGeom prst="rect">
            <a:avLst/>
          </a:prstGeom>
          <a:noFill/>
          <a:ln w="9525">
            <a:noFill/>
            <a:miter lim="800000"/>
            <a:headEnd/>
            <a:tailEnd/>
          </a:ln>
          <a:effectLst/>
        </p:spPr>
        <p:txBody>
          <a:bodyPr wrap="square">
            <a:spAutoFit/>
          </a:bodyPr>
          <a:lstStyle/>
          <a:p>
            <a:pPr>
              <a:spcBef>
                <a:spcPct val="50000"/>
              </a:spcBef>
              <a:defRPr/>
            </a:pPr>
            <a:r>
              <a:rPr lang="fr-HT" i="1" dirty="0">
                <a:latin typeface="+mn-lt"/>
              </a:rPr>
              <a:t>Parmi </a:t>
            </a:r>
            <a:r>
              <a:rPr lang="fr-HT" i="1" dirty="0" smtClean="0">
                <a:latin typeface="+mn-lt"/>
              </a:rPr>
              <a:t>toutes les structures </a:t>
            </a:r>
            <a:r>
              <a:rPr lang="fr-HT" i="1" dirty="0">
                <a:latin typeface="+mn-lt"/>
              </a:rPr>
              <a:t>offrant des services d'accouchement </a:t>
            </a:r>
            <a:r>
              <a:rPr lang="fr-HT" i="1" dirty="0" smtClean="0">
                <a:latin typeface="+mn-lt"/>
              </a:rPr>
              <a:t>normal (</a:t>
            </a:r>
            <a:r>
              <a:rPr lang="fr-HT" b="1" i="1" dirty="0" smtClean="0">
                <a:latin typeface="+mn-lt"/>
              </a:rPr>
              <a:t>N=285</a:t>
            </a:r>
            <a:r>
              <a:rPr lang="fr-HT" i="1" dirty="0" smtClean="0">
                <a:latin typeface="+mn-lt"/>
              </a:rPr>
              <a:t>), </a:t>
            </a:r>
            <a:r>
              <a:rPr lang="fr-HT" i="1" dirty="0">
                <a:latin typeface="+mn-lt"/>
              </a:rPr>
              <a:t>pourcentages déclarant que la pratique indiqué est une composante de base des soins néonatals</a:t>
            </a:r>
            <a:endParaRPr lang="fr-FR" i="1" dirty="0">
              <a:latin typeface="+mn-lt"/>
            </a:endParaRPr>
          </a:p>
        </p:txBody>
      </p:sp>
    </p:spTree>
    <p:extLst>
      <p:ext uri="{BB962C8B-B14F-4D97-AF65-F5344CB8AC3E}">
        <p14:creationId xmlns:p14="http://schemas.microsoft.com/office/powerpoint/2010/main" val="128084222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1520825"/>
          </a:xfrm>
        </p:spPr>
        <p:txBody>
          <a:bodyPr>
            <a:normAutofit fontScale="90000"/>
          </a:bodyPr>
          <a:lstStyle/>
          <a:p>
            <a:r>
              <a:rPr lang="fr-FR" sz="4000" dirty="0" smtClean="0"/>
              <a:t>Formation des prestataires des services </a:t>
            </a:r>
            <a:r>
              <a:rPr lang="fr-FR" sz="4000" dirty="0"/>
              <a:t>d'accouchements normaux ou de soins néonatals </a:t>
            </a:r>
            <a:endParaRPr lang="fr-FR" sz="4000" dirty="0" smtClean="0"/>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3669043745"/>
              </p:ext>
            </p:extLst>
          </p:nvPr>
        </p:nvGraphicFramePr>
        <p:xfrm>
          <a:off x="228600" y="1981200"/>
          <a:ext cx="8915400"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0" y="1520282"/>
            <a:ext cx="9129156" cy="646331"/>
          </a:xfrm>
          <a:prstGeom prst="rect">
            <a:avLst/>
          </a:prstGeom>
          <a:noFill/>
          <a:ln w="9525">
            <a:noFill/>
            <a:miter lim="800000"/>
            <a:headEnd/>
            <a:tailEnd/>
          </a:ln>
          <a:effectLst/>
        </p:spPr>
        <p:txBody>
          <a:bodyPr wrap="square">
            <a:spAutoFit/>
          </a:bodyPr>
          <a:lstStyle/>
          <a:p>
            <a:pPr algn="ctr">
              <a:spcBef>
                <a:spcPct val="50000"/>
              </a:spcBef>
              <a:defRPr/>
            </a:pPr>
            <a:r>
              <a:rPr lang="fr-FR" i="1" dirty="0">
                <a:latin typeface="+mn-lt"/>
              </a:rPr>
              <a:t>Pourcentage de prestataires </a:t>
            </a:r>
            <a:r>
              <a:rPr lang="fr-HT" i="1" dirty="0">
                <a:latin typeface="+mn-lt"/>
              </a:rPr>
              <a:t>de services d'accouchements normaux </a:t>
            </a:r>
            <a:r>
              <a:rPr lang="fr-HT" i="1" dirty="0" smtClean="0">
                <a:latin typeface="+mn-lt"/>
              </a:rPr>
              <a:t>ou </a:t>
            </a:r>
            <a:r>
              <a:rPr lang="fr-HT" i="1" dirty="0">
                <a:latin typeface="+mn-lt"/>
              </a:rPr>
              <a:t>de soins néonatals </a:t>
            </a:r>
            <a:r>
              <a:rPr lang="fr-FR" i="1" dirty="0" smtClean="0">
                <a:latin typeface="+mn-lt"/>
              </a:rPr>
              <a:t>ayant </a:t>
            </a:r>
            <a:r>
              <a:rPr lang="fr-FR" i="1" dirty="0">
                <a:latin typeface="+mn-lt"/>
              </a:rPr>
              <a:t>été interviewés </a:t>
            </a:r>
            <a:r>
              <a:rPr lang="fr-FR" i="1" dirty="0" smtClean="0">
                <a:latin typeface="+mn-lt"/>
              </a:rPr>
              <a:t>(</a:t>
            </a:r>
            <a:r>
              <a:rPr lang="fr-FR" b="1" i="1" dirty="0" smtClean="0">
                <a:latin typeface="+mn-lt"/>
              </a:rPr>
              <a:t>N=772</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235895268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idx="4294967295"/>
          </p:nvPr>
        </p:nvSpPr>
        <p:spPr>
          <a:xfrm>
            <a:off x="0" y="0"/>
            <a:ext cx="9144000" cy="1520825"/>
          </a:xfrm>
        </p:spPr>
        <p:txBody>
          <a:bodyPr>
            <a:normAutofit/>
          </a:bodyPr>
          <a:lstStyle/>
          <a:p>
            <a:r>
              <a:rPr lang="fr-FR" sz="4000" dirty="0" smtClean="0"/>
              <a:t>Formation des prestataires des services de </a:t>
            </a:r>
            <a:r>
              <a:rPr lang="fr-FR" sz="4000" dirty="0"/>
              <a:t>soins néonatals </a:t>
            </a:r>
            <a:endParaRPr lang="fr-FR" sz="4000" dirty="0" smtClean="0"/>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1908269907"/>
              </p:ext>
            </p:extLst>
          </p:nvPr>
        </p:nvGraphicFramePr>
        <p:xfrm>
          <a:off x="0" y="2133600"/>
          <a:ext cx="91440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Box 11"/>
          <p:cNvSpPr txBox="1">
            <a:spLocks noChangeArrowheads="1"/>
          </p:cNvSpPr>
          <p:nvPr/>
        </p:nvSpPr>
        <p:spPr bwMode="auto">
          <a:xfrm>
            <a:off x="0" y="1520282"/>
            <a:ext cx="9129156" cy="646331"/>
          </a:xfrm>
          <a:prstGeom prst="rect">
            <a:avLst/>
          </a:prstGeom>
          <a:noFill/>
          <a:ln w="9525">
            <a:noFill/>
            <a:miter lim="800000"/>
            <a:headEnd/>
            <a:tailEnd/>
          </a:ln>
          <a:effectLst/>
        </p:spPr>
        <p:txBody>
          <a:bodyPr wrap="square">
            <a:spAutoFit/>
          </a:bodyPr>
          <a:lstStyle/>
          <a:p>
            <a:pPr>
              <a:spcBef>
                <a:spcPct val="50000"/>
              </a:spcBef>
              <a:defRPr/>
            </a:pPr>
            <a:r>
              <a:rPr lang="fr-FR" i="1" dirty="0">
                <a:latin typeface="+mn-lt"/>
              </a:rPr>
              <a:t>Pourcentage de prestataires </a:t>
            </a:r>
            <a:r>
              <a:rPr lang="fr-HT" i="1" dirty="0">
                <a:latin typeface="+mn-lt"/>
              </a:rPr>
              <a:t>de services d'accouchements normaux </a:t>
            </a:r>
            <a:r>
              <a:rPr lang="fr-HT" i="1" dirty="0" smtClean="0">
                <a:latin typeface="+mn-lt"/>
              </a:rPr>
              <a:t>ou </a:t>
            </a:r>
            <a:r>
              <a:rPr lang="fr-HT" i="1" dirty="0">
                <a:latin typeface="+mn-lt"/>
              </a:rPr>
              <a:t>de soins néonatals </a:t>
            </a:r>
            <a:r>
              <a:rPr lang="fr-FR" i="1" dirty="0" smtClean="0">
                <a:latin typeface="+mn-lt"/>
              </a:rPr>
              <a:t>ayant </a:t>
            </a:r>
            <a:r>
              <a:rPr lang="fr-FR" i="1" dirty="0">
                <a:latin typeface="+mn-lt"/>
              </a:rPr>
              <a:t>été interviewés </a:t>
            </a:r>
            <a:r>
              <a:rPr lang="fr-FR" i="1" dirty="0" smtClean="0">
                <a:latin typeface="+mn-lt"/>
              </a:rPr>
              <a:t>(</a:t>
            </a:r>
            <a:r>
              <a:rPr lang="fr-FR" b="1" i="1" dirty="0" smtClean="0">
                <a:latin typeface="+mn-lt"/>
              </a:rPr>
              <a:t>N=772</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1392979187"/>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3"/>
          <p:cNvSpPr>
            <a:spLocks noGrp="1" noChangeArrowheads="1"/>
          </p:cNvSpPr>
          <p:nvPr>
            <p:ph idx="4294967295"/>
          </p:nvPr>
        </p:nvSpPr>
        <p:spPr>
          <a:xfrm>
            <a:off x="457200" y="1066800"/>
            <a:ext cx="8229600" cy="5638800"/>
          </a:xfrm>
        </p:spPr>
        <p:txBody>
          <a:bodyPr>
            <a:normAutofit/>
          </a:bodyPr>
          <a:lstStyle/>
          <a:p>
            <a:r>
              <a:rPr lang="fr-SN" sz="2800" b="1" dirty="0" smtClean="0">
                <a:solidFill>
                  <a:schemeClr val="tx2"/>
                </a:solidFill>
              </a:rPr>
              <a:t>88</a:t>
            </a:r>
            <a:r>
              <a:rPr lang="fr-SN" sz="2800" b="1" noProof="0" dirty="0" smtClean="0">
                <a:solidFill>
                  <a:schemeClr val="tx2"/>
                </a:solidFill>
              </a:rPr>
              <a:t> % </a:t>
            </a:r>
            <a:r>
              <a:rPr lang="fr-SN" sz="2800" noProof="0" dirty="0" smtClean="0">
                <a:solidFill>
                  <a:schemeClr val="tx1"/>
                </a:solidFill>
              </a:rPr>
              <a:t>de toutes les structures offrent des </a:t>
            </a:r>
            <a:r>
              <a:rPr lang="fr-SN" sz="2800" b="1" noProof="0" dirty="0" smtClean="0">
                <a:solidFill>
                  <a:schemeClr val="tx2"/>
                </a:solidFill>
              </a:rPr>
              <a:t>services de CPN</a:t>
            </a:r>
            <a:r>
              <a:rPr lang="fr-SN" sz="2800" noProof="0" dirty="0" smtClean="0">
                <a:solidFill>
                  <a:schemeClr val="tx1"/>
                </a:solidFill>
              </a:rPr>
              <a:t>. </a:t>
            </a:r>
          </a:p>
          <a:p>
            <a:r>
              <a:rPr lang="fr-FR" sz="2800" dirty="0" smtClean="0"/>
              <a:t>Dans </a:t>
            </a:r>
            <a:r>
              <a:rPr lang="fr-FR" sz="2800" b="1" dirty="0" smtClean="0">
                <a:solidFill>
                  <a:schemeClr val="tx2"/>
                </a:solidFill>
              </a:rPr>
              <a:t>54 % </a:t>
            </a:r>
            <a:r>
              <a:rPr lang="fr-FR" sz="2800" dirty="0" smtClean="0"/>
              <a:t>des </a:t>
            </a:r>
            <a:r>
              <a:rPr lang="fr-FR" sz="2800" dirty="0"/>
              <a:t>consultations </a:t>
            </a:r>
            <a:r>
              <a:rPr lang="fr-FR" sz="2800" dirty="0" smtClean="0"/>
              <a:t>CPN observées au </a:t>
            </a:r>
            <a:r>
              <a:rPr lang="fr-FR" sz="2800" dirty="0"/>
              <a:t>moins </a:t>
            </a:r>
            <a:r>
              <a:rPr lang="fr-FR" sz="2800" b="1" dirty="0">
                <a:solidFill>
                  <a:schemeClr val="tx2"/>
                </a:solidFill>
              </a:rPr>
              <a:t>un</a:t>
            </a:r>
            <a:r>
              <a:rPr lang="fr-FR" sz="2800" dirty="0">
                <a:solidFill>
                  <a:schemeClr val="tx2"/>
                </a:solidFill>
              </a:rPr>
              <a:t> </a:t>
            </a:r>
            <a:r>
              <a:rPr lang="fr-FR" sz="2800" b="1" dirty="0">
                <a:solidFill>
                  <a:schemeClr val="tx2"/>
                </a:solidFill>
              </a:rPr>
              <a:t>des symptômes de risque </a:t>
            </a:r>
            <a:r>
              <a:rPr lang="fr-FR" sz="2800" dirty="0"/>
              <a:t>a été discuté</a:t>
            </a:r>
            <a:r>
              <a:rPr lang="fr-FR" sz="2800" dirty="0" smtClean="0"/>
              <a:t>.</a:t>
            </a:r>
          </a:p>
          <a:p>
            <a:r>
              <a:rPr lang="fr-SN" sz="2800" b="1" dirty="0" smtClean="0">
                <a:solidFill>
                  <a:schemeClr val="tx2"/>
                </a:solidFill>
              </a:rPr>
              <a:t>81 </a:t>
            </a:r>
            <a:r>
              <a:rPr lang="fr-SN" sz="2800" b="1" dirty="0">
                <a:solidFill>
                  <a:schemeClr val="tx2"/>
                </a:solidFill>
              </a:rPr>
              <a:t>% </a:t>
            </a:r>
            <a:r>
              <a:rPr lang="fr-SN" sz="2800" dirty="0"/>
              <a:t>de toutes les structures offrent des </a:t>
            </a:r>
            <a:r>
              <a:rPr lang="fr-SN" sz="2800" b="1" dirty="0">
                <a:solidFill>
                  <a:schemeClr val="tx2"/>
                </a:solidFill>
              </a:rPr>
              <a:t>services </a:t>
            </a:r>
            <a:r>
              <a:rPr lang="fr-SN" sz="2800" b="1" dirty="0" smtClean="0">
                <a:solidFill>
                  <a:schemeClr val="tx2"/>
                </a:solidFill>
              </a:rPr>
              <a:t>d’accouchement normal </a:t>
            </a:r>
            <a:r>
              <a:rPr lang="fr-SN" sz="2800" dirty="0"/>
              <a:t>et</a:t>
            </a:r>
            <a:r>
              <a:rPr lang="fr-SN" sz="2800" b="1" dirty="0">
                <a:solidFill>
                  <a:schemeClr val="tx2">
                    <a:lumMod val="75000"/>
                  </a:schemeClr>
                </a:solidFill>
              </a:rPr>
              <a:t> </a:t>
            </a:r>
            <a:r>
              <a:rPr lang="fr-SN" sz="2800" b="1" dirty="0">
                <a:solidFill>
                  <a:schemeClr val="tx2"/>
                </a:solidFill>
              </a:rPr>
              <a:t>5</a:t>
            </a:r>
            <a:r>
              <a:rPr lang="fr-SN" sz="2800" b="1" dirty="0" smtClean="0">
                <a:solidFill>
                  <a:schemeClr val="tx2"/>
                </a:solidFill>
              </a:rPr>
              <a:t> </a:t>
            </a:r>
            <a:r>
              <a:rPr lang="fr-SN" sz="2800" b="1" dirty="0">
                <a:solidFill>
                  <a:schemeClr val="tx2"/>
                </a:solidFill>
              </a:rPr>
              <a:t>% </a:t>
            </a:r>
            <a:r>
              <a:rPr lang="fr-SN" sz="2800" dirty="0"/>
              <a:t>offrent la </a:t>
            </a:r>
            <a:r>
              <a:rPr lang="fr-SN" sz="2800" b="1" dirty="0">
                <a:solidFill>
                  <a:schemeClr val="tx2"/>
                </a:solidFill>
              </a:rPr>
              <a:t>césarienne</a:t>
            </a:r>
            <a:r>
              <a:rPr lang="fr-SN" sz="2800" dirty="0"/>
              <a:t>. </a:t>
            </a:r>
          </a:p>
          <a:p>
            <a:r>
              <a:rPr lang="fr-FR" sz="2800" b="1" dirty="0" smtClean="0">
                <a:solidFill>
                  <a:schemeClr val="tx2"/>
                </a:solidFill>
              </a:rPr>
              <a:t>94 </a:t>
            </a:r>
            <a:r>
              <a:rPr lang="fr-FR" sz="2800" b="1" dirty="0">
                <a:solidFill>
                  <a:schemeClr val="tx2"/>
                </a:solidFill>
              </a:rPr>
              <a:t>%</a:t>
            </a:r>
            <a:r>
              <a:rPr lang="fr-FR" sz="2800" dirty="0">
                <a:solidFill>
                  <a:schemeClr val="tx2"/>
                </a:solidFill>
              </a:rPr>
              <a:t> </a:t>
            </a:r>
            <a:r>
              <a:rPr lang="fr-SN" sz="2800" dirty="0"/>
              <a:t>structures </a:t>
            </a:r>
            <a:r>
              <a:rPr lang="fr-FR" sz="2800" dirty="0"/>
              <a:t>offrant des services d’accouchement normal ont donné </a:t>
            </a:r>
            <a:r>
              <a:rPr lang="fr-FR" sz="2800" b="1" dirty="0">
                <a:solidFill>
                  <a:schemeClr val="tx2"/>
                </a:solidFill>
              </a:rPr>
              <a:t>l’assistance à l’accouchement par voie basse</a:t>
            </a:r>
            <a:r>
              <a:rPr lang="fr-FR" sz="2800" dirty="0">
                <a:solidFill>
                  <a:schemeClr val="tx2"/>
                </a:solidFill>
              </a:rPr>
              <a:t> </a:t>
            </a:r>
            <a:r>
              <a:rPr lang="fr-FR" sz="2800" dirty="0"/>
              <a:t>au moins une fois durant les trois mois ayant précédé </a:t>
            </a:r>
            <a:r>
              <a:rPr lang="fr-FR" sz="2800" dirty="0" smtClean="0"/>
              <a:t>l’enquête. </a:t>
            </a:r>
            <a:endParaRPr lang="fr-FR" sz="2800" dirty="0"/>
          </a:p>
        </p:txBody>
      </p:sp>
      <p:sp>
        <p:nvSpPr>
          <p:cNvPr id="5" name="Rectangle 2"/>
          <p:cNvSpPr txBox="1">
            <a:spLocks noChangeArrowheads="1"/>
          </p:cNvSpPr>
          <p:nvPr/>
        </p:nvSpPr>
        <p:spPr bwMode="auto">
          <a:xfrm>
            <a:off x="0" y="0"/>
            <a:ext cx="9144000" cy="914400"/>
          </a:xfrm>
          <a:prstGeom prst="rect">
            <a:avLst/>
          </a:prstGeom>
          <a:noFill/>
          <a:ln w="9525">
            <a:noFill/>
            <a:miter lim="800000"/>
            <a:headEnd/>
            <a:tailEnd/>
          </a:ln>
        </p:spPr>
        <p:txBody>
          <a:bodyPr anchor="ctr"/>
          <a:lstStyle/>
          <a:p>
            <a:pPr algn="ctr">
              <a:defRPr/>
            </a:pPr>
            <a:r>
              <a:rPr lang="fr-FR" sz="3600" kern="0" dirty="0" smtClean="0">
                <a:latin typeface="+mj-lt"/>
                <a:ea typeface="+mj-ea"/>
                <a:cs typeface="+mj-cs"/>
              </a:rPr>
              <a:t>Principaux Résultats</a:t>
            </a:r>
            <a:endParaRPr lang="fr-FR" sz="3600" kern="0" dirty="0">
              <a:latin typeface="+mj-lt"/>
              <a:ea typeface="+mj-ea"/>
              <a:cs typeface="+mj-cs"/>
            </a:endParaRPr>
          </a:p>
        </p:txBody>
      </p:sp>
    </p:spTree>
    <p:extLst>
      <p:ext uri="{BB962C8B-B14F-4D97-AF65-F5344CB8AC3E}">
        <p14:creationId xmlns:p14="http://schemas.microsoft.com/office/powerpoint/2010/main" val="3958600251"/>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2643315"/>
            <a:ext cx="9372599" cy="1874520"/>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 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L’excision</a:t>
            </a:r>
          </a:p>
        </p:txBody>
      </p:sp>
    </p:spTree>
    <p:extLst>
      <p:ext uri="{BB962C8B-B14F-4D97-AF65-F5344CB8AC3E}">
        <p14:creationId xmlns:p14="http://schemas.microsoft.com/office/powerpoint/2010/main" val="138603372"/>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381000" y="1981200"/>
            <a:ext cx="8229600" cy="2286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r>
              <a:rPr lang="en-US" sz="4000" b="1" dirty="0" smtClean="0">
                <a:latin typeface="Calibri" pitchFamily="34" charset="0"/>
                <a:cs typeface="Calibri" pitchFamily="34" charset="0"/>
              </a:rPr>
              <a:t>88 %</a:t>
            </a:r>
            <a:r>
              <a:rPr lang="en-US" sz="4000" dirty="0" smtClean="0">
                <a:latin typeface="Calibri" pitchFamily="34" charset="0"/>
                <a:cs typeface="Calibri" pitchFamily="34" charset="0"/>
              </a:rPr>
              <a:t>  </a:t>
            </a:r>
            <a:r>
              <a:rPr lang="en-US" sz="4000" dirty="0" smtClean="0">
                <a:solidFill>
                  <a:schemeClr val="tx1"/>
                </a:solidFill>
                <a:latin typeface="Calibri" pitchFamily="34" charset="0"/>
                <a:cs typeface="Calibri" pitchFamily="34" charset="0"/>
              </a:rPr>
              <a:t>des femmes </a:t>
            </a:r>
            <a:r>
              <a:rPr lang="fr-SN" sz="4000" dirty="0" smtClean="0">
                <a:solidFill>
                  <a:schemeClr val="tx1"/>
                </a:solidFill>
                <a:latin typeface="Calibri" pitchFamily="34" charset="0"/>
                <a:cs typeface="Calibri" pitchFamily="34" charset="0"/>
              </a:rPr>
              <a:t>ont </a:t>
            </a:r>
            <a:r>
              <a:rPr lang="fr-SN" sz="4000" dirty="0">
                <a:solidFill>
                  <a:schemeClr val="tx1"/>
                </a:solidFill>
                <a:latin typeface="Calibri" pitchFamily="34" charset="0"/>
                <a:cs typeface="Calibri" pitchFamily="34" charset="0"/>
              </a:rPr>
              <a:t>déclaré connaître </a:t>
            </a:r>
            <a:r>
              <a:rPr lang="fr-SN" sz="4000" b="1" dirty="0" smtClean="0">
                <a:latin typeface="Calibri" pitchFamily="34" charset="0"/>
                <a:cs typeface="Calibri" pitchFamily="34" charset="0"/>
              </a:rPr>
              <a:t>l’excision</a:t>
            </a:r>
            <a:r>
              <a:rPr lang="fr-SN" sz="4000" dirty="0" smtClean="0">
                <a:solidFill>
                  <a:schemeClr val="tx1"/>
                </a:solidFill>
                <a:latin typeface="Calibri" pitchFamily="34" charset="0"/>
                <a:cs typeface="Calibri" pitchFamily="34" charset="0"/>
              </a:rPr>
              <a:t>.</a:t>
            </a:r>
            <a:endParaRPr lang="en-US" sz="4000" dirty="0">
              <a:solidFill>
                <a:schemeClr val="tx1"/>
              </a:solidFill>
              <a:latin typeface="Calibri" pitchFamily="34" charset="0"/>
              <a:cs typeface="Calibri" pitchFamily="34" charset="0"/>
            </a:endParaRPr>
          </a:p>
        </p:txBody>
      </p:sp>
    </p:spTree>
    <p:extLst>
      <p:ext uri="{BB962C8B-B14F-4D97-AF65-F5344CB8AC3E}">
        <p14:creationId xmlns:p14="http://schemas.microsoft.com/office/powerpoint/2010/main" val="19876666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14844"/>
            <a:ext cx="8229600" cy="1051956"/>
          </a:xfrm>
        </p:spPr>
        <p:txBody>
          <a:bodyPr/>
          <a:lstStyle/>
          <a:p>
            <a:r>
              <a:rPr lang="fr-SN" sz="4000" dirty="0" smtClean="0">
                <a:solidFill>
                  <a:schemeClr val="tx1"/>
                </a:solidFill>
                <a:latin typeface="Calibri" pitchFamily="34" charset="0"/>
                <a:cs typeface="Calibri" pitchFamily="34" charset="0"/>
              </a:rPr>
              <a:t>L’excision</a:t>
            </a:r>
            <a:endParaRPr lang="fr-SN" sz="4000" dirty="0">
              <a:solidFill>
                <a:schemeClr val="tx1"/>
              </a:solidFill>
              <a:latin typeface="Calibri" pitchFamily="34" charset="0"/>
              <a:cs typeface="Calibri" pitchFamily="34" charset="0"/>
            </a:endParaRPr>
          </a:p>
        </p:txBody>
      </p:sp>
      <p:graphicFrame>
        <p:nvGraphicFramePr>
          <p:cNvPr id="4" name="Content Placeholder 3"/>
          <p:cNvGraphicFramePr>
            <a:graphicFrameLocks noGrp="1"/>
          </p:cNvGraphicFramePr>
          <p:nvPr>
            <p:ph idx="1"/>
            <p:extLst/>
          </p:nvPr>
        </p:nvGraphicFramePr>
        <p:xfrm>
          <a:off x="533400" y="1905000"/>
          <a:ext cx="8229600" cy="4525962"/>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0" y="1099066"/>
            <a:ext cx="9144000" cy="369332"/>
          </a:xfrm>
          <a:prstGeom prst="rect">
            <a:avLst/>
          </a:prstGeom>
          <a:noFill/>
        </p:spPr>
        <p:txBody>
          <a:bodyPr wrap="square" rtlCol="0">
            <a:spAutoFit/>
          </a:bodyPr>
          <a:lstStyle/>
          <a:p>
            <a:pPr algn="ctr"/>
            <a:r>
              <a:rPr lang="fr-SN" sz="1800" i="1" dirty="0" smtClean="0">
                <a:latin typeface="Calibri" pitchFamily="34" charset="0"/>
                <a:cs typeface="Calibri" pitchFamily="34" charset="0"/>
              </a:rPr>
              <a:t>Pourcentage de femmes de 15-49 ans</a:t>
            </a:r>
            <a:endParaRPr lang="fr-SN" sz="1800" i="1" dirty="0">
              <a:latin typeface="Calibri" pitchFamily="34" charset="0"/>
              <a:cs typeface="Calibri" pitchFamily="34" charset="0"/>
            </a:endParaRPr>
          </a:p>
        </p:txBody>
      </p:sp>
      <p:cxnSp>
        <p:nvCxnSpPr>
          <p:cNvPr id="6" name="Straight Connector 5"/>
          <p:cNvCxnSpPr/>
          <p:nvPr/>
        </p:nvCxnSpPr>
        <p:spPr bwMode="auto">
          <a:xfrm>
            <a:off x="2590800" y="2057400"/>
            <a:ext cx="5638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 name="TextBox 6"/>
          <p:cNvSpPr txBox="1"/>
          <p:nvPr/>
        </p:nvSpPr>
        <p:spPr>
          <a:xfrm>
            <a:off x="3505200" y="1676400"/>
            <a:ext cx="4724400" cy="369332"/>
          </a:xfrm>
          <a:prstGeom prst="rect">
            <a:avLst/>
          </a:prstGeom>
          <a:noFill/>
        </p:spPr>
        <p:txBody>
          <a:bodyPr wrap="square" rtlCol="0">
            <a:spAutoFit/>
          </a:bodyPr>
          <a:lstStyle/>
          <a:p>
            <a:r>
              <a:rPr lang="fr-SN" sz="1800" dirty="0" smtClean="0">
                <a:latin typeface="Calibri" pitchFamily="34" charset="0"/>
                <a:cs typeface="Calibri" pitchFamily="34" charset="0"/>
              </a:rPr>
              <a:t>Type d’excision parmi celles qui sont excisées</a:t>
            </a:r>
            <a:endParaRPr lang="fr-SN" sz="1800" dirty="0">
              <a:latin typeface="Calibri" pitchFamily="34" charset="0"/>
              <a:cs typeface="Calibri" pitchFamily="34" charset="0"/>
            </a:endParaRPr>
          </a:p>
        </p:txBody>
      </p:sp>
    </p:spTree>
    <p:extLst>
      <p:ext uri="{BB962C8B-B14F-4D97-AF65-F5344CB8AC3E}">
        <p14:creationId xmlns:p14="http://schemas.microsoft.com/office/powerpoint/2010/main" val="147083103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idx="4294967295"/>
          </p:nvPr>
        </p:nvSpPr>
        <p:spPr>
          <a:xfrm>
            <a:off x="0" y="-33338"/>
            <a:ext cx="9144000" cy="795338"/>
          </a:xfrm>
        </p:spPr>
        <p:txBody>
          <a:bodyPr/>
          <a:lstStyle/>
          <a:p>
            <a:pPr eaLnBrk="1" hangingPunct="1"/>
            <a:r>
              <a:rPr lang="fr-SN" sz="4000" dirty="0" smtClean="0"/>
              <a:t>Tests biologiques</a:t>
            </a:r>
          </a:p>
        </p:txBody>
      </p:sp>
      <p:sp>
        <p:nvSpPr>
          <p:cNvPr id="10243" name="Content Placeholder 2"/>
          <p:cNvSpPr>
            <a:spLocks noGrp="1"/>
          </p:cNvSpPr>
          <p:nvPr>
            <p:ph idx="4294967295"/>
          </p:nvPr>
        </p:nvSpPr>
        <p:spPr>
          <a:xfrm>
            <a:off x="0" y="762000"/>
            <a:ext cx="8610600" cy="4983163"/>
          </a:xfrm>
        </p:spPr>
        <p:txBody>
          <a:bodyPr>
            <a:normAutofit fontScale="92500"/>
          </a:bodyPr>
          <a:lstStyle/>
          <a:p>
            <a:pPr eaLnBrk="1" hangingPunct="1"/>
            <a:r>
              <a:rPr lang="fr-SN" sz="2400" dirty="0" smtClean="0"/>
              <a:t>Effectués dans tous les ménages sélectionnés</a:t>
            </a:r>
          </a:p>
          <a:p>
            <a:pPr marL="742950" lvl="2" indent="-342900" eaLnBrk="1" hangingPunct="1"/>
            <a:r>
              <a:rPr lang="fr-SN" dirty="0" smtClean="0"/>
              <a:t>Mesure de la taille et du poids (enfants moins de 5 ans)</a:t>
            </a:r>
          </a:p>
          <a:p>
            <a:pPr lvl="1" eaLnBrk="1" hangingPunct="1">
              <a:buFont typeface="Arial" pitchFamily="34" charset="0"/>
              <a:buChar char="•"/>
            </a:pPr>
            <a:r>
              <a:rPr lang="fr-SN" sz="2400" dirty="0" smtClean="0"/>
              <a:t>Test d’hémoglobine pour la prévalence de l’anémie (enfants de 6-59 mois)</a:t>
            </a:r>
          </a:p>
          <a:p>
            <a:pPr lvl="1" eaLnBrk="1" hangingPunct="1">
              <a:buFont typeface="Arial" pitchFamily="34" charset="0"/>
              <a:buChar char="•"/>
            </a:pPr>
            <a:r>
              <a:rPr lang="fr-SN" sz="2400" dirty="0" smtClean="0"/>
              <a:t>Test de la </a:t>
            </a:r>
            <a:r>
              <a:rPr lang="fr-SN" sz="2400" dirty="0" err="1" smtClean="0"/>
              <a:t>parasitémie</a:t>
            </a:r>
            <a:r>
              <a:rPr lang="fr-SN" sz="2400" dirty="0" smtClean="0"/>
              <a:t> palustre (enfants de 6-59 mois)</a:t>
            </a:r>
          </a:p>
          <a:p>
            <a:pPr lvl="2" eaLnBrk="1" hangingPunct="1">
              <a:buFont typeface="Arial" pitchFamily="34" charset="0"/>
              <a:buChar char="•"/>
            </a:pPr>
            <a:r>
              <a:rPr lang="fr-SN" sz="2000" dirty="0"/>
              <a:t>Test de Diagnostic Rapide (TDR) </a:t>
            </a:r>
            <a:r>
              <a:rPr lang="fr-SN" sz="2000" dirty="0" smtClean="0"/>
              <a:t>: </a:t>
            </a:r>
            <a:r>
              <a:rPr lang="fr-FR" sz="2000" dirty="0"/>
              <a:t>les résultats étaient communiqués aux parents/personne en charge de l’enfant </a:t>
            </a:r>
            <a:r>
              <a:rPr lang="fr-FR" sz="2000" dirty="0" smtClean="0"/>
              <a:t>et on </a:t>
            </a:r>
            <a:r>
              <a:rPr lang="fr-FR" sz="2000" dirty="0"/>
              <a:t>offrait un traitement aux enfants testés positifs </a:t>
            </a:r>
            <a:r>
              <a:rPr lang="fr-FR" sz="2000" dirty="0" smtClean="0"/>
              <a:t>ou ils </a:t>
            </a:r>
            <a:r>
              <a:rPr lang="fr-FR" sz="2000" dirty="0"/>
              <a:t>étaient référencés auprès d’un service de santé</a:t>
            </a:r>
            <a:endParaRPr lang="fr-SN" sz="2000" dirty="0" smtClean="0"/>
          </a:p>
          <a:p>
            <a:pPr lvl="2" eaLnBrk="1" hangingPunct="1">
              <a:buFont typeface="Arial" pitchFamily="34" charset="0"/>
              <a:buChar char="•"/>
            </a:pPr>
            <a:r>
              <a:rPr lang="fr-SN" sz="2000" dirty="0" smtClean="0"/>
              <a:t>Microscopie (goutte épaisse) : </a:t>
            </a:r>
            <a:r>
              <a:rPr lang="fr-FR" sz="2000" dirty="0"/>
              <a:t>analysés au laboratoire du Département de Parasitologie de la Faculté de Médecine de l’UCAD de </a:t>
            </a:r>
            <a:r>
              <a:rPr lang="fr-FR" sz="2000" dirty="0" smtClean="0"/>
              <a:t>Dakar </a:t>
            </a:r>
            <a:endParaRPr lang="fr-SN" sz="2000" dirty="0" smtClean="0"/>
          </a:p>
          <a:p>
            <a:pPr eaLnBrk="1" hangingPunct="1">
              <a:buFont typeface="Arial" pitchFamily="34" charset="0"/>
              <a:buChar char="•"/>
            </a:pPr>
            <a:r>
              <a:rPr lang="fr-SN" sz="2400" dirty="0" smtClean="0"/>
              <a:t>Les protocoles pour les tests ont été approuvés par le </a:t>
            </a:r>
            <a:r>
              <a:rPr lang="fr-FR" sz="2400" dirty="0" smtClean="0"/>
              <a:t>Comité d’Éthique (</a:t>
            </a:r>
            <a:r>
              <a:rPr lang="fr-FR" sz="2400" dirty="0" err="1" smtClean="0"/>
              <a:t>Internal</a:t>
            </a:r>
            <a:r>
              <a:rPr lang="fr-FR" sz="2400" dirty="0" smtClean="0"/>
              <a:t> </a:t>
            </a:r>
            <a:r>
              <a:rPr lang="fr-FR" sz="2400" dirty="0" err="1" smtClean="0"/>
              <a:t>Review</a:t>
            </a:r>
            <a:r>
              <a:rPr lang="fr-FR" sz="2400" dirty="0" smtClean="0"/>
              <a:t> </a:t>
            </a:r>
            <a:r>
              <a:rPr lang="fr-FR" sz="2400" dirty="0" err="1" smtClean="0"/>
              <a:t>Board</a:t>
            </a:r>
            <a:r>
              <a:rPr lang="fr-FR" sz="2400" dirty="0" smtClean="0"/>
              <a:t>) d’ICF à Rockville, MD et par le Comité National d’Éthique pour la Recherche en Santé (CNERS) du Sénégal</a:t>
            </a:r>
            <a:endParaRPr lang="fr-SN" sz="2400" dirty="0"/>
          </a:p>
        </p:txBody>
      </p:sp>
    </p:spTree>
    <p:extLst>
      <p:ext uri="{BB962C8B-B14F-4D97-AF65-F5344CB8AC3E}">
        <p14:creationId xmlns:p14="http://schemas.microsoft.com/office/powerpoint/2010/main" val="2642714359"/>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nvPr>
        </p:nvGraphicFramePr>
        <p:xfrm>
          <a:off x="457200" y="1390963"/>
          <a:ext cx="8229600" cy="4525963"/>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a:xfrm>
            <a:off x="0" y="-20782"/>
            <a:ext cx="9144000" cy="1143000"/>
          </a:xfrm>
        </p:spPr>
        <p:txBody>
          <a:bodyPr/>
          <a:lstStyle/>
          <a:p>
            <a:r>
              <a:rPr lang="fr-SN" sz="4000" dirty="0" smtClean="0">
                <a:solidFill>
                  <a:schemeClr val="tx1"/>
                </a:solidFill>
                <a:latin typeface="Calibri" pitchFamily="34" charset="0"/>
                <a:cs typeface="Calibri" pitchFamily="34" charset="0"/>
              </a:rPr>
              <a:t>Âge à l’excision</a:t>
            </a:r>
            <a:endParaRPr lang="fr-SN" sz="4000" dirty="0">
              <a:solidFill>
                <a:schemeClr val="tx1"/>
              </a:solidFill>
              <a:latin typeface="Calibri" pitchFamily="34" charset="0"/>
              <a:cs typeface="Calibri" pitchFamily="34" charset="0"/>
            </a:endParaRPr>
          </a:p>
        </p:txBody>
      </p:sp>
      <p:sp>
        <p:nvSpPr>
          <p:cNvPr id="5" name="TextBox 4"/>
          <p:cNvSpPr txBox="1"/>
          <p:nvPr/>
        </p:nvSpPr>
        <p:spPr>
          <a:xfrm>
            <a:off x="0" y="1107129"/>
            <a:ext cx="9144000" cy="369332"/>
          </a:xfrm>
          <a:prstGeom prst="rect">
            <a:avLst/>
          </a:prstGeom>
          <a:noFill/>
        </p:spPr>
        <p:txBody>
          <a:bodyPr wrap="square" rtlCol="0">
            <a:spAutoFit/>
          </a:bodyPr>
          <a:lstStyle/>
          <a:p>
            <a:pPr algn="ctr"/>
            <a:r>
              <a:rPr lang="fr-SN" sz="1800" i="1" dirty="0" smtClean="0">
                <a:latin typeface="Calibri" pitchFamily="34" charset="0"/>
                <a:cs typeface="Calibri" pitchFamily="34" charset="0"/>
              </a:rPr>
              <a:t>Répartition (en %) de femmes de 15-49 ans excisées par âge a l’excision </a:t>
            </a:r>
            <a:endParaRPr lang="fr-SN" sz="1800" i="1" dirty="0">
              <a:latin typeface="Calibri" pitchFamily="34" charset="0"/>
              <a:cs typeface="Calibri" pitchFamily="34" charset="0"/>
            </a:endParaRPr>
          </a:p>
        </p:txBody>
      </p:sp>
      <p:sp>
        <p:nvSpPr>
          <p:cNvPr id="2" name="TextBox 1"/>
          <p:cNvSpPr txBox="1"/>
          <p:nvPr/>
        </p:nvSpPr>
        <p:spPr>
          <a:xfrm>
            <a:off x="0" y="6200479"/>
            <a:ext cx="9144000" cy="646331"/>
          </a:xfrm>
          <a:prstGeom prst="rect">
            <a:avLst/>
          </a:prstGeom>
          <a:noFill/>
        </p:spPr>
        <p:txBody>
          <a:bodyPr wrap="square" rtlCol="0">
            <a:spAutoFit/>
          </a:bodyPr>
          <a:lstStyle/>
          <a:p>
            <a:r>
              <a:rPr lang="fr-FR" sz="1800" i="1" dirty="0" smtClean="0">
                <a:latin typeface="Calibri" pitchFamily="34" charset="0"/>
                <a:cs typeface="Calibri" pitchFamily="34" charset="0"/>
              </a:rPr>
              <a:t>*Y </a:t>
            </a:r>
            <a:r>
              <a:rPr lang="fr-FR" sz="1800" i="1" dirty="0">
                <a:latin typeface="Calibri" pitchFamily="34" charset="0"/>
                <a:cs typeface="Calibri" pitchFamily="34" charset="0"/>
              </a:rPr>
              <a:t>compris les femmes ayant déclaré avoir été excisées durant l’enfance et qui n’ont pas pu fournir un âge. </a:t>
            </a:r>
            <a:endParaRPr lang="en-US" sz="1800" i="1" dirty="0">
              <a:latin typeface="Calibri" pitchFamily="34" charset="0"/>
              <a:cs typeface="Calibri" pitchFamily="34" charset="0"/>
            </a:endParaRPr>
          </a:p>
        </p:txBody>
      </p:sp>
    </p:spTree>
    <p:extLst>
      <p:ext uri="{BB962C8B-B14F-4D97-AF65-F5344CB8AC3E}">
        <p14:creationId xmlns:p14="http://schemas.microsoft.com/office/powerpoint/2010/main" val="127783690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Excision des </a:t>
            </a:r>
            <a:r>
              <a:rPr lang="en-US" dirty="0" err="1" smtClean="0"/>
              <a:t>filles</a:t>
            </a:r>
            <a:endParaRPr lang="en-US" dirty="0"/>
          </a:p>
        </p:txBody>
      </p:sp>
      <p:sp>
        <p:nvSpPr>
          <p:cNvPr id="3" name="Content Placeholder 2"/>
          <p:cNvSpPr>
            <a:spLocks noGrp="1"/>
          </p:cNvSpPr>
          <p:nvPr>
            <p:ph idx="1"/>
          </p:nvPr>
        </p:nvSpPr>
        <p:spPr/>
        <p:txBody>
          <a:bodyPr/>
          <a:lstStyle/>
          <a:p>
            <a:r>
              <a:rPr lang="en-US" b="1" dirty="0" smtClean="0">
                <a:solidFill>
                  <a:schemeClr val="tx2"/>
                </a:solidFill>
              </a:rPr>
              <a:t>14 % </a:t>
            </a:r>
            <a:r>
              <a:rPr lang="en-US" dirty="0" smtClean="0"/>
              <a:t>des </a:t>
            </a:r>
            <a:r>
              <a:rPr lang="en-US" dirty="0" err="1" smtClean="0"/>
              <a:t>filles</a:t>
            </a:r>
            <a:r>
              <a:rPr lang="en-US" dirty="0" smtClean="0"/>
              <a:t> de 0-14 </a:t>
            </a:r>
            <a:r>
              <a:rPr lang="en-US" dirty="0" err="1" smtClean="0"/>
              <a:t>ans</a:t>
            </a:r>
            <a:r>
              <a:rPr lang="en-US" dirty="0" smtClean="0"/>
              <a:t> </a:t>
            </a:r>
            <a:r>
              <a:rPr lang="en-US" dirty="0" err="1" smtClean="0"/>
              <a:t>sont</a:t>
            </a:r>
            <a:r>
              <a:rPr lang="en-US" dirty="0" smtClean="0"/>
              <a:t> </a:t>
            </a:r>
            <a:r>
              <a:rPr lang="en-US" b="1" dirty="0" err="1" smtClean="0">
                <a:solidFill>
                  <a:schemeClr val="tx2"/>
                </a:solidFill>
              </a:rPr>
              <a:t>excisées</a:t>
            </a:r>
            <a:endParaRPr lang="en-US" b="1" dirty="0" smtClean="0">
              <a:solidFill>
                <a:schemeClr val="tx2"/>
              </a:solidFill>
            </a:endParaRPr>
          </a:p>
          <a:p>
            <a:r>
              <a:rPr lang="fr-SN" dirty="0" smtClean="0">
                <a:latin typeface="Calibri" pitchFamily="34" charset="0"/>
                <a:cs typeface="Calibri" pitchFamily="34" charset="0"/>
              </a:rPr>
              <a:t>Pour </a:t>
            </a:r>
            <a:r>
              <a:rPr lang="fr-SN" b="1" dirty="0">
                <a:solidFill>
                  <a:schemeClr val="tx2"/>
                </a:solidFill>
                <a:latin typeface="Calibri" pitchFamily="34" charset="0"/>
                <a:cs typeface="Calibri" pitchFamily="34" charset="0"/>
              </a:rPr>
              <a:t>4</a:t>
            </a:r>
            <a:r>
              <a:rPr lang="fr-SN" b="1" dirty="0" smtClean="0">
                <a:solidFill>
                  <a:schemeClr val="tx2"/>
                </a:solidFill>
                <a:latin typeface="Calibri" pitchFamily="34" charset="0"/>
                <a:cs typeface="Calibri" pitchFamily="34" charset="0"/>
              </a:rPr>
              <a:t> % </a:t>
            </a:r>
            <a:r>
              <a:rPr lang="fr-SN" dirty="0" smtClean="0">
                <a:latin typeface="Calibri" pitchFamily="34" charset="0"/>
                <a:cs typeface="Calibri" pitchFamily="34" charset="0"/>
              </a:rPr>
              <a:t>des filles excisées, la zone génitale a été fermée par une couture </a:t>
            </a:r>
            <a:r>
              <a:rPr lang="fr-SN" dirty="0" smtClean="0">
                <a:solidFill>
                  <a:schemeClr val="tx1"/>
                </a:solidFill>
                <a:latin typeface="Calibri" pitchFamily="34" charset="0"/>
                <a:cs typeface="Calibri" pitchFamily="34" charset="0"/>
              </a:rPr>
              <a:t>(</a:t>
            </a:r>
            <a:r>
              <a:rPr lang="fr-SN" b="1" dirty="0" smtClean="0">
                <a:solidFill>
                  <a:schemeClr val="tx2"/>
                </a:solidFill>
                <a:latin typeface="Calibri" pitchFamily="34" charset="0"/>
                <a:cs typeface="Calibri" pitchFamily="34" charset="0"/>
              </a:rPr>
              <a:t>infibulation</a:t>
            </a:r>
            <a:r>
              <a:rPr lang="fr-SN" dirty="0" smtClean="0">
                <a:solidFill>
                  <a:schemeClr val="tx1"/>
                </a:solidFill>
                <a:latin typeface="Calibri" pitchFamily="34" charset="0"/>
                <a:cs typeface="Calibri" pitchFamily="34" charset="0"/>
              </a:rPr>
              <a:t>)</a:t>
            </a:r>
          </a:p>
          <a:p>
            <a:r>
              <a:rPr lang="fr-SN" dirty="0" smtClean="0">
                <a:latin typeface="Calibri" pitchFamily="34" charset="0"/>
                <a:cs typeface="Calibri" pitchFamily="34" charset="0"/>
              </a:rPr>
              <a:t>Pour</a:t>
            </a:r>
            <a:r>
              <a:rPr lang="fr-SN" b="1" dirty="0" smtClean="0">
                <a:latin typeface="Calibri" pitchFamily="34" charset="0"/>
                <a:cs typeface="Calibri" pitchFamily="34" charset="0"/>
              </a:rPr>
              <a:t> </a:t>
            </a:r>
            <a:r>
              <a:rPr lang="fr-SN" b="1" dirty="0" smtClean="0">
                <a:solidFill>
                  <a:schemeClr val="tx2"/>
                </a:solidFill>
                <a:latin typeface="Calibri" pitchFamily="34" charset="0"/>
                <a:cs typeface="Calibri" pitchFamily="34" charset="0"/>
              </a:rPr>
              <a:t>&gt;99 </a:t>
            </a:r>
            <a:r>
              <a:rPr lang="fr-SN" b="1" dirty="0">
                <a:solidFill>
                  <a:schemeClr val="tx2"/>
                </a:solidFill>
                <a:latin typeface="Calibri" pitchFamily="34" charset="0"/>
                <a:cs typeface="Calibri" pitchFamily="34" charset="0"/>
              </a:rPr>
              <a:t>% </a:t>
            </a:r>
            <a:r>
              <a:rPr lang="fr-SN" dirty="0">
                <a:latin typeface="Calibri" pitchFamily="34" charset="0"/>
                <a:cs typeface="Calibri" pitchFamily="34" charset="0"/>
              </a:rPr>
              <a:t>de filles excisées, </a:t>
            </a:r>
            <a:r>
              <a:rPr lang="fr-SN" b="1" dirty="0">
                <a:solidFill>
                  <a:schemeClr val="tx2"/>
                </a:solidFill>
                <a:latin typeface="Calibri" pitchFamily="34" charset="0"/>
                <a:cs typeface="Calibri" pitchFamily="34" charset="0"/>
              </a:rPr>
              <a:t>une exciseuse traditionnelle</a:t>
            </a:r>
            <a:r>
              <a:rPr lang="fr-SN" dirty="0">
                <a:solidFill>
                  <a:schemeClr val="tx2"/>
                </a:solidFill>
                <a:latin typeface="Calibri" pitchFamily="34" charset="0"/>
                <a:cs typeface="Calibri" pitchFamily="34" charset="0"/>
              </a:rPr>
              <a:t> </a:t>
            </a:r>
            <a:r>
              <a:rPr lang="fr-SN" dirty="0">
                <a:latin typeface="Calibri" pitchFamily="34" charset="0"/>
                <a:cs typeface="Calibri" pitchFamily="34" charset="0"/>
              </a:rPr>
              <a:t>a pratiqué </a:t>
            </a:r>
            <a:r>
              <a:rPr lang="fr-SN" dirty="0" smtClean="0">
                <a:latin typeface="Calibri" pitchFamily="34" charset="0"/>
                <a:cs typeface="Calibri" pitchFamily="34" charset="0"/>
              </a:rPr>
              <a:t>l'excision</a:t>
            </a:r>
          </a:p>
          <a:p>
            <a:endParaRPr lang="fr-SN" dirty="0">
              <a:latin typeface="Calibri" pitchFamily="34" charset="0"/>
              <a:cs typeface="Calibri" pitchFamily="34" charset="0"/>
            </a:endParaRPr>
          </a:p>
          <a:p>
            <a:endParaRPr lang="en-US" dirty="0"/>
          </a:p>
        </p:txBody>
      </p:sp>
    </p:spTree>
    <p:extLst>
      <p:ext uri="{BB962C8B-B14F-4D97-AF65-F5344CB8AC3E}">
        <p14:creationId xmlns:p14="http://schemas.microsoft.com/office/powerpoint/2010/main" val="3358958254"/>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6858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lumMod val="75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299725"/>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32 %</a:t>
            </a:r>
          </a:p>
        </p:txBody>
      </p:sp>
      <p:sp>
        <p:nvSpPr>
          <p:cNvPr id="67" name="TextBox 66"/>
          <p:cNvSpPr txBox="1"/>
          <p:nvPr/>
        </p:nvSpPr>
        <p:spPr>
          <a:xfrm>
            <a:off x="5124848" y="2674718"/>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55 %</a:t>
            </a:r>
          </a:p>
        </p:txBody>
      </p:sp>
      <p:sp>
        <p:nvSpPr>
          <p:cNvPr id="68" name="TextBox 67"/>
          <p:cNvSpPr txBox="1"/>
          <p:nvPr/>
        </p:nvSpPr>
        <p:spPr>
          <a:xfrm>
            <a:off x="5410200" y="4027843"/>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48 %</a:t>
            </a:r>
          </a:p>
        </p:txBody>
      </p:sp>
      <p:sp>
        <p:nvSpPr>
          <p:cNvPr id="69" name="TextBox 68"/>
          <p:cNvSpPr txBox="1"/>
          <p:nvPr/>
        </p:nvSpPr>
        <p:spPr>
          <a:xfrm>
            <a:off x="6640512" y="5361125"/>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37 %</a:t>
            </a:r>
          </a:p>
        </p:txBody>
      </p:sp>
      <p:sp>
        <p:nvSpPr>
          <p:cNvPr id="70" name="TextBox 69"/>
          <p:cNvSpPr txBox="1"/>
          <p:nvPr/>
        </p:nvSpPr>
        <p:spPr>
          <a:xfrm>
            <a:off x="4098925" y="5176975"/>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45 %</a:t>
            </a:r>
          </a:p>
        </p:txBody>
      </p:sp>
      <p:sp>
        <p:nvSpPr>
          <p:cNvPr id="71" name="TextBox 70"/>
          <p:cNvSpPr txBox="1"/>
          <p:nvPr/>
        </p:nvSpPr>
        <p:spPr>
          <a:xfrm>
            <a:off x="2963070" y="5281175"/>
            <a:ext cx="1022350" cy="646331"/>
          </a:xfrm>
          <a:prstGeom prst="rect">
            <a:avLst/>
          </a:prstGeom>
          <a:noFill/>
        </p:spPr>
        <p:txBody>
          <a:bodyPr wrap="square" rtlCol="0">
            <a:spAutoFit/>
          </a:bodyPr>
          <a:lstStyle/>
          <a:p>
            <a:pPr algn="ctr"/>
            <a:r>
              <a:rPr lang="en-US" dirty="0" smtClean="0">
                <a:solidFill>
                  <a:schemeClr val="accent5"/>
                </a:solidFill>
                <a:latin typeface="+mn-lt"/>
              </a:rPr>
              <a:t>Sédhiou53 %</a:t>
            </a:r>
          </a:p>
        </p:txBody>
      </p:sp>
      <p:sp>
        <p:nvSpPr>
          <p:cNvPr id="72" name="TextBox 71"/>
          <p:cNvSpPr txBox="1"/>
          <p:nvPr/>
        </p:nvSpPr>
        <p:spPr>
          <a:xfrm>
            <a:off x="682625" y="5422681"/>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36 %</a:t>
            </a:r>
          </a:p>
        </p:txBody>
      </p:sp>
      <p:sp>
        <p:nvSpPr>
          <p:cNvPr id="73" name="TextBox 72"/>
          <p:cNvSpPr txBox="1"/>
          <p:nvPr/>
        </p:nvSpPr>
        <p:spPr>
          <a:xfrm>
            <a:off x="3456781" y="3731775"/>
            <a:ext cx="1022350" cy="646331"/>
          </a:xfrm>
          <a:prstGeom prst="rect">
            <a:avLst/>
          </a:prstGeom>
          <a:noFill/>
        </p:spPr>
        <p:txBody>
          <a:bodyPr wrap="square" rtlCol="0">
            <a:spAutoFit/>
          </a:bodyPr>
          <a:lstStyle/>
          <a:p>
            <a:pPr algn="ctr"/>
            <a:r>
              <a:rPr lang="en-US" dirty="0" err="1" smtClean="0">
                <a:latin typeface="+mn-lt"/>
              </a:rPr>
              <a:t>Kaffrine</a:t>
            </a:r>
            <a:endParaRPr lang="en-US" dirty="0" smtClean="0">
              <a:latin typeface="+mn-lt"/>
            </a:endParaRPr>
          </a:p>
          <a:p>
            <a:pPr algn="ctr"/>
            <a:r>
              <a:rPr lang="en-US" dirty="0">
                <a:latin typeface="+mn-lt"/>
              </a:rPr>
              <a:t>4</a:t>
            </a:r>
            <a:r>
              <a:rPr lang="en-US" dirty="0" smtClean="0">
                <a:latin typeface="+mn-lt"/>
              </a:rPr>
              <a:t> %</a:t>
            </a:r>
          </a:p>
        </p:txBody>
      </p:sp>
      <p:sp>
        <p:nvSpPr>
          <p:cNvPr id="74" name="TextBox 73"/>
          <p:cNvSpPr txBox="1"/>
          <p:nvPr/>
        </p:nvSpPr>
        <p:spPr>
          <a:xfrm>
            <a:off x="3186113" y="2323663"/>
            <a:ext cx="1022350" cy="646331"/>
          </a:xfrm>
          <a:prstGeom prst="rect">
            <a:avLst/>
          </a:prstGeom>
          <a:noFill/>
        </p:spPr>
        <p:txBody>
          <a:bodyPr wrap="square" rtlCol="0">
            <a:spAutoFit/>
          </a:bodyPr>
          <a:lstStyle/>
          <a:p>
            <a:pPr algn="ctr"/>
            <a:r>
              <a:rPr lang="en-US" dirty="0" err="1" smtClean="0">
                <a:latin typeface="+mn-lt"/>
              </a:rPr>
              <a:t>Louga</a:t>
            </a:r>
            <a:endParaRPr lang="en-US" dirty="0" smtClean="0">
              <a:latin typeface="+mn-lt"/>
            </a:endParaRPr>
          </a:p>
          <a:p>
            <a:pPr algn="ctr"/>
            <a:r>
              <a:rPr lang="en-US" dirty="0">
                <a:latin typeface="+mn-lt"/>
              </a:rPr>
              <a:t>1</a:t>
            </a:r>
            <a:r>
              <a:rPr lang="en-US" dirty="0" smtClean="0">
                <a:latin typeface="+mn-lt"/>
              </a:rPr>
              <a:t> %</a:t>
            </a:r>
          </a:p>
        </p:txBody>
      </p:sp>
      <p:sp>
        <p:nvSpPr>
          <p:cNvPr id="75" name="TextBox 74"/>
          <p:cNvSpPr txBox="1"/>
          <p:nvPr/>
        </p:nvSpPr>
        <p:spPr>
          <a:xfrm>
            <a:off x="2551113" y="4197131"/>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5 %</a:t>
            </a:r>
          </a:p>
        </p:txBody>
      </p:sp>
      <p:sp>
        <p:nvSpPr>
          <p:cNvPr id="76" name="TextBox 75"/>
          <p:cNvSpPr txBox="1"/>
          <p:nvPr/>
        </p:nvSpPr>
        <p:spPr>
          <a:xfrm>
            <a:off x="2251075" y="3050551"/>
            <a:ext cx="1022350" cy="646331"/>
          </a:xfrm>
          <a:prstGeom prst="rect">
            <a:avLst/>
          </a:prstGeom>
          <a:noFill/>
        </p:spPr>
        <p:txBody>
          <a:bodyPr wrap="square" rtlCol="0">
            <a:spAutoFit/>
          </a:bodyPr>
          <a:lstStyle/>
          <a:p>
            <a:pPr algn="ctr"/>
            <a:r>
              <a:rPr lang="en-US" dirty="0" err="1" smtClean="0">
                <a:latin typeface="+mn-lt"/>
              </a:rPr>
              <a:t>Diourbel</a:t>
            </a:r>
            <a:endParaRPr lang="en-US" dirty="0" smtClean="0">
              <a:latin typeface="+mn-lt"/>
            </a:endParaRPr>
          </a:p>
          <a:p>
            <a:pPr algn="ctr"/>
            <a:r>
              <a:rPr lang="en-US" dirty="0" smtClean="0">
                <a:latin typeface="+mn-lt"/>
              </a:rPr>
              <a:t>&lt;1 %</a:t>
            </a:r>
          </a:p>
        </p:txBody>
      </p:sp>
      <p:sp>
        <p:nvSpPr>
          <p:cNvPr id="77" name="TextBox 76"/>
          <p:cNvSpPr txBox="1"/>
          <p:nvPr/>
        </p:nvSpPr>
        <p:spPr>
          <a:xfrm>
            <a:off x="1524000" y="3136681"/>
            <a:ext cx="812800" cy="646331"/>
          </a:xfrm>
          <a:prstGeom prst="rect">
            <a:avLst/>
          </a:prstGeom>
          <a:noFill/>
        </p:spPr>
        <p:txBody>
          <a:bodyPr wrap="square" rtlCol="0">
            <a:spAutoFit/>
          </a:bodyPr>
          <a:lstStyle/>
          <a:p>
            <a:pPr algn="ctr"/>
            <a:r>
              <a:rPr lang="en-US" dirty="0" err="1" smtClean="0">
                <a:solidFill>
                  <a:sysClr val="windowText" lastClr="000000"/>
                </a:solidFill>
                <a:latin typeface="+mn-lt"/>
              </a:rPr>
              <a:t>Thiès</a:t>
            </a:r>
            <a:endParaRPr lang="en-US" dirty="0" smtClean="0">
              <a:solidFill>
                <a:sysClr val="windowText" lastClr="000000"/>
              </a:solidFill>
              <a:latin typeface="+mn-lt"/>
            </a:endParaRPr>
          </a:p>
          <a:p>
            <a:pPr algn="ctr"/>
            <a:r>
              <a:rPr lang="en-US" dirty="0">
                <a:solidFill>
                  <a:sysClr val="windowText" lastClr="000000"/>
                </a:solidFill>
                <a:latin typeface="+mn-lt"/>
              </a:rPr>
              <a:t>1</a:t>
            </a:r>
            <a:r>
              <a:rPr lang="en-US" dirty="0" smtClean="0">
                <a:solidFill>
                  <a:sysClr val="windowText" lastClr="000000"/>
                </a:solidFill>
                <a:latin typeface="+mn-lt"/>
              </a:rPr>
              <a:t> %</a:t>
            </a:r>
          </a:p>
        </p:txBody>
      </p:sp>
      <p:sp>
        <p:nvSpPr>
          <p:cNvPr id="78" name="TextBox 77"/>
          <p:cNvSpPr txBox="1"/>
          <p:nvPr/>
        </p:nvSpPr>
        <p:spPr>
          <a:xfrm>
            <a:off x="501650" y="2718950"/>
            <a:ext cx="1022350" cy="646331"/>
          </a:xfrm>
          <a:prstGeom prst="rect">
            <a:avLst/>
          </a:prstGeom>
          <a:noFill/>
        </p:spPr>
        <p:txBody>
          <a:bodyPr wrap="square" rtlCol="0">
            <a:spAutoFit/>
          </a:bodyPr>
          <a:lstStyle/>
          <a:p>
            <a:pPr algn="ctr"/>
            <a:r>
              <a:rPr lang="en-US" dirty="0" smtClean="0">
                <a:latin typeface="+mn-lt"/>
              </a:rPr>
              <a:t>Dakar</a:t>
            </a:r>
          </a:p>
          <a:p>
            <a:pPr algn="ctr"/>
            <a:r>
              <a:rPr lang="en-US" dirty="0">
                <a:latin typeface="+mn-lt"/>
              </a:rPr>
              <a:t>4</a:t>
            </a:r>
            <a:r>
              <a:rPr lang="en-US" dirty="0" smtClean="0">
                <a:latin typeface="+mn-lt"/>
              </a:rPr>
              <a:t> %</a:t>
            </a:r>
          </a:p>
        </p:txBody>
      </p:sp>
      <p:sp>
        <p:nvSpPr>
          <p:cNvPr id="79" name="TextBox 78"/>
          <p:cNvSpPr txBox="1"/>
          <p:nvPr/>
        </p:nvSpPr>
        <p:spPr>
          <a:xfrm>
            <a:off x="1035050" y="4051081"/>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a:latin typeface="+mn-lt"/>
              </a:rPr>
              <a:t>2</a:t>
            </a:r>
            <a:r>
              <a:rPr lang="en-US" dirty="0" smtClean="0">
                <a:latin typeface="+mn-lt"/>
              </a:rPr>
              <a:t> %</a:t>
            </a:r>
          </a:p>
        </p:txBody>
      </p:sp>
      <p:cxnSp>
        <p:nvCxnSpPr>
          <p:cNvPr id="82" name="Straight Connector 81"/>
          <p:cNvCxnSpPr>
            <a:stCxn id="72" idx="3"/>
          </p:cNvCxnSpPr>
          <p:nvPr/>
        </p:nvCxnSpPr>
        <p:spPr>
          <a:xfrm flipV="1">
            <a:off x="1905000" y="5727482"/>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8800" y="4495800"/>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048000"/>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a:xfrm>
            <a:off x="6926" y="-32656"/>
            <a:ext cx="9137073" cy="785132"/>
          </a:xfrm>
          <a:prstGeom prst="rect">
            <a:avLst/>
          </a:prstGeom>
        </p:spPr>
        <p:txBody>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z="4000" dirty="0" smtClean="0">
                <a:solidFill>
                  <a:schemeClr val="tx1"/>
                </a:solidFill>
                <a:latin typeface="Calibri" pitchFamily="34" charset="0"/>
                <a:cs typeface="Calibri" pitchFamily="34" charset="0"/>
              </a:rPr>
              <a:t>L’excision des filles selon la région</a:t>
            </a:r>
            <a:endParaRPr lang="fr-SN" sz="4000" dirty="0">
              <a:solidFill>
                <a:schemeClr val="tx1"/>
              </a:solidFill>
              <a:latin typeface="Calibri" pitchFamily="34" charset="0"/>
              <a:cs typeface="Calibri" pitchFamily="34" charset="0"/>
            </a:endParaRPr>
          </a:p>
        </p:txBody>
      </p:sp>
      <p:sp>
        <p:nvSpPr>
          <p:cNvPr id="87" name="TextBox 86"/>
          <p:cNvSpPr txBox="1"/>
          <p:nvPr/>
        </p:nvSpPr>
        <p:spPr>
          <a:xfrm>
            <a:off x="0" y="649754"/>
            <a:ext cx="9144000" cy="369332"/>
          </a:xfrm>
          <a:prstGeom prst="rect">
            <a:avLst/>
          </a:prstGeom>
          <a:noFill/>
        </p:spPr>
        <p:txBody>
          <a:bodyPr wrap="square" rtlCol="0">
            <a:spAutoFit/>
          </a:bodyPr>
          <a:lstStyle/>
          <a:p>
            <a:pPr algn="ctr"/>
            <a:r>
              <a:rPr lang="fr-SN" sz="1800" i="1" dirty="0" smtClean="0">
                <a:latin typeface="Calibri" pitchFamily="34" charset="0"/>
                <a:cs typeface="Calibri" pitchFamily="34" charset="0"/>
              </a:rPr>
              <a:t>Pourcentage de filles de </a:t>
            </a:r>
            <a:r>
              <a:rPr lang="fr-SN" i="1" dirty="0" smtClean="0">
                <a:latin typeface="Calibri" pitchFamily="34" charset="0"/>
                <a:cs typeface="Calibri" pitchFamily="34" charset="0"/>
              </a:rPr>
              <a:t>0-14</a:t>
            </a:r>
            <a:r>
              <a:rPr lang="fr-SN" sz="1800" i="1" dirty="0" smtClean="0">
                <a:latin typeface="Calibri" pitchFamily="34" charset="0"/>
                <a:cs typeface="Calibri" pitchFamily="34" charset="0"/>
              </a:rPr>
              <a:t> ans excisées</a:t>
            </a:r>
            <a:endParaRPr lang="fr-SN" sz="1800" i="1" dirty="0">
              <a:latin typeface="Calibri" pitchFamily="34" charset="0"/>
              <a:cs typeface="Calibri" pitchFamily="34" charset="0"/>
            </a:endParaRPr>
          </a:p>
        </p:txBody>
      </p:sp>
      <p:sp>
        <p:nvSpPr>
          <p:cNvPr id="89" name="TextBox 88"/>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Tree>
    <p:extLst>
      <p:ext uri="{BB962C8B-B14F-4D97-AF65-F5344CB8AC3E}">
        <p14:creationId xmlns:p14="http://schemas.microsoft.com/office/powerpoint/2010/main" val="2965456664"/>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lstStyle/>
          <a:p>
            <a:r>
              <a:rPr lang="fr-SN" sz="4000" noProof="0" dirty="0" smtClean="0">
                <a:solidFill>
                  <a:schemeClr val="tx1"/>
                </a:solidFill>
                <a:latin typeface="Calibri" pitchFamily="34" charset="0"/>
                <a:cs typeface="Calibri" pitchFamily="34" charset="0"/>
              </a:rPr>
              <a:t>Croyance au sujet de l'excision </a:t>
            </a:r>
            <a:endParaRPr lang="fr-SN" sz="4000" noProof="0" dirty="0">
              <a:solidFill>
                <a:schemeClr val="tx1"/>
              </a:solidFill>
              <a:latin typeface="Calibri" pitchFamily="34" charset="0"/>
              <a:cs typeface="Calibri" pitchFamily="34" charset="0"/>
            </a:endParaRPr>
          </a:p>
        </p:txBody>
      </p:sp>
      <p:sp>
        <p:nvSpPr>
          <p:cNvPr id="5" name="Content Placeholder 4"/>
          <p:cNvSpPr>
            <a:spLocks noGrp="1"/>
          </p:cNvSpPr>
          <p:nvPr>
            <p:ph idx="1"/>
          </p:nvPr>
        </p:nvSpPr>
        <p:spPr>
          <a:xfrm>
            <a:off x="457200" y="2286000"/>
            <a:ext cx="8229600" cy="1905000"/>
          </a:xfrm>
        </p:spPr>
        <p:txBody>
          <a:bodyPr>
            <a:normAutofit lnSpcReduction="10000"/>
          </a:bodyPr>
          <a:lstStyle/>
          <a:p>
            <a:pPr algn="ctr">
              <a:buNone/>
            </a:pPr>
            <a:r>
              <a:rPr lang="fr-SN" sz="3200" b="1" noProof="0" dirty="0" smtClean="0">
                <a:solidFill>
                  <a:schemeClr val="tx2"/>
                </a:solidFill>
                <a:latin typeface="Calibri" pitchFamily="34" charset="0"/>
                <a:cs typeface="Calibri" pitchFamily="34" charset="0"/>
              </a:rPr>
              <a:t>	</a:t>
            </a:r>
            <a:r>
              <a:rPr lang="fr-SN" b="1" dirty="0" smtClean="0">
                <a:solidFill>
                  <a:schemeClr val="tx2"/>
                </a:solidFill>
                <a:latin typeface="Calibri" pitchFamily="34" charset="0"/>
                <a:cs typeface="Calibri" pitchFamily="34" charset="0"/>
              </a:rPr>
              <a:t>81</a:t>
            </a:r>
            <a:r>
              <a:rPr lang="fr-SN" sz="3200" b="1" noProof="0" dirty="0" smtClean="0">
                <a:solidFill>
                  <a:schemeClr val="tx2"/>
                </a:solidFill>
                <a:latin typeface="Calibri" pitchFamily="34" charset="0"/>
                <a:cs typeface="Calibri" pitchFamily="34" charset="0"/>
              </a:rPr>
              <a:t> % </a:t>
            </a:r>
            <a:r>
              <a:rPr lang="fr-SN" sz="3200" noProof="0" dirty="0" smtClean="0">
                <a:latin typeface="Calibri" pitchFamily="34" charset="0"/>
                <a:cs typeface="Calibri" pitchFamily="34" charset="0"/>
              </a:rPr>
              <a:t>des femmes qui ont eu une fille depuis </a:t>
            </a:r>
            <a:r>
              <a:rPr lang="fr-SN" dirty="0">
                <a:latin typeface="Calibri" pitchFamily="34" charset="0"/>
                <a:cs typeface="Calibri" pitchFamily="34" charset="0"/>
              </a:rPr>
              <a:t>2000 </a:t>
            </a:r>
            <a:r>
              <a:rPr lang="fr-SN" dirty="0" smtClean="0">
                <a:latin typeface="Calibri" pitchFamily="34" charset="0"/>
                <a:cs typeface="Calibri" pitchFamily="34" charset="0"/>
              </a:rPr>
              <a:t>et </a:t>
            </a:r>
            <a:r>
              <a:rPr lang="fr-SN" b="1" dirty="0">
                <a:solidFill>
                  <a:schemeClr val="tx2"/>
                </a:solidFill>
                <a:latin typeface="Calibri" pitchFamily="34" charset="0"/>
                <a:cs typeface="Calibri" pitchFamily="34" charset="0"/>
              </a:rPr>
              <a:t>68 % </a:t>
            </a:r>
            <a:r>
              <a:rPr lang="fr-SN" dirty="0">
                <a:latin typeface="Calibri" pitchFamily="34" charset="0"/>
                <a:cs typeface="Calibri" pitchFamily="34" charset="0"/>
              </a:rPr>
              <a:t>des hommes </a:t>
            </a:r>
            <a:r>
              <a:rPr lang="fr-SN" dirty="0" smtClean="0">
                <a:latin typeface="Calibri" pitchFamily="34" charset="0"/>
                <a:cs typeface="Calibri" pitchFamily="34" charset="0"/>
              </a:rPr>
              <a:t>qui connaissent l’excision croient </a:t>
            </a:r>
            <a:r>
              <a:rPr lang="fr-SN" noProof="0" dirty="0" smtClean="0">
                <a:latin typeface="Calibri" pitchFamily="34" charset="0"/>
                <a:cs typeface="Calibri" pitchFamily="34" charset="0"/>
              </a:rPr>
              <a:t>que l'excision </a:t>
            </a:r>
            <a:r>
              <a:rPr lang="fr-SN" b="1" u="sng" noProof="0" dirty="0" smtClean="0">
                <a:solidFill>
                  <a:schemeClr val="tx2"/>
                </a:solidFill>
                <a:latin typeface="Calibri" pitchFamily="34" charset="0"/>
                <a:cs typeface="Calibri" pitchFamily="34" charset="0"/>
              </a:rPr>
              <a:t>n’est pas </a:t>
            </a:r>
            <a:r>
              <a:rPr lang="fr-SN" b="1" noProof="0" dirty="0" smtClean="0">
                <a:solidFill>
                  <a:schemeClr val="tx2"/>
                </a:solidFill>
                <a:latin typeface="Calibri" pitchFamily="34" charset="0"/>
                <a:cs typeface="Calibri" pitchFamily="34" charset="0"/>
              </a:rPr>
              <a:t>exigée par la religion</a:t>
            </a:r>
            <a:r>
              <a:rPr lang="fr-SN" noProof="0" dirty="0" smtClean="0">
                <a:solidFill>
                  <a:schemeClr val="tx1"/>
                </a:solidFill>
                <a:latin typeface="Calibri" pitchFamily="34" charset="0"/>
                <a:cs typeface="Calibri" pitchFamily="34" charset="0"/>
              </a:rPr>
              <a:t>.</a:t>
            </a:r>
            <a:endParaRPr lang="fr-SN" sz="3200" noProof="0" dirty="0" smtClean="0">
              <a:solidFill>
                <a:schemeClr val="tx1"/>
              </a:solidFill>
              <a:latin typeface="Calibri" pitchFamily="34" charset="0"/>
              <a:cs typeface="Calibri" pitchFamily="34" charset="0"/>
            </a:endParaRPr>
          </a:p>
        </p:txBody>
      </p:sp>
    </p:spTree>
    <p:extLst>
      <p:ext uri="{BB962C8B-B14F-4D97-AF65-F5344CB8AC3E}">
        <p14:creationId xmlns:p14="http://schemas.microsoft.com/office/powerpoint/2010/main" val="328404986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3"/>
          <p:cNvSpPr>
            <a:spLocks noGrp="1" noChangeArrowheads="1"/>
          </p:cNvSpPr>
          <p:nvPr>
            <p:ph idx="4294967295"/>
          </p:nvPr>
        </p:nvSpPr>
        <p:spPr>
          <a:xfrm>
            <a:off x="457200" y="1066800"/>
            <a:ext cx="8229600" cy="5638800"/>
          </a:xfrm>
        </p:spPr>
        <p:txBody>
          <a:bodyPr>
            <a:normAutofit/>
          </a:bodyPr>
          <a:lstStyle/>
          <a:p>
            <a:r>
              <a:rPr lang="fr-SN" b="1" noProof="0" dirty="0" smtClean="0">
                <a:solidFill>
                  <a:schemeClr val="tx2"/>
                </a:solidFill>
              </a:rPr>
              <a:t>23% </a:t>
            </a:r>
            <a:r>
              <a:rPr lang="fr-SN" noProof="0" dirty="0" smtClean="0">
                <a:solidFill>
                  <a:schemeClr val="tx1"/>
                </a:solidFill>
              </a:rPr>
              <a:t>des femmes de 15-49 ans sont </a:t>
            </a:r>
            <a:r>
              <a:rPr lang="fr-SN" b="1" noProof="0" dirty="0" smtClean="0">
                <a:solidFill>
                  <a:schemeClr val="tx2"/>
                </a:solidFill>
              </a:rPr>
              <a:t>excisées.</a:t>
            </a:r>
            <a:endParaRPr lang="fr-SN" noProof="0" dirty="0" smtClean="0">
              <a:solidFill>
                <a:schemeClr val="tx1"/>
              </a:solidFill>
            </a:endParaRPr>
          </a:p>
          <a:p>
            <a:r>
              <a:rPr lang="fr-FR" dirty="0" smtClean="0"/>
              <a:t>Pour </a:t>
            </a:r>
            <a:r>
              <a:rPr lang="fr-FR" b="1" dirty="0" smtClean="0">
                <a:solidFill>
                  <a:schemeClr val="tx2"/>
                </a:solidFill>
              </a:rPr>
              <a:t>72 % </a:t>
            </a:r>
            <a:r>
              <a:rPr lang="fr-FR" dirty="0" smtClean="0"/>
              <a:t>des femmes excisées, l’excision a été faite </a:t>
            </a:r>
            <a:r>
              <a:rPr lang="fr-FR" b="1" dirty="0" smtClean="0">
                <a:solidFill>
                  <a:schemeClr val="tx2"/>
                </a:solidFill>
              </a:rPr>
              <a:t>avant l’âge de 5 ans</a:t>
            </a:r>
            <a:r>
              <a:rPr lang="fr-FR" dirty="0" smtClean="0"/>
              <a:t>. </a:t>
            </a:r>
          </a:p>
          <a:p>
            <a:r>
              <a:rPr lang="fr-SN" b="1" dirty="0" smtClean="0">
                <a:solidFill>
                  <a:schemeClr val="tx2"/>
                </a:solidFill>
              </a:rPr>
              <a:t>L’excision des filles de 0-14 ans </a:t>
            </a:r>
            <a:r>
              <a:rPr lang="fr-SN" dirty="0" smtClean="0">
                <a:solidFill>
                  <a:schemeClr val="tx1"/>
                </a:solidFill>
              </a:rPr>
              <a:t>varie de </a:t>
            </a:r>
            <a:r>
              <a:rPr lang="fr-SN" b="1" dirty="0" smtClean="0">
                <a:solidFill>
                  <a:schemeClr val="tx2"/>
                </a:solidFill>
              </a:rPr>
              <a:t>&lt;1 % </a:t>
            </a:r>
            <a:r>
              <a:rPr lang="fr-SN" dirty="0" smtClean="0">
                <a:solidFill>
                  <a:schemeClr val="tx1"/>
                </a:solidFill>
              </a:rPr>
              <a:t>dans la région de </a:t>
            </a:r>
            <a:r>
              <a:rPr lang="fr-SN" b="1" dirty="0" smtClean="0">
                <a:solidFill>
                  <a:schemeClr val="tx2"/>
                </a:solidFill>
              </a:rPr>
              <a:t>Diourbel</a:t>
            </a:r>
            <a:r>
              <a:rPr lang="fr-SN" dirty="0" smtClean="0">
                <a:solidFill>
                  <a:schemeClr val="tx1"/>
                </a:solidFill>
              </a:rPr>
              <a:t> à </a:t>
            </a:r>
            <a:r>
              <a:rPr lang="fr-SN" b="1" dirty="0" smtClean="0">
                <a:solidFill>
                  <a:schemeClr val="tx2"/>
                </a:solidFill>
              </a:rPr>
              <a:t>55 % </a:t>
            </a:r>
            <a:r>
              <a:rPr lang="fr-SN" dirty="0" smtClean="0">
                <a:solidFill>
                  <a:schemeClr val="tx1"/>
                </a:solidFill>
              </a:rPr>
              <a:t>dans la région de </a:t>
            </a:r>
            <a:r>
              <a:rPr lang="fr-SN" b="1" dirty="0" smtClean="0">
                <a:solidFill>
                  <a:schemeClr val="tx2"/>
                </a:solidFill>
              </a:rPr>
              <a:t>Matam</a:t>
            </a:r>
            <a:r>
              <a:rPr lang="fr-SN" dirty="0" smtClean="0"/>
              <a:t>. </a:t>
            </a:r>
            <a:endParaRPr lang="fr-SN" dirty="0"/>
          </a:p>
        </p:txBody>
      </p:sp>
      <p:sp>
        <p:nvSpPr>
          <p:cNvPr id="5" name="Rectangle 2"/>
          <p:cNvSpPr txBox="1">
            <a:spLocks noChangeArrowheads="1"/>
          </p:cNvSpPr>
          <p:nvPr/>
        </p:nvSpPr>
        <p:spPr bwMode="auto">
          <a:xfrm>
            <a:off x="0" y="0"/>
            <a:ext cx="9144000" cy="914400"/>
          </a:xfrm>
          <a:prstGeom prst="rect">
            <a:avLst/>
          </a:prstGeom>
          <a:noFill/>
          <a:ln w="9525">
            <a:noFill/>
            <a:miter lim="800000"/>
            <a:headEnd/>
            <a:tailEnd/>
          </a:ln>
        </p:spPr>
        <p:txBody>
          <a:bodyPr anchor="ctr"/>
          <a:lstStyle/>
          <a:p>
            <a:pPr algn="ctr">
              <a:defRPr/>
            </a:pPr>
            <a:r>
              <a:rPr lang="fr-FR" sz="3600" kern="0" dirty="0" smtClean="0">
                <a:latin typeface="+mj-lt"/>
                <a:ea typeface="+mj-ea"/>
                <a:cs typeface="+mj-cs"/>
              </a:rPr>
              <a:t>Principaux Résultats</a:t>
            </a:r>
            <a:endParaRPr lang="fr-FR" sz="3600" kern="0" dirty="0">
              <a:latin typeface="+mj-lt"/>
              <a:ea typeface="+mj-ea"/>
              <a:cs typeface="+mj-cs"/>
            </a:endParaRPr>
          </a:p>
        </p:txBody>
      </p:sp>
    </p:spTree>
    <p:extLst>
      <p:ext uri="{BB962C8B-B14F-4D97-AF65-F5344CB8AC3E}">
        <p14:creationId xmlns:p14="http://schemas.microsoft.com/office/powerpoint/2010/main" val="1917301291"/>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2643315"/>
            <a:ext cx="9372599" cy="1874520"/>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 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1200329"/>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Mortalité des enfants, </a:t>
            </a:r>
            <a:r>
              <a:rPr lang="fr-FR" sz="3600" b="1" dirty="0">
                <a:solidFill>
                  <a:schemeClr val="bg1"/>
                </a:solidFill>
                <a:latin typeface="Calibri" panose="020F0502020204030204" pitchFamily="34" charset="0"/>
              </a:rPr>
              <a:t>s</a:t>
            </a:r>
            <a:r>
              <a:rPr lang="fr-FR" sz="3600" b="1" i="0" dirty="0" smtClean="0">
                <a:solidFill>
                  <a:schemeClr val="bg1"/>
                </a:solidFill>
                <a:latin typeface="Calibri" panose="020F0502020204030204" pitchFamily="34" charset="0"/>
              </a:rPr>
              <a:t>anté et situation de l’enfant</a:t>
            </a:r>
          </a:p>
        </p:txBody>
      </p:sp>
    </p:spTree>
    <p:extLst>
      <p:ext uri="{BB962C8B-B14F-4D97-AF65-F5344CB8AC3E}">
        <p14:creationId xmlns:p14="http://schemas.microsoft.com/office/powerpoint/2010/main" val="924949223"/>
      </p:ext>
    </p:extLst>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b="1" noProof="0" dirty="0" smtClean="0">
                <a:solidFill>
                  <a:schemeClr val="tx2"/>
                </a:solidFill>
              </a:rPr>
              <a:t>Mortalité des enfants</a:t>
            </a:r>
          </a:p>
          <a:p>
            <a:r>
              <a:rPr lang="fr-FR" noProof="0" dirty="0" smtClean="0"/>
              <a:t>Couverture vaccinale</a:t>
            </a:r>
          </a:p>
          <a:p>
            <a:r>
              <a:rPr lang="fr-FR" dirty="0" smtClean="0"/>
              <a:t>Maladies de l’enfance</a:t>
            </a:r>
          </a:p>
          <a:p>
            <a:r>
              <a:rPr lang="fr-FR" dirty="0" smtClean="0"/>
              <a:t>Nutrition</a:t>
            </a:r>
          </a:p>
          <a:p>
            <a:r>
              <a:rPr lang="fr-FR" dirty="0" smtClean="0"/>
              <a:t>Situation de l’enfant</a:t>
            </a:r>
          </a:p>
          <a:p>
            <a:r>
              <a:rPr lang="fr-FR" dirty="0" smtClean="0"/>
              <a:t>Services de santé infantile</a:t>
            </a:r>
          </a:p>
          <a:p>
            <a:r>
              <a:rPr lang="fr-FR" dirty="0" smtClean="0"/>
              <a:t>Observations des consultations</a:t>
            </a:r>
          </a:p>
          <a:p>
            <a:pPr marL="0" indent="0">
              <a:buNone/>
            </a:pPr>
            <a:endParaRPr lang="fr-FR" dirty="0" smtClean="0"/>
          </a:p>
        </p:txBody>
      </p:sp>
    </p:spTree>
    <p:extLst>
      <p:ext uri="{BB962C8B-B14F-4D97-AF65-F5344CB8AC3E}">
        <p14:creationId xmlns:p14="http://schemas.microsoft.com/office/powerpoint/2010/main" val="3607329723"/>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p:cNvSpPr>
            <a:spLocks noGrp="1"/>
          </p:cNvSpPr>
          <p:nvPr>
            <p:ph type="ctrTitle" idx="4294967295"/>
          </p:nvPr>
        </p:nvSpPr>
        <p:spPr>
          <a:xfrm>
            <a:off x="0" y="0"/>
            <a:ext cx="9144000" cy="914400"/>
          </a:xfrm>
        </p:spPr>
        <p:txBody>
          <a:bodyPr anchor="t"/>
          <a:lstStyle/>
          <a:p>
            <a:pPr algn="ctr" eaLnBrk="1" hangingPunct="1"/>
            <a:r>
              <a:rPr lang="fr-FR" dirty="0" smtClean="0"/>
              <a:t>Indicateurs clés</a:t>
            </a:r>
            <a:endParaRPr lang="en-US" dirty="0" smtClean="0"/>
          </a:p>
        </p:txBody>
      </p:sp>
      <p:graphicFrame>
        <p:nvGraphicFramePr>
          <p:cNvPr id="3" name="Table 2"/>
          <p:cNvGraphicFramePr>
            <a:graphicFrameLocks noGrp="1"/>
          </p:cNvGraphicFramePr>
          <p:nvPr>
            <p:extLst/>
          </p:nvPr>
        </p:nvGraphicFramePr>
        <p:xfrm>
          <a:off x="152400" y="1524000"/>
          <a:ext cx="8686800" cy="5175080"/>
        </p:xfrm>
        <a:graphic>
          <a:graphicData uri="http://schemas.openxmlformats.org/drawingml/2006/table">
            <a:tbl>
              <a:tblPr firstCol="1" bandRow="1">
                <a:tableStyleId>{5C22544A-7EE6-4342-B048-85BDC9FD1C3A}</a:tableStyleId>
              </a:tblPr>
              <a:tblGrid>
                <a:gridCol w="3581400"/>
                <a:gridCol w="5105400"/>
              </a:tblGrid>
              <a:tr h="603568">
                <a:tc>
                  <a:txBody>
                    <a:bodyPr/>
                    <a:lstStyle/>
                    <a:p>
                      <a:pPr marL="0" marR="0">
                        <a:lnSpc>
                          <a:spcPct val="110000"/>
                        </a:lnSpc>
                        <a:spcBef>
                          <a:spcPts val="0"/>
                        </a:spcBef>
                        <a:spcAft>
                          <a:spcPts val="600"/>
                        </a:spcAft>
                      </a:pPr>
                      <a:r>
                        <a:rPr lang="fr-HT" sz="2200" dirty="0">
                          <a:solidFill>
                            <a:schemeClr val="accent5"/>
                          </a:solidFill>
                          <a:effectLst/>
                          <a:latin typeface="Calibri" pitchFamily="34" charset="0"/>
                        </a:rPr>
                        <a:t>Quotient de mortalité </a:t>
                      </a:r>
                      <a:r>
                        <a:rPr lang="fr-HT" sz="2200" dirty="0" smtClean="0">
                          <a:solidFill>
                            <a:schemeClr val="accent5"/>
                          </a:solidFill>
                          <a:effectLst/>
                          <a:latin typeface="Calibri" pitchFamily="34" charset="0"/>
                        </a:rPr>
                        <a:t>néonatale :</a:t>
                      </a:r>
                      <a:endParaRPr lang="en-US" sz="2200" dirty="0">
                        <a:solidFill>
                          <a:schemeClr val="accent5"/>
                        </a:solidFill>
                        <a:effectLst/>
                        <a:latin typeface="Calibri" pitchFamily="34" charset="0"/>
                        <a:ea typeface="Times New Roman"/>
                      </a:endParaRPr>
                    </a:p>
                  </a:txBody>
                  <a:tcPr marL="0" marR="0" marT="0" marB="0">
                    <a:solidFill>
                      <a:schemeClr val="tx2"/>
                    </a:solidFill>
                  </a:tcPr>
                </a:tc>
                <a:tc>
                  <a:txBody>
                    <a:bodyPr/>
                    <a:lstStyle/>
                    <a:p>
                      <a:pPr marL="117475" marR="0" indent="-117475">
                        <a:lnSpc>
                          <a:spcPct val="110000"/>
                        </a:lnSpc>
                        <a:spcBef>
                          <a:spcPts val="0"/>
                        </a:spcBef>
                        <a:spcAft>
                          <a:spcPts val="600"/>
                        </a:spcAft>
                      </a:pPr>
                      <a:r>
                        <a:rPr lang="fr-HT" sz="2200" kern="1200" dirty="0" smtClean="0">
                          <a:solidFill>
                            <a:schemeClr val="dk1"/>
                          </a:solidFill>
                          <a:effectLst/>
                          <a:latin typeface="Calibri" pitchFamily="34" charset="0"/>
                          <a:ea typeface="+mn-ea"/>
                          <a:cs typeface="+mn-cs"/>
                        </a:rPr>
                        <a:t>  Probabilité </a:t>
                      </a:r>
                      <a:r>
                        <a:rPr lang="fr-HT" sz="2200" dirty="0" smtClean="0">
                          <a:effectLst/>
                          <a:latin typeface="Calibri" pitchFamily="34" charset="0"/>
                        </a:rPr>
                        <a:t>pour les enfants </a:t>
                      </a:r>
                      <a:r>
                        <a:rPr lang="fr-HT" sz="2200" kern="1200" dirty="0" smtClean="0">
                          <a:solidFill>
                            <a:schemeClr val="dk1"/>
                          </a:solidFill>
                          <a:effectLst/>
                          <a:latin typeface="Calibri" pitchFamily="34" charset="0"/>
                          <a:ea typeface="+mn-ea"/>
                          <a:cs typeface="+mn-cs"/>
                        </a:rPr>
                        <a:t>de décéder avant </a:t>
                      </a:r>
                      <a:r>
                        <a:rPr lang="fr-HT" sz="2200" kern="1200" dirty="0">
                          <a:solidFill>
                            <a:schemeClr val="dk1"/>
                          </a:solidFill>
                          <a:effectLst/>
                          <a:latin typeface="Calibri" pitchFamily="34" charset="0"/>
                          <a:ea typeface="+mn-ea"/>
                          <a:cs typeface="+mn-cs"/>
                        </a:rPr>
                        <a:t>d’atteindre </a:t>
                      </a:r>
                      <a:r>
                        <a:rPr lang="fr-HT" sz="2200" kern="1200" dirty="0" smtClean="0">
                          <a:solidFill>
                            <a:schemeClr val="dk1"/>
                          </a:solidFill>
                          <a:effectLst/>
                          <a:latin typeface="Calibri" pitchFamily="34" charset="0"/>
                          <a:ea typeface="+mn-ea"/>
                          <a:cs typeface="+mn-cs"/>
                        </a:rPr>
                        <a:t>exactement un mois</a:t>
                      </a:r>
                      <a:endParaRPr lang="en-US" sz="2200" kern="1200" dirty="0">
                        <a:solidFill>
                          <a:schemeClr val="dk1"/>
                        </a:solidFill>
                        <a:effectLst/>
                        <a:latin typeface="Calibri" pitchFamily="34" charset="0"/>
                        <a:ea typeface="+mn-ea"/>
                        <a:cs typeface="+mn-cs"/>
                      </a:endParaRPr>
                    </a:p>
                  </a:txBody>
                  <a:tcPr marL="0" marR="0" marT="0" marB="0">
                    <a:solidFill>
                      <a:schemeClr val="bg2">
                        <a:lumMod val="60000"/>
                        <a:lumOff val="40000"/>
                      </a:schemeClr>
                    </a:solidFill>
                  </a:tcPr>
                </a:tc>
              </a:tr>
              <a:tr h="996632">
                <a:tc>
                  <a:txBody>
                    <a:bodyPr/>
                    <a:lstStyle/>
                    <a:p>
                      <a:pPr marL="0" marR="0">
                        <a:lnSpc>
                          <a:spcPct val="110000"/>
                        </a:lnSpc>
                        <a:spcBef>
                          <a:spcPts val="0"/>
                        </a:spcBef>
                        <a:spcAft>
                          <a:spcPts val="600"/>
                        </a:spcAft>
                      </a:pPr>
                      <a:r>
                        <a:rPr lang="fr-HT" sz="2200" dirty="0">
                          <a:solidFill>
                            <a:schemeClr val="accent5"/>
                          </a:solidFill>
                          <a:effectLst/>
                          <a:latin typeface="Calibri" pitchFamily="34" charset="0"/>
                        </a:rPr>
                        <a:t>Quotient de mortalité post-néonatale </a:t>
                      </a:r>
                      <a:r>
                        <a:rPr lang="fr-HT" sz="2200" dirty="0" smtClean="0">
                          <a:solidFill>
                            <a:schemeClr val="accent5"/>
                          </a:solidFill>
                          <a:effectLst/>
                          <a:latin typeface="Calibri" pitchFamily="34" charset="0"/>
                        </a:rPr>
                        <a:t>:</a:t>
                      </a:r>
                      <a:endParaRPr lang="en-US" sz="2200" dirty="0">
                        <a:solidFill>
                          <a:schemeClr val="accent5"/>
                        </a:solidFill>
                        <a:effectLst/>
                        <a:latin typeface="Calibri" pitchFamily="34" charset="0"/>
                        <a:ea typeface="Times New Roman"/>
                      </a:endParaRPr>
                    </a:p>
                  </a:txBody>
                  <a:tcPr marL="0" marR="0" marT="0" marB="0">
                    <a:solidFill>
                      <a:schemeClr val="tx2"/>
                    </a:solidFill>
                  </a:tcPr>
                </a:tc>
                <a:tc>
                  <a:txBody>
                    <a:bodyPr/>
                    <a:lstStyle/>
                    <a:p>
                      <a:pPr marL="117475" marR="0" indent="0">
                        <a:lnSpc>
                          <a:spcPct val="110000"/>
                        </a:lnSpc>
                        <a:spcBef>
                          <a:spcPts val="0"/>
                        </a:spcBef>
                        <a:spcAft>
                          <a:spcPts val="600"/>
                        </a:spcAft>
                      </a:pPr>
                      <a:r>
                        <a:rPr lang="fr-HT" sz="2200" dirty="0">
                          <a:effectLst/>
                          <a:latin typeface="Calibri" pitchFamily="34" charset="0"/>
                        </a:rPr>
                        <a:t>P</a:t>
                      </a:r>
                      <a:r>
                        <a:rPr lang="fr-HT" sz="2200" dirty="0" smtClean="0">
                          <a:effectLst/>
                          <a:latin typeface="Calibri" pitchFamily="34" charset="0"/>
                        </a:rPr>
                        <a:t>robabilité pour les enfants de </a:t>
                      </a:r>
                      <a:r>
                        <a:rPr lang="fr-HT" sz="2200" kern="1200" dirty="0" smtClean="0">
                          <a:solidFill>
                            <a:schemeClr val="dk1"/>
                          </a:solidFill>
                          <a:effectLst/>
                          <a:latin typeface="Calibri" pitchFamily="34" charset="0"/>
                          <a:ea typeface="+mn-ea"/>
                          <a:cs typeface="+mn-cs"/>
                        </a:rPr>
                        <a:t>décéder exactement</a:t>
                      </a:r>
                      <a:r>
                        <a:rPr lang="fr-HT" sz="2200" kern="1200" baseline="0" dirty="0" smtClean="0">
                          <a:solidFill>
                            <a:schemeClr val="dk1"/>
                          </a:solidFill>
                          <a:effectLst/>
                          <a:latin typeface="Calibri" pitchFamily="34" charset="0"/>
                          <a:ea typeface="+mn-ea"/>
                          <a:cs typeface="+mn-cs"/>
                        </a:rPr>
                        <a:t> entre le 1</a:t>
                      </a:r>
                      <a:r>
                        <a:rPr lang="fr-HT" sz="2200" kern="1200" baseline="30000" dirty="0" smtClean="0">
                          <a:solidFill>
                            <a:schemeClr val="dk1"/>
                          </a:solidFill>
                          <a:effectLst/>
                          <a:latin typeface="Calibri" pitchFamily="34" charset="0"/>
                          <a:ea typeface="+mn-ea"/>
                          <a:cs typeface="+mn-cs"/>
                        </a:rPr>
                        <a:t>er</a:t>
                      </a:r>
                      <a:r>
                        <a:rPr lang="fr-HT" sz="2200" kern="1200" baseline="0" dirty="0" smtClean="0">
                          <a:solidFill>
                            <a:schemeClr val="dk1"/>
                          </a:solidFill>
                          <a:effectLst/>
                          <a:latin typeface="Calibri" pitchFamily="34" charset="0"/>
                          <a:ea typeface="+mn-ea"/>
                          <a:cs typeface="+mn-cs"/>
                        </a:rPr>
                        <a:t> et le 12</a:t>
                      </a:r>
                      <a:r>
                        <a:rPr lang="fr-HT" sz="2200" kern="1200" baseline="30000" dirty="0" smtClean="0">
                          <a:solidFill>
                            <a:schemeClr val="dk1"/>
                          </a:solidFill>
                          <a:effectLst/>
                          <a:latin typeface="Calibri" pitchFamily="34" charset="0"/>
                          <a:ea typeface="+mn-ea"/>
                          <a:cs typeface="+mn-cs"/>
                        </a:rPr>
                        <a:t>e</a:t>
                      </a:r>
                      <a:r>
                        <a:rPr lang="fr-HT" sz="2200" kern="1200" baseline="0" dirty="0" smtClean="0">
                          <a:solidFill>
                            <a:schemeClr val="dk1"/>
                          </a:solidFill>
                          <a:effectLst/>
                          <a:latin typeface="Calibri" pitchFamily="34" charset="0"/>
                          <a:ea typeface="+mn-ea"/>
                          <a:cs typeface="+mn-cs"/>
                        </a:rPr>
                        <a:t> mois</a:t>
                      </a:r>
                      <a:r>
                        <a:rPr lang="fr-HT" sz="2200" dirty="0" smtClean="0">
                          <a:effectLst/>
                          <a:latin typeface="Calibri" pitchFamily="34" charset="0"/>
                        </a:rPr>
                        <a:t> </a:t>
                      </a:r>
                    </a:p>
                  </a:txBody>
                  <a:tcPr marL="0" marR="0" marT="0" marB="0">
                    <a:solidFill>
                      <a:schemeClr val="bg2">
                        <a:lumMod val="20000"/>
                        <a:lumOff val="80000"/>
                      </a:schemeClr>
                    </a:solidFill>
                  </a:tcPr>
                </a:tc>
              </a:tr>
              <a:tr h="762000">
                <a:tc>
                  <a:txBody>
                    <a:bodyPr/>
                    <a:lstStyle/>
                    <a:p>
                      <a:pPr marL="0" marR="0">
                        <a:lnSpc>
                          <a:spcPct val="110000"/>
                        </a:lnSpc>
                        <a:spcBef>
                          <a:spcPts val="0"/>
                        </a:spcBef>
                        <a:spcAft>
                          <a:spcPts val="600"/>
                        </a:spcAft>
                      </a:pPr>
                      <a:r>
                        <a:rPr lang="fr-HT" sz="2200" dirty="0">
                          <a:solidFill>
                            <a:schemeClr val="accent5"/>
                          </a:solidFill>
                          <a:effectLst/>
                          <a:latin typeface="Calibri" pitchFamily="34" charset="0"/>
                        </a:rPr>
                        <a:t>Quotient de mortalité infantile (</a:t>
                      </a:r>
                      <a:r>
                        <a:rPr lang="fr-HT" sz="2200" baseline="-25000" dirty="0" err="1">
                          <a:solidFill>
                            <a:schemeClr val="accent5"/>
                          </a:solidFill>
                          <a:effectLst/>
                          <a:latin typeface="Calibri" pitchFamily="34" charset="0"/>
                        </a:rPr>
                        <a:t>1</a:t>
                      </a:r>
                      <a:r>
                        <a:rPr lang="fr-HT" sz="2200" dirty="0" err="1">
                          <a:solidFill>
                            <a:schemeClr val="accent5"/>
                          </a:solidFill>
                          <a:effectLst/>
                          <a:latin typeface="Calibri" pitchFamily="34" charset="0"/>
                        </a:rPr>
                        <a:t>q</a:t>
                      </a:r>
                      <a:r>
                        <a:rPr lang="fr-HT" sz="2200" baseline="-25000" dirty="0" err="1">
                          <a:solidFill>
                            <a:schemeClr val="accent5"/>
                          </a:solidFill>
                          <a:effectLst/>
                          <a:latin typeface="Calibri" pitchFamily="34" charset="0"/>
                        </a:rPr>
                        <a:t>0</a:t>
                      </a:r>
                      <a:r>
                        <a:rPr lang="fr-HT" sz="2200" dirty="0">
                          <a:solidFill>
                            <a:schemeClr val="accent5"/>
                          </a:solidFill>
                          <a:effectLst/>
                          <a:latin typeface="Calibri" pitchFamily="34" charset="0"/>
                        </a:rPr>
                        <a:t>) :</a:t>
                      </a:r>
                      <a:endParaRPr lang="en-US" sz="2200" dirty="0">
                        <a:solidFill>
                          <a:schemeClr val="accent5"/>
                        </a:solidFill>
                        <a:effectLst/>
                        <a:latin typeface="Calibri" pitchFamily="34" charset="0"/>
                        <a:ea typeface="Times New Roman"/>
                      </a:endParaRPr>
                    </a:p>
                  </a:txBody>
                  <a:tcPr marL="0" marR="0" marT="0" marB="0">
                    <a:solidFill>
                      <a:schemeClr val="tx2"/>
                    </a:solidFill>
                  </a:tcPr>
                </a:tc>
                <a:tc>
                  <a:txBody>
                    <a:bodyPr/>
                    <a:lstStyle/>
                    <a:p>
                      <a:pPr marL="117475" marR="0" indent="0">
                        <a:lnSpc>
                          <a:spcPct val="110000"/>
                        </a:lnSpc>
                        <a:spcBef>
                          <a:spcPts val="0"/>
                        </a:spcBef>
                        <a:spcAft>
                          <a:spcPts val="600"/>
                        </a:spcAft>
                      </a:pPr>
                      <a:r>
                        <a:rPr lang="fr-HT" sz="2200" dirty="0" smtClean="0">
                          <a:effectLst/>
                          <a:latin typeface="Calibri" pitchFamily="34" charset="0"/>
                        </a:rPr>
                        <a:t>Probabilité pour les enfants de </a:t>
                      </a:r>
                      <a:r>
                        <a:rPr lang="fr-HT" sz="2200" dirty="0">
                          <a:effectLst/>
                          <a:latin typeface="Calibri" pitchFamily="34" charset="0"/>
                        </a:rPr>
                        <a:t>décéder avant d’atteindre le premier anniversaire </a:t>
                      </a:r>
                      <a:r>
                        <a:rPr lang="fr-HT" sz="2200" dirty="0" smtClean="0">
                          <a:effectLst/>
                          <a:latin typeface="Calibri" pitchFamily="34" charset="0"/>
                        </a:rPr>
                        <a:t>(12 mois)</a:t>
                      </a:r>
                      <a:endParaRPr lang="en-US" sz="2200" dirty="0">
                        <a:effectLst/>
                        <a:latin typeface="Calibri" pitchFamily="34" charset="0"/>
                        <a:ea typeface="Times New Roman"/>
                      </a:endParaRPr>
                    </a:p>
                  </a:txBody>
                  <a:tcPr marL="0" marR="0" marT="0" marB="0">
                    <a:solidFill>
                      <a:schemeClr val="bg2">
                        <a:lumMod val="60000"/>
                        <a:lumOff val="40000"/>
                      </a:schemeClr>
                    </a:solidFill>
                  </a:tcPr>
                </a:tc>
              </a:tr>
              <a:tr h="1227984">
                <a:tc>
                  <a:txBody>
                    <a:bodyPr/>
                    <a:lstStyle/>
                    <a:p>
                      <a:pPr marL="0" marR="0">
                        <a:lnSpc>
                          <a:spcPct val="110000"/>
                        </a:lnSpc>
                        <a:spcBef>
                          <a:spcPts val="0"/>
                        </a:spcBef>
                        <a:spcAft>
                          <a:spcPts val="600"/>
                        </a:spcAft>
                      </a:pPr>
                      <a:r>
                        <a:rPr lang="fr-HT" sz="2200" dirty="0">
                          <a:solidFill>
                            <a:schemeClr val="accent5"/>
                          </a:solidFill>
                          <a:effectLst/>
                          <a:latin typeface="Calibri" pitchFamily="34" charset="0"/>
                        </a:rPr>
                        <a:t>Quotient de mortalité juvénile (</a:t>
                      </a:r>
                      <a:r>
                        <a:rPr lang="fr-HT" sz="2200" baseline="-25000" dirty="0">
                          <a:solidFill>
                            <a:schemeClr val="accent5"/>
                          </a:solidFill>
                          <a:effectLst/>
                          <a:latin typeface="Calibri" pitchFamily="34" charset="0"/>
                        </a:rPr>
                        <a:t>4</a:t>
                      </a:r>
                      <a:r>
                        <a:rPr lang="fr-HT" sz="2200" dirty="0">
                          <a:solidFill>
                            <a:schemeClr val="accent5"/>
                          </a:solidFill>
                          <a:effectLst/>
                          <a:latin typeface="Calibri" pitchFamily="34" charset="0"/>
                        </a:rPr>
                        <a:t>q</a:t>
                      </a:r>
                      <a:r>
                        <a:rPr lang="fr-HT" sz="2200" baseline="-25000" dirty="0">
                          <a:solidFill>
                            <a:schemeClr val="accent5"/>
                          </a:solidFill>
                          <a:effectLst/>
                          <a:latin typeface="Calibri" pitchFamily="34" charset="0"/>
                        </a:rPr>
                        <a:t>1</a:t>
                      </a:r>
                      <a:r>
                        <a:rPr lang="fr-HT" sz="2200" dirty="0">
                          <a:solidFill>
                            <a:schemeClr val="accent5"/>
                          </a:solidFill>
                          <a:effectLst/>
                          <a:latin typeface="Calibri" pitchFamily="34" charset="0"/>
                        </a:rPr>
                        <a:t>) :</a:t>
                      </a:r>
                      <a:endParaRPr lang="en-US" sz="2200" dirty="0">
                        <a:solidFill>
                          <a:schemeClr val="accent5"/>
                        </a:solidFill>
                        <a:effectLst/>
                        <a:latin typeface="Calibri" pitchFamily="34" charset="0"/>
                        <a:ea typeface="Times New Roman"/>
                      </a:endParaRPr>
                    </a:p>
                  </a:txBody>
                  <a:tcPr marL="0" marR="0" marT="0" marB="0">
                    <a:solidFill>
                      <a:schemeClr val="tx2"/>
                    </a:solidFill>
                  </a:tcPr>
                </a:tc>
                <a:tc>
                  <a:txBody>
                    <a:bodyPr/>
                    <a:lstStyle/>
                    <a:p>
                      <a:pPr marL="117475" marR="0" indent="0">
                        <a:lnSpc>
                          <a:spcPct val="110000"/>
                        </a:lnSpc>
                        <a:spcBef>
                          <a:spcPts val="0"/>
                        </a:spcBef>
                        <a:spcAft>
                          <a:spcPts val="600"/>
                        </a:spcAft>
                      </a:pPr>
                      <a:r>
                        <a:rPr lang="fr-HT" sz="2200" dirty="0">
                          <a:effectLst/>
                          <a:latin typeface="Calibri" pitchFamily="34" charset="0"/>
                        </a:rPr>
                        <a:t>P</a:t>
                      </a:r>
                      <a:r>
                        <a:rPr lang="fr-HT" sz="2200" dirty="0" smtClean="0">
                          <a:effectLst/>
                          <a:latin typeface="Calibri" pitchFamily="34" charset="0"/>
                        </a:rPr>
                        <a:t>robabilité </a:t>
                      </a:r>
                      <a:r>
                        <a:rPr lang="fr-HT" sz="2200" dirty="0">
                          <a:effectLst/>
                          <a:latin typeface="Calibri" pitchFamily="34" charset="0"/>
                        </a:rPr>
                        <a:t>pour les </a:t>
                      </a:r>
                      <a:r>
                        <a:rPr lang="fr-HT" sz="2200" dirty="0" smtClean="0">
                          <a:effectLst/>
                          <a:latin typeface="Calibri" pitchFamily="34" charset="0"/>
                        </a:rPr>
                        <a:t>enfants</a:t>
                      </a:r>
                      <a:r>
                        <a:rPr lang="fr-HT" sz="2200" baseline="0" dirty="0" smtClean="0">
                          <a:effectLst/>
                          <a:latin typeface="Calibri" pitchFamily="34" charset="0"/>
                        </a:rPr>
                        <a:t> </a:t>
                      </a:r>
                      <a:r>
                        <a:rPr lang="fr-HT" sz="2200" dirty="0" smtClean="0">
                          <a:effectLst/>
                          <a:latin typeface="Calibri" pitchFamily="34" charset="0"/>
                        </a:rPr>
                        <a:t>de </a:t>
                      </a:r>
                      <a:r>
                        <a:rPr lang="fr-HT" sz="2200" dirty="0">
                          <a:effectLst/>
                          <a:latin typeface="Calibri" pitchFamily="34" charset="0"/>
                        </a:rPr>
                        <a:t>décéder </a:t>
                      </a:r>
                      <a:r>
                        <a:rPr lang="fr-HT" sz="2200" dirty="0" smtClean="0">
                          <a:effectLst/>
                          <a:latin typeface="Calibri" pitchFamily="34" charset="0"/>
                        </a:rPr>
                        <a:t>entre le 1</a:t>
                      </a:r>
                      <a:r>
                        <a:rPr lang="fr-HT" sz="2200" baseline="30000" dirty="0" smtClean="0">
                          <a:effectLst/>
                          <a:latin typeface="Calibri" pitchFamily="34" charset="0"/>
                        </a:rPr>
                        <a:t>er</a:t>
                      </a:r>
                      <a:r>
                        <a:rPr lang="fr-HT" sz="2200" dirty="0" smtClean="0">
                          <a:effectLst/>
                          <a:latin typeface="Calibri" pitchFamily="34" charset="0"/>
                        </a:rPr>
                        <a:t> (12 mois) et le 5</a:t>
                      </a:r>
                      <a:r>
                        <a:rPr lang="fr-HT" sz="2200" baseline="30000" dirty="0" smtClean="0">
                          <a:effectLst/>
                          <a:latin typeface="Calibri" pitchFamily="34" charset="0"/>
                        </a:rPr>
                        <a:t>e</a:t>
                      </a:r>
                      <a:r>
                        <a:rPr lang="fr-HT" sz="2200" dirty="0" smtClean="0">
                          <a:effectLst/>
                          <a:latin typeface="Calibri" pitchFamily="34" charset="0"/>
                        </a:rPr>
                        <a:t> anniversaire (60 mois)</a:t>
                      </a:r>
                      <a:r>
                        <a:rPr lang="fr-HT" sz="2200" dirty="0">
                          <a:effectLst/>
                          <a:latin typeface="Calibri" pitchFamily="34" charset="0"/>
                        </a:rPr>
                        <a:t> </a:t>
                      </a:r>
                      <a:endParaRPr lang="en-US" sz="2200" dirty="0">
                        <a:effectLst/>
                        <a:latin typeface="Calibri" pitchFamily="34" charset="0"/>
                        <a:ea typeface="Times New Roman"/>
                      </a:endParaRPr>
                    </a:p>
                  </a:txBody>
                  <a:tcPr marL="0" marR="0" marT="0" marB="0">
                    <a:solidFill>
                      <a:schemeClr val="bg2">
                        <a:lumMod val="20000"/>
                        <a:lumOff val="80000"/>
                      </a:schemeClr>
                    </a:solidFill>
                  </a:tcPr>
                </a:tc>
              </a:tr>
              <a:tr h="603568">
                <a:tc>
                  <a:txBody>
                    <a:bodyPr/>
                    <a:lstStyle/>
                    <a:p>
                      <a:pPr marL="0" marR="0">
                        <a:lnSpc>
                          <a:spcPct val="110000"/>
                        </a:lnSpc>
                        <a:spcBef>
                          <a:spcPts val="0"/>
                        </a:spcBef>
                        <a:spcAft>
                          <a:spcPts val="1000"/>
                        </a:spcAft>
                      </a:pPr>
                      <a:r>
                        <a:rPr lang="fr-HT" sz="2200" dirty="0">
                          <a:solidFill>
                            <a:schemeClr val="accent5"/>
                          </a:solidFill>
                          <a:effectLst/>
                          <a:latin typeface="Calibri" pitchFamily="34" charset="0"/>
                        </a:rPr>
                        <a:t>Quotient de mortalité infanto-juvénile (</a:t>
                      </a:r>
                      <a:r>
                        <a:rPr lang="fr-HT" sz="2200" baseline="-25000" dirty="0">
                          <a:solidFill>
                            <a:schemeClr val="accent5"/>
                          </a:solidFill>
                          <a:effectLst/>
                          <a:latin typeface="Calibri" pitchFamily="34" charset="0"/>
                        </a:rPr>
                        <a:t>5</a:t>
                      </a:r>
                      <a:r>
                        <a:rPr lang="fr-HT" sz="2200" dirty="0">
                          <a:solidFill>
                            <a:schemeClr val="accent5"/>
                          </a:solidFill>
                          <a:effectLst/>
                          <a:latin typeface="Calibri" pitchFamily="34" charset="0"/>
                        </a:rPr>
                        <a:t>q</a:t>
                      </a:r>
                      <a:r>
                        <a:rPr lang="fr-HT" sz="2200" baseline="-25000" dirty="0">
                          <a:solidFill>
                            <a:schemeClr val="accent5"/>
                          </a:solidFill>
                          <a:effectLst/>
                          <a:latin typeface="Calibri" pitchFamily="34" charset="0"/>
                        </a:rPr>
                        <a:t>0</a:t>
                      </a:r>
                      <a:r>
                        <a:rPr lang="fr-HT" sz="2200" dirty="0">
                          <a:solidFill>
                            <a:schemeClr val="accent5"/>
                          </a:solidFill>
                          <a:effectLst/>
                          <a:latin typeface="Calibri" pitchFamily="34" charset="0"/>
                        </a:rPr>
                        <a:t>) :</a:t>
                      </a:r>
                      <a:endParaRPr lang="en-US" sz="2200" dirty="0">
                        <a:solidFill>
                          <a:schemeClr val="accent5"/>
                        </a:solidFill>
                        <a:effectLst/>
                        <a:latin typeface="Calibri" pitchFamily="34" charset="0"/>
                        <a:ea typeface="Times New Roman"/>
                      </a:endParaRPr>
                    </a:p>
                  </a:txBody>
                  <a:tcPr marL="0" marR="0" marT="0" marB="0">
                    <a:solidFill>
                      <a:schemeClr val="tx2"/>
                    </a:solidFill>
                  </a:tcPr>
                </a:tc>
                <a:tc>
                  <a:txBody>
                    <a:bodyPr/>
                    <a:lstStyle/>
                    <a:p>
                      <a:pPr marL="117475" marR="0" indent="0">
                        <a:lnSpc>
                          <a:spcPct val="110000"/>
                        </a:lnSpc>
                        <a:spcBef>
                          <a:spcPts val="0"/>
                        </a:spcBef>
                        <a:spcAft>
                          <a:spcPts val="1000"/>
                        </a:spcAft>
                      </a:pPr>
                      <a:r>
                        <a:rPr lang="fr-HT" sz="2200" dirty="0" smtClean="0">
                          <a:effectLst/>
                          <a:latin typeface="Calibri" pitchFamily="34" charset="0"/>
                        </a:rPr>
                        <a:t>Probabilité pour les enfants nés vivants de </a:t>
                      </a:r>
                      <a:r>
                        <a:rPr lang="fr-HT" sz="2200" dirty="0">
                          <a:effectLst/>
                          <a:latin typeface="Calibri" pitchFamily="34" charset="0"/>
                        </a:rPr>
                        <a:t>décéder avant d’atteindre le cinquième </a:t>
                      </a:r>
                      <a:r>
                        <a:rPr lang="fr-HT" sz="2200" dirty="0" smtClean="0">
                          <a:effectLst/>
                          <a:latin typeface="Calibri" pitchFamily="34" charset="0"/>
                        </a:rPr>
                        <a:t>anniversaire</a:t>
                      </a:r>
                      <a:endParaRPr lang="en-US" sz="2200" dirty="0">
                        <a:effectLst/>
                        <a:latin typeface="Calibri" pitchFamily="34" charset="0"/>
                        <a:ea typeface="Times New Roman"/>
                      </a:endParaRPr>
                    </a:p>
                  </a:txBody>
                  <a:tcPr marL="0" marR="0" marT="0" marB="0">
                    <a:solidFill>
                      <a:schemeClr val="bg2">
                        <a:lumMod val="60000"/>
                        <a:lumOff val="40000"/>
                      </a:schemeClr>
                    </a:solidFill>
                  </a:tcPr>
                </a:tc>
              </a:tr>
            </a:tbl>
          </a:graphicData>
        </a:graphic>
      </p:graphicFrame>
      <p:sp>
        <p:nvSpPr>
          <p:cNvPr id="66584" name="TextBox 3"/>
          <p:cNvSpPr txBox="1">
            <a:spLocks noChangeArrowheads="1"/>
          </p:cNvSpPr>
          <p:nvPr/>
        </p:nvSpPr>
        <p:spPr bwMode="auto">
          <a:xfrm>
            <a:off x="0" y="887104"/>
            <a:ext cx="7467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eaLnBrk="0" hangingPunct="0"/>
            <a:r>
              <a:rPr lang="fr-FR" sz="2800" b="0" i="0" dirty="0">
                <a:solidFill>
                  <a:srgbClr val="000000"/>
                </a:solidFill>
                <a:latin typeface="Calibri" pitchFamily="34" charset="0"/>
              </a:rPr>
              <a:t>La mortalité des enfants est </a:t>
            </a:r>
            <a:r>
              <a:rPr lang="fr-FR" sz="2800" b="0" i="0" dirty="0" smtClean="0">
                <a:solidFill>
                  <a:srgbClr val="000000"/>
                </a:solidFill>
                <a:latin typeface="Calibri" pitchFamily="34" charset="0"/>
              </a:rPr>
              <a:t>mesurée par le :</a:t>
            </a:r>
            <a:endParaRPr lang="fr-FR" sz="2800" b="0" i="0" dirty="0">
              <a:solidFill>
                <a:srgbClr val="000000"/>
              </a:solidFill>
              <a:latin typeface="Calibri" pitchFamily="34" charset="0"/>
            </a:endParaRPr>
          </a:p>
        </p:txBody>
      </p:sp>
    </p:spTree>
    <p:extLst>
      <p:ext uri="{BB962C8B-B14F-4D97-AF65-F5344CB8AC3E}">
        <p14:creationId xmlns:p14="http://schemas.microsoft.com/office/powerpoint/2010/main" val="3416524457"/>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2"/>
          <p:cNvSpPr>
            <a:spLocks noGrp="1" noChangeArrowheads="1"/>
          </p:cNvSpPr>
          <p:nvPr>
            <p:ph type="title" idx="4294967295"/>
          </p:nvPr>
        </p:nvSpPr>
        <p:spPr bwMode="auto">
          <a:xfrm>
            <a:off x="0" y="-7938"/>
            <a:ext cx="9144000" cy="8461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p>
            <a:pPr eaLnBrk="1" hangingPunct="1">
              <a:lnSpc>
                <a:spcPct val="80000"/>
              </a:lnSpc>
            </a:pPr>
            <a:r>
              <a:rPr lang="fr-SN" noProof="0" dirty="0" smtClean="0"/>
              <a:t>Mortalité des enfants</a:t>
            </a:r>
          </a:p>
        </p:txBody>
      </p:sp>
      <p:graphicFrame>
        <p:nvGraphicFramePr>
          <p:cNvPr id="2" name="Object 3"/>
          <p:cNvGraphicFramePr>
            <a:graphicFrameLocks noChangeAspect="1"/>
          </p:cNvGraphicFramePr>
          <p:nvPr>
            <p:extLst/>
          </p:nvPr>
        </p:nvGraphicFramePr>
        <p:xfrm>
          <a:off x="1" y="1600200"/>
          <a:ext cx="9144000" cy="5016500"/>
        </p:xfrm>
        <a:graphic>
          <a:graphicData uri="http://schemas.openxmlformats.org/drawingml/2006/chart">
            <c:chart xmlns:c="http://schemas.openxmlformats.org/drawingml/2006/chart" xmlns:r="http://schemas.openxmlformats.org/officeDocument/2006/relationships" r:id="rId3"/>
          </a:graphicData>
        </a:graphic>
      </p:graphicFrame>
      <p:sp>
        <p:nvSpPr>
          <p:cNvPr id="105477" name="Text Box 5"/>
          <p:cNvSpPr txBox="1">
            <a:spLocks noChangeArrowheads="1"/>
          </p:cNvSpPr>
          <p:nvPr/>
        </p:nvSpPr>
        <p:spPr bwMode="auto">
          <a:xfrm>
            <a:off x="22761" y="990600"/>
            <a:ext cx="8763000" cy="369332"/>
          </a:xfrm>
          <a:prstGeom prst="rect">
            <a:avLst/>
          </a:prstGeom>
          <a:noFill/>
          <a:ln w="9525">
            <a:noFill/>
            <a:miter lim="800000"/>
            <a:headEnd/>
            <a:tailEnd/>
          </a:ln>
          <a:effectLst/>
        </p:spPr>
        <p:txBody>
          <a:bodyPr wrap="square">
            <a:spAutoFit/>
          </a:bodyPr>
          <a:lstStyle/>
          <a:p>
            <a:pPr eaLnBrk="0" hangingPunct="0">
              <a:defRPr/>
            </a:pPr>
            <a:r>
              <a:rPr lang="fr-FR" sz="1800" b="0" i="1" dirty="0">
                <a:latin typeface="+mn-lt"/>
                <a:cs typeface="+mn-cs"/>
              </a:rPr>
              <a:t>Décès pour 1 000 </a:t>
            </a:r>
            <a:r>
              <a:rPr lang="fr-FR" sz="1800" b="0" i="1" dirty="0" smtClean="0">
                <a:latin typeface="+mn-lt"/>
                <a:cs typeface="+mn-cs"/>
              </a:rPr>
              <a:t>naissances vivantes pour </a:t>
            </a:r>
            <a:r>
              <a:rPr lang="fr-FR" sz="1800" b="0" i="1" dirty="0">
                <a:latin typeface="+mn-lt"/>
                <a:cs typeface="+mn-cs"/>
              </a:rPr>
              <a:t>la période des 5 années ayant précédé l’enquête</a:t>
            </a:r>
            <a:endParaRPr lang="en-US" sz="1800" b="0" i="1" dirty="0">
              <a:latin typeface="+mn-lt"/>
              <a:cs typeface="+mn-cs"/>
            </a:endParaRPr>
          </a:p>
        </p:txBody>
      </p:sp>
    </p:spTree>
    <p:extLst>
      <p:ext uri="{BB962C8B-B14F-4D97-AF65-F5344CB8AC3E}">
        <p14:creationId xmlns:p14="http://schemas.microsoft.com/office/powerpoint/2010/main" val="13097090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p:cNvGraphicFramePr>
          <p:nvPr>
            <p:extLst/>
          </p:nvPr>
        </p:nvGraphicFramePr>
        <p:xfrm>
          <a:off x="152399" y="1752600"/>
          <a:ext cx="8956365"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5" name="Title 1"/>
          <p:cNvSpPr>
            <a:spLocks noGrp="1"/>
          </p:cNvSpPr>
          <p:nvPr>
            <p:ph type="title" idx="4294967295"/>
          </p:nvPr>
        </p:nvSpPr>
        <p:spPr>
          <a:xfrm>
            <a:off x="0" y="0"/>
            <a:ext cx="9144000" cy="990600"/>
          </a:xfrm>
        </p:spPr>
        <p:txBody>
          <a:bodyPr/>
          <a:lstStyle/>
          <a:p>
            <a:r>
              <a:rPr lang="fr-HT" sz="4000" dirty="0" smtClean="0"/>
              <a:t>Tendances de la mortalité des enfants</a:t>
            </a:r>
            <a:endParaRPr lang="fr-HT" sz="4000" dirty="0"/>
          </a:p>
        </p:txBody>
      </p:sp>
      <p:sp>
        <p:nvSpPr>
          <p:cNvPr id="6" name="Rectangle 3"/>
          <p:cNvSpPr>
            <a:spLocks noChangeArrowheads="1"/>
          </p:cNvSpPr>
          <p:nvPr/>
        </p:nvSpPr>
        <p:spPr bwMode="auto">
          <a:xfrm>
            <a:off x="0" y="1099066"/>
            <a:ext cx="9108765" cy="369332"/>
          </a:xfrm>
          <a:prstGeom prst="rect">
            <a:avLst/>
          </a:prstGeom>
          <a:noFill/>
          <a:ln w="9525">
            <a:noFill/>
            <a:miter lim="800000"/>
            <a:headEnd/>
            <a:tailEnd/>
          </a:ln>
          <a:effectLst/>
        </p:spPr>
        <p:txBody>
          <a:bodyPr wrap="square">
            <a:spAutoFit/>
          </a:bodyPr>
          <a:lstStyle/>
          <a:p>
            <a:pPr algn="ctr" eaLnBrk="0" hangingPunct="0">
              <a:defRPr/>
            </a:pPr>
            <a:r>
              <a:rPr lang="fr-FR" sz="1800" b="0" i="1" dirty="0">
                <a:latin typeface="+mn-lt"/>
              </a:rPr>
              <a:t>Décès pour 1 </a:t>
            </a:r>
            <a:r>
              <a:rPr lang="fr-FR" sz="1800" b="0" i="1" dirty="0" smtClean="0">
                <a:latin typeface="+mn-lt"/>
              </a:rPr>
              <a:t>000 naissances vivantes</a:t>
            </a:r>
            <a:endParaRPr lang="fr-SN" sz="1800" b="0" i="1" dirty="0">
              <a:latin typeface="+mn-lt"/>
              <a:cs typeface="+mn-cs"/>
            </a:endParaRPr>
          </a:p>
        </p:txBody>
      </p:sp>
    </p:spTree>
    <p:extLst>
      <p:ext uri="{BB962C8B-B14F-4D97-AF65-F5344CB8AC3E}">
        <p14:creationId xmlns:p14="http://schemas.microsoft.com/office/powerpoint/2010/main" val="368500074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idx="4294967295"/>
          </p:nvPr>
        </p:nvSpPr>
        <p:spPr>
          <a:xfrm>
            <a:off x="0" y="0"/>
            <a:ext cx="9144000" cy="914400"/>
          </a:xfrm>
        </p:spPr>
        <p:txBody>
          <a:bodyPr/>
          <a:lstStyle/>
          <a:p>
            <a:pPr eaLnBrk="1" hangingPunct="1"/>
            <a:r>
              <a:rPr lang="fr-SN" sz="4000" dirty="0" smtClean="0"/>
              <a:t>Réalisation de l’enquête continue</a:t>
            </a:r>
          </a:p>
        </p:txBody>
      </p:sp>
      <p:sp>
        <p:nvSpPr>
          <p:cNvPr id="12291" name="Content Placeholder 2"/>
          <p:cNvSpPr>
            <a:spLocks noGrp="1"/>
          </p:cNvSpPr>
          <p:nvPr>
            <p:ph idx="4294967295"/>
          </p:nvPr>
        </p:nvSpPr>
        <p:spPr>
          <a:xfrm>
            <a:off x="0" y="914400"/>
            <a:ext cx="8229600" cy="5715000"/>
          </a:xfrm>
        </p:spPr>
        <p:txBody>
          <a:bodyPr>
            <a:normAutofit fontScale="85000" lnSpcReduction="20000"/>
          </a:bodyPr>
          <a:lstStyle/>
          <a:p>
            <a:pPr eaLnBrk="1" hangingPunct="1"/>
            <a:r>
              <a:rPr lang="fr-SN" sz="2600" dirty="0" smtClean="0"/>
              <a:t>Phase préparatoire :</a:t>
            </a:r>
            <a:r>
              <a:rPr lang="fr-SN" sz="3000" dirty="0" smtClean="0"/>
              <a:t> </a:t>
            </a:r>
          </a:p>
          <a:p>
            <a:pPr lvl="1"/>
            <a:r>
              <a:rPr lang="fr-SN" sz="2400" dirty="0" smtClean="0"/>
              <a:t>Mise à jour des documents de collecte pour prendre en compte les préoccupations nationales. </a:t>
            </a:r>
          </a:p>
          <a:p>
            <a:pPr lvl="1"/>
            <a:r>
              <a:rPr lang="fr-FR" sz="2400" dirty="0" smtClean="0"/>
              <a:t>Mis à profit des résultats du Recensement Général de la Population, de l’habitat, de l’Agriculture et de l’Élevage réalisé en 2013 pour l’établissement de la liste des districts de recensement et celle des ménages sélectionnés.</a:t>
            </a:r>
          </a:p>
          <a:p>
            <a:pPr lvl="1"/>
            <a:r>
              <a:rPr lang="fr-SN" sz="2400" dirty="0" smtClean="0"/>
              <a:t>Mise en place de l’équipe technique et du laboratoire chargé de la parasitologie.</a:t>
            </a:r>
          </a:p>
          <a:p>
            <a:r>
              <a:rPr lang="fr-SN" sz="2600" dirty="0" smtClean="0"/>
              <a:t>Recrutement et formation du personnel de terrain : </a:t>
            </a:r>
          </a:p>
          <a:p>
            <a:pPr lvl="1"/>
            <a:r>
              <a:rPr lang="fr-FR" sz="2400" dirty="0" smtClean="0"/>
              <a:t>Comme il s’agit d’une enquête continue, les mêmes agents de terrain ont été reconduits (selon leur expérience et capacité). </a:t>
            </a:r>
          </a:p>
          <a:p>
            <a:pPr lvl="1"/>
            <a:r>
              <a:rPr lang="fr-FR" sz="2400" dirty="0" smtClean="0"/>
              <a:t>Les </a:t>
            </a:r>
            <a:r>
              <a:rPr lang="fr-FR" sz="2400" dirty="0"/>
              <a:t>agents de terrain ont suivi une mise à niveau (à partir du </a:t>
            </a:r>
            <a:r>
              <a:rPr lang="fr-FR" sz="2400" dirty="0" smtClean="0"/>
              <a:t>25 </a:t>
            </a:r>
            <a:r>
              <a:rPr lang="fr-FR" sz="2400" dirty="0"/>
              <a:t>janvier </a:t>
            </a:r>
            <a:r>
              <a:rPr lang="fr-FR" sz="2400" dirty="0" smtClean="0"/>
              <a:t>2016) </a:t>
            </a:r>
            <a:r>
              <a:rPr lang="fr-FR" sz="2400" dirty="0"/>
              <a:t>de </a:t>
            </a:r>
            <a:r>
              <a:rPr lang="fr-FR" sz="2400" dirty="0" smtClean="0"/>
              <a:t>10 </a:t>
            </a:r>
            <a:r>
              <a:rPr lang="fr-FR" sz="2400" dirty="0"/>
              <a:t>jours, portant </a:t>
            </a:r>
            <a:r>
              <a:rPr lang="fr-FR" sz="2400" dirty="0" smtClean="0"/>
              <a:t>sur </a:t>
            </a:r>
            <a:r>
              <a:rPr lang="fr-FR" sz="2400" dirty="0"/>
              <a:t>tous les aspects de </a:t>
            </a:r>
            <a:r>
              <a:rPr lang="fr-FR" sz="2400" dirty="0" smtClean="0"/>
              <a:t>l’enquête.</a:t>
            </a:r>
          </a:p>
          <a:p>
            <a:pPr lvl="1"/>
            <a:r>
              <a:rPr lang="fr-FR" sz="2400" dirty="0" smtClean="0"/>
              <a:t>La </a:t>
            </a:r>
            <a:r>
              <a:rPr lang="fr-FR" sz="2400" dirty="0"/>
              <a:t>formation sur l’utilisation des Tablettes PC, principal outil de collecte, a été assurée par des </a:t>
            </a:r>
            <a:r>
              <a:rPr lang="fr-FR" sz="2400" dirty="0" smtClean="0"/>
              <a:t>experts </a:t>
            </a:r>
            <a:r>
              <a:rPr lang="fr-FR" sz="2400" dirty="0"/>
              <a:t>de l’ANSD et </a:t>
            </a:r>
            <a:r>
              <a:rPr lang="fr-FR" sz="2400" dirty="0" smtClean="0"/>
              <a:t>d’ICF.</a:t>
            </a:r>
          </a:p>
          <a:p>
            <a:pPr lvl="1"/>
            <a:r>
              <a:rPr lang="fr-FR" sz="2400" dirty="0" smtClean="0"/>
              <a:t>La </a:t>
            </a:r>
            <a:r>
              <a:rPr lang="fr-FR" sz="2400" dirty="0"/>
              <a:t>formation sur les tests biologiques (</a:t>
            </a:r>
            <a:r>
              <a:rPr lang="fr-FR" sz="2400" dirty="0" smtClean="0"/>
              <a:t>anémie </a:t>
            </a:r>
            <a:r>
              <a:rPr lang="fr-FR" sz="2400" dirty="0"/>
              <a:t>et </a:t>
            </a:r>
            <a:r>
              <a:rPr lang="fr-FR" sz="2400" dirty="0" err="1"/>
              <a:t>parasitémie</a:t>
            </a:r>
            <a:r>
              <a:rPr lang="fr-FR" sz="2400" dirty="0"/>
              <a:t> palustre) et les mesures </a:t>
            </a:r>
            <a:r>
              <a:rPr lang="fr-FR" sz="2400" dirty="0" smtClean="0"/>
              <a:t>anthropométriques </a:t>
            </a:r>
            <a:r>
              <a:rPr lang="fr-FR" sz="2400" dirty="0"/>
              <a:t>a été assurée par le personnel du laboratoire de parasitologie et </a:t>
            </a:r>
            <a:r>
              <a:rPr lang="fr-FR" sz="2400" dirty="0" smtClean="0"/>
              <a:t>de la cellule de lutte contre la malnutrition. </a:t>
            </a:r>
            <a:endParaRPr lang="fr-FR" sz="2400" dirty="0"/>
          </a:p>
          <a:p>
            <a:pPr lvl="1"/>
            <a:endParaRPr lang="fr-FR" sz="2200" dirty="0"/>
          </a:p>
          <a:p>
            <a:pPr lvl="1"/>
            <a:endParaRPr lang="fr-FR" sz="2000" dirty="0"/>
          </a:p>
        </p:txBody>
      </p:sp>
    </p:spTree>
    <p:extLst>
      <p:ext uri="{BB962C8B-B14F-4D97-AF65-F5344CB8AC3E}">
        <p14:creationId xmlns:p14="http://schemas.microsoft.com/office/powerpoint/2010/main" val="60083638"/>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5" name="Title 4"/>
          <p:cNvSpPr>
            <a:spLocks noGrp="1"/>
          </p:cNvSpPr>
          <p:nvPr>
            <p:ph type="title" idx="4294967295"/>
          </p:nvPr>
        </p:nvSpPr>
        <p:spPr bwMode="auto">
          <a:xfrm>
            <a:off x="0" y="0"/>
            <a:ext cx="9144000" cy="1143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fontScale="90000"/>
          </a:bodyPr>
          <a:lstStyle/>
          <a:p>
            <a:r>
              <a:rPr lang="fr-SN" noProof="0" dirty="0" smtClean="0"/>
              <a:t>Mortalité infanto-juvénile </a:t>
            </a:r>
            <a:br>
              <a:rPr lang="fr-SN" noProof="0" dirty="0" smtClean="0"/>
            </a:br>
            <a:r>
              <a:rPr lang="fr-SN" noProof="0" dirty="0" smtClean="0"/>
              <a:t>dans la sous-région</a:t>
            </a:r>
          </a:p>
        </p:txBody>
      </p:sp>
      <p:sp>
        <p:nvSpPr>
          <p:cNvPr id="7" name="Text Box 5"/>
          <p:cNvSpPr txBox="1">
            <a:spLocks noChangeArrowheads="1"/>
          </p:cNvSpPr>
          <p:nvPr/>
        </p:nvSpPr>
        <p:spPr bwMode="auto">
          <a:xfrm>
            <a:off x="-6928" y="1230868"/>
            <a:ext cx="9150927"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Décès pour 1 000 naissances </a:t>
            </a:r>
            <a:r>
              <a:rPr lang="fr-FR" sz="1800" i="1" dirty="0" smtClean="0">
                <a:latin typeface="+mn-lt"/>
                <a:cs typeface="+mn-cs"/>
              </a:rPr>
              <a:t>vivantes pour </a:t>
            </a:r>
            <a:r>
              <a:rPr lang="fr-FR" sz="1800" i="1" dirty="0">
                <a:latin typeface="+mn-lt"/>
                <a:cs typeface="+mn-cs"/>
              </a:rPr>
              <a:t>la période des </a:t>
            </a:r>
            <a:r>
              <a:rPr lang="fr-FR" sz="1800" i="1" dirty="0" smtClean="0">
                <a:latin typeface="+mn-lt"/>
                <a:cs typeface="+mn-cs"/>
              </a:rPr>
              <a:t>5 </a:t>
            </a:r>
            <a:r>
              <a:rPr lang="fr-FR" sz="1800" i="1" dirty="0">
                <a:latin typeface="+mn-lt"/>
                <a:cs typeface="+mn-cs"/>
              </a:rPr>
              <a:t>années ayant précédé l’enquête</a:t>
            </a:r>
            <a:endParaRPr lang="en-US" sz="1800" i="1" dirty="0">
              <a:latin typeface="+mn-lt"/>
              <a:cs typeface="+mn-cs"/>
            </a:endParaRPr>
          </a:p>
        </p:txBody>
      </p:sp>
      <p:graphicFrame>
        <p:nvGraphicFramePr>
          <p:cNvPr id="6" name="Chart 5"/>
          <p:cNvGraphicFramePr/>
          <p:nvPr>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87263011"/>
      </p:ext>
    </p:extLst>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48</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latin typeface="+mn-lt"/>
              </a:rPr>
              <a:t>Matam</a:t>
            </a:r>
            <a:endParaRPr lang="en-US" dirty="0" smtClean="0">
              <a:latin typeface="+mn-lt"/>
            </a:endParaRPr>
          </a:p>
          <a:p>
            <a:pPr algn="ctr"/>
            <a:r>
              <a:rPr lang="en-US" dirty="0" smtClean="0">
                <a:latin typeface="+mn-lt"/>
              </a:rPr>
              <a:t>55</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105</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140</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105</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err="1" smtClean="0">
                <a:solidFill>
                  <a:schemeClr val="accent5"/>
                </a:solidFill>
                <a:latin typeface="+mn-lt"/>
              </a:rPr>
              <a:t>Sédhiou</a:t>
            </a:r>
            <a:endParaRPr lang="en-US" dirty="0" smtClean="0">
              <a:solidFill>
                <a:schemeClr val="accent5"/>
              </a:solidFill>
              <a:latin typeface="+mn-lt"/>
            </a:endParaRPr>
          </a:p>
          <a:p>
            <a:pPr algn="ctr"/>
            <a:r>
              <a:rPr lang="en-US" dirty="0" smtClean="0">
                <a:solidFill>
                  <a:schemeClr val="accent5"/>
                </a:solidFill>
                <a:latin typeface="+mn-lt"/>
              </a:rPr>
              <a:t>78</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65</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74</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latin typeface="+mn-lt"/>
              </a:rPr>
              <a:t>Louga</a:t>
            </a:r>
            <a:endParaRPr lang="en-US" dirty="0" smtClean="0">
              <a:latin typeface="+mn-lt"/>
            </a:endParaRPr>
          </a:p>
          <a:p>
            <a:pPr algn="ctr"/>
            <a:r>
              <a:rPr lang="en-US" dirty="0" smtClean="0">
                <a:latin typeface="+mn-lt"/>
              </a:rPr>
              <a:t>52</a:t>
            </a:r>
          </a:p>
        </p:txBody>
      </p:sp>
      <p:sp>
        <p:nvSpPr>
          <p:cNvPr id="75" name="TextBox 74"/>
          <p:cNvSpPr txBox="1"/>
          <p:nvPr/>
        </p:nvSpPr>
        <p:spPr>
          <a:xfrm>
            <a:off x="2638426" y="4461559"/>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66</a:t>
            </a:r>
          </a:p>
        </p:txBody>
      </p:sp>
      <p:sp>
        <p:nvSpPr>
          <p:cNvPr id="76" name="TextBox 75"/>
          <p:cNvSpPr txBox="1"/>
          <p:nvPr/>
        </p:nvSpPr>
        <p:spPr>
          <a:xfrm>
            <a:off x="2339976" y="3307446"/>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81</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latin typeface="+mn-lt"/>
              </a:rPr>
              <a:t>Thiès</a:t>
            </a:r>
            <a:endParaRPr lang="en-US" dirty="0" smtClean="0">
              <a:latin typeface="+mn-lt"/>
            </a:endParaRPr>
          </a:p>
          <a:p>
            <a:pPr algn="ctr"/>
            <a:r>
              <a:rPr lang="en-US" dirty="0" smtClean="0">
                <a:latin typeface="+mn-lt"/>
              </a:rPr>
              <a:t>34</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42</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61</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fontScale="90000"/>
          </a:bodyPr>
          <a:lstStyle/>
          <a:p>
            <a:r>
              <a:rPr lang="en-US" dirty="0" err="1" smtClean="0"/>
              <a:t>Mortalité</a:t>
            </a:r>
            <a:r>
              <a:rPr lang="en-US" dirty="0" smtClean="0"/>
              <a:t> </a:t>
            </a:r>
            <a:r>
              <a:rPr lang="en-US" dirty="0" err="1" smtClean="0"/>
              <a:t>infanto</a:t>
            </a:r>
            <a:r>
              <a:rPr lang="en-US" dirty="0" smtClean="0"/>
              <a:t>-juvenile </a:t>
            </a:r>
            <a:r>
              <a:rPr lang="fr-FR" dirty="0" smtClean="0"/>
              <a:t>selon la région</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1" name="Text Box 5"/>
          <p:cNvSpPr txBox="1">
            <a:spLocks noChangeArrowheads="1"/>
          </p:cNvSpPr>
          <p:nvPr/>
        </p:nvSpPr>
        <p:spPr bwMode="auto">
          <a:xfrm>
            <a:off x="-6927" y="941044"/>
            <a:ext cx="9150927" cy="369332"/>
          </a:xfrm>
          <a:prstGeom prst="rect">
            <a:avLst/>
          </a:prstGeom>
          <a:noFill/>
          <a:ln w="9525">
            <a:noFill/>
            <a:miter lim="800000"/>
            <a:headEnd/>
            <a:tailEnd/>
          </a:ln>
          <a:effectLst/>
        </p:spPr>
        <p:txBody>
          <a:bodyPr wrap="square">
            <a:spAutoFit/>
          </a:bodyPr>
          <a:lstStyle/>
          <a:p>
            <a:pPr eaLnBrk="0" hangingPunct="0">
              <a:defRPr/>
            </a:pPr>
            <a:r>
              <a:rPr lang="fr-FR" sz="1800" i="1" dirty="0">
                <a:latin typeface="+mn-lt"/>
                <a:cs typeface="+mn-cs"/>
              </a:rPr>
              <a:t>Décès pour 1 000 naissances </a:t>
            </a:r>
            <a:r>
              <a:rPr lang="fr-FR" sz="1800" i="1" dirty="0" smtClean="0">
                <a:latin typeface="+mn-lt"/>
                <a:cs typeface="+mn-cs"/>
              </a:rPr>
              <a:t>vivantes pour </a:t>
            </a:r>
            <a:r>
              <a:rPr lang="fr-FR" sz="1800" i="1" dirty="0">
                <a:latin typeface="+mn-lt"/>
                <a:cs typeface="+mn-cs"/>
              </a:rPr>
              <a:t>la période des </a:t>
            </a:r>
            <a:r>
              <a:rPr lang="fr-FR" sz="1800" i="1" dirty="0" smtClean="0">
                <a:latin typeface="+mn-lt"/>
                <a:cs typeface="+mn-cs"/>
              </a:rPr>
              <a:t>10 </a:t>
            </a:r>
            <a:r>
              <a:rPr lang="fr-FR" sz="1800" i="1" dirty="0">
                <a:latin typeface="+mn-lt"/>
                <a:cs typeface="+mn-cs"/>
              </a:rPr>
              <a:t>années ayant précédé l’enquête</a:t>
            </a:r>
            <a:endParaRPr lang="en-US" sz="1800" i="1" dirty="0">
              <a:latin typeface="+mn-lt"/>
              <a:cs typeface="+mn-cs"/>
            </a:endParaRPr>
          </a:p>
        </p:txBody>
      </p:sp>
    </p:spTree>
    <p:extLst>
      <p:ext uri="{BB962C8B-B14F-4D97-AF65-F5344CB8AC3E}">
        <p14:creationId xmlns:p14="http://schemas.microsoft.com/office/powerpoint/2010/main" val="426683494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noProof="0" dirty="0" smtClean="0">
                <a:solidFill>
                  <a:schemeClr val="tx1"/>
                </a:solidFill>
              </a:rPr>
              <a:t>Mortalité des enfants</a:t>
            </a:r>
          </a:p>
          <a:p>
            <a:r>
              <a:rPr lang="fr-FR" b="1" noProof="0" dirty="0" smtClean="0">
                <a:solidFill>
                  <a:schemeClr val="tx2"/>
                </a:solidFill>
              </a:rPr>
              <a:t>Couverture vaccinale</a:t>
            </a:r>
          </a:p>
          <a:p>
            <a:r>
              <a:rPr lang="fr-FR" dirty="0" smtClean="0"/>
              <a:t>Maladies de l’enfance</a:t>
            </a:r>
          </a:p>
          <a:p>
            <a:r>
              <a:rPr lang="fr-FR" dirty="0" smtClean="0"/>
              <a:t>Nutrition</a:t>
            </a:r>
          </a:p>
          <a:p>
            <a:r>
              <a:rPr lang="fr-FR" dirty="0" smtClean="0"/>
              <a:t>Situation de l’enfant</a:t>
            </a:r>
          </a:p>
          <a:p>
            <a:r>
              <a:rPr lang="fr-FR" dirty="0" smtClean="0"/>
              <a:t>Services de santé infantile</a:t>
            </a:r>
          </a:p>
          <a:p>
            <a:r>
              <a:rPr lang="fr-FR" dirty="0" smtClean="0"/>
              <a:t>Observations des consultations</a:t>
            </a:r>
          </a:p>
          <a:p>
            <a:pPr marL="0" indent="0">
              <a:buNone/>
            </a:pPr>
            <a:endParaRPr lang="fr-FR" dirty="0" smtClean="0"/>
          </a:p>
        </p:txBody>
      </p:sp>
    </p:spTree>
    <p:extLst>
      <p:ext uri="{BB962C8B-B14F-4D97-AF65-F5344CB8AC3E}">
        <p14:creationId xmlns:p14="http://schemas.microsoft.com/office/powerpoint/2010/main" val="3552056777"/>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4"/>
          <p:cNvSpPr>
            <a:spLocks noGrp="1"/>
          </p:cNvSpPr>
          <p:nvPr>
            <p:ph type="title" idx="4294967295"/>
          </p:nvPr>
        </p:nvSpPr>
        <p:spPr>
          <a:xfrm>
            <a:off x="0" y="0"/>
            <a:ext cx="9144000" cy="1143000"/>
          </a:xfrm>
        </p:spPr>
        <p:txBody>
          <a:bodyPr>
            <a:normAutofit/>
          </a:bodyPr>
          <a:lstStyle/>
          <a:p>
            <a:r>
              <a:rPr lang="fr-SN" sz="4000" noProof="0" dirty="0" smtClean="0"/>
              <a:t>Enfants compl</a:t>
            </a:r>
            <a:r>
              <a:rPr lang="fr-SN" sz="4000" noProof="0" dirty="0" smtClean="0">
                <a:cs typeface="Calibri" pitchFamily="34" charset="0"/>
              </a:rPr>
              <a:t>ètement vaccinés</a:t>
            </a:r>
            <a:endParaRPr lang="fr-SN" sz="4000" noProof="0" dirty="0" smtClean="0"/>
          </a:p>
        </p:txBody>
      </p:sp>
      <p:sp>
        <p:nvSpPr>
          <p:cNvPr id="13315" name="Content Placeholder 5"/>
          <p:cNvSpPr>
            <a:spLocks noGrp="1"/>
          </p:cNvSpPr>
          <p:nvPr>
            <p:ph idx="4294967295"/>
          </p:nvPr>
        </p:nvSpPr>
        <p:spPr>
          <a:xfrm>
            <a:off x="0" y="1473200"/>
            <a:ext cx="7972425" cy="4938713"/>
          </a:xfrm>
        </p:spPr>
        <p:txBody>
          <a:bodyPr/>
          <a:lstStyle/>
          <a:p>
            <a:pPr marL="0" indent="0">
              <a:buNone/>
            </a:pPr>
            <a:r>
              <a:rPr lang="fr-SN" sz="3200" noProof="0" dirty="0" smtClean="0"/>
              <a:t>Un enfant est consid</a:t>
            </a:r>
            <a:r>
              <a:rPr lang="fr-SN" sz="3200" noProof="0" dirty="0" smtClean="0">
                <a:cs typeface="Calibri" pitchFamily="34" charset="0"/>
              </a:rPr>
              <a:t>éré comme complètement vacciné lorsqu’il a reçu</a:t>
            </a:r>
            <a:r>
              <a:rPr lang="fr-SN" sz="3200" noProof="0" dirty="0" smtClean="0"/>
              <a:t>:</a:t>
            </a:r>
          </a:p>
          <a:p>
            <a:pPr lvl="1">
              <a:buFont typeface="Arial" charset="0"/>
              <a:buChar char="•"/>
            </a:pPr>
            <a:r>
              <a:rPr lang="fr-SN" sz="3200" noProof="0" dirty="0" smtClean="0"/>
              <a:t>Le BCG (protection contre la tuberculose)</a:t>
            </a:r>
          </a:p>
          <a:p>
            <a:pPr lvl="1">
              <a:buFont typeface="Arial" charset="0"/>
              <a:buChar char="•"/>
            </a:pPr>
            <a:r>
              <a:rPr lang="fr-SN" sz="3200" noProof="0" dirty="0" smtClean="0"/>
              <a:t>Le vaccin contre la rougeole</a:t>
            </a:r>
          </a:p>
          <a:p>
            <a:pPr lvl="1">
              <a:buFont typeface="Arial" charset="0"/>
              <a:buChar char="•"/>
            </a:pPr>
            <a:r>
              <a:rPr lang="fr-SN" sz="3200" dirty="0" smtClean="0"/>
              <a:t>Le vaccin contre la fièvre jaune</a:t>
            </a:r>
            <a:endParaRPr lang="fr-SN" sz="3200" noProof="0" dirty="0" smtClean="0"/>
          </a:p>
          <a:p>
            <a:pPr lvl="1">
              <a:buFont typeface="Arial" charset="0"/>
              <a:buChar char="•"/>
            </a:pPr>
            <a:r>
              <a:rPr lang="fr-SN" sz="3200" noProof="0" dirty="0" smtClean="0"/>
              <a:t>3 doses de Pentavalent</a:t>
            </a:r>
          </a:p>
          <a:p>
            <a:pPr lvl="1">
              <a:buFont typeface="Arial" charset="0"/>
              <a:buChar char="•"/>
            </a:pPr>
            <a:r>
              <a:rPr lang="fr-SN" sz="3200" noProof="0" dirty="0" smtClean="0"/>
              <a:t>Au moins 3 doses de polio (non compris polio 0)</a:t>
            </a:r>
          </a:p>
          <a:p>
            <a:pPr lvl="1"/>
            <a:endParaRPr lang="fr-SN" sz="3200" noProof="0" dirty="0" smtClean="0"/>
          </a:p>
          <a:p>
            <a:pPr lvl="1"/>
            <a:endParaRPr lang="fr-SN" sz="3200" noProof="0" dirty="0" smtClean="0"/>
          </a:p>
        </p:txBody>
      </p:sp>
    </p:spTree>
    <p:extLst>
      <p:ext uri="{BB962C8B-B14F-4D97-AF65-F5344CB8AC3E}">
        <p14:creationId xmlns:p14="http://schemas.microsoft.com/office/powerpoint/2010/main" val="2786008548"/>
      </p:ext>
    </p:extLst>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hart 10"/>
          <p:cNvGraphicFramePr/>
          <p:nvPr>
            <p:extLst/>
          </p:nvPr>
        </p:nvGraphicFramePr>
        <p:xfrm>
          <a:off x="0" y="1397000"/>
          <a:ext cx="9067800" cy="4775200"/>
        </p:xfrm>
        <a:graphic>
          <a:graphicData uri="http://schemas.openxmlformats.org/drawingml/2006/chart">
            <c:chart xmlns:c="http://schemas.openxmlformats.org/drawingml/2006/chart" xmlns:r="http://schemas.openxmlformats.org/officeDocument/2006/relationships" r:id="rId3"/>
          </a:graphicData>
        </a:graphic>
      </p:graphicFrame>
      <p:sp>
        <p:nvSpPr>
          <p:cNvPr id="67600" name="Text Box 16"/>
          <p:cNvSpPr txBox="1">
            <a:spLocks noChangeArrowheads="1"/>
          </p:cNvSpPr>
          <p:nvPr/>
        </p:nvSpPr>
        <p:spPr bwMode="auto">
          <a:xfrm>
            <a:off x="0" y="892552"/>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dirty="0" smtClean="0">
                <a:latin typeface="+mn-lt"/>
                <a:cs typeface="+mn-cs"/>
              </a:rPr>
              <a:t>Pourcentage d’enfants de 12-23 mois </a:t>
            </a:r>
            <a:endParaRPr lang="fr-SN" sz="1800" b="0" dirty="0">
              <a:latin typeface="+mn-lt"/>
              <a:cs typeface="+mn-cs"/>
            </a:endParaRPr>
          </a:p>
        </p:txBody>
      </p:sp>
      <p:sp>
        <p:nvSpPr>
          <p:cNvPr id="67601" name="Text Box 17"/>
          <p:cNvSpPr txBox="1">
            <a:spLocks noChangeArrowheads="1"/>
          </p:cNvSpPr>
          <p:nvPr/>
        </p:nvSpPr>
        <p:spPr bwMode="auto">
          <a:xfrm>
            <a:off x="0" y="0"/>
            <a:ext cx="9144000" cy="707886"/>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4000" b="0" i="0" dirty="0" smtClean="0">
                <a:latin typeface="+mj-lt"/>
                <a:cs typeface="+mn-cs"/>
              </a:rPr>
              <a:t>Couverture vaccinale</a:t>
            </a:r>
            <a:endParaRPr lang="fr-SN" sz="4000" b="0" i="0" dirty="0">
              <a:latin typeface="+mj-lt"/>
              <a:cs typeface="+mn-cs"/>
            </a:endParaRPr>
          </a:p>
        </p:txBody>
      </p:sp>
      <p:sp>
        <p:nvSpPr>
          <p:cNvPr id="1029" name="Oval 18"/>
          <p:cNvSpPr>
            <a:spLocks noChangeArrowheads="1"/>
          </p:cNvSpPr>
          <p:nvPr/>
        </p:nvSpPr>
        <p:spPr bwMode="auto">
          <a:xfrm>
            <a:off x="3105078" y="1805454"/>
            <a:ext cx="385906" cy="56263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pPr algn="ctr" eaLnBrk="0" hangingPunct="0">
              <a:spcBef>
                <a:spcPct val="50000"/>
              </a:spcBef>
              <a:buFontTx/>
              <a:buChar char="•"/>
            </a:pPr>
            <a:endParaRPr lang="fr-SN"/>
          </a:p>
        </p:txBody>
      </p:sp>
      <p:sp>
        <p:nvSpPr>
          <p:cNvPr id="3" name="TextBox 2"/>
          <p:cNvSpPr txBox="1"/>
          <p:nvPr/>
        </p:nvSpPr>
        <p:spPr>
          <a:xfrm>
            <a:off x="1219200" y="5943600"/>
            <a:ext cx="1757548" cy="369332"/>
          </a:xfrm>
          <a:prstGeom prst="rect">
            <a:avLst/>
          </a:prstGeom>
          <a:noFill/>
        </p:spPr>
        <p:txBody>
          <a:bodyPr wrap="square" rtlCol="0">
            <a:spAutoFit/>
          </a:bodyPr>
          <a:lstStyle/>
          <a:p>
            <a:pPr algn="ctr"/>
            <a:r>
              <a:rPr lang="fr-SN" i="0" dirty="0" smtClean="0">
                <a:latin typeface="+mn-lt"/>
              </a:rPr>
              <a:t>Pentavalent</a:t>
            </a:r>
            <a:endParaRPr lang="fr-SN" i="0" dirty="0">
              <a:latin typeface="+mn-lt"/>
            </a:endParaRPr>
          </a:p>
        </p:txBody>
      </p:sp>
      <p:sp>
        <p:nvSpPr>
          <p:cNvPr id="9" name="TextBox 8"/>
          <p:cNvSpPr txBox="1"/>
          <p:nvPr/>
        </p:nvSpPr>
        <p:spPr>
          <a:xfrm>
            <a:off x="3584089" y="5943600"/>
            <a:ext cx="1757548" cy="369332"/>
          </a:xfrm>
          <a:prstGeom prst="rect">
            <a:avLst/>
          </a:prstGeom>
          <a:noFill/>
        </p:spPr>
        <p:txBody>
          <a:bodyPr wrap="square" rtlCol="0">
            <a:spAutoFit/>
          </a:bodyPr>
          <a:lstStyle/>
          <a:p>
            <a:pPr algn="ctr"/>
            <a:r>
              <a:rPr lang="fr-SN" i="0" dirty="0" smtClean="0">
                <a:latin typeface="+mn-lt"/>
              </a:rPr>
              <a:t>Polio</a:t>
            </a:r>
            <a:endParaRPr lang="fr-SN" i="0" dirty="0">
              <a:latin typeface="+mn-lt"/>
            </a:endParaRPr>
          </a:p>
        </p:txBody>
      </p:sp>
      <p:cxnSp>
        <p:nvCxnSpPr>
          <p:cNvPr id="5" name="Straight Connector 4"/>
          <p:cNvCxnSpPr/>
          <p:nvPr/>
        </p:nvCxnSpPr>
        <p:spPr>
          <a:xfrm>
            <a:off x="1219200" y="5943600"/>
            <a:ext cx="17575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581400" y="5943600"/>
            <a:ext cx="185057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182912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a:solidFill>
                  <a:schemeClr val="accent5"/>
                </a:solidFill>
                <a:latin typeface="+mn-lt"/>
              </a:rPr>
              <a:t>7</a:t>
            </a:r>
            <a:r>
              <a:rPr lang="en-US" dirty="0" smtClean="0">
                <a:solidFill>
                  <a:schemeClr val="accent5"/>
                </a:solidFill>
                <a:latin typeface="+mn-lt"/>
              </a:rPr>
              <a:t>2 %</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57 %</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41 %</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47 %</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65 %</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smtClean="0">
                <a:solidFill>
                  <a:schemeClr val="accent5"/>
                </a:solidFill>
                <a:latin typeface="+mn-lt"/>
              </a:rPr>
              <a:t>Sédhiou64 %</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74 %</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a:solidFill>
                  <a:schemeClr val="accent5"/>
                </a:solidFill>
                <a:latin typeface="+mn-lt"/>
              </a:rPr>
              <a:t>7</a:t>
            </a:r>
            <a:r>
              <a:rPr lang="en-US" dirty="0" smtClean="0">
                <a:solidFill>
                  <a:schemeClr val="accent5"/>
                </a:solidFill>
                <a:latin typeface="+mn-lt"/>
              </a:rPr>
              <a:t>3 %</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56 %</a:t>
            </a:r>
          </a:p>
        </p:txBody>
      </p:sp>
      <p:sp>
        <p:nvSpPr>
          <p:cNvPr id="75" name="TextBox 74"/>
          <p:cNvSpPr txBox="1"/>
          <p:nvPr/>
        </p:nvSpPr>
        <p:spPr>
          <a:xfrm>
            <a:off x="2597287" y="4432984"/>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70 %</a:t>
            </a:r>
          </a:p>
        </p:txBody>
      </p:sp>
      <p:sp>
        <p:nvSpPr>
          <p:cNvPr id="76" name="TextBox 75"/>
          <p:cNvSpPr txBox="1"/>
          <p:nvPr/>
        </p:nvSpPr>
        <p:spPr>
          <a:xfrm>
            <a:off x="2228850" y="3285050"/>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66 %</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latin typeface="+mn-lt"/>
              </a:rPr>
              <a:t>Thiès</a:t>
            </a:r>
            <a:endParaRPr lang="en-US" dirty="0" smtClean="0">
              <a:latin typeface="+mn-lt"/>
            </a:endParaRPr>
          </a:p>
          <a:p>
            <a:pPr algn="ctr"/>
            <a:r>
              <a:rPr lang="en-US" dirty="0" smtClean="0">
                <a:latin typeface="+mn-lt"/>
              </a:rPr>
              <a:t>82 %</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78 %</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79 %</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a:bodyPr>
          <a:lstStyle/>
          <a:p>
            <a:r>
              <a:rPr lang="en-US" dirty="0" smtClean="0"/>
              <a:t>Couverture </a:t>
            </a:r>
            <a:r>
              <a:rPr lang="en-US" dirty="0" err="1" smtClean="0"/>
              <a:t>vaccinale</a:t>
            </a:r>
            <a:r>
              <a:rPr lang="en-US" dirty="0" smtClean="0"/>
              <a:t> </a:t>
            </a:r>
            <a:r>
              <a:rPr lang="fr-FR" dirty="0" smtClean="0"/>
              <a:t>par régions</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1" name="Rectangle 3"/>
          <p:cNvSpPr>
            <a:spLocks noChangeArrowheads="1"/>
          </p:cNvSpPr>
          <p:nvPr/>
        </p:nvSpPr>
        <p:spPr bwMode="auto">
          <a:xfrm>
            <a:off x="0" y="867459"/>
            <a:ext cx="9083679" cy="369332"/>
          </a:xfrm>
          <a:prstGeom prst="rect">
            <a:avLst/>
          </a:prstGeom>
          <a:noFill/>
          <a:ln w="9525">
            <a:noFill/>
            <a:miter lim="800000"/>
            <a:headEnd/>
            <a:tailEnd/>
          </a:ln>
          <a:effectLst/>
        </p:spPr>
        <p:txBody>
          <a:bodyPr wrap="square">
            <a:spAutoFit/>
          </a:bodyPr>
          <a:lstStyle/>
          <a:p>
            <a:pPr algn="ctr" eaLnBrk="0" hangingPunct="0">
              <a:defRPr/>
            </a:pPr>
            <a:r>
              <a:rPr lang="fr-SN" sz="1800" b="0" i="1" dirty="0" smtClean="0">
                <a:latin typeface="+mn-lt"/>
                <a:cs typeface="+mn-cs"/>
              </a:rPr>
              <a:t>Pourcentage d’enfants de 12-23 mois ayant reçu tous les vaccins recommandés</a:t>
            </a:r>
            <a:endParaRPr lang="fr-SN" sz="1800" b="0" i="1" dirty="0">
              <a:latin typeface="+mn-lt"/>
              <a:cs typeface="+mn-cs"/>
            </a:endParaRPr>
          </a:p>
        </p:txBody>
      </p:sp>
    </p:spTree>
    <p:extLst>
      <p:ext uri="{BB962C8B-B14F-4D97-AF65-F5344CB8AC3E}">
        <p14:creationId xmlns:p14="http://schemas.microsoft.com/office/powerpoint/2010/main" val="2235444312"/>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noProof="0" dirty="0" smtClean="0">
                <a:solidFill>
                  <a:schemeClr val="tx1"/>
                </a:solidFill>
              </a:rPr>
              <a:t>Mortalité des enfants</a:t>
            </a:r>
          </a:p>
          <a:p>
            <a:r>
              <a:rPr lang="fr-FR" noProof="0" dirty="0" smtClean="0"/>
              <a:t>Couverture vaccinale</a:t>
            </a:r>
          </a:p>
          <a:p>
            <a:r>
              <a:rPr lang="fr-FR" b="1" dirty="0" smtClean="0">
                <a:solidFill>
                  <a:schemeClr val="tx2"/>
                </a:solidFill>
              </a:rPr>
              <a:t>Maladies de l’enfance</a:t>
            </a:r>
          </a:p>
          <a:p>
            <a:r>
              <a:rPr lang="fr-FR" dirty="0" smtClean="0">
                <a:solidFill>
                  <a:schemeClr val="tx1"/>
                </a:solidFill>
              </a:rPr>
              <a:t>Nutrition</a:t>
            </a:r>
          </a:p>
          <a:p>
            <a:r>
              <a:rPr lang="fr-FR" dirty="0" smtClean="0"/>
              <a:t>Situation de l’enfant</a:t>
            </a:r>
          </a:p>
          <a:p>
            <a:r>
              <a:rPr lang="fr-FR" dirty="0" smtClean="0"/>
              <a:t>Services de santé infantile</a:t>
            </a:r>
          </a:p>
          <a:p>
            <a:r>
              <a:rPr lang="fr-FR" dirty="0" smtClean="0"/>
              <a:t>Observations des consultations</a:t>
            </a:r>
          </a:p>
          <a:p>
            <a:pPr marL="0" indent="0">
              <a:buNone/>
            </a:pPr>
            <a:endParaRPr lang="fr-FR" dirty="0" smtClean="0"/>
          </a:p>
        </p:txBody>
      </p:sp>
    </p:spTree>
    <p:extLst>
      <p:ext uri="{BB962C8B-B14F-4D97-AF65-F5344CB8AC3E}">
        <p14:creationId xmlns:p14="http://schemas.microsoft.com/office/powerpoint/2010/main" val="385643730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idx="4294967295"/>
          </p:nvPr>
        </p:nvSpPr>
        <p:spPr>
          <a:xfrm>
            <a:off x="0" y="0"/>
            <a:ext cx="9144000" cy="987425"/>
          </a:xfrm>
        </p:spPr>
        <p:txBody>
          <a:bodyPr>
            <a:normAutofit/>
          </a:bodyPr>
          <a:lstStyle/>
          <a:p>
            <a:r>
              <a:rPr lang="fr-SN" sz="4000" noProof="0" dirty="0" smtClean="0"/>
              <a:t>Infections Respiratoires Aiguës (IRA)</a:t>
            </a:r>
          </a:p>
        </p:txBody>
      </p:sp>
      <p:sp>
        <p:nvSpPr>
          <p:cNvPr id="75780" name="Text Box 4"/>
          <p:cNvSpPr txBox="1">
            <a:spLocks noChangeArrowheads="1"/>
          </p:cNvSpPr>
          <p:nvPr/>
        </p:nvSpPr>
        <p:spPr bwMode="auto">
          <a:xfrm>
            <a:off x="457922" y="1390650"/>
            <a:ext cx="8228157" cy="4616648"/>
          </a:xfrm>
          <a:prstGeom prst="rect">
            <a:avLst/>
          </a:prstGeom>
          <a:noFill/>
          <a:ln w="9525">
            <a:noFill/>
            <a:miter lim="800000"/>
            <a:headEnd/>
            <a:tailEnd/>
          </a:ln>
          <a:effectLst/>
        </p:spPr>
        <p:txBody>
          <a:bodyPr wrap="square">
            <a:spAutoFit/>
          </a:bodyPr>
          <a:lstStyle/>
          <a:p>
            <a:pPr eaLnBrk="0" hangingPunct="0">
              <a:defRPr/>
            </a:pPr>
            <a:r>
              <a:rPr lang="fr-FR" sz="2800" b="0" i="0" dirty="0">
                <a:latin typeface="+mn-lt"/>
                <a:cs typeface="+mn-cs"/>
              </a:rPr>
              <a:t>Dans les 2 semaines qui ont précédé l’enquête :</a:t>
            </a:r>
          </a:p>
          <a:p>
            <a:pPr eaLnBrk="0" hangingPunct="0">
              <a:defRPr/>
            </a:pPr>
            <a:endParaRPr lang="fr-FR" sz="2800" b="0" i="0" dirty="0">
              <a:latin typeface="+mn-lt"/>
              <a:cs typeface="+mn-cs"/>
            </a:endParaRPr>
          </a:p>
          <a:p>
            <a:pPr marL="457200" indent="-457200" eaLnBrk="0" hangingPunct="0">
              <a:spcBef>
                <a:spcPts val="0"/>
              </a:spcBef>
              <a:buClr>
                <a:schemeClr val="tx1"/>
              </a:buClr>
              <a:buFont typeface="Arial" panose="020B0604020202020204" pitchFamily="34" charset="0"/>
              <a:buChar char="•"/>
              <a:defRPr/>
            </a:pPr>
            <a:r>
              <a:rPr lang="fr-FR" sz="2800" b="1" i="0" dirty="0" smtClean="0">
                <a:solidFill>
                  <a:schemeClr val="tx2"/>
                </a:solidFill>
                <a:latin typeface="+mn-lt"/>
                <a:cs typeface="+mn-cs"/>
              </a:rPr>
              <a:t>3 </a:t>
            </a:r>
            <a:r>
              <a:rPr lang="fr-FR" sz="2800" b="1" i="0" dirty="0">
                <a:solidFill>
                  <a:schemeClr val="tx2"/>
                </a:solidFill>
                <a:latin typeface="+mn-lt"/>
                <a:cs typeface="+mn-cs"/>
              </a:rPr>
              <a:t>%</a:t>
            </a:r>
            <a:r>
              <a:rPr lang="fr-FR" sz="2800" b="0" i="0" dirty="0">
                <a:solidFill>
                  <a:schemeClr val="tx2"/>
                </a:solidFill>
                <a:latin typeface="+mn-lt"/>
                <a:cs typeface="+mn-cs"/>
              </a:rPr>
              <a:t> </a:t>
            </a:r>
            <a:r>
              <a:rPr lang="fr-FR" sz="2800" b="0" i="0" dirty="0">
                <a:latin typeface="+mn-lt"/>
                <a:cs typeface="+mn-cs"/>
              </a:rPr>
              <a:t>des enfants de moins de cinq ans ont souffert de toux avec une respiration courte et rapide </a:t>
            </a:r>
            <a:r>
              <a:rPr lang="fr-FR" sz="2800" b="0" i="0" dirty="0" smtClean="0">
                <a:latin typeface="+mn-lt"/>
                <a:cs typeface="+mn-cs"/>
              </a:rPr>
              <a:t>(des symptômes d’Infections </a:t>
            </a:r>
            <a:r>
              <a:rPr lang="fr-FR" sz="2800" b="0" i="0" dirty="0">
                <a:latin typeface="+mn-lt"/>
                <a:cs typeface="+mn-cs"/>
              </a:rPr>
              <a:t>Respiratoires Aiguës-IRA</a:t>
            </a:r>
            <a:r>
              <a:rPr lang="fr-FR" sz="2800" b="0" i="0" dirty="0" smtClean="0">
                <a:latin typeface="+mn-lt"/>
                <a:cs typeface="+mn-cs"/>
              </a:rPr>
              <a:t>).</a:t>
            </a:r>
          </a:p>
          <a:p>
            <a:pPr eaLnBrk="0" hangingPunct="0">
              <a:spcBef>
                <a:spcPts val="0"/>
              </a:spcBef>
              <a:buClr>
                <a:schemeClr val="tx1"/>
              </a:buClr>
              <a:defRPr/>
            </a:pPr>
            <a:r>
              <a:rPr lang="fr-FR" sz="2800" b="0" i="0" dirty="0" smtClean="0">
                <a:latin typeface="+mn-lt"/>
                <a:cs typeface="+mn-cs"/>
              </a:rPr>
              <a:t>  </a:t>
            </a:r>
            <a:endParaRPr lang="fr-FR" sz="2800" b="0" i="0" dirty="0">
              <a:latin typeface="+mn-lt"/>
              <a:cs typeface="+mn-cs"/>
            </a:endParaRPr>
          </a:p>
          <a:p>
            <a:pPr marL="457200" indent="-457200" eaLnBrk="0" hangingPunct="0">
              <a:spcBef>
                <a:spcPct val="25000"/>
              </a:spcBef>
              <a:buClr>
                <a:schemeClr val="tx1"/>
              </a:buClr>
              <a:buFont typeface="Arial" panose="020B0604020202020204" pitchFamily="34" charset="0"/>
              <a:buChar char="•"/>
              <a:defRPr/>
            </a:pPr>
            <a:r>
              <a:rPr lang="fr-FR" sz="2800" b="0" i="0" dirty="0" smtClean="0">
                <a:latin typeface="+mn-lt"/>
                <a:cs typeface="+mn-cs"/>
              </a:rPr>
              <a:t>Pour moins de la moitié</a:t>
            </a:r>
            <a:r>
              <a:rPr lang="fr-FR" sz="2800" b="0" i="0" dirty="0" smtClean="0">
                <a:solidFill>
                  <a:schemeClr val="tx2"/>
                </a:solidFill>
                <a:latin typeface="+mn-lt"/>
                <a:cs typeface="+mn-cs"/>
              </a:rPr>
              <a:t> </a:t>
            </a:r>
            <a:r>
              <a:rPr lang="fr-FR" sz="2800" b="0" i="0" dirty="0" smtClean="0">
                <a:latin typeface="+mn-lt"/>
                <a:cs typeface="+mn-cs"/>
              </a:rPr>
              <a:t>(</a:t>
            </a:r>
            <a:r>
              <a:rPr lang="fr-FR" sz="2800" b="1" i="0" dirty="0" smtClean="0">
                <a:solidFill>
                  <a:schemeClr val="tx2"/>
                </a:solidFill>
                <a:latin typeface="+mn-lt"/>
                <a:cs typeface="+mn-cs"/>
              </a:rPr>
              <a:t>48 %</a:t>
            </a:r>
            <a:r>
              <a:rPr lang="fr-FR" sz="2800" i="0" dirty="0" smtClean="0">
                <a:latin typeface="+mn-lt"/>
                <a:cs typeface="+mn-cs"/>
              </a:rPr>
              <a:t>) </a:t>
            </a:r>
            <a:r>
              <a:rPr lang="fr-FR" sz="2800" b="0" i="0" dirty="0">
                <a:latin typeface="+mn-lt"/>
                <a:cs typeface="+mn-cs"/>
              </a:rPr>
              <a:t>de ces enfants, </a:t>
            </a:r>
            <a:r>
              <a:rPr lang="fr-FR" sz="2800" b="1" i="0" dirty="0">
                <a:solidFill>
                  <a:schemeClr val="tx2"/>
                </a:solidFill>
                <a:latin typeface="+mn-lt"/>
                <a:cs typeface="+mn-cs"/>
              </a:rPr>
              <a:t>on a recherché un traitement </a:t>
            </a:r>
            <a:r>
              <a:rPr lang="fr-FR" sz="2800" b="0" i="0" dirty="0">
                <a:latin typeface="+mn-lt"/>
                <a:cs typeface="+mn-cs"/>
              </a:rPr>
              <a:t>auprès d’un établissement ou d’un prestataire de </a:t>
            </a:r>
            <a:r>
              <a:rPr lang="fr-FR" sz="2800" b="0" i="0" dirty="0" smtClean="0">
                <a:latin typeface="+mn-lt"/>
                <a:cs typeface="+mn-cs"/>
              </a:rPr>
              <a:t>santé.</a:t>
            </a:r>
            <a:endParaRPr lang="fr-FR" sz="2800" b="0" i="0" dirty="0">
              <a:latin typeface="+mn-lt"/>
              <a:cs typeface="+mn-cs"/>
            </a:endParaRPr>
          </a:p>
          <a:p>
            <a:pPr algn="ctr" eaLnBrk="0" hangingPunct="0">
              <a:spcBef>
                <a:spcPct val="25000"/>
              </a:spcBef>
              <a:defRPr/>
            </a:pPr>
            <a:endParaRPr lang="fr-FR" sz="2800" b="0" i="0" dirty="0">
              <a:latin typeface="+mn-lt"/>
              <a:cs typeface="+mn-cs"/>
            </a:endParaRPr>
          </a:p>
        </p:txBody>
      </p:sp>
    </p:spTree>
    <p:extLst>
      <p:ext uri="{BB962C8B-B14F-4D97-AF65-F5344CB8AC3E}">
        <p14:creationId xmlns:p14="http://schemas.microsoft.com/office/powerpoint/2010/main" val="78365922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987425"/>
          </a:xfrm>
        </p:spPr>
        <p:txBody>
          <a:bodyPr>
            <a:normAutofit/>
          </a:bodyPr>
          <a:lstStyle/>
          <a:p>
            <a:r>
              <a:rPr lang="fr-SN" sz="4000" noProof="0" dirty="0" smtClean="0"/>
              <a:t>Diarrhée</a:t>
            </a:r>
          </a:p>
        </p:txBody>
      </p:sp>
      <p:sp>
        <p:nvSpPr>
          <p:cNvPr id="18435" name="Rectangle 3"/>
          <p:cNvSpPr>
            <a:spLocks noGrp="1" noChangeArrowheads="1"/>
          </p:cNvSpPr>
          <p:nvPr>
            <p:ph idx="4294967295"/>
          </p:nvPr>
        </p:nvSpPr>
        <p:spPr>
          <a:xfrm>
            <a:off x="556419" y="1143000"/>
            <a:ext cx="8031162" cy="5126038"/>
          </a:xfrm>
        </p:spPr>
        <p:txBody>
          <a:bodyPr>
            <a:normAutofit lnSpcReduction="10000"/>
          </a:bodyPr>
          <a:lstStyle/>
          <a:p>
            <a:pPr marL="0" indent="0" algn="ctr">
              <a:buNone/>
            </a:pPr>
            <a:r>
              <a:rPr lang="fr-SN" sz="3200" b="1" noProof="0" dirty="0" smtClean="0">
                <a:solidFill>
                  <a:schemeClr val="tx2"/>
                </a:solidFill>
              </a:rPr>
              <a:t>15 %</a:t>
            </a:r>
            <a:r>
              <a:rPr lang="fr-SN" sz="3200" noProof="0" dirty="0" smtClean="0">
                <a:solidFill>
                  <a:schemeClr val="tx2"/>
                </a:solidFill>
              </a:rPr>
              <a:t> </a:t>
            </a:r>
            <a:r>
              <a:rPr lang="fr-SN" sz="3200" noProof="0" dirty="0" smtClean="0"/>
              <a:t>des enfants de moins de cinq ans ont eu de la diarrhée au cours des 2 semaines ayant précédé l’enquête. </a:t>
            </a:r>
          </a:p>
          <a:p>
            <a:pPr marL="0" indent="0" algn="ctr">
              <a:buNone/>
            </a:pPr>
            <a:endParaRPr lang="fr-SN" b="1" dirty="0">
              <a:solidFill>
                <a:schemeClr val="tx2"/>
              </a:solidFill>
            </a:endParaRPr>
          </a:p>
          <a:p>
            <a:pPr marL="0" indent="0" algn="ctr">
              <a:buNone/>
            </a:pPr>
            <a:r>
              <a:rPr lang="fr-SN" sz="3200" noProof="0" dirty="0" smtClean="0"/>
              <a:t>Pour</a:t>
            </a:r>
            <a:r>
              <a:rPr lang="fr-SN" sz="3200" noProof="0" dirty="0" smtClean="0">
                <a:solidFill>
                  <a:schemeClr val="tx2"/>
                </a:solidFill>
              </a:rPr>
              <a:t> </a:t>
            </a:r>
            <a:r>
              <a:rPr lang="fr-SN" sz="3200" b="1" noProof="0" dirty="0" smtClean="0">
                <a:solidFill>
                  <a:schemeClr val="tx2"/>
                </a:solidFill>
              </a:rPr>
              <a:t>35 %</a:t>
            </a:r>
            <a:r>
              <a:rPr lang="fr-SN" sz="3200" noProof="0" dirty="0" smtClean="0">
                <a:solidFill>
                  <a:schemeClr val="tx2"/>
                </a:solidFill>
              </a:rPr>
              <a:t> </a:t>
            </a:r>
            <a:r>
              <a:rPr lang="fr-SN" sz="3200" noProof="0" dirty="0" smtClean="0"/>
              <a:t>d’entre eux, </a:t>
            </a:r>
            <a:r>
              <a:rPr lang="fr-SN" sz="3200" b="1" noProof="0" dirty="0" smtClean="0">
                <a:solidFill>
                  <a:schemeClr val="tx2"/>
                </a:solidFill>
              </a:rPr>
              <a:t>on a recherché </a:t>
            </a:r>
            <a:r>
              <a:rPr lang="fr-SN" b="1" dirty="0" smtClean="0">
                <a:solidFill>
                  <a:schemeClr val="tx2"/>
                </a:solidFill>
              </a:rPr>
              <a:t>un</a:t>
            </a:r>
            <a:r>
              <a:rPr lang="fr-SN" sz="3200" b="1" noProof="0" dirty="0" smtClean="0">
                <a:solidFill>
                  <a:schemeClr val="tx2"/>
                </a:solidFill>
              </a:rPr>
              <a:t> traitement</a:t>
            </a:r>
            <a:r>
              <a:rPr lang="fr-SN" sz="3200" noProof="0" dirty="0" smtClean="0">
                <a:solidFill>
                  <a:schemeClr val="tx2"/>
                </a:solidFill>
              </a:rPr>
              <a:t> </a:t>
            </a:r>
            <a:r>
              <a:rPr lang="fr-SN" sz="3200" noProof="0" dirty="0" smtClean="0"/>
              <a:t>auprès d’un établissement ou d’un prestataire de santé. </a:t>
            </a:r>
          </a:p>
          <a:p>
            <a:pPr marL="0" indent="0" algn="ctr">
              <a:buNone/>
            </a:pPr>
            <a:r>
              <a:rPr lang="fr-SN" b="1" dirty="0" smtClean="0">
                <a:solidFill>
                  <a:schemeClr val="tx2"/>
                </a:solidFill>
              </a:rPr>
              <a:t>22 %</a:t>
            </a:r>
            <a:r>
              <a:rPr lang="fr-SN" dirty="0" smtClean="0">
                <a:solidFill>
                  <a:schemeClr val="tx2"/>
                </a:solidFill>
              </a:rPr>
              <a:t> </a:t>
            </a:r>
            <a:r>
              <a:rPr lang="fr-SN" dirty="0" smtClean="0"/>
              <a:t>des enfants ayant eu de la diarrhée ont été traités avec </a:t>
            </a:r>
            <a:r>
              <a:rPr lang="fr-SN" b="1" dirty="0" smtClean="0">
                <a:solidFill>
                  <a:schemeClr val="tx2"/>
                </a:solidFill>
              </a:rPr>
              <a:t>une Thérapie </a:t>
            </a:r>
            <a:r>
              <a:rPr lang="en-US" b="1" dirty="0">
                <a:solidFill>
                  <a:schemeClr val="tx2"/>
                </a:solidFill>
              </a:rPr>
              <a:t>de </a:t>
            </a:r>
            <a:r>
              <a:rPr lang="en-US" b="1" dirty="0" err="1">
                <a:solidFill>
                  <a:schemeClr val="tx2"/>
                </a:solidFill>
              </a:rPr>
              <a:t>Réhydratation</a:t>
            </a:r>
            <a:r>
              <a:rPr lang="en-US" b="1" dirty="0">
                <a:solidFill>
                  <a:schemeClr val="tx2"/>
                </a:solidFill>
              </a:rPr>
              <a:t> par </a:t>
            </a:r>
            <a:r>
              <a:rPr lang="en-US" b="1" dirty="0" err="1">
                <a:solidFill>
                  <a:schemeClr val="tx2"/>
                </a:solidFill>
              </a:rPr>
              <a:t>voie</a:t>
            </a:r>
            <a:r>
              <a:rPr lang="en-US" b="1" dirty="0">
                <a:solidFill>
                  <a:schemeClr val="tx2"/>
                </a:solidFill>
              </a:rPr>
              <a:t> </a:t>
            </a:r>
            <a:r>
              <a:rPr lang="en-US" b="1" dirty="0" err="1">
                <a:solidFill>
                  <a:schemeClr val="tx2"/>
                </a:solidFill>
              </a:rPr>
              <a:t>Orale</a:t>
            </a:r>
            <a:r>
              <a:rPr lang="en-US" b="1" dirty="0">
                <a:solidFill>
                  <a:schemeClr val="tx2"/>
                </a:solidFill>
              </a:rPr>
              <a:t> (</a:t>
            </a:r>
            <a:r>
              <a:rPr lang="en-US" b="1" dirty="0" smtClean="0">
                <a:solidFill>
                  <a:schemeClr val="tx2"/>
                </a:solidFill>
              </a:rPr>
              <a:t>TRO)</a:t>
            </a:r>
            <a:r>
              <a:rPr lang="fr-SN" dirty="0" smtClean="0">
                <a:solidFill>
                  <a:schemeClr val="tx1"/>
                </a:solidFill>
              </a:rPr>
              <a:t>.</a:t>
            </a:r>
            <a:endParaRPr lang="fr-SN" sz="3200" b="1" noProof="0" dirty="0" smtClean="0">
              <a:solidFill>
                <a:schemeClr val="tx1"/>
              </a:solidFill>
            </a:endParaRPr>
          </a:p>
        </p:txBody>
      </p:sp>
    </p:spTree>
    <p:extLst>
      <p:ext uri="{BB962C8B-B14F-4D97-AF65-F5344CB8AC3E}">
        <p14:creationId xmlns:p14="http://schemas.microsoft.com/office/powerpoint/2010/main" val="1509313877"/>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noProof="0" dirty="0" smtClean="0">
                <a:solidFill>
                  <a:schemeClr val="tx1"/>
                </a:solidFill>
              </a:rPr>
              <a:t>Mortalité des enfants</a:t>
            </a:r>
          </a:p>
          <a:p>
            <a:r>
              <a:rPr lang="fr-FR" noProof="0" dirty="0" smtClean="0"/>
              <a:t>Couverture vaccinale</a:t>
            </a:r>
          </a:p>
          <a:p>
            <a:r>
              <a:rPr lang="fr-FR" dirty="0" smtClean="0">
                <a:solidFill>
                  <a:schemeClr val="tx1"/>
                </a:solidFill>
              </a:rPr>
              <a:t>Maladies de l’enfance</a:t>
            </a:r>
          </a:p>
          <a:p>
            <a:r>
              <a:rPr lang="fr-FR" b="1" dirty="0" smtClean="0">
                <a:solidFill>
                  <a:schemeClr val="tx2"/>
                </a:solidFill>
              </a:rPr>
              <a:t>Nutrition</a:t>
            </a:r>
          </a:p>
          <a:p>
            <a:r>
              <a:rPr lang="fr-FR" dirty="0" smtClean="0"/>
              <a:t>Situation de l’enfant</a:t>
            </a:r>
          </a:p>
          <a:p>
            <a:r>
              <a:rPr lang="fr-FR" dirty="0" smtClean="0"/>
              <a:t>Services de santé infantile</a:t>
            </a:r>
          </a:p>
          <a:p>
            <a:r>
              <a:rPr lang="fr-FR" dirty="0" smtClean="0"/>
              <a:t>Observations des consultations</a:t>
            </a:r>
          </a:p>
          <a:p>
            <a:pPr marL="0" indent="0">
              <a:buNone/>
            </a:pPr>
            <a:endParaRPr lang="fr-FR" dirty="0" smtClean="0"/>
          </a:p>
        </p:txBody>
      </p:sp>
    </p:spTree>
    <p:extLst>
      <p:ext uri="{BB962C8B-B14F-4D97-AF65-F5344CB8AC3E}">
        <p14:creationId xmlns:p14="http://schemas.microsoft.com/office/powerpoint/2010/main" val="137119145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idx="4294967295"/>
          </p:nvPr>
        </p:nvSpPr>
        <p:spPr>
          <a:xfrm>
            <a:off x="0" y="28575"/>
            <a:ext cx="9144000" cy="1143000"/>
          </a:xfrm>
        </p:spPr>
        <p:txBody>
          <a:bodyPr/>
          <a:lstStyle/>
          <a:p>
            <a:pPr eaLnBrk="1" hangingPunct="1"/>
            <a:r>
              <a:rPr lang="fr-SN" sz="4000" dirty="0" smtClean="0"/>
              <a:t>Collecte des données</a:t>
            </a:r>
          </a:p>
        </p:txBody>
      </p:sp>
      <p:sp>
        <p:nvSpPr>
          <p:cNvPr id="13315" name="Content Placeholder 2"/>
          <p:cNvSpPr>
            <a:spLocks noGrp="1"/>
          </p:cNvSpPr>
          <p:nvPr>
            <p:ph idx="4294967295"/>
          </p:nvPr>
        </p:nvSpPr>
        <p:spPr>
          <a:xfrm>
            <a:off x="0" y="1295400"/>
            <a:ext cx="8229600" cy="4525963"/>
          </a:xfrm>
        </p:spPr>
        <p:txBody>
          <a:bodyPr>
            <a:normAutofit fontScale="92500" lnSpcReduction="20000"/>
          </a:bodyPr>
          <a:lstStyle/>
          <a:p>
            <a:pPr eaLnBrk="1" hangingPunct="1"/>
            <a:r>
              <a:rPr lang="fr-SN" dirty="0" smtClean="0"/>
              <a:t>L’enquête s’est déroulée du </a:t>
            </a:r>
            <a:r>
              <a:rPr lang="fr-FR" dirty="0" smtClean="0"/>
              <a:t>1 mars au 25 novembre 2016 </a:t>
            </a:r>
          </a:p>
          <a:p>
            <a:pPr lvl="1"/>
            <a:r>
              <a:rPr lang="fr-FR" dirty="0" smtClean="0"/>
              <a:t>2 vagues de 4 mois</a:t>
            </a:r>
          </a:p>
          <a:p>
            <a:pPr eaLnBrk="1" hangingPunct="1"/>
            <a:r>
              <a:rPr lang="fr-SN" dirty="0" smtClean="0"/>
              <a:t>Le traitement des données </a:t>
            </a:r>
            <a:r>
              <a:rPr lang="fr-FR" dirty="0"/>
              <a:t>se faisait au fur et à mesure de la réception des dossiers des grappes achevées</a:t>
            </a:r>
            <a:r>
              <a:rPr lang="fr-FR" dirty="0" smtClean="0"/>
              <a:t>.</a:t>
            </a:r>
          </a:p>
          <a:p>
            <a:r>
              <a:rPr lang="fr-FR" dirty="0" smtClean="0"/>
              <a:t>Une supervision a été organisée tous les 15 jours par l’équipe technique de l’ANSD les superviseurs du terrain, le </a:t>
            </a:r>
            <a:r>
              <a:rPr lang="fr-FR" dirty="0"/>
              <a:t>personnel du laboratoire de parasitologie et de la cellule de lutte contre la malnutrition. </a:t>
            </a:r>
          </a:p>
          <a:p>
            <a:pPr eaLnBrk="1" hangingPunct="1"/>
            <a:endParaRPr lang="fr-SN" dirty="0" smtClean="0"/>
          </a:p>
        </p:txBody>
      </p:sp>
    </p:spTree>
    <p:extLst>
      <p:ext uri="{BB962C8B-B14F-4D97-AF65-F5344CB8AC3E}">
        <p14:creationId xmlns:p14="http://schemas.microsoft.com/office/powerpoint/2010/main" val="3202852922"/>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18"/>
          <p:cNvSpPr>
            <a:spLocks noGrp="1" noChangeArrowheads="1"/>
          </p:cNvSpPr>
          <p:nvPr>
            <p:ph type="title" idx="4294967295"/>
          </p:nvPr>
        </p:nvSpPr>
        <p:spPr>
          <a:xfrm>
            <a:off x="0" y="0"/>
            <a:ext cx="9166225" cy="1143000"/>
          </a:xfrm>
        </p:spPr>
        <p:txBody>
          <a:bodyPr>
            <a:normAutofit/>
          </a:bodyPr>
          <a:lstStyle/>
          <a:p>
            <a:r>
              <a:rPr lang="fr-SN" sz="4000" noProof="0" dirty="0" smtClean="0"/>
              <a:t>Pratiques alimentaires</a:t>
            </a:r>
          </a:p>
        </p:txBody>
      </p:sp>
      <p:graphicFrame>
        <p:nvGraphicFramePr>
          <p:cNvPr id="3" name="Chart 2"/>
          <p:cNvGraphicFramePr/>
          <p:nvPr>
            <p:extLst/>
          </p:nvPr>
        </p:nvGraphicFramePr>
        <p:xfrm>
          <a:off x="441325" y="1447800"/>
          <a:ext cx="8305800" cy="5791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22225" y="958334"/>
            <a:ext cx="9144000" cy="369332"/>
          </a:xfrm>
          <a:prstGeom prst="rect">
            <a:avLst/>
          </a:prstGeom>
          <a:noFill/>
        </p:spPr>
        <p:txBody>
          <a:bodyPr wrap="square" rtlCol="0">
            <a:spAutoFit/>
          </a:bodyPr>
          <a:lstStyle/>
          <a:p>
            <a:pPr algn="ctr"/>
            <a:r>
              <a:rPr lang="fr-SN" sz="1800" b="0" i="1" dirty="0" smtClean="0">
                <a:latin typeface="+mn-lt"/>
              </a:rPr>
              <a:t>Répartition (en %) des enfants de moins de 6 mois par type d’allaitement</a:t>
            </a:r>
            <a:endParaRPr lang="fr-SN" sz="1800" b="0" i="1" dirty="0">
              <a:latin typeface="+mn-lt"/>
            </a:endParaRPr>
          </a:p>
        </p:txBody>
      </p:sp>
    </p:spTree>
    <p:extLst>
      <p:ext uri="{BB962C8B-B14F-4D97-AF65-F5344CB8AC3E}">
        <p14:creationId xmlns:p14="http://schemas.microsoft.com/office/powerpoint/2010/main" val="2441170979"/>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itle 7"/>
          <p:cNvSpPr>
            <a:spLocks noGrp="1"/>
          </p:cNvSpPr>
          <p:nvPr>
            <p:ph type="title" idx="4294967295"/>
          </p:nvPr>
        </p:nvSpPr>
        <p:spPr>
          <a:xfrm>
            <a:off x="0" y="0"/>
            <a:ext cx="9144000" cy="990600"/>
          </a:xfrm>
        </p:spPr>
        <p:txBody>
          <a:bodyPr/>
          <a:lstStyle/>
          <a:p>
            <a:r>
              <a:rPr lang="fr-SN" sz="4000" dirty="0" smtClean="0"/>
              <a:t>État nutritionnel des enfants</a:t>
            </a:r>
          </a:p>
        </p:txBody>
      </p:sp>
      <p:graphicFrame>
        <p:nvGraphicFramePr>
          <p:cNvPr id="3" name="Content Placeholder 2"/>
          <p:cNvGraphicFramePr>
            <a:graphicFrameLocks noGrp="1"/>
          </p:cNvGraphicFramePr>
          <p:nvPr>
            <p:ph idx="4294967295"/>
            <p:extLst>
              <p:ext uri="{D42A27DB-BD31-4B8C-83A1-F6EECF244321}">
                <p14:modId xmlns:p14="http://schemas.microsoft.com/office/powerpoint/2010/main" val="3767855123"/>
              </p:ext>
            </p:extLst>
          </p:nvPr>
        </p:nvGraphicFramePr>
        <p:xfrm>
          <a:off x="457200" y="1676400"/>
          <a:ext cx="8229600" cy="49530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35626" y="1099066"/>
            <a:ext cx="9144000" cy="646331"/>
          </a:xfrm>
          <a:prstGeom prst="rect">
            <a:avLst/>
          </a:prstGeom>
          <a:noFill/>
        </p:spPr>
        <p:txBody>
          <a:bodyPr wrap="square" rtlCol="0">
            <a:spAutoFit/>
          </a:bodyPr>
          <a:lstStyle/>
          <a:p>
            <a:pPr algn="ctr"/>
            <a:r>
              <a:rPr lang="fr-SN" sz="1800" b="0" i="1" dirty="0" smtClean="0">
                <a:latin typeface="+mn-lt"/>
              </a:rPr>
              <a:t>Pourcentage d’enfants de moins de cinq ans </a:t>
            </a:r>
          </a:p>
          <a:p>
            <a:pPr algn="ctr"/>
            <a:r>
              <a:rPr lang="fr-SN" sz="1800" b="0" i="1" dirty="0" smtClean="0">
                <a:latin typeface="+mn-lt"/>
              </a:rPr>
              <a:t>(selon les Normes OMS de la Croissance adoptées en 2006) </a:t>
            </a:r>
            <a:endParaRPr lang="fr-SN" sz="1800" b="0" i="1" dirty="0">
              <a:latin typeface="+mn-lt"/>
            </a:endParaRPr>
          </a:p>
        </p:txBody>
      </p:sp>
    </p:spTree>
    <p:extLst>
      <p:ext uri="{BB962C8B-B14F-4D97-AF65-F5344CB8AC3E}">
        <p14:creationId xmlns:p14="http://schemas.microsoft.com/office/powerpoint/2010/main" val="971206732"/>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idx="4294967295"/>
          </p:nvPr>
        </p:nvSpPr>
        <p:spPr>
          <a:xfrm>
            <a:off x="0" y="-9525"/>
            <a:ext cx="9144000" cy="1143000"/>
          </a:xfrm>
        </p:spPr>
        <p:txBody>
          <a:bodyPr>
            <a:normAutofit fontScale="90000"/>
          </a:bodyPr>
          <a:lstStyle/>
          <a:p>
            <a:r>
              <a:rPr lang="fr-SN" noProof="0" dirty="0" smtClean="0"/>
              <a:t>Retard de croissance </a:t>
            </a:r>
            <a:br>
              <a:rPr lang="fr-SN" noProof="0" dirty="0" smtClean="0"/>
            </a:br>
            <a:r>
              <a:rPr lang="fr-SN" noProof="0" dirty="0" smtClean="0"/>
              <a:t>dans la sous-région</a:t>
            </a:r>
          </a:p>
        </p:txBody>
      </p:sp>
      <p:sp>
        <p:nvSpPr>
          <p:cNvPr id="7" name="Rectangle 3"/>
          <p:cNvSpPr>
            <a:spLocks noChangeArrowheads="1"/>
          </p:cNvSpPr>
          <p:nvPr/>
        </p:nvSpPr>
        <p:spPr bwMode="auto">
          <a:xfrm>
            <a:off x="990" y="1143000"/>
            <a:ext cx="9166761" cy="646331"/>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Pourcentage d’enfants de moins de cinq ans qui souffrent d’un retard de croissance (trop petit pour leur âge)</a:t>
            </a:r>
          </a:p>
        </p:txBody>
      </p:sp>
      <p:graphicFrame>
        <p:nvGraphicFramePr>
          <p:cNvPr id="6" name="Chart 5"/>
          <p:cNvGraphicFramePr/>
          <p:nvPr>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89988561"/>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19 %</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23 %</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27 %</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27 %</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28 %</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smtClean="0">
                <a:solidFill>
                  <a:schemeClr val="accent5"/>
                </a:solidFill>
                <a:latin typeface="+mn-lt"/>
              </a:rPr>
              <a:t>Sédhiou32 %</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17 %</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24 %</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16 %</a:t>
            </a:r>
          </a:p>
        </p:txBody>
      </p:sp>
      <p:sp>
        <p:nvSpPr>
          <p:cNvPr id="75" name="TextBox 74"/>
          <p:cNvSpPr txBox="1"/>
          <p:nvPr/>
        </p:nvSpPr>
        <p:spPr>
          <a:xfrm>
            <a:off x="2527301" y="4391025"/>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19 %</a:t>
            </a:r>
          </a:p>
        </p:txBody>
      </p:sp>
      <p:sp>
        <p:nvSpPr>
          <p:cNvPr id="76" name="TextBox 75"/>
          <p:cNvSpPr txBox="1"/>
          <p:nvPr/>
        </p:nvSpPr>
        <p:spPr>
          <a:xfrm>
            <a:off x="2259013" y="3316069"/>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21 %</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16 %</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11 %</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19 %</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a:bodyPr>
          <a:lstStyle/>
          <a:p>
            <a:r>
              <a:rPr lang="fr-SN" dirty="0"/>
              <a:t>Retard de croissance </a:t>
            </a:r>
            <a:r>
              <a:rPr lang="fr-FR" dirty="0" smtClean="0"/>
              <a:t>selon la région</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0" name="Rectangle 3"/>
          <p:cNvSpPr>
            <a:spLocks noChangeArrowheads="1"/>
          </p:cNvSpPr>
          <p:nvPr/>
        </p:nvSpPr>
        <p:spPr bwMode="auto">
          <a:xfrm>
            <a:off x="0" y="749650"/>
            <a:ext cx="9089641" cy="646331"/>
          </a:xfrm>
          <a:prstGeom prst="rect">
            <a:avLst/>
          </a:prstGeom>
          <a:noFill/>
          <a:ln w="9525">
            <a:noFill/>
            <a:miter lim="800000"/>
            <a:headEnd/>
            <a:tailEnd/>
          </a:ln>
          <a:effectLst/>
        </p:spPr>
        <p:txBody>
          <a:bodyPr wrap="square">
            <a:spAutoFit/>
          </a:bodyPr>
          <a:lstStyle/>
          <a:p>
            <a:pPr algn="ctr" eaLnBrk="0" hangingPunct="0">
              <a:defRPr/>
            </a:pPr>
            <a:r>
              <a:rPr lang="fr-FR" sz="1800" b="0" i="1" dirty="0">
                <a:latin typeface="+mn-lt"/>
                <a:cs typeface="+mn-cs"/>
              </a:rPr>
              <a:t>Pourcentage d’enfants de moins de cinq ans qui souffrent d’un retard de croissance (trop petit pour leur âge)</a:t>
            </a:r>
          </a:p>
        </p:txBody>
      </p:sp>
    </p:spTree>
    <p:extLst>
      <p:ext uri="{BB962C8B-B14F-4D97-AF65-F5344CB8AC3E}">
        <p14:creationId xmlns:p14="http://schemas.microsoft.com/office/powerpoint/2010/main" val="145674977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p:cNvGraphicFramePr/>
          <p:nvPr>
            <p:extLst/>
          </p:nvPr>
        </p:nvGraphicFramePr>
        <p:xfrm>
          <a:off x="381000" y="1905000"/>
          <a:ext cx="8534400" cy="4572000"/>
        </p:xfrm>
        <a:graphic>
          <a:graphicData uri="http://schemas.openxmlformats.org/drawingml/2006/chart">
            <c:chart xmlns:c="http://schemas.openxmlformats.org/drawingml/2006/chart" xmlns:r="http://schemas.openxmlformats.org/officeDocument/2006/relationships" r:id="rId2"/>
          </a:graphicData>
        </a:graphic>
      </p:graphicFrame>
      <p:sp>
        <p:nvSpPr>
          <p:cNvPr id="29698" name="Title 6"/>
          <p:cNvSpPr>
            <a:spLocks noGrp="1"/>
          </p:cNvSpPr>
          <p:nvPr>
            <p:ph type="title" idx="4294967295"/>
          </p:nvPr>
        </p:nvSpPr>
        <p:spPr>
          <a:xfrm>
            <a:off x="0" y="22225"/>
            <a:ext cx="9144000" cy="1143000"/>
          </a:xfrm>
        </p:spPr>
        <p:txBody>
          <a:bodyPr>
            <a:normAutofit fontScale="90000"/>
          </a:bodyPr>
          <a:lstStyle/>
          <a:p>
            <a:r>
              <a:rPr lang="fr-SN" sz="4000" dirty="0" smtClean="0"/>
              <a:t>Prévalence de l’anémie chez les enfants selon le milieu de résidence</a:t>
            </a:r>
          </a:p>
        </p:txBody>
      </p:sp>
      <p:sp>
        <p:nvSpPr>
          <p:cNvPr id="2" name="Text Box 4"/>
          <p:cNvSpPr txBox="1">
            <a:spLocks noChangeArrowheads="1"/>
          </p:cNvSpPr>
          <p:nvPr/>
        </p:nvSpPr>
        <p:spPr bwMode="auto">
          <a:xfrm>
            <a:off x="6019800" y="4001567"/>
            <a:ext cx="701040" cy="400110"/>
          </a:xfrm>
          <a:prstGeom prst="rect">
            <a:avLst/>
          </a:prstGeom>
          <a:noFill/>
          <a:ln w="9525">
            <a:noFill/>
            <a:miter lim="800000"/>
            <a:headEnd/>
            <a:tailEnd/>
          </a:ln>
        </p:spPr>
        <p:txBody>
          <a:bodyPr wrap="square">
            <a:spAutoFit/>
          </a:bodyPr>
          <a:lstStyle/>
          <a:p>
            <a:pPr eaLnBrk="0" hangingPunct="0">
              <a:defRPr/>
            </a:pPr>
            <a:r>
              <a:rPr lang="fr-SN" sz="2000" b="1" i="0" dirty="0" smtClean="0">
                <a:latin typeface="+mn-lt"/>
                <a:cs typeface="+mn-cs"/>
              </a:rPr>
              <a:t>58 </a:t>
            </a:r>
            <a:endParaRPr lang="fr-SN" sz="2000" b="1" i="0" dirty="0">
              <a:latin typeface="+mn-lt"/>
              <a:cs typeface="+mn-cs"/>
            </a:endParaRPr>
          </a:p>
        </p:txBody>
      </p:sp>
      <p:sp>
        <p:nvSpPr>
          <p:cNvPr id="27652" name="Text Box 5"/>
          <p:cNvSpPr txBox="1">
            <a:spLocks noChangeArrowheads="1"/>
          </p:cNvSpPr>
          <p:nvPr/>
        </p:nvSpPr>
        <p:spPr bwMode="auto">
          <a:xfrm>
            <a:off x="6502060" y="2600667"/>
            <a:ext cx="502061" cy="400110"/>
          </a:xfrm>
          <a:prstGeom prst="rect">
            <a:avLst/>
          </a:prstGeom>
          <a:noFill/>
          <a:ln w="9525">
            <a:noFill/>
            <a:miter lim="800000"/>
            <a:headEnd/>
            <a:tailEnd/>
          </a:ln>
        </p:spPr>
        <p:txBody>
          <a:bodyPr wrap="none">
            <a:spAutoFit/>
          </a:bodyPr>
          <a:lstStyle/>
          <a:p>
            <a:pPr eaLnBrk="0" hangingPunct="0">
              <a:defRPr/>
            </a:pPr>
            <a:r>
              <a:rPr lang="fr-SN" sz="2000" b="1" i="0" dirty="0" smtClean="0">
                <a:latin typeface="+mn-lt"/>
                <a:cs typeface="+mn-cs"/>
              </a:rPr>
              <a:t>66 </a:t>
            </a:r>
            <a:endParaRPr lang="fr-SN" sz="2000" b="1" i="0" dirty="0">
              <a:latin typeface="+mn-lt"/>
              <a:cs typeface="+mn-cs"/>
            </a:endParaRPr>
          </a:p>
        </p:txBody>
      </p:sp>
      <p:sp>
        <p:nvSpPr>
          <p:cNvPr id="27653" name="Text Box 6"/>
          <p:cNvSpPr txBox="1">
            <a:spLocks noChangeArrowheads="1"/>
          </p:cNvSpPr>
          <p:nvPr/>
        </p:nvSpPr>
        <p:spPr bwMode="auto">
          <a:xfrm>
            <a:off x="7049602" y="5410200"/>
            <a:ext cx="502061" cy="400110"/>
          </a:xfrm>
          <a:prstGeom prst="rect">
            <a:avLst/>
          </a:prstGeom>
          <a:noFill/>
          <a:ln w="9525">
            <a:noFill/>
            <a:miter lim="800000"/>
            <a:headEnd/>
            <a:tailEnd/>
          </a:ln>
        </p:spPr>
        <p:txBody>
          <a:bodyPr wrap="none">
            <a:spAutoFit/>
          </a:bodyPr>
          <a:lstStyle/>
          <a:p>
            <a:pPr eaLnBrk="0" hangingPunct="0">
              <a:defRPr/>
            </a:pPr>
            <a:r>
              <a:rPr lang="fr-SN" sz="2000" b="1" dirty="0" smtClean="0">
                <a:latin typeface="+mn-lt"/>
                <a:cs typeface="+mn-cs"/>
              </a:rPr>
              <a:t>71</a:t>
            </a:r>
            <a:r>
              <a:rPr lang="fr-SN" sz="2000" b="1" i="0" dirty="0" smtClean="0">
                <a:latin typeface="+mn-lt"/>
                <a:cs typeface="+mn-cs"/>
              </a:rPr>
              <a:t> </a:t>
            </a:r>
            <a:endParaRPr lang="fr-SN" sz="2000" b="1" i="0" dirty="0">
              <a:latin typeface="+mn-lt"/>
              <a:cs typeface="+mn-cs"/>
            </a:endParaRPr>
          </a:p>
        </p:txBody>
      </p:sp>
      <p:sp>
        <p:nvSpPr>
          <p:cNvPr id="9" name="TextBox 8"/>
          <p:cNvSpPr txBox="1"/>
          <p:nvPr/>
        </p:nvSpPr>
        <p:spPr>
          <a:xfrm>
            <a:off x="0" y="1330635"/>
            <a:ext cx="9144000" cy="369332"/>
          </a:xfrm>
          <a:prstGeom prst="rect">
            <a:avLst/>
          </a:prstGeom>
          <a:noFill/>
        </p:spPr>
        <p:txBody>
          <a:bodyPr wrap="square">
            <a:spAutoFit/>
          </a:bodyPr>
          <a:lstStyle/>
          <a:p>
            <a:pPr algn="ctr" eaLnBrk="0" hangingPunct="0">
              <a:defRPr/>
            </a:pPr>
            <a:r>
              <a:rPr lang="fr-SN" sz="1800" b="0" i="1" dirty="0" smtClean="0">
                <a:latin typeface="+mn-lt"/>
                <a:cs typeface="+mn-cs"/>
              </a:rPr>
              <a:t>Pourcentage d’enfants de 6-59 mois </a:t>
            </a:r>
            <a:r>
              <a:rPr lang="fr-SN" sz="1800" b="0" i="1" dirty="0" smtClean="0">
                <a:latin typeface="+mn-lt"/>
              </a:rPr>
              <a:t>atteints d’anémie</a:t>
            </a:r>
            <a:endParaRPr lang="fr-SN" sz="1800" b="0" i="1" dirty="0">
              <a:latin typeface="+mn-lt"/>
            </a:endParaRPr>
          </a:p>
        </p:txBody>
      </p:sp>
    </p:spTree>
    <p:extLst>
      <p:ext uri="{BB962C8B-B14F-4D97-AF65-F5344CB8AC3E}">
        <p14:creationId xmlns:p14="http://schemas.microsoft.com/office/powerpoint/2010/main" val="4140841636"/>
      </p:ext>
    </p:extLst>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143000"/>
          </a:xfrm>
        </p:spPr>
        <p:txBody>
          <a:bodyPr/>
          <a:lstStyle/>
          <a:p>
            <a:r>
              <a:rPr lang="fr-HT" sz="4000" dirty="0" smtClean="0"/>
              <a:t>Tendances de l’anémie chez les enfants</a:t>
            </a:r>
            <a:endParaRPr lang="fr-HT" sz="4000" dirty="0"/>
          </a:p>
        </p:txBody>
      </p:sp>
      <p:sp>
        <p:nvSpPr>
          <p:cNvPr id="8" name="Rectangle 3"/>
          <p:cNvSpPr>
            <a:spLocks noChangeArrowheads="1"/>
          </p:cNvSpPr>
          <p:nvPr/>
        </p:nvSpPr>
        <p:spPr bwMode="auto">
          <a:xfrm>
            <a:off x="15443" y="1067535"/>
            <a:ext cx="9108765" cy="369332"/>
          </a:xfrm>
          <a:prstGeom prst="rect">
            <a:avLst/>
          </a:prstGeom>
          <a:noFill/>
          <a:ln w="9525">
            <a:noFill/>
            <a:miter lim="800000"/>
            <a:headEnd/>
            <a:tailEnd/>
          </a:ln>
          <a:effectLst/>
        </p:spPr>
        <p:txBody>
          <a:bodyPr wrap="square">
            <a:spAutoFit/>
          </a:bodyPr>
          <a:lstStyle/>
          <a:p>
            <a:pPr algn="ctr" eaLnBrk="0" hangingPunct="0">
              <a:defRPr/>
            </a:pPr>
            <a:r>
              <a:rPr lang="fr-SN" sz="1800" b="0" i="1" dirty="0" smtClean="0">
                <a:latin typeface="+mn-lt"/>
                <a:cs typeface="+mn-cs"/>
              </a:rPr>
              <a:t>Pourcentage d’enfants de 6-59 mois atteints d’</a:t>
            </a:r>
            <a:r>
              <a:rPr lang="fr-SN" sz="1800" b="0" i="1" dirty="0" smtClean="0">
                <a:latin typeface="+mn-lt"/>
              </a:rPr>
              <a:t>anémie</a:t>
            </a:r>
            <a:endParaRPr lang="fr-SN" sz="1800" b="0" i="1" dirty="0">
              <a:latin typeface="+mn-lt"/>
            </a:endParaRPr>
          </a:p>
        </p:txBody>
      </p:sp>
      <p:graphicFrame>
        <p:nvGraphicFramePr>
          <p:cNvPr id="5" name="Chart 4"/>
          <p:cNvGraphicFramePr/>
          <p:nvPr>
            <p:extLst/>
          </p:nvPr>
        </p:nvGraphicFramePr>
        <p:xfrm>
          <a:off x="381000" y="2133600"/>
          <a:ext cx="8382000" cy="4064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05510938"/>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noProof="0" dirty="0" smtClean="0">
                <a:solidFill>
                  <a:schemeClr val="tx1"/>
                </a:solidFill>
              </a:rPr>
              <a:t>Mortalité des enfants</a:t>
            </a:r>
          </a:p>
          <a:p>
            <a:r>
              <a:rPr lang="fr-FR" noProof="0" dirty="0" smtClean="0"/>
              <a:t>Couverture vaccinale</a:t>
            </a:r>
          </a:p>
          <a:p>
            <a:r>
              <a:rPr lang="fr-FR" dirty="0" smtClean="0">
                <a:solidFill>
                  <a:schemeClr val="tx1"/>
                </a:solidFill>
              </a:rPr>
              <a:t>Maladies de l’enfance</a:t>
            </a:r>
          </a:p>
          <a:p>
            <a:r>
              <a:rPr lang="fr-FR" dirty="0" smtClean="0">
                <a:solidFill>
                  <a:schemeClr val="tx1"/>
                </a:solidFill>
              </a:rPr>
              <a:t>Nutrition</a:t>
            </a:r>
          </a:p>
          <a:p>
            <a:r>
              <a:rPr lang="fr-FR" b="1" dirty="0" smtClean="0">
                <a:solidFill>
                  <a:schemeClr val="tx2"/>
                </a:solidFill>
              </a:rPr>
              <a:t>Situation de l’enfant</a:t>
            </a:r>
          </a:p>
          <a:p>
            <a:r>
              <a:rPr lang="fr-FR" dirty="0" smtClean="0"/>
              <a:t>Services de santé infantile</a:t>
            </a:r>
          </a:p>
          <a:p>
            <a:r>
              <a:rPr lang="fr-FR" dirty="0" smtClean="0"/>
              <a:t>Observations des consultations</a:t>
            </a:r>
          </a:p>
          <a:p>
            <a:pPr marL="0" indent="0">
              <a:buNone/>
            </a:pPr>
            <a:endParaRPr lang="fr-FR" dirty="0" smtClean="0"/>
          </a:p>
        </p:txBody>
      </p:sp>
    </p:spTree>
    <p:extLst>
      <p:ext uri="{BB962C8B-B14F-4D97-AF65-F5344CB8AC3E}">
        <p14:creationId xmlns:p14="http://schemas.microsoft.com/office/powerpoint/2010/main" val="397736337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a:xfrm>
            <a:off x="0" y="-32657"/>
            <a:ext cx="9144000" cy="1099457"/>
          </a:xfrm>
        </p:spPr>
        <p:txBody>
          <a:bodyPr>
            <a:noAutofit/>
          </a:bodyPr>
          <a:lstStyle/>
          <a:p>
            <a:r>
              <a:rPr lang="fr-FR" sz="4000" dirty="0">
                <a:latin typeface="Calibri" pitchFamily="34" charset="0"/>
                <a:cs typeface="Calibri" pitchFamily="34" charset="0"/>
              </a:rPr>
              <a:t>Enregistrement des naissances d'enfants de moins de 5 ans</a:t>
            </a:r>
            <a:endParaRPr lang="fr-FR" sz="4000" dirty="0" smtClean="0">
              <a:latin typeface="Calibri" pitchFamily="34" charset="0"/>
              <a:cs typeface="Calibri" pitchFamily="34" charset="0"/>
            </a:endParaRPr>
          </a:p>
        </p:txBody>
      </p:sp>
      <p:sp>
        <p:nvSpPr>
          <p:cNvPr id="5" name="TextBox 4"/>
          <p:cNvSpPr txBox="1"/>
          <p:nvPr/>
        </p:nvSpPr>
        <p:spPr>
          <a:xfrm>
            <a:off x="127378" y="1135460"/>
            <a:ext cx="8864221" cy="369332"/>
          </a:xfrm>
          <a:prstGeom prst="rect">
            <a:avLst/>
          </a:prstGeom>
          <a:noFill/>
        </p:spPr>
        <p:txBody>
          <a:bodyPr wrap="square">
            <a:spAutoFit/>
          </a:bodyPr>
          <a:lstStyle/>
          <a:p>
            <a:pPr algn="ctr" eaLnBrk="0" hangingPunct="0">
              <a:defRPr/>
            </a:pPr>
            <a:r>
              <a:rPr lang="fr-SN" sz="1800" i="1" dirty="0" smtClean="0">
                <a:latin typeface="Calibri" pitchFamily="34" charset="0"/>
                <a:cs typeface="Calibri" pitchFamily="34" charset="0"/>
              </a:rPr>
              <a:t>Pourcentage d’enfants de moins de cinq ans</a:t>
            </a:r>
            <a:endParaRPr lang="fr-SN" sz="1800" i="1" dirty="0">
              <a:latin typeface="Calibri" pitchFamily="34" charset="0"/>
              <a:cs typeface="Calibri" pitchFamily="34" charset="0"/>
            </a:endParaRPr>
          </a:p>
        </p:txBody>
      </p:sp>
      <p:graphicFrame>
        <p:nvGraphicFramePr>
          <p:cNvPr id="4" name="Content Placeholder 3"/>
          <p:cNvGraphicFramePr>
            <a:graphicFrameLocks noGrp="1"/>
          </p:cNvGraphicFramePr>
          <p:nvPr>
            <p:ph idx="1"/>
            <p:extLst/>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57173296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0" y="0"/>
            <a:ext cx="9144000" cy="1143000"/>
          </a:xfrm>
        </p:spPr>
        <p:txBody>
          <a:bodyPr>
            <a:normAutofit fontScale="90000"/>
          </a:bodyPr>
          <a:lstStyle/>
          <a:p>
            <a:r>
              <a:rPr lang="fr-FR" sz="4000" dirty="0" smtClean="0">
                <a:latin typeface="Calibri" pitchFamily="34" charset="0"/>
                <a:cs typeface="Calibri" pitchFamily="34" charset="0"/>
              </a:rPr>
              <a:t>Avec qui vivent les enfants de moins de 18 ans ?</a:t>
            </a:r>
            <a:endParaRPr lang="fr-SN" sz="4000" noProof="0" dirty="0" smtClean="0">
              <a:solidFill>
                <a:schemeClr val="tx1"/>
              </a:solidFill>
              <a:latin typeface="Calibri" pitchFamily="34" charset="0"/>
              <a:cs typeface="Calibri" pitchFamily="34" charset="0"/>
            </a:endParaRPr>
          </a:p>
        </p:txBody>
      </p:sp>
      <p:sp>
        <p:nvSpPr>
          <p:cNvPr id="6" name="TextBox 5"/>
          <p:cNvSpPr txBox="1"/>
          <p:nvPr/>
        </p:nvSpPr>
        <p:spPr>
          <a:xfrm>
            <a:off x="0" y="1182469"/>
            <a:ext cx="9144000" cy="646331"/>
          </a:xfrm>
          <a:prstGeom prst="rect">
            <a:avLst/>
          </a:prstGeom>
          <a:noFill/>
        </p:spPr>
        <p:txBody>
          <a:bodyPr wrap="square">
            <a:spAutoFit/>
          </a:bodyPr>
          <a:lstStyle/>
          <a:p>
            <a:pPr algn="ctr" eaLnBrk="0" hangingPunct="0">
              <a:defRPr/>
            </a:pPr>
            <a:r>
              <a:rPr lang="fr-FR" sz="1800" i="1" dirty="0">
                <a:latin typeface="Calibri" pitchFamily="34" charset="0"/>
                <a:cs typeface="Calibri" pitchFamily="34" charset="0"/>
              </a:rPr>
              <a:t>Répartition (en %) de la population de droit des enfants de moins de 18 </a:t>
            </a:r>
            <a:r>
              <a:rPr lang="fr-FR" sz="1800" i="1" dirty="0" smtClean="0">
                <a:latin typeface="Calibri" pitchFamily="34" charset="0"/>
                <a:cs typeface="Calibri" pitchFamily="34" charset="0"/>
              </a:rPr>
              <a:t>ans en par </a:t>
            </a:r>
            <a:r>
              <a:rPr lang="fr-FR" sz="1800" i="1" dirty="0">
                <a:latin typeface="Calibri" pitchFamily="34" charset="0"/>
                <a:cs typeface="Calibri" pitchFamily="34" charset="0"/>
              </a:rPr>
              <a:t>résidence avec les parents</a:t>
            </a:r>
          </a:p>
        </p:txBody>
      </p:sp>
      <p:graphicFrame>
        <p:nvGraphicFramePr>
          <p:cNvPr id="2" name="Chart 1"/>
          <p:cNvGraphicFramePr/>
          <p:nvPr>
            <p:extLst/>
          </p:nvPr>
        </p:nvGraphicFramePr>
        <p:xfrm>
          <a:off x="1066800" y="1397000"/>
          <a:ext cx="8077200" cy="5842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94130697"/>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a:xfrm>
            <a:off x="0" y="-32657"/>
            <a:ext cx="9144000" cy="947057"/>
          </a:xfrm>
        </p:spPr>
        <p:txBody>
          <a:bodyPr>
            <a:normAutofit/>
          </a:bodyPr>
          <a:lstStyle/>
          <a:p>
            <a:r>
              <a:rPr lang="fr-FR" sz="4000" dirty="0" smtClean="0">
                <a:latin typeface="Calibri" pitchFamily="34" charset="0"/>
                <a:cs typeface="Calibri" pitchFamily="34" charset="0"/>
              </a:rPr>
              <a:t>Travail des enfants par résidence</a:t>
            </a:r>
          </a:p>
        </p:txBody>
      </p:sp>
      <p:graphicFrame>
        <p:nvGraphicFramePr>
          <p:cNvPr id="2" name="Content Placeholder 3"/>
          <p:cNvGraphicFramePr>
            <a:graphicFrameLocks noGrp="1"/>
          </p:cNvGraphicFramePr>
          <p:nvPr>
            <p:ph idx="1"/>
            <p:extLst/>
          </p:nvPr>
        </p:nvGraphicFramePr>
        <p:xfrm>
          <a:off x="609600" y="1273237"/>
          <a:ext cx="7916863" cy="4365563"/>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5704697"/>
            <a:ext cx="9144000" cy="1169551"/>
          </a:xfrm>
          <a:prstGeom prst="rect">
            <a:avLst/>
          </a:prstGeom>
          <a:noFill/>
        </p:spPr>
        <p:txBody>
          <a:bodyPr wrap="square">
            <a:spAutoFit/>
          </a:bodyPr>
          <a:lstStyle/>
          <a:p>
            <a:r>
              <a:rPr lang="fr-FR" sz="1400" i="1" dirty="0" smtClean="0">
                <a:latin typeface="Calibri" pitchFamily="34" charset="0"/>
                <a:cs typeface="Calibri" pitchFamily="34" charset="0"/>
              </a:rPr>
              <a:t>*Pour </a:t>
            </a:r>
            <a:r>
              <a:rPr lang="fr-FR" sz="1400" i="1" dirty="0">
                <a:latin typeface="Calibri" pitchFamily="34" charset="0"/>
                <a:cs typeface="Calibri" pitchFamily="34" charset="0"/>
              </a:rPr>
              <a:t>les enfants de 5-11 ans, le travail des enfants comprend : l’activité économique pour au moins une heure et/ou les travaux domestiques pour 28 heures ou plus</a:t>
            </a:r>
            <a:r>
              <a:rPr lang="fr-FR" sz="1400" i="1" dirty="0" smtClean="0">
                <a:latin typeface="Calibri" pitchFamily="34" charset="0"/>
                <a:cs typeface="Calibri" pitchFamily="34" charset="0"/>
              </a:rPr>
              <a:t>. </a:t>
            </a:r>
            <a:r>
              <a:rPr lang="fr-FR" sz="1400" i="1" baseline="30000" dirty="0" smtClean="0">
                <a:latin typeface="Calibri" pitchFamily="34" charset="0"/>
                <a:cs typeface="Calibri" pitchFamily="34" charset="0"/>
              </a:rPr>
              <a:t> </a:t>
            </a:r>
            <a:r>
              <a:rPr lang="fr-FR" sz="1400" i="1" dirty="0" smtClean="0">
                <a:latin typeface="Calibri" pitchFamily="34" charset="0"/>
                <a:cs typeface="Calibri" pitchFamily="34" charset="0"/>
              </a:rPr>
              <a:t>Pour </a:t>
            </a:r>
            <a:r>
              <a:rPr lang="fr-FR" sz="1400" i="1" dirty="0">
                <a:latin typeface="Calibri" pitchFamily="34" charset="0"/>
                <a:cs typeface="Calibri" pitchFamily="34" charset="0"/>
              </a:rPr>
              <a:t>les enfants de 12-14 ans, le travail des enfants comprend : l’activité économique pour 14 heures ou plus et/ou les travaux domestiques pour 28 heures ou plus. Pour les enfants de </a:t>
            </a:r>
            <a:r>
              <a:rPr lang="fr-FR" sz="1400" i="1" dirty="0" smtClean="0">
                <a:latin typeface="Calibri" pitchFamily="34" charset="0"/>
                <a:cs typeface="Calibri" pitchFamily="34" charset="0"/>
              </a:rPr>
              <a:t>15-17 </a:t>
            </a:r>
            <a:r>
              <a:rPr lang="fr-FR" sz="1400" i="1" dirty="0">
                <a:latin typeface="Calibri" pitchFamily="34" charset="0"/>
                <a:cs typeface="Calibri" pitchFamily="34" charset="0"/>
              </a:rPr>
              <a:t>ans, le travail des enfants comprend : l’activité économique pour </a:t>
            </a:r>
            <a:r>
              <a:rPr lang="fr-FR" sz="1400" i="1" dirty="0" smtClean="0">
                <a:latin typeface="Calibri" pitchFamily="34" charset="0"/>
                <a:cs typeface="Calibri" pitchFamily="34" charset="0"/>
              </a:rPr>
              <a:t>43 </a:t>
            </a:r>
            <a:r>
              <a:rPr lang="fr-FR" sz="1400" i="1" dirty="0">
                <a:latin typeface="Calibri" pitchFamily="34" charset="0"/>
                <a:cs typeface="Calibri" pitchFamily="34" charset="0"/>
              </a:rPr>
              <a:t>heures ou plus et/ou les travaux domestiques pour </a:t>
            </a:r>
            <a:r>
              <a:rPr lang="fr-FR" sz="1400" i="1" dirty="0" smtClean="0">
                <a:latin typeface="Calibri" pitchFamily="34" charset="0"/>
                <a:cs typeface="Calibri" pitchFamily="34" charset="0"/>
              </a:rPr>
              <a:t>43 heures </a:t>
            </a:r>
            <a:r>
              <a:rPr lang="fr-FR" sz="1400" i="1" dirty="0">
                <a:latin typeface="Calibri" pitchFamily="34" charset="0"/>
                <a:cs typeface="Calibri" pitchFamily="34" charset="0"/>
              </a:rPr>
              <a:t>ou plus</a:t>
            </a:r>
            <a:r>
              <a:rPr lang="fr-FR" sz="1400" i="1" dirty="0" smtClean="0">
                <a:latin typeface="Calibri" pitchFamily="34" charset="0"/>
                <a:cs typeface="Calibri" pitchFamily="34" charset="0"/>
              </a:rPr>
              <a:t>. Le travail comprend aussi si l’enfant travaille dans les </a:t>
            </a:r>
            <a:r>
              <a:rPr lang="fr-FR" sz="1400" i="1" smtClean="0">
                <a:latin typeface="Calibri" pitchFamily="34" charset="0"/>
                <a:cs typeface="Calibri" pitchFamily="34" charset="0"/>
              </a:rPr>
              <a:t>conditions dangereuses.</a:t>
            </a:r>
            <a:endParaRPr lang="en-US" sz="1400" i="1" dirty="0">
              <a:latin typeface="Calibri" pitchFamily="34" charset="0"/>
              <a:cs typeface="Calibri" pitchFamily="34" charset="0"/>
            </a:endParaRPr>
          </a:p>
        </p:txBody>
      </p:sp>
      <p:sp>
        <p:nvSpPr>
          <p:cNvPr id="6" name="TextBox 5"/>
          <p:cNvSpPr txBox="1"/>
          <p:nvPr/>
        </p:nvSpPr>
        <p:spPr>
          <a:xfrm>
            <a:off x="129638" y="871638"/>
            <a:ext cx="8785762" cy="369332"/>
          </a:xfrm>
          <a:prstGeom prst="rect">
            <a:avLst/>
          </a:prstGeom>
          <a:noFill/>
        </p:spPr>
        <p:txBody>
          <a:bodyPr wrap="square">
            <a:spAutoFit/>
          </a:bodyPr>
          <a:lstStyle/>
          <a:p>
            <a:pPr algn="ctr" eaLnBrk="0" hangingPunct="0">
              <a:defRPr/>
            </a:pPr>
            <a:r>
              <a:rPr lang="fr-FR" sz="1800" i="1" dirty="0">
                <a:latin typeface="Calibri" pitchFamily="34" charset="0"/>
                <a:cs typeface="Calibri" pitchFamily="34" charset="0"/>
              </a:rPr>
              <a:t>Pourcentage d'enfants </a:t>
            </a:r>
            <a:r>
              <a:rPr lang="fr-FR" sz="1800" i="1" dirty="0" smtClean="0">
                <a:latin typeface="Calibri" pitchFamily="34" charset="0"/>
                <a:cs typeface="Calibri" pitchFamily="34" charset="0"/>
              </a:rPr>
              <a:t>de 5-17 ans impliqués dans un travail*</a:t>
            </a:r>
            <a:endParaRPr lang="fr-SN" sz="1800" i="1" dirty="0">
              <a:latin typeface="Calibri" pitchFamily="34" charset="0"/>
              <a:cs typeface="Calibri" pitchFamily="34" charset="0"/>
            </a:endParaRPr>
          </a:p>
        </p:txBody>
      </p:sp>
    </p:spTree>
    <p:extLst>
      <p:ext uri="{BB962C8B-B14F-4D97-AF65-F5344CB8AC3E}">
        <p14:creationId xmlns:p14="http://schemas.microsoft.com/office/powerpoint/2010/main" val="24864423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idx="4294967295"/>
          </p:nvPr>
        </p:nvSpPr>
        <p:spPr>
          <a:xfrm>
            <a:off x="0" y="274638"/>
            <a:ext cx="9144000" cy="1143000"/>
          </a:xfrm>
        </p:spPr>
        <p:txBody>
          <a:bodyPr>
            <a:normAutofit fontScale="90000"/>
          </a:bodyPr>
          <a:lstStyle/>
          <a:p>
            <a:pPr eaLnBrk="1" hangingPunct="1"/>
            <a:r>
              <a:rPr lang="fr-FR" sz="4000" dirty="0"/>
              <a:t>Résultats de l'enquête ménage et de l'enquête individuelle</a:t>
            </a:r>
            <a:endParaRPr lang="fr-SN" sz="4000" dirty="0" smtClean="0">
              <a:solidFill>
                <a:schemeClr val="bg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935008612"/>
              </p:ext>
            </p:extLst>
          </p:nvPr>
        </p:nvGraphicFramePr>
        <p:xfrm>
          <a:off x="609600" y="1676400"/>
          <a:ext cx="7772400" cy="1828640"/>
        </p:xfrm>
        <a:graphic>
          <a:graphicData uri="http://schemas.openxmlformats.org/drawingml/2006/table">
            <a:tbl>
              <a:tblPr firstRow="1" bandRow="1">
                <a:tableStyleId>{B301B821-A1FF-4177-AEE7-76D212191A09}</a:tableStyleId>
              </a:tblPr>
              <a:tblGrid>
                <a:gridCol w="5849332"/>
                <a:gridCol w="1923068"/>
              </a:tblGrid>
              <a:tr h="370681">
                <a:tc>
                  <a:txBody>
                    <a:bodyPr/>
                    <a:lstStyle/>
                    <a:p>
                      <a:r>
                        <a:rPr lang="fr-FR" sz="2400" noProof="0" dirty="0" smtClean="0">
                          <a:solidFill>
                            <a:schemeClr val="accent5"/>
                          </a:solidFill>
                        </a:rPr>
                        <a:t>Nombre de ménages</a:t>
                      </a:r>
                      <a:r>
                        <a:rPr lang="fr-FR" sz="2400" baseline="0" noProof="0" dirty="0" smtClean="0">
                          <a:solidFill>
                            <a:schemeClr val="accent5"/>
                          </a:solidFill>
                        </a:rPr>
                        <a:t> sélectionnés</a:t>
                      </a:r>
                      <a:endParaRPr lang="fr-FR" sz="2400" b="0" baseline="0" noProof="0" dirty="0" smtClean="0">
                        <a:solidFill>
                          <a:schemeClr val="accent5"/>
                        </a:solidFill>
                      </a:endParaRPr>
                    </a:p>
                  </a:txBody>
                  <a:tcPr marT="45700" marB="45700">
                    <a:solidFill>
                      <a:schemeClr val="tx2"/>
                    </a:solidFill>
                  </a:tcPr>
                </a:tc>
                <a:tc>
                  <a:txBody>
                    <a:bodyPr/>
                    <a:lstStyle/>
                    <a:p>
                      <a:pPr algn="ctr"/>
                      <a:r>
                        <a:rPr lang="fr-FR" sz="2400" b="1" kern="1200" dirty="0" smtClean="0">
                          <a:solidFill>
                            <a:schemeClr val="accent5"/>
                          </a:solidFill>
                          <a:effectLst/>
                          <a:latin typeface="+mn-lt"/>
                          <a:ea typeface="+mn-ea"/>
                          <a:cs typeface="+mn-cs"/>
                        </a:rPr>
                        <a:t>4 708</a:t>
                      </a:r>
                      <a:endParaRPr lang="fr-FR" sz="2400" b="0" noProof="0" dirty="0">
                        <a:solidFill>
                          <a:schemeClr val="accent5"/>
                        </a:solidFill>
                      </a:endParaRPr>
                    </a:p>
                  </a:txBody>
                  <a:tcPr marT="45700" marB="45700">
                    <a:solidFill>
                      <a:schemeClr val="tx2"/>
                    </a:solidFill>
                  </a:tcPr>
                </a:tc>
              </a:tr>
              <a:tr h="370681">
                <a:tc>
                  <a:txBody>
                    <a:bodyPr/>
                    <a:lstStyle/>
                    <a:p>
                      <a:r>
                        <a:rPr lang="fr-FR" sz="2400" noProof="0" dirty="0" smtClean="0"/>
                        <a:t>Nombre de ménages trouvés</a:t>
                      </a:r>
                    </a:p>
                  </a:txBody>
                  <a:tcPr marT="45700" marB="45700"/>
                </a:tc>
                <a:tc>
                  <a:txBody>
                    <a:bodyPr/>
                    <a:lstStyle/>
                    <a:p>
                      <a:pPr algn="ctr"/>
                      <a:r>
                        <a:rPr lang="fr-FR" sz="2400" kern="1200" dirty="0" smtClean="0">
                          <a:solidFill>
                            <a:schemeClr val="dk1"/>
                          </a:solidFill>
                          <a:effectLst/>
                          <a:latin typeface="+mn-lt"/>
                          <a:ea typeface="+mn-ea"/>
                          <a:cs typeface="+mn-cs"/>
                        </a:rPr>
                        <a:t>4 500</a:t>
                      </a:r>
                      <a:endParaRPr lang="fr-FR" sz="2400" noProof="0" dirty="0"/>
                    </a:p>
                  </a:txBody>
                  <a:tcPr marT="45700" marB="45700"/>
                </a:tc>
              </a:tr>
              <a:tr h="370681">
                <a:tc>
                  <a:txBody>
                    <a:bodyPr/>
                    <a:lstStyle/>
                    <a:p>
                      <a:r>
                        <a:rPr lang="fr-FR" sz="2400" noProof="0" dirty="0" smtClean="0">
                          <a:solidFill>
                            <a:schemeClr val="tx1"/>
                          </a:solidFill>
                        </a:rPr>
                        <a:t>Nombre de ménages enquêtés</a:t>
                      </a:r>
                      <a:endParaRPr lang="fr-FR" sz="2400" noProof="0" dirty="0">
                        <a:solidFill>
                          <a:schemeClr val="tx1"/>
                        </a:solidFill>
                      </a:endParaRPr>
                    </a:p>
                  </a:txBody>
                  <a:tcPr marT="45700" marB="45700">
                    <a:solidFill>
                      <a:schemeClr val="accent2">
                        <a:lumMod val="20000"/>
                        <a:lumOff val="80000"/>
                      </a:schemeClr>
                    </a:solidFill>
                  </a:tcPr>
                </a:tc>
                <a:tc>
                  <a:txBody>
                    <a:bodyPr/>
                    <a:lstStyle/>
                    <a:p>
                      <a:pPr algn="ctr"/>
                      <a:r>
                        <a:rPr lang="fr-FR" sz="2400" kern="1200" dirty="0" smtClean="0">
                          <a:solidFill>
                            <a:schemeClr val="tx1"/>
                          </a:solidFill>
                          <a:effectLst/>
                          <a:latin typeface="+mn-lt"/>
                          <a:ea typeface="+mn-ea"/>
                          <a:cs typeface="+mn-cs"/>
                        </a:rPr>
                        <a:t>4 437</a:t>
                      </a:r>
                      <a:endParaRPr lang="fr-FR" sz="2400" noProof="0" dirty="0">
                        <a:solidFill>
                          <a:schemeClr val="tx1"/>
                        </a:solidFill>
                      </a:endParaRPr>
                    </a:p>
                  </a:txBody>
                  <a:tcPr marT="45700" marB="45700">
                    <a:solidFill>
                      <a:schemeClr val="accent2">
                        <a:lumMod val="20000"/>
                        <a:lumOff val="80000"/>
                      </a:schemeClr>
                    </a:solidFill>
                  </a:tcPr>
                </a:tc>
              </a:tr>
              <a:tr h="370681">
                <a:tc>
                  <a:txBody>
                    <a:bodyPr/>
                    <a:lstStyle/>
                    <a:p>
                      <a:r>
                        <a:rPr lang="fr-FR" sz="2400" noProof="0" dirty="0" smtClean="0"/>
                        <a:t>Taux de réponse</a:t>
                      </a:r>
                      <a:r>
                        <a:rPr lang="fr-FR" sz="2400" baseline="0" noProof="0" dirty="0" smtClean="0"/>
                        <a:t> des ménages</a:t>
                      </a:r>
                      <a:endParaRPr lang="fr-FR" sz="2400" b="1" noProof="0" dirty="0"/>
                    </a:p>
                  </a:txBody>
                  <a:tcPr marT="45700" marB="45700"/>
                </a:tc>
                <a:tc>
                  <a:txBody>
                    <a:bodyPr/>
                    <a:lstStyle/>
                    <a:p>
                      <a:pPr algn="ctr"/>
                      <a:r>
                        <a:rPr lang="fr-FR" sz="2400" noProof="0" dirty="0" smtClean="0"/>
                        <a:t>99</a:t>
                      </a:r>
                      <a:r>
                        <a:rPr lang="fr-FR" sz="2400" baseline="0" noProof="0" dirty="0" smtClean="0"/>
                        <a:t> %</a:t>
                      </a:r>
                      <a:endParaRPr lang="fr-FR" sz="2400" b="1" noProof="0" dirty="0"/>
                    </a:p>
                  </a:txBody>
                  <a:tcPr marT="45700" marB="45700"/>
                </a:tc>
              </a:tr>
            </a:tbl>
          </a:graphicData>
        </a:graphic>
      </p:graphicFrame>
      <p:graphicFrame>
        <p:nvGraphicFramePr>
          <p:cNvPr id="5" name="Content Placeholder 3"/>
          <p:cNvGraphicFramePr>
            <a:graphicFrameLocks/>
          </p:cNvGraphicFramePr>
          <p:nvPr>
            <p:extLst>
              <p:ext uri="{D42A27DB-BD31-4B8C-83A1-F6EECF244321}">
                <p14:modId xmlns:p14="http://schemas.microsoft.com/office/powerpoint/2010/main" val="262342577"/>
              </p:ext>
            </p:extLst>
          </p:nvPr>
        </p:nvGraphicFramePr>
        <p:xfrm>
          <a:off x="609600" y="3505040"/>
          <a:ext cx="7772400" cy="1371678"/>
        </p:xfrm>
        <a:graphic>
          <a:graphicData uri="http://schemas.openxmlformats.org/drawingml/2006/table">
            <a:tbl>
              <a:tblPr firstRow="1" bandRow="1">
                <a:tableStyleId>{B301B821-A1FF-4177-AEE7-76D212191A09}</a:tableStyleId>
              </a:tblPr>
              <a:tblGrid>
                <a:gridCol w="5791200"/>
                <a:gridCol w="1981200"/>
              </a:tblGrid>
              <a:tr h="370946">
                <a:tc>
                  <a:txBody>
                    <a:bodyPr/>
                    <a:lstStyle/>
                    <a:p>
                      <a:r>
                        <a:rPr lang="fr-FR" sz="2400" noProof="0" dirty="0" smtClean="0">
                          <a:solidFill>
                            <a:schemeClr val="accent5"/>
                          </a:solidFill>
                        </a:rPr>
                        <a:t>Effectif de femmes de 15-49 ans </a:t>
                      </a:r>
                      <a:r>
                        <a:rPr lang="fr-FR" sz="2400" baseline="0" noProof="0" dirty="0" smtClean="0">
                          <a:solidFill>
                            <a:schemeClr val="accent5"/>
                          </a:solidFill>
                        </a:rPr>
                        <a:t>éligibles</a:t>
                      </a:r>
                      <a:endParaRPr lang="fr-FR" sz="2400" b="0" baseline="0" noProof="0" dirty="0" smtClean="0">
                        <a:solidFill>
                          <a:schemeClr val="accent5"/>
                        </a:solidFill>
                      </a:endParaRPr>
                    </a:p>
                  </a:txBody>
                  <a:tcPr marT="45733" marB="45733">
                    <a:solidFill>
                      <a:schemeClr val="tx2"/>
                    </a:solidFill>
                  </a:tcPr>
                </a:tc>
                <a:tc>
                  <a:txBody>
                    <a:bodyPr/>
                    <a:lstStyle/>
                    <a:p>
                      <a:pPr algn="ctr"/>
                      <a:r>
                        <a:rPr lang="fr-FR" sz="2400" b="1" kern="1200" dirty="0" smtClean="0">
                          <a:solidFill>
                            <a:schemeClr val="accent5"/>
                          </a:solidFill>
                          <a:effectLst/>
                          <a:latin typeface="+mn-lt"/>
                          <a:ea typeface="+mn-ea"/>
                          <a:cs typeface="+mn-cs"/>
                        </a:rPr>
                        <a:t>9 244</a:t>
                      </a:r>
                      <a:endParaRPr lang="fr-FR" sz="2400" b="0" noProof="0" dirty="0">
                        <a:solidFill>
                          <a:schemeClr val="accent5"/>
                        </a:solidFill>
                      </a:endParaRPr>
                    </a:p>
                  </a:txBody>
                  <a:tcPr marT="45733" marB="45733">
                    <a:solidFill>
                      <a:schemeClr val="tx2"/>
                    </a:solidFill>
                  </a:tcPr>
                </a:tc>
              </a:tr>
              <a:tr h="370946">
                <a:tc>
                  <a:txBody>
                    <a:bodyPr/>
                    <a:lstStyle/>
                    <a:p>
                      <a:r>
                        <a:rPr lang="fr-FR" sz="2400" noProof="0" dirty="0" smtClean="0"/>
                        <a:t>Effectif de femmes </a:t>
                      </a:r>
                      <a:r>
                        <a:rPr lang="fr-FR" sz="2400" baseline="0" noProof="0" dirty="0" smtClean="0"/>
                        <a:t>éligibles enquêtées</a:t>
                      </a:r>
                      <a:endParaRPr lang="fr-FR" sz="2400" noProof="0" dirty="0" smtClean="0"/>
                    </a:p>
                  </a:txBody>
                  <a:tcPr marT="45733" marB="45733"/>
                </a:tc>
                <a:tc>
                  <a:txBody>
                    <a:bodyPr/>
                    <a:lstStyle/>
                    <a:p>
                      <a:pPr algn="ctr"/>
                      <a:r>
                        <a:rPr lang="fr-FR" sz="2400" kern="1200" dirty="0" smtClean="0">
                          <a:solidFill>
                            <a:schemeClr val="dk1"/>
                          </a:solidFill>
                          <a:effectLst/>
                          <a:latin typeface="+mn-lt"/>
                          <a:ea typeface="+mn-ea"/>
                          <a:cs typeface="+mn-cs"/>
                        </a:rPr>
                        <a:t>8 865</a:t>
                      </a:r>
                      <a:endParaRPr lang="fr-FR" sz="2400" noProof="0" dirty="0"/>
                    </a:p>
                  </a:txBody>
                  <a:tcPr marT="45733" marB="45733"/>
                </a:tc>
              </a:tr>
              <a:tr h="370946">
                <a:tc>
                  <a:txBody>
                    <a:bodyPr/>
                    <a:lstStyle/>
                    <a:p>
                      <a:r>
                        <a:rPr lang="fr-FR" sz="2400" noProof="0" dirty="0" smtClean="0">
                          <a:solidFill>
                            <a:schemeClr val="tx1"/>
                          </a:solidFill>
                        </a:rPr>
                        <a:t>Taux de réponse</a:t>
                      </a:r>
                      <a:r>
                        <a:rPr lang="fr-FR" sz="2400" baseline="0" noProof="0" dirty="0" smtClean="0">
                          <a:solidFill>
                            <a:schemeClr val="tx1"/>
                          </a:solidFill>
                        </a:rPr>
                        <a:t> des femmes éligibles</a:t>
                      </a:r>
                      <a:endParaRPr lang="fr-FR" sz="2400" b="1" noProof="0" dirty="0">
                        <a:solidFill>
                          <a:schemeClr val="tx1"/>
                        </a:solidFill>
                      </a:endParaRPr>
                    </a:p>
                  </a:txBody>
                  <a:tcPr marT="45733" marB="45733">
                    <a:solidFill>
                      <a:schemeClr val="accent2">
                        <a:lumMod val="20000"/>
                        <a:lumOff val="80000"/>
                      </a:schemeClr>
                    </a:solidFill>
                  </a:tcPr>
                </a:tc>
                <a:tc>
                  <a:txBody>
                    <a:bodyPr/>
                    <a:lstStyle/>
                    <a:p>
                      <a:pPr algn="ctr"/>
                      <a:r>
                        <a:rPr lang="fr-FR" sz="2400" noProof="0" dirty="0" smtClean="0">
                          <a:solidFill>
                            <a:schemeClr val="tx1"/>
                          </a:solidFill>
                        </a:rPr>
                        <a:t>96 %</a:t>
                      </a:r>
                      <a:endParaRPr lang="fr-FR" sz="2400" b="1" noProof="0" dirty="0">
                        <a:solidFill>
                          <a:schemeClr val="tx1"/>
                        </a:solidFill>
                      </a:endParaRPr>
                    </a:p>
                  </a:txBody>
                  <a:tcPr marT="45733" marB="45733">
                    <a:solidFill>
                      <a:schemeClr val="accent2">
                        <a:lumMod val="20000"/>
                        <a:lumOff val="80000"/>
                      </a:schemeClr>
                    </a:solidFill>
                  </a:tcPr>
                </a:tc>
              </a:tr>
            </a:tbl>
          </a:graphicData>
        </a:graphic>
      </p:graphicFrame>
      <p:graphicFrame>
        <p:nvGraphicFramePr>
          <p:cNvPr id="6" name="Content Placeholder 3"/>
          <p:cNvGraphicFramePr>
            <a:graphicFrameLocks/>
          </p:cNvGraphicFramePr>
          <p:nvPr>
            <p:extLst>
              <p:ext uri="{D42A27DB-BD31-4B8C-83A1-F6EECF244321}">
                <p14:modId xmlns:p14="http://schemas.microsoft.com/office/powerpoint/2010/main" val="1600423741"/>
              </p:ext>
            </p:extLst>
          </p:nvPr>
        </p:nvGraphicFramePr>
        <p:xfrm>
          <a:off x="609600" y="4884636"/>
          <a:ext cx="7772400" cy="1371678"/>
        </p:xfrm>
        <a:graphic>
          <a:graphicData uri="http://schemas.openxmlformats.org/drawingml/2006/table">
            <a:tbl>
              <a:tblPr firstRow="1" bandRow="1">
                <a:tableStyleId>{B301B821-A1FF-4177-AEE7-76D212191A09}</a:tableStyleId>
              </a:tblPr>
              <a:tblGrid>
                <a:gridCol w="5791200"/>
                <a:gridCol w="1981200"/>
              </a:tblGrid>
              <a:tr h="152426">
                <a:tc>
                  <a:txBody>
                    <a:bodyPr/>
                    <a:lstStyle/>
                    <a:p>
                      <a:r>
                        <a:rPr lang="fr-FR" sz="2400" noProof="0" dirty="0" smtClean="0">
                          <a:solidFill>
                            <a:schemeClr val="accent5"/>
                          </a:solidFill>
                        </a:rPr>
                        <a:t>Effectif d’hommes de 15-59</a:t>
                      </a:r>
                      <a:r>
                        <a:rPr lang="fr-FR" sz="2400" baseline="0" noProof="0" dirty="0" smtClean="0">
                          <a:solidFill>
                            <a:schemeClr val="accent5"/>
                          </a:solidFill>
                        </a:rPr>
                        <a:t> ans éligibles</a:t>
                      </a:r>
                      <a:endParaRPr lang="fr-FR" sz="2400" b="0" baseline="0" noProof="0" dirty="0" smtClean="0">
                        <a:solidFill>
                          <a:schemeClr val="accent5"/>
                        </a:solidFill>
                      </a:endParaRPr>
                    </a:p>
                  </a:txBody>
                  <a:tcPr marT="45733" marB="45733">
                    <a:solidFill>
                      <a:schemeClr val="tx2"/>
                    </a:solidFill>
                  </a:tcPr>
                </a:tc>
                <a:tc>
                  <a:txBody>
                    <a:bodyPr/>
                    <a:lstStyle/>
                    <a:p>
                      <a:pPr algn="ctr"/>
                      <a:r>
                        <a:rPr lang="fr-FR" sz="2400" b="1" kern="1200" dirty="0" smtClean="0">
                          <a:solidFill>
                            <a:schemeClr val="accent5"/>
                          </a:solidFill>
                          <a:effectLst/>
                          <a:latin typeface="+mn-lt"/>
                          <a:ea typeface="+mn-ea"/>
                          <a:cs typeface="+mn-cs"/>
                        </a:rPr>
                        <a:t>3 837</a:t>
                      </a:r>
                      <a:endParaRPr lang="fr-FR" sz="2400" b="0" noProof="0" dirty="0">
                        <a:solidFill>
                          <a:schemeClr val="accent5"/>
                        </a:solidFill>
                      </a:endParaRPr>
                    </a:p>
                  </a:txBody>
                  <a:tcPr marT="45733" marB="45733">
                    <a:solidFill>
                      <a:schemeClr val="tx2"/>
                    </a:solidFill>
                  </a:tcPr>
                </a:tc>
              </a:tr>
              <a:tr h="370946">
                <a:tc>
                  <a:txBody>
                    <a:bodyPr/>
                    <a:lstStyle/>
                    <a:p>
                      <a:r>
                        <a:rPr lang="fr-FR" sz="2400" noProof="0" dirty="0" smtClean="0"/>
                        <a:t>Effectif d’hommes </a:t>
                      </a:r>
                      <a:r>
                        <a:rPr lang="fr-FR" sz="2400" baseline="0" noProof="0" dirty="0" smtClean="0"/>
                        <a:t>éligibles enquêtés</a:t>
                      </a:r>
                      <a:endParaRPr lang="fr-FR" sz="2400" noProof="0" dirty="0" smtClean="0"/>
                    </a:p>
                  </a:txBody>
                  <a:tcPr marT="45733" marB="45733"/>
                </a:tc>
                <a:tc>
                  <a:txBody>
                    <a:bodyPr/>
                    <a:lstStyle/>
                    <a:p>
                      <a:pPr algn="ctr"/>
                      <a:r>
                        <a:rPr lang="fr-FR" sz="2400" kern="1200" dirty="0" smtClean="0">
                          <a:solidFill>
                            <a:schemeClr val="dk1"/>
                          </a:solidFill>
                          <a:effectLst/>
                          <a:latin typeface="+mn-lt"/>
                          <a:ea typeface="+mn-ea"/>
                          <a:cs typeface="+mn-cs"/>
                        </a:rPr>
                        <a:t>3 527</a:t>
                      </a:r>
                      <a:endParaRPr lang="fr-FR" sz="2400" noProof="0" dirty="0"/>
                    </a:p>
                  </a:txBody>
                  <a:tcPr marT="45733" marB="45733"/>
                </a:tc>
              </a:tr>
              <a:tr h="370946">
                <a:tc>
                  <a:txBody>
                    <a:bodyPr/>
                    <a:lstStyle/>
                    <a:p>
                      <a:r>
                        <a:rPr lang="fr-FR" sz="2400" noProof="0" dirty="0" smtClean="0">
                          <a:solidFill>
                            <a:schemeClr val="tx1"/>
                          </a:solidFill>
                        </a:rPr>
                        <a:t>Taux de réponse</a:t>
                      </a:r>
                      <a:r>
                        <a:rPr lang="fr-FR" sz="2400" baseline="0" noProof="0" dirty="0" smtClean="0">
                          <a:solidFill>
                            <a:schemeClr val="tx1"/>
                          </a:solidFill>
                        </a:rPr>
                        <a:t> des hommes éligibles</a:t>
                      </a:r>
                      <a:endParaRPr lang="fr-FR" sz="2400" b="1" noProof="0" dirty="0">
                        <a:solidFill>
                          <a:schemeClr val="tx1"/>
                        </a:solidFill>
                      </a:endParaRPr>
                    </a:p>
                  </a:txBody>
                  <a:tcPr marT="45733" marB="45733">
                    <a:solidFill>
                      <a:schemeClr val="accent2">
                        <a:lumMod val="20000"/>
                        <a:lumOff val="80000"/>
                      </a:schemeClr>
                    </a:solidFill>
                  </a:tcPr>
                </a:tc>
                <a:tc>
                  <a:txBody>
                    <a:bodyPr/>
                    <a:lstStyle/>
                    <a:p>
                      <a:pPr algn="ctr"/>
                      <a:r>
                        <a:rPr lang="fr-FR" sz="2400" noProof="0" dirty="0" smtClean="0">
                          <a:solidFill>
                            <a:schemeClr val="tx1"/>
                          </a:solidFill>
                        </a:rPr>
                        <a:t>92 %</a:t>
                      </a:r>
                      <a:endParaRPr lang="fr-FR" sz="2400" b="1" noProof="0" dirty="0">
                        <a:solidFill>
                          <a:schemeClr val="tx1"/>
                        </a:solidFill>
                      </a:endParaRPr>
                    </a:p>
                  </a:txBody>
                  <a:tcPr marT="45733" marB="45733">
                    <a:solidFill>
                      <a:schemeClr val="accent2">
                        <a:lumMod val="20000"/>
                        <a:lumOff val="80000"/>
                      </a:schemeClr>
                    </a:solidFill>
                  </a:tcPr>
                </a:tc>
              </a:tr>
            </a:tbl>
          </a:graphicData>
        </a:graphic>
      </p:graphicFrame>
    </p:spTree>
    <p:extLst>
      <p:ext uri="{BB962C8B-B14F-4D97-AF65-F5344CB8AC3E}">
        <p14:creationId xmlns:p14="http://schemas.microsoft.com/office/powerpoint/2010/main" val="2024435832"/>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noChangeArrowheads="1"/>
          </p:cNvSpPr>
          <p:nvPr>
            <p:ph type="title" idx="4294967295"/>
          </p:nvPr>
        </p:nvSpPr>
        <p:spPr>
          <a:xfrm>
            <a:off x="0" y="0"/>
            <a:ext cx="9144000" cy="990600"/>
          </a:xfrm>
        </p:spPr>
        <p:txBody>
          <a:bodyPr>
            <a:normAutofit/>
          </a:bodyPr>
          <a:lstStyle/>
          <a:p>
            <a:pPr>
              <a:defRPr/>
            </a:pPr>
            <a:r>
              <a:rPr lang="fr-SN" sz="4000" noProof="0" dirty="0" smtClean="0">
                <a:solidFill>
                  <a:schemeClr val="tx1"/>
                </a:solidFill>
                <a:latin typeface="+mn-lt"/>
              </a:rPr>
              <a:t>Principaux résultats</a:t>
            </a:r>
            <a:endParaRPr lang="fr-SN" sz="4000" noProof="0" dirty="0">
              <a:solidFill>
                <a:schemeClr val="tx1"/>
              </a:solidFill>
              <a:latin typeface="+mn-lt"/>
            </a:endParaRPr>
          </a:p>
        </p:txBody>
      </p:sp>
      <p:sp>
        <p:nvSpPr>
          <p:cNvPr id="21506" name="Rectangle 3"/>
          <p:cNvSpPr>
            <a:spLocks noGrp="1" noChangeArrowheads="1"/>
          </p:cNvSpPr>
          <p:nvPr>
            <p:ph idx="4294967295"/>
          </p:nvPr>
        </p:nvSpPr>
        <p:spPr bwMode="auto">
          <a:xfrm>
            <a:off x="304800" y="990600"/>
            <a:ext cx="8534400" cy="5410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p>
            <a:pPr>
              <a:lnSpc>
                <a:spcPct val="90000"/>
              </a:lnSpc>
              <a:buClr>
                <a:schemeClr val="tx1"/>
              </a:buClr>
              <a:buSzPct val="90000"/>
            </a:pPr>
            <a:r>
              <a:rPr lang="fr-SN" dirty="0">
                <a:solidFill>
                  <a:schemeClr val="tx1"/>
                </a:solidFill>
              </a:rPr>
              <a:t>Sur </a:t>
            </a:r>
            <a:r>
              <a:rPr lang="fr-SN" dirty="0" smtClean="0">
                <a:solidFill>
                  <a:schemeClr val="tx1"/>
                </a:solidFill>
              </a:rPr>
              <a:t>1 000 </a:t>
            </a:r>
            <a:r>
              <a:rPr lang="fr-SN" dirty="0">
                <a:solidFill>
                  <a:schemeClr val="tx1"/>
                </a:solidFill>
              </a:rPr>
              <a:t>naissances vivantes,</a:t>
            </a:r>
            <a:r>
              <a:rPr lang="fr-SN" dirty="0">
                <a:solidFill>
                  <a:schemeClr val="tx2">
                    <a:lumMod val="50000"/>
                  </a:schemeClr>
                </a:solidFill>
              </a:rPr>
              <a:t> </a:t>
            </a:r>
            <a:r>
              <a:rPr lang="fr-SN" b="1" dirty="0" smtClean="0">
                <a:solidFill>
                  <a:schemeClr val="tx2"/>
                </a:solidFill>
              </a:rPr>
              <a:t>54 </a:t>
            </a:r>
            <a:r>
              <a:rPr lang="fr-SN" dirty="0" smtClean="0">
                <a:solidFill>
                  <a:schemeClr val="tx1"/>
                </a:solidFill>
              </a:rPr>
              <a:t>enfants</a:t>
            </a:r>
            <a:r>
              <a:rPr lang="fr-SN" b="1" dirty="0" smtClean="0">
                <a:solidFill>
                  <a:schemeClr val="tx2"/>
                </a:solidFill>
              </a:rPr>
              <a:t> </a:t>
            </a:r>
            <a:r>
              <a:rPr lang="fr-SN" dirty="0" smtClean="0"/>
              <a:t>décèdent </a:t>
            </a:r>
            <a:r>
              <a:rPr lang="fr-SN" b="1" dirty="0">
                <a:solidFill>
                  <a:schemeClr val="tx2"/>
                </a:solidFill>
              </a:rPr>
              <a:t>avant d’atteindre l’âge de cinq ans</a:t>
            </a:r>
            <a:r>
              <a:rPr lang="fr-SN" dirty="0" smtClean="0"/>
              <a:t>.</a:t>
            </a:r>
            <a:endParaRPr lang="fr-SN" b="1" dirty="0" smtClean="0">
              <a:solidFill>
                <a:schemeClr val="tx2">
                  <a:lumMod val="75000"/>
                </a:schemeClr>
              </a:solidFill>
            </a:endParaRPr>
          </a:p>
          <a:p>
            <a:pPr>
              <a:lnSpc>
                <a:spcPct val="90000"/>
              </a:lnSpc>
              <a:buClr>
                <a:schemeClr val="tx1"/>
              </a:buClr>
              <a:buSzPct val="90000"/>
            </a:pPr>
            <a:r>
              <a:rPr lang="fr-SN" b="1" dirty="0" smtClean="0">
                <a:solidFill>
                  <a:schemeClr val="tx2"/>
                </a:solidFill>
              </a:rPr>
              <a:t>70 </a:t>
            </a:r>
            <a:r>
              <a:rPr lang="fr-SN" b="1" dirty="0">
                <a:solidFill>
                  <a:schemeClr val="tx2"/>
                </a:solidFill>
              </a:rPr>
              <a:t>%</a:t>
            </a:r>
            <a:r>
              <a:rPr lang="fr-SN" dirty="0">
                <a:solidFill>
                  <a:schemeClr val="tx2"/>
                </a:solidFill>
              </a:rPr>
              <a:t> </a:t>
            </a:r>
            <a:r>
              <a:rPr lang="fr-SN" dirty="0"/>
              <a:t>des enfants de 12-23 mois ont </a:t>
            </a:r>
            <a:r>
              <a:rPr lang="fr-SN" dirty="0" smtClean="0"/>
              <a:t>reçu </a:t>
            </a:r>
            <a:r>
              <a:rPr lang="fr-SN" b="1" dirty="0" smtClean="0">
                <a:solidFill>
                  <a:schemeClr val="tx2"/>
                </a:solidFill>
              </a:rPr>
              <a:t>tous les vaccins recommandés</a:t>
            </a:r>
            <a:r>
              <a:rPr lang="fr-SN" dirty="0" smtClean="0"/>
              <a:t>.  </a:t>
            </a:r>
          </a:p>
          <a:p>
            <a:pPr>
              <a:lnSpc>
                <a:spcPct val="90000"/>
              </a:lnSpc>
              <a:buClr>
                <a:schemeClr val="tx1"/>
              </a:buClr>
              <a:buSzPct val="90000"/>
            </a:pPr>
            <a:r>
              <a:rPr lang="fr-SN" b="1" dirty="0" smtClean="0">
                <a:solidFill>
                  <a:schemeClr val="tx2"/>
                </a:solidFill>
              </a:rPr>
              <a:t>36 % </a:t>
            </a:r>
            <a:r>
              <a:rPr lang="fr-SN" dirty="0"/>
              <a:t>d’enfants de moins de 6 mois sont </a:t>
            </a:r>
            <a:r>
              <a:rPr lang="fr-SN" b="1" dirty="0" smtClean="0">
                <a:solidFill>
                  <a:schemeClr val="tx2"/>
                </a:solidFill>
              </a:rPr>
              <a:t>exclusivement allaités au sein</a:t>
            </a:r>
            <a:r>
              <a:rPr lang="fr-SN" dirty="0" smtClean="0"/>
              <a:t>.</a:t>
            </a:r>
            <a:endParaRPr lang="fr-SN" b="1" dirty="0" smtClean="0">
              <a:solidFill>
                <a:schemeClr val="tx2"/>
              </a:solidFill>
            </a:endParaRPr>
          </a:p>
          <a:p>
            <a:pPr>
              <a:lnSpc>
                <a:spcPct val="90000"/>
              </a:lnSpc>
              <a:buClr>
                <a:schemeClr val="tx1"/>
              </a:buClr>
              <a:buSzPct val="90000"/>
            </a:pPr>
            <a:r>
              <a:rPr lang="fr-SN" b="1" noProof="0" dirty="0" smtClean="0">
                <a:solidFill>
                  <a:schemeClr val="tx2"/>
                </a:solidFill>
              </a:rPr>
              <a:t>17 % </a:t>
            </a:r>
            <a:r>
              <a:rPr lang="fr-SN" dirty="0" smtClean="0"/>
              <a:t>d’enfants de moins de 5 ans ont un </a:t>
            </a:r>
            <a:r>
              <a:rPr lang="fr-SN" b="1" noProof="0" dirty="0" smtClean="0">
                <a:solidFill>
                  <a:schemeClr val="tx2"/>
                </a:solidFill>
              </a:rPr>
              <a:t>retard de croissance</a:t>
            </a:r>
            <a:r>
              <a:rPr lang="fr-SN" dirty="0" smtClean="0"/>
              <a:t>.</a:t>
            </a:r>
            <a:endParaRPr lang="fr-SN" b="1" noProof="0" dirty="0" smtClean="0">
              <a:solidFill>
                <a:schemeClr val="tx2"/>
              </a:solidFill>
            </a:endParaRPr>
          </a:p>
          <a:p>
            <a:pPr>
              <a:lnSpc>
                <a:spcPct val="90000"/>
              </a:lnSpc>
              <a:buClr>
                <a:schemeClr val="tx1"/>
              </a:buClr>
              <a:buSzPct val="90000"/>
            </a:pPr>
            <a:r>
              <a:rPr lang="fr-SN" b="1" dirty="0" smtClean="0">
                <a:solidFill>
                  <a:schemeClr val="tx2"/>
                </a:solidFill>
              </a:rPr>
              <a:t>66 % </a:t>
            </a:r>
            <a:r>
              <a:rPr lang="fr-SN" dirty="0"/>
              <a:t>d’enfants de 6-59 mois sont atteints </a:t>
            </a:r>
            <a:r>
              <a:rPr lang="fr-SN" b="1" dirty="0" smtClean="0">
                <a:solidFill>
                  <a:schemeClr val="tx2"/>
                </a:solidFill>
              </a:rPr>
              <a:t>d’anémie</a:t>
            </a:r>
            <a:r>
              <a:rPr lang="fr-SN" dirty="0" smtClean="0"/>
              <a:t>.</a:t>
            </a:r>
            <a:endParaRPr lang="fr-SN" b="1" dirty="0" smtClean="0">
              <a:solidFill>
                <a:schemeClr val="tx2"/>
              </a:solidFill>
            </a:endParaRPr>
          </a:p>
          <a:p>
            <a:pPr>
              <a:lnSpc>
                <a:spcPct val="90000"/>
              </a:lnSpc>
              <a:buClr>
                <a:schemeClr val="tx1"/>
              </a:buClr>
              <a:buSzPct val="90000"/>
            </a:pPr>
            <a:r>
              <a:rPr lang="fr-SN" b="1" dirty="0" smtClean="0">
                <a:solidFill>
                  <a:schemeClr val="tx2"/>
                </a:solidFill>
              </a:rPr>
              <a:t>70 % </a:t>
            </a:r>
            <a:r>
              <a:rPr lang="fr-SN" dirty="0" smtClean="0">
                <a:solidFill>
                  <a:schemeClr val="tx1"/>
                </a:solidFill>
              </a:rPr>
              <a:t>des naissances sont </a:t>
            </a:r>
            <a:r>
              <a:rPr lang="fr-SN" b="1" dirty="0" smtClean="0">
                <a:solidFill>
                  <a:schemeClr val="tx2"/>
                </a:solidFill>
              </a:rPr>
              <a:t>enregistrées</a:t>
            </a:r>
            <a:r>
              <a:rPr lang="fr-SN" dirty="0" smtClean="0"/>
              <a:t>.</a:t>
            </a:r>
            <a:endParaRPr lang="fr-SN" b="1" dirty="0" smtClean="0">
              <a:solidFill>
                <a:schemeClr val="tx2"/>
              </a:solidFill>
            </a:endParaRPr>
          </a:p>
          <a:p>
            <a:pPr>
              <a:lnSpc>
                <a:spcPct val="90000"/>
              </a:lnSpc>
              <a:buClr>
                <a:schemeClr val="tx1"/>
              </a:buClr>
              <a:buSzPct val="90000"/>
            </a:pPr>
            <a:endParaRPr lang="fr-SN" b="1" noProof="0" dirty="0" smtClean="0">
              <a:solidFill>
                <a:schemeClr val="tx2"/>
              </a:solidFill>
            </a:endParaRPr>
          </a:p>
        </p:txBody>
      </p:sp>
    </p:spTree>
    <p:extLst>
      <p:ext uri="{BB962C8B-B14F-4D97-AF65-F5344CB8AC3E}">
        <p14:creationId xmlns:p14="http://schemas.microsoft.com/office/powerpoint/2010/main" val="18945799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solidFill>
                  <a:schemeClr val="bg1"/>
                </a:solidFill>
              </a:rPr>
              <a:t>Services de </a:t>
            </a:r>
            <a:r>
              <a:rPr lang="fr-FR" b="1" smtClean="0">
                <a:solidFill>
                  <a:schemeClr val="bg1"/>
                </a:solidFill>
              </a:rPr>
              <a:t>santé infantile</a:t>
            </a:r>
            <a:endParaRPr lang="en-US" b="1" dirty="0" smtClean="0">
              <a:solidFill>
                <a:schemeClr val="bg1"/>
              </a:solidFill>
            </a:endParaRPr>
          </a:p>
        </p:txBody>
      </p:sp>
    </p:spTree>
    <p:extLst>
      <p:ext uri="{BB962C8B-B14F-4D97-AF65-F5344CB8AC3E}">
        <p14:creationId xmlns:p14="http://schemas.microsoft.com/office/powerpoint/2010/main" val="2182264997"/>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noProof="0" dirty="0" smtClean="0">
                <a:solidFill>
                  <a:schemeClr val="tx1"/>
                </a:solidFill>
              </a:rPr>
              <a:t>Mortalité des enfants</a:t>
            </a:r>
          </a:p>
          <a:p>
            <a:r>
              <a:rPr lang="fr-FR" noProof="0" dirty="0" smtClean="0"/>
              <a:t>Couverture vaccinale</a:t>
            </a:r>
          </a:p>
          <a:p>
            <a:r>
              <a:rPr lang="fr-FR" dirty="0" smtClean="0">
                <a:solidFill>
                  <a:schemeClr val="tx1"/>
                </a:solidFill>
              </a:rPr>
              <a:t>Maladies de l’enfance</a:t>
            </a:r>
          </a:p>
          <a:p>
            <a:r>
              <a:rPr lang="fr-FR" dirty="0" smtClean="0">
                <a:solidFill>
                  <a:schemeClr val="tx1"/>
                </a:solidFill>
              </a:rPr>
              <a:t>Nutrition</a:t>
            </a:r>
          </a:p>
          <a:p>
            <a:r>
              <a:rPr lang="fr-FR" dirty="0" smtClean="0">
                <a:solidFill>
                  <a:schemeClr val="tx1"/>
                </a:solidFill>
              </a:rPr>
              <a:t>Situation de l’enfant</a:t>
            </a:r>
          </a:p>
          <a:p>
            <a:r>
              <a:rPr lang="fr-FR" b="1" dirty="0" smtClean="0">
                <a:solidFill>
                  <a:schemeClr val="tx2"/>
                </a:solidFill>
              </a:rPr>
              <a:t>Services de santé infantile</a:t>
            </a:r>
          </a:p>
          <a:p>
            <a:r>
              <a:rPr lang="fr-FR" dirty="0" smtClean="0"/>
              <a:t>Observations des consultations</a:t>
            </a:r>
          </a:p>
          <a:p>
            <a:pPr marL="0" indent="0">
              <a:buNone/>
            </a:pPr>
            <a:endParaRPr lang="fr-FR" dirty="0" smtClean="0"/>
          </a:p>
        </p:txBody>
      </p:sp>
    </p:spTree>
    <p:extLst>
      <p:ext uri="{BB962C8B-B14F-4D97-AF65-F5344CB8AC3E}">
        <p14:creationId xmlns:p14="http://schemas.microsoft.com/office/powerpoint/2010/main" val="2202451274"/>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normAutofit fontScale="90000"/>
          </a:bodyPr>
          <a:lstStyle/>
          <a:p>
            <a:r>
              <a:rPr lang="fr-FR" dirty="0"/>
              <a:t>Disponibilité des services de santé infantile</a:t>
            </a:r>
            <a:endParaRPr lang="en-US" dirty="0"/>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396516378"/>
              </p:ext>
            </p:extLst>
          </p:nvPr>
        </p:nvGraphicFramePr>
        <p:xfrm>
          <a:off x="0" y="1752600"/>
          <a:ext cx="9144000" cy="48768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304800" y="990600"/>
            <a:ext cx="6629400" cy="369332"/>
          </a:xfrm>
          <a:prstGeom prst="rect">
            <a:avLst/>
          </a:prstGeom>
          <a:noFill/>
        </p:spPr>
        <p:txBody>
          <a:bodyPr wrap="square" rtlCol="0">
            <a:spAutoFit/>
          </a:bodyPr>
          <a:lstStyle/>
          <a:p>
            <a:r>
              <a:rPr lang="fr-FR" i="1" dirty="0">
                <a:latin typeface="+mn-lt"/>
              </a:rPr>
              <a:t>Parmi toutes les </a:t>
            </a:r>
            <a:r>
              <a:rPr lang="fr-FR" i="1" dirty="0" smtClean="0">
                <a:latin typeface="+mn-lt"/>
              </a:rPr>
              <a:t>structures (</a:t>
            </a:r>
            <a:r>
              <a:rPr lang="fr-FR" b="1" i="1" dirty="0" smtClean="0">
                <a:latin typeface="+mn-lt"/>
              </a:rPr>
              <a:t>N=371</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273676846"/>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a:normAutofit fontScale="90000"/>
          </a:bodyPr>
          <a:lstStyle/>
          <a:p>
            <a:r>
              <a:rPr lang="fr-FR" dirty="0"/>
              <a:t>Disponibilité </a:t>
            </a:r>
            <a:r>
              <a:rPr lang="fr-FR" dirty="0" smtClean="0"/>
              <a:t>de tous les services </a:t>
            </a:r>
            <a:r>
              <a:rPr lang="fr-FR" dirty="0"/>
              <a:t>de santé infantile </a:t>
            </a:r>
            <a:r>
              <a:rPr lang="fr-FR" dirty="0" smtClean="0"/>
              <a:t>de base </a:t>
            </a:r>
            <a:r>
              <a:rPr lang="fr-FR" dirty="0"/>
              <a:t>selon </a:t>
            </a:r>
            <a:r>
              <a:rPr lang="fr-FR" dirty="0" smtClean="0"/>
              <a:t>les régions </a:t>
            </a:r>
            <a:endParaRPr lang="en-US" dirty="0"/>
          </a:p>
        </p:txBody>
      </p:sp>
      <p:sp>
        <p:nvSpPr>
          <p:cNvPr id="5" name="TextBox 4"/>
          <p:cNvSpPr txBox="1"/>
          <p:nvPr/>
        </p:nvSpPr>
        <p:spPr>
          <a:xfrm>
            <a:off x="-2" y="1219200"/>
            <a:ext cx="9144001"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b="1" i="1" dirty="0" smtClean="0">
                <a:latin typeface="+mn-lt"/>
              </a:rPr>
              <a:t>N=371</a:t>
            </a:r>
            <a:r>
              <a:rPr lang="fr-FR" i="1" dirty="0" smtClean="0">
                <a:latin typeface="+mn-lt"/>
              </a:rPr>
              <a:t>), </a:t>
            </a:r>
            <a:r>
              <a:rPr lang="fr-FR" i="1" dirty="0">
                <a:latin typeface="+mn-lt"/>
              </a:rPr>
              <a:t>pourcentage </a:t>
            </a:r>
            <a:r>
              <a:rPr lang="fr-FR" i="1" dirty="0" smtClean="0">
                <a:latin typeface="+mn-lt"/>
              </a:rPr>
              <a:t>offrant tous les services infantile de base</a:t>
            </a:r>
            <a:endParaRPr lang="en-US" i="1" dirty="0" err="1" smtClean="0">
              <a:latin typeface="+mn-lt"/>
            </a:endParaRPr>
          </a:p>
        </p:txBody>
      </p:sp>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89 %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err="1" smtClean="0">
                <a:latin typeface="+mn-lt"/>
              </a:rPr>
              <a:t>Matam</a:t>
            </a:r>
            <a:endParaRPr lang="en-US" dirty="0" smtClean="0">
              <a:latin typeface="+mn-lt"/>
            </a:endParaRPr>
          </a:p>
          <a:p>
            <a:pPr algn="ctr"/>
            <a:r>
              <a:rPr lang="en-US" dirty="0" smtClean="0">
                <a:latin typeface="+mn-lt"/>
              </a:rPr>
              <a:t>99 %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85 %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82 %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57 %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err="1" smtClean="0">
                <a:latin typeface="+mn-lt"/>
              </a:rPr>
              <a:t>Sédhiou</a:t>
            </a:r>
            <a:endParaRPr lang="en-US" dirty="0" smtClean="0">
              <a:latin typeface="+mn-lt"/>
            </a:endParaRPr>
          </a:p>
          <a:p>
            <a:pPr algn="ctr"/>
            <a:r>
              <a:rPr lang="en-US" dirty="0" smtClean="0">
                <a:latin typeface="+mn-lt"/>
              </a:rPr>
              <a:t>95 %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86 %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err="1" smtClean="0">
                <a:latin typeface="+mn-lt"/>
              </a:rPr>
              <a:t>Kaffrine</a:t>
            </a:r>
            <a:endParaRPr lang="en-US" dirty="0" smtClean="0">
              <a:latin typeface="+mn-lt"/>
            </a:endParaRPr>
          </a:p>
          <a:p>
            <a:pPr algn="ctr"/>
            <a:r>
              <a:rPr lang="en-US" dirty="0" smtClean="0">
                <a:latin typeface="+mn-lt"/>
              </a:rPr>
              <a:t>93 %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85 %</a:t>
            </a:r>
          </a:p>
        </p:txBody>
      </p:sp>
      <p:sp>
        <p:nvSpPr>
          <p:cNvPr id="75" name="TextBox 74"/>
          <p:cNvSpPr txBox="1"/>
          <p:nvPr/>
        </p:nvSpPr>
        <p:spPr>
          <a:xfrm>
            <a:off x="2093013" y="5219700"/>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a:latin typeface="+mn-lt"/>
              </a:rPr>
              <a:t>8</a:t>
            </a:r>
            <a:r>
              <a:rPr lang="en-US" dirty="0" smtClean="0">
                <a:latin typeface="+mn-lt"/>
              </a:rPr>
              <a:t>4 %</a:t>
            </a:r>
          </a:p>
        </p:txBody>
      </p:sp>
      <p:sp>
        <p:nvSpPr>
          <p:cNvPr id="76" name="TextBox 75"/>
          <p:cNvSpPr txBox="1"/>
          <p:nvPr/>
        </p:nvSpPr>
        <p:spPr>
          <a:xfrm>
            <a:off x="2276674" y="3560544"/>
            <a:ext cx="1022350" cy="646331"/>
          </a:xfrm>
          <a:prstGeom prst="rect">
            <a:avLst/>
          </a:prstGeom>
          <a:noFill/>
        </p:spPr>
        <p:txBody>
          <a:bodyPr wrap="square" rtlCol="0">
            <a:spAutoFit/>
          </a:bodyPr>
          <a:lstStyle/>
          <a:p>
            <a:pPr algn="ctr"/>
            <a:r>
              <a:rPr lang="en-US" dirty="0" err="1" smtClean="0">
                <a:latin typeface="+mn-lt"/>
              </a:rPr>
              <a:t>Diourbel</a:t>
            </a:r>
            <a:endParaRPr lang="en-US" dirty="0" smtClean="0">
              <a:latin typeface="+mn-lt"/>
            </a:endParaRPr>
          </a:p>
          <a:p>
            <a:pPr algn="ctr"/>
            <a:r>
              <a:rPr lang="en-US" dirty="0" smtClean="0">
                <a:latin typeface="+mn-lt"/>
              </a:rPr>
              <a:t>93 %</a:t>
            </a:r>
          </a:p>
        </p:txBody>
      </p:sp>
      <p:sp>
        <p:nvSpPr>
          <p:cNvPr id="77" name="TextBox 76"/>
          <p:cNvSpPr txBox="1"/>
          <p:nvPr/>
        </p:nvSpPr>
        <p:spPr>
          <a:xfrm>
            <a:off x="1492250" y="3544669"/>
            <a:ext cx="841376"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84 %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58 %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94 %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err="1" smtClean="0">
                <a:latin typeface="+mn-lt"/>
              </a:rPr>
              <a:t>Sénégal</a:t>
            </a:r>
            <a:endParaRPr lang="en-US" sz="2400" b="1" dirty="0" smtClean="0">
              <a:latin typeface="+mn-lt"/>
            </a:endParaRPr>
          </a:p>
          <a:p>
            <a:pPr algn="ctr"/>
            <a:r>
              <a:rPr lang="en-US" sz="2400" b="1" dirty="0" smtClean="0">
                <a:latin typeface="+mn-lt"/>
              </a:rPr>
              <a:t>82 %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070" y="5091113"/>
            <a:ext cx="152293"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45630"/>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174750"/>
          </a:xfrm>
        </p:spPr>
        <p:txBody>
          <a:bodyPr>
            <a:noAutofit/>
          </a:bodyPr>
          <a:lstStyle/>
          <a:p>
            <a:r>
              <a:rPr lang="fr-FR" sz="4000" dirty="0"/>
              <a:t>Fréquence de la disponibilité des services de santé infantile </a:t>
            </a:r>
            <a:endParaRPr lang="en-US" sz="4000" dirty="0"/>
          </a:p>
        </p:txBody>
      </p:sp>
      <p:sp>
        <p:nvSpPr>
          <p:cNvPr id="9" name="Content Placeholder 8"/>
          <p:cNvSpPr>
            <a:spLocks noGrp="1"/>
          </p:cNvSpPr>
          <p:nvPr>
            <p:ph idx="4294967295"/>
          </p:nvPr>
        </p:nvSpPr>
        <p:spPr>
          <a:xfrm>
            <a:off x="685800" y="1905000"/>
            <a:ext cx="7772400" cy="4114800"/>
          </a:xfrm>
        </p:spPr>
        <p:txBody>
          <a:bodyPr/>
          <a:lstStyle/>
          <a:p>
            <a:r>
              <a:rPr lang="en-US" b="1" dirty="0" smtClean="0">
                <a:solidFill>
                  <a:schemeClr val="tx2"/>
                </a:solidFill>
              </a:rPr>
              <a:t>98 %</a:t>
            </a:r>
            <a:r>
              <a:rPr lang="en-US" dirty="0" smtClean="0">
                <a:solidFill>
                  <a:schemeClr val="tx2"/>
                </a:solidFill>
              </a:rPr>
              <a:t> </a:t>
            </a:r>
            <a:r>
              <a:rPr lang="en-US" dirty="0" smtClean="0"/>
              <a:t>des structures qui </a:t>
            </a:r>
            <a:r>
              <a:rPr lang="en-US" dirty="0" err="1" smtClean="0"/>
              <a:t>offrent</a:t>
            </a:r>
            <a:r>
              <a:rPr lang="en-US" dirty="0" smtClean="0"/>
              <a:t> des </a:t>
            </a:r>
            <a:r>
              <a:rPr lang="en-US" dirty="0" err="1" smtClean="0"/>
              <a:t>soins</a:t>
            </a:r>
            <a:r>
              <a:rPr lang="en-US" dirty="0" smtClean="0"/>
              <a:t> </a:t>
            </a:r>
            <a:r>
              <a:rPr lang="en-US" dirty="0" err="1" smtClean="0"/>
              <a:t>curatifs</a:t>
            </a:r>
            <a:r>
              <a:rPr lang="en-US" dirty="0" smtClean="0"/>
              <a:t> </a:t>
            </a:r>
            <a:r>
              <a:rPr lang="en-US" dirty="0" err="1" smtClean="0"/>
              <a:t>infantiles</a:t>
            </a:r>
            <a:r>
              <a:rPr lang="en-US" dirty="0" smtClean="0"/>
              <a:t> (</a:t>
            </a:r>
            <a:r>
              <a:rPr lang="en-US" b="1" dirty="0" smtClean="0"/>
              <a:t>N=355</a:t>
            </a:r>
            <a:r>
              <a:rPr lang="en-US" dirty="0" smtClean="0"/>
              <a:t>) </a:t>
            </a:r>
            <a:r>
              <a:rPr lang="en-US" b="1" dirty="0" err="1" smtClean="0">
                <a:solidFill>
                  <a:schemeClr val="tx2"/>
                </a:solidFill>
              </a:rPr>
              <a:t>offrent</a:t>
            </a:r>
            <a:r>
              <a:rPr lang="en-US" b="1" dirty="0" smtClean="0">
                <a:solidFill>
                  <a:schemeClr val="tx2"/>
                </a:solidFill>
              </a:rPr>
              <a:t> </a:t>
            </a:r>
            <a:r>
              <a:rPr lang="en-US" b="1" dirty="0" err="1" smtClean="0">
                <a:solidFill>
                  <a:schemeClr val="tx2"/>
                </a:solidFill>
              </a:rPr>
              <a:t>ces</a:t>
            </a:r>
            <a:r>
              <a:rPr lang="en-US" b="1" dirty="0" smtClean="0">
                <a:solidFill>
                  <a:schemeClr val="tx2"/>
                </a:solidFill>
              </a:rPr>
              <a:t> services 5 </a:t>
            </a:r>
            <a:r>
              <a:rPr lang="en-US" b="1" dirty="0" err="1" smtClean="0">
                <a:solidFill>
                  <a:schemeClr val="tx2"/>
                </a:solidFill>
              </a:rPr>
              <a:t>jours</a:t>
            </a:r>
            <a:r>
              <a:rPr lang="en-US" b="1" dirty="0" smtClean="0">
                <a:solidFill>
                  <a:schemeClr val="tx2"/>
                </a:solidFill>
              </a:rPr>
              <a:t> </a:t>
            </a:r>
            <a:r>
              <a:rPr lang="en-US" b="1" dirty="0" err="1" smtClean="0">
                <a:solidFill>
                  <a:schemeClr val="tx2"/>
                </a:solidFill>
              </a:rPr>
              <a:t>ou</a:t>
            </a:r>
            <a:r>
              <a:rPr lang="en-US" b="1" dirty="0" smtClean="0">
                <a:solidFill>
                  <a:schemeClr val="tx2"/>
                </a:solidFill>
              </a:rPr>
              <a:t> plus</a:t>
            </a:r>
            <a:r>
              <a:rPr lang="en-US" dirty="0" smtClean="0">
                <a:solidFill>
                  <a:schemeClr val="tx2"/>
                </a:solidFill>
              </a:rPr>
              <a:t> </a:t>
            </a:r>
            <a:r>
              <a:rPr lang="en-US" dirty="0" smtClean="0"/>
              <a:t>par </a:t>
            </a:r>
            <a:r>
              <a:rPr lang="en-US" dirty="0" err="1" smtClean="0"/>
              <a:t>semaine</a:t>
            </a:r>
            <a:r>
              <a:rPr lang="en-US" dirty="0" smtClean="0"/>
              <a:t>.</a:t>
            </a:r>
          </a:p>
          <a:p>
            <a:r>
              <a:rPr lang="en-US" b="1" dirty="0" smtClean="0">
                <a:solidFill>
                  <a:schemeClr val="tx2"/>
                </a:solidFill>
              </a:rPr>
              <a:t>92 </a:t>
            </a:r>
            <a:r>
              <a:rPr lang="en-US" b="1" dirty="0">
                <a:solidFill>
                  <a:schemeClr val="tx2"/>
                </a:solidFill>
              </a:rPr>
              <a:t>%</a:t>
            </a:r>
            <a:r>
              <a:rPr lang="en-US" dirty="0" smtClean="0">
                <a:solidFill>
                  <a:schemeClr val="tx2"/>
                </a:solidFill>
              </a:rPr>
              <a:t> </a:t>
            </a:r>
            <a:r>
              <a:rPr lang="en-US" dirty="0" smtClean="0"/>
              <a:t>des structures qui </a:t>
            </a:r>
            <a:r>
              <a:rPr lang="en-US" dirty="0" err="1" smtClean="0"/>
              <a:t>offrent</a:t>
            </a:r>
            <a:r>
              <a:rPr lang="en-US" dirty="0" smtClean="0"/>
              <a:t> des services de </a:t>
            </a:r>
            <a:r>
              <a:rPr lang="en-US" dirty="0" err="1" smtClean="0"/>
              <a:t>suivi</a:t>
            </a:r>
            <a:r>
              <a:rPr lang="en-US" dirty="0" smtClean="0"/>
              <a:t> de la </a:t>
            </a:r>
            <a:r>
              <a:rPr lang="en-US" dirty="0" err="1" smtClean="0"/>
              <a:t>croissance</a:t>
            </a:r>
            <a:r>
              <a:rPr lang="en-US" dirty="0" smtClean="0"/>
              <a:t> (</a:t>
            </a:r>
            <a:r>
              <a:rPr lang="en-US" b="1" dirty="0" smtClean="0"/>
              <a:t>N=319</a:t>
            </a:r>
            <a:r>
              <a:rPr lang="en-US" dirty="0" smtClean="0"/>
              <a:t>)</a:t>
            </a:r>
            <a:r>
              <a:rPr lang="en-US" dirty="0" smtClean="0">
                <a:solidFill>
                  <a:schemeClr val="tx2"/>
                </a:solidFill>
              </a:rPr>
              <a:t> </a:t>
            </a:r>
            <a:r>
              <a:rPr lang="en-US" b="1" dirty="0" err="1">
                <a:solidFill>
                  <a:schemeClr val="tx2"/>
                </a:solidFill>
              </a:rPr>
              <a:t>offrent</a:t>
            </a:r>
            <a:r>
              <a:rPr lang="en-US" b="1" dirty="0">
                <a:solidFill>
                  <a:schemeClr val="tx2"/>
                </a:solidFill>
              </a:rPr>
              <a:t> </a:t>
            </a:r>
            <a:r>
              <a:rPr lang="en-US" b="1" dirty="0" err="1">
                <a:solidFill>
                  <a:schemeClr val="tx2"/>
                </a:solidFill>
              </a:rPr>
              <a:t>ces</a:t>
            </a:r>
            <a:r>
              <a:rPr lang="en-US" b="1" dirty="0">
                <a:solidFill>
                  <a:schemeClr val="tx2"/>
                </a:solidFill>
              </a:rPr>
              <a:t> services 5 </a:t>
            </a:r>
            <a:r>
              <a:rPr lang="en-US" b="1" dirty="0" err="1">
                <a:solidFill>
                  <a:schemeClr val="tx2"/>
                </a:solidFill>
              </a:rPr>
              <a:t>jours</a:t>
            </a:r>
            <a:r>
              <a:rPr lang="en-US" b="1" dirty="0">
                <a:solidFill>
                  <a:schemeClr val="tx2"/>
                </a:solidFill>
              </a:rPr>
              <a:t> </a:t>
            </a:r>
            <a:r>
              <a:rPr lang="en-US" b="1" dirty="0" err="1">
                <a:solidFill>
                  <a:schemeClr val="tx2"/>
                </a:solidFill>
              </a:rPr>
              <a:t>ou</a:t>
            </a:r>
            <a:r>
              <a:rPr lang="en-US" b="1" dirty="0">
                <a:solidFill>
                  <a:schemeClr val="tx2"/>
                </a:solidFill>
              </a:rPr>
              <a:t> plus </a:t>
            </a:r>
            <a:r>
              <a:rPr lang="en-US" dirty="0" smtClean="0"/>
              <a:t>par </a:t>
            </a:r>
            <a:r>
              <a:rPr lang="en-US" dirty="0" err="1" smtClean="0"/>
              <a:t>semaine</a:t>
            </a:r>
            <a:r>
              <a:rPr lang="en-US" dirty="0" smtClean="0"/>
              <a:t>. </a:t>
            </a:r>
            <a:endParaRPr lang="en-US" dirty="0"/>
          </a:p>
        </p:txBody>
      </p:sp>
    </p:spTree>
    <p:extLst>
      <p:ext uri="{BB962C8B-B14F-4D97-AF65-F5344CB8AC3E}">
        <p14:creationId xmlns:p14="http://schemas.microsoft.com/office/powerpoint/2010/main" val="3667784097"/>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lstStyle/>
          <a:p>
            <a:r>
              <a:rPr lang="fr-FR" dirty="0"/>
              <a:t>Disponibilité des </a:t>
            </a:r>
            <a:r>
              <a:rPr lang="fr-FR" dirty="0" smtClean="0"/>
              <a:t>vaccins</a:t>
            </a:r>
            <a:endParaRPr lang="en-US" dirty="0"/>
          </a:p>
        </p:txBody>
      </p:sp>
      <p:graphicFrame>
        <p:nvGraphicFramePr>
          <p:cNvPr id="7" name="Content Placeholder 6"/>
          <p:cNvGraphicFramePr>
            <a:graphicFrameLocks noGrp="1"/>
          </p:cNvGraphicFramePr>
          <p:nvPr>
            <p:ph idx="4294967295"/>
            <p:extLst/>
          </p:nvPr>
        </p:nvGraphicFramePr>
        <p:xfrm>
          <a:off x="0" y="2057400"/>
          <a:ext cx="91440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990600"/>
            <a:ext cx="9144000" cy="923330"/>
          </a:xfrm>
          <a:prstGeom prst="rect">
            <a:avLst/>
          </a:prstGeom>
          <a:noFill/>
        </p:spPr>
        <p:txBody>
          <a:bodyPr wrap="square" rtlCol="0">
            <a:spAutoFit/>
          </a:bodyPr>
          <a:lstStyle/>
          <a:p>
            <a:pPr algn="ctr"/>
            <a:r>
              <a:rPr lang="fr-FR" i="1" dirty="0">
                <a:latin typeface="+mn-lt"/>
              </a:rPr>
              <a:t>Parmi les structures qui offrent les services de vaccination infantile et stockent les </a:t>
            </a:r>
            <a:r>
              <a:rPr lang="fr-FR" i="1" dirty="0" smtClean="0">
                <a:latin typeface="+mn-lt"/>
              </a:rPr>
              <a:t>vaccins </a:t>
            </a:r>
            <a:r>
              <a:rPr lang="fr-FR" i="1" dirty="0">
                <a:latin typeface="+mn-lt"/>
              </a:rPr>
              <a:t>de façon routinière dans la </a:t>
            </a:r>
            <a:r>
              <a:rPr lang="fr-FR" i="1" dirty="0" smtClean="0">
                <a:latin typeface="+mn-lt"/>
              </a:rPr>
              <a:t>structure, </a:t>
            </a:r>
            <a:r>
              <a:rPr lang="fr-FR" i="1" dirty="0">
                <a:latin typeface="+mn-lt"/>
              </a:rPr>
              <a:t>pourcentages ayant des vaccins indiqués et non périmés observés le jour de l’enquête</a:t>
            </a:r>
            <a:endParaRPr lang="en-US" i="1" dirty="0" err="1" smtClean="0">
              <a:latin typeface="+mn-lt"/>
            </a:endParaRPr>
          </a:p>
        </p:txBody>
      </p:sp>
    </p:spTree>
    <p:extLst>
      <p:ext uri="{BB962C8B-B14F-4D97-AF65-F5344CB8AC3E}">
        <p14:creationId xmlns:p14="http://schemas.microsoft.com/office/powerpoint/2010/main" val="689810896"/>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95 %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err="1" smtClean="0">
                <a:latin typeface="+mn-lt"/>
              </a:rPr>
              <a:t>Matam</a:t>
            </a:r>
            <a:endParaRPr lang="en-US" dirty="0" smtClean="0">
              <a:latin typeface="+mn-lt"/>
            </a:endParaRPr>
          </a:p>
          <a:p>
            <a:pPr algn="ctr"/>
            <a:r>
              <a:rPr lang="en-US" dirty="0" smtClean="0">
                <a:latin typeface="+mn-lt"/>
              </a:rPr>
              <a:t>100 %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62 %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87 %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err="1" smtClean="0">
                <a:latin typeface="+mn-lt"/>
              </a:rPr>
              <a:t>Kolda</a:t>
            </a:r>
            <a:endParaRPr lang="en-US" dirty="0" smtClean="0">
              <a:latin typeface="+mn-lt"/>
            </a:endParaRPr>
          </a:p>
          <a:p>
            <a:pPr algn="ctr"/>
            <a:r>
              <a:rPr lang="en-US" dirty="0" smtClean="0">
                <a:latin typeface="+mn-lt"/>
              </a:rPr>
              <a:t>100 %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err="1" smtClean="0">
                <a:solidFill>
                  <a:schemeClr val="accent5"/>
                </a:solidFill>
                <a:latin typeface="+mn-lt"/>
              </a:rPr>
              <a:t>Sédhiou</a:t>
            </a:r>
            <a:endParaRPr lang="en-US" dirty="0" smtClean="0">
              <a:solidFill>
                <a:schemeClr val="accent5"/>
              </a:solidFill>
              <a:latin typeface="+mn-lt"/>
            </a:endParaRPr>
          </a:p>
          <a:p>
            <a:pPr algn="ctr"/>
            <a:r>
              <a:rPr lang="en-US" dirty="0" smtClean="0">
                <a:solidFill>
                  <a:schemeClr val="accent5"/>
                </a:solidFill>
                <a:latin typeface="+mn-lt"/>
              </a:rPr>
              <a:t>86 %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79 %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80 %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66 %</a:t>
            </a:r>
          </a:p>
        </p:txBody>
      </p:sp>
      <p:sp>
        <p:nvSpPr>
          <p:cNvPr id="75" name="TextBox 74"/>
          <p:cNvSpPr txBox="1"/>
          <p:nvPr/>
        </p:nvSpPr>
        <p:spPr>
          <a:xfrm>
            <a:off x="2174190" y="5236566"/>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100 %</a:t>
            </a:r>
          </a:p>
        </p:txBody>
      </p:sp>
      <p:sp>
        <p:nvSpPr>
          <p:cNvPr id="76" name="TextBox 75"/>
          <p:cNvSpPr txBox="1"/>
          <p:nvPr/>
        </p:nvSpPr>
        <p:spPr>
          <a:xfrm>
            <a:off x="2225874" y="3574912"/>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90 %</a:t>
            </a:r>
          </a:p>
        </p:txBody>
      </p:sp>
      <p:sp>
        <p:nvSpPr>
          <p:cNvPr id="77" name="TextBox 76"/>
          <p:cNvSpPr txBox="1"/>
          <p:nvPr/>
        </p:nvSpPr>
        <p:spPr>
          <a:xfrm>
            <a:off x="1447800" y="3620869"/>
            <a:ext cx="847725"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40 %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84 %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94 %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err="1" smtClean="0">
                <a:latin typeface="+mn-lt"/>
              </a:rPr>
              <a:t>Sénégal</a:t>
            </a:r>
            <a:endParaRPr lang="en-US" sz="2400" b="1" dirty="0" smtClean="0">
              <a:latin typeface="+mn-lt"/>
            </a:endParaRPr>
          </a:p>
          <a:p>
            <a:pPr algn="ctr"/>
            <a:r>
              <a:rPr lang="en-US" sz="2400" b="1" dirty="0" smtClean="0">
                <a:latin typeface="+mn-lt"/>
              </a:rPr>
              <a:t>80 %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a:spLocks noGrp="1"/>
          </p:cNvSpPr>
          <p:nvPr>
            <p:ph type="title" idx="4294967295"/>
          </p:nvPr>
        </p:nvSpPr>
        <p:spPr>
          <a:xfrm>
            <a:off x="0" y="0"/>
            <a:ext cx="9144000" cy="838200"/>
          </a:xfrm>
        </p:spPr>
        <p:txBody>
          <a:bodyPr>
            <a:normAutofit fontScale="90000"/>
          </a:bodyPr>
          <a:lstStyle/>
          <a:p>
            <a:r>
              <a:rPr lang="fr-FR" dirty="0"/>
              <a:t>Disponibilité des </a:t>
            </a:r>
            <a:r>
              <a:rPr lang="fr-FR" dirty="0" smtClean="0"/>
              <a:t>vaccins selon les régions</a:t>
            </a:r>
            <a:endParaRPr lang="en-US" dirty="0"/>
          </a:p>
        </p:txBody>
      </p:sp>
      <p:sp>
        <p:nvSpPr>
          <p:cNvPr id="83" name="TextBox 82"/>
          <p:cNvSpPr txBox="1"/>
          <p:nvPr/>
        </p:nvSpPr>
        <p:spPr>
          <a:xfrm>
            <a:off x="0" y="708323"/>
            <a:ext cx="9144000" cy="923330"/>
          </a:xfrm>
          <a:prstGeom prst="rect">
            <a:avLst/>
          </a:prstGeom>
          <a:noFill/>
        </p:spPr>
        <p:txBody>
          <a:bodyPr wrap="square" rtlCol="0">
            <a:spAutoFit/>
          </a:bodyPr>
          <a:lstStyle/>
          <a:p>
            <a:pPr algn="ctr"/>
            <a:r>
              <a:rPr lang="fr-FR" i="1" dirty="0">
                <a:latin typeface="+mn-lt"/>
              </a:rPr>
              <a:t>Parmi les structures qui offrent les services de vaccination infantile et stockent les vaccine de façon routinière dans la </a:t>
            </a:r>
            <a:r>
              <a:rPr lang="fr-FR" i="1" dirty="0" smtClean="0">
                <a:latin typeface="+mn-lt"/>
              </a:rPr>
              <a:t>structure (N=290), </a:t>
            </a:r>
            <a:r>
              <a:rPr lang="fr-FR" i="1" dirty="0">
                <a:latin typeface="+mn-lt"/>
              </a:rPr>
              <a:t>pourcentages ayant </a:t>
            </a:r>
            <a:r>
              <a:rPr lang="fr-FR" i="1" dirty="0" smtClean="0">
                <a:latin typeface="+mn-lt"/>
              </a:rPr>
              <a:t>tous les </a:t>
            </a:r>
            <a:r>
              <a:rPr lang="fr-FR" i="1" dirty="0">
                <a:latin typeface="+mn-lt"/>
              </a:rPr>
              <a:t>vaccins </a:t>
            </a:r>
            <a:r>
              <a:rPr lang="fr-FR" i="1" dirty="0" smtClean="0">
                <a:latin typeface="+mn-lt"/>
              </a:rPr>
              <a:t>infantile de base non </a:t>
            </a:r>
            <a:r>
              <a:rPr lang="fr-FR" i="1" dirty="0">
                <a:latin typeface="+mn-lt"/>
              </a:rPr>
              <a:t>périmés observés le jour de l’enquête</a:t>
            </a:r>
            <a:endParaRPr lang="en-US" i="1" dirty="0" err="1" smtClean="0">
              <a:latin typeface="+mn-lt"/>
            </a:endParaRPr>
          </a:p>
        </p:txBody>
      </p:sp>
      <p:cxnSp>
        <p:nvCxnSpPr>
          <p:cNvPr id="3" name="Straight Connector 2"/>
          <p:cNvCxnSpPr/>
          <p:nvPr/>
        </p:nvCxnSpPr>
        <p:spPr>
          <a:xfrm flipH="1">
            <a:off x="2852738" y="5091113"/>
            <a:ext cx="223837" cy="180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5280753"/>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219200"/>
          </a:xfrm>
        </p:spPr>
        <p:txBody>
          <a:bodyPr>
            <a:normAutofit/>
          </a:bodyPr>
          <a:lstStyle/>
          <a:p>
            <a:r>
              <a:rPr lang="fr-HT" sz="3600" dirty="0" smtClean="0"/>
              <a:t>Équipement </a:t>
            </a:r>
            <a:r>
              <a:rPr lang="fr-HT" sz="3600" dirty="0"/>
              <a:t>pour les services de soins curatifs infantiles</a:t>
            </a:r>
            <a:endParaRPr lang="en-US" sz="3600" dirty="0"/>
          </a:p>
        </p:txBody>
      </p:sp>
      <p:graphicFrame>
        <p:nvGraphicFramePr>
          <p:cNvPr id="7" name="Content Placeholder 6"/>
          <p:cNvGraphicFramePr>
            <a:graphicFrameLocks noGrp="1"/>
          </p:cNvGraphicFramePr>
          <p:nvPr>
            <p:ph idx="4294967295"/>
            <p:extLst/>
          </p:nvPr>
        </p:nvGraphicFramePr>
        <p:xfrm>
          <a:off x="0" y="1789331"/>
          <a:ext cx="9144000"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2864" y="1143000"/>
            <a:ext cx="8750135" cy="646331"/>
          </a:xfrm>
          <a:prstGeom prst="rect">
            <a:avLst/>
          </a:prstGeom>
          <a:noFill/>
        </p:spPr>
        <p:txBody>
          <a:bodyPr wrap="square" rtlCol="0">
            <a:spAutoFit/>
          </a:bodyPr>
          <a:lstStyle/>
          <a:p>
            <a:r>
              <a:rPr lang="fr-HT" i="1" dirty="0">
                <a:latin typeface="+mn-lt"/>
              </a:rPr>
              <a:t>Parmi toutes les </a:t>
            </a:r>
            <a:r>
              <a:rPr lang="fr-HT" i="1" dirty="0" smtClean="0">
                <a:latin typeface="+mn-lt"/>
              </a:rPr>
              <a:t>structures offrant </a:t>
            </a:r>
            <a:r>
              <a:rPr lang="fr-HT" i="1" dirty="0">
                <a:latin typeface="+mn-lt"/>
              </a:rPr>
              <a:t>des soins curatifs ambulatoires pour enfants </a:t>
            </a:r>
            <a:r>
              <a:rPr lang="fr-HT" i="1" dirty="0" smtClean="0">
                <a:latin typeface="+mn-lt"/>
              </a:rPr>
              <a:t>malades (</a:t>
            </a:r>
            <a:r>
              <a:rPr lang="fr-HT" b="1" i="1" dirty="0" smtClean="0">
                <a:latin typeface="+mn-lt"/>
              </a:rPr>
              <a:t>N=355</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1894986542"/>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1143000"/>
          </a:xfrm>
        </p:spPr>
        <p:txBody>
          <a:bodyPr>
            <a:normAutofit fontScale="90000"/>
          </a:bodyPr>
          <a:lstStyle/>
          <a:p>
            <a:pPr eaLnBrk="1" hangingPunct="1"/>
            <a:r>
              <a:rPr lang="fr-FR" sz="4000" dirty="0" smtClean="0"/>
              <a:t>Formation des prestataires des services de santé infantile</a:t>
            </a:r>
          </a:p>
        </p:txBody>
      </p:sp>
      <p:graphicFrame>
        <p:nvGraphicFramePr>
          <p:cNvPr id="4" name="Chart Placeholder 3"/>
          <p:cNvGraphicFramePr>
            <a:graphicFrameLocks noGrp="1"/>
          </p:cNvGraphicFramePr>
          <p:nvPr>
            <p:ph type="chart" idx="4294967295"/>
            <p:extLst/>
          </p:nvPr>
        </p:nvGraphicFramePr>
        <p:xfrm>
          <a:off x="228600" y="1600200"/>
          <a:ext cx="8915400" cy="51816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14844" y="1222014"/>
            <a:ext cx="9129156" cy="646331"/>
          </a:xfrm>
          <a:prstGeom prst="rect">
            <a:avLst/>
          </a:prstGeom>
          <a:noFill/>
          <a:ln w="9525">
            <a:noFill/>
            <a:miter lim="800000"/>
            <a:headEnd/>
            <a:tailEnd/>
          </a:ln>
          <a:effectLst/>
        </p:spPr>
        <p:txBody>
          <a:bodyPr wrap="square">
            <a:spAutoFit/>
          </a:bodyPr>
          <a:lstStyle/>
          <a:p>
            <a:pPr algn="ctr">
              <a:spcBef>
                <a:spcPct val="50000"/>
              </a:spcBef>
              <a:defRPr/>
            </a:pPr>
            <a:r>
              <a:rPr lang="fr-FR" i="1" dirty="0">
                <a:latin typeface="+mn-lt"/>
              </a:rPr>
              <a:t>Pourcentage de prestataires des services de santé des enfants ayant été interviewés (</a:t>
            </a:r>
            <a:r>
              <a:rPr lang="fr-FR" b="1" i="1" dirty="0" smtClean="0">
                <a:latin typeface="+mn-lt"/>
              </a:rPr>
              <a:t>N=918</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110962645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09600"/>
            <a:ext cx="7772400" cy="1143000"/>
          </a:xfrm>
        </p:spPr>
        <p:txBody>
          <a:bodyPr/>
          <a:lstStyle/>
          <a:p>
            <a:r>
              <a:rPr lang="fr-FR" dirty="0" smtClean="0"/>
              <a:t>Résultats de données agrégées</a:t>
            </a:r>
            <a:endParaRPr lang="fr-FR" dirty="0"/>
          </a:p>
        </p:txBody>
      </p:sp>
      <p:sp>
        <p:nvSpPr>
          <p:cNvPr id="3" name="Content Placeholder 2"/>
          <p:cNvSpPr>
            <a:spLocks noGrp="1"/>
          </p:cNvSpPr>
          <p:nvPr>
            <p:ph idx="4294967295"/>
          </p:nvPr>
        </p:nvSpPr>
        <p:spPr>
          <a:xfrm>
            <a:off x="0" y="1981200"/>
            <a:ext cx="7772400" cy="4114800"/>
          </a:xfrm>
        </p:spPr>
        <p:txBody>
          <a:bodyPr/>
          <a:lstStyle/>
          <a:p>
            <a:r>
              <a:rPr lang="fr-FR" dirty="0" smtClean="0"/>
              <a:t>Pour </a:t>
            </a:r>
            <a:r>
              <a:rPr lang="fr-FR" dirty="0" smtClean="0">
                <a:solidFill>
                  <a:schemeClr val="dk1"/>
                </a:solidFill>
              </a:rPr>
              <a:t>assurer </a:t>
            </a:r>
            <a:r>
              <a:rPr lang="fr-FR" dirty="0">
                <a:solidFill>
                  <a:schemeClr val="dk1"/>
                </a:solidFill>
              </a:rPr>
              <a:t>la représentativité au niveau des 14 </a:t>
            </a:r>
            <a:r>
              <a:rPr lang="fr-FR" dirty="0" smtClean="0">
                <a:solidFill>
                  <a:schemeClr val="dk1"/>
                </a:solidFill>
              </a:rPr>
              <a:t>régions les </a:t>
            </a:r>
            <a:r>
              <a:rPr lang="fr-FR" dirty="0">
                <a:solidFill>
                  <a:schemeClr val="dk1"/>
                </a:solidFill>
              </a:rPr>
              <a:t>données </a:t>
            </a:r>
            <a:r>
              <a:rPr lang="fr-FR" dirty="0" smtClean="0">
                <a:solidFill>
                  <a:schemeClr val="dk1"/>
                </a:solidFill>
              </a:rPr>
              <a:t>des </a:t>
            </a:r>
            <a:r>
              <a:rPr lang="fr-FR" dirty="0">
                <a:solidFill>
                  <a:schemeClr val="dk1"/>
                </a:solidFill>
              </a:rPr>
              <a:t>Phases </a:t>
            </a:r>
            <a:r>
              <a:rPr lang="fr-FR" dirty="0" smtClean="0">
                <a:solidFill>
                  <a:schemeClr val="dk1"/>
                </a:solidFill>
              </a:rPr>
              <a:t>3-4 ont été </a:t>
            </a:r>
            <a:r>
              <a:rPr lang="fr-FR" dirty="0">
                <a:solidFill>
                  <a:schemeClr val="dk1"/>
                </a:solidFill>
              </a:rPr>
              <a:t>agrégées</a:t>
            </a:r>
            <a:r>
              <a:rPr lang="fr-FR" dirty="0" smtClean="0">
                <a:solidFill>
                  <a:schemeClr val="dk1"/>
                </a:solidFill>
              </a:rPr>
              <a:t>.</a:t>
            </a:r>
            <a:endParaRPr lang="fr-FR" dirty="0">
              <a:solidFill>
                <a:schemeClr val="dk1"/>
              </a:solidFill>
            </a:endParaRPr>
          </a:p>
          <a:p>
            <a:r>
              <a:rPr lang="fr-FR" dirty="0" smtClean="0"/>
              <a:t>Les présentations ne montrent que les résultats de la Phase 4, SAUF les cartes qui montrent les résultats agrégés.</a:t>
            </a:r>
            <a:endParaRPr lang="fr-FR" dirty="0"/>
          </a:p>
        </p:txBody>
      </p:sp>
    </p:spTree>
    <p:extLst>
      <p:ext uri="{BB962C8B-B14F-4D97-AF65-F5344CB8AC3E}">
        <p14:creationId xmlns:p14="http://schemas.microsoft.com/office/powerpoint/2010/main" val="1914977037"/>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fontScale="85000" lnSpcReduction="10000"/>
          </a:bodyPr>
          <a:lstStyle/>
          <a:p>
            <a:r>
              <a:rPr lang="fr-FR" noProof="0" dirty="0" smtClean="0">
                <a:solidFill>
                  <a:schemeClr val="tx1"/>
                </a:solidFill>
              </a:rPr>
              <a:t>Mortalité des enfants</a:t>
            </a:r>
          </a:p>
          <a:p>
            <a:r>
              <a:rPr lang="fr-FR" noProof="0" dirty="0" smtClean="0"/>
              <a:t>Couverture vaccinale</a:t>
            </a:r>
          </a:p>
          <a:p>
            <a:r>
              <a:rPr lang="fr-FR" dirty="0" smtClean="0">
                <a:solidFill>
                  <a:schemeClr val="tx1"/>
                </a:solidFill>
              </a:rPr>
              <a:t>Maladies de l’enfance</a:t>
            </a:r>
          </a:p>
          <a:p>
            <a:r>
              <a:rPr lang="fr-FR" dirty="0" smtClean="0">
                <a:solidFill>
                  <a:schemeClr val="tx1"/>
                </a:solidFill>
              </a:rPr>
              <a:t>Nutrition</a:t>
            </a:r>
          </a:p>
          <a:p>
            <a:r>
              <a:rPr lang="fr-FR" dirty="0" smtClean="0">
                <a:solidFill>
                  <a:schemeClr val="tx1"/>
                </a:solidFill>
              </a:rPr>
              <a:t>Situation de l’enfant</a:t>
            </a:r>
          </a:p>
          <a:p>
            <a:r>
              <a:rPr lang="fr-FR" dirty="0" smtClean="0"/>
              <a:t>Services de santé infantile</a:t>
            </a:r>
          </a:p>
          <a:p>
            <a:r>
              <a:rPr lang="fr-FR" b="1" dirty="0" smtClean="0">
                <a:solidFill>
                  <a:schemeClr val="tx2"/>
                </a:solidFill>
              </a:rPr>
              <a:t>Observations des consultations</a:t>
            </a:r>
          </a:p>
          <a:p>
            <a:pPr marL="0" indent="0">
              <a:buNone/>
            </a:pPr>
            <a:endParaRPr lang="fr-FR" dirty="0" smtClean="0"/>
          </a:p>
        </p:txBody>
      </p:sp>
    </p:spTree>
    <p:extLst>
      <p:ext uri="{BB962C8B-B14F-4D97-AF65-F5344CB8AC3E}">
        <p14:creationId xmlns:p14="http://schemas.microsoft.com/office/powerpoint/2010/main" val="306803735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idx="4294967295"/>
          </p:nvPr>
        </p:nvSpPr>
        <p:spPr>
          <a:xfrm>
            <a:off x="0" y="0"/>
            <a:ext cx="9182100" cy="1143000"/>
          </a:xfrm>
        </p:spPr>
        <p:txBody>
          <a:bodyPr>
            <a:normAutofit fontScale="90000"/>
          </a:bodyPr>
          <a:lstStyle/>
          <a:p>
            <a:pPr eaLnBrk="1" hangingPunct="1"/>
            <a:r>
              <a:rPr lang="fr-FR" sz="3600" dirty="0" smtClean="0"/>
              <a:t>Évaluation des signes de danger </a:t>
            </a:r>
            <a:br>
              <a:rPr lang="fr-FR" sz="3600" dirty="0" smtClean="0"/>
            </a:br>
            <a:r>
              <a:rPr lang="fr-FR" sz="3600" dirty="0" smtClean="0"/>
              <a:t>pendant les consultations</a:t>
            </a:r>
            <a:endParaRPr lang="fr-FR" sz="4000" dirty="0" smtClean="0"/>
          </a:p>
        </p:txBody>
      </p:sp>
      <p:graphicFrame>
        <p:nvGraphicFramePr>
          <p:cNvPr id="2" name="Object 4"/>
          <p:cNvGraphicFramePr>
            <a:graphicFrameLocks noGrp="1" noChangeAspect="1"/>
          </p:cNvGraphicFramePr>
          <p:nvPr>
            <p:ph type="chart" idx="4294967295"/>
            <p:extLst/>
          </p:nvPr>
        </p:nvGraphicFramePr>
        <p:xfrm>
          <a:off x="0" y="2032000"/>
          <a:ext cx="7939088" cy="4394200"/>
        </p:xfrm>
        <a:graphic>
          <a:graphicData uri="http://schemas.openxmlformats.org/drawingml/2006/chart">
            <c:chart xmlns:c="http://schemas.openxmlformats.org/drawingml/2006/chart" xmlns:r="http://schemas.openxmlformats.org/officeDocument/2006/relationships" r:id="rId3"/>
          </a:graphicData>
        </a:graphic>
      </p:graphicFrame>
      <p:sp>
        <p:nvSpPr>
          <p:cNvPr id="33798" name="Text Box 6"/>
          <p:cNvSpPr txBox="1">
            <a:spLocks noChangeArrowheads="1"/>
          </p:cNvSpPr>
          <p:nvPr/>
        </p:nvSpPr>
        <p:spPr bwMode="auto">
          <a:xfrm>
            <a:off x="0" y="990600"/>
            <a:ext cx="9144000" cy="923330"/>
          </a:xfrm>
          <a:prstGeom prst="rect">
            <a:avLst/>
          </a:prstGeom>
          <a:noFill/>
          <a:ln w="9525">
            <a:noFill/>
            <a:miter lim="800000"/>
            <a:headEnd/>
            <a:tailEnd/>
          </a:ln>
          <a:effectLst/>
        </p:spPr>
        <p:txBody>
          <a:bodyPr wrap="square">
            <a:spAutoFit/>
          </a:bodyPr>
          <a:lstStyle/>
          <a:p>
            <a:pPr algn="ctr">
              <a:spcBef>
                <a:spcPct val="50000"/>
              </a:spcBef>
              <a:defRPr/>
            </a:pPr>
            <a:r>
              <a:rPr lang="fr-HT" i="1" dirty="0">
                <a:latin typeface="+mn-lt"/>
              </a:rPr>
              <a:t>Parmi les enfants malades dont les consultations auprès d'un prestataire de santé ont été </a:t>
            </a:r>
            <a:r>
              <a:rPr lang="fr-HT" i="1" dirty="0" smtClean="0">
                <a:latin typeface="+mn-lt"/>
              </a:rPr>
              <a:t>observées (</a:t>
            </a:r>
            <a:r>
              <a:rPr lang="fr-HT" b="1" i="1" dirty="0" smtClean="0">
                <a:latin typeface="+mn-lt"/>
              </a:rPr>
              <a:t>N= 1 027</a:t>
            </a:r>
            <a:r>
              <a:rPr lang="fr-HT" i="1" dirty="0" smtClean="0">
                <a:latin typeface="+mn-lt"/>
              </a:rPr>
              <a:t>), </a:t>
            </a:r>
            <a:r>
              <a:rPr lang="fr-HT" i="1" dirty="0">
                <a:latin typeface="+mn-lt"/>
              </a:rPr>
              <a:t>pourcentages pour lesquels </a:t>
            </a:r>
            <a:r>
              <a:rPr lang="fr-HT" i="1" dirty="0" smtClean="0">
                <a:latin typeface="+mn-lt"/>
              </a:rPr>
              <a:t>l'évaluation indiquée </a:t>
            </a:r>
            <a:r>
              <a:rPr lang="fr-HT" i="1" dirty="0">
                <a:latin typeface="+mn-lt"/>
              </a:rPr>
              <a:t>était une composante de la consultation</a:t>
            </a:r>
            <a:endParaRPr lang="fr-FR" i="1" dirty="0">
              <a:latin typeface="+mn-lt"/>
            </a:endParaRPr>
          </a:p>
        </p:txBody>
      </p:sp>
    </p:spTree>
    <p:extLst>
      <p:ext uri="{BB962C8B-B14F-4D97-AF65-F5344CB8AC3E}">
        <p14:creationId xmlns:p14="http://schemas.microsoft.com/office/powerpoint/2010/main" val="358896089"/>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2"/>
          <p:cNvSpPr>
            <a:spLocks noGrp="1" noChangeArrowheads="1"/>
          </p:cNvSpPr>
          <p:nvPr>
            <p:ph type="title" idx="4294967295"/>
          </p:nvPr>
        </p:nvSpPr>
        <p:spPr>
          <a:xfrm>
            <a:off x="0" y="-25400"/>
            <a:ext cx="9144000" cy="1143000"/>
          </a:xfrm>
        </p:spPr>
        <p:txBody>
          <a:bodyPr>
            <a:normAutofit/>
          </a:bodyPr>
          <a:lstStyle/>
          <a:p>
            <a:pPr eaLnBrk="1" hangingPunct="1"/>
            <a:r>
              <a:rPr lang="en-US" sz="3600" dirty="0" err="1" smtClean="0"/>
              <a:t>Évaluation</a:t>
            </a:r>
            <a:r>
              <a:rPr lang="en-US" sz="3600" dirty="0" smtClean="0"/>
              <a:t> des </a:t>
            </a:r>
            <a:r>
              <a:rPr lang="en-US" sz="3600" dirty="0" err="1" smtClean="0"/>
              <a:t>symptômes</a:t>
            </a:r>
            <a:endParaRPr lang="en-US" sz="3600" dirty="0" smtClean="0"/>
          </a:p>
        </p:txBody>
      </p:sp>
      <p:graphicFrame>
        <p:nvGraphicFramePr>
          <p:cNvPr id="2" name="Object 4"/>
          <p:cNvGraphicFramePr>
            <a:graphicFrameLocks noGrp="1" noChangeAspect="1"/>
          </p:cNvGraphicFramePr>
          <p:nvPr>
            <p:ph type="chart" idx="4294967295"/>
            <p:extLst/>
          </p:nvPr>
        </p:nvGraphicFramePr>
        <p:xfrm>
          <a:off x="508000" y="1701800"/>
          <a:ext cx="8128000"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6"/>
          <p:cNvSpPr txBox="1">
            <a:spLocks noChangeArrowheads="1"/>
          </p:cNvSpPr>
          <p:nvPr/>
        </p:nvSpPr>
        <p:spPr bwMode="auto">
          <a:xfrm>
            <a:off x="0" y="880070"/>
            <a:ext cx="9144000" cy="923330"/>
          </a:xfrm>
          <a:prstGeom prst="rect">
            <a:avLst/>
          </a:prstGeom>
          <a:noFill/>
          <a:ln w="9525">
            <a:noFill/>
            <a:miter lim="800000"/>
            <a:headEnd/>
            <a:tailEnd/>
          </a:ln>
          <a:effectLst/>
        </p:spPr>
        <p:txBody>
          <a:bodyPr wrap="square">
            <a:spAutoFit/>
          </a:bodyPr>
          <a:lstStyle/>
          <a:p>
            <a:pPr algn="ctr">
              <a:spcBef>
                <a:spcPct val="50000"/>
              </a:spcBef>
              <a:defRPr/>
            </a:pPr>
            <a:r>
              <a:rPr lang="fr-HT" i="1" dirty="0">
                <a:latin typeface="+mn-lt"/>
              </a:rPr>
              <a:t>Parmi les enfants malades dont les consultations auprès d'un prestataire de santé ont été </a:t>
            </a:r>
            <a:r>
              <a:rPr lang="fr-HT" i="1" dirty="0" smtClean="0">
                <a:latin typeface="+mn-lt"/>
              </a:rPr>
              <a:t>observées (N= 1 027), </a:t>
            </a:r>
            <a:r>
              <a:rPr lang="fr-HT" i="1" dirty="0">
                <a:latin typeface="+mn-lt"/>
              </a:rPr>
              <a:t>pourcentages pour lesquels </a:t>
            </a:r>
            <a:r>
              <a:rPr lang="fr-HT" i="1" dirty="0" smtClean="0">
                <a:latin typeface="+mn-lt"/>
              </a:rPr>
              <a:t>l'évaluation indiquée </a:t>
            </a:r>
            <a:r>
              <a:rPr lang="fr-HT" i="1" dirty="0">
                <a:latin typeface="+mn-lt"/>
              </a:rPr>
              <a:t>était une composante de la consultation</a:t>
            </a:r>
            <a:endParaRPr lang="fr-FR" i="1" dirty="0">
              <a:latin typeface="+mn-lt"/>
            </a:endParaRPr>
          </a:p>
        </p:txBody>
      </p:sp>
    </p:spTree>
    <p:extLst>
      <p:ext uri="{BB962C8B-B14F-4D97-AF65-F5344CB8AC3E}">
        <p14:creationId xmlns:p14="http://schemas.microsoft.com/office/powerpoint/2010/main" val="1405297830"/>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idx="4294967295"/>
          </p:nvPr>
        </p:nvSpPr>
        <p:spPr>
          <a:xfrm>
            <a:off x="0" y="0"/>
            <a:ext cx="9153525" cy="1143000"/>
          </a:xfrm>
        </p:spPr>
        <p:txBody>
          <a:bodyPr>
            <a:normAutofit/>
          </a:bodyPr>
          <a:lstStyle/>
          <a:p>
            <a:pPr eaLnBrk="1" hangingPunct="1"/>
            <a:r>
              <a:rPr lang="fr-FR" sz="3600" dirty="0" smtClean="0"/>
              <a:t>Principaux Résultats</a:t>
            </a:r>
          </a:p>
        </p:txBody>
      </p:sp>
      <p:sp>
        <p:nvSpPr>
          <p:cNvPr id="32771" name="Rectangle 3"/>
          <p:cNvSpPr>
            <a:spLocks noGrp="1" noChangeArrowheads="1"/>
          </p:cNvSpPr>
          <p:nvPr>
            <p:ph idx="4294967295"/>
          </p:nvPr>
        </p:nvSpPr>
        <p:spPr>
          <a:xfrm>
            <a:off x="609600" y="1219200"/>
            <a:ext cx="8534400" cy="5257800"/>
          </a:xfrm>
        </p:spPr>
        <p:txBody>
          <a:bodyPr>
            <a:normAutofit/>
          </a:bodyPr>
          <a:lstStyle/>
          <a:p>
            <a:pPr>
              <a:spcBef>
                <a:spcPts val="600"/>
              </a:spcBef>
              <a:spcAft>
                <a:spcPts val="600"/>
              </a:spcAft>
            </a:pPr>
            <a:r>
              <a:rPr lang="fr-FR" sz="2400" b="1" dirty="0" smtClean="0">
                <a:solidFill>
                  <a:schemeClr val="tx2"/>
                </a:solidFill>
              </a:rPr>
              <a:t>82 %</a:t>
            </a:r>
            <a:r>
              <a:rPr lang="fr-FR" sz="2400" dirty="0" smtClean="0">
                <a:solidFill>
                  <a:schemeClr val="tx2"/>
                </a:solidFill>
              </a:rPr>
              <a:t> </a:t>
            </a:r>
            <a:r>
              <a:rPr lang="fr-FR" sz="2400" dirty="0" smtClean="0">
                <a:solidFill>
                  <a:schemeClr val="tx1"/>
                </a:solidFill>
              </a:rPr>
              <a:t>des </a:t>
            </a:r>
            <a:r>
              <a:rPr lang="fr-FR" sz="2400" dirty="0" smtClean="0"/>
              <a:t>structures </a:t>
            </a:r>
            <a:r>
              <a:rPr lang="fr-FR" sz="2400" dirty="0" smtClean="0">
                <a:solidFill>
                  <a:schemeClr val="tx1"/>
                </a:solidFill>
              </a:rPr>
              <a:t>offrent les </a:t>
            </a:r>
            <a:r>
              <a:rPr lang="fr-FR" sz="2400" b="1" dirty="0" smtClean="0">
                <a:solidFill>
                  <a:schemeClr val="tx2"/>
                </a:solidFill>
              </a:rPr>
              <a:t>trois services de santé infantile de base</a:t>
            </a:r>
            <a:r>
              <a:rPr lang="fr-FR" sz="2400" dirty="0" smtClean="0">
                <a:solidFill>
                  <a:schemeClr val="tx2"/>
                </a:solidFill>
              </a:rPr>
              <a:t> </a:t>
            </a:r>
            <a:r>
              <a:rPr lang="fr-FR" sz="2400" dirty="0" smtClean="0">
                <a:solidFill>
                  <a:schemeClr val="tx1"/>
                </a:solidFill>
              </a:rPr>
              <a:t>(</a:t>
            </a:r>
            <a:r>
              <a:rPr lang="fr-FR" sz="2400" dirty="0"/>
              <a:t>soins curatifs ambulatoires pour enfants malades</a:t>
            </a:r>
            <a:r>
              <a:rPr lang="fr-FR" sz="2400" dirty="0" smtClean="0">
                <a:solidFill>
                  <a:schemeClr val="tx1"/>
                </a:solidFill>
              </a:rPr>
              <a:t>, les vaccinations infantiles et le suivi de la croissance).</a:t>
            </a:r>
          </a:p>
          <a:p>
            <a:pPr>
              <a:spcBef>
                <a:spcPts val="600"/>
              </a:spcBef>
              <a:spcAft>
                <a:spcPts val="600"/>
              </a:spcAft>
            </a:pPr>
            <a:r>
              <a:rPr lang="fr-FR" sz="2400" b="1" dirty="0" smtClean="0">
                <a:solidFill>
                  <a:schemeClr val="tx2"/>
                </a:solidFill>
              </a:rPr>
              <a:t>80 %</a:t>
            </a:r>
            <a:r>
              <a:rPr lang="fr-FR" sz="2400" dirty="0" smtClean="0">
                <a:solidFill>
                  <a:schemeClr val="tx2"/>
                </a:solidFill>
              </a:rPr>
              <a:t> </a:t>
            </a:r>
            <a:r>
              <a:rPr lang="fr-FR" sz="2400" dirty="0" smtClean="0">
                <a:solidFill>
                  <a:schemeClr val="tx1"/>
                </a:solidFill>
              </a:rPr>
              <a:t>des </a:t>
            </a:r>
            <a:r>
              <a:rPr lang="fr-FR" sz="2400" dirty="0" smtClean="0"/>
              <a:t>structures </a:t>
            </a:r>
            <a:r>
              <a:rPr lang="fr-FR" sz="2400" dirty="0" smtClean="0">
                <a:solidFill>
                  <a:schemeClr val="tx1"/>
                </a:solidFill>
              </a:rPr>
              <a:t>offrant </a:t>
            </a:r>
            <a:r>
              <a:rPr lang="fr-HT" sz="2400" dirty="0" smtClean="0">
                <a:latin typeface="+mn-lt"/>
              </a:rPr>
              <a:t>des services de vaccination infantile </a:t>
            </a:r>
            <a:r>
              <a:rPr lang="fr-FR" sz="2400" dirty="0" smtClean="0">
                <a:latin typeface="+mn-lt"/>
              </a:rPr>
              <a:t>et stockant les vaccins de façon routinière dans l’institution avaient </a:t>
            </a:r>
            <a:r>
              <a:rPr lang="fr-FR" sz="2400" b="1" dirty="0" smtClean="0">
                <a:solidFill>
                  <a:schemeClr val="tx2"/>
                </a:solidFill>
                <a:latin typeface="+mn-lt"/>
              </a:rPr>
              <a:t>tous les vaccins disponibles et non périmés le jour de l’enquête</a:t>
            </a:r>
            <a:r>
              <a:rPr lang="fr-FR" sz="2400" dirty="0">
                <a:solidFill>
                  <a:schemeClr val="tx1"/>
                </a:solidFill>
              </a:rPr>
              <a:t>.</a:t>
            </a:r>
            <a:endParaRPr lang="fr-FR" sz="2400" b="1" dirty="0" smtClean="0">
              <a:solidFill>
                <a:schemeClr val="tx2"/>
              </a:solidFill>
              <a:latin typeface="+mn-lt"/>
            </a:endParaRPr>
          </a:p>
          <a:p>
            <a:pPr>
              <a:spcBef>
                <a:spcPts val="600"/>
              </a:spcBef>
              <a:spcAft>
                <a:spcPts val="600"/>
              </a:spcAft>
            </a:pPr>
            <a:r>
              <a:rPr lang="fr-HT" sz="2400" dirty="0" smtClean="0"/>
              <a:t>Parmi les enfants malades dont les consultations auprès d'un prestataire de santé ont été observées, pour </a:t>
            </a:r>
            <a:r>
              <a:rPr lang="fr-HT" sz="2400" b="1" dirty="0" smtClean="0">
                <a:solidFill>
                  <a:schemeClr val="tx2"/>
                </a:solidFill>
              </a:rPr>
              <a:t>aucun</a:t>
            </a:r>
            <a:r>
              <a:rPr lang="fr-HT" sz="2400" dirty="0" smtClean="0"/>
              <a:t> enfant le prestataire a évalué </a:t>
            </a:r>
            <a:r>
              <a:rPr lang="fr-HT" sz="2400" b="1" dirty="0" smtClean="0">
                <a:solidFill>
                  <a:schemeClr val="tx2"/>
                </a:solidFill>
              </a:rPr>
              <a:t>tous les signes généraux de danger ont été évalué</a:t>
            </a:r>
            <a:r>
              <a:rPr lang="fr-FR" sz="2400" dirty="0">
                <a:solidFill>
                  <a:schemeClr val="tx1"/>
                </a:solidFill>
              </a:rPr>
              <a:t>.</a:t>
            </a:r>
            <a:endParaRPr lang="fr-FR" sz="2400" b="1" dirty="0" smtClean="0">
              <a:solidFill>
                <a:schemeClr val="tx2"/>
              </a:solidFill>
            </a:endParaRPr>
          </a:p>
        </p:txBody>
      </p:sp>
    </p:spTree>
    <p:extLst>
      <p:ext uri="{BB962C8B-B14F-4D97-AF65-F5344CB8AC3E}">
        <p14:creationId xmlns:p14="http://schemas.microsoft.com/office/powerpoint/2010/main" val="3407230299"/>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2643315"/>
            <a:ext cx="9372599" cy="1874520"/>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 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Paludisme</a:t>
            </a:r>
          </a:p>
        </p:txBody>
      </p:sp>
    </p:spTree>
    <p:extLst>
      <p:ext uri="{BB962C8B-B14F-4D97-AF65-F5344CB8AC3E}">
        <p14:creationId xmlns:p14="http://schemas.microsoft.com/office/powerpoint/2010/main" val="3508923452"/>
      </p:ext>
    </p:extLst>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r>
              <a:rPr lang="fr-FR" b="1" noProof="0" dirty="0" smtClean="0">
                <a:solidFill>
                  <a:schemeClr val="tx2"/>
                </a:solidFill>
              </a:rPr>
              <a:t>Prévention</a:t>
            </a:r>
          </a:p>
          <a:p>
            <a:r>
              <a:rPr lang="fr-FR" noProof="0" dirty="0" smtClean="0"/>
              <a:t>Traitement </a:t>
            </a:r>
          </a:p>
          <a:p>
            <a:r>
              <a:rPr lang="fr-FR" noProof="0" dirty="0" smtClean="0"/>
              <a:t>Prévalence</a:t>
            </a:r>
          </a:p>
          <a:p>
            <a:r>
              <a:rPr lang="fr-FR" dirty="0" smtClean="0"/>
              <a:t>Services de paludisme</a:t>
            </a:r>
          </a:p>
          <a:p>
            <a:pPr marL="0" indent="0">
              <a:buNone/>
            </a:pPr>
            <a:endParaRPr lang="fr-FR" dirty="0" smtClean="0"/>
          </a:p>
        </p:txBody>
      </p:sp>
    </p:spTree>
    <p:extLst>
      <p:ext uri="{BB962C8B-B14F-4D97-AF65-F5344CB8AC3E}">
        <p14:creationId xmlns:p14="http://schemas.microsoft.com/office/powerpoint/2010/main" val="3048223925"/>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4"/>
          <p:cNvSpPr>
            <a:spLocks noGrp="1" noChangeArrowheads="1"/>
          </p:cNvSpPr>
          <p:nvPr>
            <p:ph type="title" idx="4294967295"/>
          </p:nvPr>
        </p:nvSpPr>
        <p:spPr>
          <a:xfrm>
            <a:off x="0" y="0"/>
            <a:ext cx="9144000" cy="1447800"/>
          </a:xfrm>
        </p:spPr>
        <p:txBody>
          <a:bodyPr/>
          <a:lstStyle/>
          <a:p>
            <a:r>
              <a:rPr lang="fr-SN" sz="4000" dirty="0" smtClean="0"/>
              <a:t>Disponibilité de moustiquaires</a:t>
            </a:r>
            <a:br>
              <a:rPr lang="fr-SN" sz="4000" dirty="0" smtClean="0"/>
            </a:br>
            <a:r>
              <a:rPr lang="fr-SN" sz="4000" dirty="0" smtClean="0"/>
              <a:t>selon la résidence </a:t>
            </a:r>
          </a:p>
        </p:txBody>
      </p:sp>
      <p:sp>
        <p:nvSpPr>
          <p:cNvPr id="122885" name="Text Box 5"/>
          <p:cNvSpPr txBox="1">
            <a:spLocks noChangeArrowheads="1"/>
          </p:cNvSpPr>
          <p:nvPr/>
        </p:nvSpPr>
        <p:spPr bwMode="auto">
          <a:xfrm>
            <a:off x="0" y="1408113"/>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i="1" dirty="0" smtClean="0">
                <a:latin typeface="+mn-lt"/>
                <a:cs typeface="+mn-cs"/>
              </a:rPr>
              <a:t>Pourcentage de ménages </a:t>
            </a:r>
            <a:r>
              <a:rPr lang="fr-SN" i="1" dirty="0">
                <a:latin typeface="+mn-lt"/>
                <a:cs typeface="+mn-cs"/>
              </a:rPr>
              <a:t>qui possèdent au </a:t>
            </a:r>
            <a:r>
              <a:rPr lang="fr-SN" sz="1800" b="0" i="1" dirty="0" smtClean="0">
                <a:latin typeface="+mn-lt"/>
                <a:cs typeface="+mn-cs"/>
              </a:rPr>
              <a:t>moins une moustiquaire</a:t>
            </a:r>
            <a:endParaRPr lang="fr-SN" sz="1800" b="0" i="1" dirty="0">
              <a:latin typeface="+mn-lt"/>
              <a:cs typeface="+mn-cs"/>
            </a:endParaRPr>
          </a:p>
        </p:txBody>
      </p:sp>
      <p:sp>
        <p:nvSpPr>
          <p:cNvPr id="6" name="TextBox 5"/>
          <p:cNvSpPr txBox="1"/>
          <p:nvPr/>
        </p:nvSpPr>
        <p:spPr>
          <a:xfrm>
            <a:off x="0" y="6331803"/>
            <a:ext cx="9144000" cy="523220"/>
          </a:xfrm>
          <a:prstGeom prst="rect">
            <a:avLst/>
          </a:prstGeom>
          <a:noFill/>
        </p:spPr>
        <p:txBody>
          <a:bodyPr>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r"/>
            <a:r>
              <a:rPr lang="fr-SN" sz="1400" b="0" dirty="0" smtClean="0">
                <a:latin typeface="Calibri" pitchFamily="34" charset="0"/>
              </a:rPr>
              <a:t>MII: </a:t>
            </a:r>
            <a:r>
              <a:rPr lang="fr-FR" sz="1400" b="0" dirty="0">
                <a:latin typeface="Calibri" pitchFamily="34" charset="0"/>
              </a:rPr>
              <a:t>Moustiquaire Imprégnée d'Insecticide </a:t>
            </a:r>
            <a:endParaRPr lang="fr-SN" sz="1400" b="0" dirty="0">
              <a:latin typeface="Calibri" pitchFamily="34" charset="0"/>
            </a:endParaRPr>
          </a:p>
          <a:p>
            <a:pPr algn="r"/>
            <a:r>
              <a:rPr lang="fr-SN" sz="1400" b="0" dirty="0" smtClean="0">
                <a:latin typeface="Calibri" pitchFamily="34" charset="0"/>
              </a:rPr>
              <a:t>MILDA: Moustiquaire Imprégnée d'Insecticide à Longue Durée d'Action  </a:t>
            </a:r>
            <a:endParaRPr lang="fr-SN" sz="1400" b="0" dirty="0">
              <a:latin typeface="Calibri" pitchFamily="34" charset="0"/>
            </a:endParaRPr>
          </a:p>
        </p:txBody>
      </p:sp>
      <p:graphicFrame>
        <p:nvGraphicFramePr>
          <p:cNvPr id="3" name="Chart 2"/>
          <p:cNvGraphicFramePr/>
          <p:nvPr>
            <p:extLst>
              <p:ext uri="{D42A27DB-BD31-4B8C-83A1-F6EECF244321}">
                <p14:modId xmlns:p14="http://schemas.microsoft.com/office/powerpoint/2010/main" val="2695245263"/>
              </p:ext>
            </p:extLst>
          </p:nvPr>
        </p:nvGraphicFramePr>
        <p:xfrm>
          <a:off x="571500" y="1777445"/>
          <a:ext cx="8001000" cy="442015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8820385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2914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83 %</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84 %</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ysClr val="windowText" lastClr="000000"/>
                </a:solidFill>
                <a:latin typeface="+mn-lt"/>
              </a:rPr>
              <a:t>Tambacounda</a:t>
            </a:r>
            <a:endParaRPr lang="en-US" dirty="0" smtClean="0">
              <a:solidFill>
                <a:sysClr val="windowText" lastClr="000000"/>
              </a:solidFill>
              <a:latin typeface="+mn-lt"/>
            </a:endParaRPr>
          </a:p>
          <a:p>
            <a:pPr algn="ctr"/>
            <a:r>
              <a:rPr lang="en-US" dirty="0" smtClean="0">
                <a:solidFill>
                  <a:sysClr val="windowText" lastClr="000000"/>
                </a:solidFill>
                <a:latin typeface="+mn-lt"/>
              </a:rPr>
              <a:t>95 %</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ysClr val="windowText" lastClr="000000"/>
                </a:solidFill>
                <a:latin typeface="+mn-lt"/>
              </a:rPr>
              <a:t>Kédougou</a:t>
            </a:r>
            <a:endParaRPr lang="en-US" dirty="0" smtClean="0">
              <a:solidFill>
                <a:sysClr val="windowText" lastClr="000000"/>
              </a:solidFill>
              <a:latin typeface="+mn-lt"/>
            </a:endParaRPr>
          </a:p>
          <a:p>
            <a:pPr algn="ctr"/>
            <a:r>
              <a:rPr lang="en-US" dirty="0">
                <a:solidFill>
                  <a:sysClr val="windowText" lastClr="000000"/>
                </a:solidFill>
                <a:latin typeface="+mn-lt"/>
              </a:rPr>
              <a:t>9</a:t>
            </a:r>
            <a:r>
              <a:rPr lang="en-US" dirty="0" smtClean="0">
                <a:solidFill>
                  <a:sysClr val="windowText" lastClr="000000"/>
                </a:solidFill>
                <a:latin typeface="+mn-lt"/>
              </a:rPr>
              <a:t>3 %</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ysClr val="windowText" lastClr="000000"/>
                </a:solidFill>
                <a:latin typeface="+mn-lt"/>
              </a:rPr>
              <a:t>Kolda</a:t>
            </a:r>
            <a:endParaRPr lang="en-US" dirty="0" smtClean="0">
              <a:solidFill>
                <a:sysClr val="windowText" lastClr="000000"/>
              </a:solidFill>
              <a:latin typeface="+mn-lt"/>
            </a:endParaRPr>
          </a:p>
          <a:p>
            <a:pPr algn="ctr"/>
            <a:r>
              <a:rPr lang="en-US" dirty="0" smtClean="0">
                <a:solidFill>
                  <a:sysClr val="windowText" lastClr="000000"/>
                </a:solidFill>
                <a:latin typeface="+mn-lt"/>
              </a:rPr>
              <a:t>94 %</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err="1" smtClean="0">
                <a:latin typeface="+mn-lt"/>
              </a:rPr>
              <a:t>Sédhiou</a:t>
            </a:r>
            <a:endParaRPr lang="en-US" dirty="0" smtClean="0">
              <a:latin typeface="+mn-lt"/>
            </a:endParaRPr>
          </a:p>
          <a:p>
            <a:pPr algn="ctr"/>
            <a:r>
              <a:rPr lang="en-US" dirty="0" smtClean="0">
                <a:latin typeface="+mn-lt"/>
              </a:rPr>
              <a:t>97 %</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91 %</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latin typeface="+mn-lt"/>
              </a:rPr>
              <a:t>Kaffrine</a:t>
            </a:r>
            <a:endParaRPr lang="en-US" dirty="0" smtClean="0">
              <a:latin typeface="+mn-lt"/>
            </a:endParaRPr>
          </a:p>
          <a:p>
            <a:pPr algn="ctr"/>
            <a:r>
              <a:rPr lang="en-US" dirty="0" smtClean="0">
                <a:latin typeface="+mn-lt"/>
              </a:rPr>
              <a:t>95 %</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80 %</a:t>
            </a:r>
          </a:p>
        </p:txBody>
      </p:sp>
      <p:sp>
        <p:nvSpPr>
          <p:cNvPr id="75" name="TextBox 74"/>
          <p:cNvSpPr txBox="1"/>
          <p:nvPr/>
        </p:nvSpPr>
        <p:spPr>
          <a:xfrm>
            <a:off x="2638426" y="4461559"/>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96 %</a:t>
            </a:r>
          </a:p>
        </p:txBody>
      </p:sp>
      <p:sp>
        <p:nvSpPr>
          <p:cNvPr id="76" name="TextBox 75"/>
          <p:cNvSpPr txBox="1"/>
          <p:nvPr/>
        </p:nvSpPr>
        <p:spPr>
          <a:xfrm>
            <a:off x="2316163" y="3338015"/>
            <a:ext cx="1022350" cy="646331"/>
          </a:xfrm>
          <a:prstGeom prst="rect">
            <a:avLst/>
          </a:prstGeom>
          <a:noFill/>
        </p:spPr>
        <p:txBody>
          <a:bodyPr wrap="square" rtlCol="0">
            <a:spAutoFit/>
          </a:bodyPr>
          <a:lstStyle/>
          <a:p>
            <a:pPr algn="ctr"/>
            <a:r>
              <a:rPr lang="en-US" dirty="0" err="1" smtClean="0">
                <a:latin typeface="+mn-lt"/>
              </a:rPr>
              <a:t>Diourbel</a:t>
            </a:r>
            <a:endParaRPr lang="en-US" dirty="0" smtClean="0">
              <a:latin typeface="+mn-lt"/>
            </a:endParaRPr>
          </a:p>
          <a:p>
            <a:pPr algn="ctr"/>
            <a:r>
              <a:rPr lang="en-US" dirty="0" smtClean="0">
                <a:latin typeface="+mn-lt"/>
              </a:rPr>
              <a:t>93 %</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82 %</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58 %</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94 %</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a:bodyPr>
          <a:lstStyle/>
          <a:p>
            <a:r>
              <a:rPr lang="fr-SN" dirty="0"/>
              <a:t>Disponibilité de </a:t>
            </a:r>
            <a:r>
              <a:rPr lang="fr-SN" dirty="0" smtClean="0"/>
              <a:t>MII </a:t>
            </a:r>
            <a:r>
              <a:rPr lang="fr-FR" dirty="0" smtClean="0"/>
              <a:t>selon la région</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0" name="Text Box 5"/>
          <p:cNvSpPr txBox="1">
            <a:spLocks noChangeArrowheads="1"/>
          </p:cNvSpPr>
          <p:nvPr/>
        </p:nvSpPr>
        <p:spPr bwMode="auto">
          <a:xfrm>
            <a:off x="-38100" y="846416"/>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i="1" dirty="0" smtClean="0">
                <a:latin typeface="+mn-lt"/>
                <a:cs typeface="+mn-cs"/>
              </a:rPr>
              <a:t>Pourcentage de ménages </a:t>
            </a:r>
            <a:r>
              <a:rPr lang="fr-SN" i="1" dirty="0">
                <a:latin typeface="+mn-lt"/>
                <a:cs typeface="+mn-cs"/>
              </a:rPr>
              <a:t>qui possèdent  </a:t>
            </a:r>
            <a:r>
              <a:rPr lang="fr-SN" sz="1800" b="0" i="1" dirty="0" smtClean="0">
                <a:latin typeface="+mn-lt"/>
                <a:cs typeface="+mn-cs"/>
              </a:rPr>
              <a:t>au moins une MII</a:t>
            </a:r>
            <a:endParaRPr lang="fr-SN" sz="1800" b="0" i="1" dirty="0">
              <a:latin typeface="+mn-lt"/>
              <a:cs typeface="+mn-cs"/>
            </a:endParaRPr>
          </a:p>
        </p:txBody>
      </p:sp>
    </p:spTree>
    <p:extLst>
      <p:ext uri="{BB962C8B-B14F-4D97-AF65-F5344CB8AC3E}">
        <p14:creationId xmlns:p14="http://schemas.microsoft.com/office/powerpoint/2010/main" val="39826451"/>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Title 1"/>
          <p:cNvSpPr>
            <a:spLocks noGrp="1"/>
          </p:cNvSpPr>
          <p:nvPr>
            <p:ph type="title" idx="4294967295"/>
          </p:nvPr>
        </p:nvSpPr>
        <p:spPr>
          <a:xfrm>
            <a:off x="0" y="0"/>
            <a:ext cx="9144000" cy="1295400"/>
          </a:xfrm>
        </p:spPr>
        <p:txBody>
          <a:bodyPr/>
          <a:lstStyle/>
          <a:p>
            <a:r>
              <a:rPr lang="fr-SN" sz="4000" noProof="0" dirty="0" smtClean="0">
                <a:latin typeface="Calibri" pitchFamily="34" charset="0"/>
                <a:cs typeface="Calibri" pitchFamily="34" charset="0"/>
              </a:rPr>
              <a:t>Tendance de la possession des MII</a:t>
            </a:r>
          </a:p>
        </p:txBody>
      </p:sp>
      <p:graphicFrame>
        <p:nvGraphicFramePr>
          <p:cNvPr id="2" name="Chart Placeholder 3"/>
          <p:cNvGraphicFramePr>
            <a:graphicFrameLocks noGrp="1"/>
          </p:cNvGraphicFramePr>
          <p:nvPr>
            <p:ph type="chart" idx="4294967295"/>
            <p:extLst/>
          </p:nvPr>
        </p:nvGraphicFramePr>
        <p:xfrm>
          <a:off x="0" y="1647825"/>
          <a:ext cx="9128125" cy="437673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5"/>
          <p:cNvSpPr txBox="1">
            <a:spLocks noChangeArrowheads="1"/>
          </p:cNvSpPr>
          <p:nvPr/>
        </p:nvSpPr>
        <p:spPr bwMode="auto">
          <a:xfrm>
            <a:off x="-10907" y="1286494"/>
            <a:ext cx="9149938" cy="369332"/>
          </a:xfrm>
          <a:prstGeom prst="rect">
            <a:avLst/>
          </a:prstGeom>
          <a:noFill/>
          <a:ln w="9525">
            <a:noFill/>
            <a:miter lim="800000"/>
            <a:headEnd/>
            <a:tailEnd/>
          </a:ln>
          <a:effectLst/>
        </p:spPr>
        <p:txBody>
          <a:bodyPr wrap="square">
            <a:spAutoFit/>
          </a:bodyPr>
          <a:lstStyle/>
          <a:p>
            <a:pPr eaLnBrk="0" hangingPunct="0">
              <a:spcBef>
                <a:spcPct val="50000"/>
              </a:spcBef>
              <a:defRPr/>
            </a:pPr>
            <a:r>
              <a:rPr lang="fr-FR" sz="1800" b="0" i="1" dirty="0">
                <a:latin typeface="+mn-lt"/>
                <a:cs typeface="+mn-cs"/>
              </a:rPr>
              <a:t>Pourcentage de ménages possédant au moins une </a:t>
            </a:r>
            <a:r>
              <a:rPr lang="fr-SN" sz="1800" b="0" i="1" dirty="0">
                <a:latin typeface="Calibri" pitchFamily="34" charset="0"/>
              </a:rPr>
              <a:t>Moustiquaire Imprégnée d'Insecticide </a:t>
            </a:r>
            <a:r>
              <a:rPr lang="fr-SN" sz="1800" b="0" i="1" dirty="0" smtClean="0">
                <a:latin typeface="Calibri" pitchFamily="34" charset="0"/>
              </a:rPr>
              <a:t>(MII)</a:t>
            </a:r>
            <a:endParaRPr lang="fr-FR" sz="1800" b="0" i="1" dirty="0">
              <a:latin typeface="+mn-lt"/>
            </a:endParaRPr>
          </a:p>
        </p:txBody>
      </p:sp>
    </p:spTree>
    <p:extLst>
      <p:ext uri="{BB962C8B-B14F-4D97-AF65-F5344CB8AC3E}">
        <p14:creationId xmlns:p14="http://schemas.microsoft.com/office/powerpoint/2010/main" val="2254817899"/>
      </p:ext>
    </p:extLst>
  </p:cSld>
  <p:clrMapOvr>
    <a:masterClrMapping/>
  </p:clrMapOvr>
  <p:transition spd="slow"/>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idx="4294967295"/>
          </p:nvPr>
        </p:nvSpPr>
        <p:spPr>
          <a:xfrm>
            <a:off x="0" y="0"/>
            <a:ext cx="9144000" cy="914400"/>
          </a:xfrm>
        </p:spPr>
        <p:txBody>
          <a:bodyPr/>
          <a:lstStyle/>
          <a:p>
            <a:r>
              <a:rPr lang="fr-SN" noProof="0" dirty="0" smtClean="0"/>
              <a:t>MII dans la sous-région </a:t>
            </a:r>
          </a:p>
        </p:txBody>
      </p:sp>
      <p:sp>
        <p:nvSpPr>
          <p:cNvPr id="8" name="Text Box 5"/>
          <p:cNvSpPr txBox="1">
            <a:spLocks noChangeArrowheads="1"/>
          </p:cNvSpPr>
          <p:nvPr/>
        </p:nvSpPr>
        <p:spPr bwMode="auto">
          <a:xfrm>
            <a:off x="-21772" y="914400"/>
            <a:ext cx="9165771" cy="369332"/>
          </a:xfrm>
          <a:prstGeom prst="rect">
            <a:avLst/>
          </a:prstGeom>
          <a:noFill/>
          <a:ln w="9525">
            <a:noFill/>
            <a:miter lim="800000"/>
            <a:headEnd/>
            <a:tailEnd/>
          </a:ln>
          <a:effectLst/>
        </p:spPr>
        <p:txBody>
          <a:bodyPr wrap="square">
            <a:spAutoFit/>
          </a:bodyPr>
          <a:lstStyle/>
          <a:p>
            <a:pPr eaLnBrk="0" hangingPunct="0">
              <a:spcBef>
                <a:spcPct val="50000"/>
              </a:spcBef>
              <a:defRPr/>
            </a:pPr>
            <a:r>
              <a:rPr lang="fr-FR" sz="1800" i="1" dirty="0">
                <a:latin typeface="+mn-lt"/>
                <a:cs typeface="+mn-cs"/>
              </a:rPr>
              <a:t>Pourcentage de ménages possédant au moins une Moustiquaire Imprégnée d’Insecticide (MII)</a:t>
            </a:r>
          </a:p>
        </p:txBody>
      </p:sp>
      <p:graphicFrame>
        <p:nvGraphicFramePr>
          <p:cNvPr id="6" name="Chart 5"/>
          <p:cNvGraphicFramePr/>
          <p:nvPr>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33165543"/>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idx="4294967295"/>
          </p:nvPr>
        </p:nvSpPr>
        <p:spPr>
          <a:xfrm>
            <a:off x="0" y="0"/>
            <a:ext cx="9144000" cy="990600"/>
          </a:xfrm>
        </p:spPr>
        <p:txBody>
          <a:bodyPr>
            <a:normAutofit fontScale="90000"/>
          </a:bodyPr>
          <a:lstStyle/>
          <a:p>
            <a:r>
              <a:rPr lang="fr-FR" sz="3200" dirty="0" smtClean="0"/>
              <a:t>Éléments clés dans l’Enquête Continue sur la Prestation des Services de Soins de Santé (ECPSS)</a:t>
            </a:r>
            <a:endParaRPr lang="en-US" sz="3200" dirty="0" smtClean="0"/>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1285383346"/>
              </p:ext>
            </p:extLst>
          </p:nvPr>
        </p:nvGraphicFramePr>
        <p:xfrm>
          <a:off x="0" y="990600"/>
          <a:ext cx="9177015" cy="5547360"/>
        </p:xfrm>
        <a:graphic>
          <a:graphicData uri="http://schemas.openxmlformats.org/drawingml/2006/table">
            <a:tbl>
              <a:tblPr firstRow="1" bandRow="1">
                <a:tableStyleId>{5C22544A-7EE6-4342-B048-85BDC9FD1C3A}</a:tableStyleId>
              </a:tblPr>
              <a:tblGrid>
                <a:gridCol w="1828800"/>
                <a:gridCol w="1295400"/>
                <a:gridCol w="1447800"/>
                <a:gridCol w="1524000"/>
                <a:gridCol w="1524000"/>
                <a:gridCol w="1557015"/>
              </a:tblGrid>
              <a:tr h="403448">
                <a:tc>
                  <a:txBody>
                    <a:bodyPr/>
                    <a:lstStyle/>
                    <a:p>
                      <a:pPr marL="0" marR="0" algn="ctr">
                        <a:lnSpc>
                          <a:spcPct val="100000"/>
                        </a:lnSpc>
                        <a:spcBef>
                          <a:spcPts val="0"/>
                        </a:spcBef>
                        <a:spcAft>
                          <a:spcPts val="0"/>
                        </a:spcAft>
                      </a:pPr>
                      <a:endParaRPr lang="en-US" sz="2000" dirty="0">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2014</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2</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4</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327025">
                <a:tc>
                  <a:txBody>
                    <a:bodyPr/>
                    <a:lstStyle/>
                    <a:p>
                      <a:pPr>
                        <a:lnSpc>
                          <a:spcPct val="100000"/>
                        </a:lnSpc>
                      </a:pPr>
                      <a:r>
                        <a:rPr lang="fr-FR" sz="2000" b="1" kern="1200" dirty="0" smtClean="0">
                          <a:solidFill>
                            <a:schemeClr val="accent5"/>
                          </a:solidFill>
                          <a:latin typeface="+mn-lt"/>
                          <a:ea typeface="+mn-ea"/>
                          <a:cs typeface="+mn-cs"/>
                        </a:rPr>
                        <a:t>Échantillon</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r>
                        <a:rPr lang="fr-FR" sz="1800" b="0" i="0" u="none" strike="noStrike" kern="1200" baseline="0" dirty="0" smtClean="0">
                          <a:solidFill>
                            <a:schemeClr val="dk1"/>
                          </a:solidFill>
                          <a:latin typeface="+mn-lt"/>
                          <a:ea typeface="+mn-ea"/>
                          <a:cs typeface="+mn-cs"/>
                        </a:rPr>
                        <a:t>50 % des hôpitaux et centres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20 % des postes de santé et cases de santé rattachées à certains de ces postes</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fr-FR" sz="1800" b="0" i="0" u="none" strike="noStrike" kern="1200" baseline="0" dirty="0" smtClean="0">
                          <a:solidFill>
                            <a:schemeClr val="dk1"/>
                          </a:solidFill>
                          <a:latin typeface="+mn-lt"/>
                          <a:ea typeface="+mn-ea"/>
                          <a:cs typeface="+mn-cs"/>
                        </a:rPr>
                        <a:t>50 % des hôpitaux et centres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20 % des postes de santé et cases de santé liées aux postes choisis	</a:t>
                      </a:r>
                    </a:p>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r>
                        <a:rPr lang="fr-FR" sz="1800" b="0" i="0" u="none" strike="noStrike" kern="1200" baseline="0" dirty="0" smtClean="0">
                          <a:solidFill>
                            <a:schemeClr val="dk1"/>
                          </a:solidFill>
                          <a:latin typeface="+mn-lt"/>
                          <a:ea typeface="+mn-ea"/>
                          <a:cs typeface="+mn-cs"/>
                        </a:rPr>
                        <a:t>50 % des hôpitaux et centres de santé (</a:t>
                      </a:r>
                      <a:r>
                        <a:rPr lang="fr-FR" sz="1800" b="0" i="1" u="none" strike="noStrike" kern="1200" baseline="0" dirty="0" smtClean="0">
                          <a:solidFill>
                            <a:schemeClr val="dk1"/>
                          </a:solidFill>
                          <a:latin typeface="+mn-lt"/>
                          <a:ea typeface="+mn-ea"/>
                          <a:cs typeface="+mn-cs"/>
                        </a:rPr>
                        <a:t>ceux qui avaient été enquêtés deux ans avant</a:t>
                      </a:r>
                      <a:r>
                        <a:rPr lang="fr-FR" sz="1800" b="0" i="0" u="none" strike="noStrike" kern="1200" baseline="0" dirty="0" smtClean="0">
                          <a:solidFill>
                            <a:schemeClr val="dk1"/>
                          </a:solidFill>
                          <a:latin typeface="+mn-lt"/>
                          <a:ea typeface="+mn-ea"/>
                          <a:cs typeface="+mn-cs"/>
                        </a:rPr>
                        <a:t>)</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20 % des postes de santé et cases de santé liées aux postes choisis (</a:t>
                      </a:r>
                      <a:r>
                        <a:rPr lang="fr-FR" sz="1800" b="0" i="1" u="none" strike="noStrike" kern="1200" baseline="0" dirty="0" smtClean="0">
                          <a:solidFill>
                            <a:schemeClr val="dk1"/>
                          </a:solidFill>
                          <a:latin typeface="+mn-lt"/>
                          <a:ea typeface="+mn-ea"/>
                          <a:cs typeface="+mn-cs"/>
                        </a:rPr>
                        <a:t>30 % entre eux sont ceux qui avaient été enquêtés deux ans avant</a:t>
                      </a:r>
                      <a:r>
                        <a:rPr lang="fr-FR" sz="1800" b="0" i="0" u="none" strike="noStrike" kern="1200" baseline="0" dirty="0" smtClean="0">
                          <a:solidFill>
                            <a:schemeClr val="dk1"/>
                          </a:solidFill>
                          <a:latin typeface="+mn-lt"/>
                          <a:ea typeface="+mn-ea"/>
                          <a:cs typeface="+mn-cs"/>
                        </a:rPr>
                        <a:t>)</a:t>
                      </a: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fr-FR" sz="1800" b="0" i="0" u="none" strike="noStrike" kern="1200" baseline="0" dirty="0" smtClean="0">
                          <a:solidFill>
                            <a:schemeClr val="dk1"/>
                          </a:solidFill>
                          <a:latin typeface="+mn-lt"/>
                          <a:ea typeface="+mn-ea"/>
                          <a:cs typeface="+mn-cs"/>
                        </a:rPr>
                        <a:t>50 % des hôpitaux et centres de santé (</a:t>
                      </a:r>
                      <a:r>
                        <a:rPr lang="fr-FR" sz="1800" b="0" i="1" u="none" strike="noStrike" kern="1200" baseline="0" dirty="0" smtClean="0">
                          <a:solidFill>
                            <a:schemeClr val="dk1"/>
                          </a:solidFill>
                          <a:latin typeface="+mn-lt"/>
                          <a:ea typeface="+mn-ea"/>
                          <a:cs typeface="+mn-cs"/>
                        </a:rPr>
                        <a:t>ceux qui avaient été enquêtés deux ans avant</a:t>
                      </a:r>
                      <a:r>
                        <a:rPr lang="fr-FR" sz="1800" b="0" i="0" u="none" strike="noStrike" kern="1200" baseline="0" dirty="0" smtClean="0">
                          <a:solidFill>
                            <a:schemeClr val="dk1"/>
                          </a:solidFill>
                          <a:latin typeface="+mn-lt"/>
                          <a:ea typeface="+mn-ea"/>
                          <a:cs typeface="+mn-cs"/>
                        </a:rPr>
                        <a:t>)</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20 % des postes de santé et cases de santé liées aux postes choisis (</a:t>
                      </a:r>
                      <a:r>
                        <a:rPr lang="fr-FR" sz="1800" b="0" i="1" u="none" strike="noStrike" kern="1200" baseline="0" dirty="0" smtClean="0">
                          <a:solidFill>
                            <a:schemeClr val="dk1"/>
                          </a:solidFill>
                          <a:latin typeface="+mn-lt"/>
                          <a:ea typeface="+mn-ea"/>
                          <a:cs typeface="+mn-cs"/>
                        </a:rPr>
                        <a:t>30 % entre eux sont ceux qui avaient été enquêtés deux ans avant</a:t>
                      </a:r>
                      <a:r>
                        <a:rPr lang="fr-FR" sz="1800" b="0" i="0" u="none" strike="noStrike" kern="1200" baseline="0" dirty="0" smtClean="0">
                          <a:solidFill>
                            <a:schemeClr val="dk1"/>
                          </a:solidFill>
                          <a:latin typeface="+mn-lt"/>
                          <a:ea typeface="+mn-ea"/>
                          <a:cs typeface="+mn-cs"/>
                        </a:rPr>
                        <a:t>)</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r>
                        <a:rPr lang="fr-FR" sz="1800" b="0" i="0" u="none" strike="noStrike" kern="1200" baseline="0" dirty="0" smtClean="0">
                          <a:solidFill>
                            <a:schemeClr val="dk1"/>
                          </a:solidFill>
                          <a:latin typeface="+mn-lt"/>
                          <a:ea typeface="+mn-ea"/>
                          <a:cs typeface="+mn-cs"/>
                        </a:rPr>
                        <a:t>50 % des hôpitaux et centres de santé (</a:t>
                      </a:r>
                      <a:r>
                        <a:rPr lang="fr-FR" sz="1800" b="0" i="1" u="none" strike="noStrike" kern="1200" baseline="0" dirty="0" smtClean="0">
                          <a:solidFill>
                            <a:schemeClr val="dk1"/>
                          </a:solidFill>
                          <a:latin typeface="+mn-lt"/>
                          <a:ea typeface="+mn-ea"/>
                          <a:cs typeface="+mn-cs"/>
                        </a:rPr>
                        <a:t>ceux qui avaient été enquêtés deux ans avant</a:t>
                      </a:r>
                      <a:r>
                        <a:rPr lang="fr-FR" sz="1800" b="0" i="0" u="none" strike="noStrike" kern="1200" baseline="0" dirty="0" smtClean="0">
                          <a:solidFill>
                            <a:schemeClr val="dk1"/>
                          </a:solidFill>
                          <a:latin typeface="+mn-lt"/>
                          <a:ea typeface="+mn-ea"/>
                          <a:cs typeface="+mn-cs"/>
                        </a:rPr>
                        <a:t>)</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20 % des postes de </a:t>
                      </a:r>
                      <a:r>
                        <a:rPr lang="fr-FR" sz="1800" b="0" i="0" u="none" strike="noStrike" kern="1200" baseline="0" dirty="0" smtClean="0">
                          <a:solidFill>
                            <a:schemeClr val="dk1"/>
                          </a:solidFill>
                          <a:latin typeface="+mn-lt"/>
                          <a:ea typeface="+mn-ea"/>
                          <a:cs typeface="+mn-cs"/>
                        </a:rPr>
                        <a:t>santé (</a:t>
                      </a:r>
                      <a:r>
                        <a:rPr lang="fr-FR" sz="1800" b="0" i="1" u="none" strike="noStrike" kern="1200" baseline="0" dirty="0" smtClean="0">
                          <a:solidFill>
                            <a:schemeClr val="dk1"/>
                          </a:solidFill>
                          <a:latin typeface="+mn-lt"/>
                          <a:ea typeface="+mn-ea"/>
                          <a:cs typeface="+mn-cs"/>
                        </a:rPr>
                        <a:t>30 % entre eux sont ceux qui avaient été enquêtés deux ans avant</a:t>
                      </a:r>
                      <a:r>
                        <a:rPr lang="fr-FR" sz="1800" b="0" i="0" u="none" strike="noStrike" kern="1200" baseline="0" dirty="0" smtClean="0">
                          <a:solidFill>
                            <a:schemeClr val="dk1"/>
                          </a:solidFill>
                          <a:latin typeface="+mn-lt"/>
                          <a:ea typeface="+mn-ea"/>
                          <a:cs typeface="+mn-cs"/>
                        </a:rPr>
                        <a:t>) et 20 % des cases de santé</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1908990786"/>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62000" y="609600"/>
            <a:ext cx="7772400" cy="1143000"/>
          </a:xfrm>
        </p:spPr>
        <p:txBody>
          <a:bodyPr>
            <a:normAutofit fontScale="90000"/>
          </a:bodyPr>
          <a:lstStyle/>
          <a:p>
            <a:r>
              <a:rPr lang="fr-HT" dirty="0" smtClean="0"/>
              <a:t>Couverture dans le ménage </a:t>
            </a:r>
            <a:br>
              <a:rPr lang="fr-HT" dirty="0" smtClean="0"/>
            </a:br>
            <a:r>
              <a:rPr lang="fr-HT" dirty="0" smtClean="0"/>
              <a:t>et </a:t>
            </a:r>
            <a:r>
              <a:rPr lang="fr-HT" dirty="0"/>
              <a:t>a</a:t>
            </a:r>
            <a:r>
              <a:rPr lang="fr-HT" dirty="0" smtClean="0"/>
              <a:t>ccès à une MII</a:t>
            </a:r>
            <a:endParaRPr lang="fr-HT" dirty="0"/>
          </a:p>
        </p:txBody>
      </p:sp>
      <p:sp>
        <p:nvSpPr>
          <p:cNvPr id="3" name="Content Placeholder 2"/>
          <p:cNvSpPr>
            <a:spLocks noGrp="1"/>
          </p:cNvSpPr>
          <p:nvPr>
            <p:ph idx="4294967295"/>
          </p:nvPr>
        </p:nvSpPr>
        <p:spPr>
          <a:xfrm>
            <a:off x="914400" y="2057400"/>
            <a:ext cx="7772400" cy="4114800"/>
          </a:xfrm>
        </p:spPr>
        <p:txBody>
          <a:bodyPr>
            <a:normAutofit/>
          </a:bodyPr>
          <a:lstStyle/>
          <a:p>
            <a:r>
              <a:rPr lang="fr-HT" b="1" dirty="0">
                <a:solidFill>
                  <a:schemeClr val="tx2"/>
                </a:solidFill>
              </a:rPr>
              <a:t>5</a:t>
            </a:r>
            <a:r>
              <a:rPr lang="fr-HT" b="1" dirty="0" smtClean="0">
                <a:solidFill>
                  <a:schemeClr val="tx2"/>
                </a:solidFill>
              </a:rPr>
              <a:t>6 % </a:t>
            </a:r>
            <a:r>
              <a:rPr lang="fr-HT" dirty="0" smtClean="0"/>
              <a:t>des ménages ont au moins </a:t>
            </a:r>
            <a:r>
              <a:rPr lang="fr-HT" b="1" dirty="0">
                <a:solidFill>
                  <a:schemeClr val="tx2"/>
                </a:solidFill>
              </a:rPr>
              <a:t>une MII pour chaque deux personnes </a:t>
            </a:r>
            <a:r>
              <a:rPr lang="fr-HT" dirty="0" smtClean="0"/>
              <a:t>qui ont passé la nuit dernière dans le ménage</a:t>
            </a:r>
            <a:endParaRPr lang="fr-HT" dirty="0"/>
          </a:p>
          <a:p>
            <a:r>
              <a:rPr lang="fr-HT" b="1" dirty="0" smtClean="0">
                <a:solidFill>
                  <a:schemeClr val="tx2"/>
                </a:solidFill>
              </a:rPr>
              <a:t>76 </a:t>
            </a:r>
            <a:r>
              <a:rPr lang="fr-HT" b="1" dirty="0">
                <a:solidFill>
                  <a:schemeClr val="tx2"/>
                </a:solidFill>
              </a:rPr>
              <a:t>%</a:t>
            </a:r>
            <a:r>
              <a:rPr lang="fr-HT" dirty="0" smtClean="0">
                <a:solidFill>
                  <a:schemeClr val="tx2"/>
                </a:solidFill>
              </a:rPr>
              <a:t> </a:t>
            </a:r>
            <a:r>
              <a:rPr lang="fr-HT" dirty="0" smtClean="0"/>
              <a:t>de la population de fait des ménages </a:t>
            </a:r>
            <a:r>
              <a:rPr lang="fr-HT" b="1" dirty="0" smtClean="0">
                <a:solidFill>
                  <a:schemeClr val="tx2"/>
                </a:solidFill>
              </a:rPr>
              <a:t>a accès </a:t>
            </a:r>
            <a:r>
              <a:rPr lang="fr-HT" b="1" dirty="0">
                <a:solidFill>
                  <a:schemeClr val="tx2"/>
                </a:solidFill>
              </a:rPr>
              <a:t>à une </a:t>
            </a:r>
            <a:r>
              <a:rPr lang="fr-HT" b="1" dirty="0" smtClean="0">
                <a:solidFill>
                  <a:schemeClr val="tx2"/>
                </a:solidFill>
              </a:rPr>
              <a:t>MII</a:t>
            </a:r>
            <a:r>
              <a:rPr lang="fr-HT" dirty="0"/>
              <a:t>.</a:t>
            </a:r>
            <a:r>
              <a:rPr lang="fr-HT" dirty="0" smtClean="0"/>
              <a:t> </a:t>
            </a:r>
            <a:r>
              <a:rPr lang="fr-HT" dirty="0"/>
              <a:t>C</a:t>
            </a:r>
            <a:r>
              <a:rPr lang="fr-HT" dirty="0" smtClean="0"/>
              <a:t>’est-à-dire 76 % de la population pourrait dormir sous une MII si chaque MII du ménage était utilisée par deux personnes au maximum.</a:t>
            </a:r>
            <a:endParaRPr lang="fr-HT" dirty="0"/>
          </a:p>
        </p:txBody>
      </p:sp>
    </p:spTree>
    <p:extLst>
      <p:ext uri="{BB962C8B-B14F-4D97-AF65-F5344CB8AC3E}">
        <p14:creationId xmlns:p14="http://schemas.microsoft.com/office/powerpoint/2010/main" val="3255927525"/>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idx="4294967295"/>
          </p:nvPr>
        </p:nvSpPr>
        <p:spPr>
          <a:xfrm>
            <a:off x="0" y="0"/>
            <a:ext cx="9144000" cy="987425"/>
          </a:xfrm>
        </p:spPr>
        <p:txBody>
          <a:bodyPr>
            <a:normAutofit/>
          </a:bodyPr>
          <a:lstStyle/>
          <a:p>
            <a:r>
              <a:rPr lang="fr-SN" sz="4000" noProof="0" dirty="0" smtClean="0"/>
              <a:t>Pulvérisation </a:t>
            </a:r>
            <a:r>
              <a:rPr lang="fr-SN" sz="4000" noProof="0" dirty="0" err="1" smtClean="0"/>
              <a:t>Intradomiciliaire</a:t>
            </a:r>
            <a:endParaRPr lang="fr-SN" sz="4000" noProof="0" dirty="0" smtClean="0"/>
          </a:p>
        </p:txBody>
      </p:sp>
      <p:sp>
        <p:nvSpPr>
          <p:cNvPr id="75780" name="Text Box 4"/>
          <p:cNvSpPr txBox="1">
            <a:spLocks noChangeArrowheads="1"/>
          </p:cNvSpPr>
          <p:nvPr/>
        </p:nvSpPr>
        <p:spPr bwMode="auto">
          <a:xfrm>
            <a:off x="457922" y="1390650"/>
            <a:ext cx="8228157" cy="3785652"/>
          </a:xfrm>
          <a:prstGeom prst="rect">
            <a:avLst/>
          </a:prstGeom>
          <a:noFill/>
          <a:ln w="9525">
            <a:noFill/>
            <a:miter lim="800000"/>
            <a:headEnd/>
            <a:tailEnd/>
          </a:ln>
          <a:effectLst/>
        </p:spPr>
        <p:txBody>
          <a:bodyPr wrap="square">
            <a:spAutoFit/>
          </a:bodyPr>
          <a:lstStyle/>
          <a:p>
            <a:pPr algn="ctr" eaLnBrk="0" hangingPunct="0">
              <a:defRPr/>
            </a:pPr>
            <a:r>
              <a:rPr lang="fr-FR" sz="3200" b="0" i="0" dirty="0" smtClean="0">
                <a:latin typeface="+mn-lt"/>
                <a:cs typeface="+mn-cs"/>
              </a:rPr>
              <a:t>Au cours des 12 derniers mois </a:t>
            </a:r>
            <a:r>
              <a:rPr lang="fr-FR" sz="3200" b="0" i="0" dirty="0">
                <a:latin typeface="+mn-lt"/>
                <a:cs typeface="+mn-cs"/>
              </a:rPr>
              <a:t>:</a:t>
            </a:r>
          </a:p>
          <a:p>
            <a:pPr algn="ctr" eaLnBrk="0" hangingPunct="0">
              <a:defRPr/>
            </a:pPr>
            <a:endParaRPr lang="fr-FR" sz="3200" b="0" i="0" dirty="0">
              <a:latin typeface="+mn-lt"/>
              <a:cs typeface="+mn-cs"/>
            </a:endParaRPr>
          </a:p>
          <a:p>
            <a:pPr algn="ctr" eaLnBrk="0" hangingPunct="0">
              <a:spcBef>
                <a:spcPts val="0"/>
              </a:spcBef>
              <a:defRPr/>
            </a:pPr>
            <a:r>
              <a:rPr lang="fr-FR" sz="3200" b="1" dirty="0">
                <a:solidFill>
                  <a:schemeClr val="tx2"/>
                </a:solidFill>
                <a:latin typeface="+mn-lt"/>
                <a:cs typeface="+mn-cs"/>
              </a:rPr>
              <a:t>5</a:t>
            </a:r>
            <a:r>
              <a:rPr lang="fr-FR" sz="3200" b="1" i="0" dirty="0" smtClean="0">
                <a:solidFill>
                  <a:schemeClr val="tx2"/>
                </a:solidFill>
                <a:latin typeface="+mn-lt"/>
                <a:cs typeface="+mn-cs"/>
              </a:rPr>
              <a:t> </a:t>
            </a:r>
            <a:r>
              <a:rPr lang="fr-FR" sz="3200" b="1" i="0" dirty="0">
                <a:solidFill>
                  <a:schemeClr val="tx2"/>
                </a:solidFill>
                <a:latin typeface="+mn-lt"/>
                <a:cs typeface="+mn-cs"/>
              </a:rPr>
              <a:t>%</a:t>
            </a:r>
            <a:r>
              <a:rPr lang="fr-FR" sz="3200" b="0" i="0" dirty="0">
                <a:solidFill>
                  <a:schemeClr val="tx2"/>
                </a:solidFill>
                <a:latin typeface="+mn-lt"/>
                <a:cs typeface="+mn-cs"/>
              </a:rPr>
              <a:t> </a:t>
            </a:r>
            <a:r>
              <a:rPr lang="fr-FR" sz="3200" b="0" i="0" dirty="0">
                <a:latin typeface="+mn-lt"/>
                <a:cs typeface="+mn-cs"/>
              </a:rPr>
              <a:t>des </a:t>
            </a:r>
            <a:r>
              <a:rPr lang="fr-FR" sz="3200" b="0" i="0" dirty="0" smtClean="0">
                <a:latin typeface="+mn-lt"/>
                <a:cs typeface="+mn-cs"/>
              </a:rPr>
              <a:t>ménages ont des murs </a:t>
            </a:r>
            <a:r>
              <a:rPr lang="fr-FR" sz="3200" b="0" i="0" dirty="0">
                <a:latin typeface="+mn-lt"/>
                <a:cs typeface="+mn-cs"/>
              </a:rPr>
              <a:t>intérieurs du </a:t>
            </a:r>
            <a:r>
              <a:rPr lang="fr-FR" sz="3200" b="0" i="0" dirty="0" smtClean="0">
                <a:latin typeface="+mn-lt"/>
                <a:cs typeface="+mn-cs"/>
              </a:rPr>
              <a:t>logement qui </a:t>
            </a:r>
            <a:r>
              <a:rPr lang="fr-FR" sz="3200" b="1" dirty="0">
                <a:solidFill>
                  <a:schemeClr val="tx2"/>
                </a:solidFill>
                <a:latin typeface="+mn-lt"/>
                <a:cs typeface="+mn-cs"/>
              </a:rPr>
              <a:t>ont été </a:t>
            </a:r>
            <a:r>
              <a:rPr lang="fr-FR" sz="3200" b="1" dirty="0" smtClean="0">
                <a:solidFill>
                  <a:schemeClr val="tx2"/>
                </a:solidFill>
                <a:latin typeface="+mn-lt"/>
                <a:cs typeface="+mn-cs"/>
              </a:rPr>
              <a:t>pulvérisés</a:t>
            </a:r>
            <a:r>
              <a:rPr lang="fr-FR" sz="3200" b="0" i="0" dirty="0" smtClean="0">
                <a:latin typeface="+mn-lt"/>
                <a:cs typeface="+mn-cs"/>
              </a:rPr>
              <a:t>. </a:t>
            </a:r>
            <a:endParaRPr lang="fr-FR" sz="3200" b="0" i="0" dirty="0">
              <a:latin typeface="+mn-lt"/>
              <a:cs typeface="+mn-cs"/>
            </a:endParaRPr>
          </a:p>
          <a:p>
            <a:pPr algn="ctr" eaLnBrk="0" hangingPunct="0">
              <a:spcBef>
                <a:spcPct val="25000"/>
              </a:spcBef>
              <a:defRPr/>
            </a:pPr>
            <a:r>
              <a:rPr lang="fr-FR" sz="3200" b="1" dirty="0" smtClean="0">
                <a:solidFill>
                  <a:schemeClr val="tx2"/>
                </a:solidFill>
                <a:latin typeface="+mn-lt"/>
                <a:cs typeface="+mn-cs"/>
              </a:rPr>
              <a:t>83 </a:t>
            </a:r>
            <a:r>
              <a:rPr lang="fr-FR" sz="3200" b="1" dirty="0">
                <a:solidFill>
                  <a:schemeClr val="tx2"/>
                </a:solidFill>
                <a:latin typeface="+mn-lt"/>
                <a:cs typeface="+mn-cs"/>
              </a:rPr>
              <a:t>%</a:t>
            </a:r>
            <a:r>
              <a:rPr lang="fr-FR" sz="3200" b="0" i="0" dirty="0" smtClean="0">
                <a:solidFill>
                  <a:schemeClr val="tx2"/>
                </a:solidFill>
                <a:latin typeface="+mn-lt"/>
                <a:cs typeface="+mn-cs"/>
              </a:rPr>
              <a:t> </a:t>
            </a:r>
            <a:r>
              <a:rPr lang="fr-FR" sz="3200" b="0" i="0" dirty="0">
                <a:latin typeface="+mn-lt"/>
                <a:cs typeface="+mn-cs"/>
              </a:rPr>
              <a:t>des ménages </a:t>
            </a:r>
            <a:r>
              <a:rPr lang="fr-FR" sz="3200" b="0" i="0" dirty="0" smtClean="0">
                <a:latin typeface="+mn-lt"/>
                <a:cs typeface="+mn-cs"/>
              </a:rPr>
              <a:t>ont des murs qui </a:t>
            </a:r>
            <a:r>
              <a:rPr lang="fr-FR" sz="3200" b="1" dirty="0" smtClean="0">
                <a:solidFill>
                  <a:schemeClr val="tx2"/>
                </a:solidFill>
                <a:latin typeface="+mn-lt"/>
                <a:cs typeface="+mn-cs"/>
              </a:rPr>
              <a:t>ont </a:t>
            </a:r>
            <a:r>
              <a:rPr lang="fr-FR" sz="3200" b="1" dirty="0">
                <a:solidFill>
                  <a:schemeClr val="tx2"/>
                </a:solidFill>
                <a:latin typeface="+mn-lt"/>
                <a:cs typeface="+mn-cs"/>
              </a:rPr>
              <a:t>été pulvérisés </a:t>
            </a:r>
            <a:r>
              <a:rPr lang="fr-FR" sz="3200" u="sng" dirty="0" smtClean="0">
                <a:latin typeface="+mn-lt"/>
                <a:cs typeface="+mn-cs"/>
              </a:rPr>
              <a:t>OU</a:t>
            </a:r>
            <a:r>
              <a:rPr lang="fr-FR" sz="3200" b="1" dirty="0" smtClean="0">
                <a:solidFill>
                  <a:schemeClr val="tx2">
                    <a:lumMod val="50000"/>
                  </a:schemeClr>
                </a:solidFill>
                <a:latin typeface="+mn-lt"/>
                <a:cs typeface="+mn-cs"/>
              </a:rPr>
              <a:t> </a:t>
            </a:r>
            <a:r>
              <a:rPr lang="fr-FR" sz="3200" b="0" i="0" dirty="0" smtClean="0">
                <a:latin typeface="+mn-lt"/>
                <a:cs typeface="+mn-cs"/>
              </a:rPr>
              <a:t>possèdent </a:t>
            </a:r>
            <a:r>
              <a:rPr lang="fr-FR" sz="3200" b="1" dirty="0">
                <a:solidFill>
                  <a:schemeClr val="tx2"/>
                </a:solidFill>
                <a:latin typeface="+mn-lt"/>
                <a:cs typeface="+mn-cs"/>
              </a:rPr>
              <a:t>au moins une </a:t>
            </a:r>
            <a:r>
              <a:rPr lang="fr-FR" sz="3200" b="1" dirty="0" smtClean="0">
                <a:solidFill>
                  <a:schemeClr val="tx2"/>
                </a:solidFill>
                <a:latin typeface="+mn-lt"/>
                <a:cs typeface="+mn-cs"/>
              </a:rPr>
              <a:t>MII</a:t>
            </a:r>
            <a:r>
              <a:rPr lang="fr-FR" sz="3200" dirty="0" smtClean="0"/>
              <a:t>.</a:t>
            </a:r>
            <a:endParaRPr lang="fr-FR" sz="3200" b="1" dirty="0">
              <a:solidFill>
                <a:schemeClr val="tx2">
                  <a:lumMod val="50000"/>
                </a:schemeClr>
              </a:solidFill>
              <a:latin typeface="+mn-lt"/>
              <a:cs typeface="+mn-cs"/>
            </a:endParaRPr>
          </a:p>
          <a:p>
            <a:pPr algn="ctr" eaLnBrk="0" hangingPunct="0">
              <a:spcBef>
                <a:spcPct val="25000"/>
              </a:spcBef>
              <a:defRPr/>
            </a:pPr>
            <a:endParaRPr lang="fr-FR" sz="3200" b="0" i="0" dirty="0">
              <a:latin typeface="+mn-lt"/>
              <a:cs typeface="+mn-cs"/>
            </a:endParaRPr>
          </a:p>
        </p:txBody>
      </p:sp>
    </p:spTree>
    <p:extLst>
      <p:ext uri="{BB962C8B-B14F-4D97-AF65-F5344CB8AC3E}">
        <p14:creationId xmlns:p14="http://schemas.microsoft.com/office/powerpoint/2010/main" val="2809794678"/>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8" name="Rectangle 2"/>
          <p:cNvSpPr>
            <a:spLocks noGrp="1" noChangeArrowheads="1"/>
          </p:cNvSpPr>
          <p:nvPr>
            <p:ph type="title" idx="4294967295"/>
          </p:nvPr>
        </p:nvSpPr>
        <p:spPr>
          <a:xfrm>
            <a:off x="0" y="152400"/>
            <a:ext cx="9144000" cy="990600"/>
          </a:xfrm>
          <a:prstGeom prst="rect">
            <a:avLst/>
          </a:prstGeom>
        </p:spPr>
        <p:txBody>
          <a:bodyPr>
            <a:normAutofit/>
          </a:bodyPr>
          <a:lstStyle/>
          <a:p>
            <a:pPr eaLnBrk="1" hangingPunct="1"/>
            <a:r>
              <a:rPr lang="fr-SN" sz="4000" dirty="0" smtClean="0"/>
              <a:t>Utilisation des MII</a:t>
            </a:r>
          </a:p>
        </p:txBody>
      </p:sp>
      <p:sp>
        <p:nvSpPr>
          <p:cNvPr id="152581" name="Rectangle 5"/>
          <p:cNvSpPr>
            <a:spLocks noChangeArrowheads="1"/>
          </p:cNvSpPr>
          <p:nvPr/>
        </p:nvSpPr>
        <p:spPr bwMode="auto">
          <a:xfrm>
            <a:off x="-28903" y="1350579"/>
            <a:ext cx="9144000" cy="646331"/>
          </a:xfrm>
          <a:prstGeom prst="rect">
            <a:avLst/>
          </a:prstGeom>
          <a:noFill/>
          <a:ln w="9525">
            <a:noFill/>
            <a:miter lim="800000"/>
            <a:headEnd/>
            <a:tailEnd/>
          </a:ln>
          <a:effectLst/>
        </p:spPr>
        <p:txBody>
          <a:bodyPr wrap="square">
            <a:spAutoFit/>
          </a:bodyPr>
          <a:lstStyle/>
          <a:p>
            <a:pPr algn="ctr">
              <a:spcBef>
                <a:spcPct val="50000"/>
              </a:spcBef>
              <a:defRPr/>
            </a:pPr>
            <a:r>
              <a:rPr lang="fr-SN" b="0" i="1" dirty="0" smtClean="0">
                <a:latin typeface="+mn-lt"/>
                <a:cs typeface="+mn-cs"/>
              </a:rPr>
              <a:t>Pourcentage de la population des ménages, d’enfants de moins de cinq ans et les femmes enceintes de 15-49 ans qui ont dormi sous une MII la nuit ayant précédé l’enquête</a:t>
            </a:r>
            <a:endParaRPr lang="fr-SN" b="0" i="1" dirty="0">
              <a:latin typeface="+mn-lt"/>
              <a:cs typeface="+mn-cs"/>
            </a:endParaRPr>
          </a:p>
        </p:txBody>
      </p:sp>
      <p:graphicFrame>
        <p:nvGraphicFramePr>
          <p:cNvPr id="3" name="Chart 2"/>
          <p:cNvGraphicFramePr/>
          <p:nvPr>
            <p:extLst/>
          </p:nvPr>
        </p:nvGraphicFramePr>
        <p:xfrm>
          <a:off x="304800" y="2286000"/>
          <a:ext cx="84582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609600" y="2209800"/>
            <a:ext cx="2819400" cy="369332"/>
          </a:xfrm>
          <a:prstGeom prst="rect">
            <a:avLst/>
          </a:prstGeom>
          <a:noFill/>
        </p:spPr>
        <p:txBody>
          <a:bodyPr wrap="square" rtlCol="0">
            <a:spAutoFit/>
          </a:bodyPr>
          <a:lstStyle/>
          <a:p>
            <a:pPr algn="ctr"/>
            <a:r>
              <a:rPr lang="fr-SN" sz="1800" i="0" dirty="0" smtClean="0">
                <a:latin typeface="+mn-lt"/>
              </a:rPr>
              <a:t>Dans tous les ménages</a:t>
            </a:r>
            <a:endParaRPr lang="fr-SN" sz="1800" i="0" dirty="0">
              <a:latin typeface="+mn-lt"/>
            </a:endParaRPr>
          </a:p>
        </p:txBody>
      </p:sp>
      <p:sp>
        <p:nvSpPr>
          <p:cNvPr id="9" name="TextBox 8"/>
          <p:cNvSpPr txBox="1"/>
          <p:nvPr/>
        </p:nvSpPr>
        <p:spPr>
          <a:xfrm>
            <a:off x="4572000" y="2209800"/>
            <a:ext cx="4495800" cy="369332"/>
          </a:xfrm>
          <a:prstGeom prst="rect">
            <a:avLst/>
          </a:prstGeom>
          <a:noFill/>
        </p:spPr>
        <p:txBody>
          <a:bodyPr wrap="square" rtlCol="0">
            <a:spAutoFit/>
          </a:bodyPr>
          <a:lstStyle/>
          <a:p>
            <a:pPr algn="ctr"/>
            <a:r>
              <a:rPr lang="fr-SN" sz="1800" i="0" dirty="0" smtClean="0">
                <a:latin typeface="+mn-lt"/>
              </a:rPr>
              <a:t>Dans les ménages avec au moins une MII</a:t>
            </a:r>
            <a:endParaRPr lang="fr-SN" sz="1800" i="0" dirty="0">
              <a:latin typeface="+mn-lt"/>
            </a:endParaRPr>
          </a:p>
        </p:txBody>
      </p:sp>
      <p:cxnSp>
        <p:nvCxnSpPr>
          <p:cNvPr id="8" name="Straight Connector 7"/>
          <p:cNvCxnSpPr/>
          <p:nvPr/>
        </p:nvCxnSpPr>
        <p:spPr bwMode="auto">
          <a:xfrm>
            <a:off x="609600" y="2579132"/>
            <a:ext cx="2895600" cy="0"/>
          </a:xfrm>
          <a:prstGeom prst="line">
            <a:avLst/>
          </a:prstGeom>
          <a:solidFill>
            <a:schemeClr val="accent1"/>
          </a:solidFill>
          <a:ln w="19050" cap="flat" cmpd="sng" algn="ctr">
            <a:solidFill>
              <a:schemeClr val="tx1"/>
            </a:solidFill>
            <a:prstDash val="solid"/>
            <a:round/>
            <a:headEnd type="none" w="med" len="med"/>
            <a:tailEnd type="none" w="med" len="med"/>
          </a:ln>
          <a:effectLst/>
        </p:spPr>
      </p:cxnSp>
      <p:cxnSp>
        <p:nvCxnSpPr>
          <p:cNvPr id="12" name="Straight Connector 11"/>
          <p:cNvCxnSpPr/>
          <p:nvPr/>
        </p:nvCxnSpPr>
        <p:spPr bwMode="auto">
          <a:xfrm flipV="1">
            <a:off x="4700649" y="2579132"/>
            <a:ext cx="4191000" cy="207"/>
          </a:xfrm>
          <a:prstGeom prst="line">
            <a:avLst/>
          </a:prstGeom>
          <a:solidFill>
            <a:schemeClr val="accent1"/>
          </a:solidFill>
          <a:ln w="19050" cap="flat" cmpd="sng" algn="ctr">
            <a:solidFill>
              <a:schemeClr val="tx1"/>
            </a:solidFill>
            <a:prstDash val="solid"/>
            <a:round/>
            <a:headEnd type="none" w="med" len="med"/>
            <a:tailEnd type="none" w="med" len="med"/>
          </a:ln>
          <a:effectLst/>
        </p:spPr>
      </p:cxnSp>
    </p:spTree>
    <p:extLst>
      <p:ext uri="{BB962C8B-B14F-4D97-AF65-F5344CB8AC3E}">
        <p14:creationId xmlns:p14="http://schemas.microsoft.com/office/powerpoint/2010/main" val="3366645364"/>
      </p:ext>
    </p:extLst>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Title 1"/>
          <p:cNvSpPr>
            <a:spLocks noGrp="1"/>
          </p:cNvSpPr>
          <p:nvPr>
            <p:ph type="title" idx="4294967295"/>
          </p:nvPr>
        </p:nvSpPr>
        <p:spPr>
          <a:xfrm>
            <a:off x="0" y="0"/>
            <a:ext cx="9144000" cy="1295400"/>
          </a:xfrm>
        </p:spPr>
        <p:txBody>
          <a:bodyPr>
            <a:normAutofit fontScale="90000"/>
          </a:bodyPr>
          <a:lstStyle/>
          <a:p>
            <a:r>
              <a:rPr lang="fr-SN" sz="4000" noProof="0" dirty="0" smtClean="0">
                <a:latin typeface="Calibri" pitchFamily="34" charset="0"/>
                <a:cs typeface="Calibri" pitchFamily="34" charset="0"/>
              </a:rPr>
              <a:t>Tendance de l’utilisation des MII par les enfants</a:t>
            </a:r>
          </a:p>
        </p:txBody>
      </p:sp>
      <p:graphicFrame>
        <p:nvGraphicFramePr>
          <p:cNvPr id="2" name="Chart Placeholder 3"/>
          <p:cNvGraphicFramePr>
            <a:graphicFrameLocks noGrp="1"/>
          </p:cNvGraphicFramePr>
          <p:nvPr>
            <p:ph type="chart" idx="4294967295"/>
            <p:extLst/>
          </p:nvPr>
        </p:nvGraphicFramePr>
        <p:xfrm>
          <a:off x="14288" y="1933575"/>
          <a:ext cx="9129712" cy="437673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5"/>
          <p:cNvSpPr txBox="1">
            <a:spLocks noChangeArrowheads="1"/>
          </p:cNvSpPr>
          <p:nvPr/>
        </p:nvSpPr>
        <p:spPr bwMode="auto">
          <a:xfrm>
            <a:off x="-10907" y="1286494"/>
            <a:ext cx="9149938"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FR" sz="1800" b="0" i="1" dirty="0">
                <a:latin typeface="+mn-lt"/>
                <a:cs typeface="+mn-cs"/>
              </a:rPr>
              <a:t>Pourcentage </a:t>
            </a:r>
            <a:r>
              <a:rPr lang="fr-FR" sz="1800" b="0" i="1" dirty="0" smtClean="0">
                <a:latin typeface="+mn-lt"/>
                <a:cs typeface="+mn-cs"/>
              </a:rPr>
              <a:t>d’enfants de moins de cinq ans ayant dormi sous une </a:t>
            </a:r>
            <a:r>
              <a:rPr lang="fr-SN" sz="1800" b="0" i="1" dirty="0" smtClean="0">
                <a:latin typeface="Calibri" pitchFamily="34" charset="0"/>
              </a:rPr>
              <a:t>MII la nuit dernière</a:t>
            </a:r>
            <a:endParaRPr lang="fr-FR" sz="1800" b="0" i="1" dirty="0">
              <a:latin typeface="+mn-lt"/>
            </a:endParaRPr>
          </a:p>
        </p:txBody>
      </p:sp>
    </p:spTree>
    <p:extLst>
      <p:ext uri="{BB962C8B-B14F-4D97-AF65-F5344CB8AC3E}">
        <p14:creationId xmlns:p14="http://schemas.microsoft.com/office/powerpoint/2010/main" val="837537946"/>
      </p:ext>
    </p:extLst>
  </p:cSld>
  <p:clrMapOvr>
    <a:masterClrMapping/>
  </p:clrMapOvr>
  <p:transition spd="slow"/>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228600" y="1295400"/>
            <a:ext cx="3581400" cy="4495800"/>
          </a:xfrm>
        </p:spPr>
        <p:txBody>
          <a:bodyPr>
            <a:normAutofit/>
          </a:bodyPr>
          <a:lstStyle/>
          <a:p>
            <a:r>
              <a:rPr lang="fr-FR" noProof="0" dirty="0" smtClean="0">
                <a:solidFill>
                  <a:schemeClr val="tx1"/>
                </a:solidFill>
              </a:rPr>
              <a:t>Prévention</a:t>
            </a:r>
          </a:p>
          <a:p>
            <a:r>
              <a:rPr lang="fr-FR" b="1" noProof="0" dirty="0" smtClean="0">
                <a:solidFill>
                  <a:schemeClr val="tx2"/>
                </a:solidFill>
              </a:rPr>
              <a:t>Traitement </a:t>
            </a:r>
          </a:p>
          <a:p>
            <a:r>
              <a:rPr lang="fr-FR" noProof="0" dirty="0" smtClean="0"/>
              <a:t>Prévalence</a:t>
            </a:r>
          </a:p>
          <a:p>
            <a:r>
              <a:rPr lang="fr-FR" dirty="0" smtClean="0"/>
              <a:t>Services de paludisme</a:t>
            </a:r>
          </a:p>
          <a:p>
            <a:pPr marL="0" indent="0">
              <a:buNone/>
            </a:pPr>
            <a:endParaRPr lang="fr-FR" dirty="0" smtClean="0"/>
          </a:p>
        </p:txBody>
      </p:sp>
    </p:spTree>
    <p:extLst>
      <p:ext uri="{BB962C8B-B14F-4D97-AF65-F5344CB8AC3E}">
        <p14:creationId xmlns:p14="http://schemas.microsoft.com/office/powerpoint/2010/main" val="3492772381"/>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Rectangle 4"/>
          <p:cNvSpPr>
            <a:spLocks noGrp="1" noChangeArrowheads="1"/>
          </p:cNvSpPr>
          <p:nvPr>
            <p:ph type="title" idx="4294967295"/>
          </p:nvPr>
        </p:nvSpPr>
        <p:spPr>
          <a:xfrm>
            <a:off x="0" y="-3175"/>
            <a:ext cx="9144000" cy="1295400"/>
          </a:xfrm>
        </p:spPr>
        <p:txBody>
          <a:bodyPr>
            <a:normAutofit fontScale="90000"/>
          </a:bodyPr>
          <a:lstStyle/>
          <a:p>
            <a:r>
              <a:rPr lang="fr-SN" sz="4000" dirty="0" smtClean="0"/>
              <a:t>Traitement Préventif Intermittent </a:t>
            </a:r>
            <a:br>
              <a:rPr lang="fr-SN" sz="4000" dirty="0" smtClean="0"/>
            </a:br>
            <a:r>
              <a:rPr lang="fr-SN" sz="4000" dirty="0" smtClean="0"/>
              <a:t>pendant la grossesse </a:t>
            </a:r>
            <a:r>
              <a:rPr lang="fr-SN" sz="4000" dirty="0"/>
              <a:t>(</a:t>
            </a:r>
            <a:r>
              <a:rPr lang="fr-SN" sz="4000" dirty="0" err="1"/>
              <a:t>TPIg</a:t>
            </a:r>
            <a:r>
              <a:rPr lang="fr-SN" sz="4000" dirty="0"/>
              <a:t>) </a:t>
            </a:r>
            <a:endParaRPr lang="fr-SN" sz="4000" dirty="0" smtClean="0"/>
          </a:p>
        </p:txBody>
      </p:sp>
      <p:graphicFrame>
        <p:nvGraphicFramePr>
          <p:cNvPr id="7" name="Chart Placeholder 6"/>
          <p:cNvGraphicFramePr>
            <a:graphicFrameLocks noGrp="1"/>
          </p:cNvGraphicFramePr>
          <p:nvPr>
            <p:ph type="chart" idx="4294967295"/>
            <p:extLst/>
          </p:nvPr>
        </p:nvGraphicFramePr>
        <p:xfrm>
          <a:off x="457200" y="1600200"/>
          <a:ext cx="85344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Box 5"/>
          <p:cNvSpPr txBox="1">
            <a:spLocks noChangeArrowheads="1"/>
          </p:cNvSpPr>
          <p:nvPr/>
        </p:nvSpPr>
        <p:spPr bwMode="auto">
          <a:xfrm>
            <a:off x="0" y="1143000"/>
            <a:ext cx="9149938" cy="646331"/>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FR" sz="1800" b="0" i="1" dirty="0">
                <a:latin typeface="+mn-lt"/>
              </a:rPr>
              <a:t>Pourcentage de femmes de 15-49 ans ayant eu une naissance vivante au cours des deux années ayant précédé l’enquête </a:t>
            </a:r>
            <a:r>
              <a:rPr lang="fr-FR" sz="1800" b="0" i="1" dirty="0" smtClean="0">
                <a:latin typeface="+mn-lt"/>
              </a:rPr>
              <a:t>qui ont pris :</a:t>
            </a:r>
            <a:endParaRPr lang="fr-FR" sz="1800" b="0" i="1" dirty="0">
              <a:latin typeface="+mn-lt"/>
            </a:endParaRPr>
          </a:p>
        </p:txBody>
      </p:sp>
    </p:spTree>
    <p:extLst>
      <p:ext uri="{BB962C8B-B14F-4D97-AF65-F5344CB8AC3E}">
        <p14:creationId xmlns:p14="http://schemas.microsoft.com/office/powerpoint/2010/main" val="3485206596"/>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184150" y="92914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082926"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a:solidFill>
                  <a:schemeClr val="accent5"/>
                </a:solidFill>
                <a:latin typeface="+mn-lt"/>
              </a:rPr>
              <a:t>5</a:t>
            </a:r>
            <a:r>
              <a:rPr lang="en-US" dirty="0" smtClean="0">
                <a:solidFill>
                  <a:schemeClr val="accent5"/>
                </a:solidFill>
                <a:latin typeface="+mn-lt"/>
              </a:rPr>
              <a:t>3 %</a:t>
            </a:r>
          </a:p>
        </p:txBody>
      </p:sp>
      <p:sp>
        <p:nvSpPr>
          <p:cNvPr id="67" name="TextBox 66"/>
          <p:cNvSpPr txBox="1"/>
          <p:nvPr/>
        </p:nvSpPr>
        <p:spPr>
          <a:xfrm>
            <a:off x="454699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43 %</a:t>
            </a:r>
          </a:p>
        </p:txBody>
      </p:sp>
      <p:sp>
        <p:nvSpPr>
          <p:cNvPr id="68" name="TextBox 67"/>
          <p:cNvSpPr txBox="1"/>
          <p:nvPr/>
        </p:nvSpPr>
        <p:spPr>
          <a:xfrm>
            <a:off x="483235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44 %</a:t>
            </a:r>
          </a:p>
        </p:txBody>
      </p:sp>
      <p:sp>
        <p:nvSpPr>
          <p:cNvPr id="69" name="TextBox 68"/>
          <p:cNvSpPr txBox="1"/>
          <p:nvPr/>
        </p:nvSpPr>
        <p:spPr>
          <a:xfrm>
            <a:off x="606266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46 %</a:t>
            </a:r>
          </a:p>
        </p:txBody>
      </p:sp>
      <p:sp>
        <p:nvSpPr>
          <p:cNvPr id="70" name="TextBox 69"/>
          <p:cNvSpPr txBox="1"/>
          <p:nvPr/>
        </p:nvSpPr>
        <p:spPr>
          <a:xfrm>
            <a:off x="352107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51 %</a:t>
            </a:r>
          </a:p>
        </p:txBody>
      </p:sp>
      <p:sp>
        <p:nvSpPr>
          <p:cNvPr id="71" name="TextBox 70"/>
          <p:cNvSpPr txBox="1"/>
          <p:nvPr/>
        </p:nvSpPr>
        <p:spPr>
          <a:xfrm>
            <a:off x="2385220" y="5546506"/>
            <a:ext cx="1022350" cy="646331"/>
          </a:xfrm>
          <a:prstGeom prst="rect">
            <a:avLst/>
          </a:prstGeom>
          <a:noFill/>
        </p:spPr>
        <p:txBody>
          <a:bodyPr wrap="square" rtlCol="0">
            <a:spAutoFit/>
          </a:bodyPr>
          <a:lstStyle/>
          <a:p>
            <a:pPr algn="ctr"/>
            <a:r>
              <a:rPr lang="en-US" dirty="0" err="1" smtClean="0">
                <a:solidFill>
                  <a:schemeClr val="accent5"/>
                </a:solidFill>
                <a:latin typeface="+mn-lt"/>
              </a:rPr>
              <a:t>Sédhiou</a:t>
            </a:r>
            <a:endParaRPr lang="en-US" dirty="0" smtClean="0">
              <a:solidFill>
                <a:schemeClr val="accent5"/>
              </a:solidFill>
              <a:latin typeface="+mn-lt"/>
            </a:endParaRPr>
          </a:p>
          <a:p>
            <a:pPr algn="ctr"/>
            <a:r>
              <a:rPr lang="en-US" dirty="0" smtClean="0">
                <a:solidFill>
                  <a:schemeClr val="accent5"/>
                </a:solidFill>
                <a:latin typeface="+mn-lt"/>
              </a:rPr>
              <a:t>58 %</a:t>
            </a:r>
          </a:p>
        </p:txBody>
      </p:sp>
      <p:sp>
        <p:nvSpPr>
          <p:cNvPr id="72" name="TextBox 71"/>
          <p:cNvSpPr txBox="1"/>
          <p:nvPr/>
        </p:nvSpPr>
        <p:spPr>
          <a:xfrm>
            <a:off x="10477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60 %</a:t>
            </a:r>
          </a:p>
        </p:txBody>
      </p:sp>
      <p:sp>
        <p:nvSpPr>
          <p:cNvPr id="73" name="TextBox 72"/>
          <p:cNvSpPr txBox="1"/>
          <p:nvPr/>
        </p:nvSpPr>
        <p:spPr>
          <a:xfrm>
            <a:off x="287893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57 %</a:t>
            </a:r>
          </a:p>
        </p:txBody>
      </p:sp>
      <p:sp>
        <p:nvSpPr>
          <p:cNvPr id="74" name="TextBox 73"/>
          <p:cNvSpPr txBox="1"/>
          <p:nvPr/>
        </p:nvSpPr>
        <p:spPr>
          <a:xfrm>
            <a:off x="2608263"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51 %</a:t>
            </a:r>
          </a:p>
        </p:txBody>
      </p:sp>
      <p:sp>
        <p:nvSpPr>
          <p:cNvPr id="75" name="TextBox 74"/>
          <p:cNvSpPr txBox="1"/>
          <p:nvPr/>
        </p:nvSpPr>
        <p:spPr>
          <a:xfrm>
            <a:off x="2060576" y="4461559"/>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60 %</a:t>
            </a:r>
          </a:p>
        </p:txBody>
      </p:sp>
      <p:sp>
        <p:nvSpPr>
          <p:cNvPr id="76" name="TextBox 75"/>
          <p:cNvSpPr txBox="1"/>
          <p:nvPr/>
        </p:nvSpPr>
        <p:spPr>
          <a:xfrm>
            <a:off x="1724819" y="3324349"/>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56 %</a:t>
            </a:r>
          </a:p>
        </p:txBody>
      </p:sp>
      <p:sp>
        <p:nvSpPr>
          <p:cNvPr id="77" name="TextBox 76"/>
          <p:cNvSpPr txBox="1"/>
          <p:nvPr/>
        </p:nvSpPr>
        <p:spPr>
          <a:xfrm>
            <a:off x="946150" y="3402012"/>
            <a:ext cx="812800"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53 %</a:t>
            </a:r>
          </a:p>
        </p:txBody>
      </p:sp>
      <p:sp>
        <p:nvSpPr>
          <p:cNvPr id="78" name="TextBox 77"/>
          <p:cNvSpPr txBox="1"/>
          <p:nvPr/>
        </p:nvSpPr>
        <p:spPr>
          <a:xfrm>
            <a:off x="-7620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63 %</a:t>
            </a:r>
          </a:p>
        </p:txBody>
      </p:sp>
      <p:sp>
        <p:nvSpPr>
          <p:cNvPr id="79" name="TextBox 78"/>
          <p:cNvSpPr txBox="1"/>
          <p:nvPr/>
        </p:nvSpPr>
        <p:spPr>
          <a:xfrm>
            <a:off x="45720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53 %</a:t>
            </a:r>
          </a:p>
        </p:txBody>
      </p:sp>
      <p:cxnSp>
        <p:nvCxnSpPr>
          <p:cNvPr id="82" name="Straight Connector 81"/>
          <p:cNvCxnSpPr>
            <a:stCxn id="72" idx="3"/>
          </p:cNvCxnSpPr>
          <p:nvPr/>
        </p:nvCxnSpPr>
        <p:spPr>
          <a:xfrm flipV="1">
            <a:off x="132715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24936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35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1" name="Rectangle 4"/>
          <p:cNvSpPr txBox="1">
            <a:spLocks noChangeArrowheads="1"/>
          </p:cNvSpPr>
          <p:nvPr/>
        </p:nvSpPr>
        <p:spPr>
          <a:xfrm>
            <a:off x="0" y="-3175"/>
            <a:ext cx="9144000" cy="1295400"/>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z="4000" smtClean="0"/>
              <a:t>Traitement Préventif Intermittent </a:t>
            </a:r>
            <a:br>
              <a:rPr lang="fr-SN" sz="4000" smtClean="0"/>
            </a:br>
            <a:r>
              <a:rPr lang="fr-SN" sz="4000" smtClean="0"/>
              <a:t>pendant la grossesse (TPIg) </a:t>
            </a:r>
            <a:endParaRPr lang="fr-SN" sz="4000" dirty="0" smtClean="0"/>
          </a:p>
        </p:txBody>
      </p:sp>
      <p:sp>
        <p:nvSpPr>
          <p:cNvPr id="83" name="Text Box 5"/>
          <p:cNvSpPr txBox="1">
            <a:spLocks noChangeArrowheads="1"/>
          </p:cNvSpPr>
          <p:nvPr/>
        </p:nvSpPr>
        <p:spPr bwMode="auto">
          <a:xfrm>
            <a:off x="7385050" y="1142999"/>
            <a:ext cx="1764887" cy="3970318"/>
          </a:xfrm>
          <a:prstGeom prst="rect">
            <a:avLst/>
          </a:prstGeom>
          <a:noFill/>
          <a:ln w="9525">
            <a:noFill/>
            <a:miter lim="800000"/>
            <a:headEnd/>
            <a:tailEnd/>
          </a:ln>
          <a:effectLst/>
        </p:spPr>
        <p:txBody>
          <a:bodyPr wrap="square">
            <a:spAutoFit/>
          </a:bodyPr>
          <a:lstStyle/>
          <a:p>
            <a:pPr eaLnBrk="0" hangingPunct="0">
              <a:spcBef>
                <a:spcPct val="50000"/>
              </a:spcBef>
              <a:defRPr/>
            </a:pPr>
            <a:r>
              <a:rPr lang="fr-FR" sz="1800" b="0" i="1" dirty="0">
                <a:latin typeface="+mn-lt"/>
              </a:rPr>
              <a:t>Pourcentage de femmes de 15-49 ans ayant eu une naissance vivante au cours des deux années ayant précédé l’enquête </a:t>
            </a:r>
            <a:r>
              <a:rPr lang="fr-FR" sz="1800" b="0" i="1" dirty="0" smtClean="0">
                <a:latin typeface="+mn-lt"/>
              </a:rPr>
              <a:t>qui ont pris 2 doses ou plus de SP et qui en a reçu au moins une pendant une visite prénatale :</a:t>
            </a:r>
            <a:endParaRPr lang="fr-FR" sz="1800" b="0" i="1" dirty="0">
              <a:latin typeface="+mn-lt"/>
            </a:endParaRPr>
          </a:p>
        </p:txBody>
      </p:sp>
    </p:spTree>
    <p:extLst>
      <p:ext uri="{BB962C8B-B14F-4D97-AF65-F5344CB8AC3E}">
        <p14:creationId xmlns:p14="http://schemas.microsoft.com/office/powerpoint/2010/main" val="671014602"/>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987425"/>
          </a:xfrm>
        </p:spPr>
        <p:txBody>
          <a:bodyPr>
            <a:normAutofit/>
          </a:bodyPr>
          <a:lstStyle/>
          <a:p>
            <a:r>
              <a:rPr lang="fr-SN" sz="4000" noProof="0" dirty="0" smtClean="0"/>
              <a:t>Prise en charge de la fièvre</a:t>
            </a:r>
          </a:p>
        </p:txBody>
      </p:sp>
      <p:sp>
        <p:nvSpPr>
          <p:cNvPr id="18435" name="Rectangle 3"/>
          <p:cNvSpPr>
            <a:spLocks noGrp="1" noChangeArrowheads="1"/>
          </p:cNvSpPr>
          <p:nvPr>
            <p:ph idx="4294967295"/>
          </p:nvPr>
        </p:nvSpPr>
        <p:spPr>
          <a:xfrm>
            <a:off x="632619" y="1219200"/>
            <a:ext cx="7878762" cy="5126038"/>
          </a:xfrm>
        </p:spPr>
        <p:txBody>
          <a:bodyPr/>
          <a:lstStyle/>
          <a:p>
            <a:pPr marL="0" indent="0" algn="ctr">
              <a:buNone/>
            </a:pPr>
            <a:r>
              <a:rPr lang="fr-SN" sz="3200" b="1" noProof="0" dirty="0" smtClean="0">
                <a:solidFill>
                  <a:schemeClr val="tx2"/>
                </a:solidFill>
              </a:rPr>
              <a:t>13 %</a:t>
            </a:r>
            <a:r>
              <a:rPr lang="fr-SN" sz="3200" noProof="0" dirty="0" smtClean="0">
                <a:solidFill>
                  <a:schemeClr val="tx2"/>
                </a:solidFill>
              </a:rPr>
              <a:t> </a:t>
            </a:r>
            <a:r>
              <a:rPr lang="fr-SN" sz="3200" noProof="0" dirty="0" smtClean="0"/>
              <a:t>des enfants de moins de cinq ans ont eu de la fièvre au cours des 2 semaines ayant précédé l’enquête. </a:t>
            </a:r>
          </a:p>
          <a:p>
            <a:pPr marL="0" indent="0" algn="ctr">
              <a:buNone/>
            </a:pPr>
            <a:endParaRPr lang="fr-SN" sz="3200" noProof="0" dirty="0" smtClean="0"/>
          </a:p>
          <a:p>
            <a:pPr marL="0" indent="0" algn="ctr">
              <a:buNone/>
            </a:pPr>
            <a:r>
              <a:rPr lang="fr-SN" dirty="0" smtClean="0"/>
              <a:t>Pour </a:t>
            </a:r>
            <a:r>
              <a:rPr lang="fr-SN" b="1" dirty="0">
                <a:solidFill>
                  <a:schemeClr val="tx2"/>
                </a:solidFill>
              </a:rPr>
              <a:t>50 </a:t>
            </a:r>
            <a:r>
              <a:rPr lang="fr-SN" b="1" dirty="0" smtClean="0">
                <a:solidFill>
                  <a:schemeClr val="tx2"/>
                </a:solidFill>
              </a:rPr>
              <a:t>%</a:t>
            </a:r>
            <a:r>
              <a:rPr lang="fr-SN" dirty="0" smtClean="0"/>
              <a:t> de ces enfants, on a cherché des </a:t>
            </a:r>
            <a:r>
              <a:rPr lang="fr-SN" sz="3200" noProof="0" dirty="0" smtClean="0"/>
              <a:t>conseils ou un traitement.</a:t>
            </a:r>
          </a:p>
        </p:txBody>
      </p:sp>
    </p:spTree>
    <p:extLst>
      <p:ext uri="{BB962C8B-B14F-4D97-AF65-F5344CB8AC3E}">
        <p14:creationId xmlns:p14="http://schemas.microsoft.com/office/powerpoint/2010/main" val="1847217380"/>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1295400"/>
            <a:ext cx="3581400" cy="4495800"/>
          </a:xfrm>
        </p:spPr>
        <p:txBody>
          <a:bodyPr>
            <a:normAutofit/>
          </a:bodyPr>
          <a:lstStyle/>
          <a:p>
            <a:r>
              <a:rPr lang="fr-FR" noProof="0" dirty="0" smtClean="0">
                <a:solidFill>
                  <a:schemeClr val="tx1"/>
                </a:solidFill>
              </a:rPr>
              <a:t>Prévention</a:t>
            </a:r>
          </a:p>
          <a:p>
            <a:r>
              <a:rPr lang="fr-FR" noProof="0" dirty="0" smtClean="0"/>
              <a:t>Traitement </a:t>
            </a:r>
          </a:p>
          <a:p>
            <a:r>
              <a:rPr lang="fr-FR" b="1" noProof="0" dirty="0" smtClean="0">
                <a:solidFill>
                  <a:schemeClr val="tx2"/>
                </a:solidFill>
              </a:rPr>
              <a:t>Prévalence</a:t>
            </a:r>
          </a:p>
          <a:p>
            <a:r>
              <a:rPr lang="fr-FR" dirty="0" smtClean="0"/>
              <a:t>Services de paludisme</a:t>
            </a:r>
          </a:p>
          <a:p>
            <a:pPr marL="0" indent="0">
              <a:buNone/>
            </a:pPr>
            <a:endParaRPr lang="fr-FR" dirty="0" smtClean="0"/>
          </a:p>
        </p:txBody>
      </p:sp>
    </p:spTree>
    <p:extLst>
      <p:ext uri="{BB962C8B-B14F-4D97-AF65-F5344CB8AC3E}">
        <p14:creationId xmlns:p14="http://schemas.microsoft.com/office/powerpoint/2010/main" val="2975841764"/>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987425"/>
          </a:xfrm>
        </p:spPr>
        <p:txBody>
          <a:bodyPr>
            <a:normAutofit/>
          </a:bodyPr>
          <a:lstStyle/>
          <a:p>
            <a:r>
              <a:rPr lang="fr-SN" sz="4000" noProof="0" dirty="0" smtClean="0"/>
              <a:t>Méthodologie</a:t>
            </a:r>
          </a:p>
        </p:txBody>
      </p:sp>
      <p:sp>
        <p:nvSpPr>
          <p:cNvPr id="18435" name="Rectangle 3"/>
          <p:cNvSpPr>
            <a:spLocks noGrp="1" noChangeArrowheads="1"/>
          </p:cNvSpPr>
          <p:nvPr>
            <p:ph idx="4294967295"/>
          </p:nvPr>
        </p:nvSpPr>
        <p:spPr>
          <a:xfrm>
            <a:off x="266700" y="1024114"/>
            <a:ext cx="8610600" cy="5410200"/>
          </a:xfrm>
        </p:spPr>
        <p:txBody>
          <a:bodyPr>
            <a:normAutofit fontScale="92500" lnSpcReduction="20000"/>
          </a:bodyPr>
          <a:lstStyle/>
          <a:p>
            <a:r>
              <a:rPr lang="fr-SN" dirty="0" smtClean="0"/>
              <a:t>Tous l</a:t>
            </a:r>
            <a:r>
              <a:rPr lang="fr-SN" sz="3200" noProof="0" dirty="0" smtClean="0"/>
              <a:t>es enfants de 6-59 mois étaient éligibles.</a:t>
            </a:r>
          </a:p>
          <a:p>
            <a:r>
              <a:rPr lang="fr-SN" dirty="0" smtClean="0"/>
              <a:t>La participation au test de parasitémie était assujettie au consentement éclairé et volontaire des personnes responsables de l’enfant.</a:t>
            </a:r>
          </a:p>
          <a:p>
            <a:r>
              <a:rPr lang="fr-SN" noProof="0" dirty="0" smtClean="0"/>
              <a:t>U</a:t>
            </a:r>
            <a:r>
              <a:rPr lang="fr-SN" dirty="0" smtClean="0"/>
              <a:t>n échantillon de sang a été prélevé pour </a:t>
            </a:r>
            <a:r>
              <a:rPr lang="fr-SN" b="1" dirty="0" smtClean="0">
                <a:solidFill>
                  <a:schemeClr val="tx2"/>
                </a:solidFill>
              </a:rPr>
              <a:t>96 % </a:t>
            </a:r>
            <a:r>
              <a:rPr lang="fr-SN" dirty="0" smtClean="0">
                <a:solidFill>
                  <a:schemeClr val="tx1"/>
                </a:solidFill>
              </a:rPr>
              <a:t>des</a:t>
            </a:r>
            <a:r>
              <a:rPr lang="fr-SN" b="1" dirty="0" smtClean="0">
                <a:solidFill>
                  <a:schemeClr val="tx2"/>
                </a:solidFill>
              </a:rPr>
              <a:t> </a:t>
            </a:r>
            <a:r>
              <a:rPr lang="fr-SN" dirty="0" smtClean="0"/>
              <a:t>enfants </a:t>
            </a:r>
            <a:r>
              <a:rPr lang="fr-SN" dirty="0"/>
              <a:t>éligibles. </a:t>
            </a:r>
            <a:endParaRPr lang="fr-SN" sz="3200" noProof="0" dirty="0" smtClean="0"/>
          </a:p>
          <a:p>
            <a:r>
              <a:rPr lang="fr-SN" dirty="0" smtClean="0"/>
              <a:t>Les deux vagues de collecte des données se sont déroulées au cours de la saison des pluies et aussi la saison sèche. </a:t>
            </a:r>
            <a:endParaRPr lang="fr-SN" sz="3200" noProof="0" dirty="0" smtClean="0"/>
          </a:p>
          <a:p>
            <a:r>
              <a:rPr lang="fr-FR" dirty="0" smtClean="0"/>
              <a:t>Les résultats du test TDR étaient communiqués aux parents/personne en charge de l’enfant et un traitement était offert aux enfants testés positifs ou ils étaient référés </a:t>
            </a:r>
            <a:r>
              <a:rPr lang="fr-FR" dirty="0"/>
              <a:t>auprès d’un service de </a:t>
            </a:r>
            <a:r>
              <a:rPr lang="fr-FR" dirty="0" smtClean="0"/>
              <a:t>santé. </a:t>
            </a:r>
            <a:endParaRPr lang="fr-SN" dirty="0"/>
          </a:p>
          <a:p>
            <a:endParaRPr lang="fr-SN" dirty="0" smtClean="0"/>
          </a:p>
          <a:p>
            <a:endParaRPr lang="fr-SN" sz="3200" noProof="0" dirty="0" smtClean="0"/>
          </a:p>
        </p:txBody>
      </p:sp>
    </p:spTree>
    <p:extLst>
      <p:ext uri="{BB962C8B-B14F-4D97-AF65-F5344CB8AC3E}">
        <p14:creationId xmlns:p14="http://schemas.microsoft.com/office/powerpoint/2010/main" val="256829272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idx="4294967295"/>
          </p:nvPr>
        </p:nvSpPr>
        <p:spPr>
          <a:xfrm>
            <a:off x="0" y="0"/>
            <a:ext cx="9144000" cy="990600"/>
          </a:xfrm>
        </p:spPr>
        <p:txBody>
          <a:bodyPr>
            <a:normAutofit fontScale="90000"/>
          </a:bodyPr>
          <a:lstStyle/>
          <a:p>
            <a:r>
              <a:rPr lang="fr-FR" sz="3200" dirty="0" smtClean="0"/>
              <a:t>Éléments clés dans l’Enquête </a:t>
            </a:r>
            <a:r>
              <a:rPr lang="fr-FR" sz="3200" dirty="0"/>
              <a:t>Continue sur la Prestation des Services de Soins de Santé (ECPSS)</a:t>
            </a:r>
            <a:endParaRPr lang="en-US" sz="3200" dirty="0" smtClean="0"/>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3067822509"/>
              </p:ext>
            </p:extLst>
          </p:nvPr>
        </p:nvGraphicFramePr>
        <p:xfrm>
          <a:off x="0" y="1295400"/>
          <a:ext cx="9144000" cy="3073985"/>
        </p:xfrm>
        <a:graphic>
          <a:graphicData uri="http://schemas.openxmlformats.org/drawingml/2006/table">
            <a:tbl>
              <a:tblPr firstRow="1" bandRow="1">
                <a:tableStyleId>{5C22544A-7EE6-4342-B048-85BDC9FD1C3A}</a:tableStyleId>
              </a:tblPr>
              <a:tblGrid>
                <a:gridCol w="1447800"/>
                <a:gridCol w="1524000"/>
                <a:gridCol w="1524000"/>
                <a:gridCol w="1600200"/>
                <a:gridCol w="1600200"/>
                <a:gridCol w="1447800"/>
              </a:tblGrid>
              <a:tr h="403448">
                <a:tc>
                  <a:txBody>
                    <a:bodyPr/>
                    <a:lstStyle/>
                    <a:p>
                      <a:pPr marL="0" marR="0" algn="ctr">
                        <a:lnSpc>
                          <a:spcPct val="100000"/>
                        </a:lnSpc>
                        <a:spcBef>
                          <a:spcPts val="0"/>
                        </a:spcBef>
                        <a:spcAft>
                          <a:spcPts val="0"/>
                        </a:spcAft>
                      </a:pPr>
                      <a:endParaRPr lang="en-US" sz="2000" dirty="0">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2014</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2</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4</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a:txBody>
                    <a:bodyPr/>
                    <a:lstStyle/>
                    <a:p>
                      <a:pPr>
                        <a:lnSpc>
                          <a:spcPct val="100000"/>
                        </a:lnSpc>
                      </a:pPr>
                      <a:r>
                        <a:rPr lang="fr-FR" sz="2000" b="1" kern="1200" dirty="0" smtClean="0">
                          <a:solidFill>
                            <a:schemeClr val="tx1"/>
                          </a:solidFill>
                          <a:latin typeface="+mn-lt"/>
                          <a:ea typeface="+mn-ea"/>
                          <a:cs typeface="+mn-cs"/>
                        </a:rPr>
                        <a:t>Indicateurs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gridSpan="5">
                  <a:txBody>
                    <a:bodyPr/>
                    <a:lstStyle/>
                    <a:p>
                      <a:pPr algn="ctr"/>
                      <a:r>
                        <a:rPr lang="fr-FR" sz="2000" b="0" i="0" u="none" strike="noStrike" kern="1200" baseline="0" dirty="0" smtClean="0">
                          <a:solidFill>
                            <a:schemeClr val="accent5"/>
                          </a:solidFill>
                          <a:latin typeface="+mn-lt"/>
                          <a:ea typeface="+mn-ea"/>
                          <a:cs typeface="+mn-cs"/>
                        </a:rPr>
                        <a:t>Représentatifs au niveau national, par type de structure, autorité de gestion, et 14 régions</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818465">
                <a:tc>
                  <a:txBody>
                    <a:bodyPr/>
                    <a:lstStyle/>
                    <a:p>
                      <a:pPr>
                        <a:lnSpc>
                          <a:spcPct val="100000"/>
                        </a:lnSpc>
                      </a:pPr>
                      <a:r>
                        <a:rPr lang="fr-FR" sz="2000" b="1" kern="1200" dirty="0" smtClean="0">
                          <a:solidFill>
                            <a:schemeClr val="accent5"/>
                          </a:solidFill>
                          <a:latin typeface="+mn-lt"/>
                          <a:ea typeface="+mn-ea"/>
                          <a:cs typeface="+mn-cs"/>
                        </a:rPr>
                        <a:t>Personnel</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b="0" i="0" u="none" strike="noStrike" kern="1200" baseline="0" dirty="0" smtClean="0">
                          <a:solidFill>
                            <a:schemeClr val="dk1"/>
                          </a:solidFill>
                          <a:latin typeface="+mn-lt"/>
                          <a:ea typeface="+mn-ea"/>
                          <a:cs typeface="+mn-cs"/>
                        </a:rPr>
                        <a:t>4 équipes pour la première phase (chef d’équipe, 2 enquêteurs et chauffeur)</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grid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1800" b="0" i="0" u="none" strike="noStrike" kern="1200" baseline="0" dirty="0" smtClean="0">
                          <a:solidFill>
                            <a:schemeClr val="accent5"/>
                          </a:solidFill>
                          <a:latin typeface="+mn-lt"/>
                          <a:ea typeface="+mn-ea"/>
                          <a:cs typeface="+mn-cs"/>
                        </a:rPr>
                        <a:t>3 équipes pour les phases suivantes (chef d’équipe, 2 enquêteurs et chauffeur)	</a:t>
                      </a:r>
                    </a:p>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Tree>
    <p:extLst>
      <p:ext uri="{BB962C8B-B14F-4D97-AF65-F5344CB8AC3E}">
        <p14:creationId xmlns:p14="http://schemas.microsoft.com/office/powerpoint/2010/main" val="76401701"/>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987425"/>
          </a:xfrm>
        </p:spPr>
        <p:txBody>
          <a:bodyPr>
            <a:normAutofit/>
          </a:bodyPr>
          <a:lstStyle/>
          <a:p>
            <a:r>
              <a:rPr lang="fr-SN" sz="4000" noProof="0" dirty="0" smtClean="0"/>
              <a:t>Prévalence</a:t>
            </a:r>
          </a:p>
        </p:txBody>
      </p:sp>
      <p:sp>
        <p:nvSpPr>
          <p:cNvPr id="18435" name="Rectangle 3"/>
          <p:cNvSpPr>
            <a:spLocks noGrp="1" noChangeArrowheads="1"/>
          </p:cNvSpPr>
          <p:nvPr>
            <p:ph idx="4294967295"/>
          </p:nvPr>
        </p:nvSpPr>
        <p:spPr>
          <a:xfrm>
            <a:off x="266700" y="1024114"/>
            <a:ext cx="8610600" cy="5410200"/>
          </a:xfrm>
        </p:spPr>
        <p:txBody>
          <a:bodyPr>
            <a:normAutofit/>
          </a:bodyPr>
          <a:lstStyle/>
          <a:p>
            <a:pPr algn="ctr"/>
            <a:r>
              <a:rPr lang="en-US" dirty="0" err="1" smtClean="0"/>
              <a:t>Selon</a:t>
            </a:r>
            <a:r>
              <a:rPr lang="en-US" dirty="0" smtClean="0"/>
              <a:t> le TDR </a:t>
            </a:r>
            <a:r>
              <a:rPr lang="en-US" u="sng" dirty="0" smtClean="0"/>
              <a:t>et</a:t>
            </a:r>
            <a:r>
              <a:rPr lang="en-US" dirty="0" smtClean="0"/>
              <a:t> la </a:t>
            </a:r>
            <a:r>
              <a:rPr lang="en-US" dirty="0" err="1" smtClean="0"/>
              <a:t>microscopie</a:t>
            </a:r>
            <a:r>
              <a:rPr lang="en-US" dirty="0" smtClean="0"/>
              <a:t>, la prevalence du </a:t>
            </a:r>
            <a:r>
              <a:rPr lang="en-US" dirty="0" err="1" smtClean="0"/>
              <a:t>paludisme</a:t>
            </a:r>
            <a:r>
              <a:rPr lang="en-US" dirty="0" smtClean="0"/>
              <a:t> entre les </a:t>
            </a:r>
            <a:r>
              <a:rPr lang="en-US" dirty="0" err="1" smtClean="0"/>
              <a:t>enfants</a:t>
            </a:r>
            <a:r>
              <a:rPr lang="en-US" dirty="0" smtClean="0"/>
              <a:t> de 6-59 </a:t>
            </a:r>
            <a:r>
              <a:rPr lang="en-US" dirty="0" err="1" smtClean="0"/>
              <a:t>mois</a:t>
            </a:r>
            <a:r>
              <a:rPr lang="en-US" dirty="0" smtClean="0"/>
              <a:t> </a:t>
            </a:r>
            <a:r>
              <a:rPr lang="en-US" dirty="0" err="1" smtClean="0"/>
              <a:t>est</a:t>
            </a:r>
            <a:r>
              <a:rPr lang="en-US" dirty="0" smtClean="0"/>
              <a:t> de      </a:t>
            </a:r>
            <a:r>
              <a:rPr lang="en-US" b="1" dirty="0" smtClean="0">
                <a:solidFill>
                  <a:schemeClr val="tx2"/>
                </a:solidFill>
              </a:rPr>
              <a:t>1 %</a:t>
            </a:r>
            <a:r>
              <a:rPr lang="en-US" dirty="0" smtClean="0"/>
              <a:t>. </a:t>
            </a:r>
            <a:endParaRPr lang="fr-SN" dirty="0"/>
          </a:p>
          <a:p>
            <a:endParaRPr lang="fr-SN" dirty="0" smtClean="0"/>
          </a:p>
          <a:p>
            <a:pPr marL="0" indent="0" algn="ctr">
              <a:buNone/>
            </a:pPr>
            <a:endParaRPr lang="fr-SN" sz="3200" noProof="0" dirty="0" smtClean="0"/>
          </a:p>
        </p:txBody>
      </p:sp>
    </p:spTree>
    <p:extLst>
      <p:ext uri="{BB962C8B-B14F-4D97-AF65-F5344CB8AC3E}">
        <p14:creationId xmlns:p14="http://schemas.microsoft.com/office/powerpoint/2010/main" val="2765076380"/>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&lt;1 %</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a:solidFill>
                  <a:schemeClr val="accent5"/>
                </a:solidFill>
                <a:latin typeface="+mn-lt"/>
              </a:rPr>
              <a:t>2</a:t>
            </a:r>
            <a:r>
              <a:rPr lang="en-US" dirty="0" smtClean="0">
                <a:solidFill>
                  <a:schemeClr val="accent5"/>
                </a:solidFill>
                <a:latin typeface="+mn-lt"/>
              </a:rPr>
              <a:t> %</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a:solidFill>
                  <a:schemeClr val="accent5"/>
                </a:solidFill>
                <a:latin typeface="+mn-lt"/>
              </a:rPr>
              <a:t>1</a:t>
            </a:r>
            <a:r>
              <a:rPr lang="en-US" dirty="0" smtClean="0">
                <a:solidFill>
                  <a:schemeClr val="accent5"/>
                </a:solidFill>
                <a:latin typeface="+mn-lt"/>
              </a:rPr>
              <a:t> %</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a:solidFill>
                  <a:schemeClr val="accent5"/>
                </a:solidFill>
                <a:latin typeface="+mn-lt"/>
              </a:rPr>
              <a:t>4</a:t>
            </a:r>
            <a:r>
              <a:rPr lang="en-US" dirty="0" smtClean="0">
                <a:solidFill>
                  <a:schemeClr val="accent5"/>
                </a:solidFill>
                <a:latin typeface="+mn-lt"/>
              </a:rPr>
              <a:t> %</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a:solidFill>
                  <a:schemeClr val="accent5"/>
                </a:solidFill>
                <a:latin typeface="+mn-lt"/>
              </a:rPr>
              <a:t>3</a:t>
            </a:r>
            <a:r>
              <a:rPr lang="en-US" dirty="0" smtClean="0">
                <a:solidFill>
                  <a:schemeClr val="accent5"/>
                </a:solidFill>
                <a:latin typeface="+mn-lt"/>
              </a:rPr>
              <a:t> %</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err="1" smtClean="0">
                <a:latin typeface="+mn-lt"/>
              </a:rPr>
              <a:t>Sédhiou</a:t>
            </a:r>
            <a:r>
              <a:rPr lang="en-US" dirty="0" smtClean="0">
                <a:latin typeface="+mn-lt"/>
              </a:rPr>
              <a:t>&lt;1 %</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&lt;1 %</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1 %</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latin typeface="+mn-lt"/>
              </a:rPr>
              <a:t>Louga</a:t>
            </a:r>
            <a:endParaRPr lang="en-US" dirty="0" smtClean="0">
              <a:latin typeface="+mn-lt"/>
            </a:endParaRPr>
          </a:p>
          <a:p>
            <a:pPr algn="ctr"/>
            <a:r>
              <a:rPr lang="en-US" dirty="0" smtClean="0">
                <a:latin typeface="+mn-lt"/>
              </a:rPr>
              <a:t>&lt;1 %</a:t>
            </a:r>
          </a:p>
        </p:txBody>
      </p:sp>
      <p:sp>
        <p:nvSpPr>
          <p:cNvPr id="75" name="TextBox 74"/>
          <p:cNvSpPr txBox="1"/>
          <p:nvPr/>
        </p:nvSpPr>
        <p:spPr>
          <a:xfrm>
            <a:off x="2546351" y="4424144"/>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1 %</a:t>
            </a:r>
          </a:p>
        </p:txBody>
      </p:sp>
      <p:sp>
        <p:nvSpPr>
          <p:cNvPr id="76" name="TextBox 75"/>
          <p:cNvSpPr txBox="1"/>
          <p:nvPr/>
        </p:nvSpPr>
        <p:spPr>
          <a:xfrm>
            <a:off x="2293878" y="3293843"/>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a:solidFill>
                  <a:schemeClr val="accent5"/>
                </a:solidFill>
                <a:latin typeface="+mn-lt"/>
              </a:rPr>
              <a:t>1</a:t>
            </a:r>
            <a:r>
              <a:rPr lang="en-US" dirty="0" smtClean="0">
                <a:solidFill>
                  <a:schemeClr val="accent5"/>
                </a:solidFill>
                <a:latin typeface="+mn-lt"/>
              </a:rPr>
              <a:t> %</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latin typeface="+mn-lt"/>
              </a:rPr>
              <a:t>Thiès</a:t>
            </a:r>
            <a:endParaRPr lang="en-US" dirty="0" smtClean="0">
              <a:latin typeface="+mn-lt"/>
            </a:endParaRPr>
          </a:p>
          <a:p>
            <a:pPr algn="ctr"/>
            <a:r>
              <a:rPr lang="en-US" dirty="0" smtClean="0">
                <a:latin typeface="+mn-lt"/>
              </a:rPr>
              <a:t>&lt;1 %</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&lt;1 %</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&lt;1 %</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fontScale="90000"/>
          </a:bodyPr>
          <a:lstStyle/>
          <a:p>
            <a:r>
              <a:rPr lang="fr-SN" dirty="0"/>
              <a:t>Prévalence du paludisme </a:t>
            </a:r>
            <a:r>
              <a:rPr lang="fr-FR" dirty="0" smtClean="0"/>
              <a:t>selon la région</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0" name="Text Box 5"/>
          <p:cNvSpPr txBox="1">
            <a:spLocks noChangeArrowheads="1"/>
          </p:cNvSpPr>
          <p:nvPr/>
        </p:nvSpPr>
        <p:spPr bwMode="auto">
          <a:xfrm>
            <a:off x="1" y="942760"/>
            <a:ext cx="9144000" cy="646331"/>
          </a:xfrm>
          <a:prstGeom prst="rect">
            <a:avLst/>
          </a:prstGeom>
          <a:noFill/>
          <a:ln w="9525">
            <a:noFill/>
            <a:miter lim="800000"/>
            <a:headEnd/>
            <a:tailEnd/>
          </a:ln>
          <a:effectLst/>
        </p:spPr>
        <p:txBody>
          <a:bodyPr wrap="square">
            <a:spAutoFit/>
          </a:bodyPr>
          <a:lstStyle/>
          <a:p>
            <a:pPr eaLnBrk="0" hangingPunct="0">
              <a:spcBef>
                <a:spcPct val="50000"/>
              </a:spcBef>
              <a:defRPr/>
            </a:pPr>
            <a:r>
              <a:rPr lang="fr-FR" sz="1800" b="0" i="1" dirty="0">
                <a:latin typeface="+mn-lt"/>
              </a:rPr>
              <a:t>Pourcentage d’enfants de 6-59 mois dont le résultat du diagnostic microscopique du paludisme est positif</a:t>
            </a:r>
          </a:p>
        </p:txBody>
      </p:sp>
    </p:spTree>
    <p:extLst>
      <p:ext uri="{BB962C8B-B14F-4D97-AF65-F5344CB8AC3E}">
        <p14:creationId xmlns:p14="http://schemas.microsoft.com/office/powerpoint/2010/main" val="3655597264"/>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5"/>
          <p:cNvGraphicFramePr>
            <a:graphicFrameLocks/>
          </p:cNvGraphicFramePr>
          <p:nvPr>
            <p:extLst/>
          </p:nvPr>
        </p:nvGraphicFramePr>
        <p:xfrm>
          <a:off x="444500" y="1371600"/>
          <a:ext cx="8066088" cy="4636056"/>
        </p:xfrm>
        <a:graphic>
          <a:graphicData uri="http://schemas.openxmlformats.org/drawingml/2006/chart">
            <c:chart xmlns:c="http://schemas.openxmlformats.org/drawingml/2006/chart" xmlns:r="http://schemas.openxmlformats.org/officeDocument/2006/relationships" r:id="rId3"/>
          </a:graphicData>
        </a:graphic>
      </p:graphicFrame>
      <p:cxnSp>
        <p:nvCxnSpPr>
          <p:cNvPr id="6149" name="Straight Arrow Connector 8"/>
          <p:cNvCxnSpPr>
            <a:cxnSpLocks noChangeShapeType="1"/>
          </p:cNvCxnSpPr>
          <p:nvPr/>
        </p:nvCxnSpPr>
        <p:spPr bwMode="auto">
          <a:xfrm>
            <a:off x="1239838" y="6557963"/>
            <a:ext cx="6388100" cy="1587"/>
          </a:xfrm>
          <a:prstGeom prst="straightConnector1">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type="arrow" w="med" len="med"/>
              </a14:hiddenLine>
            </a:ext>
          </a:extLst>
        </p:spPr>
      </p:cxnSp>
      <p:cxnSp>
        <p:nvCxnSpPr>
          <p:cNvPr id="12" name="Straight Arrow Connector 11"/>
          <p:cNvCxnSpPr/>
          <p:nvPr/>
        </p:nvCxnSpPr>
        <p:spPr>
          <a:xfrm>
            <a:off x="1179513" y="6174343"/>
            <a:ext cx="6569075" cy="0"/>
          </a:xfrm>
          <a:prstGeom prst="straightConnector1">
            <a:avLst/>
          </a:prstGeom>
          <a:ln>
            <a:solidFill>
              <a:schemeClr val="accent6"/>
            </a:solidFill>
            <a:tailEnd type="arrow"/>
          </a:ln>
        </p:spPr>
        <p:style>
          <a:lnRef idx="3">
            <a:schemeClr val="accent4"/>
          </a:lnRef>
          <a:fillRef idx="0">
            <a:schemeClr val="accent4"/>
          </a:fillRef>
          <a:effectRef idx="2">
            <a:schemeClr val="accent4"/>
          </a:effectRef>
          <a:fontRef idx="minor">
            <a:schemeClr val="tx1"/>
          </a:fontRef>
        </p:style>
      </p:cxnSp>
      <p:sp>
        <p:nvSpPr>
          <p:cNvPr id="10" name="Text Box 6"/>
          <p:cNvSpPr>
            <a:spLocks noGrp="1" noChangeArrowheads="1"/>
          </p:cNvSpPr>
          <p:nvPr>
            <p:ph type="title" idx="4294967295"/>
          </p:nvPr>
        </p:nvSpPr>
        <p:spPr>
          <a:xfrm>
            <a:off x="0" y="0"/>
            <a:ext cx="9155113" cy="1100138"/>
          </a:xfrm>
        </p:spPr>
        <p:txBody>
          <a:bodyPr>
            <a:normAutofit fontScale="90000"/>
          </a:bodyPr>
          <a:lstStyle/>
          <a:p>
            <a:pPr>
              <a:spcBef>
                <a:spcPct val="50000"/>
              </a:spcBef>
            </a:pPr>
            <a:r>
              <a:rPr lang="fr-SN" sz="4000" dirty="0" smtClean="0"/>
              <a:t>Prévalence du paludisme </a:t>
            </a:r>
            <a:br>
              <a:rPr lang="fr-SN" sz="4000" dirty="0" smtClean="0"/>
            </a:br>
            <a:r>
              <a:rPr lang="fr-SN" sz="4000" noProof="0" dirty="0" smtClean="0"/>
              <a:t>par quintiles de bien-être économique</a:t>
            </a:r>
          </a:p>
        </p:txBody>
      </p:sp>
      <p:sp>
        <p:nvSpPr>
          <p:cNvPr id="11" name="Text Box 5"/>
          <p:cNvSpPr txBox="1">
            <a:spLocks noChangeArrowheads="1"/>
          </p:cNvSpPr>
          <p:nvPr/>
        </p:nvSpPr>
        <p:spPr bwMode="auto">
          <a:xfrm>
            <a:off x="-28903" y="1219200"/>
            <a:ext cx="9149938" cy="646331"/>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FR" sz="1800" b="0" i="1" dirty="0">
                <a:latin typeface="+mn-lt"/>
              </a:rPr>
              <a:t>Pourcentage d’enfants de 6-59 mois dont le résultat du diagnostic microscopique du paludisme est positif</a:t>
            </a:r>
          </a:p>
        </p:txBody>
      </p:sp>
      <p:sp>
        <p:nvSpPr>
          <p:cNvPr id="7" name="TextBox 6"/>
          <p:cNvSpPr txBox="1"/>
          <p:nvPr/>
        </p:nvSpPr>
        <p:spPr>
          <a:xfrm>
            <a:off x="914400" y="6400800"/>
            <a:ext cx="1676400" cy="369332"/>
          </a:xfrm>
          <a:prstGeom prst="rect">
            <a:avLst/>
          </a:prstGeom>
          <a:noFill/>
        </p:spPr>
        <p:txBody>
          <a:bodyPr wrap="square" rtlCol="0">
            <a:spAutoFit/>
          </a:bodyPr>
          <a:lstStyle/>
          <a:p>
            <a:r>
              <a:rPr lang="en-US" dirty="0" smtClean="0">
                <a:latin typeface="+mj-lt"/>
              </a:rPr>
              <a:t>Plus </a:t>
            </a:r>
            <a:r>
              <a:rPr lang="en-US" dirty="0" err="1" smtClean="0">
                <a:latin typeface="+mj-lt"/>
              </a:rPr>
              <a:t>pauvre</a:t>
            </a:r>
            <a:endParaRPr lang="en-US" dirty="0">
              <a:latin typeface="+mj-lt"/>
            </a:endParaRPr>
          </a:p>
        </p:txBody>
      </p:sp>
      <p:sp>
        <p:nvSpPr>
          <p:cNvPr id="8" name="TextBox 7"/>
          <p:cNvSpPr txBox="1"/>
          <p:nvPr/>
        </p:nvSpPr>
        <p:spPr>
          <a:xfrm>
            <a:off x="6903523" y="6418232"/>
            <a:ext cx="1676400" cy="369332"/>
          </a:xfrm>
          <a:prstGeom prst="rect">
            <a:avLst/>
          </a:prstGeom>
          <a:noFill/>
        </p:spPr>
        <p:txBody>
          <a:bodyPr wrap="square" rtlCol="0">
            <a:spAutoFit/>
          </a:bodyPr>
          <a:lstStyle/>
          <a:p>
            <a:r>
              <a:rPr lang="en-US" dirty="0" smtClean="0">
                <a:latin typeface="+mj-lt"/>
              </a:rPr>
              <a:t>Plus riche</a:t>
            </a:r>
            <a:endParaRPr lang="en-US" dirty="0">
              <a:latin typeface="+mj-lt"/>
            </a:endParaRPr>
          </a:p>
        </p:txBody>
      </p:sp>
    </p:spTree>
    <p:extLst>
      <p:ext uri="{BB962C8B-B14F-4D97-AF65-F5344CB8AC3E}">
        <p14:creationId xmlns:p14="http://schemas.microsoft.com/office/powerpoint/2010/main" val="689715129"/>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idx="4294967295"/>
          </p:nvPr>
        </p:nvSpPr>
        <p:spPr>
          <a:xfrm>
            <a:off x="0" y="0"/>
            <a:ext cx="9144000" cy="914400"/>
          </a:xfrm>
        </p:spPr>
        <p:txBody>
          <a:bodyPr/>
          <a:lstStyle/>
          <a:p>
            <a:pPr>
              <a:buClr>
                <a:schemeClr val="tx1"/>
              </a:buClr>
            </a:pPr>
            <a:r>
              <a:rPr lang="fr-SN" sz="4000" noProof="0" dirty="0" smtClean="0"/>
              <a:t>Principaux résultats</a:t>
            </a:r>
          </a:p>
        </p:txBody>
      </p:sp>
      <p:sp>
        <p:nvSpPr>
          <p:cNvPr id="20483" name="Rectangle 3"/>
          <p:cNvSpPr>
            <a:spLocks noGrp="1" noChangeArrowheads="1"/>
          </p:cNvSpPr>
          <p:nvPr>
            <p:ph idx="4294967295"/>
          </p:nvPr>
        </p:nvSpPr>
        <p:spPr>
          <a:xfrm>
            <a:off x="533400" y="914400"/>
            <a:ext cx="8610600" cy="5181600"/>
          </a:xfrm>
        </p:spPr>
        <p:txBody>
          <a:bodyPr/>
          <a:lstStyle/>
          <a:p>
            <a:pPr>
              <a:buClr>
                <a:schemeClr val="tx1"/>
              </a:buClr>
              <a:buSzPct val="90000"/>
              <a:buFont typeface="Arial" pitchFamily="34" charset="0"/>
              <a:buChar char="•"/>
            </a:pPr>
            <a:r>
              <a:rPr lang="fr-SN" sz="2800" b="1" dirty="0" smtClean="0">
                <a:solidFill>
                  <a:schemeClr val="tx2"/>
                </a:solidFill>
              </a:rPr>
              <a:t>82</a:t>
            </a:r>
            <a:r>
              <a:rPr lang="fr-SN" sz="2800" b="1" noProof="0" dirty="0" smtClean="0">
                <a:solidFill>
                  <a:schemeClr val="tx2"/>
                </a:solidFill>
              </a:rPr>
              <a:t> %</a:t>
            </a:r>
            <a:r>
              <a:rPr lang="fr-SN" sz="2800" noProof="0" dirty="0" smtClean="0">
                <a:solidFill>
                  <a:schemeClr val="tx2"/>
                </a:solidFill>
              </a:rPr>
              <a:t> </a:t>
            </a:r>
            <a:r>
              <a:rPr lang="fr-SN" sz="2800" noProof="0" dirty="0" smtClean="0"/>
              <a:t>des ménages possèdent une </a:t>
            </a:r>
            <a:r>
              <a:rPr lang="fr-SN" sz="2800" b="1" dirty="0">
                <a:solidFill>
                  <a:schemeClr val="tx2"/>
                </a:solidFill>
                <a:latin typeface="Calibri" pitchFamily="34" charset="0"/>
              </a:rPr>
              <a:t>Moustiquaire Imprégnée </a:t>
            </a:r>
            <a:r>
              <a:rPr lang="fr-SN" sz="2800" b="1" dirty="0" smtClean="0">
                <a:solidFill>
                  <a:schemeClr val="tx2"/>
                </a:solidFill>
                <a:latin typeface="Calibri" pitchFamily="34" charset="0"/>
              </a:rPr>
              <a:t>d'Insecticide </a:t>
            </a:r>
            <a:r>
              <a:rPr lang="fr-SN" sz="2800" b="1" noProof="0" dirty="0" smtClean="0">
                <a:solidFill>
                  <a:schemeClr val="tx2"/>
                </a:solidFill>
              </a:rPr>
              <a:t>(MII)</a:t>
            </a:r>
            <a:r>
              <a:rPr lang="fr-SN" sz="2800" noProof="0" dirty="0" smtClean="0">
                <a:solidFill>
                  <a:schemeClr val="tx1"/>
                </a:solidFill>
              </a:rPr>
              <a:t>.</a:t>
            </a:r>
            <a:endParaRPr lang="fr-SN" sz="2800" b="1" noProof="0" dirty="0" smtClean="0">
              <a:solidFill>
                <a:schemeClr val="tx2"/>
              </a:solidFill>
            </a:endParaRPr>
          </a:p>
          <a:p>
            <a:pPr>
              <a:buClr>
                <a:schemeClr val="tx1"/>
              </a:buClr>
              <a:buSzPct val="90000"/>
            </a:pPr>
            <a:r>
              <a:rPr lang="fr-SN" sz="2800" b="1" dirty="0" smtClean="0">
                <a:solidFill>
                  <a:schemeClr val="tx2"/>
                </a:solidFill>
              </a:rPr>
              <a:t>67</a:t>
            </a:r>
            <a:r>
              <a:rPr lang="fr-SN" sz="2800" b="1" noProof="0" dirty="0" smtClean="0">
                <a:solidFill>
                  <a:schemeClr val="tx2"/>
                </a:solidFill>
              </a:rPr>
              <a:t> % </a:t>
            </a:r>
            <a:r>
              <a:rPr lang="fr-SN" sz="2800" noProof="0" dirty="0" smtClean="0"/>
              <a:t>des enfants de moins de cinq ans et</a:t>
            </a:r>
            <a:r>
              <a:rPr lang="fr-SN" sz="2800" noProof="0" dirty="0" smtClean="0">
                <a:solidFill>
                  <a:schemeClr val="tx2"/>
                </a:solidFill>
              </a:rPr>
              <a:t> </a:t>
            </a:r>
            <a:r>
              <a:rPr lang="fr-SN" sz="2800" b="1" dirty="0" smtClean="0">
                <a:solidFill>
                  <a:schemeClr val="tx2"/>
                </a:solidFill>
              </a:rPr>
              <a:t>69</a:t>
            </a:r>
            <a:r>
              <a:rPr lang="fr-SN" sz="2800" b="1" noProof="0" dirty="0" smtClean="0">
                <a:solidFill>
                  <a:schemeClr val="tx2"/>
                </a:solidFill>
              </a:rPr>
              <a:t> % </a:t>
            </a:r>
            <a:r>
              <a:rPr lang="fr-SN" sz="2800" noProof="0" dirty="0" smtClean="0"/>
              <a:t>des femmes enceintes de 15-49 ans </a:t>
            </a:r>
            <a:r>
              <a:rPr lang="fr-SN" sz="2800" b="1" noProof="0" dirty="0" smtClean="0">
                <a:solidFill>
                  <a:schemeClr val="tx2"/>
                </a:solidFill>
              </a:rPr>
              <a:t>ont dormi sous une MII la nuit ayant précédé l’enquête</a:t>
            </a:r>
            <a:r>
              <a:rPr lang="fr-SN" sz="2800" dirty="0">
                <a:solidFill>
                  <a:schemeClr val="tx1"/>
                </a:solidFill>
              </a:rPr>
              <a:t>.</a:t>
            </a:r>
            <a:endParaRPr lang="fr-SN" sz="2800" b="1" noProof="0" dirty="0" smtClean="0">
              <a:solidFill>
                <a:schemeClr val="tx2">
                  <a:lumMod val="50000"/>
                </a:schemeClr>
              </a:solidFill>
            </a:endParaRPr>
          </a:p>
          <a:p>
            <a:pPr>
              <a:buClr>
                <a:schemeClr val="tx1"/>
              </a:buClr>
              <a:buSzPct val="90000"/>
            </a:pPr>
            <a:r>
              <a:rPr lang="fr-SN" sz="2800" b="1" dirty="0">
                <a:solidFill>
                  <a:schemeClr val="tx2"/>
                </a:solidFill>
              </a:rPr>
              <a:t>6</a:t>
            </a:r>
            <a:r>
              <a:rPr lang="fr-SN" sz="2800" b="1" dirty="0" smtClean="0">
                <a:solidFill>
                  <a:schemeClr val="tx2"/>
                </a:solidFill>
              </a:rPr>
              <a:t>0 % </a:t>
            </a:r>
            <a:r>
              <a:rPr lang="fr-SN" sz="2800" dirty="0" smtClean="0"/>
              <a:t>des femmes enceintes ont reçu </a:t>
            </a:r>
            <a:r>
              <a:rPr lang="fr-SN" sz="2800" b="1" dirty="0" smtClean="0">
                <a:solidFill>
                  <a:schemeClr val="tx2"/>
                </a:solidFill>
              </a:rPr>
              <a:t>2 doses ou plus du  traitement préventif intermittent</a:t>
            </a:r>
            <a:r>
              <a:rPr lang="fr-SN" sz="2800" dirty="0" smtClean="0">
                <a:solidFill>
                  <a:schemeClr val="tx1"/>
                </a:solidFill>
              </a:rPr>
              <a:t>.</a:t>
            </a:r>
            <a:endParaRPr lang="fr-SN" sz="2800" b="1" noProof="0" dirty="0" smtClean="0">
              <a:solidFill>
                <a:schemeClr val="tx2">
                  <a:lumMod val="50000"/>
                </a:schemeClr>
              </a:solidFill>
            </a:endParaRPr>
          </a:p>
          <a:p>
            <a:pPr>
              <a:buClr>
                <a:schemeClr val="tx1"/>
              </a:buClr>
              <a:buSzPct val="90000"/>
            </a:pPr>
            <a:r>
              <a:rPr lang="fr-SN" sz="2800" b="1" dirty="0" smtClean="0">
                <a:solidFill>
                  <a:schemeClr val="tx2"/>
                </a:solidFill>
              </a:rPr>
              <a:t>1 % </a:t>
            </a:r>
            <a:r>
              <a:rPr lang="fr-SN" sz="2800" dirty="0" smtClean="0"/>
              <a:t>d’enfants </a:t>
            </a:r>
            <a:r>
              <a:rPr lang="fr-SN" sz="2800" b="1" dirty="0" smtClean="0">
                <a:solidFill>
                  <a:schemeClr val="tx2"/>
                </a:solidFill>
              </a:rPr>
              <a:t>a eu un résultat positif </a:t>
            </a:r>
            <a:r>
              <a:rPr lang="fr-SN" sz="2800" dirty="0" smtClean="0"/>
              <a:t>pour le paludisme selon la microscopie</a:t>
            </a:r>
            <a:r>
              <a:rPr lang="fr-SN" sz="2400" dirty="0" smtClean="0">
                <a:solidFill>
                  <a:schemeClr val="tx1"/>
                </a:solidFill>
              </a:rPr>
              <a:t>.</a:t>
            </a:r>
            <a:endParaRPr lang="fr-SN" sz="2400" noProof="0" dirty="0" smtClean="0"/>
          </a:p>
        </p:txBody>
      </p:sp>
    </p:spTree>
    <p:extLst>
      <p:ext uri="{BB962C8B-B14F-4D97-AF65-F5344CB8AC3E}">
        <p14:creationId xmlns:p14="http://schemas.microsoft.com/office/powerpoint/2010/main" val="873644837"/>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solidFill>
                  <a:schemeClr val="bg1"/>
                </a:solidFill>
              </a:rPr>
              <a:t>Paludisme</a:t>
            </a:r>
            <a:endParaRPr lang="en-US" b="1" dirty="0" smtClean="0">
              <a:solidFill>
                <a:schemeClr val="bg1"/>
              </a:solidFill>
            </a:endParaRPr>
          </a:p>
        </p:txBody>
      </p:sp>
    </p:spTree>
    <p:extLst>
      <p:ext uri="{BB962C8B-B14F-4D97-AF65-F5344CB8AC3E}">
        <p14:creationId xmlns:p14="http://schemas.microsoft.com/office/powerpoint/2010/main" val="1827104441"/>
      </p:ext>
    </p:extLst>
  </p:cSld>
  <p:clrMapOvr>
    <a:masterClrMapping/>
  </p:clrMapOvr>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295400"/>
            <a:ext cx="3581400" cy="4495800"/>
          </a:xfrm>
        </p:spPr>
        <p:txBody>
          <a:bodyPr>
            <a:normAutofit/>
          </a:bodyPr>
          <a:lstStyle/>
          <a:p>
            <a:r>
              <a:rPr lang="fr-FR" noProof="0" dirty="0" smtClean="0"/>
              <a:t>Prévention</a:t>
            </a:r>
          </a:p>
          <a:p>
            <a:r>
              <a:rPr lang="fr-FR" noProof="0" dirty="0" smtClean="0"/>
              <a:t>Traitement du paludisme</a:t>
            </a:r>
          </a:p>
          <a:p>
            <a:r>
              <a:rPr lang="fr-FR" noProof="0" dirty="0" smtClean="0"/>
              <a:t>Prévalence</a:t>
            </a:r>
          </a:p>
          <a:p>
            <a:r>
              <a:rPr lang="fr-FR" b="1" dirty="0" smtClean="0">
                <a:solidFill>
                  <a:schemeClr val="tx2"/>
                </a:solidFill>
              </a:rPr>
              <a:t>Services de paludisme</a:t>
            </a:r>
          </a:p>
          <a:p>
            <a:pPr marL="0" indent="0">
              <a:buNone/>
            </a:pPr>
            <a:endParaRPr lang="fr-FR" dirty="0" smtClean="0"/>
          </a:p>
        </p:txBody>
      </p:sp>
    </p:spTree>
    <p:extLst>
      <p:ext uri="{BB962C8B-B14F-4D97-AF65-F5344CB8AC3E}">
        <p14:creationId xmlns:p14="http://schemas.microsoft.com/office/powerpoint/2010/main" val="2028451373"/>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66800" y="1371600"/>
            <a:ext cx="7162800" cy="1754326"/>
          </a:xfrm>
          <a:prstGeom prst="rect">
            <a:avLst/>
          </a:prstGeom>
        </p:spPr>
        <p:txBody>
          <a:bodyPr wrap="square">
            <a:spAutoFit/>
          </a:bodyPr>
          <a:lstStyle/>
          <a:p>
            <a:pPr algn="ctr">
              <a:spcBef>
                <a:spcPts val="600"/>
              </a:spcBef>
              <a:spcAft>
                <a:spcPts val="600"/>
              </a:spcAft>
            </a:pPr>
            <a:r>
              <a:rPr lang="fr-FR" sz="3600" b="1" dirty="0">
                <a:solidFill>
                  <a:schemeClr val="tx2"/>
                </a:solidFill>
                <a:latin typeface="+mj-lt"/>
              </a:rPr>
              <a:t>99 % </a:t>
            </a:r>
            <a:r>
              <a:rPr lang="fr-FR" sz="3600" dirty="0">
                <a:latin typeface="+mj-lt"/>
              </a:rPr>
              <a:t>de toutes les structures </a:t>
            </a:r>
            <a:r>
              <a:rPr lang="fr-FR" sz="3600" b="1" dirty="0" smtClean="0">
                <a:latin typeface="+mj-lt"/>
              </a:rPr>
              <a:t>(N=371) </a:t>
            </a:r>
            <a:r>
              <a:rPr lang="fr-FR" sz="3600" dirty="0" smtClean="0">
                <a:latin typeface="+mj-lt"/>
              </a:rPr>
              <a:t>offrent </a:t>
            </a:r>
            <a:r>
              <a:rPr lang="fr-FR" sz="3600" dirty="0">
                <a:latin typeface="+mj-lt"/>
              </a:rPr>
              <a:t>des services de diagnostic et/ou traitement du </a:t>
            </a:r>
            <a:r>
              <a:rPr lang="fr-FR" sz="3600" b="1" dirty="0">
                <a:solidFill>
                  <a:schemeClr val="tx2"/>
                </a:solidFill>
                <a:latin typeface="+mj-lt"/>
              </a:rPr>
              <a:t>paludisme</a:t>
            </a:r>
            <a:r>
              <a:rPr lang="fr-FR" sz="3600" dirty="0">
                <a:latin typeface="+mj-lt"/>
              </a:rPr>
              <a:t>.</a:t>
            </a:r>
            <a:r>
              <a:rPr lang="fr-FR" sz="3600" b="1" dirty="0">
                <a:solidFill>
                  <a:schemeClr val="tx2"/>
                </a:solidFill>
                <a:latin typeface="+mj-lt"/>
              </a:rPr>
              <a:t> </a:t>
            </a:r>
          </a:p>
        </p:txBody>
      </p:sp>
    </p:spTree>
    <p:extLst>
      <p:ext uri="{BB962C8B-B14F-4D97-AF65-F5344CB8AC3E}">
        <p14:creationId xmlns:p14="http://schemas.microsoft.com/office/powerpoint/2010/main" val="1821937178"/>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447800"/>
          </a:xfrm>
        </p:spPr>
        <p:txBody>
          <a:bodyPr>
            <a:normAutofit fontScale="90000"/>
          </a:bodyPr>
          <a:lstStyle/>
          <a:p>
            <a:r>
              <a:rPr lang="fr-FR" sz="3200" dirty="0" smtClean="0"/>
              <a:t>Disponibilité </a:t>
            </a:r>
            <a:r>
              <a:rPr lang="fr-SN" sz="3200" dirty="0" smtClean="0"/>
              <a:t>des </a:t>
            </a:r>
            <a:r>
              <a:rPr lang="fr-SN" sz="3200" dirty="0"/>
              <a:t>normes et protocoles, du personnel formé et de la capacité de diagnostic dans les structures offrant des services du paludisme</a:t>
            </a:r>
            <a:endParaRPr lang="en-US" sz="3200" dirty="0"/>
          </a:p>
        </p:txBody>
      </p:sp>
      <p:graphicFrame>
        <p:nvGraphicFramePr>
          <p:cNvPr id="7" name="Content Placeholder 6"/>
          <p:cNvGraphicFramePr>
            <a:graphicFrameLocks noGrp="1"/>
          </p:cNvGraphicFramePr>
          <p:nvPr>
            <p:ph idx="4294967295"/>
            <p:extLst/>
          </p:nvPr>
        </p:nvGraphicFramePr>
        <p:xfrm>
          <a:off x="0" y="2017713"/>
          <a:ext cx="9144000" cy="4830762"/>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44" y="1371600"/>
            <a:ext cx="9144000" cy="646331"/>
          </a:xfrm>
          <a:prstGeom prst="rect">
            <a:avLst/>
          </a:prstGeom>
          <a:noFill/>
        </p:spPr>
        <p:txBody>
          <a:bodyPr wrap="square" rtlCol="0">
            <a:spAutoFit/>
          </a:bodyPr>
          <a:lstStyle/>
          <a:p>
            <a:pPr algn="ctr"/>
            <a:r>
              <a:rPr lang="fr-FR" i="1" dirty="0">
                <a:latin typeface="+mn-lt"/>
              </a:rPr>
              <a:t>P</a:t>
            </a:r>
            <a:r>
              <a:rPr lang="fr-FR" i="1" dirty="0" smtClean="0">
                <a:latin typeface="+mn-lt"/>
              </a:rPr>
              <a:t>armi </a:t>
            </a:r>
            <a:r>
              <a:rPr lang="fr-FR" i="1" dirty="0">
                <a:latin typeface="+mn-lt"/>
              </a:rPr>
              <a:t>les structures offrant le diagnostic du paludisme et/ou services de </a:t>
            </a:r>
            <a:r>
              <a:rPr lang="fr-FR" i="1" dirty="0" smtClean="0">
                <a:latin typeface="+mn-lt"/>
              </a:rPr>
              <a:t>traitement, </a:t>
            </a:r>
            <a:r>
              <a:rPr lang="fr-FR" i="1" dirty="0">
                <a:latin typeface="+mn-lt"/>
              </a:rPr>
              <a:t>pourcentage ayant </a:t>
            </a:r>
            <a:r>
              <a:rPr lang="fr-FR" i="1" dirty="0" smtClean="0">
                <a:latin typeface="+mn-lt"/>
              </a:rPr>
              <a:t>:</a:t>
            </a:r>
            <a:endParaRPr lang="en-US" i="1" dirty="0" err="1" smtClean="0">
              <a:latin typeface="+mn-lt"/>
            </a:endParaRPr>
          </a:p>
        </p:txBody>
      </p:sp>
    </p:spTree>
    <p:extLst>
      <p:ext uri="{BB962C8B-B14F-4D97-AF65-F5344CB8AC3E}">
        <p14:creationId xmlns:p14="http://schemas.microsoft.com/office/powerpoint/2010/main" val="1661256315"/>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836613"/>
          </a:xfrm>
        </p:spPr>
        <p:txBody>
          <a:bodyPr>
            <a:normAutofit/>
          </a:bodyPr>
          <a:lstStyle/>
          <a:p>
            <a:r>
              <a:rPr lang="fr-FR" dirty="0"/>
              <a:t>Disponibilité </a:t>
            </a:r>
            <a:r>
              <a:rPr lang="fr-FR" dirty="0" smtClean="0"/>
              <a:t>de TDR selon la région </a:t>
            </a:r>
            <a:endParaRPr lang="en-US" dirty="0"/>
          </a:p>
        </p:txBody>
      </p:sp>
      <p:sp>
        <p:nvSpPr>
          <p:cNvPr id="5" name="TextBox 4"/>
          <p:cNvSpPr txBox="1"/>
          <p:nvPr/>
        </p:nvSpPr>
        <p:spPr>
          <a:xfrm>
            <a:off x="65484" y="863601"/>
            <a:ext cx="9078515" cy="646331"/>
          </a:xfrm>
          <a:prstGeom prst="rect">
            <a:avLst/>
          </a:prstGeom>
          <a:noFill/>
        </p:spPr>
        <p:txBody>
          <a:bodyPr wrap="square" rtlCol="0">
            <a:spAutoFit/>
          </a:bodyPr>
          <a:lstStyle/>
          <a:p>
            <a:pPr algn="ctr"/>
            <a:r>
              <a:rPr lang="fr-FR" i="1" dirty="0" smtClean="0">
                <a:latin typeface="+mn-lt"/>
              </a:rPr>
              <a:t>Parmi </a:t>
            </a:r>
            <a:r>
              <a:rPr lang="fr-FR" i="1" dirty="0">
                <a:latin typeface="+mn-lt"/>
              </a:rPr>
              <a:t>les </a:t>
            </a:r>
            <a:r>
              <a:rPr lang="fr-FR" i="1" dirty="0" smtClean="0">
                <a:latin typeface="+mn-lt"/>
              </a:rPr>
              <a:t>structures offrant des services de diagnostic et/ou traitement du paludisme (</a:t>
            </a:r>
            <a:r>
              <a:rPr lang="fr-FR" b="1" i="1" dirty="0" smtClean="0">
                <a:latin typeface="+mn-lt"/>
              </a:rPr>
              <a:t>N=369</a:t>
            </a:r>
            <a:r>
              <a:rPr lang="fr-FR" i="1" dirty="0" smtClean="0">
                <a:latin typeface="+mn-lt"/>
              </a:rPr>
              <a:t>), </a:t>
            </a:r>
            <a:r>
              <a:rPr lang="fr-FR" i="1" dirty="0">
                <a:latin typeface="+mn-lt"/>
              </a:rPr>
              <a:t>pourcentage </a:t>
            </a:r>
            <a:r>
              <a:rPr lang="fr-FR" i="1" dirty="0" smtClean="0">
                <a:latin typeface="+mn-lt"/>
              </a:rPr>
              <a:t>qui disposent d’un kit de Test de Diagnostic Rapide</a:t>
            </a:r>
            <a:endParaRPr lang="en-US" i="1" dirty="0" err="1" smtClean="0">
              <a:latin typeface="+mn-lt"/>
            </a:endParaRPr>
          </a:p>
        </p:txBody>
      </p:sp>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95 %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err="1" smtClean="0">
                <a:solidFill>
                  <a:sysClr val="windowText" lastClr="000000"/>
                </a:solidFill>
                <a:latin typeface="+mn-lt"/>
              </a:rPr>
              <a:t>Matam</a:t>
            </a:r>
            <a:endParaRPr lang="en-US" dirty="0" smtClean="0">
              <a:solidFill>
                <a:sysClr val="windowText" lastClr="000000"/>
              </a:solidFill>
              <a:latin typeface="+mn-lt"/>
            </a:endParaRPr>
          </a:p>
          <a:p>
            <a:pPr algn="ctr"/>
            <a:r>
              <a:rPr lang="en-US" dirty="0" smtClean="0">
                <a:solidFill>
                  <a:sysClr val="windowText" lastClr="000000"/>
                </a:solidFill>
                <a:latin typeface="+mn-lt"/>
              </a:rPr>
              <a:t>100 %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latin typeface="+mn-lt"/>
              </a:rPr>
              <a:t>Tambacounda</a:t>
            </a:r>
            <a:endParaRPr lang="en-US" dirty="0" smtClean="0">
              <a:latin typeface="+mn-lt"/>
            </a:endParaRPr>
          </a:p>
          <a:p>
            <a:pPr algn="ctr"/>
            <a:r>
              <a:rPr lang="en-US" dirty="0" smtClean="0">
                <a:latin typeface="+mn-lt"/>
              </a:rPr>
              <a:t>100 %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err="1" smtClean="0">
                <a:latin typeface="+mn-lt"/>
              </a:rPr>
              <a:t>Kédougou</a:t>
            </a:r>
            <a:endParaRPr lang="en-US" dirty="0" smtClean="0">
              <a:latin typeface="+mn-lt"/>
            </a:endParaRPr>
          </a:p>
          <a:p>
            <a:pPr algn="ctr"/>
            <a:r>
              <a:rPr lang="en-US" dirty="0" smtClean="0">
                <a:latin typeface="+mn-lt"/>
              </a:rPr>
              <a:t>100 %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82 %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err="1" smtClean="0">
                <a:latin typeface="+mn-lt"/>
              </a:rPr>
              <a:t>Sédhiou</a:t>
            </a:r>
            <a:endParaRPr lang="en-US" dirty="0" smtClean="0">
              <a:latin typeface="+mn-lt"/>
            </a:endParaRPr>
          </a:p>
          <a:p>
            <a:pPr algn="ctr"/>
            <a:r>
              <a:rPr lang="en-US" dirty="0" smtClean="0">
                <a:latin typeface="+mn-lt"/>
              </a:rPr>
              <a:t>100 %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96 %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r>
              <a:rPr lang="en-US" dirty="0" smtClean="0">
                <a:solidFill>
                  <a:schemeClr val="accent5"/>
                </a:solidFill>
                <a:latin typeface="+mn-lt"/>
              </a:rPr>
              <a:t>  99 %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err="1" smtClean="0">
                <a:solidFill>
                  <a:sysClr val="windowText" lastClr="000000"/>
                </a:solidFill>
                <a:latin typeface="+mn-lt"/>
              </a:rPr>
              <a:t>Louga</a:t>
            </a:r>
            <a:endParaRPr lang="en-US" dirty="0" smtClean="0">
              <a:solidFill>
                <a:sysClr val="windowText" lastClr="000000"/>
              </a:solidFill>
              <a:latin typeface="+mn-lt"/>
            </a:endParaRPr>
          </a:p>
          <a:p>
            <a:pPr algn="ctr"/>
            <a:r>
              <a:rPr lang="en-US" dirty="0" smtClean="0">
                <a:solidFill>
                  <a:sysClr val="windowText" lastClr="000000"/>
                </a:solidFill>
                <a:latin typeface="+mn-lt"/>
              </a:rPr>
              <a:t>100 %</a:t>
            </a:r>
          </a:p>
        </p:txBody>
      </p:sp>
      <p:sp>
        <p:nvSpPr>
          <p:cNvPr id="75" name="TextBox 74"/>
          <p:cNvSpPr txBox="1"/>
          <p:nvPr/>
        </p:nvSpPr>
        <p:spPr>
          <a:xfrm>
            <a:off x="2093013" y="5219700"/>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86 %</a:t>
            </a:r>
          </a:p>
        </p:txBody>
      </p:sp>
      <p:sp>
        <p:nvSpPr>
          <p:cNvPr id="76" name="TextBox 75"/>
          <p:cNvSpPr txBox="1"/>
          <p:nvPr/>
        </p:nvSpPr>
        <p:spPr>
          <a:xfrm>
            <a:off x="2284716" y="3595907"/>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91 %</a:t>
            </a:r>
          </a:p>
        </p:txBody>
      </p:sp>
      <p:sp>
        <p:nvSpPr>
          <p:cNvPr id="77" name="TextBox 76"/>
          <p:cNvSpPr txBox="1"/>
          <p:nvPr/>
        </p:nvSpPr>
        <p:spPr>
          <a:xfrm>
            <a:off x="1492250" y="3544669"/>
            <a:ext cx="841376"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89 %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87 %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100 %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err="1" smtClean="0">
                <a:latin typeface="+mn-lt"/>
              </a:rPr>
              <a:t>Sénégal</a:t>
            </a:r>
            <a:endParaRPr lang="en-US" sz="2400" b="1" dirty="0" smtClean="0">
              <a:latin typeface="+mn-lt"/>
            </a:endParaRPr>
          </a:p>
          <a:p>
            <a:pPr algn="ctr"/>
            <a:r>
              <a:rPr lang="en-US" sz="2400" b="1" dirty="0" smtClean="0">
                <a:latin typeface="+mn-lt"/>
              </a:rPr>
              <a:t>93 %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070" y="5091113"/>
            <a:ext cx="152293"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1673838"/>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836613"/>
          </a:xfrm>
        </p:spPr>
        <p:txBody>
          <a:bodyPr>
            <a:normAutofit fontScale="90000"/>
          </a:bodyPr>
          <a:lstStyle/>
          <a:p>
            <a:r>
              <a:rPr lang="fr-FR" dirty="0"/>
              <a:t>Disponibilité </a:t>
            </a:r>
            <a:r>
              <a:rPr lang="fr-FR" dirty="0" smtClean="0"/>
              <a:t>de microscopie selon la région </a:t>
            </a:r>
            <a:endParaRPr lang="en-US" dirty="0"/>
          </a:p>
        </p:txBody>
      </p:sp>
      <p:sp>
        <p:nvSpPr>
          <p:cNvPr id="5" name="TextBox 4"/>
          <p:cNvSpPr txBox="1"/>
          <p:nvPr/>
        </p:nvSpPr>
        <p:spPr>
          <a:xfrm>
            <a:off x="65484" y="863601"/>
            <a:ext cx="9078515" cy="646331"/>
          </a:xfrm>
          <a:prstGeom prst="rect">
            <a:avLst/>
          </a:prstGeom>
          <a:noFill/>
        </p:spPr>
        <p:txBody>
          <a:bodyPr wrap="square" rtlCol="0">
            <a:spAutoFit/>
          </a:bodyPr>
          <a:lstStyle/>
          <a:p>
            <a:pPr algn="ctr"/>
            <a:r>
              <a:rPr lang="fr-FR" i="1" dirty="0" smtClean="0">
                <a:latin typeface="+mn-lt"/>
              </a:rPr>
              <a:t>Parmi </a:t>
            </a:r>
            <a:r>
              <a:rPr lang="fr-FR" i="1" dirty="0">
                <a:latin typeface="+mn-lt"/>
              </a:rPr>
              <a:t>les </a:t>
            </a:r>
            <a:r>
              <a:rPr lang="fr-FR" i="1" dirty="0" smtClean="0">
                <a:latin typeface="+mn-lt"/>
              </a:rPr>
              <a:t>structures offrant des services de diagnostic et/ou traitement du paludisme (</a:t>
            </a:r>
            <a:r>
              <a:rPr lang="fr-FR" b="1" i="1" dirty="0" smtClean="0">
                <a:latin typeface="+mn-lt"/>
              </a:rPr>
              <a:t>N=369</a:t>
            </a:r>
            <a:r>
              <a:rPr lang="fr-FR" i="1" dirty="0" smtClean="0">
                <a:latin typeface="+mn-lt"/>
              </a:rPr>
              <a:t>), </a:t>
            </a:r>
            <a:r>
              <a:rPr lang="fr-FR" i="1" dirty="0">
                <a:latin typeface="+mn-lt"/>
              </a:rPr>
              <a:t>pourcentage </a:t>
            </a:r>
            <a:r>
              <a:rPr lang="fr-FR" i="1" dirty="0" smtClean="0">
                <a:latin typeface="+mn-lt"/>
              </a:rPr>
              <a:t>qui ont la capacité de diagnostic pour la microscopie </a:t>
            </a:r>
            <a:endParaRPr lang="en-US" i="1" dirty="0" err="1" smtClean="0">
              <a:latin typeface="+mn-lt"/>
            </a:endParaRPr>
          </a:p>
        </p:txBody>
      </p:sp>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a:solidFill>
                  <a:schemeClr val="accent5"/>
                </a:solidFill>
                <a:latin typeface="+mn-lt"/>
              </a:rPr>
              <a:t>8</a:t>
            </a:r>
            <a:r>
              <a:rPr lang="en-US" dirty="0" smtClean="0">
                <a:solidFill>
                  <a:schemeClr val="accent5"/>
                </a:solidFill>
                <a:latin typeface="+mn-lt"/>
              </a:rPr>
              <a:t>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4 %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a:solidFill>
                  <a:schemeClr val="accent5"/>
                </a:solidFill>
                <a:latin typeface="+mn-lt"/>
              </a:rPr>
              <a:t>8</a:t>
            </a:r>
            <a:r>
              <a:rPr lang="en-US" dirty="0" smtClean="0">
                <a:solidFill>
                  <a:schemeClr val="accent5"/>
                </a:solidFill>
                <a:latin typeface="+mn-lt"/>
              </a:rPr>
              <a:t>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13 %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a:solidFill>
                  <a:schemeClr val="accent5"/>
                </a:solidFill>
                <a:latin typeface="+mn-lt"/>
              </a:rPr>
              <a:t>8</a:t>
            </a:r>
            <a:r>
              <a:rPr lang="en-US" dirty="0" smtClean="0">
                <a:solidFill>
                  <a:schemeClr val="accent5"/>
                </a:solidFill>
                <a:latin typeface="+mn-lt"/>
              </a:rPr>
              <a:t>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err="1" smtClean="0">
                <a:solidFill>
                  <a:schemeClr val="accent5"/>
                </a:solidFill>
                <a:latin typeface="+mn-lt"/>
              </a:rPr>
              <a:t>Sédhiou</a:t>
            </a:r>
            <a:endParaRPr lang="en-US" dirty="0" smtClean="0">
              <a:solidFill>
                <a:schemeClr val="accent5"/>
              </a:solidFill>
              <a:latin typeface="+mn-lt"/>
            </a:endParaRPr>
          </a:p>
          <a:p>
            <a:pPr algn="ctr"/>
            <a:r>
              <a:rPr lang="en-US" dirty="0" smtClean="0">
                <a:solidFill>
                  <a:schemeClr val="accent5"/>
                </a:solidFill>
                <a:latin typeface="+mn-lt"/>
              </a:rPr>
              <a:t>9 %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15 %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a:solidFill>
                  <a:schemeClr val="accent5"/>
                </a:solidFill>
                <a:latin typeface="+mn-lt"/>
              </a:rPr>
              <a:t>6</a:t>
            </a:r>
            <a:r>
              <a:rPr lang="en-US" dirty="0" smtClean="0">
                <a:solidFill>
                  <a:schemeClr val="accent5"/>
                </a:solidFill>
                <a:latin typeface="+mn-lt"/>
              </a:rPr>
              <a:t>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a:solidFill>
                  <a:schemeClr val="accent5"/>
                </a:solidFill>
                <a:latin typeface="+mn-lt"/>
              </a:rPr>
              <a:t>9</a:t>
            </a:r>
            <a:r>
              <a:rPr lang="en-US" dirty="0" smtClean="0">
                <a:solidFill>
                  <a:schemeClr val="accent5"/>
                </a:solidFill>
                <a:latin typeface="+mn-lt"/>
              </a:rPr>
              <a:t> %</a:t>
            </a:r>
          </a:p>
        </p:txBody>
      </p:sp>
      <p:sp>
        <p:nvSpPr>
          <p:cNvPr id="75" name="TextBox 74"/>
          <p:cNvSpPr txBox="1"/>
          <p:nvPr/>
        </p:nvSpPr>
        <p:spPr>
          <a:xfrm>
            <a:off x="2093013" y="5219700"/>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8 %</a:t>
            </a:r>
          </a:p>
        </p:txBody>
      </p:sp>
      <p:sp>
        <p:nvSpPr>
          <p:cNvPr id="76" name="TextBox 75"/>
          <p:cNvSpPr txBox="1"/>
          <p:nvPr/>
        </p:nvSpPr>
        <p:spPr>
          <a:xfrm>
            <a:off x="2284413" y="3605103"/>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7 %</a:t>
            </a:r>
          </a:p>
        </p:txBody>
      </p:sp>
      <p:sp>
        <p:nvSpPr>
          <p:cNvPr id="77" name="TextBox 76"/>
          <p:cNvSpPr txBox="1"/>
          <p:nvPr/>
        </p:nvSpPr>
        <p:spPr>
          <a:xfrm>
            <a:off x="1492250" y="3544669"/>
            <a:ext cx="841376"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16 %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26 %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11 %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err="1" smtClean="0">
                <a:latin typeface="+mn-lt"/>
              </a:rPr>
              <a:t>Sénégal</a:t>
            </a:r>
            <a:endParaRPr lang="en-US" sz="2400" b="1" dirty="0" smtClean="0">
              <a:latin typeface="+mn-lt"/>
            </a:endParaRPr>
          </a:p>
          <a:p>
            <a:pPr algn="ctr"/>
            <a:r>
              <a:rPr lang="en-US" sz="2400" b="1" dirty="0" smtClean="0">
                <a:latin typeface="+mn-lt"/>
              </a:rPr>
              <a:t>13 %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070" y="5091113"/>
            <a:ext cx="152293"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255836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idx="4294967295"/>
          </p:nvPr>
        </p:nvSpPr>
        <p:spPr>
          <a:xfrm>
            <a:off x="0" y="0"/>
            <a:ext cx="9144000" cy="990600"/>
          </a:xfrm>
        </p:spPr>
        <p:txBody>
          <a:bodyPr>
            <a:normAutofit fontScale="90000"/>
          </a:bodyPr>
          <a:lstStyle/>
          <a:p>
            <a:r>
              <a:rPr lang="fr-FR" sz="3200" dirty="0"/>
              <a:t>Éléments clés dans l’Enquête Continue sur la Prestation des Services de Soins de Santé (ECPSS)</a:t>
            </a:r>
            <a:endParaRPr lang="en-US" sz="3200" dirty="0" smtClean="0"/>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745586195"/>
              </p:ext>
            </p:extLst>
          </p:nvPr>
        </p:nvGraphicFramePr>
        <p:xfrm>
          <a:off x="0" y="990600"/>
          <a:ext cx="9296400" cy="5547360"/>
        </p:xfrm>
        <a:graphic>
          <a:graphicData uri="http://schemas.openxmlformats.org/drawingml/2006/table">
            <a:tbl>
              <a:tblPr firstRow="1" bandRow="1">
                <a:tableStyleId>{5C22544A-7EE6-4342-B048-85BDC9FD1C3A}</a:tableStyleId>
              </a:tblPr>
              <a:tblGrid>
                <a:gridCol w="1447800"/>
                <a:gridCol w="1524000"/>
                <a:gridCol w="1524000"/>
                <a:gridCol w="1600200"/>
                <a:gridCol w="1600200"/>
                <a:gridCol w="1600200"/>
              </a:tblGrid>
              <a:tr h="403448">
                <a:tc>
                  <a:txBody>
                    <a:bodyPr/>
                    <a:lstStyle/>
                    <a:p>
                      <a:pPr marL="0" marR="0" algn="ctr">
                        <a:lnSpc>
                          <a:spcPct val="100000"/>
                        </a:lnSpc>
                        <a:spcBef>
                          <a:spcPts val="0"/>
                        </a:spcBef>
                        <a:spcAft>
                          <a:spcPts val="0"/>
                        </a:spcAft>
                      </a:pPr>
                      <a:endParaRPr lang="en-US" sz="2000" dirty="0">
                        <a:solidFill>
                          <a:schemeClr val="accent5"/>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2014</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2</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4</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a:txBody>
                    <a:bodyPr/>
                    <a:lstStyle/>
                    <a:p>
                      <a:pPr>
                        <a:lnSpc>
                          <a:spcPct val="100000"/>
                        </a:lnSpc>
                      </a:pPr>
                      <a:r>
                        <a:rPr lang="fr-FR" sz="2000" b="1" kern="1200" dirty="0" smtClean="0">
                          <a:solidFill>
                            <a:schemeClr val="accent5"/>
                          </a:solidFill>
                          <a:latin typeface="+mn-lt"/>
                          <a:ea typeface="+mn-ea"/>
                          <a:cs typeface="+mn-cs"/>
                        </a:rPr>
                        <a:t>Méthodes de collecte des données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r>
                        <a:rPr lang="en-US" sz="1800" b="0" i="0" u="none" strike="noStrike" kern="1200" baseline="0" dirty="0" err="1" smtClean="0">
                          <a:solidFill>
                            <a:schemeClr val="dk1"/>
                          </a:solidFill>
                          <a:latin typeface="+mn-lt"/>
                          <a:ea typeface="+mn-ea"/>
                          <a:cs typeface="+mn-cs"/>
                        </a:rPr>
                        <a:t>Inventaire</a:t>
                      </a:r>
                      <a:endParaRPr lang="en-US" sz="1800" b="0" i="0" u="none" strike="noStrike" kern="1200" baseline="0" dirty="0" smtClean="0">
                        <a:solidFill>
                          <a:schemeClr val="dk1"/>
                        </a:solidFill>
                        <a:latin typeface="+mn-lt"/>
                        <a:ea typeface="+mn-ea"/>
                        <a:cs typeface="+mn-cs"/>
                      </a:endParaRP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Interviews avec les prestataires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Observations des consultations et interviews avec des clients (Planification familiale et soins curatifs ambulatoires pour l’enfant malade)	</a:t>
                      </a:r>
                      <a:endParaRPr lang="fr-FR" sz="2000" b="0" i="0" u="none" strike="noStrike" kern="1200" baseline="0" dirty="0" smtClean="0">
                        <a:solidFill>
                          <a:schemeClr val="tx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en-US" sz="1800" b="0" i="0" u="none" strike="noStrike" kern="1200" baseline="0" dirty="0" err="1" smtClean="0">
                          <a:solidFill>
                            <a:schemeClr val="dk1"/>
                          </a:solidFill>
                          <a:latin typeface="+mn-lt"/>
                          <a:ea typeface="+mn-ea"/>
                          <a:cs typeface="+mn-cs"/>
                        </a:rPr>
                        <a:t>Inventaire</a:t>
                      </a:r>
                      <a:endParaRPr lang="en-US" sz="1800" b="0" i="0" u="none" strike="noStrike" kern="1200" baseline="0" dirty="0" smtClean="0">
                        <a:solidFill>
                          <a:schemeClr val="dk1"/>
                        </a:solidFill>
                        <a:latin typeface="+mn-lt"/>
                        <a:ea typeface="+mn-ea"/>
                        <a:cs typeface="+mn-cs"/>
                      </a:endParaRP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Interviews avec les prestataires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Observations des consultations et interviews avec des clients (Soins prénatals et soins curatifs ambulatoires pour l’enfant malade)	</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r>
                        <a:rPr lang="en-US" sz="1800" b="0" i="0" u="none" strike="noStrike" kern="1200" baseline="0" dirty="0" err="1" smtClean="0">
                          <a:solidFill>
                            <a:schemeClr val="dk1"/>
                          </a:solidFill>
                          <a:latin typeface="+mn-lt"/>
                          <a:ea typeface="+mn-ea"/>
                          <a:cs typeface="+mn-cs"/>
                        </a:rPr>
                        <a:t>Inventaire</a:t>
                      </a:r>
                      <a:endParaRPr lang="en-US" sz="1800" b="0" i="0" u="none" strike="noStrike" kern="1200" baseline="0" dirty="0" smtClean="0">
                        <a:solidFill>
                          <a:schemeClr val="dk1"/>
                        </a:solidFill>
                        <a:latin typeface="+mn-lt"/>
                        <a:ea typeface="+mn-ea"/>
                        <a:cs typeface="+mn-cs"/>
                      </a:endParaRP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Interviews avec les prestataires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Observations des consultations et interviews avec des clients (Planification familiale et soins curatifs ambulatoires pour l’enfant malade)</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en-US" sz="1800" b="0" i="0" u="none" strike="noStrike" kern="1200" baseline="0" dirty="0" err="1" smtClean="0">
                          <a:solidFill>
                            <a:schemeClr val="dk1"/>
                          </a:solidFill>
                          <a:latin typeface="+mn-lt"/>
                          <a:ea typeface="+mn-ea"/>
                          <a:cs typeface="+mn-cs"/>
                        </a:rPr>
                        <a:t>Inventaire</a:t>
                      </a:r>
                      <a:endParaRPr lang="en-US" sz="1800" b="0" i="0" u="none" strike="noStrike" kern="1200" baseline="0" dirty="0" smtClean="0">
                        <a:solidFill>
                          <a:schemeClr val="dk1"/>
                        </a:solidFill>
                        <a:latin typeface="+mn-lt"/>
                        <a:ea typeface="+mn-ea"/>
                        <a:cs typeface="+mn-cs"/>
                      </a:endParaRP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Interviews avec les prestataires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Observations des consultations et interviews avec des clients (Soins prénatals et soins curatifs ambulatoires pour l’enfant malade)	</a:t>
                      </a:r>
                    </a:p>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r>
                        <a:rPr lang="en-US" sz="1800" b="0" i="0" u="none" strike="noStrike" kern="1200" baseline="0" dirty="0" err="1" smtClean="0">
                          <a:solidFill>
                            <a:schemeClr val="dk1"/>
                          </a:solidFill>
                          <a:latin typeface="+mn-lt"/>
                          <a:ea typeface="+mn-ea"/>
                          <a:cs typeface="+mn-cs"/>
                        </a:rPr>
                        <a:t>Inventaire</a:t>
                      </a:r>
                      <a:endParaRPr lang="en-US" sz="1800" b="0" i="0" u="none" strike="noStrike" kern="1200" baseline="0" dirty="0" smtClean="0">
                        <a:solidFill>
                          <a:schemeClr val="dk1"/>
                        </a:solidFill>
                        <a:latin typeface="+mn-lt"/>
                        <a:ea typeface="+mn-ea"/>
                        <a:cs typeface="+mn-cs"/>
                      </a:endParaRP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Interviews avec les prestataires de santé</a:t>
                      </a:r>
                    </a:p>
                    <a:p>
                      <a:endParaRPr lang="fr-FR" sz="1800" b="0" i="0" u="none" strike="noStrike" kern="1200" baseline="0" dirty="0" smtClean="0">
                        <a:solidFill>
                          <a:schemeClr val="dk1"/>
                        </a:solidFill>
                        <a:latin typeface="+mn-lt"/>
                        <a:ea typeface="+mn-ea"/>
                        <a:cs typeface="+mn-cs"/>
                      </a:endParaRPr>
                    </a:p>
                    <a:p>
                      <a:r>
                        <a:rPr lang="fr-FR" sz="1800" b="0" i="0" u="none" strike="noStrike" kern="1200" baseline="0" dirty="0" smtClean="0">
                          <a:solidFill>
                            <a:schemeClr val="dk1"/>
                          </a:solidFill>
                          <a:latin typeface="+mn-lt"/>
                          <a:ea typeface="+mn-ea"/>
                          <a:cs typeface="+mn-cs"/>
                        </a:rPr>
                        <a:t>Observations des consultations et interviews avec des clients (Planification familiale et soins curatifs ambulatoires pour l’enfant malade)	</a:t>
                      </a:r>
                    </a:p>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1269814002"/>
      </p:ext>
    </p:extLst>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idx="4294967295"/>
          </p:nvPr>
        </p:nvSpPr>
        <p:spPr>
          <a:xfrm>
            <a:off x="0" y="0"/>
            <a:ext cx="9144000" cy="1524000"/>
          </a:xfrm>
        </p:spPr>
        <p:txBody>
          <a:bodyPr>
            <a:noAutofit/>
          </a:bodyPr>
          <a:lstStyle/>
          <a:p>
            <a:r>
              <a:rPr lang="en-US" sz="3600" dirty="0" err="1"/>
              <a:t>Disponibilité</a:t>
            </a:r>
            <a:r>
              <a:rPr lang="en-US" sz="3600" dirty="0"/>
              <a:t> des </a:t>
            </a:r>
            <a:r>
              <a:rPr lang="en-US" sz="3600" dirty="0" smtClean="0"/>
              <a:t>medicaments et </a:t>
            </a:r>
            <a:r>
              <a:rPr lang="en-US" sz="3600" dirty="0" err="1" smtClean="0"/>
              <a:t>produits</a:t>
            </a:r>
            <a:r>
              <a:rPr lang="en-US" sz="3600" dirty="0" smtClean="0"/>
              <a:t> pour le </a:t>
            </a:r>
            <a:r>
              <a:rPr lang="en-US" sz="3600" dirty="0" err="1" smtClean="0"/>
              <a:t>paludisme</a:t>
            </a:r>
            <a:endParaRPr lang="en-US" sz="3600" dirty="0"/>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506456281"/>
              </p:ext>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65484" y="1334869"/>
            <a:ext cx="9078515" cy="1200329"/>
          </a:xfrm>
          <a:prstGeom prst="rect">
            <a:avLst/>
          </a:prstGeom>
          <a:noFill/>
        </p:spPr>
        <p:txBody>
          <a:bodyPr wrap="square" rtlCol="0">
            <a:spAutoFit/>
          </a:bodyPr>
          <a:lstStyle/>
          <a:p>
            <a:pPr algn="ctr"/>
            <a:r>
              <a:rPr lang="fr-FR" i="1" dirty="0">
                <a:latin typeface="+mn-lt"/>
              </a:rPr>
              <a:t>Parmi les structures offrant des services de diagnostic et/ou traitement du paludisme (</a:t>
            </a:r>
            <a:r>
              <a:rPr lang="fr-FR" b="1" i="1" dirty="0">
                <a:latin typeface="+mn-lt"/>
              </a:rPr>
              <a:t>N=369</a:t>
            </a:r>
            <a:r>
              <a:rPr lang="fr-FR" i="1" dirty="0">
                <a:latin typeface="+mn-lt"/>
              </a:rPr>
              <a:t>), pourcentage ayant les </a:t>
            </a:r>
            <a:r>
              <a:rPr lang="fr-FR" i="1" dirty="0" smtClean="0">
                <a:latin typeface="+mn-lt"/>
              </a:rPr>
              <a:t>médicaments et produits suivants </a:t>
            </a:r>
            <a:r>
              <a:rPr lang="fr-FR" i="1" dirty="0">
                <a:latin typeface="+mn-lt"/>
              </a:rPr>
              <a:t>disponibles dans la structure le jour de l’enquête :</a:t>
            </a:r>
          </a:p>
          <a:p>
            <a:pPr algn="ctr"/>
            <a:endParaRPr lang="en-US" i="1" dirty="0" err="1" smtClean="0">
              <a:latin typeface="+mn-lt"/>
            </a:endParaRPr>
          </a:p>
        </p:txBody>
      </p:sp>
    </p:spTree>
    <p:extLst>
      <p:ext uri="{BB962C8B-B14F-4D97-AF65-F5344CB8AC3E}">
        <p14:creationId xmlns:p14="http://schemas.microsoft.com/office/powerpoint/2010/main" val="3452126120"/>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447800"/>
          </a:xfrm>
        </p:spPr>
        <p:txBody>
          <a:bodyPr>
            <a:normAutofit fontScale="90000"/>
          </a:bodyPr>
          <a:lstStyle/>
          <a:p>
            <a:r>
              <a:rPr lang="fr-FR" sz="3600" dirty="0" smtClean="0"/>
              <a:t>Tendances de la disponibilité </a:t>
            </a:r>
            <a:r>
              <a:rPr lang="fr-SN" sz="3600" dirty="0" smtClean="0"/>
              <a:t>des </a:t>
            </a:r>
            <a:r>
              <a:rPr lang="fr-SN" sz="3600" dirty="0"/>
              <a:t>antipaludiques </a:t>
            </a:r>
            <a:r>
              <a:rPr lang="fr-SN" sz="3600" dirty="0" smtClean="0"/>
              <a:t>dans </a:t>
            </a:r>
            <a:r>
              <a:rPr lang="fr-SN" sz="3600" dirty="0"/>
              <a:t>les structures offrant des services du paludisme</a:t>
            </a:r>
            <a:endParaRPr lang="en-US" sz="3600" dirty="0"/>
          </a:p>
        </p:txBody>
      </p:sp>
      <p:graphicFrame>
        <p:nvGraphicFramePr>
          <p:cNvPr id="3" name="Content Placeholder 2"/>
          <p:cNvGraphicFramePr>
            <a:graphicFrameLocks noGrp="1"/>
          </p:cNvGraphicFramePr>
          <p:nvPr>
            <p:ph idx="4294967295"/>
            <p:extLst>
              <p:ext uri="{D42A27DB-BD31-4B8C-83A1-F6EECF244321}">
                <p14:modId xmlns:p14="http://schemas.microsoft.com/office/powerpoint/2010/main" val="1324992326"/>
              </p:ext>
            </p:extLst>
          </p:nvPr>
        </p:nvGraphicFramePr>
        <p:xfrm>
          <a:off x="-961845" y="1828800"/>
          <a:ext cx="10120313"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44" y="1371600"/>
            <a:ext cx="9144000" cy="646331"/>
          </a:xfrm>
          <a:prstGeom prst="rect">
            <a:avLst/>
          </a:prstGeom>
          <a:noFill/>
        </p:spPr>
        <p:txBody>
          <a:bodyPr wrap="square" rtlCol="0">
            <a:spAutoFit/>
          </a:bodyPr>
          <a:lstStyle/>
          <a:p>
            <a:pPr algn="ctr"/>
            <a:r>
              <a:rPr lang="fr-FR" i="1" dirty="0" smtClean="0">
                <a:latin typeface="+mn-lt"/>
              </a:rPr>
              <a:t>Parmi </a:t>
            </a:r>
            <a:r>
              <a:rPr lang="fr-FR" i="1" dirty="0">
                <a:latin typeface="+mn-lt"/>
              </a:rPr>
              <a:t>les structures offrant le diagnostic du paludisme et/ou services de </a:t>
            </a:r>
            <a:r>
              <a:rPr lang="fr-FR" i="1" dirty="0" smtClean="0">
                <a:latin typeface="+mn-lt"/>
              </a:rPr>
              <a:t>traitement, </a:t>
            </a:r>
            <a:r>
              <a:rPr lang="fr-FR" i="1" dirty="0">
                <a:latin typeface="+mn-lt"/>
              </a:rPr>
              <a:t>pourcentage </a:t>
            </a:r>
            <a:r>
              <a:rPr lang="fr-FR" i="1" dirty="0" smtClean="0">
                <a:latin typeface="+mn-lt"/>
              </a:rPr>
              <a:t>ayant les antipaludiques suivantes disponibles dans la structure le jour de l’enquête :</a:t>
            </a:r>
            <a:endParaRPr lang="en-US" i="1" dirty="0" err="1" smtClean="0">
              <a:latin typeface="+mn-lt"/>
            </a:endParaRPr>
          </a:p>
        </p:txBody>
      </p:sp>
    </p:spTree>
    <p:extLst>
      <p:ext uri="{BB962C8B-B14F-4D97-AF65-F5344CB8AC3E}">
        <p14:creationId xmlns:p14="http://schemas.microsoft.com/office/powerpoint/2010/main" val="548339745"/>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idx="4294967295"/>
          </p:nvPr>
        </p:nvSpPr>
        <p:spPr>
          <a:xfrm>
            <a:off x="0" y="0"/>
            <a:ext cx="9153525" cy="1143000"/>
          </a:xfrm>
        </p:spPr>
        <p:txBody>
          <a:bodyPr>
            <a:normAutofit/>
          </a:bodyPr>
          <a:lstStyle/>
          <a:p>
            <a:pPr eaLnBrk="1" hangingPunct="1"/>
            <a:r>
              <a:rPr lang="fr-FR" sz="3600" dirty="0" smtClean="0"/>
              <a:t>Principaux résultats</a:t>
            </a:r>
          </a:p>
        </p:txBody>
      </p:sp>
      <p:sp>
        <p:nvSpPr>
          <p:cNvPr id="32771" name="Rectangle 3"/>
          <p:cNvSpPr>
            <a:spLocks noGrp="1" noChangeArrowheads="1"/>
          </p:cNvSpPr>
          <p:nvPr>
            <p:ph idx="4294967295"/>
          </p:nvPr>
        </p:nvSpPr>
        <p:spPr>
          <a:xfrm>
            <a:off x="457200" y="1143000"/>
            <a:ext cx="8534400" cy="5257800"/>
          </a:xfrm>
        </p:spPr>
        <p:txBody>
          <a:bodyPr>
            <a:normAutofit/>
          </a:bodyPr>
          <a:lstStyle/>
          <a:p>
            <a:pPr>
              <a:spcBef>
                <a:spcPts val="600"/>
              </a:spcBef>
              <a:spcAft>
                <a:spcPts val="600"/>
              </a:spcAft>
            </a:pPr>
            <a:r>
              <a:rPr lang="fr-FR" sz="2800" b="1" dirty="0" smtClean="0">
                <a:solidFill>
                  <a:schemeClr val="tx2"/>
                </a:solidFill>
              </a:rPr>
              <a:t>99 % </a:t>
            </a:r>
            <a:r>
              <a:rPr lang="fr-FR" sz="2800" dirty="0" smtClean="0"/>
              <a:t>de toutes les structures offrent des services de diagnostic et/ou traitement du paludisme.</a:t>
            </a:r>
            <a:r>
              <a:rPr lang="fr-FR" sz="2800" b="1" dirty="0" smtClean="0">
                <a:solidFill>
                  <a:schemeClr val="tx2"/>
                </a:solidFill>
              </a:rPr>
              <a:t> </a:t>
            </a:r>
          </a:p>
          <a:p>
            <a:pPr>
              <a:spcBef>
                <a:spcPts val="600"/>
              </a:spcBef>
              <a:spcAft>
                <a:spcPts val="600"/>
              </a:spcAft>
            </a:pPr>
            <a:r>
              <a:rPr lang="fr-FR" sz="2800" b="1" dirty="0" smtClean="0">
                <a:solidFill>
                  <a:schemeClr val="tx2"/>
                </a:solidFill>
              </a:rPr>
              <a:t>93 %</a:t>
            </a:r>
            <a:r>
              <a:rPr lang="fr-FR" sz="2800" dirty="0" smtClean="0">
                <a:solidFill>
                  <a:schemeClr val="tx2"/>
                </a:solidFill>
              </a:rPr>
              <a:t> </a:t>
            </a:r>
            <a:r>
              <a:rPr lang="fr-FR" sz="2800" dirty="0" smtClean="0">
                <a:solidFill>
                  <a:schemeClr val="tx1"/>
                </a:solidFill>
              </a:rPr>
              <a:t>des </a:t>
            </a:r>
            <a:r>
              <a:rPr lang="fr-FR" sz="2800" dirty="0" smtClean="0"/>
              <a:t>structures offrant des services du paludisme ont la capacité de diagnostic </a:t>
            </a:r>
            <a:r>
              <a:rPr lang="fr-FR" sz="2800" b="1" dirty="0">
                <a:solidFill>
                  <a:schemeClr val="tx2"/>
                </a:solidFill>
              </a:rPr>
              <a:t>TDR</a:t>
            </a:r>
            <a:r>
              <a:rPr lang="fr-FR" sz="2800" dirty="0" smtClean="0"/>
              <a:t> et </a:t>
            </a:r>
            <a:r>
              <a:rPr lang="fr-FR" sz="2800" b="1" dirty="0">
                <a:solidFill>
                  <a:schemeClr val="tx2"/>
                </a:solidFill>
              </a:rPr>
              <a:t>13 %</a:t>
            </a:r>
            <a:r>
              <a:rPr lang="fr-FR" sz="2800" dirty="0" smtClean="0">
                <a:solidFill>
                  <a:schemeClr val="tx2"/>
                </a:solidFill>
              </a:rPr>
              <a:t> </a:t>
            </a:r>
            <a:r>
              <a:rPr lang="fr-FR" sz="2800" dirty="0" smtClean="0"/>
              <a:t>la </a:t>
            </a:r>
            <a:r>
              <a:rPr lang="fr-FR" sz="2800" b="1" dirty="0">
                <a:solidFill>
                  <a:schemeClr val="tx2"/>
                </a:solidFill>
              </a:rPr>
              <a:t>microscopie</a:t>
            </a:r>
            <a:r>
              <a:rPr lang="fr-FR" sz="2800" dirty="0" smtClean="0"/>
              <a:t>. </a:t>
            </a:r>
          </a:p>
          <a:p>
            <a:pPr>
              <a:spcBef>
                <a:spcPts val="600"/>
              </a:spcBef>
              <a:spcAft>
                <a:spcPts val="600"/>
              </a:spcAft>
            </a:pPr>
            <a:r>
              <a:rPr lang="fr-FR" sz="2800" b="1" dirty="0" smtClean="0">
                <a:solidFill>
                  <a:schemeClr val="tx2"/>
                </a:solidFill>
              </a:rPr>
              <a:t>79</a:t>
            </a:r>
            <a:r>
              <a:rPr lang="fr-FR" sz="2800" b="1" dirty="0" smtClean="0">
                <a:solidFill>
                  <a:schemeClr val="tx2">
                    <a:lumMod val="50000"/>
                  </a:schemeClr>
                </a:solidFill>
              </a:rPr>
              <a:t> </a:t>
            </a:r>
            <a:r>
              <a:rPr lang="fr-FR" sz="2800" b="1" dirty="0" smtClean="0">
                <a:solidFill>
                  <a:schemeClr val="tx2"/>
                </a:solidFill>
              </a:rPr>
              <a:t>%</a:t>
            </a:r>
            <a:r>
              <a:rPr lang="fr-FR" sz="2800" dirty="0" smtClean="0">
                <a:solidFill>
                  <a:schemeClr val="tx1"/>
                </a:solidFill>
              </a:rPr>
              <a:t> </a:t>
            </a:r>
            <a:r>
              <a:rPr lang="fr-FR" sz="2800" dirty="0"/>
              <a:t>des structures offrant des services du </a:t>
            </a:r>
            <a:r>
              <a:rPr lang="fr-FR" sz="2800" dirty="0" smtClean="0"/>
              <a:t>paludisme disposent </a:t>
            </a:r>
            <a:r>
              <a:rPr lang="fr-FR" sz="2800" b="1" dirty="0">
                <a:solidFill>
                  <a:schemeClr val="tx2"/>
                </a:solidFill>
              </a:rPr>
              <a:t>d’ACT de première intention préparation adolescente</a:t>
            </a:r>
            <a:r>
              <a:rPr lang="fr-FR" sz="2800" dirty="0" smtClean="0"/>
              <a:t>, </a:t>
            </a:r>
            <a:r>
              <a:rPr lang="fr-FR" sz="2800" b="1" dirty="0" smtClean="0">
                <a:solidFill>
                  <a:schemeClr val="tx2"/>
                </a:solidFill>
              </a:rPr>
              <a:t>82 </a:t>
            </a:r>
            <a:r>
              <a:rPr lang="fr-FR" sz="2800" b="1" dirty="0">
                <a:solidFill>
                  <a:schemeClr val="tx2"/>
                </a:solidFill>
              </a:rPr>
              <a:t>% préparation adulte</a:t>
            </a:r>
            <a:r>
              <a:rPr lang="fr-FR" sz="2800" dirty="0" smtClean="0"/>
              <a:t>, et </a:t>
            </a:r>
            <a:r>
              <a:rPr lang="fr-FR" sz="2800" b="1" dirty="0" smtClean="0">
                <a:solidFill>
                  <a:schemeClr val="tx2"/>
                </a:solidFill>
              </a:rPr>
              <a:t>83 </a:t>
            </a:r>
            <a:r>
              <a:rPr lang="fr-FR" sz="2800" b="1" dirty="0">
                <a:solidFill>
                  <a:schemeClr val="tx2"/>
                </a:solidFill>
              </a:rPr>
              <a:t>% préparation pédiatrique</a:t>
            </a:r>
            <a:r>
              <a:rPr lang="fr-FR" sz="2800" dirty="0" smtClean="0"/>
              <a:t>. </a:t>
            </a:r>
          </a:p>
        </p:txBody>
      </p:sp>
    </p:spTree>
    <p:extLst>
      <p:ext uri="{BB962C8B-B14F-4D97-AF65-F5344CB8AC3E}">
        <p14:creationId xmlns:p14="http://schemas.microsoft.com/office/powerpoint/2010/main" val="1932985051"/>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fontScale="90000"/>
          </a:bodyPr>
          <a:lstStyle/>
          <a:p>
            <a:pPr>
              <a:defRPr/>
            </a:pPr>
            <a:r>
              <a:rPr lang="fr-FR" b="1" dirty="0" smtClean="0"/>
              <a:t>VIH</a:t>
            </a:r>
            <a:r>
              <a:rPr lang="fr-FR" b="1" dirty="0"/>
              <a:t>, </a:t>
            </a:r>
            <a:r>
              <a:rPr lang="fr-FR" b="1" dirty="0" smtClean="0"/>
              <a:t>Tuberculose et </a:t>
            </a:r>
            <a:br>
              <a:rPr lang="fr-FR" b="1" dirty="0" smtClean="0"/>
            </a:br>
            <a:r>
              <a:rPr lang="fr-FR" b="1" dirty="0" smtClean="0"/>
              <a:t>Maladies non </a:t>
            </a:r>
            <a:r>
              <a:rPr lang="fr-FR" b="1" dirty="0"/>
              <a:t>t</a:t>
            </a:r>
            <a:r>
              <a:rPr lang="fr-FR" b="1" dirty="0" smtClean="0"/>
              <a:t>ransmissibles</a:t>
            </a:r>
            <a:endParaRPr lang="en-US" b="1" dirty="0" smtClean="0"/>
          </a:p>
        </p:txBody>
      </p:sp>
    </p:spTree>
    <p:extLst>
      <p:ext uri="{BB962C8B-B14F-4D97-AF65-F5344CB8AC3E}">
        <p14:creationId xmlns:p14="http://schemas.microsoft.com/office/powerpoint/2010/main" val="2055000392"/>
      </p:ext>
    </p:extLst>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600200"/>
            <a:ext cx="3581400" cy="4495800"/>
          </a:xfrm>
        </p:spPr>
        <p:txBody>
          <a:bodyPr rtlCol="0">
            <a:normAutofit/>
          </a:bodyPr>
          <a:lstStyle/>
          <a:p>
            <a:pPr fontAlgn="auto">
              <a:spcAft>
                <a:spcPts val="0"/>
              </a:spcAft>
              <a:defRPr/>
            </a:pPr>
            <a:r>
              <a:rPr lang="fr-FR" b="1" dirty="0" smtClean="0">
                <a:solidFill>
                  <a:schemeClr val="tx2"/>
                </a:solidFill>
              </a:rPr>
              <a:t>VIH/Sida et des IST </a:t>
            </a:r>
          </a:p>
          <a:p>
            <a:pPr fontAlgn="auto">
              <a:spcAft>
                <a:spcPts val="0"/>
              </a:spcAft>
              <a:defRPr/>
            </a:pPr>
            <a:r>
              <a:rPr lang="fr-FR" dirty="0" smtClean="0"/>
              <a:t>Tuberculose</a:t>
            </a:r>
          </a:p>
          <a:p>
            <a:pPr fontAlgn="auto">
              <a:spcAft>
                <a:spcPts val="0"/>
              </a:spcAft>
              <a:defRPr/>
            </a:pPr>
            <a:r>
              <a:rPr lang="fr-FR" dirty="0" smtClean="0"/>
              <a:t>Maladies non transmissibles</a:t>
            </a:r>
          </a:p>
          <a:p>
            <a:pPr marL="0" indent="0" fontAlgn="auto">
              <a:spcAft>
                <a:spcPts val="0"/>
              </a:spcAft>
              <a:buFont typeface="Arial" panose="020B0604020202020204" pitchFamily="34" charset="0"/>
              <a:buNone/>
              <a:defRPr/>
            </a:pPr>
            <a:endParaRPr lang="fr-FR" dirty="0" smtClean="0"/>
          </a:p>
        </p:txBody>
      </p:sp>
    </p:spTree>
    <p:extLst>
      <p:ext uri="{BB962C8B-B14F-4D97-AF65-F5344CB8AC3E}">
        <p14:creationId xmlns:p14="http://schemas.microsoft.com/office/powerpoint/2010/main" val="2100077389"/>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t>Disponibilité </a:t>
            </a:r>
            <a:r>
              <a:rPr lang="fr-FR" dirty="0" smtClean="0"/>
              <a:t>d’un système de dépistage du VIH selon la région </a:t>
            </a:r>
            <a:endParaRPr lang="en-US" dirty="0"/>
          </a:p>
        </p:txBody>
      </p:sp>
      <p:sp>
        <p:nvSpPr>
          <p:cNvPr id="5" name="TextBox 4"/>
          <p:cNvSpPr txBox="1"/>
          <p:nvPr/>
        </p:nvSpPr>
        <p:spPr>
          <a:xfrm>
            <a:off x="0" y="1219200"/>
            <a:ext cx="8534400" cy="369888"/>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a:latin typeface="+mn-lt"/>
                <a:cs typeface="Arial" charset="0"/>
              </a:rPr>
              <a:t>N=371</a:t>
            </a:r>
            <a:r>
              <a:rPr lang="fr-FR" i="1" dirty="0">
                <a:latin typeface="+mn-lt"/>
                <a:cs typeface="Arial" charset="0"/>
              </a:rPr>
              <a:t>), pourcentage avec un système du dépistage du VIH</a:t>
            </a:r>
          </a:p>
        </p:txBody>
      </p:sp>
      <p:grpSp>
        <p:nvGrpSpPr>
          <p:cNvPr id="24580" name="Group 4"/>
          <p:cNvGrpSpPr>
            <a:grpSpLocks noChangeAspect="1"/>
          </p:cNvGrpSpPr>
          <p:nvPr/>
        </p:nvGrpSpPr>
        <p:grpSpPr bwMode="auto">
          <a:xfrm>
            <a:off x="762000" y="1169988"/>
            <a:ext cx="8001000" cy="6069012"/>
            <a:chOff x="480" y="737"/>
            <a:chExt cx="5040" cy="3823"/>
          </a:xfrm>
        </p:grpSpPr>
        <p:sp>
          <p:nvSpPr>
            <p:cNvPr id="24600"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4604"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24608"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9"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0"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1"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2"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3"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4"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5"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6"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7"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8"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9"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20"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21"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22"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en-US">
                <a:latin typeface="Arial" charset="0"/>
                <a:cs typeface="Arial" charset="0"/>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4626"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4628"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29"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0"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1"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2"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3"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4"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35"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solidFill>
                  <a:schemeClr val="tx2"/>
                </a:solidFill>
                <a:latin typeface="Arial" charset="0"/>
                <a:cs typeface="Arial" charset="0"/>
              </a:endParaRPr>
            </a:p>
          </p:txBody>
        </p:sp>
        <p:sp>
          <p:nvSpPr>
            <p:cNvPr id="24640"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1"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2" name="Rectangle 50"/>
            <p:cNvSpPr>
              <a:spLocks noChangeArrowheads="1"/>
            </p:cNvSpPr>
            <p:nvPr/>
          </p:nvSpPr>
          <p:spPr bwMode="auto">
            <a:xfrm>
              <a:off x="1265" y="4132"/>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24643"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4"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5"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6" name="Rectangle 55"/>
            <p:cNvSpPr>
              <a:spLocks noChangeArrowheads="1"/>
            </p:cNvSpPr>
            <p:nvPr/>
          </p:nvSpPr>
          <p:spPr bwMode="auto">
            <a:xfrm>
              <a:off x="1613" y="4058"/>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24647"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8"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49"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50"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6" name="TextBox 65"/>
          <p:cNvSpPr txBox="1"/>
          <p:nvPr/>
        </p:nvSpPr>
        <p:spPr>
          <a:xfrm>
            <a:off x="3660775" y="1820863"/>
            <a:ext cx="1344613" cy="646112"/>
          </a:xfrm>
          <a:prstGeom prst="rect">
            <a:avLst/>
          </a:prstGeom>
          <a:noFill/>
        </p:spPr>
        <p:txBody>
          <a:bodyPr>
            <a:spAutoFit/>
          </a:bodyPr>
          <a:lstStyle/>
          <a:p>
            <a:pPr algn="ctr" eaLnBrk="1" hangingPunct="1">
              <a:defRPr/>
            </a:pPr>
            <a:r>
              <a:rPr lang="en-US" dirty="0">
                <a:solidFill>
                  <a:schemeClr val="accent5"/>
                </a:solidFill>
                <a:latin typeface="+mn-lt"/>
                <a:cs typeface="Arial" charset="0"/>
              </a:rPr>
              <a:t>Saint-Louis</a:t>
            </a:r>
          </a:p>
          <a:p>
            <a:pPr algn="ctr" eaLnBrk="1" hangingPunct="1">
              <a:defRPr/>
            </a:pPr>
            <a:r>
              <a:rPr lang="en-US" dirty="0">
                <a:solidFill>
                  <a:schemeClr val="accent5"/>
                </a:solidFill>
                <a:latin typeface="+mn-lt"/>
                <a:cs typeface="Arial" charset="0"/>
              </a:rPr>
              <a:t>91 %</a:t>
            </a:r>
          </a:p>
        </p:txBody>
      </p:sp>
      <p:sp>
        <p:nvSpPr>
          <p:cNvPr id="67" name="TextBox 66"/>
          <p:cNvSpPr txBox="1"/>
          <p:nvPr/>
        </p:nvSpPr>
        <p:spPr>
          <a:xfrm>
            <a:off x="5124450" y="3195638"/>
            <a:ext cx="1344613"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Matam</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94 %</a:t>
            </a:r>
          </a:p>
        </p:txBody>
      </p:sp>
      <p:sp>
        <p:nvSpPr>
          <p:cNvPr id="68" name="TextBox 67"/>
          <p:cNvSpPr txBox="1"/>
          <p:nvPr/>
        </p:nvSpPr>
        <p:spPr>
          <a:xfrm>
            <a:off x="5410200" y="454818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Tambacounda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86 %</a:t>
            </a:r>
          </a:p>
        </p:txBody>
      </p:sp>
      <p:sp>
        <p:nvSpPr>
          <p:cNvPr id="69" name="TextBox 68"/>
          <p:cNvSpPr txBox="1"/>
          <p:nvPr/>
        </p:nvSpPr>
        <p:spPr>
          <a:xfrm>
            <a:off x="6640513" y="588168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Kédougou</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93 %</a:t>
            </a:r>
          </a:p>
        </p:txBody>
      </p:sp>
      <p:sp>
        <p:nvSpPr>
          <p:cNvPr id="70" name="TextBox 69"/>
          <p:cNvSpPr txBox="1"/>
          <p:nvPr/>
        </p:nvSpPr>
        <p:spPr>
          <a:xfrm>
            <a:off x="4098925" y="569753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Kolda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73 %</a:t>
            </a:r>
          </a:p>
        </p:txBody>
      </p:sp>
      <p:sp>
        <p:nvSpPr>
          <p:cNvPr id="71" name="TextBox 70"/>
          <p:cNvSpPr txBox="1"/>
          <p:nvPr/>
        </p:nvSpPr>
        <p:spPr>
          <a:xfrm>
            <a:off x="2963863" y="5802313"/>
            <a:ext cx="1022350" cy="646112"/>
          </a:xfrm>
          <a:prstGeom prst="rect">
            <a:avLst/>
          </a:prstGeom>
          <a:noFill/>
        </p:spPr>
        <p:txBody>
          <a:bodyPr>
            <a:spAutoFit/>
          </a:bodyPr>
          <a:lstStyle/>
          <a:p>
            <a:pPr algn="ctr" eaLnBrk="1" hangingPunct="1">
              <a:defRPr/>
            </a:pPr>
            <a:r>
              <a:rPr lang="en-US" dirty="0" err="1">
                <a:latin typeface="+mn-lt"/>
                <a:cs typeface="Arial" charset="0"/>
              </a:rPr>
              <a:t>Sédhiou</a:t>
            </a:r>
            <a:endParaRPr lang="en-US" dirty="0">
              <a:latin typeface="+mn-lt"/>
              <a:cs typeface="Arial" charset="0"/>
            </a:endParaRPr>
          </a:p>
          <a:p>
            <a:pPr algn="ctr" eaLnBrk="1" hangingPunct="1">
              <a:defRPr/>
            </a:pPr>
            <a:r>
              <a:rPr lang="en-US" dirty="0">
                <a:latin typeface="+mn-lt"/>
                <a:cs typeface="Arial" charset="0"/>
              </a:rPr>
              <a:t>100 %</a:t>
            </a:r>
          </a:p>
        </p:txBody>
      </p:sp>
      <p:sp>
        <p:nvSpPr>
          <p:cNvPr id="72" name="TextBox 71"/>
          <p:cNvSpPr txBox="1"/>
          <p:nvPr/>
        </p:nvSpPr>
        <p:spPr>
          <a:xfrm>
            <a:off x="682625" y="5943600"/>
            <a:ext cx="1222375" cy="646113"/>
          </a:xfrm>
          <a:prstGeom prst="rect">
            <a:avLst/>
          </a:prstGeom>
          <a:noFill/>
        </p:spPr>
        <p:txBody>
          <a:bodyPr>
            <a:spAutoFit/>
          </a:bodyPr>
          <a:lstStyle/>
          <a:p>
            <a:pPr algn="ctr" eaLnBrk="1" hangingPunct="1">
              <a:defRPr/>
            </a:pPr>
            <a:r>
              <a:rPr lang="en-US" dirty="0" err="1">
                <a:latin typeface="+mn-lt"/>
                <a:cs typeface="Arial" charset="0"/>
              </a:rPr>
              <a:t>Ziguinchor</a:t>
            </a:r>
            <a:endParaRPr lang="en-US" dirty="0">
              <a:latin typeface="+mn-lt"/>
              <a:cs typeface="Arial" charset="0"/>
            </a:endParaRPr>
          </a:p>
          <a:p>
            <a:pPr algn="ctr" eaLnBrk="1" hangingPunct="1">
              <a:defRPr/>
            </a:pPr>
            <a:r>
              <a:rPr lang="en-US" dirty="0">
                <a:latin typeface="+mn-lt"/>
                <a:cs typeface="Arial" charset="0"/>
              </a:rPr>
              <a:t>92 %</a:t>
            </a:r>
          </a:p>
        </p:txBody>
      </p:sp>
      <p:sp>
        <p:nvSpPr>
          <p:cNvPr id="73" name="TextBox 72"/>
          <p:cNvSpPr txBox="1"/>
          <p:nvPr/>
        </p:nvSpPr>
        <p:spPr>
          <a:xfrm>
            <a:off x="3455988" y="4252913"/>
            <a:ext cx="1022350" cy="646112"/>
          </a:xfrm>
          <a:prstGeom prst="rect">
            <a:avLst/>
          </a:prstGeom>
          <a:noFill/>
        </p:spPr>
        <p:txBody>
          <a:bodyPr>
            <a:spAutoFit/>
          </a:bodyPr>
          <a:lstStyle/>
          <a:p>
            <a:pPr algn="ctr" eaLnBrk="1" hangingPunct="1">
              <a:defRPr/>
            </a:pPr>
            <a:r>
              <a:rPr lang="en-US" dirty="0" err="1">
                <a:latin typeface="+mn-lt"/>
                <a:cs typeface="Arial" charset="0"/>
              </a:rPr>
              <a:t>Kaffrine</a:t>
            </a:r>
            <a:endParaRPr lang="en-US" dirty="0">
              <a:latin typeface="+mn-lt"/>
              <a:cs typeface="Arial" charset="0"/>
            </a:endParaRPr>
          </a:p>
          <a:p>
            <a:pPr algn="ctr" eaLnBrk="1" hangingPunct="1">
              <a:defRPr/>
            </a:pPr>
            <a:r>
              <a:rPr lang="en-US" dirty="0">
                <a:latin typeface="+mn-lt"/>
                <a:cs typeface="Arial" charset="0"/>
              </a:rPr>
              <a:t>99 %</a:t>
            </a:r>
          </a:p>
        </p:txBody>
      </p:sp>
      <p:sp>
        <p:nvSpPr>
          <p:cNvPr id="74" name="TextBox 73"/>
          <p:cNvSpPr txBox="1"/>
          <p:nvPr/>
        </p:nvSpPr>
        <p:spPr>
          <a:xfrm>
            <a:off x="3186113" y="2844800"/>
            <a:ext cx="1022350" cy="646113"/>
          </a:xfrm>
          <a:prstGeom prst="rect">
            <a:avLst/>
          </a:prstGeom>
          <a:noFill/>
        </p:spPr>
        <p:txBody>
          <a:bodyPr>
            <a:spAutoFit/>
          </a:bodyPr>
          <a:lstStyle/>
          <a:p>
            <a:pPr algn="ctr" eaLnBrk="1" hangingPunct="1">
              <a:defRPr/>
            </a:pPr>
            <a:r>
              <a:rPr lang="en-US" dirty="0" err="1">
                <a:latin typeface="+mn-lt"/>
                <a:cs typeface="Arial" charset="0"/>
              </a:rPr>
              <a:t>Louga</a:t>
            </a:r>
            <a:endParaRPr lang="en-US" dirty="0">
              <a:latin typeface="+mn-lt"/>
              <a:cs typeface="Arial" charset="0"/>
            </a:endParaRPr>
          </a:p>
          <a:p>
            <a:pPr algn="ctr" eaLnBrk="1" hangingPunct="1">
              <a:defRPr/>
            </a:pPr>
            <a:r>
              <a:rPr lang="en-US" dirty="0">
                <a:latin typeface="+mn-lt"/>
                <a:cs typeface="Arial" charset="0"/>
              </a:rPr>
              <a:t>100 %</a:t>
            </a:r>
          </a:p>
        </p:txBody>
      </p:sp>
      <p:sp>
        <p:nvSpPr>
          <p:cNvPr id="75" name="TextBox 74"/>
          <p:cNvSpPr txBox="1"/>
          <p:nvPr/>
        </p:nvSpPr>
        <p:spPr>
          <a:xfrm>
            <a:off x="2092325" y="5219700"/>
            <a:ext cx="1022350" cy="646113"/>
          </a:xfrm>
          <a:prstGeom prst="rect">
            <a:avLst/>
          </a:prstGeom>
          <a:noFill/>
        </p:spPr>
        <p:txBody>
          <a:bodyPr>
            <a:spAutoFit/>
          </a:bodyPr>
          <a:lstStyle/>
          <a:p>
            <a:pPr algn="ctr" eaLnBrk="1" hangingPunct="1">
              <a:defRPr/>
            </a:pPr>
            <a:r>
              <a:rPr lang="en-US" dirty="0" err="1">
                <a:latin typeface="+mn-lt"/>
                <a:cs typeface="Arial" charset="0"/>
              </a:rPr>
              <a:t>Kaolack</a:t>
            </a:r>
            <a:endParaRPr lang="en-US" dirty="0">
              <a:latin typeface="+mn-lt"/>
              <a:cs typeface="Arial" charset="0"/>
            </a:endParaRPr>
          </a:p>
          <a:p>
            <a:pPr algn="ctr" eaLnBrk="1" hangingPunct="1">
              <a:defRPr/>
            </a:pPr>
            <a:r>
              <a:rPr lang="en-US" dirty="0">
                <a:latin typeface="+mn-lt"/>
                <a:cs typeface="Arial" charset="0"/>
              </a:rPr>
              <a:t>93 %</a:t>
            </a:r>
          </a:p>
        </p:txBody>
      </p:sp>
      <p:sp>
        <p:nvSpPr>
          <p:cNvPr id="76" name="TextBox 75"/>
          <p:cNvSpPr txBox="1"/>
          <p:nvPr/>
        </p:nvSpPr>
        <p:spPr>
          <a:xfrm>
            <a:off x="2227263" y="3578225"/>
            <a:ext cx="1022350" cy="646113"/>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Diourbel</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50 %</a:t>
            </a:r>
          </a:p>
        </p:txBody>
      </p:sp>
      <p:sp>
        <p:nvSpPr>
          <p:cNvPr id="77" name="TextBox 76"/>
          <p:cNvSpPr txBox="1"/>
          <p:nvPr/>
        </p:nvSpPr>
        <p:spPr>
          <a:xfrm>
            <a:off x="1492250" y="3544888"/>
            <a:ext cx="841375"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Thiès</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81 %</a:t>
            </a:r>
          </a:p>
        </p:txBody>
      </p:sp>
      <p:sp>
        <p:nvSpPr>
          <p:cNvPr id="78" name="TextBox 77"/>
          <p:cNvSpPr txBox="1"/>
          <p:nvPr/>
        </p:nvSpPr>
        <p:spPr>
          <a:xfrm>
            <a:off x="501650" y="3240088"/>
            <a:ext cx="1022350" cy="646112"/>
          </a:xfrm>
          <a:prstGeom prst="rect">
            <a:avLst/>
          </a:prstGeom>
          <a:noFill/>
        </p:spPr>
        <p:txBody>
          <a:bodyPr>
            <a:spAutoFit/>
          </a:bodyPr>
          <a:lstStyle/>
          <a:p>
            <a:pPr algn="ctr" eaLnBrk="1" hangingPunct="1">
              <a:defRPr/>
            </a:pPr>
            <a:r>
              <a:rPr lang="en-US" dirty="0">
                <a:latin typeface="+mn-lt"/>
                <a:cs typeface="Arial" charset="0"/>
              </a:rPr>
              <a:t>Dakar</a:t>
            </a:r>
          </a:p>
          <a:p>
            <a:pPr algn="ctr" eaLnBrk="1" hangingPunct="1">
              <a:defRPr/>
            </a:pPr>
            <a:r>
              <a:rPr lang="en-US" dirty="0">
                <a:latin typeface="+mn-lt"/>
                <a:cs typeface="Arial" charset="0"/>
              </a:rPr>
              <a:t>72 %</a:t>
            </a:r>
          </a:p>
        </p:txBody>
      </p:sp>
      <p:sp>
        <p:nvSpPr>
          <p:cNvPr id="79" name="TextBox 78"/>
          <p:cNvSpPr txBox="1"/>
          <p:nvPr/>
        </p:nvSpPr>
        <p:spPr>
          <a:xfrm>
            <a:off x="1035050" y="4572000"/>
            <a:ext cx="1022350" cy="646113"/>
          </a:xfrm>
          <a:prstGeom prst="rect">
            <a:avLst/>
          </a:prstGeom>
          <a:noFill/>
        </p:spPr>
        <p:txBody>
          <a:bodyPr>
            <a:spAutoFit/>
          </a:bodyPr>
          <a:lstStyle/>
          <a:p>
            <a:pPr algn="ctr" eaLnBrk="1" hangingPunct="1">
              <a:defRPr/>
            </a:pPr>
            <a:r>
              <a:rPr lang="en-US" dirty="0" err="1">
                <a:latin typeface="+mn-lt"/>
                <a:cs typeface="Arial" charset="0"/>
              </a:rPr>
              <a:t>Fatick</a:t>
            </a:r>
            <a:endParaRPr lang="en-US" dirty="0">
              <a:latin typeface="+mn-lt"/>
              <a:cs typeface="Arial" charset="0"/>
            </a:endParaRPr>
          </a:p>
          <a:p>
            <a:pPr algn="ctr" eaLnBrk="1" hangingPunct="1">
              <a:defRPr/>
            </a:pPr>
            <a:r>
              <a:rPr lang="en-US" dirty="0">
                <a:latin typeface="+mn-lt"/>
                <a:cs typeface="Arial" charset="0"/>
              </a:rPr>
              <a:t>100 %</a:t>
            </a:r>
          </a:p>
        </p:txBody>
      </p:sp>
      <p:sp>
        <p:nvSpPr>
          <p:cNvPr id="80" name="TextBox 79"/>
          <p:cNvSpPr txBox="1"/>
          <p:nvPr/>
        </p:nvSpPr>
        <p:spPr>
          <a:xfrm>
            <a:off x="7167563" y="2028825"/>
            <a:ext cx="1366837" cy="831850"/>
          </a:xfrm>
          <a:prstGeom prst="rect">
            <a:avLst/>
          </a:prstGeom>
          <a:noFill/>
        </p:spPr>
        <p:txBody>
          <a:bodyPr>
            <a:spAutoFit/>
          </a:bodyPr>
          <a:lstStyle/>
          <a:p>
            <a:pPr algn="ctr" eaLnBrk="1" hangingPunct="1">
              <a:defRPr/>
            </a:pPr>
            <a:r>
              <a:rPr lang="en-US" sz="2400" b="1" dirty="0" err="1">
                <a:latin typeface="+mn-lt"/>
                <a:cs typeface="Arial" charset="0"/>
              </a:rPr>
              <a:t>Sénégal</a:t>
            </a:r>
            <a:endParaRPr lang="en-US" sz="2400" b="1" dirty="0">
              <a:latin typeface="+mn-lt"/>
              <a:cs typeface="Arial" charset="0"/>
            </a:endParaRPr>
          </a:p>
          <a:p>
            <a:pPr algn="ctr" eaLnBrk="1" hangingPunct="1">
              <a:defRPr/>
            </a:pPr>
            <a:r>
              <a:rPr lang="en-US" sz="2400" b="1" dirty="0">
                <a:latin typeface="+mn-lt"/>
                <a:cs typeface="Arial" charset="0"/>
              </a:rPr>
              <a:t>84 %</a:t>
            </a:r>
          </a:p>
        </p:txBody>
      </p:sp>
      <p:cxnSp>
        <p:nvCxnSpPr>
          <p:cNvPr id="82" name="Straight Connector 81"/>
          <p:cNvCxnSpPr>
            <a:stCxn id="72" idx="3"/>
          </p:cNvCxnSpPr>
          <p:nvPr/>
        </p:nvCxnSpPr>
        <p:spPr>
          <a:xfrm flipV="1">
            <a:off x="1905000" y="6248400"/>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8"/>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038"/>
            <a:ext cx="304800" cy="284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863" y="5091113"/>
            <a:ext cx="150812"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420791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1295400"/>
          </a:xfrm>
        </p:spPr>
        <p:txBody>
          <a:bodyPr rtlCol="0">
            <a:normAutofit fontScale="90000"/>
          </a:bodyPr>
          <a:lstStyle/>
          <a:p>
            <a:pPr fontAlgn="auto">
              <a:spcAft>
                <a:spcPts val="0"/>
              </a:spcAft>
              <a:defRPr/>
            </a:pPr>
            <a:r>
              <a:rPr lang="fr-FR" dirty="0"/>
              <a:t>Disponibilité des services de </a:t>
            </a:r>
            <a:r>
              <a:rPr lang="fr-FR" dirty="0" smtClean="0"/>
              <a:t>conseils </a:t>
            </a:r>
            <a:r>
              <a:rPr lang="fr-FR" dirty="0"/>
              <a:t>et test de dépistage du VIH</a:t>
            </a:r>
            <a:endParaRPr lang="en-US" dirty="0"/>
          </a:p>
        </p:txBody>
      </p:sp>
      <p:graphicFrame>
        <p:nvGraphicFramePr>
          <p:cNvPr id="25603" name="Content Placeholder 6"/>
          <p:cNvGraphicFramePr>
            <a:graphicFrameLocks noGrp="1"/>
          </p:cNvGraphicFramePr>
          <p:nvPr>
            <p:ph idx="1"/>
          </p:nvPr>
        </p:nvGraphicFramePr>
        <p:xfrm>
          <a:off x="-50800" y="2159000"/>
          <a:ext cx="9245600" cy="4740275"/>
        </p:xfrm>
        <a:graphic>
          <a:graphicData uri="http://schemas.openxmlformats.org/presentationml/2006/ole">
            <mc:AlternateContent xmlns:mc="http://schemas.openxmlformats.org/markup-compatibility/2006">
              <mc:Choice xmlns:v="urn:schemas-microsoft-com:vml" Requires="v">
                <p:oleObj spid="_x0000_s1043" name="Chart" r:id="rId4" imgW="9254530" imgH="4743099" progId="Excel.Sheet.8">
                  <p:embed/>
                </p:oleObj>
              </mc:Choice>
              <mc:Fallback>
                <p:oleObj name="Chart" r:id="rId4" imgW="9254530" imgH="4743099" progId="Excel.Sheet.8">
                  <p:embed/>
                  <p:pic>
                    <p:nvPicPr>
                      <p:cNvPr id="0" name="Picture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2159000"/>
                        <a:ext cx="9245600" cy="4740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 name="TextBox 9"/>
          <p:cNvSpPr txBox="1"/>
          <p:nvPr/>
        </p:nvSpPr>
        <p:spPr>
          <a:xfrm>
            <a:off x="-14288" y="1524000"/>
            <a:ext cx="9234488" cy="369888"/>
          </a:xfrm>
          <a:prstGeom prst="rect">
            <a:avLst/>
          </a:prstGeom>
          <a:noFill/>
        </p:spPr>
        <p:txBody>
          <a:bodyPr>
            <a:spAutoFit/>
          </a:bodyPr>
          <a:lstStyle/>
          <a:p>
            <a:pPr eaLnBrk="1" hangingPunct="1">
              <a:defRPr/>
            </a:pPr>
            <a:r>
              <a:rPr lang="fr-FR" i="1" dirty="0">
                <a:latin typeface="+mn-lt"/>
                <a:cs typeface="Arial" charset="0"/>
              </a:rPr>
              <a:t>Parmi les structures avec un système de test de dépistage du VIH (</a:t>
            </a:r>
            <a:r>
              <a:rPr lang="fr-FR" b="1" i="1" dirty="0">
                <a:latin typeface="+mn-lt"/>
                <a:cs typeface="Arial" charset="0"/>
              </a:rPr>
              <a:t>N=313</a:t>
            </a:r>
            <a:r>
              <a:rPr lang="fr-FR" i="1" dirty="0">
                <a:latin typeface="+mn-lt"/>
                <a:cs typeface="Arial" charset="0"/>
              </a:rPr>
              <a:t>), pourcentage qui ont : </a:t>
            </a:r>
            <a:endParaRPr lang="en-US" i="1" dirty="0" err="1">
              <a:latin typeface="+mn-lt"/>
              <a:cs typeface="Arial" charset="0"/>
            </a:endParaRPr>
          </a:p>
        </p:txBody>
      </p:sp>
    </p:spTree>
    <p:extLst>
      <p:ext uri="{BB962C8B-B14F-4D97-AF65-F5344CB8AC3E}">
        <p14:creationId xmlns:p14="http://schemas.microsoft.com/office/powerpoint/2010/main" val="3848207518"/>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0" name="Group 4"/>
          <p:cNvGrpSpPr>
            <a:grpSpLocks noChangeAspect="1"/>
          </p:cNvGrpSpPr>
          <p:nvPr/>
        </p:nvGrpSpPr>
        <p:grpSpPr bwMode="auto">
          <a:xfrm>
            <a:off x="762000" y="1169988"/>
            <a:ext cx="8001000" cy="6069012"/>
            <a:chOff x="480" y="737"/>
            <a:chExt cx="5040" cy="3823"/>
          </a:xfrm>
        </p:grpSpPr>
        <p:sp>
          <p:nvSpPr>
            <p:cNvPr id="27672"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767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27680"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1"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2"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3"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4"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5"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6"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7"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8"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89"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90"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91"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92"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93"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94"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en-US">
                <a:latin typeface="Arial" charset="0"/>
                <a:cs typeface="Arial" charset="0"/>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7698"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7700"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1"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2"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3"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4"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5"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6"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7"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lumMod val="50000"/>
              </a:schemeClr>
            </a:solidFill>
            <a:ln w="9525">
              <a:solidFill>
                <a:schemeClr val="accent1">
                  <a:lumMod val="20000"/>
                  <a:lumOff val="80000"/>
                </a:schemeClr>
              </a:solidFill>
              <a:round/>
              <a:headEnd/>
              <a:tailEnd/>
            </a:ln>
          </p:spPr>
          <p:txBody>
            <a:bodyPr/>
            <a:lstStyle/>
            <a:p>
              <a:pPr eaLnBrk="1" hangingPunct="1">
                <a:defRPr/>
              </a:pPr>
              <a:endParaRPr lang="en-US">
                <a:solidFill>
                  <a:schemeClr val="tx2"/>
                </a:solidFill>
                <a:latin typeface="Arial" charset="0"/>
                <a:cs typeface="Arial" charset="0"/>
              </a:endParaRPr>
            </a:p>
          </p:txBody>
        </p:sp>
        <p:sp>
          <p:nvSpPr>
            <p:cNvPr id="2771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1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14" name="Rectangle 50"/>
            <p:cNvSpPr>
              <a:spLocks noChangeArrowheads="1"/>
            </p:cNvSpPr>
            <p:nvPr/>
          </p:nvSpPr>
          <p:spPr bwMode="auto">
            <a:xfrm>
              <a:off x="1265" y="4132"/>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2771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1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17"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18" name="Rectangle 55"/>
            <p:cNvSpPr>
              <a:spLocks noChangeArrowheads="1"/>
            </p:cNvSpPr>
            <p:nvPr/>
          </p:nvSpPr>
          <p:spPr bwMode="auto">
            <a:xfrm>
              <a:off x="1613" y="4058"/>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27719"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20"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21"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22"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6" name="TextBox 65"/>
          <p:cNvSpPr txBox="1"/>
          <p:nvPr/>
        </p:nvSpPr>
        <p:spPr>
          <a:xfrm>
            <a:off x="3660775" y="1820863"/>
            <a:ext cx="1344613" cy="646112"/>
          </a:xfrm>
          <a:prstGeom prst="rect">
            <a:avLst/>
          </a:prstGeom>
          <a:noFill/>
        </p:spPr>
        <p:txBody>
          <a:bodyPr>
            <a:spAutoFit/>
          </a:bodyPr>
          <a:lstStyle/>
          <a:p>
            <a:pPr algn="ctr" eaLnBrk="1" hangingPunct="1">
              <a:defRPr/>
            </a:pPr>
            <a:r>
              <a:rPr lang="en-US" dirty="0">
                <a:solidFill>
                  <a:schemeClr val="accent5"/>
                </a:solidFill>
                <a:latin typeface="+mn-lt"/>
                <a:cs typeface="Arial" charset="0"/>
              </a:rPr>
              <a:t>Saint-Louis</a:t>
            </a:r>
          </a:p>
          <a:p>
            <a:pPr algn="ctr" eaLnBrk="1" hangingPunct="1">
              <a:defRPr/>
            </a:pPr>
            <a:r>
              <a:rPr lang="en-US" dirty="0">
                <a:solidFill>
                  <a:schemeClr val="accent5"/>
                </a:solidFill>
                <a:latin typeface="+mn-lt"/>
                <a:cs typeface="Arial" charset="0"/>
              </a:rPr>
              <a:t>6 %</a:t>
            </a:r>
          </a:p>
        </p:txBody>
      </p:sp>
      <p:sp>
        <p:nvSpPr>
          <p:cNvPr id="67" name="TextBox 66"/>
          <p:cNvSpPr txBox="1"/>
          <p:nvPr/>
        </p:nvSpPr>
        <p:spPr>
          <a:xfrm>
            <a:off x="5124450" y="3195638"/>
            <a:ext cx="1344613"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Matam</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7 %</a:t>
            </a:r>
          </a:p>
        </p:txBody>
      </p:sp>
      <p:sp>
        <p:nvSpPr>
          <p:cNvPr id="68" name="TextBox 67"/>
          <p:cNvSpPr txBox="1"/>
          <p:nvPr/>
        </p:nvSpPr>
        <p:spPr>
          <a:xfrm>
            <a:off x="5410200" y="454818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Tambacounda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8 %</a:t>
            </a:r>
          </a:p>
        </p:txBody>
      </p:sp>
      <p:sp>
        <p:nvSpPr>
          <p:cNvPr id="69" name="TextBox 68"/>
          <p:cNvSpPr txBox="1"/>
          <p:nvPr/>
        </p:nvSpPr>
        <p:spPr>
          <a:xfrm>
            <a:off x="6640513" y="5881688"/>
            <a:ext cx="1549400" cy="646112"/>
          </a:xfrm>
          <a:prstGeom prst="rect">
            <a:avLst/>
          </a:prstGeom>
          <a:noFill/>
        </p:spPr>
        <p:txBody>
          <a:bodyPr>
            <a:spAutoFit/>
          </a:bodyPr>
          <a:lstStyle/>
          <a:p>
            <a:pPr algn="ctr" eaLnBrk="1" hangingPunct="1">
              <a:defRPr/>
            </a:pPr>
            <a:r>
              <a:rPr lang="en-US" dirty="0" err="1">
                <a:latin typeface="+mn-lt"/>
                <a:cs typeface="Arial" charset="0"/>
              </a:rPr>
              <a:t>Kédougou</a:t>
            </a:r>
            <a:endParaRPr lang="en-US" dirty="0">
              <a:latin typeface="+mn-lt"/>
              <a:cs typeface="Arial" charset="0"/>
            </a:endParaRPr>
          </a:p>
          <a:p>
            <a:pPr algn="ctr" eaLnBrk="1" hangingPunct="1">
              <a:defRPr/>
            </a:pPr>
            <a:r>
              <a:rPr lang="en-US" dirty="0">
                <a:latin typeface="+mn-lt"/>
                <a:cs typeface="Arial" charset="0"/>
              </a:rPr>
              <a:t>41 %</a:t>
            </a:r>
          </a:p>
        </p:txBody>
      </p:sp>
      <p:sp>
        <p:nvSpPr>
          <p:cNvPr id="70" name="TextBox 69"/>
          <p:cNvSpPr txBox="1"/>
          <p:nvPr/>
        </p:nvSpPr>
        <p:spPr>
          <a:xfrm>
            <a:off x="4098925" y="569753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Kolda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8 %</a:t>
            </a:r>
          </a:p>
        </p:txBody>
      </p:sp>
      <p:sp>
        <p:nvSpPr>
          <p:cNvPr id="71" name="TextBox 70"/>
          <p:cNvSpPr txBox="1"/>
          <p:nvPr/>
        </p:nvSpPr>
        <p:spPr>
          <a:xfrm>
            <a:off x="2963863" y="5802313"/>
            <a:ext cx="102235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Sédhiou</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5 %</a:t>
            </a:r>
          </a:p>
        </p:txBody>
      </p:sp>
      <p:sp>
        <p:nvSpPr>
          <p:cNvPr id="72" name="TextBox 71"/>
          <p:cNvSpPr txBox="1"/>
          <p:nvPr/>
        </p:nvSpPr>
        <p:spPr>
          <a:xfrm>
            <a:off x="682625" y="5943600"/>
            <a:ext cx="1222375" cy="646113"/>
          </a:xfrm>
          <a:prstGeom prst="rect">
            <a:avLst/>
          </a:prstGeom>
          <a:noFill/>
        </p:spPr>
        <p:txBody>
          <a:bodyPr>
            <a:spAutoFit/>
          </a:bodyPr>
          <a:lstStyle/>
          <a:p>
            <a:pPr algn="ctr" eaLnBrk="1" hangingPunct="1">
              <a:defRPr/>
            </a:pPr>
            <a:r>
              <a:rPr lang="en-US" dirty="0" err="1">
                <a:latin typeface="+mn-lt"/>
                <a:cs typeface="Arial" charset="0"/>
              </a:rPr>
              <a:t>Ziguinchor</a:t>
            </a:r>
            <a:endParaRPr lang="en-US" dirty="0">
              <a:latin typeface="+mn-lt"/>
              <a:cs typeface="Arial" charset="0"/>
            </a:endParaRPr>
          </a:p>
          <a:p>
            <a:pPr algn="ctr" eaLnBrk="1" hangingPunct="1">
              <a:defRPr/>
            </a:pPr>
            <a:r>
              <a:rPr lang="en-US" dirty="0">
                <a:latin typeface="+mn-lt"/>
                <a:cs typeface="Arial" charset="0"/>
              </a:rPr>
              <a:t>6 %</a:t>
            </a:r>
          </a:p>
        </p:txBody>
      </p:sp>
      <p:sp>
        <p:nvSpPr>
          <p:cNvPr id="73" name="TextBox 72"/>
          <p:cNvSpPr txBox="1"/>
          <p:nvPr/>
        </p:nvSpPr>
        <p:spPr>
          <a:xfrm>
            <a:off x="3455988" y="4252913"/>
            <a:ext cx="102235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Kaffrine</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6 %</a:t>
            </a:r>
          </a:p>
        </p:txBody>
      </p:sp>
      <p:sp>
        <p:nvSpPr>
          <p:cNvPr id="74" name="TextBox 73"/>
          <p:cNvSpPr txBox="1"/>
          <p:nvPr/>
        </p:nvSpPr>
        <p:spPr>
          <a:xfrm>
            <a:off x="3186113" y="2844800"/>
            <a:ext cx="1022350" cy="646113"/>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Louga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11 %</a:t>
            </a:r>
          </a:p>
        </p:txBody>
      </p:sp>
      <p:sp>
        <p:nvSpPr>
          <p:cNvPr id="75" name="TextBox 74"/>
          <p:cNvSpPr txBox="1"/>
          <p:nvPr/>
        </p:nvSpPr>
        <p:spPr>
          <a:xfrm>
            <a:off x="2092325" y="5219700"/>
            <a:ext cx="1022350" cy="646113"/>
          </a:xfrm>
          <a:prstGeom prst="rect">
            <a:avLst/>
          </a:prstGeom>
          <a:noFill/>
        </p:spPr>
        <p:txBody>
          <a:bodyPr>
            <a:spAutoFit/>
          </a:bodyPr>
          <a:lstStyle/>
          <a:p>
            <a:pPr algn="ctr" eaLnBrk="1" hangingPunct="1">
              <a:defRPr/>
            </a:pPr>
            <a:r>
              <a:rPr lang="en-US" dirty="0" err="1">
                <a:latin typeface="+mn-lt"/>
                <a:cs typeface="Arial" charset="0"/>
              </a:rPr>
              <a:t>Kaolack</a:t>
            </a:r>
            <a:endParaRPr lang="en-US" dirty="0">
              <a:latin typeface="+mn-lt"/>
              <a:cs typeface="Arial" charset="0"/>
            </a:endParaRPr>
          </a:p>
          <a:p>
            <a:pPr algn="ctr" eaLnBrk="1" hangingPunct="1">
              <a:defRPr/>
            </a:pPr>
            <a:r>
              <a:rPr lang="en-US" dirty="0">
                <a:latin typeface="+mn-lt"/>
                <a:cs typeface="Arial" charset="0"/>
              </a:rPr>
              <a:t>9 %</a:t>
            </a:r>
          </a:p>
        </p:txBody>
      </p:sp>
      <p:sp>
        <p:nvSpPr>
          <p:cNvPr id="76" name="TextBox 75"/>
          <p:cNvSpPr txBox="1"/>
          <p:nvPr/>
        </p:nvSpPr>
        <p:spPr>
          <a:xfrm>
            <a:off x="2297113" y="3590925"/>
            <a:ext cx="1022350" cy="646113"/>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Diourbel</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7 %</a:t>
            </a:r>
          </a:p>
        </p:txBody>
      </p:sp>
      <p:sp>
        <p:nvSpPr>
          <p:cNvPr id="77" name="TextBox 76"/>
          <p:cNvSpPr txBox="1"/>
          <p:nvPr/>
        </p:nvSpPr>
        <p:spPr>
          <a:xfrm>
            <a:off x="1492250" y="3544888"/>
            <a:ext cx="841375"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Thiès</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6 %</a:t>
            </a:r>
          </a:p>
        </p:txBody>
      </p:sp>
      <p:sp>
        <p:nvSpPr>
          <p:cNvPr id="78" name="TextBox 77"/>
          <p:cNvSpPr txBox="1"/>
          <p:nvPr/>
        </p:nvSpPr>
        <p:spPr>
          <a:xfrm>
            <a:off x="501650" y="3240088"/>
            <a:ext cx="1022350" cy="646112"/>
          </a:xfrm>
          <a:prstGeom prst="rect">
            <a:avLst/>
          </a:prstGeom>
          <a:noFill/>
        </p:spPr>
        <p:txBody>
          <a:bodyPr>
            <a:spAutoFit/>
          </a:bodyPr>
          <a:lstStyle/>
          <a:p>
            <a:pPr algn="ctr" eaLnBrk="1" hangingPunct="1">
              <a:defRPr/>
            </a:pPr>
            <a:r>
              <a:rPr lang="en-US" dirty="0">
                <a:latin typeface="+mn-lt"/>
                <a:cs typeface="Arial" charset="0"/>
              </a:rPr>
              <a:t>Dakar</a:t>
            </a:r>
          </a:p>
          <a:p>
            <a:pPr algn="ctr" eaLnBrk="1" hangingPunct="1">
              <a:defRPr/>
            </a:pPr>
            <a:r>
              <a:rPr lang="en-US" dirty="0">
                <a:latin typeface="+mn-lt"/>
                <a:cs typeface="Arial" charset="0"/>
              </a:rPr>
              <a:t>6 %</a:t>
            </a:r>
          </a:p>
        </p:txBody>
      </p:sp>
      <p:sp>
        <p:nvSpPr>
          <p:cNvPr id="79" name="TextBox 78"/>
          <p:cNvSpPr txBox="1"/>
          <p:nvPr/>
        </p:nvSpPr>
        <p:spPr>
          <a:xfrm>
            <a:off x="1035050" y="4572000"/>
            <a:ext cx="1022350" cy="646113"/>
          </a:xfrm>
          <a:prstGeom prst="rect">
            <a:avLst/>
          </a:prstGeom>
          <a:noFill/>
        </p:spPr>
        <p:txBody>
          <a:bodyPr>
            <a:spAutoFit/>
          </a:bodyPr>
          <a:lstStyle/>
          <a:p>
            <a:pPr algn="ctr" eaLnBrk="1" hangingPunct="1">
              <a:defRPr/>
            </a:pPr>
            <a:r>
              <a:rPr lang="en-US" dirty="0" err="1">
                <a:latin typeface="+mn-lt"/>
                <a:cs typeface="Arial" charset="0"/>
              </a:rPr>
              <a:t>Fatick</a:t>
            </a:r>
            <a:endParaRPr lang="en-US" dirty="0">
              <a:latin typeface="+mn-lt"/>
              <a:cs typeface="Arial" charset="0"/>
            </a:endParaRPr>
          </a:p>
          <a:p>
            <a:pPr algn="ctr" eaLnBrk="1" hangingPunct="1">
              <a:defRPr/>
            </a:pPr>
            <a:r>
              <a:rPr lang="en-US" dirty="0">
                <a:latin typeface="+mn-lt"/>
                <a:cs typeface="Arial" charset="0"/>
              </a:rPr>
              <a:t>11 %</a:t>
            </a:r>
          </a:p>
        </p:txBody>
      </p:sp>
      <p:sp>
        <p:nvSpPr>
          <p:cNvPr id="80" name="TextBox 79"/>
          <p:cNvSpPr txBox="1"/>
          <p:nvPr/>
        </p:nvSpPr>
        <p:spPr>
          <a:xfrm>
            <a:off x="7167563" y="2028825"/>
            <a:ext cx="1366837" cy="831850"/>
          </a:xfrm>
          <a:prstGeom prst="rect">
            <a:avLst/>
          </a:prstGeom>
          <a:noFill/>
        </p:spPr>
        <p:txBody>
          <a:bodyPr>
            <a:spAutoFit/>
          </a:bodyPr>
          <a:lstStyle/>
          <a:p>
            <a:pPr algn="ctr" eaLnBrk="1" hangingPunct="1">
              <a:defRPr/>
            </a:pPr>
            <a:r>
              <a:rPr lang="en-US" sz="2400" b="1" dirty="0" err="1">
                <a:latin typeface="+mn-lt"/>
                <a:cs typeface="Arial" charset="0"/>
              </a:rPr>
              <a:t>Sénégal</a:t>
            </a:r>
            <a:endParaRPr lang="en-US" sz="2400" b="1" dirty="0">
              <a:latin typeface="+mn-lt"/>
              <a:cs typeface="Arial" charset="0"/>
            </a:endParaRPr>
          </a:p>
          <a:p>
            <a:pPr algn="ctr" eaLnBrk="1" hangingPunct="1">
              <a:defRPr/>
            </a:pPr>
            <a:r>
              <a:rPr lang="en-US" sz="2400" b="1" dirty="0">
                <a:latin typeface="+mn-lt"/>
                <a:cs typeface="Arial" charset="0"/>
              </a:rPr>
              <a:t>8 %</a:t>
            </a:r>
          </a:p>
        </p:txBody>
      </p:sp>
      <p:cxnSp>
        <p:nvCxnSpPr>
          <p:cNvPr id="82" name="Straight Connector 81"/>
          <p:cNvCxnSpPr>
            <a:stCxn id="72" idx="3"/>
          </p:cNvCxnSpPr>
          <p:nvPr/>
        </p:nvCxnSpPr>
        <p:spPr>
          <a:xfrm flipV="1">
            <a:off x="1905000" y="6248400"/>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8"/>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038"/>
            <a:ext cx="304800" cy="284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863" y="5091113"/>
            <a:ext cx="150812"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670" name="Title 1"/>
          <p:cNvSpPr txBox="1">
            <a:spLocks/>
          </p:cNvSpPr>
          <p:nvPr/>
        </p:nvSpPr>
        <p:spPr bwMode="auto">
          <a:xfrm>
            <a:off x="0" y="0"/>
            <a:ext cx="9158288"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en-US" sz="3600">
                <a:solidFill>
                  <a:schemeClr val="bg1"/>
                </a:solidFill>
                <a:latin typeface="Calibri" panose="020F0502020204030204" pitchFamily="34" charset="0"/>
              </a:rPr>
              <a:t>Disponibilité des services </a:t>
            </a:r>
            <a:r>
              <a:rPr lang="fr-HT" altLang="en-US" sz="3600">
                <a:solidFill>
                  <a:schemeClr val="bg1"/>
                </a:solidFill>
                <a:latin typeface="Calibri" panose="020F0502020204030204" pitchFamily="34" charset="0"/>
              </a:rPr>
              <a:t>de soins et soutien aux personnes vivant avec le VIH/SIDA</a:t>
            </a:r>
            <a:endParaRPr lang="en-US" altLang="en-US" sz="3600">
              <a:solidFill>
                <a:schemeClr val="bg1"/>
              </a:solidFill>
              <a:latin typeface="Calibri" panose="020F0502020204030204" pitchFamily="34" charset="0"/>
            </a:endParaRPr>
          </a:p>
        </p:txBody>
      </p:sp>
      <p:sp>
        <p:nvSpPr>
          <p:cNvPr id="83" name="TextBox 82"/>
          <p:cNvSpPr txBox="1"/>
          <p:nvPr/>
        </p:nvSpPr>
        <p:spPr>
          <a:xfrm>
            <a:off x="-147638" y="1308100"/>
            <a:ext cx="2687638" cy="1755775"/>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a:latin typeface="+mn-lt"/>
                <a:cs typeface="Arial" charset="0"/>
              </a:rPr>
              <a:t>N=371</a:t>
            </a:r>
            <a:r>
              <a:rPr lang="fr-FR" i="1" dirty="0">
                <a:latin typeface="+mn-lt"/>
                <a:cs typeface="Arial" charset="0"/>
              </a:rPr>
              <a:t>), pourcentage offrant </a:t>
            </a:r>
            <a:r>
              <a:rPr lang="fr-HT" i="1" dirty="0">
                <a:latin typeface="+mn-lt"/>
                <a:cs typeface="Arial" charset="0"/>
              </a:rPr>
              <a:t>des services de soins et soutien aux personnes vivant avec le VIH/SIDA</a:t>
            </a:r>
            <a:endParaRPr lang="en-US" i="1" dirty="0" err="1">
              <a:latin typeface="+mn-lt"/>
              <a:cs typeface="Arial" charset="0"/>
            </a:endParaRPr>
          </a:p>
        </p:txBody>
      </p:sp>
    </p:spTree>
    <p:extLst>
      <p:ext uri="{BB962C8B-B14F-4D97-AF65-F5344CB8AC3E}">
        <p14:creationId xmlns:p14="http://schemas.microsoft.com/office/powerpoint/2010/main" val="3788680587"/>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0" y="0"/>
            <a:ext cx="9144000" cy="1447800"/>
          </a:xfrm>
        </p:spPr>
        <p:txBody>
          <a:bodyPr/>
          <a:lstStyle/>
          <a:p>
            <a:r>
              <a:rPr lang="fr-FR" altLang="en-US" sz="3600" smtClean="0"/>
              <a:t>Éléments pour les services de thérapie antirétrovirale</a:t>
            </a:r>
            <a:endParaRPr lang="en-US" altLang="en-US" sz="3600" smtClean="0"/>
          </a:p>
        </p:txBody>
      </p:sp>
      <p:graphicFrame>
        <p:nvGraphicFramePr>
          <p:cNvPr id="2" name="Content Placeholder 6"/>
          <p:cNvGraphicFramePr>
            <a:graphicFrameLocks noGrp="1"/>
          </p:cNvGraphicFramePr>
          <p:nvPr>
            <p:ph idx="1"/>
            <p:extLst/>
          </p:nvPr>
        </p:nvGraphicFramePr>
        <p:xfrm>
          <a:off x="0" y="2003425"/>
          <a:ext cx="9144000" cy="4845050"/>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2540000" y="1447800"/>
            <a:ext cx="6375400" cy="646331"/>
          </a:xfrm>
          <a:prstGeom prst="rect">
            <a:avLst/>
          </a:prstGeom>
          <a:noFill/>
        </p:spPr>
        <p:txBody>
          <a:bodyPr wrap="square">
            <a:spAutoFit/>
          </a:bodyPr>
          <a:lstStyle/>
          <a:p>
            <a:pPr algn="ctr" eaLnBrk="1" hangingPunct="1">
              <a:defRPr/>
            </a:pPr>
            <a:r>
              <a:rPr lang="fr-FR" i="1" dirty="0">
                <a:latin typeface="+mn-lt"/>
                <a:cs typeface="Arial" charset="0"/>
              </a:rPr>
              <a:t>Parmi les structures offrant les services TAR (</a:t>
            </a:r>
            <a:r>
              <a:rPr lang="fr-FR" b="1" i="1" dirty="0">
                <a:latin typeface="+mn-lt"/>
                <a:cs typeface="Arial" charset="0"/>
              </a:rPr>
              <a:t>N=27</a:t>
            </a:r>
            <a:r>
              <a:rPr lang="fr-FR" i="1" dirty="0">
                <a:latin typeface="+mn-lt"/>
                <a:cs typeface="Arial" charset="0"/>
              </a:rPr>
              <a:t>), pourcentage qui ont :</a:t>
            </a:r>
            <a:endParaRPr lang="en-US" i="1" dirty="0" err="1">
              <a:latin typeface="+mn-lt"/>
              <a:cs typeface="Arial" charset="0"/>
            </a:endParaRPr>
          </a:p>
        </p:txBody>
      </p:sp>
      <p:sp>
        <p:nvSpPr>
          <p:cNvPr id="6" name="TextBox 5"/>
          <p:cNvSpPr txBox="1"/>
          <p:nvPr/>
        </p:nvSpPr>
        <p:spPr>
          <a:xfrm>
            <a:off x="-147638" y="1170801"/>
            <a:ext cx="2687638" cy="923330"/>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a:latin typeface="+mn-lt"/>
                <a:cs typeface="Arial" charset="0"/>
              </a:rPr>
              <a:t>N=371</a:t>
            </a:r>
            <a:r>
              <a:rPr lang="fr-FR" i="1" dirty="0">
                <a:latin typeface="+mn-lt"/>
                <a:cs typeface="Arial" charset="0"/>
              </a:rPr>
              <a:t>), pourcentage offrant </a:t>
            </a:r>
            <a:endParaRPr lang="fr-HT" i="1" dirty="0">
              <a:latin typeface="+mn-lt"/>
              <a:cs typeface="Arial" charset="0"/>
            </a:endParaRPr>
          </a:p>
        </p:txBody>
      </p:sp>
      <p:cxnSp>
        <p:nvCxnSpPr>
          <p:cNvPr id="7" name="Straight Connector 6"/>
          <p:cNvCxnSpPr/>
          <p:nvPr/>
        </p:nvCxnSpPr>
        <p:spPr>
          <a:xfrm>
            <a:off x="76200" y="2057400"/>
            <a:ext cx="228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2743200" y="2057400"/>
            <a:ext cx="6172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5864507"/>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p:cNvSpPr>
          <p:nvPr>
            <p:ph type="title"/>
          </p:nvPr>
        </p:nvSpPr>
        <p:spPr>
          <a:xfrm>
            <a:off x="0" y="0"/>
            <a:ext cx="9144000" cy="1219200"/>
          </a:xfrm>
        </p:spPr>
        <p:txBody>
          <a:bodyPr/>
          <a:lstStyle/>
          <a:p>
            <a:r>
              <a:rPr lang="fr-FR" altLang="en-US" sz="3600" smtClean="0"/>
              <a:t>Disponibilité des services des infections sexuellement transmissibles (IST)</a:t>
            </a:r>
            <a:endParaRPr lang="en-US" altLang="en-US" sz="3600" smtClean="0"/>
          </a:p>
        </p:txBody>
      </p:sp>
      <p:sp>
        <p:nvSpPr>
          <p:cNvPr id="4" name="TextBox 3"/>
          <p:cNvSpPr txBox="1"/>
          <p:nvPr/>
        </p:nvSpPr>
        <p:spPr>
          <a:xfrm>
            <a:off x="762000" y="2511425"/>
            <a:ext cx="7772400" cy="1077218"/>
          </a:xfrm>
          <a:prstGeom prst="rect">
            <a:avLst/>
          </a:prstGeom>
          <a:noFill/>
        </p:spPr>
        <p:txBody>
          <a:bodyPr>
            <a:spAutoFit/>
          </a:bodyPr>
          <a:lstStyle/>
          <a:p>
            <a:pPr algn="ctr" eaLnBrk="1" hangingPunct="1">
              <a:defRPr/>
            </a:pPr>
            <a:r>
              <a:rPr lang="en-US" sz="3200" b="1" dirty="0">
                <a:solidFill>
                  <a:schemeClr val="tx2"/>
                </a:solidFill>
                <a:latin typeface="+mn-lt"/>
                <a:cs typeface="Arial" charset="0"/>
              </a:rPr>
              <a:t>99 %</a:t>
            </a:r>
            <a:r>
              <a:rPr lang="en-US" sz="3200" dirty="0">
                <a:latin typeface="+mn-lt"/>
                <a:cs typeface="Arial" charset="0"/>
              </a:rPr>
              <a:t> </a:t>
            </a:r>
            <a:r>
              <a:rPr lang="en-US" sz="3200" dirty="0" smtClean="0">
                <a:latin typeface="+mn-lt"/>
                <a:cs typeface="Arial" charset="0"/>
              </a:rPr>
              <a:t>de </a:t>
            </a:r>
            <a:r>
              <a:rPr lang="en-US" sz="3200" dirty="0" err="1" smtClean="0">
                <a:latin typeface="+mn-lt"/>
                <a:cs typeface="Arial" charset="0"/>
              </a:rPr>
              <a:t>toutes</a:t>
            </a:r>
            <a:r>
              <a:rPr lang="en-US" sz="3200" dirty="0" smtClean="0">
                <a:latin typeface="+mn-lt"/>
                <a:cs typeface="Arial" charset="0"/>
              </a:rPr>
              <a:t> les structures (</a:t>
            </a:r>
            <a:r>
              <a:rPr lang="en-US" sz="3200" b="1" dirty="0" smtClean="0">
                <a:latin typeface="+mn-lt"/>
                <a:cs typeface="Arial" charset="0"/>
              </a:rPr>
              <a:t>N=371</a:t>
            </a:r>
            <a:r>
              <a:rPr lang="en-US" sz="3200" dirty="0" smtClean="0">
                <a:latin typeface="+mn-lt"/>
                <a:cs typeface="Arial" charset="0"/>
              </a:rPr>
              <a:t>) </a:t>
            </a:r>
            <a:r>
              <a:rPr lang="en-US" sz="3200" dirty="0" err="1">
                <a:latin typeface="+mn-lt"/>
                <a:cs typeface="Arial" charset="0"/>
              </a:rPr>
              <a:t>offrent</a:t>
            </a:r>
            <a:r>
              <a:rPr lang="en-US" sz="3200" dirty="0">
                <a:latin typeface="+mn-lt"/>
                <a:cs typeface="Arial" charset="0"/>
              </a:rPr>
              <a:t> </a:t>
            </a:r>
            <a:r>
              <a:rPr lang="en-US" sz="3200" b="1" dirty="0">
                <a:solidFill>
                  <a:schemeClr val="tx2"/>
                </a:solidFill>
                <a:latin typeface="+mn-lt"/>
                <a:cs typeface="Arial" charset="0"/>
              </a:rPr>
              <a:t>des services </a:t>
            </a:r>
            <a:r>
              <a:rPr lang="en-US" sz="3200" dirty="0" err="1">
                <a:latin typeface="+mn-lt"/>
                <a:cs typeface="Arial" charset="0"/>
              </a:rPr>
              <a:t>d’</a:t>
            </a:r>
            <a:r>
              <a:rPr lang="en-US" sz="3200" b="1" dirty="0" err="1">
                <a:solidFill>
                  <a:schemeClr val="tx2"/>
                </a:solidFill>
                <a:latin typeface="+mn-lt"/>
                <a:cs typeface="Arial" charset="0"/>
              </a:rPr>
              <a:t>IST</a:t>
            </a:r>
            <a:r>
              <a:rPr lang="en-US" sz="3200" dirty="0">
                <a:latin typeface="+mn-lt"/>
                <a:cs typeface="Arial" charset="0"/>
              </a:rPr>
              <a:t>.</a:t>
            </a:r>
          </a:p>
        </p:txBody>
      </p:sp>
    </p:spTree>
    <p:extLst>
      <p:ext uri="{BB962C8B-B14F-4D97-AF65-F5344CB8AC3E}">
        <p14:creationId xmlns:p14="http://schemas.microsoft.com/office/powerpoint/2010/main" val="314230229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0" y="30163"/>
            <a:ext cx="8229600" cy="1036637"/>
          </a:xfrm>
        </p:spPr>
        <p:txBody>
          <a:bodyPr>
            <a:normAutofit/>
          </a:bodyPr>
          <a:lstStyle/>
          <a:p>
            <a:pPr eaLnBrk="1" hangingPunct="1"/>
            <a:r>
              <a:rPr lang="fr-SN" sz="4000" dirty="0" smtClean="0"/>
              <a:t>Méthodologie</a:t>
            </a:r>
          </a:p>
        </p:txBody>
      </p:sp>
      <p:sp>
        <p:nvSpPr>
          <p:cNvPr id="10243" name="Rectangle 3"/>
          <p:cNvSpPr>
            <a:spLocks noGrp="1" noChangeArrowheads="1"/>
          </p:cNvSpPr>
          <p:nvPr>
            <p:ph idx="4294967295"/>
          </p:nvPr>
        </p:nvSpPr>
        <p:spPr>
          <a:xfrm>
            <a:off x="0" y="1066800"/>
            <a:ext cx="8686800" cy="5486400"/>
          </a:xfrm>
        </p:spPr>
        <p:txBody>
          <a:bodyPr>
            <a:normAutofit fontScale="77500" lnSpcReduction="20000"/>
          </a:bodyPr>
          <a:lstStyle/>
          <a:p>
            <a:pPr>
              <a:lnSpc>
                <a:spcPct val="90000"/>
              </a:lnSpc>
            </a:pPr>
            <a:r>
              <a:rPr lang="fr-FR" dirty="0" smtClean="0"/>
              <a:t>L’inventaire </a:t>
            </a:r>
            <a:r>
              <a:rPr lang="fr-FR" dirty="0"/>
              <a:t>de la structure sanitaire </a:t>
            </a:r>
          </a:p>
          <a:p>
            <a:pPr marL="0" indent="0">
              <a:lnSpc>
                <a:spcPct val="80000"/>
              </a:lnSpc>
              <a:buNone/>
            </a:pPr>
            <a:endParaRPr lang="fr-SN" dirty="0" smtClean="0"/>
          </a:p>
          <a:p>
            <a:pPr eaLnBrk="1" hangingPunct="1">
              <a:lnSpc>
                <a:spcPct val="80000"/>
              </a:lnSpc>
            </a:pPr>
            <a:r>
              <a:rPr lang="fr-SN" dirty="0"/>
              <a:t>I</a:t>
            </a:r>
            <a:r>
              <a:rPr lang="fr-SN" dirty="0" smtClean="0"/>
              <a:t>nterviews des prestataires de santé</a:t>
            </a:r>
          </a:p>
          <a:p>
            <a:pPr eaLnBrk="1" hangingPunct="1">
              <a:lnSpc>
                <a:spcPct val="80000"/>
              </a:lnSpc>
            </a:pPr>
            <a:endParaRPr lang="fr-SN" dirty="0" smtClean="0"/>
          </a:p>
          <a:p>
            <a:pPr>
              <a:lnSpc>
                <a:spcPct val="80000"/>
              </a:lnSpc>
            </a:pPr>
            <a:r>
              <a:rPr lang="fr-FR" dirty="0"/>
              <a:t>L</a:t>
            </a:r>
            <a:r>
              <a:rPr lang="fr-FR" dirty="0" smtClean="0"/>
              <a:t>istes </a:t>
            </a:r>
            <a:r>
              <a:rPr lang="fr-FR" dirty="0"/>
              <a:t>de contrôle de l’observation </a:t>
            </a:r>
            <a:r>
              <a:rPr lang="fr-FR" dirty="0" smtClean="0"/>
              <a:t>(consultation prénatale, </a:t>
            </a:r>
            <a:r>
              <a:rPr lang="fr-FR" dirty="0"/>
              <a:t>soins curatifs pour les enfants)</a:t>
            </a:r>
          </a:p>
          <a:p>
            <a:pPr marL="0" indent="0">
              <a:lnSpc>
                <a:spcPct val="80000"/>
              </a:lnSpc>
              <a:buNone/>
            </a:pPr>
            <a:endParaRPr lang="fr-SN" dirty="0"/>
          </a:p>
          <a:p>
            <a:pPr>
              <a:lnSpc>
                <a:spcPct val="80000"/>
              </a:lnSpc>
            </a:pPr>
            <a:r>
              <a:rPr lang="fr-SN" dirty="0"/>
              <a:t>I</a:t>
            </a:r>
            <a:r>
              <a:rPr lang="fr-SN" dirty="0" smtClean="0"/>
              <a:t>nterviews </a:t>
            </a:r>
            <a:r>
              <a:rPr lang="fr-SN" dirty="0"/>
              <a:t>de sortie </a:t>
            </a:r>
            <a:r>
              <a:rPr lang="fr-FR" dirty="0"/>
              <a:t>(consultation prénatale, soins curatifs pour les enfants)</a:t>
            </a:r>
          </a:p>
          <a:p>
            <a:pPr marL="0" indent="0">
              <a:lnSpc>
                <a:spcPct val="80000"/>
              </a:lnSpc>
              <a:buNone/>
            </a:pPr>
            <a:endParaRPr lang="fr-FR" dirty="0" smtClean="0"/>
          </a:p>
          <a:p>
            <a:pPr>
              <a:lnSpc>
                <a:spcPct val="80000"/>
              </a:lnSpc>
            </a:pPr>
            <a:r>
              <a:rPr lang="fr-FR" dirty="0"/>
              <a:t>Questionnaire spécial pour la case de </a:t>
            </a:r>
            <a:r>
              <a:rPr lang="fr-FR" dirty="0" smtClean="0"/>
              <a:t>santé</a:t>
            </a:r>
            <a:endParaRPr lang="fr-FR" b="1" i="1" dirty="0"/>
          </a:p>
          <a:p>
            <a:pPr lvl="1"/>
            <a:r>
              <a:rPr lang="fr-FR" dirty="0"/>
              <a:t>l’inventaire de la case de santé conçu pour évaluer les services spécifiques de la case ;</a:t>
            </a:r>
          </a:p>
          <a:p>
            <a:pPr lvl="1"/>
            <a:r>
              <a:rPr lang="fr-FR" dirty="0" smtClean="0"/>
              <a:t>la </a:t>
            </a:r>
            <a:r>
              <a:rPr lang="fr-FR" dirty="0"/>
              <a:t>revue des cahiers, registres et documents liés à la PF, à la promotion de la croissance, </a:t>
            </a:r>
            <a:r>
              <a:rPr lang="fr-FR" dirty="0" smtClean="0"/>
              <a:t>à la </a:t>
            </a:r>
            <a:r>
              <a:rPr lang="fr-FR" dirty="0"/>
              <a:t>consultation générale et à la maternité ; et</a:t>
            </a:r>
          </a:p>
          <a:p>
            <a:pPr lvl="1"/>
            <a:r>
              <a:rPr lang="fr-FR" dirty="0" smtClean="0"/>
              <a:t>l’interview </a:t>
            </a:r>
            <a:r>
              <a:rPr lang="fr-FR" dirty="0"/>
              <a:t>des prestataires de santé, utilisant le même questionnaire que pour les </a:t>
            </a:r>
            <a:r>
              <a:rPr lang="fr-FR" dirty="0" smtClean="0"/>
              <a:t>autres </a:t>
            </a:r>
            <a:r>
              <a:rPr lang="en-US" dirty="0" smtClean="0"/>
              <a:t>types </a:t>
            </a:r>
            <a:r>
              <a:rPr lang="en-US" dirty="0"/>
              <a:t>de structures.</a:t>
            </a:r>
            <a:endParaRPr lang="fr-SN" dirty="0"/>
          </a:p>
        </p:txBody>
      </p:sp>
    </p:spTree>
    <p:extLst>
      <p:ext uri="{BB962C8B-B14F-4D97-AF65-F5344CB8AC3E}">
        <p14:creationId xmlns:p14="http://schemas.microsoft.com/office/powerpoint/2010/main" val="676744262"/>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a:xfrm>
            <a:off x="0" y="0"/>
            <a:ext cx="9144000" cy="1447800"/>
          </a:xfrm>
        </p:spPr>
        <p:txBody>
          <a:bodyPr/>
          <a:lstStyle/>
          <a:p>
            <a:r>
              <a:rPr lang="fr-FR" altLang="en-US" sz="3600" smtClean="0"/>
              <a:t>Éléments des services des infections sexuellement transmissibles</a:t>
            </a:r>
            <a:endParaRPr lang="en-US" altLang="en-US" sz="3600" smtClean="0"/>
          </a:p>
        </p:txBody>
      </p:sp>
      <p:graphicFrame>
        <p:nvGraphicFramePr>
          <p:cNvPr id="31747" name="Content Placeholder 6"/>
          <p:cNvGraphicFramePr>
            <a:graphicFrameLocks noGrp="1"/>
          </p:cNvGraphicFramePr>
          <p:nvPr>
            <p:ph idx="1"/>
          </p:nvPr>
        </p:nvGraphicFramePr>
        <p:xfrm>
          <a:off x="-50800" y="2530475"/>
          <a:ext cx="9245600" cy="4368800"/>
        </p:xfrm>
        <a:graphic>
          <a:graphicData uri="http://schemas.openxmlformats.org/presentationml/2006/ole">
            <mc:AlternateContent xmlns:mc="http://schemas.openxmlformats.org/markup-compatibility/2006">
              <mc:Choice xmlns:v="urn:schemas-microsoft-com:vml" Requires="v">
                <p:oleObj spid="_x0000_s2067" name="Chart" r:id="rId3" imgW="9254530" imgH="4371211" progId="Excel.Sheet.8">
                  <p:embed/>
                </p:oleObj>
              </mc:Choice>
              <mc:Fallback>
                <p:oleObj name="Chart" r:id="rId3" imgW="9254530" imgH="4371211" progId="Excel.Sheet.8">
                  <p:embed/>
                  <p:pic>
                    <p:nvPicPr>
                      <p:cNvPr id="0" name="Picture 6"/>
                      <p:cNvPicPr>
                        <a:picLocks noGrp="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00" y="2530475"/>
                        <a:ext cx="9245600" cy="4368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 name="TextBox 9"/>
          <p:cNvSpPr txBox="1"/>
          <p:nvPr/>
        </p:nvSpPr>
        <p:spPr>
          <a:xfrm>
            <a:off x="0" y="1447800"/>
            <a:ext cx="9144000" cy="369888"/>
          </a:xfrm>
          <a:prstGeom prst="rect">
            <a:avLst/>
          </a:prstGeom>
          <a:noFill/>
        </p:spPr>
        <p:txBody>
          <a:bodyPr>
            <a:spAutoFit/>
          </a:bodyPr>
          <a:lstStyle/>
          <a:p>
            <a:pPr algn="ctr" eaLnBrk="1" hangingPunct="1">
              <a:defRPr/>
            </a:pPr>
            <a:r>
              <a:rPr lang="fr-FR" i="1" dirty="0">
                <a:latin typeface="+mn-lt"/>
                <a:cs typeface="Arial" charset="0"/>
              </a:rPr>
              <a:t>Parmi les structures offrant les services d’IST (</a:t>
            </a:r>
            <a:r>
              <a:rPr lang="fr-FR" b="1" i="1" dirty="0">
                <a:latin typeface="+mn-lt"/>
                <a:cs typeface="Arial" charset="0"/>
              </a:rPr>
              <a:t>N=366</a:t>
            </a:r>
            <a:r>
              <a:rPr lang="fr-FR" i="1" dirty="0">
                <a:latin typeface="+mn-lt"/>
                <a:cs typeface="Arial" charset="0"/>
              </a:rPr>
              <a:t>), pourcentage qui ont :</a:t>
            </a:r>
            <a:endParaRPr lang="en-US" i="1" dirty="0" err="1">
              <a:latin typeface="+mn-lt"/>
              <a:cs typeface="Arial" charset="0"/>
            </a:endParaRPr>
          </a:p>
        </p:txBody>
      </p:sp>
    </p:spTree>
    <p:extLst>
      <p:ext uri="{BB962C8B-B14F-4D97-AF65-F5344CB8AC3E}">
        <p14:creationId xmlns:p14="http://schemas.microsoft.com/office/powerpoint/2010/main" val="3545572522"/>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600200"/>
            <a:ext cx="3581400" cy="4495800"/>
          </a:xfrm>
        </p:spPr>
        <p:txBody>
          <a:bodyPr rtlCol="0">
            <a:normAutofit/>
          </a:bodyPr>
          <a:lstStyle/>
          <a:p>
            <a:pPr fontAlgn="auto">
              <a:spcAft>
                <a:spcPts val="0"/>
              </a:spcAft>
              <a:defRPr/>
            </a:pPr>
            <a:r>
              <a:rPr lang="fr-FR" dirty="0" smtClean="0">
                <a:solidFill>
                  <a:schemeClr val="tx1"/>
                </a:solidFill>
              </a:rPr>
              <a:t>VIH/Sida et des IST </a:t>
            </a:r>
          </a:p>
          <a:p>
            <a:pPr fontAlgn="auto">
              <a:spcAft>
                <a:spcPts val="0"/>
              </a:spcAft>
              <a:defRPr/>
            </a:pPr>
            <a:r>
              <a:rPr lang="fr-FR" b="1" dirty="0" smtClean="0">
                <a:solidFill>
                  <a:schemeClr val="tx2"/>
                </a:solidFill>
              </a:rPr>
              <a:t>Tuberculose</a:t>
            </a:r>
          </a:p>
          <a:p>
            <a:pPr fontAlgn="auto">
              <a:spcAft>
                <a:spcPts val="0"/>
              </a:spcAft>
              <a:defRPr/>
            </a:pPr>
            <a:r>
              <a:rPr lang="fr-FR" dirty="0" smtClean="0"/>
              <a:t>Maladies non transmissibles</a:t>
            </a:r>
          </a:p>
          <a:p>
            <a:pPr marL="0" indent="0" fontAlgn="auto">
              <a:spcAft>
                <a:spcPts val="0"/>
              </a:spcAft>
              <a:buFont typeface="Arial" panose="020B0604020202020204" pitchFamily="34" charset="0"/>
              <a:buNone/>
              <a:defRPr/>
            </a:pPr>
            <a:endParaRPr lang="fr-FR" dirty="0" smtClean="0"/>
          </a:p>
        </p:txBody>
      </p:sp>
    </p:spTree>
    <p:extLst>
      <p:ext uri="{BB962C8B-B14F-4D97-AF65-F5344CB8AC3E}">
        <p14:creationId xmlns:p14="http://schemas.microsoft.com/office/powerpoint/2010/main" val="322769364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a:xfrm>
            <a:off x="0" y="0"/>
            <a:ext cx="9144000" cy="1447800"/>
          </a:xfrm>
        </p:spPr>
        <p:txBody>
          <a:bodyPr/>
          <a:lstStyle/>
          <a:p>
            <a:r>
              <a:rPr lang="fr-FR" altLang="en-US" sz="3600" smtClean="0"/>
              <a:t>Disponibilité des services de tuberculose (TB)</a:t>
            </a:r>
            <a:endParaRPr lang="en-US" altLang="en-US" sz="3600" smtClean="0"/>
          </a:p>
        </p:txBody>
      </p:sp>
      <p:graphicFrame>
        <p:nvGraphicFramePr>
          <p:cNvPr id="34819" name="Content Placeholder 6"/>
          <p:cNvGraphicFramePr>
            <a:graphicFrameLocks noGrp="1"/>
          </p:cNvGraphicFramePr>
          <p:nvPr>
            <p:ph idx="1"/>
          </p:nvPr>
        </p:nvGraphicFramePr>
        <p:xfrm>
          <a:off x="-50800" y="2530475"/>
          <a:ext cx="9245600" cy="4368800"/>
        </p:xfrm>
        <a:graphic>
          <a:graphicData uri="http://schemas.openxmlformats.org/presentationml/2006/ole">
            <mc:AlternateContent xmlns:mc="http://schemas.openxmlformats.org/markup-compatibility/2006">
              <mc:Choice xmlns:v="urn:schemas-microsoft-com:vml" Requires="v">
                <p:oleObj spid="_x0000_s3091" name="Chart" r:id="rId3" imgW="9254530" imgH="4371211" progId="Excel.Sheet.8">
                  <p:embed/>
                </p:oleObj>
              </mc:Choice>
              <mc:Fallback>
                <p:oleObj name="Chart" r:id="rId3" imgW="9254530" imgH="4371211" progId="Excel.Sheet.8">
                  <p:embed/>
                  <p:pic>
                    <p:nvPicPr>
                      <p:cNvPr id="0" name="Picture 6"/>
                      <p:cNvPicPr>
                        <a:picLocks noGrp="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800" y="2530475"/>
                        <a:ext cx="9245600" cy="4368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 name="TextBox 9"/>
          <p:cNvSpPr txBox="1"/>
          <p:nvPr/>
        </p:nvSpPr>
        <p:spPr>
          <a:xfrm>
            <a:off x="0" y="1447800"/>
            <a:ext cx="9144000" cy="369888"/>
          </a:xfrm>
          <a:prstGeom prst="rect">
            <a:avLst/>
          </a:prstGeom>
          <a:noFill/>
        </p:spPr>
        <p:txBody>
          <a:bodyPr>
            <a:spAutoFit/>
          </a:bodyPr>
          <a:lstStyle/>
          <a:p>
            <a:pPr algn="ctr" eaLnBrk="1" hangingPunct="1">
              <a:defRPr/>
            </a:pPr>
            <a:r>
              <a:rPr lang="fr-FR" i="1" dirty="0">
                <a:latin typeface="+mn-lt"/>
                <a:cs typeface="Arial" charset="0"/>
              </a:rPr>
              <a:t>Parmi les toutes les structures (</a:t>
            </a:r>
            <a:r>
              <a:rPr lang="fr-FR" b="1" i="1" dirty="0">
                <a:latin typeface="+mn-lt"/>
                <a:cs typeface="Arial" charset="0"/>
              </a:rPr>
              <a:t>N=371</a:t>
            </a:r>
            <a:r>
              <a:rPr lang="fr-FR" i="1" dirty="0">
                <a:latin typeface="+mn-lt"/>
                <a:cs typeface="Arial" charset="0"/>
              </a:rPr>
              <a:t>), pourcentage offrant :</a:t>
            </a:r>
            <a:endParaRPr lang="en-US" i="1" dirty="0" err="1">
              <a:latin typeface="+mn-lt"/>
              <a:cs typeface="Arial" charset="0"/>
            </a:endParaRPr>
          </a:p>
        </p:txBody>
      </p:sp>
    </p:spTree>
    <p:extLst>
      <p:ext uri="{BB962C8B-B14F-4D97-AF65-F5344CB8AC3E}">
        <p14:creationId xmlns:p14="http://schemas.microsoft.com/office/powerpoint/2010/main" val="499455497"/>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42" name="Group 4"/>
          <p:cNvGrpSpPr>
            <a:grpSpLocks noChangeAspect="1"/>
          </p:cNvGrpSpPr>
          <p:nvPr/>
        </p:nvGrpSpPr>
        <p:grpSpPr bwMode="auto">
          <a:xfrm>
            <a:off x="762000" y="1169988"/>
            <a:ext cx="8001000" cy="6069012"/>
            <a:chOff x="480" y="737"/>
            <a:chExt cx="5040" cy="3823"/>
          </a:xfrm>
        </p:grpSpPr>
        <p:sp>
          <p:nvSpPr>
            <p:cNvPr id="35864"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5868"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587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en-US">
                <a:latin typeface="Arial" charset="0"/>
                <a:cs typeface="Arial" charset="0"/>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5890"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5892"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3"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4"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5"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6"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7"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8"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9"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solidFill>
                  <a:schemeClr val="tx2"/>
                </a:solidFill>
                <a:latin typeface="Arial" charset="0"/>
                <a:cs typeface="Arial" charset="0"/>
              </a:endParaRPr>
            </a:p>
          </p:txBody>
        </p:sp>
        <p:sp>
          <p:nvSpPr>
            <p:cNvPr id="35904"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5"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6" name="Rectangle 50"/>
            <p:cNvSpPr>
              <a:spLocks noChangeArrowheads="1"/>
            </p:cNvSpPr>
            <p:nvPr/>
          </p:nvSpPr>
          <p:spPr bwMode="auto">
            <a:xfrm>
              <a:off x="1265" y="4132"/>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35907"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8"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09"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0" name="Rectangle 55"/>
            <p:cNvSpPr>
              <a:spLocks noChangeArrowheads="1"/>
            </p:cNvSpPr>
            <p:nvPr/>
          </p:nvSpPr>
          <p:spPr bwMode="auto">
            <a:xfrm>
              <a:off x="1613" y="4058"/>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35911"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2"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3"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4"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6" name="TextBox 65"/>
          <p:cNvSpPr txBox="1"/>
          <p:nvPr/>
        </p:nvSpPr>
        <p:spPr>
          <a:xfrm>
            <a:off x="3660775" y="1820863"/>
            <a:ext cx="1344613" cy="646112"/>
          </a:xfrm>
          <a:prstGeom prst="rect">
            <a:avLst/>
          </a:prstGeom>
          <a:noFill/>
        </p:spPr>
        <p:txBody>
          <a:bodyPr>
            <a:spAutoFit/>
          </a:bodyPr>
          <a:lstStyle/>
          <a:p>
            <a:pPr algn="ctr" eaLnBrk="1" hangingPunct="1">
              <a:defRPr/>
            </a:pPr>
            <a:r>
              <a:rPr lang="en-US" dirty="0">
                <a:latin typeface="+mn-lt"/>
                <a:cs typeface="Arial" charset="0"/>
              </a:rPr>
              <a:t>Saint-Louis</a:t>
            </a:r>
          </a:p>
          <a:p>
            <a:pPr algn="ctr" eaLnBrk="1" hangingPunct="1">
              <a:defRPr/>
            </a:pPr>
            <a:r>
              <a:rPr lang="en-US" dirty="0">
                <a:latin typeface="+mn-lt"/>
                <a:cs typeface="Arial" charset="0"/>
              </a:rPr>
              <a:t>100 %</a:t>
            </a:r>
          </a:p>
        </p:txBody>
      </p:sp>
      <p:sp>
        <p:nvSpPr>
          <p:cNvPr id="67" name="TextBox 66"/>
          <p:cNvSpPr txBox="1"/>
          <p:nvPr/>
        </p:nvSpPr>
        <p:spPr>
          <a:xfrm>
            <a:off x="5124450" y="3195638"/>
            <a:ext cx="1344613" cy="646112"/>
          </a:xfrm>
          <a:prstGeom prst="rect">
            <a:avLst/>
          </a:prstGeom>
          <a:noFill/>
        </p:spPr>
        <p:txBody>
          <a:bodyPr>
            <a:spAutoFit/>
          </a:bodyPr>
          <a:lstStyle/>
          <a:p>
            <a:pPr algn="ctr" eaLnBrk="1" hangingPunct="1">
              <a:defRPr/>
            </a:pPr>
            <a:r>
              <a:rPr lang="en-US" dirty="0" err="1">
                <a:latin typeface="+mn-lt"/>
                <a:cs typeface="Arial" charset="0"/>
              </a:rPr>
              <a:t>Matam</a:t>
            </a:r>
            <a:endParaRPr lang="en-US" dirty="0">
              <a:latin typeface="+mn-lt"/>
              <a:cs typeface="Arial" charset="0"/>
            </a:endParaRPr>
          </a:p>
          <a:p>
            <a:pPr algn="ctr" eaLnBrk="1" hangingPunct="1">
              <a:defRPr/>
            </a:pPr>
            <a:r>
              <a:rPr lang="en-US" dirty="0">
                <a:latin typeface="+mn-lt"/>
                <a:cs typeface="Arial" charset="0"/>
              </a:rPr>
              <a:t>100 %</a:t>
            </a:r>
          </a:p>
        </p:txBody>
      </p:sp>
      <p:sp>
        <p:nvSpPr>
          <p:cNvPr id="68" name="TextBox 67"/>
          <p:cNvSpPr txBox="1"/>
          <p:nvPr/>
        </p:nvSpPr>
        <p:spPr>
          <a:xfrm>
            <a:off x="5410200" y="454818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Tambacounda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90 %</a:t>
            </a:r>
          </a:p>
        </p:txBody>
      </p:sp>
      <p:sp>
        <p:nvSpPr>
          <p:cNvPr id="69" name="TextBox 68"/>
          <p:cNvSpPr txBox="1"/>
          <p:nvPr/>
        </p:nvSpPr>
        <p:spPr>
          <a:xfrm>
            <a:off x="6640513" y="5881688"/>
            <a:ext cx="1549400" cy="646112"/>
          </a:xfrm>
          <a:prstGeom prst="rect">
            <a:avLst/>
          </a:prstGeom>
          <a:noFill/>
        </p:spPr>
        <p:txBody>
          <a:bodyPr>
            <a:spAutoFit/>
          </a:bodyPr>
          <a:lstStyle/>
          <a:p>
            <a:pPr algn="ctr" eaLnBrk="1" hangingPunct="1">
              <a:defRPr/>
            </a:pPr>
            <a:r>
              <a:rPr lang="en-US" dirty="0" err="1">
                <a:latin typeface="+mn-lt"/>
                <a:cs typeface="Arial" charset="0"/>
              </a:rPr>
              <a:t>Kédougou</a:t>
            </a:r>
            <a:endParaRPr lang="en-US" dirty="0">
              <a:latin typeface="+mn-lt"/>
              <a:cs typeface="Arial" charset="0"/>
            </a:endParaRPr>
          </a:p>
          <a:p>
            <a:pPr algn="ctr" eaLnBrk="1" hangingPunct="1">
              <a:defRPr/>
            </a:pPr>
            <a:r>
              <a:rPr lang="en-US" dirty="0">
                <a:latin typeface="+mn-lt"/>
                <a:cs typeface="Arial" charset="0"/>
              </a:rPr>
              <a:t>100 %</a:t>
            </a:r>
          </a:p>
        </p:txBody>
      </p:sp>
      <p:sp>
        <p:nvSpPr>
          <p:cNvPr id="70" name="TextBox 69"/>
          <p:cNvSpPr txBox="1"/>
          <p:nvPr/>
        </p:nvSpPr>
        <p:spPr>
          <a:xfrm>
            <a:off x="4098925" y="569753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Kolda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62 %</a:t>
            </a:r>
          </a:p>
        </p:txBody>
      </p:sp>
      <p:sp>
        <p:nvSpPr>
          <p:cNvPr id="71" name="TextBox 70"/>
          <p:cNvSpPr txBox="1"/>
          <p:nvPr/>
        </p:nvSpPr>
        <p:spPr>
          <a:xfrm>
            <a:off x="2963863" y="5802313"/>
            <a:ext cx="1022350" cy="646112"/>
          </a:xfrm>
          <a:prstGeom prst="rect">
            <a:avLst/>
          </a:prstGeom>
          <a:noFill/>
        </p:spPr>
        <p:txBody>
          <a:bodyPr>
            <a:spAutoFit/>
          </a:bodyPr>
          <a:lstStyle/>
          <a:p>
            <a:pPr algn="ctr" eaLnBrk="1" hangingPunct="1">
              <a:defRPr/>
            </a:pPr>
            <a:r>
              <a:rPr lang="en-US" dirty="0" err="1">
                <a:latin typeface="+mn-lt"/>
                <a:cs typeface="Arial" charset="0"/>
              </a:rPr>
              <a:t>Sédhiou</a:t>
            </a:r>
            <a:endParaRPr lang="en-US" dirty="0">
              <a:latin typeface="+mn-lt"/>
              <a:cs typeface="Arial" charset="0"/>
            </a:endParaRPr>
          </a:p>
          <a:p>
            <a:pPr algn="ctr" eaLnBrk="1" hangingPunct="1">
              <a:defRPr/>
            </a:pPr>
            <a:r>
              <a:rPr lang="en-US" dirty="0">
                <a:latin typeface="+mn-lt"/>
                <a:cs typeface="Arial" charset="0"/>
              </a:rPr>
              <a:t>100 %</a:t>
            </a:r>
          </a:p>
        </p:txBody>
      </p:sp>
      <p:sp>
        <p:nvSpPr>
          <p:cNvPr id="72" name="TextBox 71"/>
          <p:cNvSpPr txBox="1"/>
          <p:nvPr/>
        </p:nvSpPr>
        <p:spPr>
          <a:xfrm>
            <a:off x="682625" y="5943600"/>
            <a:ext cx="1222375" cy="646113"/>
          </a:xfrm>
          <a:prstGeom prst="rect">
            <a:avLst/>
          </a:prstGeom>
          <a:noFill/>
        </p:spPr>
        <p:txBody>
          <a:bodyPr>
            <a:spAutoFit/>
          </a:bodyPr>
          <a:lstStyle/>
          <a:p>
            <a:pPr algn="ctr" eaLnBrk="1" hangingPunct="1">
              <a:defRPr/>
            </a:pPr>
            <a:r>
              <a:rPr lang="en-US" dirty="0" err="1">
                <a:latin typeface="+mn-lt"/>
                <a:cs typeface="Arial" charset="0"/>
              </a:rPr>
              <a:t>Ziguinchor</a:t>
            </a:r>
            <a:endParaRPr lang="en-US" dirty="0">
              <a:latin typeface="+mn-lt"/>
              <a:cs typeface="Arial" charset="0"/>
            </a:endParaRPr>
          </a:p>
          <a:p>
            <a:pPr algn="ctr" eaLnBrk="1" hangingPunct="1">
              <a:defRPr/>
            </a:pPr>
            <a:r>
              <a:rPr lang="en-US" dirty="0">
                <a:latin typeface="+mn-lt"/>
                <a:cs typeface="Arial" charset="0"/>
              </a:rPr>
              <a:t>100 %</a:t>
            </a:r>
          </a:p>
        </p:txBody>
      </p:sp>
      <p:sp>
        <p:nvSpPr>
          <p:cNvPr id="73" name="TextBox 72"/>
          <p:cNvSpPr txBox="1"/>
          <p:nvPr/>
        </p:nvSpPr>
        <p:spPr>
          <a:xfrm>
            <a:off x="3455988" y="4252913"/>
            <a:ext cx="102235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Kaffrine</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96 %</a:t>
            </a:r>
          </a:p>
        </p:txBody>
      </p:sp>
      <p:sp>
        <p:nvSpPr>
          <p:cNvPr id="74" name="TextBox 73"/>
          <p:cNvSpPr txBox="1"/>
          <p:nvPr/>
        </p:nvSpPr>
        <p:spPr>
          <a:xfrm>
            <a:off x="3186113" y="2844800"/>
            <a:ext cx="1022350" cy="646113"/>
          </a:xfrm>
          <a:prstGeom prst="rect">
            <a:avLst/>
          </a:prstGeom>
          <a:noFill/>
        </p:spPr>
        <p:txBody>
          <a:bodyPr>
            <a:spAutoFit/>
          </a:bodyPr>
          <a:lstStyle/>
          <a:p>
            <a:pPr algn="ctr" eaLnBrk="1" hangingPunct="1">
              <a:defRPr/>
            </a:pPr>
            <a:r>
              <a:rPr lang="en-US" dirty="0" err="1">
                <a:latin typeface="+mn-lt"/>
                <a:cs typeface="Arial" charset="0"/>
              </a:rPr>
              <a:t>Louga</a:t>
            </a:r>
            <a:endParaRPr lang="en-US" dirty="0">
              <a:latin typeface="+mn-lt"/>
              <a:cs typeface="Arial" charset="0"/>
            </a:endParaRPr>
          </a:p>
          <a:p>
            <a:pPr algn="ctr" eaLnBrk="1" hangingPunct="1">
              <a:defRPr/>
            </a:pPr>
            <a:r>
              <a:rPr lang="en-US" dirty="0">
                <a:latin typeface="+mn-lt"/>
                <a:cs typeface="Arial" charset="0"/>
              </a:rPr>
              <a:t>100 %</a:t>
            </a:r>
          </a:p>
        </p:txBody>
      </p:sp>
      <p:sp>
        <p:nvSpPr>
          <p:cNvPr id="75" name="TextBox 74"/>
          <p:cNvSpPr txBox="1"/>
          <p:nvPr/>
        </p:nvSpPr>
        <p:spPr>
          <a:xfrm>
            <a:off x="2092325" y="5219700"/>
            <a:ext cx="1022350" cy="646113"/>
          </a:xfrm>
          <a:prstGeom prst="rect">
            <a:avLst/>
          </a:prstGeom>
          <a:noFill/>
        </p:spPr>
        <p:txBody>
          <a:bodyPr>
            <a:spAutoFit/>
          </a:bodyPr>
          <a:lstStyle/>
          <a:p>
            <a:pPr algn="ctr" eaLnBrk="1" hangingPunct="1">
              <a:defRPr/>
            </a:pPr>
            <a:r>
              <a:rPr lang="en-US" dirty="0" err="1">
                <a:latin typeface="+mn-lt"/>
                <a:cs typeface="Arial" charset="0"/>
              </a:rPr>
              <a:t>Kaolack</a:t>
            </a:r>
            <a:endParaRPr lang="en-US" dirty="0">
              <a:latin typeface="+mn-lt"/>
              <a:cs typeface="Arial" charset="0"/>
            </a:endParaRPr>
          </a:p>
          <a:p>
            <a:pPr algn="ctr" eaLnBrk="1" hangingPunct="1">
              <a:defRPr/>
            </a:pPr>
            <a:r>
              <a:rPr lang="en-US" dirty="0">
                <a:latin typeface="+mn-lt"/>
                <a:cs typeface="Arial" charset="0"/>
              </a:rPr>
              <a:t>83 %</a:t>
            </a:r>
          </a:p>
        </p:txBody>
      </p:sp>
      <p:sp>
        <p:nvSpPr>
          <p:cNvPr id="76" name="TextBox 75"/>
          <p:cNvSpPr txBox="1"/>
          <p:nvPr/>
        </p:nvSpPr>
        <p:spPr>
          <a:xfrm>
            <a:off x="2297113" y="3590925"/>
            <a:ext cx="1022350" cy="646113"/>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Diourbel</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89 %</a:t>
            </a:r>
          </a:p>
        </p:txBody>
      </p:sp>
      <p:sp>
        <p:nvSpPr>
          <p:cNvPr id="77" name="TextBox 76"/>
          <p:cNvSpPr txBox="1"/>
          <p:nvPr/>
        </p:nvSpPr>
        <p:spPr>
          <a:xfrm>
            <a:off x="1492250" y="3544888"/>
            <a:ext cx="841375"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Thiès</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86 %</a:t>
            </a:r>
          </a:p>
        </p:txBody>
      </p:sp>
      <p:sp>
        <p:nvSpPr>
          <p:cNvPr id="78" name="TextBox 77"/>
          <p:cNvSpPr txBox="1"/>
          <p:nvPr/>
        </p:nvSpPr>
        <p:spPr>
          <a:xfrm>
            <a:off x="501650" y="3240088"/>
            <a:ext cx="1022350" cy="646112"/>
          </a:xfrm>
          <a:prstGeom prst="rect">
            <a:avLst/>
          </a:prstGeom>
          <a:noFill/>
        </p:spPr>
        <p:txBody>
          <a:bodyPr>
            <a:spAutoFit/>
          </a:bodyPr>
          <a:lstStyle/>
          <a:p>
            <a:pPr algn="ctr" eaLnBrk="1" hangingPunct="1">
              <a:defRPr/>
            </a:pPr>
            <a:r>
              <a:rPr lang="en-US" dirty="0">
                <a:latin typeface="+mn-lt"/>
                <a:cs typeface="Arial" charset="0"/>
              </a:rPr>
              <a:t>Dakar</a:t>
            </a:r>
          </a:p>
          <a:p>
            <a:pPr algn="ctr" eaLnBrk="1" hangingPunct="1">
              <a:defRPr/>
            </a:pPr>
            <a:r>
              <a:rPr lang="en-US" dirty="0">
                <a:latin typeface="+mn-lt"/>
                <a:cs typeface="Arial" charset="0"/>
              </a:rPr>
              <a:t>90 %</a:t>
            </a:r>
          </a:p>
        </p:txBody>
      </p:sp>
      <p:sp>
        <p:nvSpPr>
          <p:cNvPr id="79" name="TextBox 78"/>
          <p:cNvSpPr txBox="1"/>
          <p:nvPr/>
        </p:nvSpPr>
        <p:spPr>
          <a:xfrm>
            <a:off x="1035050" y="4572000"/>
            <a:ext cx="1022350" cy="646113"/>
          </a:xfrm>
          <a:prstGeom prst="rect">
            <a:avLst/>
          </a:prstGeom>
          <a:noFill/>
        </p:spPr>
        <p:txBody>
          <a:bodyPr>
            <a:spAutoFit/>
          </a:bodyPr>
          <a:lstStyle/>
          <a:p>
            <a:pPr algn="ctr" eaLnBrk="1" hangingPunct="1">
              <a:defRPr/>
            </a:pPr>
            <a:r>
              <a:rPr lang="en-US" dirty="0" err="1">
                <a:latin typeface="+mn-lt"/>
                <a:cs typeface="Arial" charset="0"/>
              </a:rPr>
              <a:t>Fatick</a:t>
            </a:r>
            <a:endParaRPr lang="en-US" dirty="0">
              <a:latin typeface="+mn-lt"/>
              <a:cs typeface="Arial" charset="0"/>
            </a:endParaRPr>
          </a:p>
          <a:p>
            <a:pPr algn="ctr" eaLnBrk="1" hangingPunct="1">
              <a:defRPr/>
            </a:pPr>
            <a:r>
              <a:rPr lang="en-US" dirty="0">
                <a:latin typeface="+mn-lt"/>
                <a:cs typeface="Arial" charset="0"/>
              </a:rPr>
              <a:t>100 %</a:t>
            </a:r>
          </a:p>
        </p:txBody>
      </p:sp>
      <p:sp>
        <p:nvSpPr>
          <p:cNvPr id="80" name="TextBox 79"/>
          <p:cNvSpPr txBox="1"/>
          <p:nvPr/>
        </p:nvSpPr>
        <p:spPr>
          <a:xfrm>
            <a:off x="7167563" y="2028825"/>
            <a:ext cx="1366837" cy="831850"/>
          </a:xfrm>
          <a:prstGeom prst="rect">
            <a:avLst/>
          </a:prstGeom>
          <a:noFill/>
        </p:spPr>
        <p:txBody>
          <a:bodyPr>
            <a:spAutoFit/>
          </a:bodyPr>
          <a:lstStyle/>
          <a:p>
            <a:pPr algn="ctr" eaLnBrk="1" hangingPunct="1">
              <a:defRPr/>
            </a:pPr>
            <a:r>
              <a:rPr lang="en-US" sz="2400" b="1" dirty="0" err="1">
                <a:latin typeface="+mn-lt"/>
                <a:cs typeface="Arial" charset="0"/>
              </a:rPr>
              <a:t>Sénégal</a:t>
            </a:r>
            <a:endParaRPr lang="en-US" sz="2400" b="1" dirty="0">
              <a:latin typeface="+mn-lt"/>
              <a:cs typeface="Arial" charset="0"/>
            </a:endParaRPr>
          </a:p>
          <a:p>
            <a:pPr algn="ctr" eaLnBrk="1" hangingPunct="1">
              <a:defRPr/>
            </a:pPr>
            <a:r>
              <a:rPr lang="en-US" sz="2400" b="1" dirty="0">
                <a:latin typeface="+mn-lt"/>
                <a:cs typeface="Arial" charset="0"/>
              </a:rPr>
              <a:t>92 %</a:t>
            </a:r>
          </a:p>
        </p:txBody>
      </p:sp>
      <p:cxnSp>
        <p:nvCxnSpPr>
          <p:cNvPr id="82" name="Straight Connector 81"/>
          <p:cNvCxnSpPr>
            <a:stCxn id="72" idx="3"/>
          </p:cNvCxnSpPr>
          <p:nvPr/>
        </p:nvCxnSpPr>
        <p:spPr>
          <a:xfrm flipV="1">
            <a:off x="1905000" y="6248400"/>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8"/>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038"/>
            <a:ext cx="304800" cy="284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863" y="5091113"/>
            <a:ext cx="150812"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862" name="Title 1"/>
          <p:cNvSpPr txBox="1">
            <a:spLocks/>
          </p:cNvSpPr>
          <p:nvPr/>
        </p:nvSpPr>
        <p:spPr bwMode="auto">
          <a:xfrm>
            <a:off x="0" y="0"/>
            <a:ext cx="9144000" cy="119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en-US" sz="3600">
                <a:solidFill>
                  <a:schemeClr val="bg1"/>
                </a:solidFill>
                <a:latin typeface="Calibri" panose="020F0502020204030204" pitchFamily="34" charset="0"/>
              </a:rPr>
              <a:t>Disponibilité des </a:t>
            </a:r>
            <a:r>
              <a:rPr lang="fr-HT" altLang="en-US" sz="3600">
                <a:solidFill>
                  <a:schemeClr val="bg1"/>
                </a:solidFill>
                <a:latin typeface="Calibri" panose="020F0502020204030204" pitchFamily="34" charset="0"/>
              </a:rPr>
              <a:t>services de TB </a:t>
            </a:r>
            <a:r>
              <a:rPr lang="fr-FR" altLang="en-US" sz="3600">
                <a:solidFill>
                  <a:schemeClr val="bg1"/>
                </a:solidFill>
                <a:latin typeface="Calibri" panose="020F0502020204030204" pitchFamily="34" charset="0"/>
              </a:rPr>
              <a:t>par région</a:t>
            </a:r>
            <a:endParaRPr lang="en-US" altLang="en-US" sz="3600">
              <a:solidFill>
                <a:schemeClr val="bg1"/>
              </a:solidFill>
              <a:latin typeface="Calibri" panose="020F0502020204030204" pitchFamily="34" charset="0"/>
            </a:endParaRPr>
          </a:p>
        </p:txBody>
      </p:sp>
      <p:sp>
        <p:nvSpPr>
          <p:cNvPr id="83" name="TextBox 82"/>
          <p:cNvSpPr txBox="1"/>
          <p:nvPr/>
        </p:nvSpPr>
        <p:spPr>
          <a:xfrm>
            <a:off x="0" y="666750"/>
            <a:ext cx="3708400" cy="1477963"/>
          </a:xfrm>
          <a:prstGeom prst="rect">
            <a:avLst/>
          </a:prstGeom>
          <a:noFill/>
        </p:spPr>
        <p:txBody>
          <a:bodyPr>
            <a:spAutoFit/>
          </a:bodyPr>
          <a:lstStyle/>
          <a:p>
            <a:pPr eaLnBrk="1" hangingPunct="1">
              <a:defRPr/>
            </a:pPr>
            <a:r>
              <a:rPr lang="fr-FR" i="1" dirty="0">
                <a:latin typeface="+mn-lt"/>
                <a:cs typeface="Arial" charset="0"/>
              </a:rPr>
              <a:t>Parmi toutes les structures (</a:t>
            </a:r>
            <a:r>
              <a:rPr lang="fr-FR" b="1" i="1" dirty="0">
                <a:latin typeface="+mn-lt"/>
                <a:cs typeface="Arial" charset="0"/>
              </a:rPr>
              <a:t>N=371</a:t>
            </a:r>
            <a:r>
              <a:rPr lang="fr-FR" i="1" dirty="0">
                <a:latin typeface="+mn-lt"/>
                <a:cs typeface="Arial" charset="0"/>
              </a:rPr>
              <a:t>), pourcentage qui </a:t>
            </a:r>
            <a:r>
              <a:rPr lang="fr-HT" i="1" dirty="0">
                <a:latin typeface="+mn-lt"/>
                <a:cs typeface="Arial" charset="0"/>
              </a:rPr>
              <a:t>offrent un</a:t>
            </a:r>
            <a:r>
              <a:rPr lang="fr-HT" dirty="0">
                <a:latin typeface="Arial" charset="0"/>
                <a:cs typeface="Arial" charset="0"/>
              </a:rPr>
              <a:t> </a:t>
            </a:r>
            <a:r>
              <a:rPr lang="fr-HT" i="1" dirty="0">
                <a:latin typeface="+mn-lt"/>
                <a:cs typeface="Arial" charset="0"/>
              </a:rPr>
              <a:t>service quelconque de diagnostic, de traitement et/ou de suivi de traitement de TB</a:t>
            </a:r>
            <a:endParaRPr lang="en-US" i="1" dirty="0" err="1">
              <a:latin typeface="+mn-lt"/>
              <a:cs typeface="Arial" charset="0"/>
            </a:endParaRPr>
          </a:p>
        </p:txBody>
      </p:sp>
    </p:spTree>
    <p:extLst>
      <p:ext uri="{BB962C8B-B14F-4D97-AF65-F5344CB8AC3E}">
        <p14:creationId xmlns:p14="http://schemas.microsoft.com/office/powerpoint/2010/main" val="4084967076"/>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0" y="-6350"/>
            <a:ext cx="9144000" cy="990600"/>
          </a:xfrm>
        </p:spPr>
        <p:txBody>
          <a:bodyPr/>
          <a:lstStyle/>
          <a:p>
            <a:r>
              <a:rPr lang="fr-FR" altLang="en-US" sz="3600" smtClean="0"/>
              <a:t>Disponibilité du diagnostic de TB</a:t>
            </a:r>
          </a:p>
        </p:txBody>
      </p:sp>
      <p:sp>
        <p:nvSpPr>
          <p:cNvPr id="33795" name="Rectangle 3"/>
          <p:cNvSpPr>
            <a:spLocks noGrp="1" noChangeArrowheads="1"/>
          </p:cNvSpPr>
          <p:nvPr>
            <p:ph idx="1"/>
          </p:nvPr>
        </p:nvSpPr>
        <p:spPr>
          <a:xfrm>
            <a:off x="457200" y="1295400"/>
            <a:ext cx="8229600" cy="5105400"/>
          </a:xfrm>
        </p:spPr>
        <p:txBody>
          <a:bodyPr rtlCol="0">
            <a:normAutofit/>
          </a:bodyPr>
          <a:lstStyle/>
          <a:p>
            <a:pPr marL="0" indent="0" algn="ctr" fontAlgn="auto">
              <a:spcAft>
                <a:spcPts val="0"/>
              </a:spcAft>
              <a:buFont typeface="Arial" panose="020B0604020202020204" pitchFamily="34" charset="0"/>
              <a:buNone/>
              <a:defRPr/>
            </a:pPr>
            <a:r>
              <a:rPr lang="fr-FR" b="1" dirty="0" smtClean="0">
                <a:solidFill>
                  <a:schemeClr val="tx2">
                    <a:lumMod val="75000"/>
                  </a:schemeClr>
                </a:solidFill>
              </a:rPr>
              <a:t>10 %</a:t>
            </a:r>
            <a:r>
              <a:rPr lang="fr-FR" dirty="0" smtClean="0"/>
              <a:t> des structures </a:t>
            </a:r>
            <a:r>
              <a:rPr lang="fr-HT" dirty="0"/>
              <a:t>faisant le diagnostic </a:t>
            </a:r>
            <a:r>
              <a:rPr lang="fr-HT" dirty="0" smtClean="0"/>
              <a:t>de </a:t>
            </a:r>
            <a:r>
              <a:rPr lang="fr-HT" dirty="0"/>
              <a:t>la </a:t>
            </a:r>
            <a:r>
              <a:rPr lang="fr-HT" dirty="0" smtClean="0"/>
              <a:t>tuberculose (</a:t>
            </a:r>
            <a:r>
              <a:rPr lang="fr-HT" b="1" dirty="0" smtClean="0"/>
              <a:t>N=301</a:t>
            </a:r>
            <a:r>
              <a:rPr lang="fr-HT" dirty="0" smtClean="0"/>
              <a:t>) font de </a:t>
            </a:r>
            <a:r>
              <a:rPr lang="fr-HT" b="1" dirty="0" smtClean="0">
                <a:solidFill>
                  <a:schemeClr val="tx2">
                    <a:lumMod val="75000"/>
                  </a:schemeClr>
                </a:solidFill>
              </a:rPr>
              <a:t>la microscopie du crachat</a:t>
            </a:r>
          </a:p>
        </p:txBody>
      </p:sp>
    </p:spTree>
    <p:extLst>
      <p:ext uri="{BB962C8B-B14F-4D97-AF65-F5344CB8AC3E}">
        <p14:creationId xmlns:p14="http://schemas.microsoft.com/office/powerpoint/2010/main" val="2863997360"/>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0" y="-6350"/>
            <a:ext cx="9144000" cy="990600"/>
          </a:xfrm>
        </p:spPr>
        <p:txBody>
          <a:bodyPr/>
          <a:lstStyle/>
          <a:p>
            <a:r>
              <a:rPr lang="fr-FR" altLang="en-US" sz="3600" smtClean="0"/>
              <a:t>Traitement et suivi de traitement de TB</a:t>
            </a:r>
          </a:p>
        </p:txBody>
      </p:sp>
      <p:sp>
        <p:nvSpPr>
          <p:cNvPr id="33795" name="Rectangle 3"/>
          <p:cNvSpPr>
            <a:spLocks noGrp="1" noChangeArrowheads="1"/>
          </p:cNvSpPr>
          <p:nvPr>
            <p:ph idx="1"/>
          </p:nvPr>
        </p:nvSpPr>
        <p:spPr>
          <a:xfrm>
            <a:off x="457200" y="1295400"/>
            <a:ext cx="8229600" cy="5105400"/>
          </a:xfrm>
        </p:spPr>
        <p:txBody>
          <a:bodyPr rtlCol="0">
            <a:normAutofit/>
          </a:bodyPr>
          <a:lstStyle/>
          <a:p>
            <a:pPr fontAlgn="auto">
              <a:spcAft>
                <a:spcPts val="0"/>
              </a:spcAft>
              <a:defRPr/>
            </a:pPr>
            <a:r>
              <a:rPr lang="fr-FR" b="1" dirty="0">
                <a:solidFill>
                  <a:schemeClr val="tx2">
                    <a:lumMod val="75000"/>
                  </a:schemeClr>
                </a:solidFill>
              </a:rPr>
              <a:t>6</a:t>
            </a:r>
            <a:r>
              <a:rPr lang="fr-FR" b="1" dirty="0" smtClean="0">
                <a:solidFill>
                  <a:schemeClr val="tx2">
                    <a:lumMod val="75000"/>
                  </a:schemeClr>
                </a:solidFill>
              </a:rPr>
              <a:t>2 %</a:t>
            </a:r>
            <a:r>
              <a:rPr lang="fr-FR" dirty="0" smtClean="0"/>
              <a:t> des structures </a:t>
            </a:r>
            <a:r>
              <a:rPr lang="fr-HT" dirty="0"/>
              <a:t>offrant traitement et/ou de suivi de traitement de TB </a:t>
            </a:r>
            <a:r>
              <a:rPr lang="fr-HT" dirty="0" smtClean="0"/>
              <a:t>(</a:t>
            </a:r>
            <a:r>
              <a:rPr lang="fr-HT" b="1" dirty="0" smtClean="0"/>
              <a:t>N=205</a:t>
            </a:r>
            <a:r>
              <a:rPr lang="fr-HT" dirty="0" smtClean="0"/>
              <a:t>) ont </a:t>
            </a:r>
            <a:r>
              <a:rPr lang="fr-HT" b="1" dirty="0" smtClean="0">
                <a:solidFill>
                  <a:schemeClr val="tx2">
                    <a:lumMod val="75000"/>
                  </a:schemeClr>
                </a:solidFill>
              </a:rPr>
              <a:t>les médicaments de </a:t>
            </a:r>
            <a:r>
              <a:rPr lang="fr-HT" b="1" dirty="0">
                <a:solidFill>
                  <a:schemeClr val="tx2">
                    <a:lumMod val="75000"/>
                  </a:schemeClr>
                </a:solidFill>
              </a:rPr>
              <a:t>première intention </a:t>
            </a:r>
            <a:r>
              <a:rPr lang="fr-HT" b="1" dirty="0" smtClean="0">
                <a:solidFill>
                  <a:schemeClr val="tx2">
                    <a:lumMod val="75000"/>
                  </a:schemeClr>
                </a:solidFill>
              </a:rPr>
              <a:t>pour le traitement de </a:t>
            </a:r>
            <a:r>
              <a:rPr lang="fr-HT" b="1" dirty="0">
                <a:solidFill>
                  <a:schemeClr val="tx2">
                    <a:lumMod val="75000"/>
                  </a:schemeClr>
                </a:solidFill>
              </a:rPr>
              <a:t>TB</a:t>
            </a:r>
            <a:endParaRPr lang="fr-HT" b="1" dirty="0" smtClean="0">
              <a:solidFill>
                <a:schemeClr val="tx2">
                  <a:lumMod val="75000"/>
                </a:schemeClr>
              </a:solidFill>
            </a:endParaRPr>
          </a:p>
          <a:p>
            <a:pPr fontAlgn="auto">
              <a:spcAft>
                <a:spcPts val="0"/>
              </a:spcAft>
              <a:defRPr/>
            </a:pPr>
            <a:r>
              <a:rPr lang="fr-FR" b="1" dirty="0" smtClean="0">
                <a:solidFill>
                  <a:schemeClr val="tx2">
                    <a:lumMod val="75000"/>
                  </a:schemeClr>
                </a:solidFill>
              </a:rPr>
              <a:t>24 </a:t>
            </a:r>
            <a:r>
              <a:rPr lang="fr-FR" b="1" dirty="0">
                <a:solidFill>
                  <a:schemeClr val="tx2">
                    <a:lumMod val="75000"/>
                  </a:schemeClr>
                </a:solidFill>
              </a:rPr>
              <a:t>%</a:t>
            </a:r>
            <a:r>
              <a:rPr lang="fr-FR" dirty="0"/>
              <a:t> </a:t>
            </a:r>
            <a:r>
              <a:rPr lang="fr-HT" dirty="0" smtClean="0"/>
              <a:t>ont de la </a:t>
            </a:r>
            <a:r>
              <a:rPr lang="fr-HT" b="1" dirty="0" smtClean="0">
                <a:solidFill>
                  <a:schemeClr val="tx2">
                    <a:lumMod val="75000"/>
                  </a:schemeClr>
                </a:solidFill>
              </a:rPr>
              <a:t>Streptomycine </a:t>
            </a:r>
            <a:r>
              <a:rPr lang="fr-HT" b="1" dirty="0">
                <a:solidFill>
                  <a:schemeClr val="tx2">
                    <a:lumMod val="75000"/>
                  </a:schemeClr>
                </a:solidFill>
              </a:rPr>
              <a:t>Injectable</a:t>
            </a:r>
            <a:endParaRPr lang="en-US" b="1" dirty="0">
              <a:solidFill>
                <a:schemeClr val="tx2">
                  <a:lumMod val="75000"/>
                </a:schemeClr>
              </a:solidFill>
            </a:endParaRPr>
          </a:p>
        </p:txBody>
      </p:sp>
    </p:spTree>
    <p:extLst>
      <p:ext uri="{BB962C8B-B14F-4D97-AF65-F5344CB8AC3E}">
        <p14:creationId xmlns:p14="http://schemas.microsoft.com/office/powerpoint/2010/main" val="977567367"/>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600200"/>
            <a:ext cx="3581400" cy="4495800"/>
          </a:xfrm>
        </p:spPr>
        <p:txBody>
          <a:bodyPr rtlCol="0">
            <a:normAutofit/>
          </a:bodyPr>
          <a:lstStyle/>
          <a:p>
            <a:pPr fontAlgn="auto">
              <a:spcAft>
                <a:spcPts val="0"/>
              </a:spcAft>
              <a:defRPr/>
            </a:pPr>
            <a:r>
              <a:rPr lang="fr-FR" dirty="0" smtClean="0">
                <a:solidFill>
                  <a:schemeClr val="tx1"/>
                </a:solidFill>
              </a:rPr>
              <a:t>VIH/Sida et des IST </a:t>
            </a:r>
          </a:p>
          <a:p>
            <a:pPr fontAlgn="auto">
              <a:spcAft>
                <a:spcPts val="0"/>
              </a:spcAft>
              <a:defRPr/>
            </a:pPr>
            <a:r>
              <a:rPr lang="fr-FR" dirty="0" smtClean="0"/>
              <a:t>Tuberculose</a:t>
            </a:r>
          </a:p>
          <a:p>
            <a:pPr fontAlgn="auto">
              <a:spcAft>
                <a:spcPts val="0"/>
              </a:spcAft>
              <a:defRPr/>
            </a:pPr>
            <a:r>
              <a:rPr lang="fr-FR" b="1" dirty="0" smtClean="0">
                <a:solidFill>
                  <a:schemeClr val="tx2"/>
                </a:solidFill>
              </a:rPr>
              <a:t>Maladies non transmissibles</a:t>
            </a:r>
          </a:p>
          <a:p>
            <a:pPr marL="0" indent="0" fontAlgn="auto">
              <a:spcAft>
                <a:spcPts val="0"/>
              </a:spcAft>
              <a:buFont typeface="Arial" panose="020B0604020202020204" pitchFamily="34" charset="0"/>
              <a:buNone/>
              <a:defRPr/>
            </a:pPr>
            <a:endParaRPr lang="fr-FR" dirty="0" smtClean="0"/>
          </a:p>
        </p:txBody>
      </p:sp>
    </p:spTree>
    <p:extLst>
      <p:ext uri="{BB962C8B-B14F-4D97-AF65-F5344CB8AC3E}">
        <p14:creationId xmlns:p14="http://schemas.microsoft.com/office/powerpoint/2010/main" val="3588174669"/>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t>Disponibilité </a:t>
            </a:r>
            <a:r>
              <a:rPr lang="fr-FR" dirty="0" smtClean="0"/>
              <a:t>des services du diabète par région </a:t>
            </a:r>
            <a:endParaRPr lang="en-US" dirty="0"/>
          </a:p>
        </p:txBody>
      </p:sp>
      <p:sp>
        <p:nvSpPr>
          <p:cNvPr id="5" name="TextBox 4"/>
          <p:cNvSpPr txBox="1"/>
          <p:nvPr/>
        </p:nvSpPr>
        <p:spPr>
          <a:xfrm>
            <a:off x="0" y="1219200"/>
            <a:ext cx="8534400" cy="369888"/>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a:latin typeface="+mn-lt"/>
                <a:cs typeface="Arial" charset="0"/>
              </a:rPr>
              <a:t>N=371</a:t>
            </a:r>
            <a:r>
              <a:rPr lang="fr-FR" i="1" dirty="0">
                <a:latin typeface="+mn-lt"/>
                <a:cs typeface="Arial" charset="0"/>
              </a:rPr>
              <a:t>), pourcentage offrant les services du diabète</a:t>
            </a:r>
            <a:endParaRPr lang="en-US" i="1" dirty="0" err="1">
              <a:latin typeface="+mn-lt"/>
              <a:cs typeface="Arial" charset="0"/>
            </a:endParaRPr>
          </a:p>
        </p:txBody>
      </p:sp>
      <p:grpSp>
        <p:nvGrpSpPr>
          <p:cNvPr id="40964" name="Group 4"/>
          <p:cNvGrpSpPr>
            <a:grpSpLocks noChangeAspect="1"/>
          </p:cNvGrpSpPr>
          <p:nvPr/>
        </p:nvGrpSpPr>
        <p:grpSpPr bwMode="auto">
          <a:xfrm>
            <a:off x="762000" y="1169988"/>
            <a:ext cx="8001000" cy="6069012"/>
            <a:chOff x="480" y="737"/>
            <a:chExt cx="5040" cy="3823"/>
          </a:xfrm>
        </p:grpSpPr>
        <p:sp>
          <p:nvSpPr>
            <p:cNvPr id="40984"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0988"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099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en-US">
                <a:latin typeface="Arial" charset="0"/>
                <a:cs typeface="Arial" charset="0"/>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1010"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1012"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3"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4"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5"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6"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7"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8"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9"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1024"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5"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6" name="Rectangle 50"/>
            <p:cNvSpPr>
              <a:spLocks noChangeArrowheads="1"/>
            </p:cNvSpPr>
            <p:nvPr/>
          </p:nvSpPr>
          <p:spPr bwMode="auto">
            <a:xfrm>
              <a:off x="1265" y="4132"/>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41027"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8"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9"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0" name="Rectangle 55"/>
            <p:cNvSpPr>
              <a:spLocks noChangeArrowheads="1"/>
            </p:cNvSpPr>
            <p:nvPr/>
          </p:nvSpPr>
          <p:spPr bwMode="auto">
            <a:xfrm>
              <a:off x="1613" y="4058"/>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41031"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2"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3"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4"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6" name="TextBox 65"/>
          <p:cNvSpPr txBox="1"/>
          <p:nvPr/>
        </p:nvSpPr>
        <p:spPr>
          <a:xfrm>
            <a:off x="3660775" y="1820863"/>
            <a:ext cx="1344613" cy="646112"/>
          </a:xfrm>
          <a:prstGeom prst="rect">
            <a:avLst/>
          </a:prstGeom>
          <a:noFill/>
        </p:spPr>
        <p:txBody>
          <a:bodyPr>
            <a:spAutoFit/>
          </a:bodyPr>
          <a:lstStyle/>
          <a:p>
            <a:pPr algn="ctr" eaLnBrk="1" hangingPunct="1">
              <a:defRPr/>
            </a:pPr>
            <a:r>
              <a:rPr lang="en-US" dirty="0">
                <a:latin typeface="+mn-lt"/>
                <a:cs typeface="Arial" charset="0"/>
              </a:rPr>
              <a:t>Saint-Louis</a:t>
            </a:r>
          </a:p>
          <a:p>
            <a:pPr algn="ctr" eaLnBrk="1" hangingPunct="1">
              <a:defRPr/>
            </a:pPr>
            <a:r>
              <a:rPr lang="en-US" dirty="0">
                <a:latin typeface="+mn-lt"/>
                <a:cs typeface="Arial" charset="0"/>
              </a:rPr>
              <a:t>100 %</a:t>
            </a:r>
          </a:p>
        </p:txBody>
      </p:sp>
      <p:sp>
        <p:nvSpPr>
          <p:cNvPr id="67" name="TextBox 66"/>
          <p:cNvSpPr txBox="1"/>
          <p:nvPr/>
        </p:nvSpPr>
        <p:spPr>
          <a:xfrm>
            <a:off x="5124450" y="3195638"/>
            <a:ext cx="1344613" cy="646112"/>
          </a:xfrm>
          <a:prstGeom prst="rect">
            <a:avLst/>
          </a:prstGeom>
          <a:noFill/>
        </p:spPr>
        <p:txBody>
          <a:bodyPr>
            <a:spAutoFit/>
          </a:bodyPr>
          <a:lstStyle/>
          <a:p>
            <a:pPr algn="ctr" eaLnBrk="1" hangingPunct="1">
              <a:defRPr/>
            </a:pPr>
            <a:r>
              <a:rPr lang="en-US" dirty="0" err="1">
                <a:latin typeface="+mn-lt"/>
                <a:cs typeface="Arial" charset="0"/>
              </a:rPr>
              <a:t>Matam</a:t>
            </a:r>
            <a:endParaRPr lang="en-US" dirty="0">
              <a:latin typeface="+mn-lt"/>
              <a:cs typeface="Arial" charset="0"/>
            </a:endParaRPr>
          </a:p>
          <a:p>
            <a:pPr algn="ctr" eaLnBrk="1" hangingPunct="1">
              <a:defRPr/>
            </a:pPr>
            <a:r>
              <a:rPr lang="en-US" dirty="0">
                <a:latin typeface="+mn-lt"/>
                <a:cs typeface="Arial" charset="0"/>
              </a:rPr>
              <a:t>100 %</a:t>
            </a:r>
          </a:p>
        </p:txBody>
      </p:sp>
      <p:sp>
        <p:nvSpPr>
          <p:cNvPr id="68" name="TextBox 67"/>
          <p:cNvSpPr txBox="1"/>
          <p:nvPr/>
        </p:nvSpPr>
        <p:spPr>
          <a:xfrm>
            <a:off x="5410200" y="454818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Tambacounda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95 %</a:t>
            </a:r>
          </a:p>
        </p:txBody>
      </p:sp>
      <p:sp>
        <p:nvSpPr>
          <p:cNvPr id="69" name="TextBox 68"/>
          <p:cNvSpPr txBox="1"/>
          <p:nvPr/>
        </p:nvSpPr>
        <p:spPr>
          <a:xfrm>
            <a:off x="6640513" y="5881688"/>
            <a:ext cx="1549400" cy="646112"/>
          </a:xfrm>
          <a:prstGeom prst="rect">
            <a:avLst/>
          </a:prstGeom>
          <a:noFill/>
        </p:spPr>
        <p:txBody>
          <a:bodyPr>
            <a:spAutoFit/>
          </a:bodyPr>
          <a:lstStyle/>
          <a:p>
            <a:pPr algn="ctr" eaLnBrk="1" hangingPunct="1">
              <a:defRPr/>
            </a:pPr>
            <a:r>
              <a:rPr lang="en-US" dirty="0" err="1">
                <a:solidFill>
                  <a:schemeClr val="bg1"/>
                </a:solidFill>
                <a:latin typeface="+mn-lt"/>
                <a:cs typeface="Arial" charset="0"/>
              </a:rPr>
              <a:t>Kédougou</a:t>
            </a:r>
            <a:endParaRPr lang="en-US" dirty="0">
              <a:solidFill>
                <a:schemeClr val="bg1"/>
              </a:solidFill>
              <a:latin typeface="+mn-lt"/>
              <a:cs typeface="Arial" charset="0"/>
            </a:endParaRPr>
          </a:p>
          <a:p>
            <a:pPr algn="ctr" eaLnBrk="1" hangingPunct="1">
              <a:defRPr/>
            </a:pPr>
            <a:r>
              <a:rPr lang="en-US" dirty="0">
                <a:solidFill>
                  <a:schemeClr val="bg1"/>
                </a:solidFill>
                <a:latin typeface="+mn-lt"/>
                <a:cs typeface="Arial" charset="0"/>
              </a:rPr>
              <a:t>100 %</a:t>
            </a:r>
          </a:p>
        </p:txBody>
      </p:sp>
      <p:sp>
        <p:nvSpPr>
          <p:cNvPr id="70" name="TextBox 69"/>
          <p:cNvSpPr txBox="1"/>
          <p:nvPr/>
        </p:nvSpPr>
        <p:spPr>
          <a:xfrm>
            <a:off x="4098925" y="5697538"/>
            <a:ext cx="154940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Kolda</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94 %</a:t>
            </a:r>
          </a:p>
        </p:txBody>
      </p:sp>
      <p:sp>
        <p:nvSpPr>
          <p:cNvPr id="71" name="TextBox 70"/>
          <p:cNvSpPr txBox="1"/>
          <p:nvPr/>
        </p:nvSpPr>
        <p:spPr>
          <a:xfrm>
            <a:off x="2963863" y="5802313"/>
            <a:ext cx="1022350" cy="646112"/>
          </a:xfrm>
          <a:prstGeom prst="rect">
            <a:avLst/>
          </a:prstGeom>
          <a:noFill/>
        </p:spPr>
        <p:txBody>
          <a:bodyPr>
            <a:spAutoFit/>
          </a:bodyPr>
          <a:lstStyle/>
          <a:p>
            <a:pPr algn="ctr" eaLnBrk="1" hangingPunct="1">
              <a:defRPr/>
            </a:pPr>
            <a:r>
              <a:rPr lang="en-US" dirty="0" err="1">
                <a:latin typeface="+mn-lt"/>
                <a:cs typeface="Arial" charset="0"/>
              </a:rPr>
              <a:t>Sédhiou</a:t>
            </a:r>
            <a:endParaRPr lang="en-US" dirty="0">
              <a:latin typeface="+mn-lt"/>
              <a:cs typeface="Arial" charset="0"/>
            </a:endParaRPr>
          </a:p>
          <a:p>
            <a:pPr algn="ctr" eaLnBrk="1" hangingPunct="1">
              <a:defRPr/>
            </a:pPr>
            <a:r>
              <a:rPr lang="en-US" dirty="0">
                <a:latin typeface="+mn-lt"/>
                <a:cs typeface="Arial" charset="0"/>
              </a:rPr>
              <a:t>100 %</a:t>
            </a:r>
          </a:p>
        </p:txBody>
      </p:sp>
      <p:sp>
        <p:nvSpPr>
          <p:cNvPr id="72" name="TextBox 71"/>
          <p:cNvSpPr txBox="1"/>
          <p:nvPr/>
        </p:nvSpPr>
        <p:spPr>
          <a:xfrm>
            <a:off x="682625" y="5943600"/>
            <a:ext cx="1222375" cy="646113"/>
          </a:xfrm>
          <a:prstGeom prst="rect">
            <a:avLst/>
          </a:prstGeom>
          <a:noFill/>
        </p:spPr>
        <p:txBody>
          <a:bodyPr>
            <a:spAutoFit/>
          </a:bodyPr>
          <a:lstStyle/>
          <a:p>
            <a:pPr algn="ctr" eaLnBrk="1" hangingPunct="1">
              <a:defRPr/>
            </a:pPr>
            <a:r>
              <a:rPr lang="en-US" dirty="0" err="1">
                <a:latin typeface="+mn-lt"/>
                <a:cs typeface="Arial" charset="0"/>
              </a:rPr>
              <a:t>Ziguinchor</a:t>
            </a:r>
            <a:endParaRPr lang="en-US" dirty="0">
              <a:latin typeface="+mn-lt"/>
              <a:cs typeface="Arial" charset="0"/>
            </a:endParaRPr>
          </a:p>
          <a:p>
            <a:pPr algn="ctr" eaLnBrk="1" hangingPunct="1">
              <a:defRPr/>
            </a:pPr>
            <a:r>
              <a:rPr lang="en-US" dirty="0">
                <a:latin typeface="+mn-lt"/>
                <a:cs typeface="Arial" charset="0"/>
              </a:rPr>
              <a:t>100 %</a:t>
            </a:r>
          </a:p>
        </p:txBody>
      </p:sp>
      <p:sp>
        <p:nvSpPr>
          <p:cNvPr id="73" name="TextBox 72"/>
          <p:cNvSpPr txBox="1"/>
          <p:nvPr/>
        </p:nvSpPr>
        <p:spPr>
          <a:xfrm>
            <a:off x="3455988" y="4252913"/>
            <a:ext cx="1022350"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Kaffrine</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91 %</a:t>
            </a:r>
          </a:p>
        </p:txBody>
      </p:sp>
      <p:sp>
        <p:nvSpPr>
          <p:cNvPr id="74" name="TextBox 73"/>
          <p:cNvSpPr txBox="1"/>
          <p:nvPr/>
        </p:nvSpPr>
        <p:spPr>
          <a:xfrm>
            <a:off x="3186113" y="2844800"/>
            <a:ext cx="1022350" cy="646113"/>
          </a:xfrm>
          <a:prstGeom prst="rect">
            <a:avLst/>
          </a:prstGeom>
          <a:noFill/>
        </p:spPr>
        <p:txBody>
          <a:bodyPr>
            <a:spAutoFit/>
          </a:bodyPr>
          <a:lstStyle/>
          <a:p>
            <a:pPr algn="ctr" eaLnBrk="1" hangingPunct="1">
              <a:defRPr/>
            </a:pPr>
            <a:r>
              <a:rPr lang="en-US" dirty="0" err="1">
                <a:latin typeface="+mn-lt"/>
                <a:cs typeface="Arial" charset="0"/>
              </a:rPr>
              <a:t>Louga</a:t>
            </a:r>
            <a:endParaRPr lang="en-US" dirty="0">
              <a:latin typeface="+mn-lt"/>
              <a:cs typeface="Arial" charset="0"/>
            </a:endParaRPr>
          </a:p>
          <a:p>
            <a:pPr algn="ctr" eaLnBrk="1" hangingPunct="1">
              <a:defRPr/>
            </a:pPr>
            <a:r>
              <a:rPr lang="en-US" dirty="0">
                <a:latin typeface="+mn-lt"/>
                <a:cs typeface="Arial" charset="0"/>
              </a:rPr>
              <a:t>100 %</a:t>
            </a:r>
          </a:p>
        </p:txBody>
      </p:sp>
      <p:sp>
        <p:nvSpPr>
          <p:cNvPr id="75" name="TextBox 74"/>
          <p:cNvSpPr txBox="1"/>
          <p:nvPr/>
        </p:nvSpPr>
        <p:spPr>
          <a:xfrm>
            <a:off x="2092325" y="5219700"/>
            <a:ext cx="1022350" cy="646113"/>
          </a:xfrm>
          <a:prstGeom prst="rect">
            <a:avLst/>
          </a:prstGeom>
          <a:noFill/>
        </p:spPr>
        <p:txBody>
          <a:bodyPr>
            <a:spAutoFit/>
          </a:bodyPr>
          <a:lstStyle/>
          <a:p>
            <a:pPr algn="ctr" eaLnBrk="1" hangingPunct="1">
              <a:defRPr/>
            </a:pPr>
            <a:r>
              <a:rPr lang="en-US" dirty="0" err="1">
                <a:latin typeface="+mn-lt"/>
                <a:cs typeface="Arial" charset="0"/>
              </a:rPr>
              <a:t>Kaolack</a:t>
            </a:r>
            <a:endParaRPr lang="en-US" dirty="0">
              <a:latin typeface="+mn-lt"/>
              <a:cs typeface="Arial" charset="0"/>
            </a:endParaRPr>
          </a:p>
          <a:p>
            <a:pPr algn="ctr" eaLnBrk="1" hangingPunct="1">
              <a:defRPr/>
            </a:pPr>
            <a:r>
              <a:rPr lang="en-US" dirty="0">
                <a:latin typeface="+mn-lt"/>
                <a:cs typeface="Arial" charset="0"/>
              </a:rPr>
              <a:t>95 %</a:t>
            </a:r>
          </a:p>
        </p:txBody>
      </p:sp>
      <p:sp>
        <p:nvSpPr>
          <p:cNvPr id="76" name="TextBox 75"/>
          <p:cNvSpPr txBox="1"/>
          <p:nvPr/>
        </p:nvSpPr>
        <p:spPr>
          <a:xfrm>
            <a:off x="2244725" y="3533775"/>
            <a:ext cx="1022350" cy="646113"/>
          </a:xfrm>
          <a:prstGeom prst="rect">
            <a:avLst/>
          </a:prstGeom>
          <a:noFill/>
        </p:spPr>
        <p:txBody>
          <a:bodyPr>
            <a:spAutoFit/>
          </a:bodyPr>
          <a:lstStyle/>
          <a:p>
            <a:pPr algn="ctr" eaLnBrk="1" hangingPunct="1">
              <a:defRPr/>
            </a:pPr>
            <a:r>
              <a:rPr lang="en-US" dirty="0" err="1">
                <a:latin typeface="+mn-lt"/>
                <a:cs typeface="Arial" charset="0"/>
              </a:rPr>
              <a:t>Diourbel</a:t>
            </a:r>
            <a:endParaRPr lang="en-US" dirty="0">
              <a:latin typeface="+mn-lt"/>
              <a:cs typeface="Arial" charset="0"/>
            </a:endParaRPr>
          </a:p>
          <a:p>
            <a:pPr algn="ctr" eaLnBrk="1" hangingPunct="1">
              <a:defRPr/>
            </a:pPr>
            <a:r>
              <a:rPr lang="en-US" dirty="0">
                <a:latin typeface="+mn-lt"/>
                <a:cs typeface="Arial" charset="0"/>
              </a:rPr>
              <a:t>100 %</a:t>
            </a:r>
          </a:p>
        </p:txBody>
      </p:sp>
      <p:sp>
        <p:nvSpPr>
          <p:cNvPr id="77" name="TextBox 76"/>
          <p:cNvSpPr txBox="1"/>
          <p:nvPr/>
        </p:nvSpPr>
        <p:spPr>
          <a:xfrm>
            <a:off x="1492250" y="3544888"/>
            <a:ext cx="841375" cy="646112"/>
          </a:xfrm>
          <a:prstGeom prst="rect">
            <a:avLst/>
          </a:prstGeom>
          <a:noFill/>
        </p:spPr>
        <p:txBody>
          <a:bodyPr>
            <a:spAutoFit/>
          </a:bodyPr>
          <a:lstStyle/>
          <a:p>
            <a:pPr algn="ctr" eaLnBrk="1" hangingPunct="1">
              <a:defRPr/>
            </a:pPr>
            <a:r>
              <a:rPr lang="en-US" dirty="0" err="1">
                <a:solidFill>
                  <a:schemeClr val="accent5"/>
                </a:solidFill>
                <a:latin typeface="+mn-lt"/>
                <a:cs typeface="Arial" charset="0"/>
              </a:rPr>
              <a:t>Thiès</a:t>
            </a:r>
            <a:endParaRPr lang="en-US" dirty="0">
              <a:solidFill>
                <a:schemeClr val="accent5"/>
              </a:solidFill>
              <a:latin typeface="+mn-lt"/>
              <a:cs typeface="Arial" charset="0"/>
            </a:endParaRPr>
          </a:p>
          <a:p>
            <a:pPr algn="ctr" eaLnBrk="1" hangingPunct="1">
              <a:defRPr/>
            </a:pPr>
            <a:r>
              <a:rPr lang="en-US" dirty="0">
                <a:solidFill>
                  <a:schemeClr val="accent5"/>
                </a:solidFill>
                <a:latin typeface="+mn-lt"/>
                <a:cs typeface="Arial" charset="0"/>
              </a:rPr>
              <a:t>95 %</a:t>
            </a:r>
          </a:p>
        </p:txBody>
      </p:sp>
      <p:sp>
        <p:nvSpPr>
          <p:cNvPr id="78" name="TextBox 77"/>
          <p:cNvSpPr txBox="1"/>
          <p:nvPr/>
        </p:nvSpPr>
        <p:spPr>
          <a:xfrm>
            <a:off x="501650" y="3240088"/>
            <a:ext cx="1022350" cy="646112"/>
          </a:xfrm>
          <a:prstGeom prst="rect">
            <a:avLst/>
          </a:prstGeom>
          <a:noFill/>
        </p:spPr>
        <p:txBody>
          <a:bodyPr>
            <a:spAutoFit/>
          </a:bodyPr>
          <a:lstStyle/>
          <a:p>
            <a:pPr algn="ctr" eaLnBrk="1" hangingPunct="1">
              <a:defRPr/>
            </a:pPr>
            <a:r>
              <a:rPr lang="en-US" dirty="0">
                <a:latin typeface="+mn-lt"/>
                <a:cs typeface="Arial" charset="0"/>
              </a:rPr>
              <a:t>Dakar</a:t>
            </a:r>
          </a:p>
          <a:p>
            <a:pPr algn="ctr" eaLnBrk="1" hangingPunct="1">
              <a:defRPr/>
            </a:pPr>
            <a:r>
              <a:rPr lang="en-US" dirty="0">
                <a:latin typeface="+mn-lt"/>
                <a:cs typeface="Arial" charset="0"/>
              </a:rPr>
              <a:t>92 %</a:t>
            </a:r>
          </a:p>
        </p:txBody>
      </p:sp>
      <p:sp>
        <p:nvSpPr>
          <p:cNvPr id="79" name="TextBox 78"/>
          <p:cNvSpPr txBox="1"/>
          <p:nvPr/>
        </p:nvSpPr>
        <p:spPr>
          <a:xfrm>
            <a:off x="1035050" y="4572000"/>
            <a:ext cx="1022350" cy="646113"/>
          </a:xfrm>
          <a:prstGeom prst="rect">
            <a:avLst/>
          </a:prstGeom>
          <a:noFill/>
        </p:spPr>
        <p:txBody>
          <a:bodyPr>
            <a:spAutoFit/>
          </a:bodyPr>
          <a:lstStyle/>
          <a:p>
            <a:pPr algn="ctr" eaLnBrk="1" hangingPunct="1">
              <a:defRPr/>
            </a:pPr>
            <a:r>
              <a:rPr lang="en-US" dirty="0" err="1">
                <a:latin typeface="+mn-lt"/>
                <a:cs typeface="Arial" charset="0"/>
              </a:rPr>
              <a:t>Fatick</a:t>
            </a:r>
            <a:endParaRPr lang="en-US" dirty="0">
              <a:latin typeface="+mn-lt"/>
              <a:cs typeface="Arial" charset="0"/>
            </a:endParaRPr>
          </a:p>
          <a:p>
            <a:pPr algn="ctr" eaLnBrk="1" hangingPunct="1">
              <a:defRPr/>
            </a:pPr>
            <a:r>
              <a:rPr lang="en-US" dirty="0">
                <a:latin typeface="+mn-lt"/>
                <a:cs typeface="Arial" charset="0"/>
              </a:rPr>
              <a:t>100 %</a:t>
            </a:r>
          </a:p>
        </p:txBody>
      </p:sp>
      <p:sp>
        <p:nvSpPr>
          <p:cNvPr id="80" name="TextBox 79"/>
          <p:cNvSpPr txBox="1"/>
          <p:nvPr/>
        </p:nvSpPr>
        <p:spPr>
          <a:xfrm>
            <a:off x="7167563" y="2028825"/>
            <a:ext cx="1366837" cy="831850"/>
          </a:xfrm>
          <a:prstGeom prst="rect">
            <a:avLst/>
          </a:prstGeom>
          <a:noFill/>
        </p:spPr>
        <p:txBody>
          <a:bodyPr>
            <a:spAutoFit/>
          </a:bodyPr>
          <a:lstStyle/>
          <a:p>
            <a:pPr algn="ctr" eaLnBrk="1" hangingPunct="1">
              <a:defRPr/>
            </a:pPr>
            <a:r>
              <a:rPr lang="en-US" sz="2400" b="1" dirty="0" err="1">
                <a:latin typeface="+mn-lt"/>
                <a:cs typeface="Arial" charset="0"/>
              </a:rPr>
              <a:t>Sénégal</a:t>
            </a:r>
            <a:endParaRPr lang="en-US" sz="2400" b="1" dirty="0">
              <a:latin typeface="+mn-lt"/>
              <a:cs typeface="Arial" charset="0"/>
            </a:endParaRPr>
          </a:p>
          <a:p>
            <a:pPr algn="ctr" eaLnBrk="1" hangingPunct="1">
              <a:defRPr/>
            </a:pPr>
            <a:r>
              <a:rPr lang="en-US" sz="2400" b="1" dirty="0">
                <a:latin typeface="+mn-lt"/>
                <a:cs typeface="Arial" charset="0"/>
              </a:rPr>
              <a:t>97 %</a:t>
            </a:r>
          </a:p>
        </p:txBody>
      </p:sp>
      <p:cxnSp>
        <p:nvCxnSpPr>
          <p:cNvPr id="82" name="Straight Connector 81"/>
          <p:cNvCxnSpPr>
            <a:stCxn id="72" idx="3"/>
          </p:cNvCxnSpPr>
          <p:nvPr/>
        </p:nvCxnSpPr>
        <p:spPr>
          <a:xfrm flipV="1">
            <a:off x="1905000" y="6248400"/>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8"/>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038"/>
            <a:ext cx="304800" cy="284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863" y="5091113"/>
            <a:ext cx="150812"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79950224"/>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t>Capacité de diagnostic et médicaments essentiels du diabète</a:t>
            </a:r>
            <a:endParaRPr lang="en-US" dirty="0"/>
          </a:p>
        </p:txBody>
      </p:sp>
      <p:graphicFrame>
        <p:nvGraphicFramePr>
          <p:cNvPr id="41987" name="Content Placeholder 6"/>
          <p:cNvGraphicFramePr>
            <a:graphicFrameLocks noGrp="1"/>
          </p:cNvGraphicFramePr>
          <p:nvPr>
            <p:ph idx="4294967295"/>
          </p:nvPr>
        </p:nvGraphicFramePr>
        <p:xfrm>
          <a:off x="-203200" y="2187575"/>
          <a:ext cx="9245600" cy="4460875"/>
        </p:xfrm>
        <a:graphic>
          <a:graphicData uri="http://schemas.openxmlformats.org/presentationml/2006/ole">
            <mc:AlternateContent xmlns:mc="http://schemas.openxmlformats.org/markup-compatibility/2006">
              <mc:Choice xmlns:v="urn:schemas-microsoft-com:vml" Requires="v">
                <p:oleObj spid="_x0000_s4115" name="Chart" r:id="rId4" imgW="9254530" imgH="4468755" progId="Excel.Sheet.8">
                  <p:embed/>
                </p:oleObj>
              </mc:Choice>
              <mc:Fallback>
                <p:oleObj name="Chart" r:id="rId4" imgW="9254530" imgH="4468755" progId="Excel.Sheet.8">
                  <p:embed/>
                  <p:pic>
                    <p:nvPicPr>
                      <p:cNvPr id="0" name="Picture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200" y="2187575"/>
                        <a:ext cx="9245600" cy="4460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TextBox 8"/>
          <p:cNvSpPr txBox="1"/>
          <p:nvPr/>
        </p:nvSpPr>
        <p:spPr>
          <a:xfrm>
            <a:off x="0" y="1295400"/>
            <a:ext cx="9158288" cy="646113"/>
          </a:xfrm>
          <a:prstGeom prst="rect">
            <a:avLst/>
          </a:prstGeom>
          <a:noFill/>
        </p:spPr>
        <p:txBody>
          <a:bodyPr>
            <a:spAutoFit/>
          </a:bodyPr>
          <a:lstStyle/>
          <a:p>
            <a:pPr eaLnBrk="1" hangingPunct="1">
              <a:defRPr/>
            </a:pPr>
            <a:r>
              <a:rPr lang="fr-FR" i="1" dirty="0">
                <a:latin typeface="+mn-lt"/>
                <a:cs typeface="Arial" charset="0"/>
              </a:rPr>
              <a:t>Parmi les structures offrant les services du diabète (</a:t>
            </a:r>
            <a:r>
              <a:rPr lang="fr-FR" b="1" i="1" dirty="0">
                <a:latin typeface="+mn-lt"/>
                <a:cs typeface="Arial" charset="0"/>
              </a:rPr>
              <a:t>N=360</a:t>
            </a:r>
            <a:r>
              <a:rPr lang="fr-FR" i="1" dirty="0">
                <a:latin typeface="+mn-lt"/>
                <a:cs typeface="Arial" charset="0"/>
              </a:rPr>
              <a:t>), pourcentage ayant la capacité de diagnostic et des médicaments essentiels indiqués disponibles dans le service le jour de l’enquête</a:t>
            </a:r>
            <a:endParaRPr lang="en-US" i="1" dirty="0" err="1">
              <a:latin typeface="+mn-lt"/>
              <a:cs typeface="Arial" charset="0"/>
            </a:endParaRPr>
          </a:p>
        </p:txBody>
      </p:sp>
      <p:grpSp>
        <p:nvGrpSpPr>
          <p:cNvPr id="41989" name="Group 4"/>
          <p:cNvGrpSpPr>
            <a:grpSpLocks/>
          </p:cNvGrpSpPr>
          <p:nvPr/>
        </p:nvGrpSpPr>
        <p:grpSpPr bwMode="auto">
          <a:xfrm>
            <a:off x="495300" y="6411913"/>
            <a:ext cx="2628900" cy="369887"/>
            <a:chOff x="495300" y="6172200"/>
            <a:chExt cx="2628900" cy="369332"/>
          </a:xfrm>
        </p:grpSpPr>
        <p:sp>
          <p:nvSpPr>
            <p:cNvPr id="2" name="TextBox 1"/>
            <p:cNvSpPr txBox="1"/>
            <p:nvPr/>
          </p:nvSpPr>
          <p:spPr>
            <a:xfrm>
              <a:off x="590550" y="6172200"/>
              <a:ext cx="2438400" cy="369332"/>
            </a:xfrm>
            <a:prstGeom prst="rect">
              <a:avLst/>
            </a:prstGeom>
            <a:noFill/>
          </p:spPr>
          <p:txBody>
            <a:bodyPr>
              <a:spAutoFit/>
            </a:bodyPr>
            <a:lstStyle/>
            <a:p>
              <a:pPr algn="ctr" eaLnBrk="1" hangingPunct="1">
                <a:defRPr/>
              </a:pPr>
              <a:r>
                <a:rPr lang="fr-SN" dirty="0">
                  <a:latin typeface="+mn-lt"/>
                  <a:cs typeface="Arial" charset="0"/>
                </a:rPr>
                <a:t>Capacité de diagnostic</a:t>
              </a:r>
            </a:p>
          </p:txBody>
        </p:sp>
        <p:cxnSp>
          <p:nvCxnSpPr>
            <p:cNvPr id="4" name="Straight Connector 3"/>
            <p:cNvCxnSpPr/>
            <p:nvPr/>
          </p:nvCxnSpPr>
          <p:spPr>
            <a:xfrm>
              <a:off x="495300" y="6188051"/>
              <a:ext cx="2628900" cy="221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990" name="Group 10"/>
          <p:cNvGrpSpPr>
            <a:grpSpLocks/>
          </p:cNvGrpSpPr>
          <p:nvPr/>
        </p:nvGrpSpPr>
        <p:grpSpPr bwMode="auto">
          <a:xfrm>
            <a:off x="3429000" y="6411913"/>
            <a:ext cx="5257800" cy="369887"/>
            <a:chOff x="3429000" y="6187643"/>
            <a:chExt cx="5257800" cy="369332"/>
          </a:xfrm>
        </p:grpSpPr>
        <p:sp>
          <p:nvSpPr>
            <p:cNvPr id="6" name="TextBox 5"/>
            <p:cNvSpPr txBox="1"/>
            <p:nvPr/>
          </p:nvSpPr>
          <p:spPr>
            <a:xfrm>
              <a:off x="3429000" y="6187643"/>
              <a:ext cx="5257800" cy="369332"/>
            </a:xfrm>
            <a:prstGeom prst="rect">
              <a:avLst/>
            </a:prstGeom>
            <a:noFill/>
          </p:spPr>
          <p:txBody>
            <a:bodyPr>
              <a:spAutoFit/>
            </a:bodyPr>
            <a:lstStyle/>
            <a:p>
              <a:pPr algn="ctr" eaLnBrk="1" hangingPunct="1">
                <a:defRPr/>
              </a:pPr>
              <a:r>
                <a:rPr lang="fr-SN" dirty="0">
                  <a:latin typeface="+mn-lt"/>
                  <a:cs typeface="Arial" charset="0"/>
                </a:rPr>
                <a:t>Médicaments</a:t>
              </a:r>
            </a:p>
          </p:txBody>
        </p:sp>
        <p:cxnSp>
          <p:nvCxnSpPr>
            <p:cNvPr id="10" name="Straight Connector 9"/>
            <p:cNvCxnSpPr/>
            <p:nvPr/>
          </p:nvCxnSpPr>
          <p:spPr>
            <a:xfrm>
              <a:off x="3810000" y="6211419"/>
              <a:ext cx="4876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61676627"/>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t>Disponibilité </a:t>
            </a:r>
            <a:r>
              <a:rPr lang="fr-FR" dirty="0" smtClean="0"/>
              <a:t>des services des maladies cardio-vasculaires par région </a:t>
            </a:r>
            <a:endParaRPr lang="en-US" dirty="0"/>
          </a:p>
        </p:txBody>
      </p:sp>
      <p:sp>
        <p:nvSpPr>
          <p:cNvPr id="5" name="TextBox 4"/>
          <p:cNvSpPr txBox="1"/>
          <p:nvPr/>
        </p:nvSpPr>
        <p:spPr>
          <a:xfrm>
            <a:off x="0" y="1219200"/>
            <a:ext cx="8534400" cy="646113"/>
          </a:xfrm>
          <a:prstGeom prst="rect">
            <a:avLst/>
          </a:prstGeom>
          <a:noFill/>
        </p:spPr>
        <p:txBody>
          <a:bodyPr>
            <a:spAutoFit/>
          </a:bodyPr>
          <a:lstStyle/>
          <a:p>
            <a:pPr eaLnBrk="1" hangingPunct="1">
              <a:defRPr/>
            </a:pPr>
            <a:r>
              <a:rPr lang="fr-FR" i="1" dirty="0">
                <a:latin typeface="+mn-lt"/>
                <a:cs typeface="Arial" charset="0"/>
              </a:rPr>
              <a:t>Parmi toutes les structures (</a:t>
            </a:r>
            <a:r>
              <a:rPr lang="fr-FR" b="1" i="1" dirty="0">
                <a:latin typeface="+mn-lt"/>
                <a:cs typeface="Arial" charset="0"/>
              </a:rPr>
              <a:t>N=366</a:t>
            </a:r>
            <a:r>
              <a:rPr lang="fr-FR" i="1" dirty="0">
                <a:latin typeface="+mn-lt"/>
                <a:cs typeface="Arial" charset="0"/>
              </a:rPr>
              <a:t>), pourcentage offrant des services de prise en charge des maladies cardio-vasculaires</a:t>
            </a:r>
          </a:p>
        </p:txBody>
      </p:sp>
      <p:grpSp>
        <p:nvGrpSpPr>
          <p:cNvPr id="44036" name="Group 4"/>
          <p:cNvGrpSpPr>
            <a:grpSpLocks noChangeAspect="1"/>
          </p:cNvGrpSpPr>
          <p:nvPr/>
        </p:nvGrpSpPr>
        <p:grpSpPr bwMode="auto">
          <a:xfrm>
            <a:off x="762000" y="1169988"/>
            <a:ext cx="8001000" cy="6069012"/>
            <a:chOff x="480" y="737"/>
            <a:chExt cx="5040" cy="3823"/>
          </a:xfrm>
        </p:grpSpPr>
        <p:sp>
          <p:nvSpPr>
            <p:cNvPr id="44056"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4060"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4064"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65"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66"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67"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68"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69"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0"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1"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2"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3"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4"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5"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6"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7"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78"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en-US">
                <a:latin typeface="Arial" charset="0"/>
                <a:cs typeface="Arial" charset="0"/>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408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4084"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85"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86"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87"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88"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89"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0"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1"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4096"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7"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98" name="Rectangle 50"/>
            <p:cNvSpPr>
              <a:spLocks noChangeArrowheads="1"/>
            </p:cNvSpPr>
            <p:nvPr/>
          </p:nvSpPr>
          <p:spPr bwMode="auto">
            <a:xfrm>
              <a:off x="1265" y="4132"/>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44099"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0"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1"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2" name="Rectangle 55"/>
            <p:cNvSpPr>
              <a:spLocks noChangeArrowheads="1"/>
            </p:cNvSpPr>
            <p:nvPr/>
          </p:nvSpPr>
          <p:spPr bwMode="auto">
            <a:xfrm>
              <a:off x="1613" y="4058"/>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44103"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4"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5"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106"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6" name="TextBox 65"/>
          <p:cNvSpPr txBox="1"/>
          <p:nvPr/>
        </p:nvSpPr>
        <p:spPr>
          <a:xfrm>
            <a:off x="3660775" y="1820863"/>
            <a:ext cx="1344613" cy="646112"/>
          </a:xfrm>
          <a:prstGeom prst="rect">
            <a:avLst/>
          </a:prstGeom>
          <a:noFill/>
        </p:spPr>
        <p:txBody>
          <a:bodyPr>
            <a:spAutoFit/>
          </a:bodyPr>
          <a:lstStyle/>
          <a:p>
            <a:pPr algn="ctr" eaLnBrk="1" hangingPunct="1">
              <a:defRPr/>
            </a:pPr>
            <a:r>
              <a:rPr lang="en-US" dirty="0">
                <a:latin typeface="+mn-lt"/>
                <a:cs typeface="Arial" charset="0"/>
              </a:rPr>
              <a:t>Saint-Louis</a:t>
            </a:r>
          </a:p>
          <a:p>
            <a:pPr algn="ctr" eaLnBrk="1" hangingPunct="1">
              <a:defRPr/>
            </a:pPr>
            <a:r>
              <a:rPr lang="en-US" dirty="0">
                <a:latin typeface="+mn-lt"/>
                <a:cs typeface="Arial" charset="0"/>
              </a:rPr>
              <a:t>100 %</a:t>
            </a:r>
          </a:p>
        </p:txBody>
      </p:sp>
      <p:sp>
        <p:nvSpPr>
          <p:cNvPr id="67" name="TextBox 66"/>
          <p:cNvSpPr txBox="1"/>
          <p:nvPr/>
        </p:nvSpPr>
        <p:spPr>
          <a:xfrm>
            <a:off x="5124450" y="3195638"/>
            <a:ext cx="1344613" cy="646112"/>
          </a:xfrm>
          <a:prstGeom prst="rect">
            <a:avLst/>
          </a:prstGeom>
          <a:noFill/>
        </p:spPr>
        <p:txBody>
          <a:bodyPr>
            <a:spAutoFit/>
          </a:bodyPr>
          <a:lstStyle/>
          <a:p>
            <a:pPr algn="ctr" eaLnBrk="1" hangingPunct="1">
              <a:defRPr/>
            </a:pPr>
            <a:r>
              <a:rPr lang="en-US" dirty="0" err="1">
                <a:latin typeface="+mn-lt"/>
                <a:cs typeface="Arial" charset="0"/>
              </a:rPr>
              <a:t>Matam</a:t>
            </a:r>
            <a:endParaRPr lang="en-US" dirty="0">
              <a:latin typeface="+mn-lt"/>
              <a:cs typeface="Arial" charset="0"/>
            </a:endParaRPr>
          </a:p>
          <a:p>
            <a:pPr algn="ctr" eaLnBrk="1" hangingPunct="1">
              <a:defRPr/>
            </a:pPr>
            <a:r>
              <a:rPr lang="en-US" dirty="0">
                <a:latin typeface="+mn-lt"/>
                <a:cs typeface="Arial" charset="0"/>
              </a:rPr>
              <a:t>100 %</a:t>
            </a:r>
          </a:p>
        </p:txBody>
      </p:sp>
      <p:sp>
        <p:nvSpPr>
          <p:cNvPr id="68" name="TextBox 67"/>
          <p:cNvSpPr txBox="1"/>
          <p:nvPr/>
        </p:nvSpPr>
        <p:spPr>
          <a:xfrm>
            <a:off x="5410200" y="4548188"/>
            <a:ext cx="1549400" cy="646112"/>
          </a:xfrm>
          <a:prstGeom prst="rect">
            <a:avLst/>
          </a:prstGeom>
          <a:noFill/>
        </p:spPr>
        <p:txBody>
          <a:bodyPr>
            <a:spAutoFit/>
          </a:bodyPr>
          <a:lstStyle/>
          <a:p>
            <a:pPr algn="ctr" eaLnBrk="1" hangingPunct="1">
              <a:defRPr/>
            </a:pPr>
            <a:r>
              <a:rPr lang="en-US" dirty="0" err="1">
                <a:solidFill>
                  <a:sysClr val="windowText" lastClr="000000"/>
                </a:solidFill>
                <a:latin typeface="+mn-lt"/>
                <a:cs typeface="Arial" charset="0"/>
              </a:rPr>
              <a:t>Tambacounda</a:t>
            </a:r>
            <a:endParaRPr lang="en-US" dirty="0">
              <a:solidFill>
                <a:sysClr val="windowText" lastClr="000000"/>
              </a:solidFill>
              <a:latin typeface="+mn-lt"/>
              <a:cs typeface="Arial" charset="0"/>
            </a:endParaRPr>
          </a:p>
          <a:p>
            <a:pPr algn="ctr" eaLnBrk="1" hangingPunct="1">
              <a:defRPr/>
            </a:pPr>
            <a:r>
              <a:rPr lang="en-US" dirty="0">
                <a:solidFill>
                  <a:sysClr val="windowText" lastClr="000000"/>
                </a:solidFill>
                <a:latin typeface="+mn-lt"/>
                <a:cs typeface="Arial" charset="0"/>
              </a:rPr>
              <a:t>100 %</a:t>
            </a:r>
          </a:p>
        </p:txBody>
      </p:sp>
      <p:sp>
        <p:nvSpPr>
          <p:cNvPr id="69" name="TextBox 68"/>
          <p:cNvSpPr txBox="1"/>
          <p:nvPr/>
        </p:nvSpPr>
        <p:spPr>
          <a:xfrm>
            <a:off x="6640513" y="5881688"/>
            <a:ext cx="1549400" cy="646112"/>
          </a:xfrm>
          <a:prstGeom prst="rect">
            <a:avLst/>
          </a:prstGeom>
          <a:noFill/>
        </p:spPr>
        <p:txBody>
          <a:bodyPr>
            <a:spAutoFit/>
          </a:bodyPr>
          <a:lstStyle/>
          <a:p>
            <a:pPr algn="ctr" eaLnBrk="1" hangingPunct="1">
              <a:defRPr/>
            </a:pPr>
            <a:r>
              <a:rPr lang="en-US" dirty="0" err="1">
                <a:solidFill>
                  <a:sysClr val="windowText" lastClr="000000"/>
                </a:solidFill>
                <a:latin typeface="+mn-lt"/>
                <a:cs typeface="Arial" charset="0"/>
              </a:rPr>
              <a:t>Kédougou</a:t>
            </a:r>
            <a:endParaRPr lang="en-US" dirty="0">
              <a:solidFill>
                <a:sysClr val="windowText" lastClr="000000"/>
              </a:solidFill>
              <a:latin typeface="+mn-lt"/>
              <a:cs typeface="Arial" charset="0"/>
            </a:endParaRPr>
          </a:p>
          <a:p>
            <a:pPr algn="ctr" eaLnBrk="1" hangingPunct="1">
              <a:defRPr/>
            </a:pPr>
            <a:r>
              <a:rPr lang="en-US" dirty="0">
                <a:solidFill>
                  <a:sysClr val="windowText" lastClr="000000"/>
                </a:solidFill>
                <a:latin typeface="+mn-lt"/>
                <a:cs typeface="Arial" charset="0"/>
              </a:rPr>
              <a:t>100 %</a:t>
            </a:r>
          </a:p>
        </p:txBody>
      </p:sp>
      <p:sp>
        <p:nvSpPr>
          <p:cNvPr id="70" name="TextBox 69"/>
          <p:cNvSpPr txBox="1"/>
          <p:nvPr/>
        </p:nvSpPr>
        <p:spPr>
          <a:xfrm>
            <a:off x="4098925" y="5697538"/>
            <a:ext cx="1549400" cy="646112"/>
          </a:xfrm>
          <a:prstGeom prst="rect">
            <a:avLst/>
          </a:prstGeom>
          <a:noFill/>
        </p:spPr>
        <p:txBody>
          <a:bodyPr>
            <a:spAutoFit/>
          </a:bodyPr>
          <a:lstStyle/>
          <a:p>
            <a:pPr algn="ctr" eaLnBrk="1" hangingPunct="1">
              <a:defRPr/>
            </a:pPr>
            <a:r>
              <a:rPr lang="en-US" dirty="0" err="1">
                <a:latin typeface="+mn-lt"/>
                <a:cs typeface="Arial" charset="0"/>
              </a:rPr>
              <a:t>Kolda</a:t>
            </a:r>
            <a:endParaRPr lang="en-US" dirty="0">
              <a:latin typeface="+mn-lt"/>
              <a:cs typeface="Arial" charset="0"/>
            </a:endParaRPr>
          </a:p>
          <a:p>
            <a:pPr algn="ctr" eaLnBrk="1" hangingPunct="1">
              <a:defRPr/>
            </a:pPr>
            <a:r>
              <a:rPr lang="en-US" dirty="0">
                <a:latin typeface="+mn-lt"/>
                <a:cs typeface="Arial" charset="0"/>
              </a:rPr>
              <a:t>100 %</a:t>
            </a:r>
          </a:p>
        </p:txBody>
      </p:sp>
      <p:sp>
        <p:nvSpPr>
          <p:cNvPr id="71" name="TextBox 70"/>
          <p:cNvSpPr txBox="1"/>
          <p:nvPr/>
        </p:nvSpPr>
        <p:spPr>
          <a:xfrm>
            <a:off x="2963863" y="5802313"/>
            <a:ext cx="1022350" cy="646112"/>
          </a:xfrm>
          <a:prstGeom prst="rect">
            <a:avLst/>
          </a:prstGeom>
          <a:noFill/>
        </p:spPr>
        <p:txBody>
          <a:bodyPr>
            <a:spAutoFit/>
          </a:bodyPr>
          <a:lstStyle/>
          <a:p>
            <a:pPr algn="ctr" eaLnBrk="1" hangingPunct="1">
              <a:defRPr/>
            </a:pPr>
            <a:r>
              <a:rPr lang="en-US" dirty="0" err="1">
                <a:latin typeface="+mn-lt"/>
                <a:cs typeface="Arial" charset="0"/>
              </a:rPr>
              <a:t>Sédhiou</a:t>
            </a:r>
            <a:endParaRPr lang="en-US" dirty="0">
              <a:latin typeface="+mn-lt"/>
              <a:cs typeface="Arial" charset="0"/>
            </a:endParaRPr>
          </a:p>
          <a:p>
            <a:pPr algn="ctr" eaLnBrk="1" hangingPunct="1">
              <a:defRPr/>
            </a:pPr>
            <a:r>
              <a:rPr lang="en-US" dirty="0">
                <a:latin typeface="+mn-lt"/>
                <a:cs typeface="Arial" charset="0"/>
              </a:rPr>
              <a:t>100 %</a:t>
            </a:r>
          </a:p>
        </p:txBody>
      </p:sp>
      <p:sp>
        <p:nvSpPr>
          <p:cNvPr id="72" name="TextBox 71"/>
          <p:cNvSpPr txBox="1"/>
          <p:nvPr/>
        </p:nvSpPr>
        <p:spPr>
          <a:xfrm>
            <a:off x="682625" y="5943600"/>
            <a:ext cx="1222375" cy="646113"/>
          </a:xfrm>
          <a:prstGeom prst="rect">
            <a:avLst/>
          </a:prstGeom>
          <a:noFill/>
        </p:spPr>
        <p:txBody>
          <a:bodyPr>
            <a:spAutoFit/>
          </a:bodyPr>
          <a:lstStyle/>
          <a:p>
            <a:pPr algn="ctr" eaLnBrk="1" hangingPunct="1">
              <a:defRPr/>
            </a:pPr>
            <a:r>
              <a:rPr lang="en-US" dirty="0" err="1">
                <a:latin typeface="+mn-lt"/>
                <a:cs typeface="Arial" charset="0"/>
              </a:rPr>
              <a:t>Ziguinchor</a:t>
            </a:r>
            <a:endParaRPr lang="en-US" dirty="0">
              <a:latin typeface="+mn-lt"/>
              <a:cs typeface="Arial" charset="0"/>
            </a:endParaRPr>
          </a:p>
          <a:p>
            <a:pPr algn="ctr" eaLnBrk="1" hangingPunct="1">
              <a:defRPr/>
            </a:pPr>
            <a:r>
              <a:rPr lang="en-US" dirty="0">
                <a:latin typeface="+mn-lt"/>
                <a:cs typeface="Arial" charset="0"/>
              </a:rPr>
              <a:t>100 %</a:t>
            </a:r>
          </a:p>
        </p:txBody>
      </p:sp>
      <p:sp>
        <p:nvSpPr>
          <p:cNvPr id="73" name="TextBox 72"/>
          <p:cNvSpPr txBox="1"/>
          <p:nvPr/>
        </p:nvSpPr>
        <p:spPr>
          <a:xfrm>
            <a:off x="3455988" y="4252913"/>
            <a:ext cx="1022350" cy="646112"/>
          </a:xfrm>
          <a:prstGeom prst="rect">
            <a:avLst/>
          </a:prstGeom>
          <a:noFill/>
        </p:spPr>
        <p:txBody>
          <a:bodyPr>
            <a:spAutoFit/>
          </a:bodyPr>
          <a:lstStyle/>
          <a:p>
            <a:pPr algn="ctr" eaLnBrk="1" hangingPunct="1">
              <a:defRPr/>
            </a:pPr>
            <a:r>
              <a:rPr lang="en-US" dirty="0" err="1">
                <a:latin typeface="+mn-lt"/>
                <a:cs typeface="Arial" charset="0"/>
              </a:rPr>
              <a:t>Kaffrine</a:t>
            </a:r>
            <a:endParaRPr lang="en-US" dirty="0">
              <a:latin typeface="+mn-lt"/>
              <a:cs typeface="Arial" charset="0"/>
            </a:endParaRPr>
          </a:p>
          <a:p>
            <a:pPr algn="ctr" eaLnBrk="1" hangingPunct="1">
              <a:defRPr/>
            </a:pPr>
            <a:r>
              <a:rPr lang="en-US" dirty="0">
                <a:latin typeface="+mn-lt"/>
                <a:cs typeface="Arial" charset="0"/>
              </a:rPr>
              <a:t>100 %</a:t>
            </a:r>
          </a:p>
        </p:txBody>
      </p:sp>
      <p:sp>
        <p:nvSpPr>
          <p:cNvPr id="74" name="TextBox 73"/>
          <p:cNvSpPr txBox="1"/>
          <p:nvPr/>
        </p:nvSpPr>
        <p:spPr>
          <a:xfrm>
            <a:off x="3186113" y="2844800"/>
            <a:ext cx="1022350" cy="646113"/>
          </a:xfrm>
          <a:prstGeom prst="rect">
            <a:avLst/>
          </a:prstGeom>
          <a:noFill/>
        </p:spPr>
        <p:txBody>
          <a:bodyPr>
            <a:spAutoFit/>
          </a:bodyPr>
          <a:lstStyle/>
          <a:p>
            <a:pPr algn="ctr" eaLnBrk="1" hangingPunct="1">
              <a:defRPr/>
            </a:pPr>
            <a:r>
              <a:rPr lang="en-US" dirty="0" err="1">
                <a:latin typeface="+mn-lt"/>
                <a:cs typeface="Arial" charset="0"/>
              </a:rPr>
              <a:t>Louga</a:t>
            </a:r>
            <a:endParaRPr lang="en-US" dirty="0">
              <a:latin typeface="+mn-lt"/>
              <a:cs typeface="Arial" charset="0"/>
            </a:endParaRPr>
          </a:p>
          <a:p>
            <a:pPr algn="ctr" eaLnBrk="1" hangingPunct="1">
              <a:defRPr/>
            </a:pPr>
            <a:r>
              <a:rPr lang="en-US" dirty="0">
                <a:latin typeface="+mn-lt"/>
                <a:cs typeface="Arial" charset="0"/>
              </a:rPr>
              <a:t>100 %</a:t>
            </a:r>
          </a:p>
        </p:txBody>
      </p:sp>
      <p:sp>
        <p:nvSpPr>
          <p:cNvPr id="75" name="TextBox 74"/>
          <p:cNvSpPr txBox="1"/>
          <p:nvPr/>
        </p:nvSpPr>
        <p:spPr>
          <a:xfrm>
            <a:off x="2092325" y="5219700"/>
            <a:ext cx="1022350" cy="646113"/>
          </a:xfrm>
          <a:prstGeom prst="rect">
            <a:avLst/>
          </a:prstGeom>
          <a:noFill/>
        </p:spPr>
        <p:txBody>
          <a:bodyPr>
            <a:spAutoFit/>
          </a:bodyPr>
          <a:lstStyle/>
          <a:p>
            <a:pPr algn="ctr" eaLnBrk="1" hangingPunct="1">
              <a:defRPr/>
            </a:pPr>
            <a:r>
              <a:rPr lang="en-US" dirty="0" err="1">
                <a:latin typeface="+mn-lt"/>
                <a:cs typeface="Arial" charset="0"/>
              </a:rPr>
              <a:t>Kaolack</a:t>
            </a:r>
            <a:endParaRPr lang="en-US" dirty="0">
              <a:latin typeface="+mn-lt"/>
              <a:cs typeface="Arial" charset="0"/>
            </a:endParaRPr>
          </a:p>
          <a:p>
            <a:pPr algn="ctr" eaLnBrk="1" hangingPunct="1">
              <a:defRPr/>
            </a:pPr>
            <a:r>
              <a:rPr lang="en-US" dirty="0">
                <a:latin typeface="+mn-lt"/>
                <a:cs typeface="Arial" charset="0"/>
              </a:rPr>
              <a:t>100 %</a:t>
            </a:r>
          </a:p>
        </p:txBody>
      </p:sp>
      <p:sp>
        <p:nvSpPr>
          <p:cNvPr id="76" name="TextBox 75"/>
          <p:cNvSpPr txBox="1"/>
          <p:nvPr/>
        </p:nvSpPr>
        <p:spPr>
          <a:xfrm>
            <a:off x="2286000" y="3549650"/>
            <a:ext cx="1022350" cy="646113"/>
          </a:xfrm>
          <a:prstGeom prst="rect">
            <a:avLst/>
          </a:prstGeom>
          <a:noFill/>
        </p:spPr>
        <p:txBody>
          <a:bodyPr>
            <a:spAutoFit/>
          </a:bodyPr>
          <a:lstStyle/>
          <a:p>
            <a:pPr algn="ctr" eaLnBrk="1" hangingPunct="1">
              <a:defRPr/>
            </a:pPr>
            <a:r>
              <a:rPr lang="en-US" dirty="0" err="1">
                <a:latin typeface="+mn-lt"/>
                <a:cs typeface="Arial" charset="0"/>
              </a:rPr>
              <a:t>Diourbel</a:t>
            </a:r>
            <a:endParaRPr lang="en-US" dirty="0">
              <a:latin typeface="+mn-lt"/>
              <a:cs typeface="Arial" charset="0"/>
            </a:endParaRPr>
          </a:p>
          <a:p>
            <a:pPr algn="ctr" eaLnBrk="1" hangingPunct="1">
              <a:defRPr/>
            </a:pPr>
            <a:r>
              <a:rPr lang="en-US" dirty="0">
                <a:latin typeface="+mn-lt"/>
                <a:cs typeface="Arial" charset="0"/>
              </a:rPr>
              <a:t>100 %</a:t>
            </a:r>
          </a:p>
        </p:txBody>
      </p:sp>
      <p:sp>
        <p:nvSpPr>
          <p:cNvPr id="77" name="TextBox 76"/>
          <p:cNvSpPr txBox="1"/>
          <p:nvPr/>
        </p:nvSpPr>
        <p:spPr>
          <a:xfrm>
            <a:off x="1492250" y="3544888"/>
            <a:ext cx="841375" cy="646112"/>
          </a:xfrm>
          <a:prstGeom prst="rect">
            <a:avLst/>
          </a:prstGeom>
          <a:noFill/>
        </p:spPr>
        <p:txBody>
          <a:bodyPr>
            <a:spAutoFit/>
          </a:bodyPr>
          <a:lstStyle/>
          <a:p>
            <a:pPr algn="ctr" eaLnBrk="1" hangingPunct="1">
              <a:defRPr/>
            </a:pPr>
            <a:r>
              <a:rPr lang="en-US" dirty="0" err="1">
                <a:latin typeface="+mn-lt"/>
                <a:cs typeface="Arial" charset="0"/>
              </a:rPr>
              <a:t>Thiès</a:t>
            </a:r>
            <a:endParaRPr lang="en-US" dirty="0">
              <a:latin typeface="+mn-lt"/>
              <a:cs typeface="Arial" charset="0"/>
            </a:endParaRPr>
          </a:p>
          <a:p>
            <a:pPr algn="ctr" eaLnBrk="1" hangingPunct="1">
              <a:defRPr/>
            </a:pPr>
            <a:r>
              <a:rPr lang="en-US" dirty="0">
                <a:latin typeface="+mn-lt"/>
                <a:cs typeface="Arial" charset="0"/>
              </a:rPr>
              <a:t>100 %</a:t>
            </a:r>
          </a:p>
        </p:txBody>
      </p:sp>
      <p:sp>
        <p:nvSpPr>
          <p:cNvPr id="78" name="TextBox 77"/>
          <p:cNvSpPr txBox="1"/>
          <p:nvPr/>
        </p:nvSpPr>
        <p:spPr>
          <a:xfrm>
            <a:off x="501650" y="3240088"/>
            <a:ext cx="1022350" cy="646112"/>
          </a:xfrm>
          <a:prstGeom prst="rect">
            <a:avLst/>
          </a:prstGeom>
          <a:noFill/>
        </p:spPr>
        <p:txBody>
          <a:bodyPr>
            <a:spAutoFit/>
          </a:bodyPr>
          <a:lstStyle/>
          <a:p>
            <a:pPr algn="ctr" eaLnBrk="1" hangingPunct="1">
              <a:defRPr/>
            </a:pPr>
            <a:r>
              <a:rPr lang="en-US" dirty="0">
                <a:latin typeface="+mn-lt"/>
                <a:cs typeface="Arial" charset="0"/>
              </a:rPr>
              <a:t>Dakar</a:t>
            </a:r>
          </a:p>
          <a:p>
            <a:pPr algn="ctr" eaLnBrk="1" hangingPunct="1">
              <a:defRPr/>
            </a:pPr>
            <a:r>
              <a:rPr lang="en-US" dirty="0">
                <a:latin typeface="+mn-lt"/>
                <a:cs typeface="Arial" charset="0"/>
              </a:rPr>
              <a:t>92 %</a:t>
            </a:r>
          </a:p>
        </p:txBody>
      </p:sp>
      <p:sp>
        <p:nvSpPr>
          <p:cNvPr id="79" name="TextBox 78"/>
          <p:cNvSpPr txBox="1"/>
          <p:nvPr/>
        </p:nvSpPr>
        <p:spPr>
          <a:xfrm>
            <a:off x="1035050" y="4572000"/>
            <a:ext cx="1022350" cy="646113"/>
          </a:xfrm>
          <a:prstGeom prst="rect">
            <a:avLst/>
          </a:prstGeom>
          <a:noFill/>
        </p:spPr>
        <p:txBody>
          <a:bodyPr>
            <a:spAutoFit/>
          </a:bodyPr>
          <a:lstStyle/>
          <a:p>
            <a:pPr algn="ctr" eaLnBrk="1" hangingPunct="1">
              <a:defRPr/>
            </a:pPr>
            <a:r>
              <a:rPr lang="en-US" dirty="0" err="1">
                <a:latin typeface="+mn-lt"/>
                <a:cs typeface="Arial" charset="0"/>
              </a:rPr>
              <a:t>Fatick</a:t>
            </a:r>
            <a:endParaRPr lang="en-US" dirty="0">
              <a:latin typeface="+mn-lt"/>
              <a:cs typeface="Arial" charset="0"/>
            </a:endParaRPr>
          </a:p>
          <a:p>
            <a:pPr algn="ctr" eaLnBrk="1" hangingPunct="1">
              <a:defRPr/>
            </a:pPr>
            <a:r>
              <a:rPr lang="en-US" dirty="0">
                <a:latin typeface="+mn-lt"/>
                <a:cs typeface="Arial" charset="0"/>
              </a:rPr>
              <a:t>100 %</a:t>
            </a:r>
          </a:p>
        </p:txBody>
      </p:sp>
      <p:sp>
        <p:nvSpPr>
          <p:cNvPr id="80" name="TextBox 79"/>
          <p:cNvSpPr txBox="1"/>
          <p:nvPr/>
        </p:nvSpPr>
        <p:spPr>
          <a:xfrm>
            <a:off x="7167563" y="2028825"/>
            <a:ext cx="1366837" cy="831850"/>
          </a:xfrm>
          <a:prstGeom prst="rect">
            <a:avLst/>
          </a:prstGeom>
          <a:noFill/>
        </p:spPr>
        <p:txBody>
          <a:bodyPr>
            <a:spAutoFit/>
          </a:bodyPr>
          <a:lstStyle/>
          <a:p>
            <a:pPr algn="ctr" eaLnBrk="1" hangingPunct="1">
              <a:defRPr/>
            </a:pPr>
            <a:r>
              <a:rPr lang="en-US" sz="2400" b="1" dirty="0" err="1">
                <a:latin typeface="+mn-lt"/>
                <a:cs typeface="Arial" charset="0"/>
              </a:rPr>
              <a:t>Sénégal</a:t>
            </a:r>
            <a:endParaRPr lang="en-US" sz="2400" b="1" dirty="0">
              <a:latin typeface="+mn-lt"/>
              <a:cs typeface="Arial" charset="0"/>
            </a:endParaRPr>
          </a:p>
          <a:p>
            <a:pPr algn="ctr" eaLnBrk="1" hangingPunct="1">
              <a:defRPr/>
            </a:pPr>
            <a:r>
              <a:rPr lang="en-US" sz="2400" b="1" dirty="0">
                <a:latin typeface="+mn-lt"/>
                <a:cs typeface="Arial" charset="0"/>
              </a:rPr>
              <a:t>99 %</a:t>
            </a:r>
          </a:p>
        </p:txBody>
      </p:sp>
      <p:cxnSp>
        <p:nvCxnSpPr>
          <p:cNvPr id="82" name="Straight Connector 81"/>
          <p:cNvCxnSpPr>
            <a:stCxn id="72" idx="3"/>
          </p:cNvCxnSpPr>
          <p:nvPr/>
        </p:nvCxnSpPr>
        <p:spPr>
          <a:xfrm flipV="1">
            <a:off x="1905000" y="6248400"/>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8"/>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038"/>
            <a:ext cx="304800" cy="284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863" y="5091113"/>
            <a:ext cx="150812"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932804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4267200"/>
            <a:ext cx="9144000" cy="2971800"/>
          </a:xfrm>
          <a:prstGeom prst="rect">
            <a:avLst/>
          </a:prstGeom>
          <a:solidFill>
            <a:schemeClr val="accent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
        <p:nvSpPr>
          <p:cNvPr id="11" name="TextBox 10"/>
          <p:cNvSpPr txBox="1"/>
          <p:nvPr/>
        </p:nvSpPr>
        <p:spPr>
          <a:xfrm>
            <a:off x="342874" y="838200"/>
            <a:ext cx="8458200" cy="3477875"/>
          </a:xfrm>
          <a:prstGeom prst="rect">
            <a:avLst/>
          </a:prstGeom>
          <a:noFill/>
        </p:spPr>
        <p:txBody>
          <a:bodyPr wrap="square" rtlCol="0">
            <a:spAutoFit/>
          </a:bodyPr>
          <a:lstStyle/>
          <a:p>
            <a:pPr algn="ctr"/>
            <a:r>
              <a:rPr lang="fr-FR" sz="2000" i="0" dirty="0">
                <a:solidFill>
                  <a:schemeClr val="bg1"/>
                </a:solidFill>
              </a:rPr>
              <a:t>L’Enquête Continue 2016 a été réalisée avec l’appui financier du Gouvernement du Sénégal, de l’Agence des États-Unis pour le Développement International (USAID), du United Nations </a:t>
            </a:r>
            <a:r>
              <a:rPr lang="fr-FR" sz="2000" i="0" dirty="0" err="1" smtClean="0">
                <a:solidFill>
                  <a:schemeClr val="bg1"/>
                </a:solidFill>
              </a:rPr>
              <a:t>Children’s</a:t>
            </a:r>
            <a:r>
              <a:rPr lang="fr-FR" sz="2000" i="0" dirty="0" smtClean="0">
                <a:solidFill>
                  <a:schemeClr val="bg1"/>
                </a:solidFill>
              </a:rPr>
              <a:t> </a:t>
            </a:r>
            <a:r>
              <a:rPr lang="fr-FR" sz="2000" i="0" dirty="0" err="1">
                <a:solidFill>
                  <a:schemeClr val="bg1"/>
                </a:solidFill>
              </a:rPr>
              <a:t>Fund</a:t>
            </a:r>
            <a:r>
              <a:rPr lang="fr-FR" sz="2000" i="0" dirty="0">
                <a:solidFill>
                  <a:schemeClr val="bg1"/>
                </a:solidFill>
              </a:rPr>
              <a:t> (UNICEF), du United Nations Population </a:t>
            </a:r>
            <a:r>
              <a:rPr lang="fr-FR" sz="2000" i="0" dirty="0" err="1">
                <a:solidFill>
                  <a:schemeClr val="bg1"/>
                </a:solidFill>
              </a:rPr>
              <a:t>Fund</a:t>
            </a:r>
            <a:r>
              <a:rPr lang="fr-FR" sz="2000" i="0" dirty="0">
                <a:solidFill>
                  <a:schemeClr val="bg1"/>
                </a:solidFill>
              </a:rPr>
              <a:t> (UNFPA</a:t>
            </a:r>
            <a:r>
              <a:rPr lang="fr-FR" sz="2000" i="0" dirty="0" smtClean="0">
                <a:solidFill>
                  <a:schemeClr val="bg1"/>
                </a:solidFill>
              </a:rPr>
              <a:t>), </a:t>
            </a:r>
            <a:r>
              <a:rPr lang="fr-FR" sz="2000" i="0" dirty="0">
                <a:solidFill>
                  <a:schemeClr val="bg1"/>
                </a:solidFill>
              </a:rPr>
              <a:t>de </a:t>
            </a:r>
            <a:r>
              <a:rPr lang="fr-FR" sz="2000" i="0" dirty="0" err="1">
                <a:solidFill>
                  <a:schemeClr val="bg1"/>
                </a:solidFill>
              </a:rPr>
              <a:t>Micronutrient</a:t>
            </a:r>
            <a:r>
              <a:rPr lang="fr-FR" sz="2000" i="0" dirty="0">
                <a:solidFill>
                  <a:schemeClr val="bg1"/>
                </a:solidFill>
              </a:rPr>
              <a:t> Initiative (MI), et de la Banque Mondiale. Elle a bénéficié de l’assistance technique du programme mondial des Enquêtes Démographiques et de Santé (</a:t>
            </a:r>
            <a:r>
              <a:rPr lang="fr-FR" sz="2000" i="0" dirty="0" err="1">
                <a:solidFill>
                  <a:schemeClr val="bg1"/>
                </a:solidFill>
              </a:rPr>
              <a:t>Demographic</a:t>
            </a:r>
            <a:r>
              <a:rPr lang="fr-FR" sz="2000" i="0" dirty="0">
                <a:solidFill>
                  <a:schemeClr val="bg1"/>
                </a:solidFill>
              </a:rPr>
              <a:t> and </a:t>
            </a:r>
            <a:r>
              <a:rPr lang="fr-FR" sz="2000" i="0" dirty="0" err="1">
                <a:solidFill>
                  <a:schemeClr val="bg1"/>
                </a:solidFill>
              </a:rPr>
              <a:t>Health</a:t>
            </a:r>
            <a:r>
              <a:rPr lang="fr-FR" sz="2000" i="0" dirty="0">
                <a:solidFill>
                  <a:schemeClr val="bg1"/>
                </a:solidFill>
              </a:rPr>
              <a:t> </a:t>
            </a:r>
            <a:r>
              <a:rPr lang="fr-FR" sz="2000" i="0" dirty="0" err="1">
                <a:solidFill>
                  <a:schemeClr val="bg1"/>
                </a:solidFill>
              </a:rPr>
              <a:t>Surveys</a:t>
            </a:r>
            <a:r>
              <a:rPr lang="fr-FR" sz="2000" i="0" dirty="0">
                <a:solidFill>
                  <a:schemeClr val="bg1"/>
                </a:solidFill>
              </a:rPr>
              <a:t>–The DHS Program) de ICF dont l’objectif est de collecter, d’analyser et de diffuser des données démographiques et de santé. Le Laboratoire de Parasitologie de la Faculté de Médecine de l’Université Cheikh </a:t>
            </a:r>
            <a:r>
              <a:rPr lang="fr-FR" sz="2000" i="0" dirty="0" err="1">
                <a:solidFill>
                  <a:schemeClr val="bg1"/>
                </a:solidFill>
              </a:rPr>
              <a:t>Anta</a:t>
            </a:r>
            <a:r>
              <a:rPr lang="fr-FR" sz="2000" i="0" dirty="0">
                <a:solidFill>
                  <a:schemeClr val="bg1"/>
                </a:solidFill>
              </a:rPr>
              <a:t> Diop a apporté son expertise à la réalisation de cette opération.</a:t>
            </a:r>
            <a:endParaRPr lang="en-US" sz="2000" i="0" dirty="0">
              <a:solidFill>
                <a:schemeClr val="bg1"/>
              </a:solidFill>
              <a:latin typeface="+mn-lt"/>
            </a:endParaRPr>
          </a:p>
        </p:txBody>
      </p:sp>
      <p:sp>
        <p:nvSpPr>
          <p:cNvPr id="13" name="Rectangle 12"/>
          <p:cNvSpPr/>
          <p:nvPr/>
        </p:nvSpPr>
        <p:spPr bwMode="auto">
          <a:xfrm>
            <a:off x="-24" y="-76200"/>
            <a:ext cx="9144024" cy="914400"/>
          </a:xfrm>
          <a:prstGeom prst="rect">
            <a:avLst/>
          </a:prstGeom>
          <a:solidFill>
            <a:schemeClr val="accent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accent5"/>
              </a:solidFill>
              <a:effectLst/>
              <a:latin typeface="Arial" charset="0"/>
            </a:endParaRPr>
          </a:p>
        </p:txBody>
      </p:sp>
      <p:pic>
        <p:nvPicPr>
          <p:cNvPr id="12" name="Picture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076674" y="-80356"/>
            <a:ext cx="990600" cy="876158"/>
          </a:xfrm>
          <a:prstGeom prst="rect">
            <a:avLst/>
          </a:prstGeom>
        </p:spPr>
      </p:pic>
      <p:pic>
        <p:nvPicPr>
          <p:cNvPr id="3" name="Picture 2"/>
          <p:cNvPicPr>
            <a:picLocks noChangeAspect="1"/>
          </p:cNvPicPr>
          <p:nvPr/>
        </p:nvPicPr>
        <p:blipFill>
          <a:blip r:embed="rId3"/>
          <a:stretch>
            <a:fillRect/>
          </a:stretch>
        </p:blipFill>
        <p:spPr>
          <a:xfrm>
            <a:off x="743755" y="4716731"/>
            <a:ext cx="7656438" cy="2072737"/>
          </a:xfrm>
          <a:prstGeom prst="rect">
            <a:avLst/>
          </a:prstGeom>
        </p:spPr>
      </p:pic>
    </p:spTree>
    <p:extLst>
      <p:ext uri="{BB962C8B-B14F-4D97-AF65-F5344CB8AC3E}">
        <p14:creationId xmlns:p14="http://schemas.microsoft.com/office/powerpoint/2010/main" val="69581331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idx="4294967295"/>
          </p:nvPr>
        </p:nvSpPr>
        <p:spPr>
          <a:xfrm>
            <a:off x="0" y="0"/>
            <a:ext cx="8229600" cy="1066800"/>
          </a:xfrm>
        </p:spPr>
        <p:txBody>
          <a:bodyPr>
            <a:normAutofit/>
          </a:bodyPr>
          <a:lstStyle/>
          <a:p>
            <a:pPr eaLnBrk="1" hangingPunct="1"/>
            <a:r>
              <a:rPr lang="fr-SN" sz="4000" dirty="0" smtClean="0"/>
              <a:t>Questionnaires</a:t>
            </a:r>
          </a:p>
        </p:txBody>
      </p:sp>
      <p:sp>
        <p:nvSpPr>
          <p:cNvPr id="11267" name="Rectangle 3"/>
          <p:cNvSpPr>
            <a:spLocks noGrp="1" noChangeArrowheads="1"/>
          </p:cNvSpPr>
          <p:nvPr>
            <p:ph idx="4294967295"/>
          </p:nvPr>
        </p:nvSpPr>
        <p:spPr>
          <a:xfrm>
            <a:off x="0" y="1143000"/>
            <a:ext cx="8229600" cy="4525963"/>
          </a:xfrm>
        </p:spPr>
        <p:txBody>
          <a:bodyPr>
            <a:normAutofit/>
          </a:bodyPr>
          <a:lstStyle/>
          <a:p>
            <a:pPr eaLnBrk="1" hangingPunct="1">
              <a:lnSpc>
                <a:spcPct val="90000"/>
              </a:lnSpc>
            </a:pPr>
            <a:r>
              <a:rPr lang="fr-SN" dirty="0" smtClean="0"/>
              <a:t>Développés par le projet The DHS Program </a:t>
            </a:r>
          </a:p>
          <a:p>
            <a:pPr>
              <a:lnSpc>
                <a:spcPct val="90000"/>
              </a:lnSpc>
            </a:pPr>
            <a:r>
              <a:rPr lang="fr-SN" dirty="0" smtClean="0"/>
              <a:t>Adaptés pour </a:t>
            </a:r>
            <a:r>
              <a:rPr lang="fr-FR" dirty="0"/>
              <a:t>le Sénégal de commun accord avec </a:t>
            </a:r>
            <a:r>
              <a:rPr lang="fr-FR" dirty="0" smtClean="0"/>
              <a:t>l’ANSD et les </a:t>
            </a:r>
            <a:r>
              <a:rPr lang="fr-FR" dirty="0"/>
              <a:t>services techniques du </a:t>
            </a:r>
            <a:r>
              <a:rPr lang="fr-FR" dirty="0" smtClean="0"/>
              <a:t>MSAS</a:t>
            </a:r>
            <a:endParaRPr lang="fr-SN" dirty="0" smtClean="0"/>
          </a:p>
          <a:p>
            <a:r>
              <a:rPr lang="fr-FR" dirty="0"/>
              <a:t>Pour la </a:t>
            </a:r>
            <a:r>
              <a:rPr lang="fr-FR" dirty="0" smtClean="0"/>
              <a:t>quatrième année, des corrections </a:t>
            </a:r>
            <a:r>
              <a:rPr lang="fr-FR" dirty="0"/>
              <a:t>ont été apportées sur les </a:t>
            </a:r>
            <a:r>
              <a:rPr lang="fr-FR" dirty="0" smtClean="0"/>
              <a:t>autres questionnaires </a:t>
            </a:r>
            <a:r>
              <a:rPr lang="fr-FR" dirty="0"/>
              <a:t>en se basant sur l’expérience </a:t>
            </a:r>
            <a:r>
              <a:rPr lang="fr-FR" dirty="0" smtClean="0"/>
              <a:t>des 3 premières années</a:t>
            </a:r>
            <a:endParaRPr lang="fr-SN" dirty="0" smtClean="0"/>
          </a:p>
        </p:txBody>
      </p:sp>
    </p:spTree>
    <p:extLst>
      <p:ext uri="{BB962C8B-B14F-4D97-AF65-F5344CB8AC3E}">
        <p14:creationId xmlns:p14="http://schemas.microsoft.com/office/powerpoint/2010/main" val="974173117"/>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757363"/>
          </a:xfrm>
        </p:spPr>
        <p:txBody>
          <a:bodyPr rtlCol="0">
            <a:normAutofit fontScale="90000"/>
          </a:bodyPr>
          <a:lstStyle/>
          <a:p>
            <a:pPr fontAlgn="auto">
              <a:spcAft>
                <a:spcPts val="0"/>
              </a:spcAft>
              <a:defRPr/>
            </a:pPr>
            <a:r>
              <a:rPr lang="fr-FR" dirty="0"/>
              <a:t>Disponibilité des médicaments essentiels et produits pour les maladies cardiovasculaires </a:t>
            </a:r>
            <a:endParaRPr lang="en-US" dirty="0"/>
          </a:p>
        </p:txBody>
      </p:sp>
      <p:graphicFrame>
        <p:nvGraphicFramePr>
          <p:cNvPr id="45059" name="Content Placeholder 6"/>
          <p:cNvGraphicFramePr>
            <a:graphicFrameLocks noGrp="1"/>
          </p:cNvGraphicFramePr>
          <p:nvPr>
            <p:ph idx="4294967295"/>
          </p:nvPr>
        </p:nvGraphicFramePr>
        <p:xfrm>
          <a:off x="-50800" y="2595563"/>
          <a:ext cx="9245600" cy="4149725"/>
        </p:xfrm>
        <a:graphic>
          <a:graphicData uri="http://schemas.openxmlformats.org/presentationml/2006/ole">
            <mc:AlternateContent xmlns:mc="http://schemas.openxmlformats.org/markup-compatibility/2006">
              <mc:Choice xmlns:v="urn:schemas-microsoft-com:vml" Requires="v">
                <p:oleObj spid="_x0000_s5139" name="Chart" r:id="rId4" imgW="9254530" imgH="4157832" progId="Excel.Sheet.8">
                  <p:embed/>
                </p:oleObj>
              </mc:Choice>
              <mc:Fallback>
                <p:oleObj name="Chart" r:id="rId4" imgW="9254530" imgH="4157832" progId="Excel.Sheet.8">
                  <p:embed/>
                  <p:pic>
                    <p:nvPicPr>
                      <p:cNvPr id="0" name="Picture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2595563"/>
                        <a:ext cx="9245600" cy="4149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 name="TextBox 8"/>
          <p:cNvSpPr txBox="1"/>
          <p:nvPr/>
        </p:nvSpPr>
        <p:spPr>
          <a:xfrm>
            <a:off x="0" y="1757363"/>
            <a:ext cx="9158288" cy="922337"/>
          </a:xfrm>
          <a:prstGeom prst="rect">
            <a:avLst/>
          </a:prstGeom>
          <a:noFill/>
        </p:spPr>
        <p:txBody>
          <a:bodyPr>
            <a:spAutoFit/>
          </a:bodyPr>
          <a:lstStyle/>
          <a:p>
            <a:pPr eaLnBrk="1" hangingPunct="1">
              <a:defRPr/>
            </a:pPr>
            <a:r>
              <a:rPr lang="fr-FR" i="1" dirty="0">
                <a:latin typeface="+mn-lt"/>
                <a:cs typeface="Arial" charset="0"/>
              </a:rPr>
              <a:t>Parmi les structures offrant les services des maladies cardiovasculaires (</a:t>
            </a:r>
            <a:r>
              <a:rPr lang="fr-FR" b="1" i="1" dirty="0">
                <a:latin typeface="+mn-lt"/>
                <a:cs typeface="Arial" charset="0"/>
              </a:rPr>
              <a:t>N=366</a:t>
            </a:r>
            <a:r>
              <a:rPr lang="fr-FR" i="1" dirty="0">
                <a:latin typeface="+mn-lt"/>
                <a:cs typeface="Arial" charset="0"/>
              </a:rPr>
              <a:t>), pourcentage ayant les médicaments essentiels et produits indiqués disponibles dans le service le jour de l’enquête</a:t>
            </a:r>
            <a:endParaRPr lang="en-US" i="1" dirty="0" err="1">
              <a:latin typeface="+mn-lt"/>
              <a:cs typeface="Arial" charset="0"/>
            </a:endParaRPr>
          </a:p>
        </p:txBody>
      </p:sp>
    </p:spTree>
    <p:extLst>
      <p:ext uri="{BB962C8B-B14F-4D97-AF65-F5344CB8AC3E}">
        <p14:creationId xmlns:p14="http://schemas.microsoft.com/office/powerpoint/2010/main" val="1119430887"/>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t>Disponibilité </a:t>
            </a:r>
            <a:r>
              <a:rPr lang="fr-FR" dirty="0" smtClean="0"/>
              <a:t>des services des maladies respiratoires chroniques par région </a:t>
            </a:r>
            <a:endParaRPr lang="en-US" dirty="0"/>
          </a:p>
        </p:txBody>
      </p:sp>
      <p:sp>
        <p:nvSpPr>
          <p:cNvPr id="5" name="TextBox 4"/>
          <p:cNvSpPr txBox="1"/>
          <p:nvPr/>
        </p:nvSpPr>
        <p:spPr>
          <a:xfrm>
            <a:off x="0" y="1219200"/>
            <a:ext cx="8534400" cy="646113"/>
          </a:xfrm>
          <a:prstGeom prst="rect">
            <a:avLst/>
          </a:prstGeom>
          <a:noFill/>
        </p:spPr>
        <p:txBody>
          <a:bodyPr>
            <a:spAutoFit/>
          </a:bodyPr>
          <a:lstStyle/>
          <a:p>
            <a:pPr eaLnBrk="1" hangingPunct="1">
              <a:defRPr/>
            </a:pPr>
            <a:r>
              <a:rPr lang="fr-FR" i="1" dirty="0">
                <a:latin typeface="+mn-lt"/>
                <a:cs typeface="Arial" charset="0"/>
              </a:rPr>
              <a:t>Parmi toutes les structures (</a:t>
            </a:r>
            <a:r>
              <a:rPr lang="fr-FR" b="1" i="1" dirty="0">
                <a:latin typeface="+mn-lt"/>
                <a:cs typeface="Arial" charset="0"/>
              </a:rPr>
              <a:t>N=365</a:t>
            </a:r>
            <a:r>
              <a:rPr lang="fr-FR" i="1" dirty="0">
                <a:latin typeface="+mn-lt"/>
                <a:cs typeface="Arial" charset="0"/>
              </a:rPr>
              <a:t>), pourcentage offrant des services de prise en charge des maladies respiratoires chroniques</a:t>
            </a:r>
          </a:p>
        </p:txBody>
      </p:sp>
      <p:grpSp>
        <p:nvGrpSpPr>
          <p:cNvPr id="47108" name="Group 4"/>
          <p:cNvGrpSpPr>
            <a:grpSpLocks noChangeAspect="1"/>
          </p:cNvGrpSpPr>
          <p:nvPr/>
        </p:nvGrpSpPr>
        <p:grpSpPr bwMode="auto">
          <a:xfrm>
            <a:off x="762000" y="1169988"/>
            <a:ext cx="8001000" cy="6069012"/>
            <a:chOff x="480" y="737"/>
            <a:chExt cx="5040" cy="3823"/>
          </a:xfrm>
        </p:grpSpPr>
        <p:sp>
          <p:nvSpPr>
            <p:cNvPr id="4712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7132"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7136"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7"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8"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9"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0"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1"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2"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3"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4"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5"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6"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7"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8"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9"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50"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1" hangingPunct="1">
                <a:defRPr/>
              </a:pPr>
              <a:endParaRPr lang="en-US">
                <a:latin typeface="Arial" charset="0"/>
                <a:cs typeface="Arial" charset="0"/>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7154"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47156"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57"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58"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59"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60"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61"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62"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63"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a:lstStyle/>
            <a:p>
              <a:pPr eaLnBrk="1" hangingPunct="1">
                <a:defRPr/>
              </a:pPr>
              <a:endParaRPr lang="en-US">
                <a:latin typeface="Arial" charset="0"/>
                <a:cs typeface="Arial" charset="0"/>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a:lstStyle/>
            <a:p>
              <a:pPr eaLnBrk="1" hangingPunct="1">
                <a:defRPr/>
              </a:pPr>
              <a:endParaRPr lang="en-US">
                <a:latin typeface="Arial" charset="0"/>
                <a:cs typeface="Arial" charset="0"/>
              </a:endParaRPr>
            </a:p>
          </p:txBody>
        </p:sp>
        <p:sp>
          <p:nvSpPr>
            <p:cNvPr id="47168"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69"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0" name="Rectangle 50"/>
            <p:cNvSpPr>
              <a:spLocks noChangeArrowheads="1"/>
            </p:cNvSpPr>
            <p:nvPr/>
          </p:nvSpPr>
          <p:spPr bwMode="auto">
            <a:xfrm>
              <a:off x="1265" y="4132"/>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47171"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2"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3"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4" name="Rectangle 55"/>
            <p:cNvSpPr>
              <a:spLocks noChangeArrowheads="1"/>
            </p:cNvSpPr>
            <p:nvPr/>
          </p:nvSpPr>
          <p:spPr bwMode="auto">
            <a:xfrm>
              <a:off x="1613" y="4058"/>
              <a:ext cx="2" cy="2"/>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47175"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6"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7"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78"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66" name="TextBox 65"/>
          <p:cNvSpPr txBox="1"/>
          <p:nvPr/>
        </p:nvSpPr>
        <p:spPr>
          <a:xfrm>
            <a:off x="3660775" y="1820863"/>
            <a:ext cx="1344613" cy="646112"/>
          </a:xfrm>
          <a:prstGeom prst="rect">
            <a:avLst/>
          </a:prstGeom>
          <a:noFill/>
        </p:spPr>
        <p:txBody>
          <a:bodyPr>
            <a:spAutoFit/>
          </a:bodyPr>
          <a:lstStyle/>
          <a:p>
            <a:pPr algn="ctr" eaLnBrk="1" hangingPunct="1">
              <a:defRPr/>
            </a:pPr>
            <a:r>
              <a:rPr lang="en-US" dirty="0">
                <a:latin typeface="+mn-lt"/>
                <a:cs typeface="Arial" charset="0"/>
              </a:rPr>
              <a:t>Saint-Louis</a:t>
            </a:r>
          </a:p>
          <a:p>
            <a:pPr algn="ctr" eaLnBrk="1" hangingPunct="1">
              <a:defRPr/>
            </a:pPr>
            <a:r>
              <a:rPr lang="en-US" dirty="0">
                <a:latin typeface="+mn-lt"/>
                <a:cs typeface="Arial" charset="0"/>
              </a:rPr>
              <a:t>100 %</a:t>
            </a:r>
          </a:p>
        </p:txBody>
      </p:sp>
      <p:sp>
        <p:nvSpPr>
          <p:cNvPr id="67" name="TextBox 66"/>
          <p:cNvSpPr txBox="1"/>
          <p:nvPr/>
        </p:nvSpPr>
        <p:spPr>
          <a:xfrm>
            <a:off x="5124450" y="3195638"/>
            <a:ext cx="1344613" cy="646112"/>
          </a:xfrm>
          <a:prstGeom prst="rect">
            <a:avLst/>
          </a:prstGeom>
          <a:noFill/>
        </p:spPr>
        <p:txBody>
          <a:bodyPr>
            <a:spAutoFit/>
          </a:bodyPr>
          <a:lstStyle/>
          <a:p>
            <a:pPr algn="ctr" eaLnBrk="1" hangingPunct="1">
              <a:defRPr/>
            </a:pPr>
            <a:r>
              <a:rPr lang="en-US" dirty="0" err="1">
                <a:latin typeface="+mn-lt"/>
                <a:cs typeface="Arial" charset="0"/>
              </a:rPr>
              <a:t>Matam</a:t>
            </a:r>
            <a:endParaRPr lang="en-US" dirty="0">
              <a:latin typeface="+mn-lt"/>
              <a:cs typeface="Arial" charset="0"/>
            </a:endParaRPr>
          </a:p>
          <a:p>
            <a:pPr algn="ctr" eaLnBrk="1" hangingPunct="1">
              <a:defRPr/>
            </a:pPr>
            <a:r>
              <a:rPr lang="en-US" dirty="0">
                <a:latin typeface="+mn-lt"/>
                <a:cs typeface="Arial" charset="0"/>
              </a:rPr>
              <a:t>100 %</a:t>
            </a:r>
          </a:p>
        </p:txBody>
      </p:sp>
      <p:sp>
        <p:nvSpPr>
          <p:cNvPr id="68" name="TextBox 67"/>
          <p:cNvSpPr txBox="1"/>
          <p:nvPr/>
        </p:nvSpPr>
        <p:spPr>
          <a:xfrm>
            <a:off x="5410200" y="4548188"/>
            <a:ext cx="1549400" cy="646112"/>
          </a:xfrm>
          <a:prstGeom prst="rect">
            <a:avLst/>
          </a:prstGeom>
          <a:noFill/>
        </p:spPr>
        <p:txBody>
          <a:bodyPr>
            <a:spAutoFit/>
          </a:bodyPr>
          <a:lstStyle/>
          <a:p>
            <a:pPr algn="ctr" eaLnBrk="1" hangingPunct="1">
              <a:defRPr/>
            </a:pPr>
            <a:r>
              <a:rPr lang="en-US" dirty="0" err="1">
                <a:solidFill>
                  <a:sysClr val="windowText" lastClr="000000"/>
                </a:solidFill>
                <a:latin typeface="+mn-lt"/>
                <a:cs typeface="Arial" charset="0"/>
              </a:rPr>
              <a:t>Tambacounda</a:t>
            </a:r>
            <a:endParaRPr lang="en-US" dirty="0">
              <a:solidFill>
                <a:sysClr val="windowText" lastClr="000000"/>
              </a:solidFill>
              <a:latin typeface="+mn-lt"/>
              <a:cs typeface="Arial" charset="0"/>
            </a:endParaRPr>
          </a:p>
          <a:p>
            <a:pPr algn="ctr" eaLnBrk="1" hangingPunct="1">
              <a:defRPr/>
            </a:pPr>
            <a:r>
              <a:rPr lang="en-US" dirty="0">
                <a:solidFill>
                  <a:sysClr val="windowText" lastClr="000000"/>
                </a:solidFill>
                <a:latin typeface="+mn-lt"/>
                <a:cs typeface="Arial" charset="0"/>
              </a:rPr>
              <a:t>100 %</a:t>
            </a:r>
          </a:p>
        </p:txBody>
      </p:sp>
      <p:sp>
        <p:nvSpPr>
          <p:cNvPr id="69" name="TextBox 68"/>
          <p:cNvSpPr txBox="1"/>
          <p:nvPr/>
        </p:nvSpPr>
        <p:spPr>
          <a:xfrm>
            <a:off x="6640513" y="5881688"/>
            <a:ext cx="1549400" cy="646112"/>
          </a:xfrm>
          <a:prstGeom prst="rect">
            <a:avLst/>
          </a:prstGeom>
          <a:noFill/>
        </p:spPr>
        <p:txBody>
          <a:bodyPr>
            <a:spAutoFit/>
          </a:bodyPr>
          <a:lstStyle/>
          <a:p>
            <a:pPr algn="ctr" eaLnBrk="1" hangingPunct="1">
              <a:defRPr/>
            </a:pPr>
            <a:r>
              <a:rPr lang="en-US" dirty="0" err="1">
                <a:solidFill>
                  <a:sysClr val="windowText" lastClr="000000"/>
                </a:solidFill>
                <a:latin typeface="+mn-lt"/>
                <a:cs typeface="Arial" charset="0"/>
              </a:rPr>
              <a:t>Kédougou</a:t>
            </a:r>
            <a:endParaRPr lang="en-US" dirty="0">
              <a:solidFill>
                <a:sysClr val="windowText" lastClr="000000"/>
              </a:solidFill>
              <a:latin typeface="+mn-lt"/>
              <a:cs typeface="Arial" charset="0"/>
            </a:endParaRPr>
          </a:p>
          <a:p>
            <a:pPr algn="ctr" eaLnBrk="1" hangingPunct="1">
              <a:defRPr/>
            </a:pPr>
            <a:r>
              <a:rPr lang="en-US" dirty="0">
                <a:solidFill>
                  <a:sysClr val="windowText" lastClr="000000"/>
                </a:solidFill>
                <a:latin typeface="+mn-lt"/>
                <a:cs typeface="Arial" charset="0"/>
              </a:rPr>
              <a:t>100 %</a:t>
            </a:r>
          </a:p>
        </p:txBody>
      </p:sp>
      <p:sp>
        <p:nvSpPr>
          <p:cNvPr id="70" name="TextBox 69"/>
          <p:cNvSpPr txBox="1"/>
          <p:nvPr/>
        </p:nvSpPr>
        <p:spPr>
          <a:xfrm>
            <a:off x="4098925" y="5697538"/>
            <a:ext cx="1549400" cy="646112"/>
          </a:xfrm>
          <a:prstGeom prst="rect">
            <a:avLst/>
          </a:prstGeom>
          <a:noFill/>
        </p:spPr>
        <p:txBody>
          <a:bodyPr>
            <a:spAutoFit/>
          </a:bodyPr>
          <a:lstStyle/>
          <a:p>
            <a:pPr algn="ctr" eaLnBrk="1" hangingPunct="1">
              <a:defRPr/>
            </a:pPr>
            <a:r>
              <a:rPr lang="en-US" dirty="0" err="1">
                <a:solidFill>
                  <a:schemeClr val="bg1"/>
                </a:solidFill>
                <a:latin typeface="+mn-lt"/>
                <a:cs typeface="Arial" charset="0"/>
              </a:rPr>
              <a:t>Kolda</a:t>
            </a:r>
            <a:endParaRPr lang="en-US" dirty="0">
              <a:solidFill>
                <a:schemeClr val="bg1"/>
              </a:solidFill>
              <a:latin typeface="+mn-lt"/>
              <a:cs typeface="Arial" charset="0"/>
            </a:endParaRPr>
          </a:p>
          <a:p>
            <a:pPr algn="ctr" eaLnBrk="1" hangingPunct="1">
              <a:defRPr/>
            </a:pPr>
            <a:r>
              <a:rPr lang="en-US" dirty="0">
                <a:solidFill>
                  <a:schemeClr val="bg1"/>
                </a:solidFill>
                <a:latin typeface="+mn-lt"/>
                <a:cs typeface="Arial" charset="0"/>
              </a:rPr>
              <a:t>100 %</a:t>
            </a:r>
          </a:p>
        </p:txBody>
      </p:sp>
      <p:sp>
        <p:nvSpPr>
          <p:cNvPr id="71" name="TextBox 70"/>
          <p:cNvSpPr txBox="1"/>
          <p:nvPr/>
        </p:nvSpPr>
        <p:spPr>
          <a:xfrm>
            <a:off x="2963863" y="5802313"/>
            <a:ext cx="1022350" cy="646112"/>
          </a:xfrm>
          <a:prstGeom prst="rect">
            <a:avLst/>
          </a:prstGeom>
          <a:noFill/>
        </p:spPr>
        <p:txBody>
          <a:bodyPr>
            <a:spAutoFit/>
          </a:bodyPr>
          <a:lstStyle/>
          <a:p>
            <a:pPr algn="ctr" eaLnBrk="1" hangingPunct="1">
              <a:defRPr/>
            </a:pPr>
            <a:r>
              <a:rPr lang="en-US" dirty="0" err="1">
                <a:latin typeface="+mn-lt"/>
                <a:cs typeface="Arial" charset="0"/>
              </a:rPr>
              <a:t>Sédhiou</a:t>
            </a:r>
            <a:endParaRPr lang="en-US" dirty="0">
              <a:latin typeface="+mn-lt"/>
              <a:cs typeface="Arial" charset="0"/>
            </a:endParaRPr>
          </a:p>
          <a:p>
            <a:pPr algn="ctr" eaLnBrk="1" hangingPunct="1">
              <a:defRPr/>
            </a:pPr>
            <a:r>
              <a:rPr lang="en-US" dirty="0">
                <a:latin typeface="+mn-lt"/>
                <a:cs typeface="Arial" charset="0"/>
              </a:rPr>
              <a:t>100 %</a:t>
            </a:r>
          </a:p>
        </p:txBody>
      </p:sp>
      <p:sp>
        <p:nvSpPr>
          <p:cNvPr id="72" name="TextBox 71"/>
          <p:cNvSpPr txBox="1"/>
          <p:nvPr/>
        </p:nvSpPr>
        <p:spPr>
          <a:xfrm>
            <a:off x="682625" y="5943600"/>
            <a:ext cx="1222375" cy="646113"/>
          </a:xfrm>
          <a:prstGeom prst="rect">
            <a:avLst/>
          </a:prstGeom>
          <a:noFill/>
        </p:spPr>
        <p:txBody>
          <a:bodyPr>
            <a:spAutoFit/>
          </a:bodyPr>
          <a:lstStyle/>
          <a:p>
            <a:pPr algn="ctr" eaLnBrk="1" hangingPunct="1">
              <a:defRPr/>
            </a:pPr>
            <a:r>
              <a:rPr lang="en-US" dirty="0" err="1">
                <a:latin typeface="+mn-lt"/>
                <a:cs typeface="Arial" charset="0"/>
              </a:rPr>
              <a:t>Ziguinchor</a:t>
            </a:r>
            <a:endParaRPr lang="en-US" dirty="0">
              <a:latin typeface="+mn-lt"/>
              <a:cs typeface="Arial" charset="0"/>
            </a:endParaRPr>
          </a:p>
          <a:p>
            <a:pPr algn="ctr" eaLnBrk="1" hangingPunct="1">
              <a:defRPr/>
            </a:pPr>
            <a:r>
              <a:rPr lang="en-US" dirty="0">
                <a:latin typeface="+mn-lt"/>
                <a:cs typeface="Arial" charset="0"/>
              </a:rPr>
              <a:t>100 %</a:t>
            </a:r>
          </a:p>
        </p:txBody>
      </p:sp>
      <p:sp>
        <p:nvSpPr>
          <p:cNvPr id="73" name="TextBox 72"/>
          <p:cNvSpPr txBox="1"/>
          <p:nvPr/>
        </p:nvSpPr>
        <p:spPr>
          <a:xfrm>
            <a:off x="3455988" y="4252913"/>
            <a:ext cx="1022350" cy="646112"/>
          </a:xfrm>
          <a:prstGeom prst="rect">
            <a:avLst/>
          </a:prstGeom>
          <a:noFill/>
        </p:spPr>
        <p:txBody>
          <a:bodyPr>
            <a:spAutoFit/>
          </a:bodyPr>
          <a:lstStyle/>
          <a:p>
            <a:pPr algn="ctr" eaLnBrk="1" hangingPunct="1">
              <a:defRPr/>
            </a:pPr>
            <a:r>
              <a:rPr lang="en-US" dirty="0" err="1">
                <a:latin typeface="+mn-lt"/>
                <a:cs typeface="Arial" charset="0"/>
              </a:rPr>
              <a:t>Kaffrine</a:t>
            </a:r>
            <a:endParaRPr lang="en-US" dirty="0">
              <a:latin typeface="+mn-lt"/>
              <a:cs typeface="Arial" charset="0"/>
            </a:endParaRPr>
          </a:p>
          <a:p>
            <a:pPr algn="ctr" eaLnBrk="1" hangingPunct="1">
              <a:defRPr/>
            </a:pPr>
            <a:r>
              <a:rPr lang="en-US" dirty="0">
                <a:latin typeface="+mn-lt"/>
                <a:cs typeface="Arial" charset="0"/>
              </a:rPr>
              <a:t>100 %</a:t>
            </a:r>
          </a:p>
        </p:txBody>
      </p:sp>
      <p:sp>
        <p:nvSpPr>
          <p:cNvPr id="74" name="TextBox 73"/>
          <p:cNvSpPr txBox="1"/>
          <p:nvPr/>
        </p:nvSpPr>
        <p:spPr>
          <a:xfrm>
            <a:off x="3186113" y="2844800"/>
            <a:ext cx="1022350" cy="646113"/>
          </a:xfrm>
          <a:prstGeom prst="rect">
            <a:avLst/>
          </a:prstGeom>
          <a:noFill/>
        </p:spPr>
        <p:txBody>
          <a:bodyPr>
            <a:spAutoFit/>
          </a:bodyPr>
          <a:lstStyle/>
          <a:p>
            <a:pPr algn="ctr" eaLnBrk="1" hangingPunct="1">
              <a:defRPr/>
            </a:pPr>
            <a:r>
              <a:rPr lang="en-US" dirty="0" err="1">
                <a:latin typeface="+mn-lt"/>
                <a:cs typeface="Arial" charset="0"/>
              </a:rPr>
              <a:t>Louga</a:t>
            </a:r>
            <a:endParaRPr lang="en-US" dirty="0">
              <a:latin typeface="+mn-lt"/>
              <a:cs typeface="Arial" charset="0"/>
            </a:endParaRPr>
          </a:p>
          <a:p>
            <a:pPr algn="ctr" eaLnBrk="1" hangingPunct="1">
              <a:defRPr/>
            </a:pPr>
            <a:r>
              <a:rPr lang="en-US" dirty="0">
                <a:latin typeface="+mn-lt"/>
                <a:cs typeface="Arial" charset="0"/>
              </a:rPr>
              <a:t>100 %</a:t>
            </a:r>
          </a:p>
        </p:txBody>
      </p:sp>
      <p:sp>
        <p:nvSpPr>
          <p:cNvPr id="75" name="TextBox 74"/>
          <p:cNvSpPr txBox="1"/>
          <p:nvPr/>
        </p:nvSpPr>
        <p:spPr>
          <a:xfrm>
            <a:off x="2092325" y="5219700"/>
            <a:ext cx="1022350" cy="646113"/>
          </a:xfrm>
          <a:prstGeom prst="rect">
            <a:avLst/>
          </a:prstGeom>
          <a:noFill/>
        </p:spPr>
        <p:txBody>
          <a:bodyPr>
            <a:spAutoFit/>
          </a:bodyPr>
          <a:lstStyle/>
          <a:p>
            <a:pPr algn="ctr" eaLnBrk="1" hangingPunct="1">
              <a:defRPr/>
            </a:pPr>
            <a:r>
              <a:rPr lang="en-US" dirty="0" err="1">
                <a:latin typeface="+mn-lt"/>
                <a:cs typeface="Arial" charset="0"/>
              </a:rPr>
              <a:t>Kaolack</a:t>
            </a:r>
            <a:endParaRPr lang="en-US" dirty="0">
              <a:latin typeface="+mn-lt"/>
              <a:cs typeface="Arial" charset="0"/>
            </a:endParaRPr>
          </a:p>
          <a:p>
            <a:pPr algn="ctr" eaLnBrk="1" hangingPunct="1">
              <a:defRPr/>
            </a:pPr>
            <a:r>
              <a:rPr lang="en-US" dirty="0">
                <a:latin typeface="+mn-lt"/>
                <a:cs typeface="Arial" charset="0"/>
              </a:rPr>
              <a:t>95 %</a:t>
            </a:r>
          </a:p>
        </p:txBody>
      </p:sp>
      <p:sp>
        <p:nvSpPr>
          <p:cNvPr id="76" name="TextBox 75"/>
          <p:cNvSpPr txBox="1"/>
          <p:nvPr/>
        </p:nvSpPr>
        <p:spPr>
          <a:xfrm>
            <a:off x="2359025" y="3535363"/>
            <a:ext cx="1022350" cy="646112"/>
          </a:xfrm>
          <a:prstGeom prst="rect">
            <a:avLst/>
          </a:prstGeom>
          <a:noFill/>
        </p:spPr>
        <p:txBody>
          <a:bodyPr>
            <a:spAutoFit/>
          </a:bodyPr>
          <a:lstStyle/>
          <a:p>
            <a:pPr algn="ctr" eaLnBrk="1" hangingPunct="1">
              <a:defRPr/>
            </a:pPr>
            <a:r>
              <a:rPr lang="en-US" dirty="0" err="1">
                <a:latin typeface="+mn-lt"/>
                <a:cs typeface="Arial" charset="0"/>
              </a:rPr>
              <a:t>Diourbel</a:t>
            </a:r>
            <a:endParaRPr lang="en-US" dirty="0">
              <a:latin typeface="+mn-lt"/>
              <a:cs typeface="Arial" charset="0"/>
            </a:endParaRPr>
          </a:p>
          <a:p>
            <a:pPr algn="ctr" eaLnBrk="1" hangingPunct="1">
              <a:defRPr/>
            </a:pPr>
            <a:r>
              <a:rPr lang="en-US" dirty="0">
                <a:latin typeface="+mn-lt"/>
                <a:cs typeface="Arial" charset="0"/>
              </a:rPr>
              <a:t>100 %</a:t>
            </a:r>
          </a:p>
        </p:txBody>
      </p:sp>
      <p:sp>
        <p:nvSpPr>
          <p:cNvPr id="77" name="TextBox 76"/>
          <p:cNvSpPr txBox="1"/>
          <p:nvPr/>
        </p:nvSpPr>
        <p:spPr>
          <a:xfrm>
            <a:off x="1492250" y="3544888"/>
            <a:ext cx="841375" cy="646112"/>
          </a:xfrm>
          <a:prstGeom prst="rect">
            <a:avLst/>
          </a:prstGeom>
          <a:noFill/>
        </p:spPr>
        <p:txBody>
          <a:bodyPr>
            <a:spAutoFit/>
          </a:bodyPr>
          <a:lstStyle/>
          <a:p>
            <a:pPr algn="ctr" eaLnBrk="1" hangingPunct="1">
              <a:defRPr/>
            </a:pPr>
            <a:r>
              <a:rPr lang="en-US" dirty="0" err="1">
                <a:latin typeface="+mn-lt"/>
                <a:cs typeface="Arial" charset="0"/>
              </a:rPr>
              <a:t>Thiès</a:t>
            </a:r>
            <a:endParaRPr lang="en-US" dirty="0">
              <a:latin typeface="+mn-lt"/>
              <a:cs typeface="Arial" charset="0"/>
            </a:endParaRPr>
          </a:p>
          <a:p>
            <a:pPr algn="ctr" eaLnBrk="1" hangingPunct="1">
              <a:defRPr/>
            </a:pPr>
            <a:r>
              <a:rPr lang="en-US" dirty="0">
                <a:latin typeface="+mn-lt"/>
                <a:cs typeface="Arial" charset="0"/>
              </a:rPr>
              <a:t>100 %</a:t>
            </a:r>
          </a:p>
        </p:txBody>
      </p:sp>
      <p:sp>
        <p:nvSpPr>
          <p:cNvPr id="78" name="TextBox 77"/>
          <p:cNvSpPr txBox="1"/>
          <p:nvPr/>
        </p:nvSpPr>
        <p:spPr>
          <a:xfrm>
            <a:off x="501650" y="3240088"/>
            <a:ext cx="1022350" cy="646112"/>
          </a:xfrm>
          <a:prstGeom prst="rect">
            <a:avLst/>
          </a:prstGeom>
          <a:noFill/>
        </p:spPr>
        <p:txBody>
          <a:bodyPr>
            <a:spAutoFit/>
          </a:bodyPr>
          <a:lstStyle/>
          <a:p>
            <a:pPr algn="ctr" eaLnBrk="1" hangingPunct="1">
              <a:defRPr/>
            </a:pPr>
            <a:r>
              <a:rPr lang="en-US" dirty="0">
                <a:latin typeface="+mn-lt"/>
                <a:cs typeface="Arial" charset="0"/>
              </a:rPr>
              <a:t>Dakar</a:t>
            </a:r>
          </a:p>
          <a:p>
            <a:pPr algn="ctr" eaLnBrk="1" hangingPunct="1">
              <a:defRPr/>
            </a:pPr>
            <a:r>
              <a:rPr lang="en-US" dirty="0">
                <a:latin typeface="+mn-lt"/>
                <a:cs typeface="Arial" charset="0"/>
              </a:rPr>
              <a:t>92 %</a:t>
            </a:r>
          </a:p>
        </p:txBody>
      </p:sp>
      <p:sp>
        <p:nvSpPr>
          <p:cNvPr id="79" name="TextBox 78"/>
          <p:cNvSpPr txBox="1"/>
          <p:nvPr/>
        </p:nvSpPr>
        <p:spPr>
          <a:xfrm>
            <a:off x="1035050" y="4572000"/>
            <a:ext cx="1022350" cy="646113"/>
          </a:xfrm>
          <a:prstGeom prst="rect">
            <a:avLst/>
          </a:prstGeom>
          <a:noFill/>
        </p:spPr>
        <p:txBody>
          <a:bodyPr>
            <a:spAutoFit/>
          </a:bodyPr>
          <a:lstStyle/>
          <a:p>
            <a:pPr algn="ctr" eaLnBrk="1" hangingPunct="1">
              <a:defRPr/>
            </a:pPr>
            <a:r>
              <a:rPr lang="en-US" dirty="0" err="1">
                <a:latin typeface="+mn-lt"/>
                <a:cs typeface="Arial" charset="0"/>
              </a:rPr>
              <a:t>Fatick</a:t>
            </a:r>
            <a:endParaRPr lang="en-US" dirty="0">
              <a:latin typeface="+mn-lt"/>
              <a:cs typeface="Arial" charset="0"/>
            </a:endParaRPr>
          </a:p>
          <a:p>
            <a:pPr algn="ctr" eaLnBrk="1" hangingPunct="1">
              <a:defRPr/>
            </a:pPr>
            <a:r>
              <a:rPr lang="en-US" dirty="0">
                <a:latin typeface="+mn-lt"/>
                <a:cs typeface="Arial" charset="0"/>
              </a:rPr>
              <a:t>100 %</a:t>
            </a:r>
          </a:p>
        </p:txBody>
      </p:sp>
      <p:sp>
        <p:nvSpPr>
          <p:cNvPr id="80" name="TextBox 79"/>
          <p:cNvSpPr txBox="1"/>
          <p:nvPr/>
        </p:nvSpPr>
        <p:spPr>
          <a:xfrm>
            <a:off x="7167563" y="2028825"/>
            <a:ext cx="1366837" cy="831850"/>
          </a:xfrm>
          <a:prstGeom prst="rect">
            <a:avLst/>
          </a:prstGeom>
          <a:noFill/>
        </p:spPr>
        <p:txBody>
          <a:bodyPr>
            <a:spAutoFit/>
          </a:bodyPr>
          <a:lstStyle/>
          <a:p>
            <a:pPr algn="ctr" eaLnBrk="1" hangingPunct="1">
              <a:defRPr/>
            </a:pPr>
            <a:r>
              <a:rPr lang="en-US" sz="2400" b="1" dirty="0" err="1">
                <a:latin typeface="+mn-lt"/>
                <a:cs typeface="Arial" charset="0"/>
              </a:rPr>
              <a:t>Sénégal</a:t>
            </a:r>
            <a:endParaRPr lang="en-US" sz="2400" b="1" dirty="0">
              <a:latin typeface="+mn-lt"/>
              <a:cs typeface="Arial" charset="0"/>
            </a:endParaRPr>
          </a:p>
          <a:p>
            <a:pPr algn="ctr" eaLnBrk="1" hangingPunct="1">
              <a:defRPr/>
            </a:pPr>
            <a:r>
              <a:rPr lang="en-US" sz="2400" b="1" dirty="0">
                <a:latin typeface="+mn-lt"/>
                <a:cs typeface="Arial" charset="0"/>
              </a:rPr>
              <a:t>98 %</a:t>
            </a:r>
          </a:p>
        </p:txBody>
      </p:sp>
      <p:cxnSp>
        <p:nvCxnSpPr>
          <p:cNvPr id="82" name="Straight Connector 81"/>
          <p:cNvCxnSpPr>
            <a:stCxn id="72" idx="3"/>
          </p:cNvCxnSpPr>
          <p:nvPr/>
        </p:nvCxnSpPr>
        <p:spPr>
          <a:xfrm flipV="1">
            <a:off x="1905000" y="6248400"/>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8"/>
            <a:ext cx="609600" cy="19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038"/>
            <a:ext cx="304800" cy="2841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63863" y="5091113"/>
            <a:ext cx="150812" cy="3492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1245220"/>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154" name="Chart 9"/>
          <p:cNvGraphicFramePr>
            <a:graphicFrameLocks/>
          </p:cNvGraphicFramePr>
          <p:nvPr/>
        </p:nvGraphicFramePr>
        <p:xfrm>
          <a:off x="-50800" y="1346200"/>
          <a:ext cx="9245600" cy="5562600"/>
        </p:xfrm>
        <a:graphic>
          <a:graphicData uri="http://schemas.openxmlformats.org/presentationml/2006/ole">
            <mc:AlternateContent xmlns:mc="http://schemas.openxmlformats.org/markup-compatibility/2006">
              <mc:Choice xmlns:v="urn:schemas-microsoft-com:vml" Requires="v">
                <p:oleObj spid="_x0000_s6163" name="Chart" r:id="rId4" imgW="9254530" imgH="5572227" progId="Excel.Sheet.8">
                  <p:embed/>
                </p:oleObj>
              </mc:Choice>
              <mc:Fallback>
                <p:oleObj name="Chart" r:id="rId4" imgW="9254530" imgH="5572227" progId="Excel.Sheet.8">
                  <p:embed/>
                  <p:pic>
                    <p:nvPicPr>
                      <p:cNvPr id="0" name="Picture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346200"/>
                        <a:ext cx="9245600" cy="5562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Title 1"/>
          <p:cNvSpPr>
            <a:spLocks noGrp="1"/>
          </p:cNvSpPr>
          <p:nvPr>
            <p:ph type="title" idx="4294967295"/>
          </p:nvPr>
        </p:nvSpPr>
        <p:spPr>
          <a:xfrm>
            <a:off x="0" y="0"/>
            <a:ext cx="9144000" cy="1757363"/>
          </a:xfrm>
        </p:spPr>
        <p:txBody>
          <a:bodyPr rtlCol="0">
            <a:normAutofit fontScale="90000"/>
          </a:bodyPr>
          <a:lstStyle/>
          <a:p>
            <a:pPr fontAlgn="auto">
              <a:spcAft>
                <a:spcPts val="0"/>
              </a:spcAft>
              <a:defRPr/>
            </a:pPr>
            <a:r>
              <a:rPr lang="fr-FR" dirty="0"/>
              <a:t>Disponibilité des médicaments essentiels et produits pour les maladies respiratoires chroniques</a:t>
            </a:r>
            <a:r>
              <a:rPr lang="fr-FR" dirty="0" smtClean="0"/>
              <a:t> </a:t>
            </a:r>
            <a:endParaRPr lang="en-US" dirty="0"/>
          </a:p>
        </p:txBody>
      </p:sp>
      <p:sp>
        <p:nvSpPr>
          <p:cNvPr id="9" name="TextBox 8"/>
          <p:cNvSpPr txBox="1"/>
          <p:nvPr/>
        </p:nvSpPr>
        <p:spPr>
          <a:xfrm>
            <a:off x="0" y="1757363"/>
            <a:ext cx="9158288" cy="922337"/>
          </a:xfrm>
          <a:prstGeom prst="rect">
            <a:avLst/>
          </a:prstGeom>
          <a:noFill/>
        </p:spPr>
        <p:txBody>
          <a:bodyPr>
            <a:spAutoFit/>
          </a:bodyPr>
          <a:lstStyle/>
          <a:p>
            <a:pPr algn="ctr" eaLnBrk="1" hangingPunct="1">
              <a:defRPr/>
            </a:pPr>
            <a:r>
              <a:rPr lang="fr-FR" i="1" dirty="0">
                <a:latin typeface="+mn-lt"/>
                <a:cs typeface="Arial" charset="0"/>
              </a:rPr>
              <a:t>Parmi les structures offrant les services des maladies respiratoires chroniques (</a:t>
            </a:r>
            <a:r>
              <a:rPr lang="fr-FR" b="1" i="1" dirty="0">
                <a:latin typeface="+mn-lt"/>
                <a:cs typeface="Arial" charset="0"/>
              </a:rPr>
              <a:t>N=365</a:t>
            </a:r>
            <a:r>
              <a:rPr lang="fr-FR" i="1" dirty="0">
                <a:latin typeface="+mn-lt"/>
                <a:cs typeface="Arial" charset="0"/>
              </a:rPr>
              <a:t>), pourcentage ayant les médicaments essentiels et produits indiqués disponibles le jour de l’enquête</a:t>
            </a:r>
            <a:endParaRPr lang="en-US" i="1" dirty="0" err="1">
              <a:latin typeface="+mn-lt"/>
              <a:cs typeface="Arial" charset="0"/>
            </a:endParaRPr>
          </a:p>
        </p:txBody>
      </p:sp>
    </p:spTree>
    <p:extLst>
      <p:ext uri="{BB962C8B-B14F-4D97-AF65-F5344CB8AC3E}">
        <p14:creationId xmlns:p14="http://schemas.microsoft.com/office/powerpoint/2010/main" val="245084588"/>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idx="4294967295"/>
          </p:nvPr>
        </p:nvSpPr>
        <p:spPr>
          <a:xfrm>
            <a:off x="0" y="0"/>
            <a:ext cx="9153525" cy="1143000"/>
          </a:xfrm>
        </p:spPr>
        <p:txBody>
          <a:bodyPr/>
          <a:lstStyle/>
          <a:p>
            <a:r>
              <a:rPr lang="fr-FR" altLang="en-US" sz="3600" smtClean="0"/>
              <a:t>Principaux résultats</a:t>
            </a:r>
          </a:p>
        </p:txBody>
      </p:sp>
      <p:sp>
        <p:nvSpPr>
          <p:cNvPr id="32771" name="Rectangle 3"/>
          <p:cNvSpPr>
            <a:spLocks noGrp="1" noChangeArrowheads="1"/>
          </p:cNvSpPr>
          <p:nvPr>
            <p:ph idx="4294967295"/>
          </p:nvPr>
        </p:nvSpPr>
        <p:spPr>
          <a:xfrm>
            <a:off x="309563" y="1143000"/>
            <a:ext cx="8534400" cy="5257800"/>
          </a:xfrm>
        </p:spPr>
        <p:txBody>
          <a:bodyPr rtlCol="0">
            <a:normAutofit/>
          </a:bodyPr>
          <a:lstStyle/>
          <a:p>
            <a:pPr fontAlgn="auto">
              <a:spcBef>
                <a:spcPts val="600"/>
              </a:spcBef>
              <a:spcAft>
                <a:spcPts val="600"/>
              </a:spcAft>
              <a:buClr>
                <a:schemeClr val="tx1"/>
              </a:buClr>
              <a:defRPr/>
            </a:pPr>
            <a:r>
              <a:rPr lang="fr-FR" sz="2800" b="1" dirty="0" smtClean="0">
                <a:solidFill>
                  <a:schemeClr val="tx2"/>
                </a:solidFill>
              </a:rPr>
              <a:t>84 % </a:t>
            </a:r>
            <a:r>
              <a:rPr lang="fr-FR" sz="2800" dirty="0" smtClean="0">
                <a:solidFill>
                  <a:schemeClr val="tx1"/>
                </a:solidFill>
              </a:rPr>
              <a:t>de toutes les structures ont un système de</a:t>
            </a:r>
            <a:r>
              <a:rPr lang="fr-FR" sz="2800" dirty="0" smtClean="0">
                <a:solidFill>
                  <a:schemeClr val="tx2"/>
                </a:solidFill>
              </a:rPr>
              <a:t> </a:t>
            </a:r>
            <a:r>
              <a:rPr lang="fr-FR" sz="2800" b="1" dirty="0" smtClean="0">
                <a:solidFill>
                  <a:schemeClr val="tx2"/>
                </a:solidFill>
              </a:rPr>
              <a:t>dépistage du VIH</a:t>
            </a:r>
            <a:r>
              <a:rPr lang="fr-FR" sz="2800" b="1" dirty="0" smtClean="0">
                <a:solidFill>
                  <a:schemeClr val="tx2">
                    <a:lumMod val="50000"/>
                  </a:schemeClr>
                </a:solidFill>
              </a:rPr>
              <a:t>.</a:t>
            </a:r>
          </a:p>
          <a:p>
            <a:pPr fontAlgn="auto">
              <a:spcBef>
                <a:spcPts val="600"/>
              </a:spcBef>
              <a:spcAft>
                <a:spcPts val="600"/>
              </a:spcAft>
              <a:buClr>
                <a:schemeClr val="tx1"/>
              </a:buClr>
              <a:defRPr/>
            </a:pPr>
            <a:r>
              <a:rPr lang="fr-FR" sz="2800" b="1" dirty="0" smtClean="0">
                <a:solidFill>
                  <a:schemeClr val="tx2"/>
                </a:solidFill>
              </a:rPr>
              <a:t>8 structures sur 10 </a:t>
            </a:r>
            <a:r>
              <a:rPr lang="fr-FR" sz="2800" dirty="0" smtClean="0">
                <a:solidFill>
                  <a:schemeClr val="tx1"/>
                </a:solidFill>
              </a:rPr>
              <a:t>offrent un service quelconque de </a:t>
            </a:r>
            <a:r>
              <a:rPr lang="fr-FR" sz="2800" b="1" dirty="0" smtClean="0">
                <a:solidFill>
                  <a:schemeClr val="tx2"/>
                </a:solidFill>
              </a:rPr>
              <a:t>diagnostique de la TB.</a:t>
            </a:r>
          </a:p>
          <a:p>
            <a:pPr fontAlgn="auto">
              <a:spcBef>
                <a:spcPts val="600"/>
              </a:spcBef>
              <a:spcAft>
                <a:spcPts val="600"/>
              </a:spcAft>
              <a:buClr>
                <a:schemeClr val="tx1"/>
              </a:buClr>
              <a:defRPr/>
            </a:pPr>
            <a:r>
              <a:rPr lang="fr-FR" sz="2800" b="1" dirty="0" smtClean="0">
                <a:solidFill>
                  <a:schemeClr val="tx2"/>
                </a:solidFill>
              </a:rPr>
              <a:t>97 %</a:t>
            </a:r>
            <a:r>
              <a:rPr lang="fr-FR" sz="2800" dirty="0" smtClean="0">
                <a:solidFill>
                  <a:schemeClr val="tx2"/>
                </a:solidFill>
              </a:rPr>
              <a:t> </a:t>
            </a:r>
            <a:r>
              <a:rPr lang="fr-FR" sz="2800" dirty="0" smtClean="0">
                <a:solidFill>
                  <a:schemeClr val="tx1"/>
                </a:solidFill>
              </a:rPr>
              <a:t>des </a:t>
            </a:r>
            <a:r>
              <a:rPr lang="fr-FR" sz="2800" dirty="0" smtClean="0"/>
              <a:t>structures </a:t>
            </a:r>
            <a:r>
              <a:rPr lang="fr-FR" sz="2800" dirty="0" smtClean="0">
                <a:solidFill>
                  <a:schemeClr val="tx1"/>
                </a:solidFill>
              </a:rPr>
              <a:t>offrent les services du </a:t>
            </a:r>
            <a:r>
              <a:rPr lang="fr-FR" sz="2800" b="1" dirty="0" smtClean="0">
                <a:solidFill>
                  <a:schemeClr val="tx2"/>
                </a:solidFill>
              </a:rPr>
              <a:t>diabète</a:t>
            </a:r>
            <a:r>
              <a:rPr lang="fr-FR" sz="2800" dirty="0" smtClean="0">
                <a:solidFill>
                  <a:schemeClr val="tx1"/>
                </a:solidFill>
              </a:rPr>
              <a:t>. </a:t>
            </a:r>
            <a:endParaRPr lang="en-US" sz="2800" b="1" dirty="0" smtClean="0">
              <a:solidFill>
                <a:schemeClr val="tx2"/>
              </a:solidFill>
            </a:endParaRPr>
          </a:p>
          <a:p>
            <a:pPr fontAlgn="auto">
              <a:spcBef>
                <a:spcPts val="600"/>
              </a:spcBef>
              <a:spcAft>
                <a:spcPts val="600"/>
              </a:spcAft>
              <a:buClr>
                <a:schemeClr val="tx1"/>
              </a:buClr>
              <a:defRPr/>
            </a:pPr>
            <a:r>
              <a:rPr lang="en-US" sz="2800" b="1" dirty="0" smtClean="0">
                <a:solidFill>
                  <a:schemeClr val="tx2"/>
                </a:solidFill>
              </a:rPr>
              <a:t>98 % </a:t>
            </a:r>
            <a:r>
              <a:rPr lang="en-US" sz="2800" dirty="0" smtClean="0"/>
              <a:t>des structures </a:t>
            </a:r>
            <a:r>
              <a:rPr lang="en-US" sz="2800" dirty="0" err="1" smtClean="0"/>
              <a:t>offrent</a:t>
            </a:r>
            <a:r>
              <a:rPr lang="en-US" sz="2800" dirty="0" smtClean="0"/>
              <a:t> des </a:t>
            </a:r>
            <a:r>
              <a:rPr lang="en-US" sz="2800" dirty="0"/>
              <a:t>services des </a:t>
            </a:r>
            <a:r>
              <a:rPr lang="en-US" sz="2800" b="1" dirty="0">
                <a:solidFill>
                  <a:schemeClr val="tx2"/>
                </a:solidFill>
              </a:rPr>
              <a:t>maladies </a:t>
            </a:r>
            <a:r>
              <a:rPr lang="en-US" sz="2800" b="1" dirty="0" smtClean="0">
                <a:solidFill>
                  <a:schemeClr val="tx2"/>
                </a:solidFill>
              </a:rPr>
              <a:t>cardio-</a:t>
            </a:r>
            <a:r>
              <a:rPr lang="en-US" sz="2800" b="1" dirty="0" err="1" smtClean="0">
                <a:solidFill>
                  <a:schemeClr val="tx2"/>
                </a:solidFill>
              </a:rPr>
              <a:t>vasculaires</a:t>
            </a:r>
            <a:r>
              <a:rPr lang="en-US" sz="2800" dirty="0" smtClean="0"/>
              <a:t>, </a:t>
            </a:r>
            <a:r>
              <a:rPr lang="en-US" sz="2800" dirty="0" err="1" smtClean="0"/>
              <a:t>mais</a:t>
            </a:r>
            <a:r>
              <a:rPr lang="en-US" sz="2800" dirty="0" smtClean="0"/>
              <a:t> la </a:t>
            </a:r>
            <a:r>
              <a:rPr lang="en-US" sz="2800" dirty="0" err="1" smtClean="0"/>
              <a:t>disponibilité</a:t>
            </a:r>
            <a:r>
              <a:rPr lang="en-US" sz="2800" dirty="0" smtClean="0"/>
              <a:t> </a:t>
            </a:r>
            <a:r>
              <a:rPr lang="en-US" sz="2800" dirty="0"/>
              <a:t>des </a:t>
            </a:r>
            <a:r>
              <a:rPr lang="en-US" sz="2800" b="1" dirty="0" err="1">
                <a:solidFill>
                  <a:schemeClr val="tx2"/>
                </a:solidFill>
              </a:rPr>
              <a:t>médiaments</a:t>
            </a:r>
            <a:r>
              <a:rPr lang="en-US" sz="2800" b="1" dirty="0">
                <a:solidFill>
                  <a:schemeClr val="tx2"/>
                </a:solidFill>
              </a:rPr>
              <a:t> </a:t>
            </a:r>
            <a:r>
              <a:rPr lang="en-US" sz="2800" b="1" dirty="0" err="1" smtClean="0">
                <a:solidFill>
                  <a:schemeClr val="tx2"/>
                </a:solidFill>
              </a:rPr>
              <a:t>essentiels</a:t>
            </a:r>
            <a:r>
              <a:rPr lang="en-US" sz="2800" b="1" dirty="0" smtClean="0">
                <a:solidFill>
                  <a:schemeClr val="tx2"/>
                </a:solidFill>
              </a:rPr>
              <a:t> </a:t>
            </a:r>
            <a:r>
              <a:rPr lang="en-US" sz="2800" dirty="0"/>
              <a:t>pour les maladies cardio-</a:t>
            </a:r>
            <a:r>
              <a:rPr lang="en-US" sz="2800" dirty="0" err="1"/>
              <a:t>vasculaires</a:t>
            </a:r>
            <a:r>
              <a:rPr lang="en-US" sz="2800" dirty="0"/>
              <a:t> </a:t>
            </a:r>
            <a:r>
              <a:rPr lang="en-US" sz="2800" smtClean="0"/>
              <a:t>reste </a:t>
            </a:r>
            <a:r>
              <a:rPr lang="en-US" sz="2800" b="1" dirty="0" err="1">
                <a:solidFill>
                  <a:schemeClr val="tx2"/>
                </a:solidFill>
              </a:rPr>
              <a:t>très</a:t>
            </a:r>
            <a:r>
              <a:rPr lang="en-US" sz="2800" b="1" dirty="0">
                <a:solidFill>
                  <a:schemeClr val="tx2"/>
                </a:solidFill>
              </a:rPr>
              <a:t> </a:t>
            </a:r>
            <a:r>
              <a:rPr lang="en-US" sz="2800" b="1" dirty="0" err="1" smtClean="0">
                <a:solidFill>
                  <a:schemeClr val="tx2"/>
                </a:solidFill>
              </a:rPr>
              <a:t>faible</a:t>
            </a:r>
            <a:r>
              <a:rPr lang="en-US" sz="2800" dirty="0" smtClean="0"/>
              <a:t>.</a:t>
            </a:r>
          </a:p>
        </p:txBody>
      </p:sp>
    </p:spTree>
    <p:extLst>
      <p:ext uri="{BB962C8B-B14F-4D97-AF65-F5344CB8AC3E}">
        <p14:creationId xmlns:p14="http://schemas.microsoft.com/office/powerpoint/2010/main" val="27565265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idx="4294967295"/>
          </p:nvPr>
        </p:nvSpPr>
        <p:spPr>
          <a:xfrm>
            <a:off x="0" y="0"/>
            <a:ext cx="8229600" cy="1143000"/>
          </a:xfrm>
        </p:spPr>
        <p:txBody>
          <a:bodyPr>
            <a:normAutofit/>
          </a:bodyPr>
          <a:lstStyle/>
          <a:p>
            <a:pPr eaLnBrk="1" hangingPunct="1"/>
            <a:r>
              <a:rPr lang="fr-SN" sz="4000" smtClean="0"/>
              <a:t>Formation</a:t>
            </a:r>
          </a:p>
        </p:txBody>
      </p:sp>
      <p:sp>
        <p:nvSpPr>
          <p:cNvPr id="17411" name="Rectangle 3"/>
          <p:cNvSpPr>
            <a:spLocks noGrp="1" noChangeArrowheads="1"/>
          </p:cNvSpPr>
          <p:nvPr>
            <p:ph idx="4294967295"/>
          </p:nvPr>
        </p:nvSpPr>
        <p:spPr>
          <a:xfrm>
            <a:off x="0" y="1981200"/>
            <a:ext cx="7772400" cy="4114800"/>
          </a:xfrm>
        </p:spPr>
        <p:txBody>
          <a:bodyPr/>
          <a:lstStyle/>
          <a:p>
            <a:r>
              <a:rPr lang="fr-SN" dirty="0" smtClean="0"/>
              <a:t>Une révision a été organisée du 25 au 31 janvier 2016 pour </a:t>
            </a:r>
          </a:p>
          <a:p>
            <a:pPr lvl="1"/>
            <a:r>
              <a:rPr lang="fr-SN" dirty="0" smtClean="0"/>
              <a:t>Remettre à niveau les agents de terrain</a:t>
            </a:r>
          </a:p>
          <a:p>
            <a:pPr lvl="1"/>
            <a:r>
              <a:rPr lang="fr-SN" dirty="0" smtClean="0"/>
              <a:t>Expliquer les nouvelles questions</a:t>
            </a:r>
          </a:p>
          <a:p>
            <a:pPr lvl="1"/>
            <a:r>
              <a:rPr lang="fr-SN" dirty="0" smtClean="0"/>
              <a:t>Tester le programme informatique incluant ces nouvelles questions. </a:t>
            </a:r>
          </a:p>
        </p:txBody>
      </p:sp>
    </p:spTree>
    <p:extLst>
      <p:ext uri="{BB962C8B-B14F-4D97-AF65-F5344CB8AC3E}">
        <p14:creationId xmlns:p14="http://schemas.microsoft.com/office/powerpoint/2010/main" val="1151654315"/>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4763"/>
            <a:ext cx="8229600" cy="1143000"/>
          </a:xfrm>
        </p:spPr>
        <p:txBody>
          <a:bodyPr>
            <a:normAutofit/>
          </a:bodyPr>
          <a:lstStyle/>
          <a:p>
            <a:pPr eaLnBrk="1" hangingPunct="1"/>
            <a:r>
              <a:rPr lang="fr-SN" sz="4000" smtClean="0"/>
              <a:t>Collecte des données</a:t>
            </a:r>
          </a:p>
        </p:txBody>
      </p:sp>
      <p:sp>
        <p:nvSpPr>
          <p:cNvPr id="18435" name="Rectangle 3"/>
          <p:cNvSpPr>
            <a:spLocks noGrp="1" noChangeArrowheads="1"/>
          </p:cNvSpPr>
          <p:nvPr>
            <p:ph idx="4294967295"/>
          </p:nvPr>
        </p:nvSpPr>
        <p:spPr>
          <a:xfrm>
            <a:off x="0" y="1447800"/>
            <a:ext cx="8229600" cy="4800600"/>
          </a:xfrm>
        </p:spPr>
        <p:txBody>
          <a:bodyPr>
            <a:normAutofit/>
          </a:bodyPr>
          <a:lstStyle/>
          <a:p>
            <a:r>
              <a:rPr lang="fr-FR" dirty="0" smtClean="0"/>
              <a:t>Mars 2016 </a:t>
            </a:r>
            <a:r>
              <a:rPr lang="fr-FR" dirty="0"/>
              <a:t>à octobre </a:t>
            </a:r>
            <a:r>
              <a:rPr lang="fr-FR" dirty="0" smtClean="0"/>
              <a:t>2016</a:t>
            </a:r>
          </a:p>
          <a:p>
            <a:r>
              <a:rPr lang="fr-SN" dirty="0" smtClean="0"/>
              <a:t>3 équipes</a:t>
            </a:r>
          </a:p>
          <a:p>
            <a:r>
              <a:rPr lang="fr-SN" dirty="0" smtClean="0"/>
              <a:t>La supervision du travail sur le terrain a été coordonnée au niveau </a:t>
            </a:r>
            <a:r>
              <a:rPr lang="fr-SN" smtClean="0"/>
              <a:t>de l’ANSD</a:t>
            </a:r>
            <a:endParaRPr lang="fr-SN" dirty="0"/>
          </a:p>
        </p:txBody>
      </p:sp>
    </p:spTree>
    <p:extLst>
      <p:ext uri="{BB962C8B-B14F-4D97-AF65-F5344CB8AC3E}">
        <p14:creationId xmlns:p14="http://schemas.microsoft.com/office/powerpoint/2010/main" val="29979981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idx="4294967295"/>
          </p:nvPr>
        </p:nvSpPr>
        <p:spPr>
          <a:xfrm>
            <a:off x="0" y="0"/>
            <a:ext cx="9144000" cy="914400"/>
          </a:xfrm>
        </p:spPr>
        <p:txBody>
          <a:bodyPr>
            <a:normAutofit/>
          </a:bodyPr>
          <a:lstStyle/>
          <a:p>
            <a:pPr eaLnBrk="1" hangingPunct="1"/>
            <a:r>
              <a:rPr lang="fr-FR" sz="4000" dirty="0" smtClean="0"/>
              <a:t>Échantillon des structures de santé</a:t>
            </a:r>
          </a:p>
        </p:txBody>
      </p:sp>
      <p:sp>
        <p:nvSpPr>
          <p:cNvPr id="12291" name="Rectangle 3"/>
          <p:cNvSpPr>
            <a:spLocks noGrp="1" noChangeArrowheads="1"/>
          </p:cNvSpPr>
          <p:nvPr>
            <p:ph idx="4294967295"/>
          </p:nvPr>
        </p:nvSpPr>
        <p:spPr>
          <a:xfrm>
            <a:off x="609600" y="914400"/>
            <a:ext cx="8534400" cy="5715000"/>
          </a:xfrm>
        </p:spPr>
        <p:txBody>
          <a:bodyPr>
            <a:normAutofit fontScale="92500" lnSpcReduction="10000"/>
          </a:bodyPr>
          <a:lstStyle/>
          <a:p>
            <a:pPr marL="0" indent="0" eaLnBrk="1" hangingPunct="1">
              <a:buNone/>
            </a:pPr>
            <a:r>
              <a:rPr lang="fr-SN" sz="2800" dirty="0" smtClean="0"/>
              <a:t>Représentatif par:</a:t>
            </a:r>
          </a:p>
          <a:p>
            <a:pPr eaLnBrk="1" hangingPunct="1"/>
            <a:r>
              <a:rPr lang="fr-SN" sz="2800" dirty="0" smtClean="0"/>
              <a:t>Type de structure de santé </a:t>
            </a:r>
          </a:p>
          <a:p>
            <a:pPr lvl="1"/>
            <a:r>
              <a:rPr lang="fr-SN" sz="2400" dirty="0" smtClean="0"/>
              <a:t>Hôpital</a:t>
            </a:r>
          </a:p>
          <a:p>
            <a:pPr lvl="1"/>
            <a:r>
              <a:rPr lang="fr-SN" sz="2400" dirty="0" smtClean="0"/>
              <a:t>Centre de santé</a:t>
            </a:r>
          </a:p>
          <a:p>
            <a:pPr lvl="1"/>
            <a:r>
              <a:rPr lang="fr-SN" sz="2400" dirty="0" smtClean="0"/>
              <a:t>Poste de santé</a:t>
            </a:r>
          </a:p>
          <a:p>
            <a:pPr lvl="1"/>
            <a:r>
              <a:rPr lang="fr-SN" sz="2400" dirty="0" smtClean="0"/>
              <a:t>Case de santé (</a:t>
            </a:r>
            <a:r>
              <a:rPr lang="fr-SN" sz="2400" dirty="0" smtClean="0">
                <a:solidFill>
                  <a:srgbClr val="FF0000"/>
                </a:solidFill>
              </a:rPr>
              <a:t>présentées en dehors des autres structures</a:t>
            </a:r>
            <a:r>
              <a:rPr lang="fr-SN" sz="2400" dirty="0" smtClean="0"/>
              <a:t>)</a:t>
            </a:r>
          </a:p>
          <a:p>
            <a:pPr eaLnBrk="1" hangingPunct="1"/>
            <a:r>
              <a:rPr lang="fr-SN" sz="2800" dirty="0" smtClean="0"/>
              <a:t>Autorité de gestion</a:t>
            </a:r>
          </a:p>
          <a:p>
            <a:pPr lvl="1"/>
            <a:r>
              <a:rPr lang="fr-SN" sz="2400" dirty="0" smtClean="0"/>
              <a:t>Publique</a:t>
            </a:r>
          </a:p>
          <a:p>
            <a:pPr lvl="1"/>
            <a:r>
              <a:rPr lang="fr-SN" sz="2400" dirty="0" smtClean="0"/>
              <a:t>Privée</a:t>
            </a:r>
          </a:p>
          <a:p>
            <a:pPr lvl="2"/>
            <a:r>
              <a:rPr lang="fr-FR" sz="2000" dirty="0" smtClean="0"/>
              <a:t>Privé sans but lucratif (ONG Entreprises)</a:t>
            </a:r>
          </a:p>
          <a:p>
            <a:pPr lvl="2"/>
            <a:r>
              <a:rPr lang="fr-FR" sz="2000" dirty="0" smtClean="0"/>
              <a:t>Privée confessionnel</a:t>
            </a:r>
            <a:endParaRPr lang="fr-SN" sz="2000" dirty="0" smtClean="0"/>
          </a:p>
          <a:p>
            <a:pPr eaLnBrk="1" hangingPunct="1"/>
            <a:r>
              <a:rPr lang="fr-SN" sz="2800" dirty="0" smtClean="0"/>
              <a:t>14 Régions</a:t>
            </a:r>
          </a:p>
          <a:p>
            <a:pPr eaLnBrk="1" hangingPunct="1"/>
            <a:r>
              <a:rPr lang="fr-SN" sz="2800" dirty="0" smtClean="0"/>
              <a:t>Parmi les 386 structures de santé sélectionnées au départ, 371 ont été enquêtées avec succès. Taux de réponse: 99 %</a:t>
            </a:r>
          </a:p>
          <a:p>
            <a:pPr eaLnBrk="1" hangingPunct="1"/>
            <a:endParaRPr lang="fr-SN" sz="2800" dirty="0" smtClean="0"/>
          </a:p>
        </p:txBody>
      </p:sp>
    </p:spTree>
    <p:extLst>
      <p:ext uri="{BB962C8B-B14F-4D97-AF65-F5344CB8AC3E}">
        <p14:creationId xmlns:p14="http://schemas.microsoft.com/office/powerpoint/2010/main" val="345846804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idx="4294967295"/>
          </p:nvPr>
        </p:nvSpPr>
        <p:spPr>
          <a:xfrm>
            <a:off x="0" y="0"/>
            <a:ext cx="9144000" cy="914400"/>
          </a:xfrm>
        </p:spPr>
        <p:txBody>
          <a:bodyPr>
            <a:normAutofit/>
          </a:bodyPr>
          <a:lstStyle/>
          <a:p>
            <a:pPr eaLnBrk="1" hangingPunct="1"/>
            <a:r>
              <a:rPr lang="fr-FR" sz="4000" dirty="0" smtClean="0"/>
              <a:t>Échantillon des structures de santé</a:t>
            </a:r>
          </a:p>
        </p:txBody>
      </p:sp>
      <p:graphicFrame>
        <p:nvGraphicFramePr>
          <p:cNvPr id="3" name="Content Placeholder 2"/>
          <p:cNvGraphicFramePr>
            <a:graphicFrameLocks noGrp="1"/>
          </p:cNvGraphicFramePr>
          <p:nvPr>
            <p:ph idx="4294967295"/>
            <p:extLst>
              <p:ext uri="{D42A27DB-BD31-4B8C-83A1-F6EECF244321}">
                <p14:modId xmlns:p14="http://schemas.microsoft.com/office/powerpoint/2010/main" val="2288541104"/>
              </p:ext>
            </p:extLst>
          </p:nvPr>
        </p:nvGraphicFramePr>
        <p:xfrm>
          <a:off x="381000" y="990600"/>
          <a:ext cx="8763000" cy="5518061"/>
        </p:xfrm>
        <a:graphic>
          <a:graphicData uri="http://schemas.openxmlformats.org/drawingml/2006/table">
            <a:tbl>
              <a:tblPr firstRow="1" bandRow="1">
                <a:tableStyleId>{5C22544A-7EE6-4342-B048-85BDC9FD1C3A}</a:tableStyleId>
              </a:tblPr>
              <a:tblGrid>
                <a:gridCol w="3276600"/>
                <a:gridCol w="2565400"/>
                <a:gridCol w="2921000"/>
              </a:tblGrid>
              <a:tr h="380999">
                <a:tc>
                  <a:txBody>
                    <a:bodyPr/>
                    <a:lstStyle/>
                    <a:p>
                      <a:endParaRPr lang="fr-SN" sz="2400" noProof="0" dirty="0">
                        <a:solidFill>
                          <a:schemeClr val="tx1"/>
                        </a:solidFill>
                      </a:endParaRPr>
                    </a:p>
                  </a:txBody>
                  <a:tcPr>
                    <a:solidFill>
                      <a:schemeClr val="bg2"/>
                    </a:solidFill>
                  </a:tcPr>
                </a:tc>
                <a:tc>
                  <a:txBody>
                    <a:bodyPr/>
                    <a:lstStyle/>
                    <a:p>
                      <a:pPr algn="ctr"/>
                      <a:r>
                        <a:rPr lang="fr-SN" sz="2400" noProof="0" dirty="0" smtClean="0">
                          <a:solidFill>
                            <a:schemeClr val="tx1"/>
                          </a:solidFill>
                        </a:rPr>
                        <a:t>Pourcentage</a:t>
                      </a:r>
                      <a:endParaRPr lang="fr-SN" sz="2400" noProof="0" dirty="0">
                        <a:solidFill>
                          <a:schemeClr val="tx1"/>
                        </a:solidFill>
                      </a:endParaRPr>
                    </a:p>
                  </a:txBody>
                  <a:tcPr>
                    <a:solidFill>
                      <a:schemeClr val="bg2"/>
                    </a:solidFill>
                  </a:tcPr>
                </a:tc>
                <a:tc>
                  <a:txBody>
                    <a:bodyPr/>
                    <a:lstStyle/>
                    <a:p>
                      <a:pPr algn="ctr"/>
                      <a:r>
                        <a:rPr lang="fr-SN" sz="2400" noProof="0" dirty="0" smtClean="0">
                          <a:solidFill>
                            <a:schemeClr val="tx1"/>
                          </a:solidFill>
                        </a:rPr>
                        <a:t>Effectif</a:t>
                      </a:r>
                      <a:endParaRPr lang="fr-SN" sz="2400" noProof="0" dirty="0">
                        <a:solidFill>
                          <a:schemeClr val="tx1"/>
                        </a:solidFill>
                      </a:endParaRPr>
                    </a:p>
                  </a:txBody>
                  <a:tcPr>
                    <a:solidFill>
                      <a:schemeClr val="bg2"/>
                    </a:solidFill>
                  </a:tcPr>
                </a:tc>
              </a:tr>
              <a:tr h="503918">
                <a:tc gridSpan="3">
                  <a:txBody>
                    <a:bodyPr/>
                    <a:lstStyle/>
                    <a:p>
                      <a:r>
                        <a:rPr lang="fr-SN" sz="2400" b="1" noProof="0" dirty="0" smtClean="0">
                          <a:solidFill>
                            <a:schemeClr val="accent5"/>
                          </a:solidFill>
                        </a:rPr>
                        <a:t>Type</a:t>
                      </a:r>
                      <a:r>
                        <a:rPr lang="fr-SN" sz="2400" b="1" baseline="0" noProof="0" dirty="0" smtClean="0">
                          <a:solidFill>
                            <a:schemeClr val="accent5"/>
                          </a:solidFill>
                        </a:rPr>
                        <a:t> de structure</a:t>
                      </a:r>
                      <a:endParaRPr lang="fr-SN" sz="2400" b="1" noProof="0" dirty="0">
                        <a:solidFill>
                          <a:schemeClr val="accent5"/>
                        </a:solidFill>
                      </a:endParaRPr>
                    </a:p>
                  </a:txBody>
                  <a:tcPr>
                    <a:solidFill>
                      <a:schemeClr val="tx2"/>
                    </a:solidFill>
                  </a:tcPr>
                </a:tc>
                <a:tc hMerge="1">
                  <a:txBody>
                    <a:bodyPr/>
                    <a:lstStyle/>
                    <a:p>
                      <a:endParaRPr lang="en-US"/>
                    </a:p>
                  </a:txBody>
                  <a:tcPr/>
                </a:tc>
                <a:tc hMerge="1">
                  <a:txBody>
                    <a:bodyPr/>
                    <a:lstStyle/>
                    <a:p>
                      <a:endParaRPr lang="fr-SN" noProof="0" dirty="0"/>
                    </a:p>
                  </a:txBody>
                  <a:tcPr/>
                </a:tc>
              </a:tr>
              <a:tr h="458094">
                <a:tc>
                  <a:txBody>
                    <a:bodyPr/>
                    <a:lstStyle/>
                    <a:p>
                      <a:r>
                        <a:rPr lang="fr-SN" sz="2400" noProof="0" dirty="0" smtClean="0">
                          <a:solidFill>
                            <a:schemeClr val="bg1"/>
                          </a:solidFill>
                        </a:rPr>
                        <a:t>Hôpital</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4 %</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35</a:t>
                      </a:r>
                      <a:endParaRPr lang="fr-SN" sz="2400" noProof="0" dirty="0">
                        <a:solidFill>
                          <a:schemeClr val="bg1"/>
                        </a:solidFill>
                      </a:endParaRPr>
                    </a:p>
                  </a:txBody>
                  <a:tcPr>
                    <a:solidFill>
                      <a:schemeClr val="bg2">
                        <a:lumMod val="20000"/>
                        <a:lumOff val="80000"/>
                      </a:schemeClr>
                    </a:solidFill>
                  </a:tcPr>
                </a:tc>
              </a:tr>
              <a:tr h="458094">
                <a:tc>
                  <a:txBody>
                    <a:bodyPr/>
                    <a:lstStyle/>
                    <a:p>
                      <a:r>
                        <a:rPr lang="fr-SN" sz="2400" noProof="0" dirty="0" smtClean="0">
                          <a:solidFill>
                            <a:schemeClr val="bg1"/>
                          </a:solidFill>
                        </a:rPr>
                        <a:t>Centre de santé</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8 %</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62</a:t>
                      </a:r>
                      <a:endParaRPr lang="fr-SN" sz="2400" noProof="0" dirty="0">
                        <a:solidFill>
                          <a:schemeClr val="bg1"/>
                        </a:solidFill>
                      </a:endParaRPr>
                    </a:p>
                  </a:txBody>
                  <a:tcPr>
                    <a:solidFill>
                      <a:schemeClr val="bg2"/>
                    </a:solidFill>
                  </a:tcPr>
                </a:tc>
              </a:tr>
              <a:tr h="458094">
                <a:tc>
                  <a:txBody>
                    <a:bodyPr/>
                    <a:lstStyle/>
                    <a:p>
                      <a:r>
                        <a:rPr lang="fr-SN" sz="2400" noProof="0" dirty="0" smtClean="0">
                          <a:solidFill>
                            <a:schemeClr val="bg1"/>
                          </a:solidFill>
                        </a:rPr>
                        <a:t>Poste de santé</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88 %</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266</a:t>
                      </a:r>
                      <a:endParaRPr lang="fr-SN" sz="2400" noProof="0" dirty="0">
                        <a:solidFill>
                          <a:schemeClr val="bg1"/>
                        </a:solidFill>
                      </a:endParaRPr>
                    </a:p>
                  </a:txBody>
                  <a:tcPr>
                    <a:solidFill>
                      <a:schemeClr val="bg2">
                        <a:lumMod val="20000"/>
                        <a:lumOff val="80000"/>
                      </a:schemeClr>
                    </a:solidFill>
                  </a:tcPr>
                </a:tc>
              </a:tr>
              <a:tr h="458094">
                <a:tc>
                  <a:txBody>
                    <a:bodyPr/>
                    <a:lstStyle/>
                    <a:p>
                      <a:r>
                        <a:rPr lang="fr-SN" sz="2400" noProof="0" dirty="0" smtClean="0">
                          <a:solidFill>
                            <a:schemeClr val="bg1"/>
                          </a:solidFill>
                        </a:rPr>
                        <a:t>Case de santé</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NA</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89</a:t>
                      </a:r>
                      <a:endParaRPr lang="fr-SN" sz="2400" noProof="0" dirty="0">
                        <a:solidFill>
                          <a:schemeClr val="bg1"/>
                        </a:solidFill>
                      </a:endParaRPr>
                    </a:p>
                  </a:txBody>
                  <a:tcPr>
                    <a:solidFill>
                      <a:schemeClr val="bg2"/>
                    </a:solidFill>
                  </a:tcPr>
                </a:tc>
              </a:tr>
              <a:tr h="413145">
                <a:tc gridSpan="3">
                  <a:txBody>
                    <a:bodyPr/>
                    <a:lstStyle/>
                    <a:p>
                      <a:r>
                        <a:rPr lang="fr-SN" sz="2400" b="1" noProof="0" dirty="0" smtClean="0">
                          <a:solidFill>
                            <a:schemeClr val="accent5"/>
                          </a:solidFill>
                        </a:rPr>
                        <a:t>Autorité</a:t>
                      </a:r>
                      <a:r>
                        <a:rPr lang="fr-SN" sz="2400" b="1" baseline="0" noProof="0" dirty="0" smtClean="0">
                          <a:solidFill>
                            <a:schemeClr val="accent5"/>
                          </a:solidFill>
                        </a:rPr>
                        <a:t> de gestion (sans cases de santé)</a:t>
                      </a:r>
                      <a:endParaRPr lang="fr-SN" sz="2400" b="1" noProof="0" dirty="0">
                        <a:solidFill>
                          <a:schemeClr val="accent5"/>
                        </a:solidFill>
                      </a:endParaRPr>
                    </a:p>
                  </a:txBody>
                  <a:tcPr>
                    <a:solidFill>
                      <a:schemeClr val="tx2"/>
                    </a:solidFill>
                  </a:tcPr>
                </a:tc>
                <a:tc hMerge="1">
                  <a:txBody>
                    <a:bodyPr/>
                    <a:lstStyle/>
                    <a:p>
                      <a:endParaRPr lang="en-US"/>
                    </a:p>
                  </a:txBody>
                  <a:tcPr/>
                </a:tc>
                <a:tc hMerge="1">
                  <a:txBody>
                    <a:bodyPr/>
                    <a:lstStyle/>
                    <a:p>
                      <a:endParaRPr lang="fr-SN" noProof="0" dirty="0"/>
                    </a:p>
                  </a:txBody>
                  <a:tcPr/>
                </a:tc>
              </a:tr>
              <a:tr h="481469">
                <a:tc>
                  <a:txBody>
                    <a:bodyPr/>
                    <a:lstStyle/>
                    <a:p>
                      <a:r>
                        <a:rPr lang="fr-SN" sz="2400" noProof="0" dirty="0" smtClean="0">
                          <a:solidFill>
                            <a:schemeClr val="bg1"/>
                          </a:solidFill>
                        </a:rPr>
                        <a:t>Publique</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81 %</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293</a:t>
                      </a:r>
                      <a:endParaRPr lang="fr-SN" sz="2400" noProof="0" dirty="0">
                        <a:solidFill>
                          <a:schemeClr val="bg1"/>
                        </a:solidFill>
                      </a:endParaRPr>
                    </a:p>
                  </a:txBody>
                  <a:tcPr>
                    <a:solidFill>
                      <a:schemeClr val="bg2">
                        <a:lumMod val="20000"/>
                        <a:lumOff val="80000"/>
                      </a:schemeClr>
                    </a:solidFill>
                  </a:tcPr>
                </a:tc>
              </a:tr>
              <a:tr h="481469">
                <a:tc>
                  <a:txBody>
                    <a:bodyPr/>
                    <a:lstStyle/>
                    <a:p>
                      <a:r>
                        <a:rPr lang="fr-SN" sz="2400" noProof="0" dirty="0" smtClean="0">
                          <a:solidFill>
                            <a:schemeClr val="bg1"/>
                          </a:solidFill>
                        </a:rPr>
                        <a:t>ONG/Privé</a:t>
                      </a:r>
                      <a:r>
                        <a:rPr lang="fr-SN" sz="2400" baseline="0" noProof="0" dirty="0" smtClean="0">
                          <a:solidFill>
                            <a:schemeClr val="bg1"/>
                          </a:solidFill>
                        </a:rPr>
                        <a:t> sans but lucratif</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4 %</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13</a:t>
                      </a:r>
                      <a:endParaRPr lang="fr-SN" sz="2400" noProof="0" dirty="0">
                        <a:solidFill>
                          <a:schemeClr val="bg1"/>
                        </a:solidFill>
                      </a:endParaRPr>
                    </a:p>
                  </a:txBody>
                  <a:tcPr>
                    <a:solidFill>
                      <a:schemeClr val="bg2"/>
                    </a:solidFill>
                  </a:tcPr>
                </a:tc>
              </a:tr>
              <a:tr h="481469">
                <a:tc>
                  <a:txBody>
                    <a:bodyPr/>
                    <a:lstStyle/>
                    <a:p>
                      <a:r>
                        <a:rPr lang="fr-SN" sz="2400" noProof="0" dirty="0" smtClean="0">
                          <a:solidFill>
                            <a:schemeClr val="bg1"/>
                          </a:solidFill>
                        </a:rPr>
                        <a:t>Privé</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9 %</a:t>
                      </a:r>
                      <a:endParaRPr lang="fr-SN" sz="2400" noProof="0" dirty="0">
                        <a:solidFill>
                          <a:schemeClr val="bg1"/>
                        </a:solidFill>
                      </a:endParaRPr>
                    </a:p>
                  </a:txBody>
                  <a:tcPr>
                    <a:solidFill>
                      <a:schemeClr val="bg2">
                        <a:lumMod val="20000"/>
                        <a:lumOff val="80000"/>
                      </a:schemeClr>
                    </a:solidFill>
                  </a:tcPr>
                </a:tc>
                <a:tc>
                  <a:txBody>
                    <a:bodyPr/>
                    <a:lstStyle/>
                    <a:p>
                      <a:pPr algn="ctr"/>
                      <a:r>
                        <a:rPr lang="fr-SN" sz="2400" noProof="0" dirty="0" smtClean="0">
                          <a:solidFill>
                            <a:schemeClr val="bg1"/>
                          </a:solidFill>
                        </a:rPr>
                        <a:t>38</a:t>
                      </a:r>
                      <a:endParaRPr lang="fr-SN" sz="2400" noProof="0" dirty="0">
                        <a:solidFill>
                          <a:schemeClr val="bg1"/>
                        </a:solidFill>
                      </a:endParaRPr>
                    </a:p>
                  </a:txBody>
                  <a:tcPr>
                    <a:solidFill>
                      <a:schemeClr val="bg2">
                        <a:lumMod val="20000"/>
                        <a:lumOff val="80000"/>
                      </a:schemeClr>
                    </a:solidFill>
                  </a:tcPr>
                </a:tc>
              </a:tr>
              <a:tr h="481469">
                <a:tc>
                  <a:txBody>
                    <a:bodyPr/>
                    <a:lstStyle/>
                    <a:p>
                      <a:r>
                        <a:rPr lang="fr-SN" sz="2400" noProof="0" dirty="0" smtClean="0">
                          <a:solidFill>
                            <a:schemeClr val="bg1"/>
                          </a:solidFill>
                        </a:rPr>
                        <a:t>Privé</a:t>
                      </a:r>
                      <a:r>
                        <a:rPr lang="fr-SN" sz="2400" baseline="0" noProof="0" dirty="0" smtClean="0">
                          <a:solidFill>
                            <a:schemeClr val="bg1"/>
                          </a:solidFill>
                        </a:rPr>
                        <a:t> confessionnel</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6 %</a:t>
                      </a:r>
                      <a:endParaRPr lang="fr-SN" sz="2400" noProof="0" dirty="0">
                        <a:solidFill>
                          <a:schemeClr val="bg1"/>
                        </a:solidFill>
                      </a:endParaRPr>
                    </a:p>
                  </a:txBody>
                  <a:tcPr>
                    <a:solidFill>
                      <a:schemeClr val="bg2"/>
                    </a:solidFill>
                  </a:tcPr>
                </a:tc>
                <a:tc>
                  <a:txBody>
                    <a:bodyPr/>
                    <a:lstStyle/>
                    <a:p>
                      <a:pPr algn="ctr"/>
                      <a:r>
                        <a:rPr lang="fr-SN" sz="2400" noProof="0" dirty="0" smtClean="0">
                          <a:solidFill>
                            <a:schemeClr val="bg1"/>
                          </a:solidFill>
                        </a:rPr>
                        <a:t>19</a:t>
                      </a:r>
                      <a:endParaRPr lang="fr-SN" sz="2400" noProof="0" dirty="0">
                        <a:solidFill>
                          <a:schemeClr val="bg1"/>
                        </a:solidFill>
                      </a:endParaRPr>
                    </a:p>
                  </a:txBody>
                  <a:tcPr>
                    <a:solidFill>
                      <a:schemeClr val="bg2"/>
                    </a:solidFill>
                  </a:tcPr>
                </a:tc>
              </a:tr>
            </a:tbl>
          </a:graphicData>
        </a:graphic>
      </p:graphicFrame>
    </p:spTree>
    <p:extLst>
      <p:ext uri="{BB962C8B-B14F-4D97-AF65-F5344CB8AC3E}">
        <p14:creationId xmlns:p14="http://schemas.microsoft.com/office/powerpoint/2010/main" val="178328243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ChangeArrowheads="1"/>
          </p:cNvSpPr>
          <p:nvPr>
            <p:ph type="title" idx="4294967295"/>
          </p:nvPr>
        </p:nvSpPr>
        <p:spPr>
          <a:xfrm>
            <a:off x="0" y="0"/>
            <a:ext cx="8229600" cy="1143000"/>
          </a:xfrm>
        </p:spPr>
        <p:txBody>
          <a:bodyPr/>
          <a:lstStyle/>
          <a:p>
            <a:pPr eaLnBrk="1" hangingPunct="1"/>
            <a:r>
              <a:rPr lang="fr-SN" sz="4000" smtClean="0"/>
              <a:t>Échantillon des prestataires</a:t>
            </a:r>
          </a:p>
        </p:txBody>
      </p:sp>
      <p:sp>
        <p:nvSpPr>
          <p:cNvPr id="14339" name="Rectangle 3"/>
          <p:cNvSpPr>
            <a:spLocks noGrp="1" noChangeArrowheads="1"/>
          </p:cNvSpPr>
          <p:nvPr>
            <p:ph idx="4294967295"/>
          </p:nvPr>
        </p:nvSpPr>
        <p:spPr>
          <a:xfrm>
            <a:off x="0" y="1447800"/>
            <a:ext cx="8229600" cy="4953000"/>
          </a:xfrm>
        </p:spPr>
        <p:txBody>
          <a:bodyPr/>
          <a:lstStyle/>
          <a:p>
            <a:pPr eaLnBrk="1" hangingPunct="1"/>
            <a:r>
              <a:rPr lang="fr-SN" dirty="0" smtClean="0"/>
              <a:t>L’échantillon a été sélectionné à partir des prestataires qui:</a:t>
            </a:r>
          </a:p>
          <a:p>
            <a:pPr lvl="1" eaLnBrk="1" hangingPunct="1"/>
            <a:r>
              <a:rPr lang="fr-SN" dirty="0" smtClean="0"/>
              <a:t>Étaient présents dans la structure le jour de l’enquête, et</a:t>
            </a:r>
          </a:p>
          <a:p>
            <a:pPr lvl="1" eaLnBrk="1" hangingPunct="1"/>
            <a:r>
              <a:rPr lang="fr-SN" dirty="0" smtClean="0"/>
              <a:t>Fournissaient des services évalués par l’ECPSS</a:t>
            </a:r>
          </a:p>
          <a:p>
            <a:pPr lvl="1" eaLnBrk="1" hangingPunct="1">
              <a:buFontTx/>
              <a:buNone/>
            </a:pPr>
            <a:r>
              <a:rPr lang="fr-SN" dirty="0" smtClean="0"/>
              <a:t>Les enquêteurs ont interviewé, en moyenne, huit prestataires par structure.</a:t>
            </a:r>
          </a:p>
          <a:p>
            <a:pPr lvl="1" eaLnBrk="1" hangingPunct="1">
              <a:buFontTx/>
              <a:buNone/>
            </a:pPr>
            <a:r>
              <a:rPr lang="fr-SN" dirty="0" smtClean="0"/>
              <a:t>Dans les structures qui en comptaient moins de huit, tous les prestataires de santé présents le jour de la visite étaient interviewés. </a:t>
            </a:r>
          </a:p>
          <a:p>
            <a:pPr lvl="1" eaLnBrk="1" hangingPunct="1">
              <a:buFontTx/>
              <a:buNone/>
            </a:pPr>
            <a:endParaRPr lang="fr-SN" dirty="0" smtClean="0"/>
          </a:p>
          <a:p>
            <a:pPr lvl="1" eaLnBrk="1" hangingPunct="1">
              <a:buFontTx/>
              <a:buNone/>
            </a:pPr>
            <a:endParaRPr lang="fr-SN" dirty="0" smtClean="0"/>
          </a:p>
        </p:txBody>
      </p:sp>
    </p:spTree>
    <p:extLst>
      <p:ext uri="{BB962C8B-B14F-4D97-AF65-F5344CB8AC3E}">
        <p14:creationId xmlns:p14="http://schemas.microsoft.com/office/powerpoint/2010/main" val="320938670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idx="4294967295"/>
          </p:nvPr>
        </p:nvSpPr>
        <p:spPr>
          <a:xfrm>
            <a:off x="0" y="9525"/>
            <a:ext cx="8229600" cy="1143000"/>
          </a:xfrm>
        </p:spPr>
        <p:txBody>
          <a:bodyPr>
            <a:normAutofit fontScale="90000"/>
          </a:bodyPr>
          <a:lstStyle/>
          <a:p>
            <a:pPr eaLnBrk="1" hangingPunct="1"/>
            <a:r>
              <a:rPr lang="fr-SN" sz="4000" smtClean="0"/>
              <a:t>Échantillon des observations et interviews de sortie</a:t>
            </a:r>
          </a:p>
        </p:txBody>
      </p:sp>
      <p:sp>
        <p:nvSpPr>
          <p:cNvPr id="16387" name="Rectangle 3"/>
          <p:cNvSpPr>
            <a:spLocks noGrp="1" noChangeArrowheads="1"/>
          </p:cNvSpPr>
          <p:nvPr>
            <p:ph idx="4294967295"/>
          </p:nvPr>
        </p:nvSpPr>
        <p:spPr>
          <a:xfrm>
            <a:off x="0" y="1981200"/>
            <a:ext cx="7772400" cy="4114800"/>
          </a:xfrm>
        </p:spPr>
        <p:txBody>
          <a:bodyPr>
            <a:normAutofit fontScale="92500" lnSpcReduction="10000"/>
          </a:bodyPr>
          <a:lstStyle/>
          <a:p>
            <a:pPr eaLnBrk="1" hangingPunct="1"/>
            <a:r>
              <a:rPr lang="fr-SN" sz="2800" dirty="0" smtClean="0"/>
              <a:t>Les patients étaient sélectionnés pour l’observation au fur et à mesure qu’ils arrivaient pour la consultation.</a:t>
            </a:r>
          </a:p>
          <a:p>
            <a:pPr eaLnBrk="1" hangingPunct="1"/>
            <a:r>
              <a:rPr lang="fr-SN" sz="2800" dirty="0" smtClean="0"/>
              <a:t>La règle était d’observer au maximum cinq patients par prestataire de service, avec un maximum de 15 observations par structure pour chaque service.</a:t>
            </a:r>
          </a:p>
          <a:p>
            <a:pPr eaLnBrk="1" hangingPunct="1"/>
            <a:r>
              <a:rPr lang="fr-SN" sz="2800" dirty="0" smtClean="0"/>
              <a:t>Les enquêteurs ont essayé d’interviewer tous les patients observés et les personnes qui s’occupaient des enfants à la sortie de la consultation avant qu’ils ne quittent la structure.</a:t>
            </a:r>
          </a:p>
        </p:txBody>
      </p:sp>
    </p:spTree>
    <p:extLst>
      <p:ext uri="{BB962C8B-B14F-4D97-AF65-F5344CB8AC3E}">
        <p14:creationId xmlns:p14="http://schemas.microsoft.com/office/powerpoint/2010/main" val="80655308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152400"/>
            <a:ext cx="9144000" cy="1143000"/>
          </a:xfrm>
        </p:spPr>
        <p:txBody>
          <a:bodyPr>
            <a:noAutofit/>
          </a:bodyPr>
          <a:lstStyle/>
          <a:p>
            <a:r>
              <a:rPr lang="fr-SN" sz="3600" dirty="0" smtClean="0"/>
              <a:t>Distribution des consultations observées : </a:t>
            </a:r>
            <a:br>
              <a:rPr lang="fr-SN" sz="3600" dirty="0" smtClean="0"/>
            </a:br>
            <a:r>
              <a:rPr lang="fr-FR" sz="3600" dirty="0" smtClean="0"/>
              <a:t>Soins Curatifs Ambulatoires pour l’Enfant Malade</a:t>
            </a:r>
            <a:endParaRPr lang="fr-SN" sz="4000" dirty="0"/>
          </a:p>
        </p:txBody>
      </p:sp>
      <p:graphicFrame>
        <p:nvGraphicFramePr>
          <p:cNvPr id="4" name="Content Placeholder 3"/>
          <p:cNvGraphicFramePr>
            <a:graphicFrameLocks noGrp="1"/>
          </p:cNvGraphicFramePr>
          <p:nvPr>
            <p:ph idx="4294967295"/>
            <p:extLst/>
          </p:nvPr>
        </p:nvGraphicFramePr>
        <p:xfrm>
          <a:off x="0" y="1752600"/>
          <a:ext cx="8229600" cy="51054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76200" y="1447800"/>
            <a:ext cx="9144000" cy="830997"/>
          </a:xfrm>
          <a:prstGeom prst="rect">
            <a:avLst/>
          </a:prstGeom>
          <a:noFill/>
        </p:spPr>
        <p:txBody>
          <a:bodyPr wrap="square" rtlCol="0">
            <a:spAutoFit/>
          </a:bodyPr>
          <a:lstStyle/>
          <a:p>
            <a:r>
              <a:rPr lang="fr-SN" i="1" dirty="0" smtClean="0">
                <a:solidFill>
                  <a:schemeClr val="bg1"/>
                </a:solidFill>
                <a:latin typeface="+mn-lt"/>
              </a:rPr>
              <a:t>Répartition (en %) consultations observées selon le type de structure (N=1 </a:t>
            </a:r>
            <a:r>
              <a:rPr lang="fr-SN" dirty="0" smtClean="0">
                <a:solidFill>
                  <a:schemeClr val="bg1"/>
                </a:solidFill>
                <a:latin typeface="+mn-lt"/>
              </a:rPr>
              <a:t>027</a:t>
            </a:r>
            <a:r>
              <a:rPr lang="fr-SN" i="1" dirty="0" smtClean="0">
                <a:solidFill>
                  <a:schemeClr val="bg1"/>
                </a:solidFill>
                <a:latin typeface="+mn-lt"/>
              </a:rPr>
              <a:t>)</a:t>
            </a:r>
            <a:endParaRPr lang="fr-SN" i="1" dirty="0">
              <a:solidFill>
                <a:schemeClr val="bg1"/>
              </a:solidFill>
              <a:latin typeface="+mn-lt"/>
            </a:endParaRPr>
          </a:p>
        </p:txBody>
      </p:sp>
    </p:spTree>
    <p:extLst>
      <p:ext uri="{BB962C8B-B14F-4D97-AF65-F5344CB8AC3E}">
        <p14:creationId xmlns:p14="http://schemas.microsoft.com/office/powerpoint/2010/main" val="407202270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15875"/>
            <a:ext cx="9144000" cy="1143000"/>
          </a:xfrm>
        </p:spPr>
        <p:txBody>
          <a:bodyPr>
            <a:normAutofit fontScale="90000"/>
          </a:bodyPr>
          <a:lstStyle/>
          <a:p>
            <a:r>
              <a:rPr lang="fr-SN" sz="4000" dirty="0" smtClean="0"/>
              <a:t>Distribution des consultations observées :</a:t>
            </a:r>
            <a:br>
              <a:rPr lang="fr-SN" sz="4000" dirty="0" smtClean="0"/>
            </a:br>
            <a:r>
              <a:rPr lang="fr-SN" sz="4000" dirty="0" smtClean="0"/>
              <a:t>Consultation prénatale</a:t>
            </a:r>
            <a:endParaRPr lang="fr-SN" sz="4000" dirty="0"/>
          </a:p>
        </p:txBody>
      </p:sp>
      <p:graphicFrame>
        <p:nvGraphicFramePr>
          <p:cNvPr id="4" name="Content Placeholder 3"/>
          <p:cNvGraphicFramePr>
            <a:graphicFrameLocks noGrp="1"/>
          </p:cNvGraphicFramePr>
          <p:nvPr>
            <p:ph idx="4294967295"/>
            <p:extLst/>
          </p:nvPr>
        </p:nvGraphicFramePr>
        <p:xfrm>
          <a:off x="0" y="1682750"/>
          <a:ext cx="8229600" cy="51054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7961" y="1271300"/>
            <a:ext cx="9144000" cy="830997"/>
          </a:xfrm>
          <a:prstGeom prst="rect">
            <a:avLst/>
          </a:prstGeom>
          <a:noFill/>
        </p:spPr>
        <p:txBody>
          <a:bodyPr wrap="square" rtlCol="0">
            <a:spAutoFit/>
          </a:bodyPr>
          <a:lstStyle/>
          <a:p>
            <a:r>
              <a:rPr lang="fr-SN" i="1" dirty="0" smtClean="0">
                <a:solidFill>
                  <a:schemeClr val="bg1"/>
                </a:solidFill>
                <a:latin typeface="+mn-lt"/>
              </a:rPr>
              <a:t>Répartition (en %) consultations observées selon le type de structure (N= 849)</a:t>
            </a:r>
            <a:endParaRPr lang="fr-SN" i="1" dirty="0">
              <a:solidFill>
                <a:schemeClr val="bg1"/>
              </a:solidFill>
              <a:latin typeface="+mn-lt"/>
            </a:endParaRPr>
          </a:p>
        </p:txBody>
      </p:sp>
    </p:spTree>
    <p:extLst>
      <p:ext uri="{BB962C8B-B14F-4D97-AF65-F5344CB8AC3E}">
        <p14:creationId xmlns:p14="http://schemas.microsoft.com/office/powerpoint/2010/main" val="110209843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2643315"/>
            <a:ext cx="9372599" cy="1874520"/>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 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1200329"/>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Caractéristiques des ménages et des enquêtés</a:t>
            </a:r>
          </a:p>
        </p:txBody>
      </p:sp>
    </p:spTree>
    <p:extLst>
      <p:ext uri="{BB962C8B-B14F-4D97-AF65-F5344CB8AC3E}">
        <p14:creationId xmlns:p14="http://schemas.microsoft.com/office/powerpoint/2010/main" val="3416853133"/>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idx="4294967295"/>
          </p:nvPr>
        </p:nvSpPr>
        <p:spPr>
          <a:xfrm>
            <a:off x="609600" y="2771"/>
            <a:ext cx="7772400" cy="990600"/>
          </a:xfrm>
        </p:spPr>
        <p:txBody>
          <a:bodyPr/>
          <a:lstStyle/>
          <a:p>
            <a:r>
              <a:rPr lang="fr-SN" dirty="0"/>
              <a:t>E</a:t>
            </a:r>
            <a:r>
              <a:rPr lang="fr-SN" dirty="0" smtClean="0"/>
              <a:t>nquête Continue</a:t>
            </a:r>
          </a:p>
        </p:txBody>
      </p:sp>
      <p:sp>
        <p:nvSpPr>
          <p:cNvPr id="10243" name="Content Placeholder 2"/>
          <p:cNvSpPr>
            <a:spLocks noGrp="1"/>
          </p:cNvSpPr>
          <p:nvPr>
            <p:ph idx="4294967295"/>
          </p:nvPr>
        </p:nvSpPr>
        <p:spPr>
          <a:xfrm>
            <a:off x="762000" y="1981200"/>
            <a:ext cx="7467600" cy="2286000"/>
          </a:xfrm>
        </p:spPr>
        <p:txBody>
          <a:bodyPr>
            <a:normAutofit/>
          </a:bodyPr>
          <a:lstStyle/>
          <a:p>
            <a:pPr algn="ctr">
              <a:buFontTx/>
              <a:buNone/>
            </a:pPr>
            <a:r>
              <a:rPr lang="fr-FR" dirty="0" smtClean="0"/>
              <a:t> 	En règle générale, une enquête continue inclut tout programme d’enquête dans lequel des phases de collecte de données sont répétées à des intervalles réguliers.</a:t>
            </a:r>
          </a:p>
        </p:txBody>
      </p:sp>
    </p:spTree>
    <p:extLst>
      <p:ext uri="{BB962C8B-B14F-4D97-AF65-F5344CB8AC3E}">
        <p14:creationId xmlns:p14="http://schemas.microsoft.com/office/powerpoint/2010/main" val="3903202446"/>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981200"/>
            <a:ext cx="3581400" cy="4495800"/>
          </a:xfrm>
        </p:spPr>
        <p:txBody>
          <a:bodyPr>
            <a:normAutofit lnSpcReduction="10000"/>
          </a:bodyPr>
          <a:lstStyle/>
          <a:p>
            <a:r>
              <a:rPr lang="fr-FR" b="1" noProof="0" dirty="0" smtClean="0">
                <a:solidFill>
                  <a:schemeClr val="tx2"/>
                </a:solidFill>
              </a:rPr>
              <a:t>Caractéristiques de ménages</a:t>
            </a:r>
          </a:p>
          <a:p>
            <a:r>
              <a:rPr lang="fr-FR" dirty="0" smtClean="0"/>
              <a:t>Caractéristiques des enquêtés</a:t>
            </a:r>
          </a:p>
          <a:p>
            <a:r>
              <a:rPr lang="fr-FR" dirty="0" smtClean="0"/>
              <a:t>Services et infrastructures de base dans les structures de santé</a:t>
            </a:r>
          </a:p>
        </p:txBody>
      </p:sp>
    </p:spTree>
    <p:extLst>
      <p:ext uri="{BB962C8B-B14F-4D97-AF65-F5344CB8AC3E}">
        <p14:creationId xmlns:p14="http://schemas.microsoft.com/office/powerpoint/2010/main" val="99628894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p:txBody>
          <a:bodyPr>
            <a:normAutofit/>
          </a:bodyPr>
          <a:lstStyle/>
          <a:p>
            <a:r>
              <a:rPr lang="fr-FR" sz="4000" noProof="0" dirty="0" smtClean="0"/>
              <a:t>Caractéristiques des ménages</a:t>
            </a:r>
          </a:p>
        </p:txBody>
      </p:sp>
      <p:sp>
        <p:nvSpPr>
          <p:cNvPr id="3" name="Content Placeholder 2"/>
          <p:cNvSpPr>
            <a:spLocks noGrp="1"/>
          </p:cNvSpPr>
          <p:nvPr>
            <p:ph idx="1"/>
          </p:nvPr>
        </p:nvSpPr>
        <p:spPr/>
        <p:txBody>
          <a:bodyPr>
            <a:normAutofit/>
          </a:bodyPr>
          <a:lstStyle/>
          <a:p>
            <a:pPr>
              <a:buClr>
                <a:schemeClr val="bg1"/>
              </a:buClr>
              <a:buSzPct val="90000"/>
              <a:defRPr/>
            </a:pPr>
            <a:r>
              <a:rPr lang="fr-FR" noProof="0" dirty="0" smtClean="0"/>
              <a:t>La taille moyenne des ménages est de </a:t>
            </a:r>
            <a:r>
              <a:rPr lang="fr-FR" b="1" noProof="0" dirty="0" smtClean="0">
                <a:solidFill>
                  <a:schemeClr val="tx2"/>
                </a:solidFill>
              </a:rPr>
              <a:t>8,3</a:t>
            </a:r>
            <a:r>
              <a:rPr lang="fr-FR" b="1" noProof="0" dirty="0" smtClean="0"/>
              <a:t> </a:t>
            </a:r>
            <a:r>
              <a:rPr lang="fr-FR" noProof="0" dirty="0" smtClean="0"/>
              <a:t>personnes pour l’ensemble du pays.</a:t>
            </a:r>
          </a:p>
          <a:p>
            <a:pPr>
              <a:buClr>
                <a:schemeClr val="bg1"/>
              </a:buClr>
              <a:buSzPct val="90000"/>
              <a:defRPr/>
            </a:pPr>
            <a:r>
              <a:rPr lang="fr-FR" b="1" dirty="0" smtClean="0">
                <a:solidFill>
                  <a:schemeClr val="tx2"/>
                </a:solidFill>
              </a:rPr>
              <a:t>31</a:t>
            </a:r>
            <a:r>
              <a:rPr lang="fr-FR" b="1" noProof="0" dirty="0" smtClean="0">
                <a:solidFill>
                  <a:schemeClr val="tx2"/>
                </a:solidFill>
              </a:rPr>
              <a:t> %</a:t>
            </a:r>
            <a:r>
              <a:rPr lang="fr-FR" noProof="0" dirty="0" smtClean="0">
                <a:solidFill>
                  <a:schemeClr val="tx2"/>
                </a:solidFill>
              </a:rPr>
              <a:t> </a:t>
            </a:r>
            <a:r>
              <a:rPr lang="fr-FR" noProof="0" dirty="0" smtClean="0"/>
              <a:t>des ménages sont dirigés par une femme.</a:t>
            </a:r>
          </a:p>
          <a:p>
            <a:pPr>
              <a:buClr>
                <a:schemeClr val="bg1"/>
              </a:buClr>
              <a:buSzPct val="90000"/>
              <a:defRPr/>
            </a:pPr>
            <a:r>
              <a:rPr lang="fr-FR" b="1" noProof="0" dirty="0" smtClean="0">
                <a:solidFill>
                  <a:schemeClr val="tx2"/>
                </a:solidFill>
              </a:rPr>
              <a:t>Près de la moitié </a:t>
            </a:r>
            <a:r>
              <a:rPr lang="fr-FR" noProof="0" dirty="0" smtClean="0">
                <a:solidFill>
                  <a:schemeClr val="tx2"/>
                </a:solidFill>
              </a:rPr>
              <a:t>(</a:t>
            </a:r>
            <a:r>
              <a:rPr lang="fr-FR" b="1" noProof="0" dirty="0" smtClean="0">
                <a:solidFill>
                  <a:schemeClr val="tx2"/>
                </a:solidFill>
              </a:rPr>
              <a:t>45 %</a:t>
            </a:r>
            <a:r>
              <a:rPr lang="fr-FR" noProof="0" dirty="0" smtClean="0">
                <a:solidFill>
                  <a:schemeClr val="tx2"/>
                </a:solidFill>
              </a:rPr>
              <a:t>) </a:t>
            </a:r>
            <a:r>
              <a:rPr lang="fr-FR" noProof="0" dirty="0" smtClean="0"/>
              <a:t>de la population des ménages est </a:t>
            </a:r>
            <a:r>
              <a:rPr lang="fr-FR" b="1" noProof="0" dirty="0" smtClean="0">
                <a:solidFill>
                  <a:schemeClr val="tx2"/>
                </a:solidFill>
              </a:rPr>
              <a:t>composée d’enfants de moins de 15 ans</a:t>
            </a:r>
            <a:r>
              <a:rPr lang="fr-FR" noProof="0" dirty="0" smtClean="0"/>
              <a:t>.</a:t>
            </a:r>
            <a:endParaRPr lang="fr-FR" noProof="0" dirty="0"/>
          </a:p>
        </p:txBody>
      </p:sp>
    </p:spTree>
    <p:extLst>
      <p:ext uri="{BB962C8B-B14F-4D97-AF65-F5344CB8AC3E}">
        <p14:creationId xmlns:p14="http://schemas.microsoft.com/office/powerpoint/2010/main" val="411711905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6" name="Title 3"/>
          <p:cNvSpPr>
            <a:spLocks noGrp="1"/>
          </p:cNvSpPr>
          <p:nvPr>
            <p:ph type="title"/>
          </p:nvPr>
        </p:nvSpPr>
        <p:spPr>
          <a:xfrm>
            <a:off x="457200" y="0"/>
            <a:ext cx="8229600" cy="1143000"/>
          </a:xfrm>
        </p:spPr>
        <p:txBody>
          <a:bodyPr>
            <a:normAutofit/>
          </a:bodyPr>
          <a:lstStyle/>
          <a:p>
            <a:r>
              <a:rPr lang="fr-FR" sz="4000" noProof="0" dirty="0" smtClean="0"/>
              <a:t>Eau de boisson</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376571699"/>
              </p:ext>
            </p:extLst>
          </p:nvPr>
        </p:nvGraphicFramePr>
        <p:xfrm>
          <a:off x="457200" y="1536627"/>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39586"/>
            <a:ext cx="9144000" cy="369332"/>
          </a:xfrm>
          <a:prstGeom prst="rect">
            <a:avLst/>
          </a:prstGeom>
          <a:noFill/>
        </p:spPr>
        <p:txBody>
          <a:bodyPr wrap="square" rtlCol="0">
            <a:spAutoFit/>
          </a:bodyPr>
          <a:lstStyle/>
          <a:p>
            <a:pPr algn="ctr"/>
            <a:r>
              <a:rPr lang="en-US" sz="1800" b="0" i="1" dirty="0" err="1" smtClean="0">
                <a:solidFill>
                  <a:schemeClr val="bg1"/>
                </a:solidFill>
                <a:latin typeface="+mn-lt"/>
              </a:rPr>
              <a:t>Pourcentage</a:t>
            </a:r>
            <a:r>
              <a:rPr lang="en-US" sz="1800" b="0" i="1" dirty="0" smtClean="0">
                <a:solidFill>
                  <a:schemeClr val="bg1"/>
                </a:solidFill>
                <a:latin typeface="+mn-lt"/>
              </a:rPr>
              <a:t> de ménages</a:t>
            </a:r>
            <a:endParaRPr lang="en-US" sz="1800" b="0" i="1" dirty="0">
              <a:solidFill>
                <a:schemeClr val="bg1"/>
              </a:solidFill>
              <a:latin typeface="+mn-lt"/>
            </a:endParaRPr>
          </a:p>
        </p:txBody>
      </p:sp>
    </p:spTree>
    <p:extLst>
      <p:ext uri="{BB962C8B-B14F-4D97-AF65-F5344CB8AC3E}">
        <p14:creationId xmlns:p14="http://schemas.microsoft.com/office/powerpoint/2010/main" val="12842876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3" name="Rectangle 3"/>
          <p:cNvSpPr>
            <a:spLocks noGrp="1" noChangeArrowheads="1"/>
          </p:cNvSpPr>
          <p:nvPr>
            <p:ph type="title"/>
          </p:nvPr>
        </p:nvSpPr>
        <p:spPr>
          <a:xfrm>
            <a:off x="457200" y="30163"/>
            <a:ext cx="8229600" cy="1143000"/>
          </a:xfrm>
        </p:spPr>
        <p:txBody>
          <a:bodyPr>
            <a:normAutofit/>
          </a:bodyPr>
          <a:lstStyle/>
          <a:p>
            <a:r>
              <a:rPr lang="fr-FR" sz="4000" noProof="0" dirty="0" smtClean="0"/>
              <a:t>Type de toilettes </a:t>
            </a:r>
            <a:endParaRPr lang="fr-FR" sz="3600" noProof="0" dirty="0" smtClean="0"/>
          </a:p>
        </p:txBody>
      </p:sp>
      <p:graphicFrame>
        <p:nvGraphicFramePr>
          <p:cNvPr id="8" name="Content Placeholder 5"/>
          <p:cNvGraphicFramePr>
            <a:graphicFrameLocks noGrp="1"/>
          </p:cNvGraphicFramePr>
          <p:nvPr>
            <p:ph idx="1"/>
            <p:extLst>
              <p:ext uri="{D42A27DB-BD31-4B8C-83A1-F6EECF244321}">
                <p14:modId xmlns:p14="http://schemas.microsoft.com/office/powerpoint/2010/main" val="3250971840"/>
              </p:ext>
            </p:extLst>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6553200"/>
            <a:ext cx="9144000" cy="338554"/>
          </a:xfrm>
          <a:prstGeom prst="rect">
            <a:avLst/>
          </a:prstGeom>
          <a:noFill/>
        </p:spPr>
        <p:txBody>
          <a:bodyPr wrap="square" rtlCol="0">
            <a:spAutoFit/>
          </a:bodyPr>
          <a:lstStyle/>
          <a:p>
            <a:r>
              <a:rPr lang="fr-SN" sz="1600" b="0" i="1" dirty="0" smtClean="0">
                <a:latin typeface="+mn-lt"/>
              </a:rPr>
              <a:t>*Toilettes partagées qui seraient considérées comme "améliorées" si elles n'étaient pas partagées. </a:t>
            </a:r>
            <a:endParaRPr lang="fr-SN" sz="1600" b="0" i="1" dirty="0">
              <a:latin typeface="+mn-lt"/>
            </a:endParaRPr>
          </a:p>
        </p:txBody>
      </p:sp>
      <p:sp>
        <p:nvSpPr>
          <p:cNvPr id="9" name="TextBox 8"/>
          <p:cNvSpPr txBox="1"/>
          <p:nvPr/>
        </p:nvSpPr>
        <p:spPr>
          <a:xfrm>
            <a:off x="0" y="988496"/>
            <a:ext cx="9144000" cy="369332"/>
          </a:xfrm>
          <a:prstGeom prst="rect">
            <a:avLst/>
          </a:prstGeom>
          <a:noFill/>
        </p:spPr>
        <p:txBody>
          <a:bodyPr wrap="square" rtlCol="0">
            <a:spAutoFit/>
          </a:bodyPr>
          <a:lstStyle/>
          <a:p>
            <a:pPr algn="ctr"/>
            <a:r>
              <a:rPr lang="en-US" sz="1800" b="0" i="1" dirty="0" err="1" smtClean="0">
                <a:latin typeface="+mn-lt"/>
              </a:rPr>
              <a:t>Pourcentage</a:t>
            </a:r>
            <a:r>
              <a:rPr lang="en-US" sz="1800" b="0" i="1" dirty="0" smtClean="0">
                <a:latin typeface="+mn-lt"/>
              </a:rPr>
              <a:t> de ménages</a:t>
            </a:r>
            <a:endParaRPr lang="en-US" sz="1800" b="0" i="1" dirty="0">
              <a:latin typeface="+mn-lt"/>
            </a:endParaRPr>
          </a:p>
        </p:txBody>
      </p:sp>
    </p:spTree>
    <p:extLst>
      <p:ext uri="{BB962C8B-B14F-4D97-AF65-F5344CB8AC3E}">
        <p14:creationId xmlns:p14="http://schemas.microsoft.com/office/powerpoint/2010/main" val="229358516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Rectangle 5"/>
          <p:cNvSpPr>
            <a:spLocks noGrp="1" noChangeArrowheads="1"/>
          </p:cNvSpPr>
          <p:nvPr>
            <p:ph type="title"/>
          </p:nvPr>
        </p:nvSpPr>
        <p:spPr>
          <a:xfrm>
            <a:off x="457200" y="0"/>
            <a:ext cx="8229600" cy="1143000"/>
          </a:xfrm>
        </p:spPr>
        <p:txBody>
          <a:bodyPr>
            <a:normAutofit/>
          </a:bodyPr>
          <a:lstStyle/>
          <a:p>
            <a:r>
              <a:rPr lang="fr-FR" sz="4000" noProof="0" dirty="0" smtClean="0"/>
              <a:t>Électricité </a:t>
            </a:r>
            <a:endParaRPr lang="fr-FR" sz="3600" noProof="0" dirty="0" smtClean="0"/>
          </a:p>
        </p:txBody>
      </p:sp>
      <p:sp>
        <p:nvSpPr>
          <p:cNvPr id="60422" name="Text Box 6"/>
          <p:cNvSpPr txBox="1">
            <a:spLocks noChangeArrowheads="1"/>
          </p:cNvSpPr>
          <p:nvPr/>
        </p:nvSpPr>
        <p:spPr bwMode="auto">
          <a:xfrm>
            <a:off x="0" y="1099065"/>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i="1" dirty="0" smtClean="0">
                <a:latin typeface="+mn-lt"/>
                <a:cs typeface="+mn-cs"/>
              </a:rPr>
              <a:t>Pourcentage de ménages qui disposent d’électricité</a:t>
            </a:r>
            <a:endParaRPr lang="fr-SN" sz="1800" b="0" i="1" dirty="0">
              <a:latin typeface="+mn-lt"/>
              <a:cs typeface="+mn-cs"/>
            </a:endParaRPr>
          </a:p>
        </p:txBody>
      </p:sp>
      <p:graphicFrame>
        <p:nvGraphicFramePr>
          <p:cNvPr id="3" name="Chart 2"/>
          <p:cNvGraphicFramePr/>
          <p:nvPr>
            <p:extLst>
              <p:ext uri="{D42A27DB-BD31-4B8C-83A1-F6EECF244321}">
                <p14:modId xmlns:p14="http://schemas.microsoft.com/office/powerpoint/2010/main" val="1918377889"/>
              </p:ext>
            </p:extLst>
          </p:nvPr>
        </p:nvGraphicFramePr>
        <p:xfrm>
          <a:off x="381000" y="2057400"/>
          <a:ext cx="8458200" cy="4064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1066887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4"/>
          <p:cNvSpPr>
            <a:spLocks noGrp="1" noChangeArrowheads="1"/>
          </p:cNvSpPr>
          <p:nvPr>
            <p:ph type="title"/>
          </p:nvPr>
        </p:nvSpPr>
        <p:spPr>
          <a:xfrm>
            <a:off x="457200" y="492195"/>
            <a:ext cx="8229600" cy="707886"/>
          </a:xfrm>
        </p:spPr>
        <p:txBody>
          <a:bodyPr wrap="square">
            <a:spAutoFit/>
          </a:bodyPr>
          <a:lstStyle/>
          <a:p>
            <a:pPr>
              <a:spcBef>
                <a:spcPct val="50000"/>
              </a:spcBef>
            </a:pPr>
            <a:r>
              <a:rPr lang="fr-FR" sz="4000" noProof="0" dirty="0" smtClean="0">
                <a:solidFill>
                  <a:schemeClr val="tx1"/>
                </a:solidFill>
              </a:rPr>
              <a:t>Biens possédés par les ménages  </a:t>
            </a:r>
          </a:p>
        </p:txBody>
      </p:sp>
      <p:graphicFrame>
        <p:nvGraphicFramePr>
          <p:cNvPr id="2" name="Content Placeholder 3"/>
          <p:cNvGraphicFramePr>
            <a:graphicFrameLocks noGrp="1"/>
          </p:cNvGraphicFramePr>
          <p:nvPr>
            <p:ph idx="1"/>
            <p:extLst>
              <p:ext uri="{D42A27DB-BD31-4B8C-83A1-F6EECF244321}">
                <p14:modId xmlns:p14="http://schemas.microsoft.com/office/powerpoint/2010/main" val="2601040508"/>
              </p:ext>
            </p:extLst>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5"/>
          <p:cNvSpPr txBox="1">
            <a:spLocks noChangeArrowheads="1"/>
          </p:cNvSpPr>
          <p:nvPr/>
        </p:nvSpPr>
        <p:spPr bwMode="auto">
          <a:xfrm>
            <a:off x="6934200" y="6019800"/>
            <a:ext cx="1981200" cy="646113"/>
          </a:xfrm>
          <a:prstGeom prst="rect">
            <a:avLst/>
          </a:prstGeom>
          <a:noFill/>
          <a:ln w="9525">
            <a:noFill/>
            <a:miter lim="800000"/>
            <a:headEnd/>
            <a:tailEnd/>
          </a:ln>
          <a:effectLst/>
        </p:spPr>
        <p:txBody>
          <a:bodyPr>
            <a:spAutoFit/>
          </a:bodyPr>
          <a:lstStyle/>
          <a:p>
            <a:pPr algn="r" eaLnBrk="0" hangingPunct="0">
              <a:spcBef>
                <a:spcPct val="50000"/>
              </a:spcBef>
              <a:defRPr/>
            </a:pPr>
            <a:r>
              <a:rPr lang="fr-SN" sz="1800" i="1" dirty="0" smtClean="0">
                <a:latin typeface="+mn-lt"/>
                <a:cs typeface="+mn-cs"/>
              </a:rPr>
              <a:t>Pourcentage de ménages</a:t>
            </a:r>
            <a:endParaRPr lang="fr-SN" sz="1800" i="1" dirty="0">
              <a:latin typeface="+mn-lt"/>
              <a:cs typeface="+mn-cs"/>
            </a:endParaRPr>
          </a:p>
        </p:txBody>
      </p:sp>
    </p:spTree>
    <p:extLst>
      <p:ext uri="{BB962C8B-B14F-4D97-AF65-F5344CB8AC3E}">
        <p14:creationId xmlns:p14="http://schemas.microsoft.com/office/powerpoint/2010/main" val="345840188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fr-FR" sz="4000" noProof="0" dirty="0" smtClean="0"/>
              <a:t>Quintile de bien-être économique</a:t>
            </a:r>
          </a:p>
        </p:txBody>
      </p:sp>
      <p:sp>
        <p:nvSpPr>
          <p:cNvPr id="18435" name="Content Placeholder 3"/>
          <p:cNvSpPr>
            <a:spLocks noGrp="1"/>
          </p:cNvSpPr>
          <p:nvPr>
            <p:ph idx="1"/>
          </p:nvPr>
        </p:nvSpPr>
        <p:spPr/>
        <p:txBody>
          <a:bodyPr/>
          <a:lstStyle/>
          <a:p>
            <a:r>
              <a:rPr lang="fr-FR" noProof="0" dirty="0" smtClean="0"/>
              <a:t>Un indice construit à partir des informations sur la possession par les ménages de certains bien durables et sur certaines caractéristiques du logement. On attribue un score à chaque ménage.</a:t>
            </a:r>
          </a:p>
          <a:p>
            <a:r>
              <a:rPr lang="fr-FR" noProof="0" dirty="0" smtClean="0"/>
              <a:t>Les ménages sont divisés et classés en cinq </a:t>
            </a:r>
            <a:r>
              <a:rPr lang="fr-FR" noProof="0" smtClean="0"/>
              <a:t>catégories appelées </a:t>
            </a:r>
            <a:r>
              <a:rPr lang="fr-FR" noProof="0" dirty="0" smtClean="0"/>
              <a:t>quintiles.</a:t>
            </a:r>
          </a:p>
        </p:txBody>
      </p:sp>
    </p:spTree>
    <p:extLst>
      <p:ext uri="{BB962C8B-B14F-4D97-AF65-F5344CB8AC3E}">
        <p14:creationId xmlns:p14="http://schemas.microsoft.com/office/powerpoint/2010/main" val="278543548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4" name="Title 1"/>
          <p:cNvSpPr>
            <a:spLocks noGrp="1"/>
          </p:cNvSpPr>
          <p:nvPr>
            <p:ph type="title"/>
          </p:nvPr>
        </p:nvSpPr>
        <p:spPr/>
        <p:txBody>
          <a:bodyPr/>
          <a:lstStyle/>
          <a:p>
            <a:r>
              <a:rPr lang="fr-FR" sz="4000" noProof="0" dirty="0" smtClean="0"/>
              <a:t>Quintiles de bien-être économique</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237144552"/>
              </p:ext>
            </p:extLst>
          </p:nvPr>
        </p:nvGraphicFramePr>
        <p:xfrm>
          <a:off x="457200" y="1600200"/>
          <a:ext cx="8229600" cy="1554276"/>
        </p:xfrm>
        <a:graphic>
          <a:graphicData uri="http://schemas.openxmlformats.org/drawingml/2006/table">
            <a:tbl>
              <a:tblPr firstRow="1" bandRow="1">
                <a:tableStyleId>{912C8C85-51F0-491E-9774-3900AFEF0FD7}</a:tableStyleId>
              </a:tblPr>
              <a:tblGrid>
                <a:gridCol w="1371600"/>
                <a:gridCol w="1371600"/>
                <a:gridCol w="1371600"/>
                <a:gridCol w="1371600"/>
                <a:gridCol w="1371600"/>
                <a:gridCol w="1371600"/>
              </a:tblGrid>
              <a:tr h="639949">
                <a:tc>
                  <a:txBody>
                    <a:bodyPr/>
                    <a:lstStyle/>
                    <a:p>
                      <a:pPr algn="ctr"/>
                      <a:endParaRPr lang="fr-SN" sz="1800" noProof="0" dirty="0">
                        <a:solidFill>
                          <a:schemeClr val="bg1"/>
                        </a:solidFill>
                        <a:latin typeface="+mn-lt"/>
                      </a:endParaRPr>
                    </a:p>
                  </a:txBody>
                  <a:tcPr marT="45711" marB="45711"/>
                </a:tc>
                <a:tc>
                  <a:txBody>
                    <a:bodyPr/>
                    <a:lstStyle/>
                    <a:p>
                      <a:pPr algn="ctr"/>
                      <a:r>
                        <a:rPr lang="fr-SN" sz="1800" noProof="0" dirty="0" smtClean="0">
                          <a:solidFill>
                            <a:schemeClr val="tx1"/>
                          </a:solidFill>
                        </a:rPr>
                        <a:t>Le plus bas</a:t>
                      </a:r>
                      <a:endParaRPr lang="fr-SN" sz="1800" noProof="0" dirty="0">
                        <a:solidFill>
                          <a:schemeClr val="tx1"/>
                        </a:solidFill>
                        <a:latin typeface="+mn-lt"/>
                      </a:endParaRPr>
                    </a:p>
                  </a:txBody>
                  <a:tcPr marT="45711" marB="45711"/>
                </a:tc>
                <a:tc>
                  <a:txBody>
                    <a:bodyPr/>
                    <a:lstStyle/>
                    <a:p>
                      <a:pPr algn="ctr"/>
                      <a:r>
                        <a:rPr lang="fr-SN" sz="1800" noProof="0" dirty="0" smtClean="0">
                          <a:solidFill>
                            <a:schemeClr val="tx1"/>
                          </a:solidFill>
                        </a:rPr>
                        <a:t>Second</a:t>
                      </a:r>
                      <a:endParaRPr lang="fr-SN" sz="1800" noProof="0" dirty="0">
                        <a:solidFill>
                          <a:schemeClr val="tx1"/>
                        </a:solidFill>
                        <a:latin typeface="+mn-lt"/>
                      </a:endParaRPr>
                    </a:p>
                  </a:txBody>
                  <a:tcPr marT="45711" marB="45711"/>
                </a:tc>
                <a:tc>
                  <a:txBody>
                    <a:bodyPr/>
                    <a:lstStyle/>
                    <a:p>
                      <a:pPr algn="ctr"/>
                      <a:r>
                        <a:rPr lang="fr-SN" sz="1800" noProof="0" dirty="0" smtClean="0">
                          <a:solidFill>
                            <a:schemeClr val="tx1"/>
                          </a:solidFill>
                        </a:rPr>
                        <a:t>Moyen</a:t>
                      </a:r>
                      <a:endParaRPr lang="fr-SN" sz="1800" noProof="0" dirty="0">
                        <a:solidFill>
                          <a:schemeClr val="tx1"/>
                        </a:solidFill>
                        <a:latin typeface="+mn-lt"/>
                      </a:endParaRPr>
                    </a:p>
                  </a:txBody>
                  <a:tcPr marT="45711" marB="45711"/>
                </a:tc>
                <a:tc>
                  <a:txBody>
                    <a:bodyPr/>
                    <a:lstStyle/>
                    <a:p>
                      <a:pPr algn="ctr"/>
                      <a:r>
                        <a:rPr lang="fr-SN" sz="1800" noProof="0" dirty="0" smtClean="0">
                          <a:solidFill>
                            <a:schemeClr val="tx1"/>
                          </a:solidFill>
                        </a:rPr>
                        <a:t>Quatrième</a:t>
                      </a:r>
                      <a:endParaRPr lang="fr-SN" sz="1800" noProof="0" dirty="0">
                        <a:solidFill>
                          <a:schemeClr val="tx1"/>
                        </a:solidFill>
                        <a:latin typeface="+mn-lt"/>
                      </a:endParaRPr>
                    </a:p>
                  </a:txBody>
                  <a:tcPr marT="45711" marB="45711"/>
                </a:tc>
                <a:tc>
                  <a:txBody>
                    <a:bodyPr/>
                    <a:lstStyle/>
                    <a:p>
                      <a:pPr algn="ctr"/>
                      <a:r>
                        <a:rPr lang="fr-SN" sz="1800" noProof="0" dirty="0" smtClean="0">
                          <a:solidFill>
                            <a:schemeClr val="tx1"/>
                          </a:solidFill>
                        </a:rPr>
                        <a:t>Le plus</a:t>
                      </a:r>
                      <a:r>
                        <a:rPr lang="fr-SN" sz="1800" baseline="0" noProof="0" dirty="0" smtClean="0">
                          <a:solidFill>
                            <a:schemeClr val="tx1"/>
                          </a:solidFill>
                        </a:rPr>
                        <a:t> élevé</a:t>
                      </a:r>
                      <a:endParaRPr lang="fr-SN" sz="1800" noProof="0" dirty="0">
                        <a:solidFill>
                          <a:schemeClr val="tx1"/>
                        </a:solidFill>
                        <a:latin typeface="+mn-lt"/>
                      </a:endParaRPr>
                    </a:p>
                  </a:txBody>
                  <a:tcPr marT="45711" marB="45711"/>
                </a:tc>
              </a:tr>
              <a:tr h="457107">
                <a:tc>
                  <a:txBody>
                    <a:bodyPr/>
                    <a:lstStyle/>
                    <a:p>
                      <a:r>
                        <a:rPr lang="fr-SN" sz="1800" noProof="0" dirty="0" smtClean="0"/>
                        <a:t>Urbain</a:t>
                      </a:r>
                      <a:endParaRPr lang="fr-SN" sz="1800" b="1" noProof="0" dirty="0" smtClean="0">
                        <a:latin typeface="+mn-lt"/>
                      </a:endParaRPr>
                    </a:p>
                  </a:txBody>
                  <a:tcPr marT="45711" marB="45711"/>
                </a:tc>
                <a:tc>
                  <a:txBody>
                    <a:bodyPr/>
                    <a:lstStyle/>
                    <a:p>
                      <a:pPr algn="ctr"/>
                      <a:r>
                        <a:rPr lang="fr-SN" sz="1800" noProof="0" dirty="0" smtClean="0"/>
                        <a:t>1 %</a:t>
                      </a:r>
                      <a:endParaRPr lang="fr-SN" sz="1800" noProof="0" dirty="0">
                        <a:latin typeface="+mn-lt"/>
                      </a:endParaRPr>
                    </a:p>
                  </a:txBody>
                  <a:tcPr marT="45711" marB="45711"/>
                </a:tc>
                <a:tc>
                  <a:txBody>
                    <a:bodyPr/>
                    <a:lstStyle/>
                    <a:p>
                      <a:pPr algn="ctr"/>
                      <a:r>
                        <a:rPr lang="fr-SN" sz="1800" noProof="0" dirty="0" smtClean="0"/>
                        <a:t>7 %</a:t>
                      </a:r>
                      <a:endParaRPr lang="fr-SN" sz="1800" noProof="0" dirty="0">
                        <a:latin typeface="+mn-lt"/>
                      </a:endParaRPr>
                    </a:p>
                  </a:txBody>
                  <a:tcPr marT="45711" marB="45711"/>
                </a:tc>
                <a:tc>
                  <a:txBody>
                    <a:bodyPr/>
                    <a:lstStyle/>
                    <a:p>
                      <a:pPr algn="ctr"/>
                      <a:r>
                        <a:rPr lang="fr-SN" sz="1800" noProof="0" dirty="0" smtClean="0"/>
                        <a:t>19 %</a:t>
                      </a:r>
                      <a:endParaRPr lang="fr-SN" sz="1800" noProof="0" dirty="0">
                        <a:latin typeface="+mn-lt"/>
                      </a:endParaRPr>
                    </a:p>
                  </a:txBody>
                  <a:tcPr marT="45711" marB="45711"/>
                </a:tc>
                <a:tc>
                  <a:txBody>
                    <a:bodyPr/>
                    <a:lstStyle/>
                    <a:p>
                      <a:pPr algn="ctr"/>
                      <a:r>
                        <a:rPr lang="fr-SN" sz="1800" b="1" noProof="0" dirty="0" smtClean="0">
                          <a:solidFill>
                            <a:schemeClr val="tx2"/>
                          </a:solidFill>
                        </a:rPr>
                        <a:t>34 %</a:t>
                      </a:r>
                      <a:endParaRPr lang="fr-SN" sz="1800" b="1" noProof="0" dirty="0">
                        <a:solidFill>
                          <a:schemeClr val="tx2"/>
                        </a:solidFill>
                        <a:latin typeface="+mn-lt"/>
                      </a:endParaRPr>
                    </a:p>
                  </a:txBody>
                  <a:tcPr marT="45711" marB="45711"/>
                </a:tc>
                <a:tc>
                  <a:txBody>
                    <a:bodyPr/>
                    <a:lstStyle/>
                    <a:p>
                      <a:pPr algn="ctr"/>
                      <a:r>
                        <a:rPr lang="fr-SN" sz="1800" b="1" noProof="0" dirty="0" smtClean="0">
                          <a:solidFill>
                            <a:schemeClr val="tx2"/>
                          </a:solidFill>
                        </a:rPr>
                        <a:t>39 %</a:t>
                      </a:r>
                      <a:endParaRPr lang="fr-SN" sz="1800" b="1" noProof="0" dirty="0">
                        <a:solidFill>
                          <a:schemeClr val="tx2"/>
                        </a:solidFill>
                        <a:latin typeface="+mn-lt"/>
                      </a:endParaRPr>
                    </a:p>
                  </a:txBody>
                  <a:tcPr marT="45711" marB="45711"/>
                </a:tc>
              </a:tr>
              <a:tr h="457107">
                <a:tc>
                  <a:txBody>
                    <a:bodyPr/>
                    <a:lstStyle/>
                    <a:p>
                      <a:r>
                        <a:rPr lang="fr-SN" sz="1800" noProof="0" dirty="0" smtClean="0"/>
                        <a:t>Rural</a:t>
                      </a:r>
                      <a:endParaRPr lang="fr-SN" sz="1800" b="1" noProof="0" dirty="0">
                        <a:latin typeface="+mn-lt"/>
                      </a:endParaRPr>
                    </a:p>
                  </a:txBody>
                  <a:tcPr marT="45711" marB="45711"/>
                </a:tc>
                <a:tc>
                  <a:txBody>
                    <a:bodyPr/>
                    <a:lstStyle/>
                    <a:p>
                      <a:pPr algn="ctr"/>
                      <a:r>
                        <a:rPr lang="fr-SN" sz="1800" b="1" noProof="0" dirty="0" smtClean="0">
                          <a:solidFill>
                            <a:schemeClr val="tx2"/>
                          </a:solidFill>
                        </a:rPr>
                        <a:t>36 %</a:t>
                      </a:r>
                      <a:endParaRPr lang="fr-SN" sz="1800" b="1" noProof="0" dirty="0">
                        <a:solidFill>
                          <a:schemeClr val="tx2"/>
                        </a:solidFill>
                        <a:latin typeface="+mn-lt"/>
                      </a:endParaRPr>
                    </a:p>
                  </a:txBody>
                  <a:tcPr marT="45711" marB="45711"/>
                </a:tc>
                <a:tc>
                  <a:txBody>
                    <a:bodyPr/>
                    <a:lstStyle/>
                    <a:p>
                      <a:pPr algn="ctr"/>
                      <a:r>
                        <a:rPr lang="fr-SN" sz="1800" b="1" noProof="0" dirty="0" smtClean="0">
                          <a:solidFill>
                            <a:schemeClr val="tx2"/>
                          </a:solidFill>
                        </a:rPr>
                        <a:t>31 %</a:t>
                      </a:r>
                      <a:endParaRPr lang="fr-SN" sz="1800" b="1" noProof="0" dirty="0">
                        <a:solidFill>
                          <a:schemeClr val="tx2"/>
                        </a:solidFill>
                        <a:latin typeface="+mn-lt"/>
                      </a:endParaRPr>
                    </a:p>
                  </a:txBody>
                  <a:tcPr marT="45711" marB="45711"/>
                </a:tc>
                <a:tc>
                  <a:txBody>
                    <a:bodyPr/>
                    <a:lstStyle/>
                    <a:p>
                      <a:pPr algn="ctr"/>
                      <a:r>
                        <a:rPr lang="fr-SN" sz="1800" noProof="0" dirty="0" smtClean="0"/>
                        <a:t>21 %</a:t>
                      </a:r>
                      <a:endParaRPr lang="fr-SN" sz="1800" noProof="0" dirty="0">
                        <a:latin typeface="+mn-lt"/>
                      </a:endParaRPr>
                    </a:p>
                  </a:txBody>
                  <a:tcPr marT="45711" marB="45711"/>
                </a:tc>
                <a:tc>
                  <a:txBody>
                    <a:bodyPr/>
                    <a:lstStyle/>
                    <a:p>
                      <a:pPr algn="ctr"/>
                      <a:r>
                        <a:rPr lang="fr-SN" sz="1800" noProof="0" dirty="0" smtClean="0"/>
                        <a:t>8 %</a:t>
                      </a:r>
                      <a:endParaRPr lang="fr-SN" sz="1800" noProof="0" dirty="0">
                        <a:latin typeface="+mn-lt"/>
                      </a:endParaRPr>
                    </a:p>
                  </a:txBody>
                  <a:tcPr marT="45711" marB="45711"/>
                </a:tc>
                <a:tc>
                  <a:txBody>
                    <a:bodyPr/>
                    <a:lstStyle/>
                    <a:p>
                      <a:pPr algn="ctr"/>
                      <a:r>
                        <a:rPr lang="fr-SN" sz="1800" noProof="0" dirty="0" smtClean="0"/>
                        <a:t>4 %</a:t>
                      </a:r>
                      <a:endParaRPr lang="fr-SN" sz="1800" noProof="0" dirty="0">
                        <a:latin typeface="+mn-lt"/>
                      </a:endParaRPr>
                    </a:p>
                  </a:txBody>
                  <a:tcPr marT="45711" marB="45711"/>
                </a:tc>
              </a:tr>
            </a:tbl>
          </a:graphicData>
        </a:graphic>
      </p:graphicFrame>
      <p:sp>
        <p:nvSpPr>
          <p:cNvPr id="5" name="TextBox 4"/>
          <p:cNvSpPr txBox="1"/>
          <p:nvPr/>
        </p:nvSpPr>
        <p:spPr>
          <a:xfrm>
            <a:off x="228600" y="3733800"/>
            <a:ext cx="8686800" cy="2092881"/>
          </a:xfrm>
          <a:prstGeom prst="rect">
            <a:avLst/>
          </a:prstGeom>
          <a:noFill/>
        </p:spPr>
        <p:txBody>
          <a:bodyPr wrap="square">
            <a:spAutoFit/>
          </a:bodyPr>
          <a:lstStyle/>
          <a:p>
            <a:pPr algn="ctr" eaLnBrk="0" hangingPunct="0">
              <a:buClr>
                <a:schemeClr val="tx1"/>
              </a:buClr>
              <a:buSzPct val="90000"/>
              <a:defRPr/>
            </a:pPr>
            <a:r>
              <a:rPr lang="fr-SN" sz="2600" b="1" i="0" dirty="0" smtClean="0">
                <a:solidFill>
                  <a:schemeClr val="tx2"/>
                </a:solidFill>
                <a:latin typeface="+mn-lt"/>
                <a:cs typeface="+mn-cs"/>
              </a:rPr>
              <a:t>73 %</a:t>
            </a:r>
            <a:r>
              <a:rPr lang="fr-SN" sz="2600" b="0" i="0" dirty="0" smtClean="0">
                <a:solidFill>
                  <a:schemeClr val="tx2"/>
                </a:solidFill>
                <a:latin typeface="+mn-lt"/>
                <a:cs typeface="+mn-cs"/>
              </a:rPr>
              <a:t> </a:t>
            </a:r>
            <a:r>
              <a:rPr lang="fr-SN" sz="2600" b="0" i="0" dirty="0" smtClean="0">
                <a:latin typeface="+mn-lt"/>
                <a:cs typeface="+mn-cs"/>
              </a:rPr>
              <a:t>des ménages urbains sont classés dans les deux quintiles les plus élevés.</a:t>
            </a:r>
          </a:p>
          <a:p>
            <a:pPr algn="ctr" eaLnBrk="0" hangingPunct="0">
              <a:buClr>
                <a:schemeClr val="tx1"/>
              </a:buClr>
              <a:buSzPct val="90000"/>
              <a:defRPr/>
            </a:pPr>
            <a:endParaRPr lang="fr-SN" sz="2600" b="0" i="0" dirty="0" smtClean="0">
              <a:latin typeface="+mn-lt"/>
              <a:cs typeface="+mn-cs"/>
            </a:endParaRPr>
          </a:p>
          <a:p>
            <a:pPr algn="ctr" eaLnBrk="0" hangingPunct="0">
              <a:buClr>
                <a:schemeClr val="tx1"/>
              </a:buClr>
              <a:buSzPct val="90000"/>
              <a:defRPr/>
            </a:pPr>
            <a:r>
              <a:rPr lang="fr-SN" sz="2600" b="1" i="0" dirty="0" smtClean="0">
                <a:solidFill>
                  <a:schemeClr val="tx2"/>
                </a:solidFill>
                <a:latin typeface="+mn-lt"/>
                <a:cs typeface="+mn-cs"/>
              </a:rPr>
              <a:t>67 %</a:t>
            </a:r>
            <a:r>
              <a:rPr lang="fr-SN" sz="2600" b="0" i="0" dirty="0" smtClean="0">
                <a:solidFill>
                  <a:schemeClr val="tx2"/>
                </a:solidFill>
                <a:latin typeface="+mn-lt"/>
                <a:cs typeface="+mn-cs"/>
              </a:rPr>
              <a:t> </a:t>
            </a:r>
            <a:r>
              <a:rPr lang="fr-SN" sz="2600" b="0" i="0" dirty="0" smtClean="0">
                <a:latin typeface="+mn-lt"/>
                <a:cs typeface="+mn-cs"/>
              </a:rPr>
              <a:t>des ménages du milieu rural sont classés dans les deux quintiles les plus bas.</a:t>
            </a:r>
          </a:p>
        </p:txBody>
      </p:sp>
    </p:spTree>
    <p:extLst>
      <p:ext uri="{BB962C8B-B14F-4D97-AF65-F5344CB8AC3E}">
        <p14:creationId xmlns:p14="http://schemas.microsoft.com/office/powerpoint/2010/main" val="289160106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981200"/>
            <a:ext cx="3581400" cy="4495800"/>
          </a:xfrm>
        </p:spPr>
        <p:txBody>
          <a:bodyPr>
            <a:normAutofit lnSpcReduction="10000"/>
          </a:bodyPr>
          <a:lstStyle/>
          <a:p>
            <a:r>
              <a:rPr lang="fr-FR" noProof="0" dirty="0" smtClean="0"/>
              <a:t>Caractéristiques de ménages</a:t>
            </a:r>
          </a:p>
          <a:p>
            <a:r>
              <a:rPr lang="fr-FR" b="1" dirty="0" smtClean="0">
                <a:solidFill>
                  <a:schemeClr val="tx2"/>
                </a:solidFill>
              </a:rPr>
              <a:t>Caractéristiques des enquêtés</a:t>
            </a:r>
          </a:p>
          <a:p>
            <a:r>
              <a:rPr lang="fr-FR" dirty="0" smtClean="0"/>
              <a:t>Services et infrastructures de base dans les structures de santé</a:t>
            </a:r>
          </a:p>
        </p:txBody>
      </p:sp>
    </p:spTree>
    <p:extLst>
      <p:ext uri="{BB962C8B-B14F-4D97-AF65-F5344CB8AC3E}">
        <p14:creationId xmlns:p14="http://schemas.microsoft.com/office/powerpoint/2010/main" val="269822302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0"/>
            <a:ext cx="8229600" cy="1143000"/>
          </a:xfrm>
        </p:spPr>
        <p:txBody>
          <a:bodyPr>
            <a:normAutofit/>
          </a:bodyPr>
          <a:lstStyle/>
          <a:p>
            <a:r>
              <a:rPr lang="fr-FR" sz="4000" noProof="0" dirty="0" smtClean="0"/>
              <a:t>Niveau d’instruction des enquêtés</a:t>
            </a:r>
          </a:p>
        </p:txBody>
      </p:sp>
      <p:sp>
        <p:nvSpPr>
          <p:cNvPr id="110598" name="Text Box 6"/>
          <p:cNvSpPr txBox="1">
            <a:spLocks noChangeArrowheads="1"/>
          </p:cNvSpPr>
          <p:nvPr/>
        </p:nvSpPr>
        <p:spPr bwMode="auto">
          <a:xfrm>
            <a:off x="-76200" y="817057"/>
            <a:ext cx="9281556"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i="1" dirty="0" smtClean="0">
                <a:latin typeface="+mn-lt"/>
                <a:cs typeface="+mn-cs"/>
              </a:rPr>
              <a:t>Pourcentage de femmes et d’hommes de 15-49 ans</a:t>
            </a:r>
            <a:endParaRPr lang="fr-SN" sz="1800" i="1" dirty="0">
              <a:latin typeface="+mn-lt"/>
              <a:cs typeface="+mn-cs"/>
            </a:endParaRPr>
          </a:p>
        </p:txBody>
      </p:sp>
      <p:graphicFrame>
        <p:nvGraphicFramePr>
          <p:cNvPr id="6" name="Chart 5"/>
          <p:cNvGraphicFramePr/>
          <p:nvPr>
            <p:extLst>
              <p:ext uri="{D42A27DB-BD31-4B8C-83A1-F6EECF244321}">
                <p14:modId xmlns:p14="http://schemas.microsoft.com/office/powerpoint/2010/main" val="700205858"/>
              </p:ext>
            </p:extLst>
          </p:nvPr>
        </p:nvGraphicFramePr>
        <p:xfrm>
          <a:off x="533400" y="1195142"/>
          <a:ext cx="8153400" cy="551921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0223409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itle 1"/>
          <p:cNvSpPr>
            <a:spLocks noGrp="1"/>
          </p:cNvSpPr>
          <p:nvPr>
            <p:ph type="title" idx="4294967295"/>
          </p:nvPr>
        </p:nvSpPr>
        <p:spPr>
          <a:xfrm>
            <a:off x="609600" y="304800"/>
            <a:ext cx="7772400" cy="685800"/>
          </a:xfrm>
        </p:spPr>
        <p:txBody>
          <a:bodyPr>
            <a:normAutofit fontScale="90000"/>
          </a:bodyPr>
          <a:lstStyle/>
          <a:p>
            <a:r>
              <a:rPr lang="fr-SN" dirty="0" smtClean="0"/>
              <a:t>Objectifs de l’Enquête Continue </a:t>
            </a:r>
            <a:br>
              <a:rPr lang="fr-SN" dirty="0" smtClean="0"/>
            </a:br>
            <a:r>
              <a:rPr lang="fr-SN" dirty="0" smtClean="0"/>
              <a:t>au Sénégal</a:t>
            </a:r>
          </a:p>
        </p:txBody>
      </p:sp>
      <p:sp>
        <p:nvSpPr>
          <p:cNvPr id="3" name="Content Placeholder 2"/>
          <p:cNvSpPr>
            <a:spLocks noGrp="1"/>
          </p:cNvSpPr>
          <p:nvPr>
            <p:ph idx="4294967295"/>
          </p:nvPr>
        </p:nvSpPr>
        <p:spPr>
          <a:xfrm>
            <a:off x="8313" y="1371600"/>
            <a:ext cx="8991600" cy="5334000"/>
          </a:xfrm>
        </p:spPr>
        <p:txBody>
          <a:bodyPr/>
          <a:lstStyle/>
          <a:p>
            <a:pPr>
              <a:buFontTx/>
              <a:buNone/>
              <a:defRPr/>
            </a:pPr>
            <a:r>
              <a:rPr lang="fr-FR" dirty="0" smtClean="0"/>
              <a:t>L’Enquête Continue vise à : </a:t>
            </a:r>
          </a:p>
          <a:p>
            <a:pPr marL="514350" indent="-514350">
              <a:buFontTx/>
              <a:buAutoNum type="arabicParenBoth"/>
              <a:defRPr/>
            </a:pPr>
            <a:r>
              <a:rPr lang="fr-FR" dirty="0" smtClean="0"/>
              <a:t>répondre aux besoins permanents en données pour planifier, suivre et évaluer les programmes de santé et de population, et </a:t>
            </a:r>
          </a:p>
          <a:p>
            <a:pPr marL="514350" indent="-514350">
              <a:buFontTx/>
              <a:buAutoNum type="arabicParenBoth"/>
              <a:defRPr/>
            </a:pPr>
            <a:r>
              <a:rPr lang="fr-FR" dirty="0" smtClean="0"/>
              <a:t>renforcer les capacités au sein des institutions du pays pour collecter, traiter, analyser et utiliser ces données. </a:t>
            </a:r>
            <a:endParaRPr lang="en-US" dirty="0"/>
          </a:p>
        </p:txBody>
      </p:sp>
    </p:spTree>
    <p:extLst>
      <p:ext uri="{BB962C8B-B14F-4D97-AF65-F5344CB8AC3E}">
        <p14:creationId xmlns:p14="http://schemas.microsoft.com/office/powerpoint/2010/main" val="906068764"/>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1027"/>
          <p:cNvSpPr>
            <a:spLocks noGrp="1" noChangeArrowheads="1"/>
          </p:cNvSpPr>
          <p:nvPr>
            <p:ph type="title"/>
          </p:nvPr>
        </p:nvSpPr>
        <p:spPr>
          <a:xfrm>
            <a:off x="377371" y="0"/>
            <a:ext cx="8229600" cy="1186934"/>
          </a:xfrm>
        </p:spPr>
        <p:txBody>
          <a:bodyPr>
            <a:normAutofit/>
          </a:bodyPr>
          <a:lstStyle/>
          <a:p>
            <a:r>
              <a:rPr lang="fr-FR" sz="4000" noProof="0" dirty="0" smtClean="0"/>
              <a:t>Alphabétisation</a:t>
            </a:r>
            <a:endParaRPr lang="fr-FR" sz="3600" noProof="0" dirty="0" smtClean="0"/>
          </a:p>
        </p:txBody>
      </p:sp>
      <p:sp>
        <p:nvSpPr>
          <p:cNvPr id="9220" name="Text Box 1040"/>
          <p:cNvSpPr txBox="1">
            <a:spLocks noChangeArrowheads="1"/>
          </p:cNvSpPr>
          <p:nvPr/>
        </p:nvSpPr>
        <p:spPr bwMode="auto">
          <a:xfrm>
            <a:off x="457200" y="2667000"/>
            <a:ext cx="2209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spcBef>
                <a:spcPct val="50000"/>
              </a:spcBef>
            </a:pPr>
            <a:endParaRPr lang="fr-SN" dirty="0"/>
          </a:p>
        </p:txBody>
      </p:sp>
      <p:sp>
        <p:nvSpPr>
          <p:cNvPr id="102417" name="Text Box 1041"/>
          <p:cNvSpPr txBox="1">
            <a:spLocks noChangeArrowheads="1"/>
          </p:cNvSpPr>
          <p:nvPr/>
        </p:nvSpPr>
        <p:spPr bwMode="auto">
          <a:xfrm>
            <a:off x="0" y="1002268"/>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i="1" dirty="0" smtClean="0">
                <a:latin typeface="+mn-lt"/>
                <a:cs typeface="+mn-cs"/>
              </a:rPr>
              <a:t>Pourcentage de femmes et d’hommes de 15-49 ans qui sont alphabétisés</a:t>
            </a:r>
            <a:endParaRPr lang="fr-SN" sz="1800" i="1" dirty="0">
              <a:latin typeface="+mn-lt"/>
              <a:cs typeface="+mn-cs"/>
            </a:endParaRPr>
          </a:p>
        </p:txBody>
      </p:sp>
      <p:graphicFrame>
        <p:nvGraphicFramePr>
          <p:cNvPr id="3" name="Chart 2"/>
          <p:cNvGraphicFramePr/>
          <p:nvPr>
            <p:extLst>
              <p:ext uri="{D42A27DB-BD31-4B8C-83A1-F6EECF244321}">
                <p14:modId xmlns:p14="http://schemas.microsoft.com/office/powerpoint/2010/main" val="682958739"/>
              </p:ext>
            </p:extLst>
          </p:nvPr>
        </p:nvGraphicFramePr>
        <p:xfrm>
          <a:off x="377371" y="1600200"/>
          <a:ext cx="8305800" cy="5054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8726002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378823" y="45720"/>
            <a:ext cx="8229600" cy="1143000"/>
          </a:xfrm>
        </p:spPr>
        <p:txBody>
          <a:bodyPr>
            <a:normAutofit/>
          </a:bodyPr>
          <a:lstStyle/>
          <a:p>
            <a:r>
              <a:rPr lang="fr-FR" sz="4000" noProof="0" dirty="0" smtClean="0"/>
              <a:t>Activité économique</a:t>
            </a:r>
          </a:p>
        </p:txBody>
      </p:sp>
      <p:graphicFrame>
        <p:nvGraphicFramePr>
          <p:cNvPr id="6" name="Chart 5"/>
          <p:cNvGraphicFramePr/>
          <p:nvPr>
            <p:extLst>
              <p:ext uri="{D42A27DB-BD31-4B8C-83A1-F6EECF244321}">
                <p14:modId xmlns:p14="http://schemas.microsoft.com/office/powerpoint/2010/main" val="2541618554"/>
              </p:ext>
            </p:extLst>
          </p:nvPr>
        </p:nvGraphicFramePr>
        <p:xfrm>
          <a:off x="341812" y="1371600"/>
          <a:ext cx="83058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Box 1041"/>
          <p:cNvSpPr txBox="1">
            <a:spLocks noChangeArrowheads="1"/>
          </p:cNvSpPr>
          <p:nvPr/>
        </p:nvSpPr>
        <p:spPr bwMode="auto">
          <a:xfrm>
            <a:off x="0" y="1002268"/>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i="1" dirty="0" smtClean="0">
                <a:latin typeface="+mn-lt"/>
                <a:cs typeface="+mn-cs"/>
              </a:rPr>
              <a:t>Pourcentage de femmes et d’hommes de 15-49 ans</a:t>
            </a:r>
            <a:endParaRPr lang="fr-SN" sz="1800" i="1" dirty="0">
              <a:latin typeface="+mn-lt"/>
              <a:cs typeface="+mn-cs"/>
            </a:endParaRPr>
          </a:p>
        </p:txBody>
      </p:sp>
      <p:sp>
        <p:nvSpPr>
          <p:cNvPr id="8" name="TextBox 1"/>
          <p:cNvSpPr txBox="1"/>
          <p:nvPr/>
        </p:nvSpPr>
        <p:spPr>
          <a:xfrm>
            <a:off x="0" y="6096000"/>
            <a:ext cx="9220200" cy="17676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FR" sz="1600" i="1" dirty="0" smtClean="0"/>
              <a:t>« Travaille actuellement » concerne les personnes qui ont travaillé au cours des 7 derniers jours, y compris celles qui n’ont pas travaillé au cours des 7 derniers jours mais qui ont un emploi régulier et qui étaient absentes.  </a:t>
            </a:r>
            <a:endParaRPr lang="fr-FR" sz="1600" i="1" dirty="0"/>
          </a:p>
        </p:txBody>
      </p:sp>
    </p:spTree>
    <p:extLst>
      <p:ext uri="{BB962C8B-B14F-4D97-AF65-F5344CB8AC3E}">
        <p14:creationId xmlns:p14="http://schemas.microsoft.com/office/powerpoint/2010/main" val="350899025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normAutofit/>
          </a:bodyPr>
          <a:lstStyle/>
          <a:p>
            <a:r>
              <a:rPr lang="fr-FR" sz="4000" noProof="0" dirty="0" smtClean="0"/>
              <a:t>Principaux résultats</a:t>
            </a:r>
          </a:p>
        </p:txBody>
      </p:sp>
      <p:sp>
        <p:nvSpPr>
          <p:cNvPr id="22531" name="Rectangle 3"/>
          <p:cNvSpPr>
            <a:spLocks noGrp="1" noChangeArrowheads="1"/>
          </p:cNvSpPr>
          <p:nvPr>
            <p:ph idx="1"/>
          </p:nvPr>
        </p:nvSpPr>
        <p:spPr/>
        <p:txBody>
          <a:bodyPr>
            <a:noAutofit/>
          </a:bodyPr>
          <a:lstStyle/>
          <a:p>
            <a:pPr>
              <a:lnSpc>
                <a:spcPct val="110000"/>
              </a:lnSpc>
              <a:buClr>
                <a:schemeClr val="tx1"/>
              </a:buClr>
              <a:buSzPct val="90000"/>
            </a:pPr>
            <a:r>
              <a:rPr lang="fr-FR" sz="3000" b="1" noProof="0" dirty="0" smtClean="0">
                <a:solidFill>
                  <a:schemeClr val="tx2"/>
                </a:solidFill>
              </a:rPr>
              <a:t>82 %</a:t>
            </a:r>
            <a:r>
              <a:rPr lang="fr-FR" sz="3000" noProof="0" dirty="0" smtClean="0">
                <a:solidFill>
                  <a:schemeClr val="tx2"/>
                </a:solidFill>
              </a:rPr>
              <a:t> </a:t>
            </a:r>
            <a:r>
              <a:rPr lang="fr-FR" sz="3000" noProof="0" dirty="0" smtClean="0">
                <a:solidFill>
                  <a:schemeClr val="tx1"/>
                </a:solidFill>
              </a:rPr>
              <a:t>des ménages au Sénégal s’approvisionnent en </a:t>
            </a:r>
            <a:r>
              <a:rPr lang="fr-FR" sz="3000" b="1" noProof="0" dirty="0" smtClean="0">
                <a:solidFill>
                  <a:schemeClr val="tx2"/>
                </a:solidFill>
              </a:rPr>
              <a:t>eau de boisson auprès d’une source améliorée</a:t>
            </a:r>
            <a:r>
              <a:rPr lang="fr-FR" sz="3000" noProof="0" dirty="0" smtClean="0">
                <a:solidFill>
                  <a:schemeClr val="tx1"/>
                </a:solidFill>
              </a:rPr>
              <a:t>.</a:t>
            </a:r>
          </a:p>
          <a:p>
            <a:pPr>
              <a:lnSpc>
                <a:spcPct val="110000"/>
              </a:lnSpc>
              <a:buClr>
                <a:schemeClr val="tx1"/>
              </a:buClr>
              <a:buSzPct val="90000"/>
            </a:pPr>
            <a:r>
              <a:rPr lang="fr-FR" sz="3000" b="1" dirty="0" smtClean="0">
                <a:solidFill>
                  <a:schemeClr val="tx2"/>
                </a:solidFill>
              </a:rPr>
              <a:t>45</a:t>
            </a:r>
            <a:r>
              <a:rPr lang="fr-FR" sz="3000" b="1" noProof="0" dirty="0" smtClean="0">
                <a:solidFill>
                  <a:schemeClr val="tx2"/>
                </a:solidFill>
              </a:rPr>
              <a:t> % </a:t>
            </a:r>
            <a:r>
              <a:rPr lang="fr-FR" sz="3000" noProof="0" dirty="0" smtClean="0">
                <a:solidFill>
                  <a:schemeClr val="tx1"/>
                </a:solidFill>
              </a:rPr>
              <a:t>des ménages utilisent des </a:t>
            </a:r>
            <a:r>
              <a:rPr lang="fr-FR" sz="3000" b="1" noProof="0" dirty="0" smtClean="0">
                <a:solidFill>
                  <a:schemeClr val="tx2"/>
                </a:solidFill>
              </a:rPr>
              <a:t>toilettes améliorées</a:t>
            </a:r>
            <a:r>
              <a:rPr lang="fr-FR" sz="3000" dirty="0" smtClean="0">
                <a:solidFill>
                  <a:schemeClr val="tx1"/>
                </a:solidFill>
              </a:rPr>
              <a:t>.</a:t>
            </a:r>
            <a:endParaRPr lang="fr-FR" sz="3000" b="1" noProof="0" dirty="0" smtClean="0">
              <a:solidFill>
                <a:schemeClr val="tx2">
                  <a:lumMod val="50000"/>
                </a:schemeClr>
              </a:solidFill>
            </a:endParaRPr>
          </a:p>
          <a:p>
            <a:pPr>
              <a:lnSpc>
                <a:spcPct val="110000"/>
              </a:lnSpc>
              <a:buClr>
                <a:schemeClr val="tx1"/>
              </a:buClr>
              <a:buSzPct val="90000"/>
            </a:pPr>
            <a:r>
              <a:rPr lang="fr-FR" sz="3000" b="1" noProof="0" dirty="0" smtClean="0">
                <a:solidFill>
                  <a:schemeClr val="tx2"/>
                </a:solidFill>
              </a:rPr>
              <a:t>65 % </a:t>
            </a:r>
            <a:r>
              <a:rPr lang="fr-FR" sz="3000" noProof="0" dirty="0" smtClean="0">
                <a:solidFill>
                  <a:schemeClr val="tx1"/>
                </a:solidFill>
              </a:rPr>
              <a:t>des ménages </a:t>
            </a:r>
            <a:r>
              <a:rPr lang="fr-FR" sz="3000" dirty="0" smtClean="0">
                <a:solidFill>
                  <a:schemeClr val="tx1"/>
                </a:solidFill>
              </a:rPr>
              <a:t>disposent de</a:t>
            </a:r>
            <a:r>
              <a:rPr lang="fr-FR" sz="3000" noProof="0" dirty="0" smtClean="0">
                <a:solidFill>
                  <a:schemeClr val="tx1"/>
                </a:solidFill>
              </a:rPr>
              <a:t> </a:t>
            </a:r>
            <a:r>
              <a:rPr lang="fr-FR" sz="3000" b="1" noProof="0" dirty="0" smtClean="0">
                <a:solidFill>
                  <a:schemeClr val="tx2"/>
                </a:solidFill>
              </a:rPr>
              <a:t>l’électricité</a:t>
            </a:r>
            <a:r>
              <a:rPr lang="fr-FR" sz="3000" dirty="0" smtClean="0">
                <a:solidFill>
                  <a:schemeClr val="tx1"/>
                </a:solidFill>
              </a:rPr>
              <a:t>.</a:t>
            </a:r>
            <a:endParaRPr lang="fr-FR" sz="3000" b="1" noProof="0" dirty="0" smtClean="0">
              <a:solidFill>
                <a:schemeClr val="tx2">
                  <a:lumMod val="50000"/>
                </a:schemeClr>
              </a:solidFill>
            </a:endParaRPr>
          </a:p>
          <a:p>
            <a:pPr>
              <a:lnSpc>
                <a:spcPct val="110000"/>
              </a:lnSpc>
              <a:buClr>
                <a:schemeClr val="tx1"/>
              </a:buClr>
              <a:buSzPct val="90000"/>
            </a:pPr>
            <a:r>
              <a:rPr lang="fr-FR" sz="3000" b="1" dirty="0" smtClean="0">
                <a:solidFill>
                  <a:schemeClr val="tx2"/>
                </a:solidFill>
              </a:rPr>
              <a:t>49</a:t>
            </a:r>
            <a:r>
              <a:rPr lang="fr-FR" sz="3000" b="1" noProof="0" dirty="0" smtClean="0">
                <a:solidFill>
                  <a:schemeClr val="tx2"/>
                </a:solidFill>
              </a:rPr>
              <a:t> %</a:t>
            </a:r>
            <a:r>
              <a:rPr lang="fr-FR" sz="3000" noProof="0" dirty="0" smtClean="0">
                <a:solidFill>
                  <a:schemeClr val="tx2"/>
                </a:solidFill>
              </a:rPr>
              <a:t> </a:t>
            </a:r>
            <a:r>
              <a:rPr lang="fr-FR" sz="3000" noProof="0" dirty="0" smtClean="0">
                <a:solidFill>
                  <a:schemeClr val="tx1"/>
                </a:solidFill>
              </a:rPr>
              <a:t>des femmes et </a:t>
            </a:r>
            <a:r>
              <a:rPr lang="fr-FR" sz="3000" b="1" noProof="0" dirty="0" smtClean="0">
                <a:solidFill>
                  <a:schemeClr val="tx2"/>
                </a:solidFill>
              </a:rPr>
              <a:t>36 %</a:t>
            </a:r>
            <a:r>
              <a:rPr lang="fr-FR" sz="3000" noProof="0" dirty="0" smtClean="0">
                <a:solidFill>
                  <a:schemeClr val="tx2"/>
                </a:solidFill>
              </a:rPr>
              <a:t> </a:t>
            </a:r>
            <a:r>
              <a:rPr lang="fr-FR" sz="3000" noProof="0" dirty="0" smtClean="0">
                <a:solidFill>
                  <a:schemeClr val="tx1"/>
                </a:solidFill>
              </a:rPr>
              <a:t>des hommes n’ont </a:t>
            </a:r>
            <a:r>
              <a:rPr lang="fr-FR" sz="3000" b="1" noProof="0" dirty="0" smtClean="0">
                <a:solidFill>
                  <a:schemeClr val="tx2"/>
                </a:solidFill>
              </a:rPr>
              <a:t>aucune instruction</a:t>
            </a:r>
            <a:r>
              <a:rPr lang="fr-FR" sz="3000" dirty="0" smtClean="0">
                <a:solidFill>
                  <a:schemeClr val="tx1"/>
                </a:solidFill>
              </a:rPr>
              <a:t>.</a:t>
            </a:r>
            <a:endParaRPr lang="fr-FR" sz="3000" b="1" noProof="0" dirty="0">
              <a:solidFill>
                <a:schemeClr val="tx2">
                  <a:lumMod val="50000"/>
                </a:schemeClr>
              </a:solidFill>
            </a:endParaRPr>
          </a:p>
        </p:txBody>
      </p:sp>
    </p:spTree>
    <p:extLst>
      <p:ext uri="{BB962C8B-B14F-4D97-AF65-F5344CB8AC3E}">
        <p14:creationId xmlns:p14="http://schemas.microsoft.com/office/powerpoint/2010/main" val="241085491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fontScale="90000"/>
          </a:bodyPr>
          <a:lstStyle/>
          <a:p>
            <a:r>
              <a:rPr lang="fr-FR" b="1" noProof="0" dirty="0" smtClean="0">
                <a:solidFill>
                  <a:schemeClr val="bg1"/>
                </a:solidFill>
              </a:rPr>
              <a:t>Disponibilité des services </a:t>
            </a:r>
            <a:br>
              <a:rPr lang="fr-FR" b="1" noProof="0" dirty="0" smtClean="0">
                <a:solidFill>
                  <a:schemeClr val="bg1"/>
                </a:solidFill>
              </a:rPr>
            </a:br>
            <a:r>
              <a:rPr lang="fr-FR" b="1" noProof="0" dirty="0" smtClean="0">
                <a:solidFill>
                  <a:schemeClr val="bg1"/>
                </a:solidFill>
              </a:rPr>
              <a:t>et infrastructures de base</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447800"/>
            <a:ext cx="3581400" cy="4495800"/>
          </a:xfrm>
        </p:spPr>
        <p:txBody>
          <a:bodyPr>
            <a:normAutofit lnSpcReduction="10000"/>
          </a:bodyPr>
          <a:lstStyle/>
          <a:p>
            <a:r>
              <a:rPr lang="fr-FR" noProof="0" dirty="0" smtClean="0"/>
              <a:t>Caractéristiques de ménages</a:t>
            </a:r>
          </a:p>
          <a:p>
            <a:r>
              <a:rPr lang="fr-FR" dirty="0" smtClean="0">
                <a:solidFill>
                  <a:schemeClr val="tx1"/>
                </a:solidFill>
              </a:rPr>
              <a:t>Caractéristiques des enquêtés</a:t>
            </a:r>
          </a:p>
          <a:p>
            <a:r>
              <a:rPr lang="fr-FR" b="1" dirty="0" smtClean="0">
                <a:solidFill>
                  <a:schemeClr val="tx2"/>
                </a:solidFill>
              </a:rPr>
              <a:t>Services et infrastructures de base dans les structures de santé</a:t>
            </a:r>
          </a:p>
        </p:txBody>
      </p:sp>
    </p:spTree>
    <p:extLst>
      <p:ext uri="{BB962C8B-B14F-4D97-AF65-F5344CB8AC3E}">
        <p14:creationId xmlns:p14="http://schemas.microsoft.com/office/powerpoint/2010/main" val="184298863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866"/>
            <a:ext cx="8229600" cy="1143000"/>
          </a:xfrm>
        </p:spPr>
        <p:txBody>
          <a:bodyPr>
            <a:normAutofit/>
          </a:bodyPr>
          <a:lstStyle/>
          <a:p>
            <a:r>
              <a:rPr lang="fr-FR" sz="4000" noProof="0" dirty="0" smtClean="0"/>
              <a:t>Disponibilité des services de base</a:t>
            </a:r>
            <a:endParaRPr lang="fr-FR" sz="4000"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309192960"/>
              </p:ext>
            </p:extLst>
          </p:nvPr>
        </p:nvGraphicFramePr>
        <p:xfrm>
          <a:off x="228600" y="1608667"/>
          <a:ext cx="86868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33866" y="990599"/>
            <a:ext cx="9177866"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b="1" i="1" dirty="0" smtClean="0">
                <a:latin typeface="+mn-lt"/>
              </a:rPr>
              <a:t>N=371</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304748105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fr-FR" noProof="0" dirty="0" smtClean="0"/>
              <a:t>Disponibilité de tous les services de base selon le type de structure et l’autorité de gestion</a:t>
            </a:r>
            <a:endParaRPr lang="fr-FR" noProof="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43580587"/>
              </p:ext>
            </p:extLst>
          </p:nvPr>
        </p:nvGraphicFramePr>
        <p:xfrm>
          <a:off x="482600" y="2145047"/>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76200" y="1775715"/>
            <a:ext cx="9220200"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a:t>
            </a:r>
            <a:r>
              <a:rPr lang="fr-FR" i="1" dirty="0"/>
              <a:t> </a:t>
            </a:r>
            <a:r>
              <a:rPr lang="fr-FR" i="1" dirty="0">
                <a:latin typeface="+mn-lt"/>
              </a:rPr>
              <a:t>(</a:t>
            </a:r>
            <a:r>
              <a:rPr lang="fr-FR" b="1" i="1" dirty="0" smtClean="0">
                <a:latin typeface="+mn-lt"/>
              </a:rPr>
              <a:t>N=371</a:t>
            </a:r>
            <a:r>
              <a:rPr lang="fr-FR" i="1" dirty="0" smtClean="0">
                <a:latin typeface="+mn-lt"/>
              </a:rPr>
              <a:t>), </a:t>
            </a:r>
            <a:r>
              <a:rPr lang="fr-FR" i="1" dirty="0">
                <a:latin typeface="+mn-lt"/>
              </a:rPr>
              <a:t>pourcentage </a:t>
            </a:r>
            <a:r>
              <a:rPr lang="fr-FR" i="1" dirty="0" smtClean="0">
                <a:latin typeface="+mn-lt"/>
              </a:rPr>
              <a:t>offrant tous les services de base </a:t>
            </a:r>
            <a:endParaRPr lang="en-US" i="1" dirty="0" err="1" smtClean="0">
              <a:latin typeface="+mn-lt"/>
            </a:endParaRPr>
          </a:p>
        </p:txBody>
      </p:sp>
    </p:spTree>
    <p:extLst>
      <p:ext uri="{BB962C8B-B14F-4D97-AF65-F5344CB8AC3E}">
        <p14:creationId xmlns:p14="http://schemas.microsoft.com/office/powerpoint/2010/main" val="65923761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423995" y="73025"/>
            <a:ext cx="8229600" cy="1143000"/>
          </a:xfrm>
        </p:spPr>
        <p:txBody>
          <a:bodyPr>
            <a:normAutofit fontScale="90000"/>
          </a:bodyPr>
          <a:lstStyle/>
          <a:p>
            <a:r>
              <a:rPr lang="fr-FR" noProof="0" dirty="0" smtClean="0"/>
              <a:t>Disponibilité de tous les services de base selon la région </a:t>
            </a:r>
            <a:endParaRPr lang="fr-FR" noProof="0" dirty="0"/>
          </a:p>
        </p:txBody>
      </p:sp>
      <p:sp>
        <p:nvSpPr>
          <p:cNvPr id="5" name="TextBox 4"/>
          <p:cNvSpPr txBox="1"/>
          <p:nvPr/>
        </p:nvSpPr>
        <p:spPr>
          <a:xfrm>
            <a:off x="-1" y="1219199"/>
            <a:ext cx="9144001" cy="369332"/>
          </a:xfrm>
          <a:prstGeom prst="rect">
            <a:avLst/>
          </a:prstGeom>
          <a:noFill/>
        </p:spPr>
        <p:txBody>
          <a:bodyPr wrap="square" rtlCol="0">
            <a:spAutoFit/>
          </a:bodyPr>
          <a:lstStyle/>
          <a:p>
            <a:pPr algn="ctr"/>
            <a:r>
              <a:rPr lang="fr-SN" i="1" dirty="0" smtClean="0">
                <a:latin typeface="+mn-lt"/>
              </a:rPr>
              <a:t>Parmi toutes les structures </a:t>
            </a:r>
            <a:r>
              <a:rPr lang="fr-SN" i="1" dirty="0" smtClean="0"/>
              <a:t>(</a:t>
            </a:r>
            <a:r>
              <a:rPr lang="fr-SN" b="1" i="1" dirty="0" smtClean="0">
                <a:latin typeface="+mn-lt"/>
              </a:rPr>
              <a:t>N=371</a:t>
            </a:r>
            <a:r>
              <a:rPr lang="fr-SN" i="1" dirty="0" smtClean="0">
                <a:latin typeface="+mn-lt"/>
              </a:rPr>
              <a:t>), pourcentage offrant tous les services de base</a:t>
            </a:r>
          </a:p>
        </p:txBody>
      </p:sp>
      <p:grpSp>
        <p:nvGrpSpPr>
          <p:cNvPr id="7" name="Group 4"/>
          <p:cNvGrpSpPr>
            <a:grpSpLocks noChangeAspect="1"/>
          </p:cNvGrpSpPr>
          <p:nvPr/>
        </p:nvGrpSpPr>
        <p:grpSpPr bwMode="auto">
          <a:xfrm>
            <a:off x="744669"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solidFill>
                  <a:schemeClr val="bg2"/>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solidFill>
                  <a:schemeClr val="bg2"/>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solidFill>
                  <a:schemeClr val="tx2"/>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latin typeface="+mn-lt"/>
              </a:rPr>
              <a:t>Saint-Louis</a:t>
            </a:r>
          </a:p>
          <a:p>
            <a:pPr algn="ctr"/>
            <a:r>
              <a:rPr lang="fr-SN" dirty="0" smtClean="0">
                <a:latin typeface="+mn-lt"/>
              </a:rPr>
              <a:t>88 %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fr-SN" dirty="0" smtClean="0">
                <a:latin typeface="+mn-lt"/>
              </a:rPr>
              <a:t>Matam</a:t>
            </a:r>
          </a:p>
          <a:p>
            <a:pPr algn="ctr"/>
            <a:r>
              <a:rPr lang="fr-SN" dirty="0" smtClean="0">
                <a:latin typeface="+mn-lt"/>
              </a:rPr>
              <a:t>99 %</a:t>
            </a:r>
          </a:p>
        </p:txBody>
      </p:sp>
      <p:sp>
        <p:nvSpPr>
          <p:cNvPr id="68" name="TextBox 67"/>
          <p:cNvSpPr txBox="1"/>
          <p:nvPr/>
        </p:nvSpPr>
        <p:spPr>
          <a:xfrm>
            <a:off x="5406204" y="4589273"/>
            <a:ext cx="1549401" cy="646331"/>
          </a:xfrm>
          <a:prstGeom prst="rect">
            <a:avLst/>
          </a:prstGeom>
          <a:noFill/>
        </p:spPr>
        <p:txBody>
          <a:bodyPr wrap="square" rtlCol="0">
            <a:spAutoFit/>
          </a:bodyPr>
          <a:lstStyle/>
          <a:p>
            <a:pPr algn="ctr"/>
            <a:r>
              <a:rPr lang="fr-SN" dirty="0" smtClean="0">
                <a:latin typeface="+mn-lt"/>
              </a:rPr>
              <a:t>Tambacounda</a:t>
            </a:r>
          </a:p>
          <a:p>
            <a:pPr algn="ctr"/>
            <a:r>
              <a:rPr lang="fr-SN" dirty="0" smtClean="0">
                <a:latin typeface="+mn-lt"/>
              </a:rPr>
              <a:t>85 %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fr-SN" dirty="0" smtClean="0">
                <a:solidFill>
                  <a:schemeClr val="accent5"/>
                </a:solidFill>
                <a:latin typeface="+mn-lt"/>
              </a:rPr>
              <a:t>Kédougou</a:t>
            </a:r>
          </a:p>
          <a:p>
            <a:pPr algn="ctr"/>
            <a:r>
              <a:rPr lang="fr-SN" dirty="0" smtClean="0">
                <a:solidFill>
                  <a:schemeClr val="accent5"/>
                </a:solidFill>
                <a:latin typeface="+mn-lt"/>
              </a:rPr>
              <a:t>82 %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fr-SN" dirty="0" smtClean="0">
                <a:solidFill>
                  <a:schemeClr val="accent5"/>
                </a:solidFill>
                <a:latin typeface="+mn-lt"/>
              </a:rPr>
              <a:t>Kolda</a:t>
            </a:r>
          </a:p>
          <a:p>
            <a:pPr algn="ctr"/>
            <a:r>
              <a:rPr lang="fr-SN" dirty="0" smtClean="0">
                <a:solidFill>
                  <a:schemeClr val="accent5"/>
                </a:solidFill>
                <a:latin typeface="+mn-lt"/>
              </a:rPr>
              <a:t>57 %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fr-SN" dirty="0" err="1" smtClean="0">
                <a:latin typeface="+mn-lt"/>
              </a:rPr>
              <a:t>Sédhiou</a:t>
            </a:r>
            <a:endParaRPr lang="fr-SN" dirty="0" smtClean="0">
              <a:latin typeface="+mn-lt"/>
            </a:endParaRPr>
          </a:p>
          <a:p>
            <a:pPr algn="ctr"/>
            <a:r>
              <a:rPr lang="fr-SN" dirty="0" smtClean="0">
                <a:latin typeface="+mn-lt"/>
              </a:rPr>
              <a:t>95 %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78 %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fr-SN" dirty="0" err="1" smtClean="0">
                <a:latin typeface="+mn-lt"/>
              </a:rPr>
              <a:t>Kaffrine</a:t>
            </a:r>
            <a:endParaRPr lang="fr-SN" dirty="0" smtClean="0">
              <a:latin typeface="+mn-lt"/>
            </a:endParaRPr>
          </a:p>
          <a:p>
            <a:pPr algn="ctr"/>
            <a:r>
              <a:rPr lang="fr-SN" dirty="0" smtClean="0">
                <a:latin typeface="+mn-lt"/>
              </a:rPr>
              <a:t>93 %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solidFill>
                  <a:schemeClr val="accent5"/>
                </a:solidFill>
                <a:latin typeface="+mn-lt"/>
              </a:rPr>
              <a:t>Louga</a:t>
            </a:r>
          </a:p>
          <a:p>
            <a:pPr algn="ctr"/>
            <a:r>
              <a:rPr lang="fr-SN" dirty="0" smtClean="0">
                <a:solidFill>
                  <a:schemeClr val="accent5"/>
                </a:solidFill>
                <a:latin typeface="+mn-lt"/>
              </a:rPr>
              <a:t>78 %</a:t>
            </a:r>
          </a:p>
        </p:txBody>
      </p:sp>
      <p:sp>
        <p:nvSpPr>
          <p:cNvPr id="75" name="TextBox 74"/>
          <p:cNvSpPr txBox="1"/>
          <p:nvPr/>
        </p:nvSpPr>
        <p:spPr>
          <a:xfrm>
            <a:off x="2028825" y="5244424"/>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79 %</a:t>
            </a:r>
          </a:p>
        </p:txBody>
      </p:sp>
      <p:sp>
        <p:nvSpPr>
          <p:cNvPr id="76" name="TextBox 75"/>
          <p:cNvSpPr txBox="1"/>
          <p:nvPr/>
        </p:nvSpPr>
        <p:spPr>
          <a:xfrm>
            <a:off x="2270125" y="3552568"/>
            <a:ext cx="1022350" cy="646331"/>
          </a:xfrm>
          <a:prstGeom prst="rect">
            <a:avLst/>
          </a:prstGeom>
          <a:noFill/>
        </p:spPr>
        <p:txBody>
          <a:bodyPr wrap="square" rtlCol="0">
            <a:spAutoFit/>
          </a:bodyPr>
          <a:lstStyle/>
          <a:p>
            <a:pPr algn="ctr"/>
            <a:r>
              <a:rPr lang="fr-SN" dirty="0" smtClean="0">
                <a:latin typeface="+mn-lt"/>
              </a:rPr>
              <a:t>Diourbel</a:t>
            </a:r>
          </a:p>
          <a:p>
            <a:pPr algn="ctr"/>
            <a:r>
              <a:rPr lang="fr-SN" dirty="0" smtClean="0">
                <a:latin typeface="+mn-lt"/>
              </a:rPr>
              <a:t>88 %</a:t>
            </a:r>
          </a:p>
        </p:txBody>
      </p:sp>
      <p:sp>
        <p:nvSpPr>
          <p:cNvPr id="77" name="TextBox 76"/>
          <p:cNvSpPr txBox="1"/>
          <p:nvPr/>
        </p:nvSpPr>
        <p:spPr>
          <a:xfrm>
            <a:off x="1444625" y="3471862"/>
            <a:ext cx="1022350" cy="646331"/>
          </a:xfrm>
          <a:prstGeom prst="rect">
            <a:avLst/>
          </a:prstGeom>
          <a:noFill/>
        </p:spPr>
        <p:txBody>
          <a:bodyPr wrap="square" rtlCol="0">
            <a:spAutoFit/>
          </a:bodyPr>
          <a:lstStyle/>
          <a:p>
            <a:pPr algn="ctr"/>
            <a:r>
              <a:rPr lang="fr-SN" dirty="0" smtClean="0">
                <a:solidFill>
                  <a:schemeClr val="accent5"/>
                </a:solidFill>
                <a:latin typeface="+mn-lt"/>
              </a:rPr>
              <a:t>Thiès</a:t>
            </a:r>
          </a:p>
          <a:p>
            <a:pPr algn="ctr"/>
            <a:r>
              <a:rPr lang="fr-SN" dirty="0" smtClean="0">
                <a:solidFill>
                  <a:schemeClr val="accent5"/>
                </a:solidFill>
                <a:latin typeface="+mn-lt"/>
              </a:rPr>
              <a:t>78 %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smtClean="0">
                <a:latin typeface="+mn-lt"/>
              </a:rPr>
              <a:t>58 %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latin typeface="+mn-lt"/>
              </a:rPr>
              <a:t>85 %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78 %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27350" y="5049838"/>
            <a:ext cx="35720" cy="390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053986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3333" y="148406"/>
            <a:ext cx="8229600" cy="1143000"/>
          </a:xfrm>
        </p:spPr>
        <p:txBody>
          <a:bodyPr>
            <a:normAutofit fontScale="90000"/>
          </a:bodyPr>
          <a:lstStyle/>
          <a:p>
            <a:r>
              <a:rPr lang="fr-FR" dirty="0" smtClean="0">
                <a:solidFill>
                  <a:schemeClr val="tx1"/>
                </a:solidFill>
              </a:rPr>
              <a:t>Tendances de la d</a:t>
            </a:r>
            <a:r>
              <a:rPr lang="fr-FR" noProof="0" dirty="0" err="1" smtClean="0">
                <a:solidFill>
                  <a:schemeClr val="tx1"/>
                </a:solidFill>
              </a:rPr>
              <a:t>isponibilité</a:t>
            </a:r>
            <a:r>
              <a:rPr lang="fr-FR" noProof="0" dirty="0" smtClean="0">
                <a:solidFill>
                  <a:schemeClr val="tx1"/>
                </a:solidFill>
              </a:rPr>
              <a:t> des infrastructures de base</a:t>
            </a:r>
            <a:endParaRPr lang="fr-FR"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34962303"/>
              </p:ext>
            </p:extLst>
          </p:nvPr>
        </p:nvGraphicFramePr>
        <p:xfrm>
          <a:off x="423333" y="1905001"/>
          <a:ext cx="82296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91044" y="1291406"/>
            <a:ext cx="9052956"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i="1" dirty="0">
                <a:latin typeface="+mn-lt"/>
              </a:rPr>
              <a:t>pourcentage </a:t>
            </a:r>
            <a:r>
              <a:rPr lang="fr-FR" i="1" dirty="0" smtClean="0">
                <a:latin typeface="+mn-lt"/>
              </a:rPr>
              <a:t>ayant :</a:t>
            </a:r>
            <a:endParaRPr lang="en-US" i="1" dirty="0" err="1" smtClean="0">
              <a:latin typeface="+mn-lt"/>
            </a:endParaRPr>
          </a:p>
        </p:txBody>
      </p:sp>
    </p:spTree>
    <p:extLst>
      <p:ext uri="{BB962C8B-B14F-4D97-AF65-F5344CB8AC3E}">
        <p14:creationId xmlns:p14="http://schemas.microsoft.com/office/powerpoint/2010/main" val="118647091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457200" y="4763"/>
            <a:ext cx="8229600" cy="1143000"/>
          </a:xfrm>
        </p:spPr>
        <p:txBody>
          <a:bodyPr>
            <a:normAutofit fontScale="90000"/>
          </a:bodyPr>
          <a:lstStyle/>
          <a:p>
            <a:r>
              <a:rPr lang="fr-FR" noProof="0" dirty="0" smtClean="0"/>
              <a:t>Disponibilité du transport d’urgence selon la région </a:t>
            </a:r>
            <a:endParaRPr lang="fr-FR" noProof="0" dirty="0"/>
          </a:p>
        </p:txBody>
      </p:sp>
      <p:sp>
        <p:nvSpPr>
          <p:cNvPr id="5" name="TextBox 4"/>
          <p:cNvSpPr txBox="1"/>
          <p:nvPr/>
        </p:nvSpPr>
        <p:spPr>
          <a:xfrm>
            <a:off x="-1" y="1206500"/>
            <a:ext cx="9144001" cy="382032"/>
          </a:xfrm>
          <a:prstGeom prst="rect">
            <a:avLst/>
          </a:prstGeom>
          <a:noFill/>
        </p:spPr>
        <p:txBody>
          <a:bodyPr wrap="square" rtlCol="0">
            <a:spAutoFit/>
          </a:bodyPr>
          <a:lstStyle/>
          <a:p>
            <a:pPr algn="ctr"/>
            <a:r>
              <a:rPr lang="fr-SN" i="1" dirty="0" smtClean="0">
                <a:latin typeface="+mn-lt"/>
              </a:rPr>
              <a:t>Parmi toutes les structures </a:t>
            </a:r>
            <a:r>
              <a:rPr lang="fr-SN" i="1" dirty="0" smtClean="0"/>
              <a:t>(</a:t>
            </a:r>
            <a:r>
              <a:rPr lang="fr-SN" b="1" i="1" dirty="0" smtClean="0">
                <a:latin typeface="+mn-lt"/>
              </a:rPr>
              <a:t>N=371</a:t>
            </a:r>
            <a:r>
              <a:rPr lang="fr-SN" i="1" dirty="0" smtClean="0">
                <a:latin typeface="+mn-lt"/>
              </a:rPr>
              <a:t>), pourcentage qui disposent du transport d’urgence</a:t>
            </a:r>
          </a:p>
        </p:txBody>
      </p:sp>
      <p:grpSp>
        <p:nvGrpSpPr>
          <p:cNvPr id="7" name="Group 4"/>
          <p:cNvGrpSpPr>
            <a:grpSpLocks noChangeAspect="1"/>
          </p:cNvGrpSpPr>
          <p:nvPr/>
        </p:nvGrpSpPr>
        <p:grpSpPr bwMode="auto">
          <a:xfrm>
            <a:off x="744669"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solidFill>
                  <a:schemeClr val="accent5"/>
                </a:solidFill>
                <a:latin typeface="+mn-lt"/>
              </a:rPr>
              <a:t>Saint-Louis</a:t>
            </a:r>
          </a:p>
          <a:p>
            <a:pPr algn="ctr"/>
            <a:r>
              <a:rPr lang="fr-SN" dirty="0" smtClean="0">
                <a:solidFill>
                  <a:schemeClr val="accent5"/>
                </a:solidFill>
                <a:latin typeface="+mn-lt"/>
              </a:rPr>
              <a:t>64 %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fr-SN" dirty="0" smtClean="0">
                <a:solidFill>
                  <a:schemeClr val="accent5"/>
                </a:solidFill>
                <a:latin typeface="+mn-lt"/>
              </a:rPr>
              <a:t>Matam</a:t>
            </a:r>
          </a:p>
          <a:p>
            <a:pPr algn="ctr"/>
            <a:r>
              <a:rPr lang="fr-SN" dirty="0" smtClean="0">
                <a:solidFill>
                  <a:schemeClr val="accent5"/>
                </a:solidFill>
                <a:latin typeface="+mn-lt"/>
              </a:rPr>
              <a:t>42 %</a:t>
            </a:r>
          </a:p>
        </p:txBody>
      </p:sp>
      <p:sp>
        <p:nvSpPr>
          <p:cNvPr id="68" name="TextBox 67"/>
          <p:cNvSpPr txBox="1"/>
          <p:nvPr/>
        </p:nvSpPr>
        <p:spPr>
          <a:xfrm>
            <a:off x="5406204" y="4589273"/>
            <a:ext cx="1549401" cy="646331"/>
          </a:xfrm>
          <a:prstGeom prst="rect">
            <a:avLst/>
          </a:prstGeom>
          <a:noFill/>
        </p:spPr>
        <p:txBody>
          <a:bodyPr wrap="square" rtlCol="0">
            <a:spAutoFit/>
          </a:bodyPr>
          <a:lstStyle/>
          <a:p>
            <a:pPr algn="ctr"/>
            <a:r>
              <a:rPr lang="fr-SN" dirty="0" smtClean="0">
                <a:solidFill>
                  <a:schemeClr val="accent5"/>
                </a:solidFill>
                <a:latin typeface="+mn-lt"/>
              </a:rPr>
              <a:t>Tambacounda</a:t>
            </a:r>
          </a:p>
          <a:p>
            <a:pPr algn="ctr"/>
            <a:r>
              <a:rPr lang="fr-SN" dirty="0" smtClean="0">
                <a:solidFill>
                  <a:schemeClr val="accent5"/>
                </a:solidFill>
                <a:latin typeface="+mn-lt"/>
              </a:rPr>
              <a:t>66 %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fr-SN" dirty="0" smtClean="0">
                <a:solidFill>
                  <a:schemeClr val="accent5"/>
                </a:solidFill>
                <a:latin typeface="+mn-lt"/>
              </a:rPr>
              <a:t>Kédougou</a:t>
            </a:r>
          </a:p>
          <a:p>
            <a:pPr algn="ctr"/>
            <a:r>
              <a:rPr lang="fr-SN" dirty="0" smtClean="0">
                <a:solidFill>
                  <a:schemeClr val="accent5"/>
                </a:solidFill>
                <a:latin typeface="+mn-lt"/>
              </a:rPr>
              <a:t>34 %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fr-SN" dirty="0" smtClean="0">
                <a:solidFill>
                  <a:schemeClr val="accent5"/>
                </a:solidFill>
                <a:latin typeface="+mn-lt"/>
              </a:rPr>
              <a:t>Kolda</a:t>
            </a:r>
          </a:p>
          <a:p>
            <a:pPr algn="ctr"/>
            <a:r>
              <a:rPr lang="fr-SN" dirty="0" smtClean="0">
                <a:solidFill>
                  <a:schemeClr val="accent5"/>
                </a:solidFill>
                <a:latin typeface="+mn-lt"/>
              </a:rPr>
              <a:t>53 %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fr-SN" dirty="0" err="1" smtClean="0">
                <a:solidFill>
                  <a:schemeClr val="accent5"/>
                </a:solidFill>
                <a:latin typeface="+mn-lt"/>
              </a:rPr>
              <a:t>Sédhiou</a:t>
            </a:r>
            <a:endParaRPr lang="fr-SN" dirty="0" smtClean="0">
              <a:solidFill>
                <a:schemeClr val="accent5"/>
              </a:solidFill>
              <a:latin typeface="+mn-lt"/>
            </a:endParaRPr>
          </a:p>
          <a:p>
            <a:pPr algn="ctr"/>
            <a:r>
              <a:rPr lang="fr-SN" dirty="0" smtClean="0">
                <a:solidFill>
                  <a:schemeClr val="accent5"/>
                </a:solidFill>
                <a:latin typeface="+mn-lt"/>
              </a:rPr>
              <a:t>51 %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85 %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fr-SN" dirty="0" err="1" smtClean="0">
                <a:solidFill>
                  <a:schemeClr val="accent5"/>
                </a:solidFill>
                <a:latin typeface="+mn-lt"/>
              </a:rPr>
              <a:t>Kaffrine</a:t>
            </a:r>
            <a:endParaRPr lang="fr-SN" dirty="0" smtClean="0">
              <a:solidFill>
                <a:schemeClr val="accent5"/>
              </a:solidFill>
              <a:latin typeface="+mn-lt"/>
            </a:endParaRPr>
          </a:p>
          <a:p>
            <a:pPr algn="ctr"/>
            <a:r>
              <a:rPr lang="fr-SN" dirty="0">
                <a:solidFill>
                  <a:schemeClr val="accent5"/>
                </a:solidFill>
                <a:latin typeface="+mn-lt"/>
              </a:rPr>
              <a:t>3</a:t>
            </a:r>
            <a:r>
              <a:rPr lang="fr-SN" dirty="0" smtClean="0">
                <a:solidFill>
                  <a:schemeClr val="accent5"/>
                </a:solidFill>
                <a:latin typeface="+mn-lt"/>
              </a:rPr>
              <a:t>6 %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latin typeface="+mn-lt"/>
              </a:rPr>
              <a:t>Louga</a:t>
            </a:r>
          </a:p>
          <a:p>
            <a:pPr algn="ctr"/>
            <a:r>
              <a:rPr lang="fr-SN" dirty="0" smtClean="0">
                <a:latin typeface="+mn-lt"/>
              </a:rPr>
              <a:t>72 %</a:t>
            </a:r>
          </a:p>
        </p:txBody>
      </p:sp>
      <p:sp>
        <p:nvSpPr>
          <p:cNvPr id="75" name="TextBox 74"/>
          <p:cNvSpPr txBox="1"/>
          <p:nvPr/>
        </p:nvSpPr>
        <p:spPr>
          <a:xfrm>
            <a:off x="2028825" y="5244424"/>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58 %</a:t>
            </a:r>
          </a:p>
        </p:txBody>
      </p:sp>
      <p:sp>
        <p:nvSpPr>
          <p:cNvPr id="76" name="TextBox 75"/>
          <p:cNvSpPr txBox="1"/>
          <p:nvPr/>
        </p:nvSpPr>
        <p:spPr>
          <a:xfrm>
            <a:off x="2285338" y="3580506"/>
            <a:ext cx="1022350" cy="646331"/>
          </a:xfrm>
          <a:prstGeom prst="rect">
            <a:avLst/>
          </a:prstGeom>
          <a:noFill/>
        </p:spPr>
        <p:txBody>
          <a:bodyPr wrap="square" rtlCol="0">
            <a:spAutoFit/>
          </a:bodyPr>
          <a:lstStyle/>
          <a:p>
            <a:pPr algn="ctr"/>
            <a:r>
              <a:rPr lang="fr-SN" dirty="0" smtClean="0">
                <a:solidFill>
                  <a:schemeClr val="bg1"/>
                </a:solidFill>
                <a:latin typeface="+mn-lt"/>
              </a:rPr>
              <a:t>Diourbel</a:t>
            </a:r>
          </a:p>
          <a:p>
            <a:pPr algn="ctr"/>
            <a:r>
              <a:rPr lang="fr-SN" dirty="0" smtClean="0">
                <a:solidFill>
                  <a:schemeClr val="bg1"/>
                </a:solidFill>
                <a:latin typeface="+mn-lt"/>
              </a:rPr>
              <a:t>73 %</a:t>
            </a:r>
          </a:p>
        </p:txBody>
      </p:sp>
      <p:sp>
        <p:nvSpPr>
          <p:cNvPr id="77" name="TextBox 76"/>
          <p:cNvSpPr txBox="1"/>
          <p:nvPr/>
        </p:nvSpPr>
        <p:spPr>
          <a:xfrm>
            <a:off x="1393957" y="3622854"/>
            <a:ext cx="1022350" cy="646331"/>
          </a:xfrm>
          <a:prstGeom prst="rect">
            <a:avLst/>
          </a:prstGeom>
          <a:noFill/>
        </p:spPr>
        <p:txBody>
          <a:bodyPr wrap="square" rtlCol="0">
            <a:spAutoFit/>
          </a:bodyPr>
          <a:lstStyle/>
          <a:p>
            <a:pPr algn="ctr"/>
            <a:r>
              <a:rPr lang="fr-SN" dirty="0" smtClean="0">
                <a:solidFill>
                  <a:schemeClr val="accent5"/>
                </a:solidFill>
                <a:latin typeface="+mn-lt"/>
              </a:rPr>
              <a:t>Thiès</a:t>
            </a:r>
          </a:p>
          <a:p>
            <a:pPr algn="ctr"/>
            <a:r>
              <a:rPr lang="fr-SN" dirty="0">
                <a:solidFill>
                  <a:schemeClr val="accent5"/>
                </a:solidFill>
                <a:latin typeface="+mn-lt"/>
              </a:rPr>
              <a:t>6</a:t>
            </a:r>
            <a:r>
              <a:rPr lang="fr-SN" dirty="0" smtClean="0">
                <a:solidFill>
                  <a:schemeClr val="accent5"/>
                </a:solidFill>
                <a:latin typeface="+mn-lt"/>
              </a:rPr>
              <a:t>3 %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smtClean="0">
                <a:latin typeface="+mn-lt"/>
              </a:rPr>
              <a:t>76 %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solidFill>
                  <a:schemeClr val="bg1"/>
                </a:solidFill>
                <a:latin typeface="+mn-lt"/>
              </a:rPr>
              <a:t>69</a:t>
            </a:r>
            <a:r>
              <a:rPr lang="fr-SN" dirty="0" smtClean="0">
                <a:latin typeface="+mn-lt"/>
              </a:rPr>
              <a:t> </a:t>
            </a:r>
            <a:r>
              <a:rPr lang="fr-SN" dirty="0" smtClean="0">
                <a:solidFill>
                  <a:schemeClr val="bg1"/>
                </a:solidFill>
                <a:latin typeface="+mn-lt"/>
              </a:rPr>
              <a:t>%</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65 %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flipH="1">
            <a:off x="2927350" y="5049838"/>
            <a:ext cx="35720" cy="3905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247840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idx="4294967295"/>
          </p:nvPr>
        </p:nvSpPr>
        <p:spPr>
          <a:xfrm>
            <a:off x="0" y="0"/>
            <a:ext cx="9144000" cy="914400"/>
          </a:xfrm>
        </p:spPr>
        <p:txBody>
          <a:bodyPr/>
          <a:lstStyle/>
          <a:p>
            <a:r>
              <a:rPr lang="fr-FR" dirty="0" smtClean="0"/>
              <a:t>Deux volets de l’Enquête Continue</a:t>
            </a:r>
          </a:p>
        </p:txBody>
      </p:sp>
      <p:sp>
        <p:nvSpPr>
          <p:cNvPr id="17411" name="Content Placeholder 2"/>
          <p:cNvSpPr>
            <a:spLocks noGrp="1"/>
          </p:cNvSpPr>
          <p:nvPr>
            <p:ph idx="4294967295"/>
          </p:nvPr>
        </p:nvSpPr>
        <p:spPr>
          <a:xfrm>
            <a:off x="457200" y="1066800"/>
            <a:ext cx="8229600" cy="4800600"/>
          </a:xfrm>
        </p:spPr>
        <p:txBody>
          <a:bodyPr>
            <a:normAutofit/>
          </a:bodyPr>
          <a:lstStyle/>
          <a:p>
            <a:pPr marL="0" indent="0">
              <a:buNone/>
              <a:defRPr/>
            </a:pPr>
            <a:r>
              <a:rPr lang="fr-FR" sz="2800" dirty="0" smtClean="0">
                <a:latin typeface="+mj-lt"/>
              </a:rPr>
              <a:t>L’Enquête Continue comprend deux composantes :</a:t>
            </a:r>
          </a:p>
          <a:p>
            <a:r>
              <a:rPr lang="fr-FR" sz="2400" u="sng" dirty="0" smtClean="0"/>
              <a:t>Le volet ménage </a:t>
            </a:r>
            <a:r>
              <a:rPr lang="fr-FR" sz="2400" dirty="0" smtClean="0"/>
              <a:t>: appelé l’Enquête Démographique et de Santé (EDS-Continue), qui collecte des données auprès des ménages, des femmes, des hommes et des enfants de moins de cinq ans. </a:t>
            </a:r>
          </a:p>
          <a:p>
            <a:r>
              <a:rPr lang="fr-FR" sz="2400" u="sng" dirty="0" smtClean="0"/>
              <a:t>Le volet structures de santé </a:t>
            </a:r>
            <a:r>
              <a:rPr lang="fr-FR" sz="2400" dirty="0" smtClean="0"/>
              <a:t>: appelé l’Enquête Continue sur la Prestation des Services de Soins de Santé (ECPSS), qui collecte des données auprès des structures de santé, des prestataires de soins de santé et des clients des structures de santé.</a:t>
            </a:r>
            <a:endParaRPr lang="fr-FR" sz="4400" dirty="0" smtClean="0"/>
          </a:p>
        </p:txBody>
      </p:sp>
    </p:spTree>
    <p:extLst>
      <p:ext uri="{BB962C8B-B14F-4D97-AF65-F5344CB8AC3E}">
        <p14:creationId xmlns:p14="http://schemas.microsoft.com/office/powerpoint/2010/main" val="4239965855"/>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normAutofit/>
          </a:bodyPr>
          <a:lstStyle/>
          <a:p>
            <a:r>
              <a:rPr lang="fr-FR" sz="4000" noProof="0" dirty="0" smtClean="0"/>
              <a:t>Principaux résultats</a:t>
            </a:r>
          </a:p>
        </p:txBody>
      </p:sp>
      <p:sp>
        <p:nvSpPr>
          <p:cNvPr id="22531" name="Rectangle 3"/>
          <p:cNvSpPr>
            <a:spLocks noGrp="1" noChangeArrowheads="1"/>
          </p:cNvSpPr>
          <p:nvPr>
            <p:ph idx="1"/>
          </p:nvPr>
        </p:nvSpPr>
        <p:spPr>
          <a:xfrm>
            <a:off x="457200" y="1417638"/>
            <a:ext cx="8229600" cy="4708525"/>
          </a:xfrm>
        </p:spPr>
        <p:txBody>
          <a:bodyPr>
            <a:noAutofit/>
          </a:bodyPr>
          <a:lstStyle/>
          <a:p>
            <a:pPr>
              <a:lnSpc>
                <a:spcPct val="110000"/>
              </a:lnSpc>
              <a:buClr>
                <a:schemeClr val="tx1"/>
              </a:buClr>
              <a:buSzPct val="90000"/>
            </a:pPr>
            <a:r>
              <a:rPr lang="fr-FR" sz="2800" b="1" noProof="0" dirty="0" smtClean="0">
                <a:solidFill>
                  <a:schemeClr val="tx2"/>
                </a:solidFill>
              </a:rPr>
              <a:t>78 %</a:t>
            </a:r>
            <a:r>
              <a:rPr lang="fr-FR" sz="2800" noProof="0" dirty="0" smtClean="0">
                <a:solidFill>
                  <a:schemeClr val="tx2"/>
                </a:solidFill>
              </a:rPr>
              <a:t> </a:t>
            </a:r>
            <a:r>
              <a:rPr lang="fr-FR" sz="2800" noProof="0" dirty="0" smtClean="0"/>
              <a:t>des structures de santé au Sénégal offrent </a:t>
            </a:r>
            <a:r>
              <a:rPr lang="fr-FR" sz="2800" b="1" noProof="0" dirty="0" smtClean="0">
                <a:solidFill>
                  <a:schemeClr val="tx2"/>
                </a:solidFill>
              </a:rPr>
              <a:t>tous les services de base</a:t>
            </a:r>
            <a:r>
              <a:rPr lang="fr-FR" sz="2800" noProof="0" dirty="0" smtClean="0">
                <a:solidFill>
                  <a:schemeClr val="tx1"/>
                </a:solidFill>
              </a:rPr>
              <a:t>.</a:t>
            </a:r>
          </a:p>
          <a:p>
            <a:pPr>
              <a:lnSpc>
                <a:spcPct val="110000"/>
              </a:lnSpc>
              <a:buClr>
                <a:schemeClr val="tx1"/>
              </a:buClr>
              <a:buSzPct val="90000"/>
            </a:pPr>
            <a:r>
              <a:rPr lang="fr-FR" sz="2800" noProof="0" dirty="0" smtClean="0"/>
              <a:t>La grande majorité des structures dispose d’une source </a:t>
            </a:r>
            <a:r>
              <a:rPr lang="fr-FR" sz="2800" b="1" noProof="0" dirty="0" smtClean="0">
                <a:solidFill>
                  <a:schemeClr val="tx2"/>
                </a:solidFill>
              </a:rPr>
              <a:t>d’eau améliorée</a:t>
            </a:r>
            <a:r>
              <a:rPr lang="fr-FR" sz="2800" noProof="0" dirty="0" smtClean="0">
                <a:solidFill>
                  <a:schemeClr val="tx2"/>
                </a:solidFill>
              </a:rPr>
              <a:t> (</a:t>
            </a:r>
            <a:r>
              <a:rPr lang="fr-FR" sz="2800" b="1" noProof="0" dirty="0" smtClean="0">
                <a:solidFill>
                  <a:schemeClr val="tx2"/>
                </a:solidFill>
              </a:rPr>
              <a:t>95 %</a:t>
            </a:r>
            <a:r>
              <a:rPr lang="fr-FR" sz="2800" noProof="0" dirty="0" smtClean="0">
                <a:solidFill>
                  <a:schemeClr val="tx2"/>
                </a:solidFill>
              </a:rPr>
              <a:t>), </a:t>
            </a:r>
            <a:r>
              <a:rPr lang="fr-FR" sz="2800" b="1" noProof="0" dirty="0" smtClean="0">
                <a:solidFill>
                  <a:schemeClr val="tx2"/>
                </a:solidFill>
              </a:rPr>
              <a:t>une latrine pour les patients</a:t>
            </a:r>
            <a:r>
              <a:rPr lang="fr-FR" sz="2800" noProof="0" dirty="0" smtClean="0">
                <a:solidFill>
                  <a:schemeClr val="tx2"/>
                </a:solidFill>
              </a:rPr>
              <a:t> (</a:t>
            </a:r>
            <a:r>
              <a:rPr lang="fr-FR" sz="2800" b="1" noProof="0" dirty="0" smtClean="0">
                <a:solidFill>
                  <a:schemeClr val="tx2"/>
                </a:solidFill>
              </a:rPr>
              <a:t>98 %</a:t>
            </a:r>
            <a:r>
              <a:rPr lang="fr-FR" sz="2800" noProof="0" dirty="0" smtClean="0">
                <a:solidFill>
                  <a:schemeClr val="tx2"/>
                </a:solidFill>
              </a:rPr>
              <a:t>)</a:t>
            </a:r>
            <a:r>
              <a:rPr lang="fr-FR" sz="2800" noProof="0" dirty="0" smtClean="0">
                <a:solidFill>
                  <a:schemeClr val="tx1"/>
                </a:solidFill>
              </a:rPr>
              <a:t>, et </a:t>
            </a:r>
            <a:r>
              <a:rPr lang="fr-FR" sz="2800" b="1" noProof="0" dirty="0" smtClean="0">
                <a:solidFill>
                  <a:schemeClr val="tx2"/>
                </a:solidFill>
              </a:rPr>
              <a:t>l’intimité visuelle et auditive     </a:t>
            </a:r>
            <a:r>
              <a:rPr lang="fr-FR" sz="2800" noProof="0" dirty="0" smtClean="0">
                <a:solidFill>
                  <a:schemeClr val="tx2"/>
                </a:solidFill>
              </a:rPr>
              <a:t>(</a:t>
            </a:r>
            <a:r>
              <a:rPr lang="fr-FR" sz="2800" b="1" noProof="0" dirty="0" smtClean="0">
                <a:solidFill>
                  <a:schemeClr val="tx2"/>
                </a:solidFill>
              </a:rPr>
              <a:t>98 %</a:t>
            </a:r>
            <a:r>
              <a:rPr lang="fr-FR" sz="2800" noProof="0" dirty="0" smtClean="0">
                <a:solidFill>
                  <a:schemeClr val="tx2"/>
                </a:solidFill>
              </a:rPr>
              <a:t>)</a:t>
            </a:r>
            <a:r>
              <a:rPr lang="fr-FR" sz="2800" noProof="0" dirty="0" smtClean="0">
                <a:solidFill>
                  <a:schemeClr val="tx1"/>
                </a:solidFill>
              </a:rPr>
              <a:t>.</a:t>
            </a:r>
            <a:r>
              <a:rPr lang="fr-FR" sz="2800" noProof="0" dirty="0" smtClean="0">
                <a:solidFill>
                  <a:schemeClr val="tx2"/>
                </a:solidFill>
              </a:rPr>
              <a:t> </a:t>
            </a:r>
          </a:p>
          <a:p>
            <a:pPr>
              <a:lnSpc>
                <a:spcPct val="110000"/>
              </a:lnSpc>
              <a:buClr>
                <a:schemeClr val="tx1"/>
              </a:buClr>
              <a:buSzPct val="90000"/>
            </a:pPr>
            <a:r>
              <a:rPr lang="fr-FR" sz="2800" b="1" dirty="0" smtClean="0">
                <a:solidFill>
                  <a:schemeClr val="tx2"/>
                </a:solidFill>
              </a:rPr>
              <a:t>65</a:t>
            </a:r>
            <a:r>
              <a:rPr lang="fr-FR" sz="2800" b="1" noProof="0" dirty="0" smtClean="0">
                <a:solidFill>
                  <a:schemeClr val="tx2"/>
                </a:solidFill>
              </a:rPr>
              <a:t> %</a:t>
            </a:r>
            <a:r>
              <a:rPr lang="fr-FR" sz="2800" noProof="0" dirty="0" smtClean="0">
                <a:solidFill>
                  <a:schemeClr val="tx2"/>
                </a:solidFill>
              </a:rPr>
              <a:t> </a:t>
            </a:r>
            <a:r>
              <a:rPr lang="fr-FR" sz="2800" noProof="0" dirty="0" smtClean="0"/>
              <a:t>des structures disposent d’un </a:t>
            </a:r>
            <a:r>
              <a:rPr lang="fr-FR" sz="2800" b="1" noProof="0" dirty="0" smtClean="0">
                <a:solidFill>
                  <a:schemeClr val="tx2"/>
                </a:solidFill>
              </a:rPr>
              <a:t>moyen de transport d’urgence</a:t>
            </a:r>
            <a:r>
              <a:rPr lang="fr-FR" sz="2800" noProof="0" dirty="0" smtClean="0"/>
              <a:t>. </a:t>
            </a:r>
            <a:endParaRPr lang="fr-FR" sz="2800" noProof="0" dirty="0"/>
          </a:p>
        </p:txBody>
      </p:sp>
    </p:spTree>
    <p:extLst>
      <p:ext uri="{BB962C8B-B14F-4D97-AF65-F5344CB8AC3E}">
        <p14:creationId xmlns:p14="http://schemas.microsoft.com/office/powerpoint/2010/main" val="3699955435"/>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2643315"/>
            <a:ext cx="9372599" cy="1874520"/>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 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Fécondité et Planification Familiale</a:t>
            </a:r>
          </a:p>
        </p:txBody>
      </p:sp>
    </p:spTree>
    <p:extLst>
      <p:ext uri="{BB962C8B-B14F-4D97-AF65-F5344CB8AC3E}">
        <p14:creationId xmlns:p14="http://schemas.microsoft.com/office/powerpoint/2010/main" val="3474622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p:cNvSpPr txBox="1">
            <a:spLocks/>
          </p:cNvSpPr>
          <p:nvPr/>
        </p:nvSpPr>
        <p:spPr>
          <a:xfrm>
            <a:off x="304800" y="1432737"/>
            <a:ext cx="3581400" cy="44958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fr-FR" b="1" dirty="0" smtClean="0">
                <a:solidFill>
                  <a:schemeClr val="tx2"/>
                </a:solidFill>
              </a:rPr>
              <a:t>Fécondité</a:t>
            </a:r>
          </a:p>
          <a:p>
            <a:pPr fontAlgn="auto">
              <a:spcAft>
                <a:spcPts val="0"/>
              </a:spcAft>
            </a:pPr>
            <a:r>
              <a:rPr lang="fr-FR" dirty="0" smtClean="0"/>
              <a:t>Planification familiale</a:t>
            </a:r>
          </a:p>
          <a:p>
            <a:pPr fontAlgn="auto">
              <a:spcAft>
                <a:spcPts val="0"/>
              </a:spcAft>
            </a:pPr>
            <a:r>
              <a:rPr lang="fr-FR" dirty="0" smtClean="0"/>
              <a:t>Services de planification familiale</a:t>
            </a:r>
          </a:p>
          <a:p>
            <a:pPr marL="0" indent="0" fontAlgn="auto">
              <a:spcAft>
                <a:spcPts val="0"/>
              </a:spcAft>
              <a:buFont typeface="Arial" pitchFamily="34" charset="0"/>
              <a:buNone/>
            </a:pPr>
            <a:endParaRPr lang="fr-FR" dirty="0" smtClean="0"/>
          </a:p>
        </p:txBody>
      </p:sp>
    </p:spTree>
    <p:extLst>
      <p:ext uri="{BB962C8B-B14F-4D97-AF65-F5344CB8AC3E}">
        <p14:creationId xmlns:p14="http://schemas.microsoft.com/office/powerpoint/2010/main" val="1320834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975513" y="762000"/>
            <a:ext cx="5334000" cy="4708981"/>
          </a:xfrm>
          <a:prstGeom prst="rect">
            <a:avLst/>
          </a:prstGeom>
          <a:noFill/>
        </p:spPr>
        <p:txBody>
          <a:bodyPr wrap="square" rtlCol="0">
            <a:spAutoFit/>
          </a:bodyPr>
          <a:lstStyle/>
          <a:p>
            <a:pPr algn="ctr"/>
            <a:r>
              <a:rPr lang="en-US" sz="30000" dirty="0" smtClean="0">
                <a:solidFill>
                  <a:schemeClr val="tx2">
                    <a:alpha val="25000"/>
                  </a:schemeClr>
                </a:solidFill>
                <a:latin typeface="+mn-lt"/>
              </a:rPr>
              <a:t>4,7</a:t>
            </a:r>
            <a:endParaRPr lang="en-US" sz="30000" i="0" dirty="0">
              <a:solidFill>
                <a:schemeClr val="tx2">
                  <a:alpha val="25000"/>
                </a:schemeClr>
              </a:solidFill>
              <a:latin typeface="+mn-lt"/>
            </a:endParaRPr>
          </a:p>
        </p:txBody>
      </p:sp>
      <p:sp>
        <p:nvSpPr>
          <p:cNvPr id="22530" name="Rectangle 2"/>
          <p:cNvSpPr>
            <a:spLocks noGrp="1" noChangeArrowheads="1"/>
          </p:cNvSpPr>
          <p:nvPr>
            <p:ph type="title" idx="4294967295"/>
          </p:nvPr>
        </p:nvSpPr>
        <p:spPr>
          <a:xfrm>
            <a:off x="0" y="0"/>
            <a:ext cx="9144000" cy="1143000"/>
          </a:xfrm>
        </p:spPr>
        <p:txBody>
          <a:bodyPr>
            <a:normAutofit/>
          </a:bodyPr>
          <a:lstStyle/>
          <a:p>
            <a:pPr algn="ctr"/>
            <a:r>
              <a:rPr lang="fr-SN" sz="4000" noProof="0" dirty="0" smtClean="0"/>
              <a:t>Indice Synthétique de Fécondité (ISF)</a:t>
            </a:r>
          </a:p>
        </p:txBody>
      </p:sp>
      <p:sp>
        <p:nvSpPr>
          <p:cNvPr id="22531" name="Rectangle 3"/>
          <p:cNvSpPr>
            <a:spLocks noGrp="1" noChangeArrowheads="1"/>
          </p:cNvSpPr>
          <p:nvPr>
            <p:ph idx="4294967295"/>
          </p:nvPr>
        </p:nvSpPr>
        <p:spPr>
          <a:xfrm>
            <a:off x="990600" y="2286000"/>
            <a:ext cx="7162800" cy="2286000"/>
          </a:xfrm>
        </p:spPr>
        <p:txBody>
          <a:bodyPr>
            <a:normAutofit/>
          </a:bodyPr>
          <a:lstStyle/>
          <a:p>
            <a:pPr marL="0" indent="0" algn="ctr">
              <a:lnSpc>
                <a:spcPct val="110000"/>
              </a:lnSpc>
              <a:buFontTx/>
              <a:buNone/>
            </a:pPr>
            <a:r>
              <a:rPr lang="fr-SN" sz="4000" noProof="0" dirty="0" smtClean="0"/>
              <a:t>Les femmes sénégalaises mettent au monde, en moyenne, </a:t>
            </a:r>
            <a:r>
              <a:rPr lang="fr-SN" sz="4000" b="1" dirty="0" smtClean="0">
                <a:solidFill>
                  <a:schemeClr val="tx2"/>
                </a:solidFill>
              </a:rPr>
              <a:t>4,7</a:t>
            </a:r>
            <a:r>
              <a:rPr lang="fr-SN" sz="4000" noProof="0" dirty="0" smtClean="0">
                <a:solidFill>
                  <a:schemeClr val="tx2"/>
                </a:solidFill>
              </a:rPr>
              <a:t> </a:t>
            </a:r>
            <a:r>
              <a:rPr lang="fr-SN" sz="4000" noProof="0" dirty="0" smtClean="0"/>
              <a:t>enfants durant leur vie féconde. </a:t>
            </a:r>
          </a:p>
        </p:txBody>
      </p:sp>
    </p:spTree>
    <p:extLst>
      <p:ext uri="{BB962C8B-B14F-4D97-AF65-F5344CB8AC3E}">
        <p14:creationId xmlns:p14="http://schemas.microsoft.com/office/powerpoint/2010/main" val="33996374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Title 1"/>
          <p:cNvSpPr>
            <a:spLocks noGrp="1"/>
          </p:cNvSpPr>
          <p:nvPr>
            <p:ph type="title" idx="4294967295"/>
          </p:nvPr>
        </p:nvSpPr>
        <p:spPr>
          <a:xfrm>
            <a:off x="0" y="0"/>
            <a:ext cx="9144000" cy="1143000"/>
          </a:xfrm>
        </p:spPr>
        <p:txBody>
          <a:bodyPr>
            <a:normAutofit/>
          </a:bodyPr>
          <a:lstStyle/>
          <a:p>
            <a:r>
              <a:rPr lang="fr-SN" sz="4000" noProof="0" dirty="0" smtClean="0"/>
              <a:t>Tendances de la fécondité</a:t>
            </a:r>
          </a:p>
        </p:txBody>
      </p:sp>
      <p:sp>
        <p:nvSpPr>
          <p:cNvPr id="1028" name="TextBox 1"/>
          <p:cNvSpPr txBox="1">
            <a:spLocks noChangeArrowheads="1"/>
          </p:cNvSpPr>
          <p:nvPr/>
        </p:nvSpPr>
        <p:spPr bwMode="auto">
          <a:xfrm>
            <a:off x="0" y="1143000"/>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ctr"/>
            <a:r>
              <a:rPr lang="fr-SN" sz="1800" b="0" i="1" dirty="0" smtClean="0">
                <a:latin typeface="Calibri" pitchFamily="34" charset="0"/>
              </a:rPr>
              <a:t>Nombre d’enfants par femme pour la période de 3 ans avant l’enquête</a:t>
            </a:r>
            <a:endParaRPr lang="fr-SN" sz="1800" b="0" i="1" dirty="0">
              <a:latin typeface="Calibri" pitchFamily="34" charset="0"/>
            </a:endParaRPr>
          </a:p>
        </p:txBody>
      </p:sp>
      <p:graphicFrame>
        <p:nvGraphicFramePr>
          <p:cNvPr id="4" name="Chart 3"/>
          <p:cNvGraphicFramePr/>
          <p:nvPr>
            <p:extLst/>
          </p:nvPr>
        </p:nvGraphicFramePr>
        <p:xfrm>
          <a:off x="152400" y="1752600"/>
          <a:ext cx="8763000" cy="4343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86578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51" name="Title 1"/>
          <p:cNvSpPr>
            <a:spLocks noGrp="1"/>
          </p:cNvSpPr>
          <p:nvPr>
            <p:ph type="title" idx="4294967295"/>
          </p:nvPr>
        </p:nvSpPr>
        <p:spPr>
          <a:xfrm>
            <a:off x="0" y="0"/>
            <a:ext cx="9144000" cy="990600"/>
          </a:xfrm>
        </p:spPr>
        <p:txBody>
          <a:bodyPr>
            <a:normAutofit/>
          </a:bodyPr>
          <a:lstStyle/>
          <a:p>
            <a:r>
              <a:rPr lang="fr-SN" sz="4000" noProof="0" smtClean="0"/>
              <a:t>Fécondité dans la sous-région</a:t>
            </a:r>
          </a:p>
        </p:txBody>
      </p:sp>
      <p:sp>
        <p:nvSpPr>
          <p:cNvPr id="6" name="TextBox 1"/>
          <p:cNvSpPr txBox="1">
            <a:spLocks noChangeArrowheads="1"/>
          </p:cNvSpPr>
          <p:nvPr/>
        </p:nvSpPr>
        <p:spPr bwMode="auto">
          <a:xfrm>
            <a:off x="0" y="828878"/>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ctr"/>
            <a:r>
              <a:rPr lang="fr-SN" sz="1800" i="1" dirty="0" smtClean="0">
                <a:latin typeface="Calibri" pitchFamily="34" charset="0"/>
              </a:rPr>
              <a:t>Nombre d’enfants par femme pour la période de 3 ans avant l’enquête</a:t>
            </a:r>
            <a:endParaRPr lang="fr-SN" sz="1800" i="1" dirty="0">
              <a:latin typeface="Calibri" pitchFamily="34" charset="0"/>
            </a:endParaRPr>
          </a:p>
        </p:txBody>
      </p:sp>
      <p:graphicFrame>
        <p:nvGraphicFramePr>
          <p:cNvPr id="9" name="Chart 8"/>
          <p:cNvGraphicFramePr/>
          <p:nvPr>
            <p:extLst/>
          </p:nvPr>
        </p:nvGraphicFramePr>
        <p:xfrm>
          <a:off x="25730" y="1105510"/>
          <a:ext cx="7848600" cy="57524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15912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50000"/>
                  </a:schemeClr>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5,0</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5,3</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6,2</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6,6</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6,2</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err="1" smtClean="0">
                <a:solidFill>
                  <a:schemeClr val="accent5"/>
                </a:solidFill>
                <a:latin typeface="+mn-lt"/>
              </a:rPr>
              <a:t>Sédhiou</a:t>
            </a:r>
            <a:endParaRPr lang="en-US" dirty="0" smtClean="0">
              <a:solidFill>
                <a:schemeClr val="accent5"/>
              </a:solidFill>
              <a:latin typeface="+mn-lt"/>
            </a:endParaRPr>
          </a:p>
          <a:p>
            <a:pPr algn="ctr"/>
            <a:r>
              <a:rPr lang="en-US" dirty="0" smtClean="0">
                <a:solidFill>
                  <a:schemeClr val="accent5"/>
                </a:solidFill>
                <a:latin typeface="+mn-lt"/>
              </a:rPr>
              <a:t>6,3</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a:latin typeface="+mn-lt"/>
              </a:rPr>
              <a:t>4</a:t>
            </a:r>
            <a:r>
              <a:rPr lang="en-US" dirty="0" smtClean="0">
                <a:latin typeface="+mn-lt"/>
              </a:rPr>
              <a:t>,0</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7,5</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5,0</a:t>
            </a:r>
          </a:p>
        </p:txBody>
      </p:sp>
      <p:sp>
        <p:nvSpPr>
          <p:cNvPr id="75" name="TextBox 74"/>
          <p:cNvSpPr txBox="1"/>
          <p:nvPr/>
        </p:nvSpPr>
        <p:spPr>
          <a:xfrm>
            <a:off x="2638426" y="4461559"/>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a:solidFill>
                  <a:schemeClr val="accent5"/>
                </a:solidFill>
                <a:latin typeface="+mn-lt"/>
              </a:rPr>
              <a:t>5</a:t>
            </a:r>
            <a:r>
              <a:rPr lang="en-US" dirty="0" smtClean="0">
                <a:solidFill>
                  <a:schemeClr val="accent5"/>
                </a:solidFill>
                <a:latin typeface="+mn-lt"/>
              </a:rPr>
              <a:t>,5</a:t>
            </a:r>
          </a:p>
        </p:txBody>
      </p:sp>
      <p:sp>
        <p:nvSpPr>
          <p:cNvPr id="76" name="TextBox 75"/>
          <p:cNvSpPr txBox="1"/>
          <p:nvPr/>
        </p:nvSpPr>
        <p:spPr>
          <a:xfrm>
            <a:off x="2320925" y="3335634"/>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5,3</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4,4</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3,2</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5,8</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a:bodyPr>
          <a:lstStyle/>
          <a:p>
            <a:r>
              <a:rPr lang="fr-FR" sz="4200" dirty="0" smtClean="0">
                <a:solidFill>
                  <a:schemeClr val="tx1"/>
                </a:solidFill>
              </a:rPr>
              <a:t>Fécondité selon la région</a:t>
            </a:r>
            <a:endParaRPr lang="en-US" sz="4200" dirty="0">
              <a:solidFill>
                <a:schemeClr val="tx1"/>
              </a:solidFill>
            </a:endParaRPr>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0" name="TextBox 1"/>
          <p:cNvSpPr txBox="1">
            <a:spLocks noChangeArrowheads="1"/>
          </p:cNvSpPr>
          <p:nvPr/>
        </p:nvSpPr>
        <p:spPr bwMode="auto">
          <a:xfrm>
            <a:off x="0" y="828878"/>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ctr"/>
            <a:r>
              <a:rPr lang="fr-SN" sz="1800" i="1" dirty="0" smtClean="0">
                <a:latin typeface="Calibri" pitchFamily="34" charset="0"/>
              </a:rPr>
              <a:t>Nombre d’enfants par femme pour la période de 3 ans avant l’enquête</a:t>
            </a:r>
            <a:endParaRPr lang="fr-SN" sz="1800" i="1" dirty="0">
              <a:latin typeface="Calibri" pitchFamily="34" charset="0"/>
            </a:endParaRPr>
          </a:p>
        </p:txBody>
      </p:sp>
    </p:spTree>
    <p:extLst>
      <p:ext uri="{BB962C8B-B14F-4D97-AF65-F5344CB8AC3E}">
        <p14:creationId xmlns:p14="http://schemas.microsoft.com/office/powerpoint/2010/main" val="2489403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90600"/>
          </a:xfrm>
        </p:spPr>
        <p:txBody>
          <a:bodyPr>
            <a:noAutofit/>
          </a:bodyPr>
          <a:lstStyle/>
          <a:p>
            <a:pPr algn="ctr">
              <a:defRPr/>
            </a:pPr>
            <a:r>
              <a:rPr lang="fr-SN" sz="4000" noProof="0" dirty="0" smtClean="0">
                <a:latin typeface="+mn-lt"/>
              </a:rPr>
              <a:t>Âge médian à la premi</a:t>
            </a:r>
            <a:r>
              <a:rPr lang="fr-SN" sz="4000" noProof="0" dirty="0" smtClean="0">
                <a:latin typeface="+mn-lt"/>
                <a:cs typeface="Calibri"/>
              </a:rPr>
              <a:t>è</a:t>
            </a:r>
            <a:r>
              <a:rPr lang="fr-SN" sz="4000" noProof="0" dirty="0" smtClean="0">
                <a:latin typeface="+mn-lt"/>
              </a:rPr>
              <a:t>re naissance</a:t>
            </a:r>
            <a:endParaRPr lang="fr-SN" sz="4000" noProof="0" dirty="0">
              <a:latin typeface="+mn-lt"/>
            </a:endParaRPr>
          </a:p>
        </p:txBody>
      </p:sp>
      <p:graphicFrame>
        <p:nvGraphicFramePr>
          <p:cNvPr id="3" name="Content Placeholder 4"/>
          <p:cNvGraphicFramePr>
            <a:graphicFrameLocks noGrp="1"/>
          </p:cNvGraphicFramePr>
          <p:nvPr>
            <p:ph idx="4294967295"/>
            <p:extLst/>
          </p:nvPr>
        </p:nvGraphicFramePr>
        <p:xfrm>
          <a:off x="0" y="1803400"/>
          <a:ext cx="8585200" cy="442436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Box 1029"/>
          <p:cNvSpPr txBox="1">
            <a:spLocks noChangeArrowheads="1"/>
          </p:cNvSpPr>
          <p:nvPr/>
        </p:nvSpPr>
        <p:spPr bwMode="auto">
          <a:xfrm>
            <a:off x="-29688" y="990600"/>
            <a:ext cx="9173688"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Femmes de 25-49 ans qui ont déjà eu une </a:t>
            </a:r>
            <a:r>
              <a:rPr lang="fr-FR" sz="1800" i="1" dirty="0" smtClean="0">
                <a:latin typeface="+mn-lt"/>
                <a:cs typeface="+mn-cs"/>
              </a:rPr>
              <a:t>naissance</a:t>
            </a:r>
            <a:endParaRPr lang="fr-FR" sz="1800" i="1" dirty="0">
              <a:latin typeface="+mn-lt"/>
              <a:cs typeface="+mn-cs"/>
            </a:endParaRPr>
          </a:p>
        </p:txBody>
      </p:sp>
    </p:spTree>
    <p:extLst>
      <p:ext uri="{BB962C8B-B14F-4D97-AF65-F5344CB8AC3E}">
        <p14:creationId xmlns:p14="http://schemas.microsoft.com/office/powerpoint/2010/main" val="20120598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Title 1"/>
          <p:cNvSpPr>
            <a:spLocks noGrp="1"/>
          </p:cNvSpPr>
          <p:nvPr>
            <p:ph type="title" idx="4294967295"/>
          </p:nvPr>
        </p:nvSpPr>
        <p:spPr>
          <a:xfrm>
            <a:off x="0" y="0"/>
            <a:ext cx="9144000" cy="1143000"/>
          </a:xfrm>
        </p:spPr>
        <p:txBody>
          <a:bodyPr>
            <a:normAutofit/>
          </a:bodyPr>
          <a:lstStyle/>
          <a:p>
            <a:pPr algn="ctr"/>
            <a:r>
              <a:rPr lang="fr-SN" sz="4000" noProof="0" dirty="0" smtClean="0"/>
              <a:t>Fécondité des adolescentes</a:t>
            </a:r>
          </a:p>
        </p:txBody>
      </p:sp>
      <p:sp>
        <p:nvSpPr>
          <p:cNvPr id="5" name="Text Box 1029"/>
          <p:cNvSpPr txBox="1">
            <a:spLocks noChangeArrowheads="1"/>
          </p:cNvSpPr>
          <p:nvPr/>
        </p:nvSpPr>
        <p:spPr bwMode="auto">
          <a:xfrm>
            <a:off x="0" y="1143000"/>
            <a:ext cx="9144000"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Pourcentage des adolescentes de 15-19 ans qui ont déjà </a:t>
            </a:r>
            <a:r>
              <a:rPr lang="fr-FR" sz="1800" i="1" dirty="0" smtClean="0">
                <a:latin typeface="+mn-lt"/>
                <a:cs typeface="+mn-cs"/>
              </a:rPr>
              <a:t>commencé leur vie procréative</a:t>
            </a:r>
            <a:endParaRPr lang="fr-FR" sz="1800" i="1" dirty="0">
              <a:latin typeface="+mn-lt"/>
              <a:cs typeface="+mn-cs"/>
            </a:endParaRPr>
          </a:p>
        </p:txBody>
      </p:sp>
      <p:graphicFrame>
        <p:nvGraphicFramePr>
          <p:cNvPr id="6" name="Content Placeholder 4"/>
          <p:cNvGraphicFramePr>
            <a:graphicFrameLocks/>
          </p:cNvGraphicFramePr>
          <p:nvPr>
            <p:extLst/>
          </p:nvPr>
        </p:nvGraphicFramePr>
        <p:xfrm>
          <a:off x="0" y="1803400"/>
          <a:ext cx="8585200" cy="44243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10703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p:cNvSpPr txBox="1">
            <a:spLocks/>
          </p:cNvSpPr>
          <p:nvPr/>
        </p:nvSpPr>
        <p:spPr>
          <a:xfrm>
            <a:off x="304800" y="1432737"/>
            <a:ext cx="3581400" cy="44958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fr-FR" dirty="0" smtClean="0">
                <a:solidFill>
                  <a:schemeClr val="tx1"/>
                </a:solidFill>
              </a:rPr>
              <a:t>Fécondité</a:t>
            </a:r>
          </a:p>
          <a:p>
            <a:pPr fontAlgn="auto">
              <a:spcAft>
                <a:spcPts val="0"/>
              </a:spcAft>
            </a:pPr>
            <a:r>
              <a:rPr lang="fr-FR" b="1" dirty="0" smtClean="0">
                <a:solidFill>
                  <a:schemeClr val="tx2"/>
                </a:solidFill>
              </a:rPr>
              <a:t>Planification familiale</a:t>
            </a:r>
          </a:p>
          <a:p>
            <a:pPr fontAlgn="auto">
              <a:spcAft>
                <a:spcPts val="0"/>
              </a:spcAft>
            </a:pPr>
            <a:r>
              <a:rPr lang="fr-FR" dirty="0" smtClean="0"/>
              <a:t>Services de planification familiale</a:t>
            </a:r>
          </a:p>
          <a:p>
            <a:pPr marL="0" indent="0" fontAlgn="auto">
              <a:spcAft>
                <a:spcPts val="0"/>
              </a:spcAft>
              <a:buFont typeface="Arial" pitchFamily="34" charset="0"/>
              <a:buNone/>
            </a:pPr>
            <a:endParaRPr lang="fr-FR" dirty="0" smtClean="0"/>
          </a:p>
        </p:txBody>
      </p:sp>
    </p:spTree>
    <p:extLst>
      <p:ext uri="{BB962C8B-B14F-4D97-AF65-F5344CB8AC3E}">
        <p14:creationId xmlns:p14="http://schemas.microsoft.com/office/powerpoint/2010/main" val="1577664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idx="4294967295"/>
          </p:nvPr>
        </p:nvSpPr>
        <p:spPr>
          <a:xfrm>
            <a:off x="0" y="0"/>
            <a:ext cx="9144000" cy="990600"/>
          </a:xfrm>
        </p:spPr>
        <p:txBody>
          <a:bodyPr>
            <a:normAutofit fontScale="90000"/>
          </a:bodyPr>
          <a:lstStyle/>
          <a:p>
            <a:r>
              <a:rPr lang="fr-FR" sz="3200" dirty="0" smtClean="0"/>
              <a:t>Éléments clés dans l’Enquête Démographique et </a:t>
            </a:r>
            <a:br>
              <a:rPr lang="fr-FR" sz="3200" dirty="0" smtClean="0"/>
            </a:br>
            <a:r>
              <a:rPr lang="fr-FR" sz="3200" dirty="0" smtClean="0"/>
              <a:t>de Santé Continue (EDS-C)</a:t>
            </a:r>
            <a:endParaRPr lang="en-US" sz="3200" dirty="0" smtClean="0"/>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3918548422"/>
              </p:ext>
            </p:extLst>
          </p:nvPr>
        </p:nvGraphicFramePr>
        <p:xfrm>
          <a:off x="0" y="990600"/>
          <a:ext cx="9391827" cy="5638801"/>
        </p:xfrm>
        <a:graphic>
          <a:graphicData uri="http://schemas.openxmlformats.org/drawingml/2006/table">
            <a:tbl>
              <a:tblPr firstRow="1" bandRow="1">
                <a:tableStyleId>{5C22544A-7EE6-4342-B048-85BDC9FD1C3A}</a:tableStyleId>
              </a:tblPr>
              <a:tblGrid>
                <a:gridCol w="1905000"/>
                <a:gridCol w="1371749"/>
                <a:gridCol w="1449214"/>
                <a:gridCol w="1465389"/>
                <a:gridCol w="1446164"/>
                <a:gridCol w="1754311"/>
              </a:tblGrid>
              <a:tr h="704850">
                <a:tc>
                  <a:txBody>
                    <a:bodyPr/>
                    <a:lstStyle/>
                    <a:p>
                      <a:pPr marL="0" marR="0" algn="ctr">
                        <a:lnSpc>
                          <a:spcPct val="100000"/>
                        </a:lnSpc>
                        <a:spcBef>
                          <a:spcPts val="0"/>
                        </a:spcBef>
                        <a:spcAft>
                          <a:spcPts val="0"/>
                        </a:spcAft>
                      </a:pPr>
                      <a:endParaRPr lang="en-US" sz="2000" dirty="0">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2014</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2</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4</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634365">
                <a:tc>
                  <a:txBody>
                    <a:bodyPr/>
                    <a:lstStyle/>
                    <a:p>
                      <a:pPr>
                        <a:lnSpc>
                          <a:spcPct val="100000"/>
                        </a:lnSpc>
                      </a:pPr>
                      <a:r>
                        <a:rPr lang="fr-FR" sz="2000" b="1" kern="1200" dirty="0" smtClean="0">
                          <a:solidFill>
                            <a:schemeClr val="accent5"/>
                          </a:solidFill>
                          <a:latin typeface="+mn-lt"/>
                          <a:ea typeface="+mn-ea"/>
                          <a:cs typeface="+mn-cs"/>
                        </a:rPr>
                        <a:t>Échantillon</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4">
                  <a:txBody>
                    <a:bodyPr/>
                    <a:lstStyle/>
                    <a:p>
                      <a:pPr marL="0" marR="0" algn="ctr" defTabSz="914400" rtl="0" eaLnBrk="1" latinLnBrk="0" hangingPunct="1">
                        <a:lnSpc>
                          <a:spcPct val="100000"/>
                        </a:lnSpc>
                        <a:spcBef>
                          <a:spcPts val="200"/>
                        </a:spcBef>
                        <a:spcAft>
                          <a:spcPts val="200"/>
                        </a:spcAft>
                      </a:pPr>
                      <a:r>
                        <a:rPr lang="fr-FR" sz="2000" b="0" kern="1200" dirty="0" smtClean="0">
                          <a:solidFill>
                            <a:schemeClr val="accent5"/>
                          </a:solidFill>
                          <a:latin typeface="+mj-lt"/>
                          <a:ea typeface="Times New Roman"/>
                          <a:cs typeface="Arial"/>
                        </a:rPr>
                        <a:t>200 grappes ; 4 400 ménages</a:t>
                      </a:r>
                      <a:endParaRPr lang="en-US" sz="2000" b="0" kern="1200" dirty="0" smtClean="0">
                        <a:solidFill>
                          <a:schemeClr val="accent5"/>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r>
                        <a:rPr lang="en-US" dirty="0" smtClean="0"/>
                        <a:t>400 </a:t>
                      </a:r>
                      <a:r>
                        <a:rPr lang="en-US" dirty="0" err="1" smtClean="0"/>
                        <a:t>grappes</a:t>
                      </a:r>
                      <a:r>
                        <a:rPr lang="en-US" dirty="0" smtClean="0"/>
                        <a:t>,       </a:t>
                      </a:r>
                      <a:r>
                        <a:rPr lang="en-US" baseline="0" dirty="0" smtClean="0"/>
                        <a:t> 8 800 ménages</a:t>
                      </a: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lumMod val="40000"/>
                        <a:lumOff val="60000"/>
                      </a:schemeClr>
                    </a:solidFill>
                  </a:tcPr>
                </a:tc>
              </a:tr>
              <a:tr h="2772410">
                <a:tc>
                  <a:txBody>
                    <a:bodyPr/>
                    <a:lstStyle/>
                    <a:p>
                      <a:pPr>
                        <a:lnSpc>
                          <a:spcPct val="100000"/>
                        </a:lnSpc>
                      </a:pPr>
                      <a:r>
                        <a:rPr lang="fr-FR" sz="2000" b="1" kern="1200" dirty="0" smtClean="0">
                          <a:solidFill>
                            <a:schemeClr val="accent5"/>
                          </a:solidFill>
                          <a:latin typeface="+mn-lt"/>
                          <a:ea typeface="+mn-ea"/>
                          <a:cs typeface="+mn-cs"/>
                        </a:rPr>
                        <a:t>Questionnaires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Module </a:t>
                      </a:r>
                      <a:br>
                        <a:rPr lang="fr-SN" sz="1800" b="0" kern="1200" noProof="0" dirty="0" smtClean="0">
                          <a:solidFill>
                            <a:schemeClr val="dk1"/>
                          </a:solidFill>
                          <a:latin typeface="+mn-lt"/>
                          <a:ea typeface="Times New Roman"/>
                          <a:cs typeface="Arial"/>
                        </a:rPr>
                      </a:br>
                      <a:r>
                        <a:rPr lang="fr-SN" sz="1800" b="0" kern="1200" noProof="0" dirty="0" smtClean="0">
                          <a:solidFill>
                            <a:schemeClr val="dk1"/>
                          </a:solidFill>
                          <a:latin typeface="+mn-lt"/>
                          <a:ea typeface="Times New Roman"/>
                          <a:cs typeface="Arial"/>
                        </a:rPr>
                        <a:t>spécial</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Module </a:t>
                      </a:r>
                      <a:br>
                        <a:rPr lang="fr-SN" sz="1800" b="0" kern="1200" noProof="0" dirty="0" smtClean="0">
                          <a:solidFill>
                            <a:schemeClr val="dk1"/>
                          </a:solidFill>
                          <a:latin typeface="+mn-lt"/>
                          <a:ea typeface="Times New Roman"/>
                          <a:cs typeface="Arial"/>
                        </a:rPr>
                      </a:br>
                      <a:r>
                        <a:rPr lang="fr-SN" sz="1800" b="0" kern="1200" noProof="0" dirty="0" smtClean="0">
                          <a:solidFill>
                            <a:schemeClr val="dk1"/>
                          </a:solidFill>
                          <a:latin typeface="+mn-lt"/>
                          <a:ea typeface="Times New Roman"/>
                          <a:cs typeface="Arial"/>
                        </a:rPr>
                        <a:t>spécial</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Questionnaire homme</a:t>
                      </a:r>
                      <a:endParaRPr lang="en-US" sz="2000" b="0" kern="1200" dirty="0" smtClean="0">
                        <a:solidFill>
                          <a:schemeClr val="dk1"/>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Module</a:t>
                      </a:r>
                      <a:br>
                        <a:rPr lang="fr-SN" sz="1800" b="0" kern="1200" noProof="0" dirty="0" smtClean="0">
                          <a:solidFill>
                            <a:schemeClr val="dk1"/>
                          </a:solidFill>
                          <a:latin typeface="+mn-lt"/>
                          <a:ea typeface="Times New Roman"/>
                          <a:cs typeface="Arial"/>
                        </a:rPr>
                      </a:br>
                      <a:r>
                        <a:rPr lang="fr-SN" sz="1800" b="0" kern="1200" noProof="0" dirty="0" smtClean="0">
                          <a:solidFill>
                            <a:schemeClr val="dk1"/>
                          </a:solidFill>
                          <a:latin typeface="+mn-lt"/>
                          <a:ea typeface="Times New Roman"/>
                          <a:cs typeface="Arial"/>
                        </a:rPr>
                        <a:t>spécial</a:t>
                      </a:r>
                    </a:p>
                    <a:p>
                      <a:pPr marL="0" marR="0" indent="0" algn="ctr" defTabSz="914400" rtl="0" eaLnBrk="1" fontAlgn="auto" latinLnBrk="0" hangingPunct="1">
                        <a:lnSpc>
                          <a:spcPct val="100000"/>
                        </a:lnSpc>
                        <a:spcBef>
                          <a:spcPts val="200"/>
                        </a:spcBef>
                        <a:spcAft>
                          <a:spcPts val="200"/>
                        </a:spcAft>
                        <a:buClrTx/>
                        <a:buSzTx/>
                        <a:buFontTx/>
                        <a:buNone/>
                        <a:tabLst/>
                        <a:defRPr/>
                      </a:pPr>
                      <a:endParaRPr lang="fr-SN" sz="1800" b="0" kern="1200" noProof="0" dirty="0" smtClean="0">
                        <a:solidFill>
                          <a:schemeClr val="dk1"/>
                        </a:solidFill>
                        <a:latin typeface="+mn-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Questionnaire homme</a:t>
                      </a:r>
                      <a:endParaRPr lang="en-US" sz="2000" b="0" kern="1200" dirty="0" smtClean="0">
                        <a:solidFill>
                          <a:schemeClr val="dk1"/>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Module spécial</a:t>
                      </a:r>
                    </a:p>
                    <a:p>
                      <a:pPr marL="0" marR="0" algn="ctr" defTabSz="914400" rtl="0" eaLnBrk="1" latinLnBrk="0" hangingPunct="1">
                        <a:lnSpc>
                          <a:spcPct val="100000"/>
                        </a:lnSpc>
                        <a:spcBef>
                          <a:spcPts val="200"/>
                        </a:spcBef>
                        <a:spcAft>
                          <a:spcPts val="200"/>
                        </a:spcAft>
                      </a:pPr>
                      <a:endParaRPr lang="en-US" sz="1800" b="0" kern="1200" dirty="0" smtClean="0">
                        <a:solidFill>
                          <a:schemeClr val="dk1"/>
                        </a:solidFill>
                        <a:latin typeface="+mj-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Questionnaire homme</a:t>
                      </a:r>
                      <a:endParaRPr lang="en-US" sz="2000" b="0" kern="120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Module       spécial</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dk1"/>
                          </a:solidFill>
                          <a:latin typeface="+mn-lt"/>
                          <a:ea typeface="Times New Roman"/>
                          <a:cs typeface="Arial"/>
                        </a:rPr>
                        <a:t>Questionnaire homme</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769910">
                <a:tc>
                  <a:txBody>
                    <a:bodyPr/>
                    <a:lstStyle/>
                    <a:p>
                      <a:pPr>
                        <a:lnSpc>
                          <a:spcPct val="100000"/>
                        </a:lnSpc>
                      </a:pPr>
                      <a:r>
                        <a:rPr lang="fr-FR" sz="2000" b="1" kern="1200" dirty="0" smtClean="0">
                          <a:solidFill>
                            <a:schemeClr val="accent5"/>
                          </a:solidFill>
                          <a:latin typeface="+mn-lt"/>
                          <a:ea typeface="+mn-ea"/>
                          <a:cs typeface="+mn-cs"/>
                        </a:rPr>
                        <a:t>Personnel</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4">
                  <a:txBody>
                    <a:bodyPr/>
                    <a:lstStyle/>
                    <a:p>
                      <a:pPr marL="0" marR="0" algn="ctr" defTabSz="914400" rtl="0" eaLnBrk="1" latinLnBrk="0" hangingPunct="1">
                        <a:lnSpc>
                          <a:spcPct val="100000"/>
                        </a:lnSpc>
                        <a:spcBef>
                          <a:spcPts val="200"/>
                        </a:spcBef>
                        <a:spcAft>
                          <a:spcPts val="200"/>
                        </a:spcAft>
                      </a:pPr>
                      <a:r>
                        <a:rPr lang="fr-FR" sz="2000" b="0" kern="1200" dirty="0" smtClean="0">
                          <a:solidFill>
                            <a:schemeClr val="accent5"/>
                          </a:solidFill>
                          <a:latin typeface="+mj-lt"/>
                          <a:ea typeface="Times New Roman"/>
                          <a:cs typeface="Arial"/>
                        </a:rPr>
                        <a:t>4 équipes (chef d’équipe, 3 enquêtrices, un technicien de santé et un chauffeur)</a:t>
                      </a:r>
                      <a:endParaRPr lang="en-US" sz="2000" b="0" kern="1200" dirty="0" smtClean="0">
                        <a:solidFill>
                          <a:schemeClr val="accent5"/>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r>
                        <a:rPr lang="en-US" dirty="0" smtClean="0">
                          <a:solidFill>
                            <a:schemeClr val="accent5"/>
                          </a:solidFill>
                        </a:rPr>
                        <a:t>8 </a:t>
                      </a:r>
                      <a:r>
                        <a:rPr lang="en-US" dirty="0" err="1" smtClean="0">
                          <a:solidFill>
                            <a:schemeClr val="accent5"/>
                          </a:solidFill>
                        </a:rPr>
                        <a:t>équipes</a:t>
                      </a:r>
                      <a:endParaRPr lang="en-US" dirty="0">
                        <a:solidFill>
                          <a:schemeClr val="accent5"/>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r>
              <a:tr h="757266">
                <a:tc>
                  <a:txBody>
                    <a:bodyPr/>
                    <a:lstStyle/>
                    <a:p>
                      <a:pPr>
                        <a:lnSpc>
                          <a:spcPct val="100000"/>
                        </a:lnSpc>
                      </a:pPr>
                      <a:r>
                        <a:rPr lang="fr-FR" sz="2000" b="1" kern="1200" dirty="0" smtClean="0">
                          <a:solidFill>
                            <a:schemeClr val="accent5"/>
                          </a:solidFill>
                          <a:latin typeface="+mn-lt"/>
                          <a:ea typeface="+mn-ea"/>
                          <a:cs typeface="+mn-cs"/>
                        </a:rPr>
                        <a:t>Enquêtés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algn="l" defTabSz="914400" rtl="0" eaLnBrk="1" latinLnBrk="0" hangingPunct="1">
                        <a:lnSpc>
                          <a:spcPct val="100000"/>
                        </a:lnSpc>
                        <a:spcBef>
                          <a:spcPts val="200"/>
                        </a:spcBef>
                        <a:spcAft>
                          <a:spcPts val="200"/>
                        </a:spcAft>
                      </a:pPr>
                      <a:r>
                        <a:rPr lang="en-US" sz="1800" b="0" kern="1200" dirty="0" smtClean="0">
                          <a:solidFill>
                            <a:schemeClr val="dk1"/>
                          </a:solidFill>
                          <a:latin typeface="+mn-lt"/>
                          <a:ea typeface="Times New Roman"/>
                          <a:cs typeface="Arial"/>
                        </a:rPr>
                        <a:t>Femmes de </a:t>
                      </a:r>
                    </a:p>
                    <a:p>
                      <a:pPr marL="0" marR="0" algn="l" defTabSz="914400" rtl="0" eaLnBrk="1" latinLnBrk="0" hangingPunct="1">
                        <a:lnSpc>
                          <a:spcPct val="100000"/>
                        </a:lnSpc>
                        <a:spcBef>
                          <a:spcPts val="200"/>
                        </a:spcBef>
                        <a:spcAft>
                          <a:spcPts val="200"/>
                        </a:spcAft>
                      </a:pPr>
                      <a:r>
                        <a:rPr lang="en-US" sz="1800" b="0" kern="1200" dirty="0" smtClean="0">
                          <a:solidFill>
                            <a:schemeClr val="dk1"/>
                          </a:solidFill>
                          <a:latin typeface="+mn-lt"/>
                          <a:ea typeface="Times New Roman"/>
                          <a:cs typeface="Arial"/>
                        </a:rPr>
                        <a:t>15-49 </a:t>
                      </a:r>
                      <a:r>
                        <a:rPr lang="en-US" sz="1800" b="0" kern="1200" dirty="0" err="1" smtClean="0">
                          <a:solidFill>
                            <a:schemeClr val="dk1"/>
                          </a:solidFill>
                          <a:latin typeface="+mn-lt"/>
                          <a:ea typeface="Times New Roman"/>
                          <a:cs typeface="Arial"/>
                        </a:rPr>
                        <a:t>ans</a:t>
                      </a:r>
                      <a:endParaRPr lang="en-US" sz="1800" b="0" kern="120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gridSpan="4">
                  <a:txBody>
                    <a:bodyPr/>
                    <a:lstStyle/>
                    <a:p>
                      <a:pPr marL="0" marR="0" algn="ctr" defTabSz="914400" rtl="0" eaLnBrk="1" latinLnBrk="0" hangingPunct="1">
                        <a:lnSpc>
                          <a:spcPct val="100000"/>
                        </a:lnSpc>
                        <a:spcBef>
                          <a:spcPts val="200"/>
                        </a:spcBef>
                        <a:spcAft>
                          <a:spcPts val="200"/>
                        </a:spcAft>
                      </a:pPr>
                      <a:r>
                        <a:rPr lang="en-US" sz="1800" b="0" kern="1200" dirty="0" smtClean="0">
                          <a:solidFill>
                            <a:schemeClr val="dk1"/>
                          </a:solidFill>
                          <a:latin typeface="+mn-lt"/>
                          <a:ea typeface="Times New Roman"/>
                          <a:cs typeface="Arial"/>
                        </a:rPr>
                        <a:t>Femmes de 15-49 </a:t>
                      </a:r>
                      <a:r>
                        <a:rPr lang="en-US" sz="1800" b="0" kern="1200" dirty="0" err="1" smtClean="0">
                          <a:solidFill>
                            <a:schemeClr val="dk1"/>
                          </a:solidFill>
                          <a:latin typeface="+mn-lt"/>
                          <a:ea typeface="Times New Roman"/>
                          <a:cs typeface="Arial"/>
                        </a:rPr>
                        <a:t>ans</a:t>
                      </a:r>
                      <a:r>
                        <a:rPr lang="en-US" sz="1800" b="0" kern="1200" baseline="0" dirty="0" smtClean="0">
                          <a:solidFill>
                            <a:schemeClr val="dk1"/>
                          </a:solidFill>
                          <a:latin typeface="+mn-lt"/>
                          <a:ea typeface="Times New Roman"/>
                          <a:cs typeface="Arial"/>
                        </a:rPr>
                        <a:t> et h</a:t>
                      </a:r>
                      <a:r>
                        <a:rPr lang="en-US" sz="1800" b="0" kern="1200" dirty="0" smtClean="0">
                          <a:solidFill>
                            <a:schemeClr val="dk1"/>
                          </a:solidFill>
                          <a:latin typeface="+mn-lt"/>
                          <a:ea typeface="Times New Roman"/>
                          <a:cs typeface="Arial"/>
                        </a:rPr>
                        <a:t>ommes de 15-59 </a:t>
                      </a:r>
                      <a:r>
                        <a:rPr lang="en-US" sz="1800" b="0" kern="1200" dirty="0" err="1" smtClean="0">
                          <a:solidFill>
                            <a:schemeClr val="dk1"/>
                          </a:solidFill>
                          <a:latin typeface="+mn-lt"/>
                          <a:ea typeface="Times New Roman"/>
                          <a:cs typeface="Arial"/>
                        </a:rPr>
                        <a:t>ans</a:t>
                      </a:r>
                      <a:endParaRPr lang="en-US" dirty="0"/>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hMerge="1">
                  <a:txBody>
                    <a:bodyPr/>
                    <a:lstStyle/>
                    <a:p>
                      <a:pPr marL="0" marR="0" algn="l" defTabSz="914400" rtl="0" eaLnBrk="1" latinLnBrk="0" hangingPunct="1">
                        <a:lnSpc>
                          <a:spcPct val="100000"/>
                        </a:lnSpc>
                        <a:spcBef>
                          <a:spcPts val="200"/>
                        </a:spcBef>
                        <a:spcAft>
                          <a:spcPts val="200"/>
                        </a:spcAft>
                      </a:pP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hMerge="1">
                  <a:txBody>
                    <a:bodyPr/>
                    <a:lstStyle/>
                    <a:p>
                      <a:pPr marL="0" marR="0" algn="l" defTabSz="914400" rtl="0" eaLnBrk="1" latinLnBrk="0" hangingPunct="1">
                        <a:lnSpc>
                          <a:spcPct val="100000"/>
                        </a:lnSpc>
                        <a:spcBef>
                          <a:spcPts val="200"/>
                        </a:spcBef>
                        <a:spcAft>
                          <a:spcPts val="200"/>
                        </a:spcAft>
                      </a:pP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1"/>
                    </a:solidFill>
                  </a:tcPr>
                </a:tc>
                <a:tc hMerge="1">
                  <a:txBody>
                    <a:bodyPr/>
                    <a:lstStyle/>
                    <a:p>
                      <a:pPr marL="0" marR="0" algn="l" defTabSz="914400" rtl="0" eaLnBrk="1" latinLnBrk="0" hangingPunct="1">
                        <a:lnSpc>
                          <a:spcPct val="100000"/>
                        </a:lnSpc>
                        <a:spcBef>
                          <a:spcPts val="200"/>
                        </a:spcBef>
                        <a:spcAft>
                          <a:spcPts val="200"/>
                        </a:spcAft>
                      </a:pP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3478585944"/>
      </p:ext>
    </p:extLst>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2"/>
          <p:cNvSpPr>
            <a:spLocks noGrp="1" noChangeArrowheads="1"/>
          </p:cNvSpPr>
          <p:nvPr>
            <p:ph type="title" idx="4294967295"/>
          </p:nvPr>
        </p:nvSpPr>
        <p:spPr>
          <a:xfrm>
            <a:off x="0" y="0"/>
            <a:ext cx="9144000" cy="1143000"/>
          </a:xfrm>
        </p:spPr>
        <p:txBody>
          <a:bodyPr/>
          <a:lstStyle/>
          <a:p>
            <a:pPr eaLnBrk="1" hangingPunct="1"/>
            <a:r>
              <a:rPr lang="fr-SN" sz="4000" noProof="0" dirty="0" smtClean="0">
                <a:latin typeface="Calibri" pitchFamily="34" charset="0"/>
                <a:cs typeface="Calibri" pitchFamily="34" charset="0"/>
              </a:rPr>
              <a:t>Utilisation actuelle de la contraception</a:t>
            </a:r>
          </a:p>
        </p:txBody>
      </p:sp>
      <p:graphicFrame>
        <p:nvGraphicFramePr>
          <p:cNvPr id="4" name="Chart Placeholder 3"/>
          <p:cNvGraphicFramePr>
            <a:graphicFrameLocks noGrp="1"/>
          </p:cNvGraphicFramePr>
          <p:nvPr>
            <p:ph type="chart" idx="4294967295"/>
            <p:extLst/>
          </p:nvPr>
        </p:nvGraphicFramePr>
        <p:xfrm>
          <a:off x="0" y="1828800"/>
          <a:ext cx="91440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1046"/>
          <p:cNvSpPr>
            <a:spLocks noChangeArrowheads="1"/>
          </p:cNvSpPr>
          <p:nvPr/>
        </p:nvSpPr>
        <p:spPr bwMode="auto">
          <a:xfrm>
            <a:off x="0" y="1143000"/>
            <a:ext cx="9144000" cy="457200"/>
          </a:xfrm>
          <a:prstGeom prst="rect">
            <a:avLst/>
          </a:prstGeom>
          <a:noFill/>
          <a:ln w="34925" algn="ctr">
            <a:noFill/>
            <a:miter lim="800000"/>
            <a:headEnd/>
            <a:tailEnd/>
          </a:ln>
          <a:effectLst/>
        </p:spPr>
        <p:txBody>
          <a:bodyPr anchor="ctr"/>
          <a:lstStyle/>
          <a:p>
            <a:pPr algn="ctr" eaLnBrk="0" hangingPunct="0">
              <a:defRPr/>
            </a:pPr>
            <a:r>
              <a:rPr lang="fr-FR" sz="1800" b="0" i="1" dirty="0">
                <a:latin typeface="Calibri" pitchFamily="34" charset="0"/>
                <a:cs typeface="Calibri" pitchFamily="34" charset="0"/>
              </a:rPr>
              <a:t>Pourcentage de femmes de 15-49 </a:t>
            </a:r>
            <a:r>
              <a:rPr lang="fr-FR" sz="1800" b="0" i="1" dirty="0" smtClean="0">
                <a:latin typeface="Calibri" pitchFamily="34" charset="0"/>
                <a:cs typeface="Calibri" pitchFamily="34" charset="0"/>
              </a:rPr>
              <a:t>ans actuellement en union qui utilisent</a:t>
            </a:r>
            <a:endParaRPr lang="fr-FR" sz="1800" b="0" i="1" dirty="0">
              <a:latin typeface="Calibri" pitchFamily="34" charset="0"/>
              <a:cs typeface="Calibri" pitchFamily="34" charset="0"/>
            </a:endParaRPr>
          </a:p>
        </p:txBody>
      </p:sp>
    </p:spTree>
    <p:extLst>
      <p:ext uri="{BB962C8B-B14F-4D97-AF65-F5344CB8AC3E}">
        <p14:creationId xmlns:p14="http://schemas.microsoft.com/office/powerpoint/2010/main" val="4039451733"/>
      </p:ext>
    </p:extLst>
  </p:cSld>
  <p:clrMapOvr>
    <a:masterClrMapping/>
  </p:clrMapOvr>
  <p:transition spd="slow"/>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Title 1"/>
          <p:cNvSpPr>
            <a:spLocks noGrp="1"/>
          </p:cNvSpPr>
          <p:nvPr>
            <p:ph type="title" idx="4294967295"/>
          </p:nvPr>
        </p:nvSpPr>
        <p:spPr>
          <a:xfrm>
            <a:off x="0" y="0"/>
            <a:ext cx="9144000" cy="1295400"/>
          </a:xfrm>
        </p:spPr>
        <p:txBody>
          <a:bodyPr>
            <a:noAutofit/>
          </a:bodyPr>
          <a:lstStyle/>
          <a:p>
            <a:r>
              <a:rPr lang="fr-SN" sz="4000" noProof="0" dirty="0" smtClean="0">
                <a:latin typeface="Calibri" pitchFamily="34" charset="0"/>
                <a:cs typeface="Calibri" pitchFamily="34" charset="0"/>
              </a:rPr>
              <a:t>Tendance de la prévalence </a:t>
            </a:r>
            <a:br>
              <a:rPr lang="fr-SN" sz="4000" noProof="0" dirty="0" smtClean="0">
                <a:latin typeface="Calibri" pitchFamily="34" charset="0"/>
                <a:cs typeface="Calibri" pitchFamily="34" charset="0"/>
              </a:rPr>
            </a:br>
            <a:r>
              <a:rPr lang="fr-SN" sz="4000" noProof="0" dirty="0" smtClean="0">
                <a:latin typeface="Calibri" pitchFamily="34" charset="0"/>
                <a:cs typeface="Calibri" pitchFamily="34" charset="0"/>
              </a:rPr>
              <a:t>contraceptive moderne</a:t>
            </a:r>
          </a:p>
        </p:txBody>
      </p:sp>
      <p:sp>
        <p:nvSpPr>
          <p:cNvPr id="5" name="Rectangle 1046"/>
          <p:cNvSpPr>
            <a:spLocks noChangeArrowheads="1"/>
          </p:cNvSpPr>
          <p:nvPr/>
        </p:nvSpPr>
        <p:spPr bwMode="auto">
          <a:xfrm>
            <a:off x="457200" y="1295400"/>
            <a:ext cx="9144000" cy="381000"/>
          </a:xfrm>
          <a:prstGeom prst="rect">
            <a:avLst/>
          </a:prstGeom>
          <a:noFill/>
          <a:ln w="34925" algn="ctr">
            <a:noFill/>
            <a:miter lim="800000"/>
            <a:headEnd/>
            <a:tailEnd/>
          </a:ln>
          <a:effectLst/>
        </p:spPr>
        <p:txBody>
          <a:bodyPr anchor="ctr"/>
          <a:lstStyle/>
          <a:p>
            <a:pPr eaLnBrk="0" hangingPunct="0">
              <a:defRPr/>
            </a:pPr>
            <a:r>
              <a:rPr lang="fr-FR" sz="1800" b="0" i="1" dirty="0">
                <a:latin typeface="Calibri" pitchFamily="34" charset="0"/>
                <a:cs typeface="Calibri" pitchFamily="34" charset="0"/>
              </a:rPr>
              <a:t>Pourcentage de femmes de 15-49 ans en </a:t>
            </a:r>
            <a:r>
              <a:rPr lang="fr-FR" sz="1800" b="0" i="1" dirty="0" smtClean="0">
                <a:latin typeface="Calibri" pitchFamily="34" charset="0"/>
                <a:cs typeface="Calibri" pitchFamily="34" charset="0"/>
              </a:rPr>
              <a:t>union qui utilisent une méthode moderne</a:t>
            </a:r>
            <a:endParaRPr lang="fr-FR" sz="1800" b="0" i="1" dirty="0">
              <a:latin typeface="Calibri" pitchFamily="34" charset="0"/>
              <a:cs typeface="Calibri" pitchFamily="34" charset="0"/>
            </a:endParaRPr>
          </a:p>
        </p:txBody>
      </p:sp>
      <p:graphicFrame>
        <p:nvGraphicFramePr>
          <p:cNvPr id="3" name="Content Placeholder 10"/>
          <p:cNvGraphicFramePr>
            <a:graphicFrameLocks/>
          </p:cNvGraphicFramePr>
          <p:nvPr>
            <p:extLst/>
          </p:nvPr>
        </p:nvGraphicFramePr>
        <p:xfrm>
          <a:off x="-4916" y="1485900"/>
          <a:ext cx="9144000" cy="52974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15564413"/>
      </p:ext>
    </p:extLst>
  </p:cSld>
  <p:clrMapOvr>
    <a:masterClrMapping/>
  </p:clrMapOvr>
  <p:transition spd="slow"/>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Rectangle 3"/>
          <p:cNvSpPr>
            <a:spLocks noChangeArrowheads="1"/>
          </p:cNvSpPr>
          <p:nvPr/>
        </p:nvSpPr>
        <p:spPr bwMode="auto">
          <a:xfrm>
            <a:off x="0" y="36513"/>
            <a:ext cx="9144000" cy="1030287"/>
          </a:xfrm>
          <a:prstGeom prst="rect">
            <a:avLst/>
          </a:prstGeom>
          <a:noFill/>
          <a:ln w="9525">
            <a:noFill/>
            <a:miter lim="800000"/>
            <a:headEnd/>
            <a:tailEnd/>
          </a:ln>
          <a:effectLst/>
        </p:spPr>
        <p:txBody>
          <a:bodyPr anchor="ctr"/>
          <a:lstStyle/>
          <a:p>
            <a:pPr algn="ctr">
              <a:lnSpc>
                <a:spcPct val="80000"/>
              </a:lnSpc>
              <a:defRPr/>
            </a:pPr>
            <a:r>
              <a:rPr lang="fr-FR" sz="4000" dirty="0">
                <a:latin typeface="Calibri" pitchFamily="34" charset="0"/>
                <a:cs typeface="Calibri" pitchFamily="34" charset="0"/>
              </a:rPr>
              <a:t>Utilisation de la contraception moderne </a:t>
            </a:r>
            <a:r>
              <a:rPr lang="fr-SN" sz="4000" dirty="0">
                <a:latin typeface="Calibri" pitchFamily="34" charset="0"/>
                <a:cs typeface="Calibri" pitchFamily="34" charset="0"/>
              </a:rPr>
              <a:t>dans la sous-région</a:t>
            </a:r>
            <a:r>
              <a:rPr lang="fr-FR" sz="4000" dirty="0" smtClean="0">
                <a:latin typeface="Calibri" pitchFamily="34" charset="0"/>
                <a:cs typeface="Calibri" pitchFamily="34" charset="0"/>
              </a:rPr>
              <a:t> </a:t>
            </a:r>
            <a:endParaRPr lang="fr-FR" sz="4000" dirty="0">
              <a:latin typeface="Calibri" pitchFamily="34" charset="0"/>
              <a:cs typeface="Calibri" pitchFamily="34" charset="0"/>
            </a:endParaRPr>
          </a:p>
        </p:txBody>
      </p:sp>
      <p:sp>
        <p:nvSpPr>
          <p:cNvPr id="5" name="Text Box 1035"/>
          <p:cNvSpPr txBox="1">
            <a:spLocks noChangeArrowheads="1"/>
          </p:cNvSpPr>
          <p:nvPr/>
        </p:nvSpPr>
        <p:spPr bwMode="auto">
          <a:xfrm>
            <a:off x="0" y="1124310"/>
            <a:ext cx="9123218"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Calibri" pitchFamily="34" charset="0"/>
                <a:cs typeface="Calibri" pitchFamily="34" charset="0"/>
              </a:rPr>
              <a:t>Pourcentage </a:t>
            </a:r>
            <a:r>
              <a:rPr lang="fr-FR" sz="1800" i="1" dirty="0" smtClean="0">
                <a:latin typeface="Calibri" pitchFamily="34" charset="0"/>
                <a:cs typeface="Calibri" pitchFamily="34" charset="0"/>
              </a:rPr>
              <a:t>de femmes </a:t>
            </a:r>
            <a:r>
              <a:rPr lang="fr-FR" sz="1800" i="1" dirty="0">
                <a:latin typeface="Calibri" pitchFamily="34" charset="0"/>
                <a:cs typeface="Calibri" pitchFamily="34" charset="0"/>
              </a:rPr>
              <a:t>en union de 15-49 ans qui utilisent une méthode moderne</a:t>
            </a:r>
          </a:p>
        </p:txBody>
      </p:sp>
      <p:graphicFrame>
        <p:nvGraphicFramePr>
          <p:cNvPr id="6" name="Chart 5"/>
          <p:cNvGraphicFramePr/>
          <p:nvPr>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03734638"/>
      </p:ext>
    </p:extLst>
  </p:cSld>
  <p:clrMapOvr>
    <a:masterClrMapping/>
  </p:clrMapOvr>
  <p:transition spd="slow"/>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27 %</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11 %</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10 %</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11 %</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19 %</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err="1" smtClean="0">
                <a:solidFill>
                  <a:schemeClr val="accent5"/>
                </a:solidFill>
                <a:latin typeface="+mn-lt"/>
              </a:rPr>
              <a:t>Sédhiou</a:t>
            </a:r>
            <a:endParaRPr lang="en-US" dirty="0" smtClean="0">
              <a:solidFill>
                <a:schemeClr val="accent5"/>
              </a:solidFill>
              <a:latin typeface="+mn-lt"/>
            </a:endParaRPr>
          </a:p>
          <a:p>
            <a:pPr algn="ctr"/>
            <a:r>
              <a:rPr lang="en-US" dirty="0" smtClean="0">
                <a:solidFill>
                  <a:schemeClr val="accent5"/>
                </a:solidFill>
                <a:latin typeface="+mn-lt"/>
              </a:rPr>
              <a:t>16 %</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24 %</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14 %</a:t>
            </a:r>
          </a:p>
        </p:txBody>
      </p:sp>
      <p:sp>
        <p:nvSpPr>
          <p:cNvPr id="74" name="TextBox 73"/>
          <p:cNvSpPr txBox="1"/>
          <p:nvPr/>
        </p:nvSpPr>
        <p:spPr>
          <a:xfrm>
            <a:off x="3186113"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20 %</a:t>
            </a:r>
          </a:p>
        </p:txBody>
      </p:sp>
      <p:sp>
        <p:nvSpPr>
          <p:cNvPr id="75" name="TextBox 74"/>
          <p:cNvSpPr txBox="1"/>
          <p:nvPr/>
        </p:nvSpPr>
        <p:spPr>
          <a:xfrm>
            <a:off x="2638426" y="4461559"/>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19 %</a:t>
            </a:r>
          </a:p>
        </p:txBody>
      </p:sp>
      <p:sp>
        <p:nvSpPr>
          <p:cNvPr id="76" name="TextBox 75"/>
          <p:cNvSpPr txBox="1"/>
          <p:nvPr/>
        </p:nvSpPr>
        <p:spPr>
          <a:xfrm>
            <a:off x="2308225" y="3354510"/>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12 %</a:t>
            </a:r>
          </a:p>
        </p:txBody>
      </p:sp>
      <p:sp>
        <p:nvSpPr>
          <p:cNvPr id="77" name="TextBox 76"/>
          <p:cNvSpPr txBox="1"/>
          <p:nvPr/>
        </p:nvSpPr>
        <p:spPr>
          <a:xfrm>
            <a:off x="1524000" y="3402012"/>
            <a:ext cx="812800" cy="646331"/>
          </a:xfrm>
          <a:prstGeom prst="rect">
            <a:avLst/>
          </a:prstGeom>
          <a:noFill/>
        </p:spPr>
        <p:txBody>
          <a:bodyPr wrap="square" rtlCol="0">
            <a:spAutoFit/>
          </a:bodyPr>
          <a:lstStyle/>
          <a:p>
            <a:pPr algn="ctr"/>
            <a:r>
              <a:rPr lang="en-US" dirty="0" err="1" smtClean="0">
                <a:latin typeface="+mn-lt"/>
              </a:rPr>
              <a:t>Thiès</a:t>
            </a:r>
            <a:endParaRPr lang="en-US" dirty="0" smtClean="0">
              <a:latin typeface="+mn-lt"/>
            </a:endParaRPr>
          </a:p>
          <a:p>
            <a:pPr algn="ctr"/>
            <a:r>
              <a:rPr lang="en-US" dirty="0" smtClean="0">
                <a:latin typeface="+mn-lt"/>
              </a:rPr>
              <a:t>31 %</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33 %</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22 %</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fontScale="90000"/>
          </a:bodyPr>
          <a:lstStyle/>
          <a:p>
            <a:r>
              <a:rPr lang="fr-SN" dirty="0">
                <a:latin typeface="Calibri" pitchFamily="34" charset="0"/>
                <a:cs typeface="Calibri" pitchFamily="34" charset="0"/>
              </a:rPr>
              <a:t>Utilisation de la contraception moderne</a:t>
            </a:r>
            <a:r>
              <a:rPr lang="fr-FR" dirty="0" smtClean="0"/>
              <a:t> selon la région</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3" name="Text Box 1035"/>
          <p:cNvSpPr txBox="1">
            <a:spLocks noChangeArrowheads="1"/>
          </p:cNvSpPr>
          <p:nvPr/>
        </p:nvSpPr>
        <p:spPr bwMode="auto">
          <a:xfrm>
            <a:off x="-12370" y="1069322"/>
            <a:ext cx="9168740" cy="369332"/>
          </a:xfrm>
          <a:prstGeom prst="rect">
            <a:avLst/>
          </a:prstGeom>
          <a:noFill/>
          <a:ln w="9525">
            <a:noFill/>
            <a:miter lim="800000"/>
            <a:headEnd/>
            <a:tailEnd/>
          </a:ln>
          <a:effectLst/>
        </p:spPr>
        <p:txBody>
          <a:bodyPr wrap="square">
            <a:spAutoFit/>
          </a:bodyPr>
          <a:lstStyle/>
          <a:p>
            <a:pPr algn="ctr" eaLnBrk="0" hangingPunct="0">
              <a:defRPr/>
            </a:pPr>
            <a:r>
              <a:rPr lang="fr-FR" sz="1800" b="0" i="1" dirty="0">
                <a:latin typeface="Calibri" pitchFamily="34" charset="0"/>
                <a:cs typeface="Calibri" pitchFamily="34" charset="0"/>
              </a:rPr>
              <a:t>Pourcentage </a:t>
            </a:r>
            <a:r>
              <a:rPr lang="fr-FR" sz="1800" b="0" i="1" dirty="0" smtClean="0">
                <a:latin typeface="Calibri" pitchFamily="34" charset="0"/>
                <a:cs typeface="Calibri" pitchFamily="34" charset="0"/>
              </a:rPr>
              <a:t>de femmes </a:t>
            </a:r>
            <a:r>
              <a:rPr lang="fr-FR" sz="1800" b="0" i="1" dirty="0">
                <a:latin typeface="Calibri" pitchFamily="34" charset="0"/>
                <a:cs typeface="Calibri" pitchFamily="34" charset="0"/>
              </a:rPr>
              <a:t>en union de 15-49 ans qui utilisent une méthode moderne</a:t>
            </a:r>
          </a:p>
        </p:txBody>
      </p:sp>
    </p:spTree>
    <p:extLst>
      <p:ext uri="{BB962C8B-B14F-4D97-AF65-F5344CB8AC3E}">
        <p14:creationId xmlns:p14="http://schemas.microsoft.com/office/powerpoint/2010/main" val="1594075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40840"/>
            <a:ext cx="7886700" cy="1325563"/>
          </a:xfrm>
        </p:spPr>
        <p:txBody>
          <a:bodyPr>
            <a:normAutofit fontScale="90000"/>
          </a:bodyPr>
          <a:lstStyle/>
          <a:p>
            <a:r>
              <a:rPr lang="fr-FR" dirty="0" smtClean="0"/>
              <a:t>Demande en matière de planification familiale</a:t>
            </a:r>
            <a:endParaRPr lang="fr-FR" dirty="0"/>
          </a:p>
        </p:txBody>
      </p:sp>
      <p:sp>
        <p:nvSpPr>
          <p:cNvPr id="3" name="Content Placeholder 2"/>
          <p:cNvSpPr>
            <a:spLocks noGrp="1"/>
          </p:cNvSpPr>
          <p:nvPr>
            <p:ph idx="1"/>
          </p:nvPr>
        </p:nvSpPr>
        <p:spPr/>
        <p:txBody>
          <a:bodyPr/>
          <a:lstStyle/>
          <a:p>
            <a:pPr marL="0" indent="0" algn="ctr">
              <a:buNone/>
            </a:pPr>
            <a:r>
              <a:rPr lang="fr-FR" dirty="0" smtClean="0"/>
              <a:t>Les femmes qui désirent espacer ou limiter les naissances comprennent </a:t>
            </a:r>
            <a:r>
              <a:rPr lang="fr-FR" b="1" dirty="0">
                <a:solidFill>
                  <a:schemeClr val="tx2"/>
                </a:solidFill>
              </a:rPr>
              <a:t>la demande totale en planification </a:t>
            </a:r>
            <a:r>
              <a:rPr lang="fr-FR" b="1" dirty="0" smtClean="0">
                <a:solidFill>
                  <a:schemeClr val="tx2"/>
                </a:solidFill>
              </a:rPr>
              <a:t>familiale</a:t>
            </a:r>
            <a:r>
              <a:rPr lang="fr-FR" dirty="0" smtClean="0"/>
              <a:t>. </a:t>
            </a:r>
          </a:p>
          <a:p>
            <a:pPr marL="0" indent="0" algn="ctr">
              <a:buNone/>
            </a:pPr>
            <a:endParaRPr lang="fr-FR" dirty="0" smtClean="0"/>
          </a:p>
          <a:p>
            <a:pPr marL="0" indent="0" algn="ctr">
              <a:buNone/>
            </a:pPr>
            <a:r>
              <a:rPr lang="fr-FR" b="1" dirty="0" smtClean="0">
                <a:solidFill>
                  <a:schemeClr val="tx2"/>
                </a:solidFill>
              </a:rPr>
              <a:t>La demande totale en planification familiale </a:t>
            </a:r>
            <a:r>
              <a:rPr lang="fr-FR" dirty="0" smtClean="0"/>
              <a:t>au Sénégal est de </a:t>
            </a:r>
            <a:r>
              <a:rPr lang="fr-FR" b="1" dirty="0" smtClean="0">
                <a:solidFill>
                  <a:schemeClr val="tx2"/>
                </a:solidFill>
              </a:rPr>
              <a:t>49 %</a:t>
            </a:r>
            <a:r>
              <a:rPr lang="fr-FR" dirty="0" smtClean="0">
                <a:solidFill>
                  <a:schemeClr val="tx2"/>
                </a:solidFill>
              </a:rPr>
              <a:t>. </a:t>
            </a:r>
            <a:endParaRPr lang="fr-FR" dirty="0">
              <a:solidFill>
                <a:schemeClr val="tx2"/>
              </a:solidFill>
            </a:endParaRPr>
          </a:p>
        </p:txBody>
      </p:sp>
    </p:spTree>
    <p:extLst>
      <p:ext uri="{BB962C8B-B14F-4D97-AF65-F5344CB8AC3E}">
        <p14:creationId xmlns:p14="http://schemas.microsoft.com/office/powerpoint/2010/main" val="30526897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fontScale="90000"/>
          </a:bodyPr>
          <a:lstStyle/>
          <a:p>
            <a:r>
              <a:rPr lang="fr-FR" dirty="0" smtClean="0"/>
              <a:t>Besoins en matière de planification familiale</a:t>
            </a:r>
            <a:endParaRPr lang="fr-FR" dirty="0"/>
          </a:p>
        </p:txBody>
      </p:sp>
      <p:sp>
        <p:nvSpPr>
          <p:cNvPr id="3" name="Content Placeholder 2"/>
          <p:cNvSpPr>
            <a:spLocks noGrp="1"/>
          </p:cNvSpPr>
          <p:nvPr>
            <p:ph idx="1"/>
          </p:nvPr>
        </p:nvSpPr>
        <p:spPr>
          <a:xfrm>
            <a:off x="628650" y="1730375"/>
            <a:ext cx="7886700" cy="4351338"/>
          </a:xfrm>
        </p:spPr>
        <p:txBody>
          <a:bodyPr>
            <a:normAutofit fontScale="77500" lnSpcReduction="20000"/>
          </a:bodyPr>
          <a:lstStyle/>
          <a:p>
            <a:pPr marL="0" indent="0" algn="ctr">
              <a:buNone/>
            </a:pPr>
            <a:r>
              <a:rPr lang="fr-FR" dirty="0" smtClean="0"/>
              <a:t>La </a:t>
            </a:r>
            <a:r>
              <a:rPr lang="fr-FR" dirty="0"/>
              <a:t>demande </a:t>
            </a:r>
            <a:r>
              <a:rPr lang="fr-FR" dirty="0" smtClean="0"/>
              <a:t>totale en planification familiale comprend les </a:t>
            </a:r>
            <a:r>
              <a:rPr lang="fr-FR" b="1" dirty="0">
                <a:solidFill>
                  <a:schemeClr val="tx2"/>
                </a:solidFill>
              </a:rPr>
              <a:t>besoins non satisfaits </a:t>
            </a:r>
            <a:r>
              <a:rPr lang="fr-FR" dirty="0" smtClean="0"/>
              <a:t>et les </a:t>
            </a:r>
            <a:r>
              <a:rPr lang="fr-FR" b="1" dirty="0" smtClean="0">
                <a:solidFill>
                  <a:schemeClr val="tx2"/>
                </a:solidFill>
              </a:rPr>
              <a:t>besoins satisfaits</a:t>
            </a:r>
            <a:r>
              <a:rPr lang="fr-FR" dirty="0" smtClean="0">
                <a:solidFill>
                  <a:schemeClr val="tx2"/>
                </a:solidFill>
              </a:rPr>
              <a:t> </a:t>
            </a:r>
            <a:r>
              <a:rPr lang="fr-FR" dirty="0" smtClean="0"/>
              <a:t>en matière de planification familiale. </a:t>
            </a:r>
          </a:p>
          <a:p>
            <a:pPr marL="0" indent="0" algn="ctr">
              <a:buNone/>
            </a:pPr>
            <a:endParaRPr lang="fr-FR" dirty="0" smtClean="0"/>
          </a:p>
          <a:p>
            <a:pPr marL="0" indent="0" algn="ctr">
              <a:buNone/>
            </a:pPr>
            <a:r>
              <a:rPr lang="fr-FR" b="1" dirty="0" smtClean="0">
                <a:solidFill>
                  <a:schemeClr val="tx2"/>
                </a:solidFill>
              </a:rPr>
              <a:t>24 %</a:t>
            </a:r>
            <a:r>
              <a:rPr lang="fr-FR" dirty="0" smtClean="0">
                <a:solidFill>
                  <a:schemeClr val="tx2"/>
                </a:solidFill>
              </a:rPr>
              <a:t> </a:t>
            </a:r>
            <a:r>
              <a:rPr lang="fr-FR" dirty="0" smtClean="0"/>
              <a:t>des femmes ont des </a:t>
            </a:r>
            <a:r>
              <a:rPr lang="fr-FR" b="1" dirty="0">
                <a:solidFill>
                  <a:schemeClr val="tx2"/>
                </a:solidFill>
              </a:rPr>
              <a:t>besoins non satisfaits</a:t>
            </a:r>
            <a:r>
              <a:rPr lang="fr-FR" dirty="0" smtClean="0">
                <a:solidFill>
                  <a:schemeClr val="tx2"/>
                </a:solidFill>
              </a:rPr>
              <a:t> </a:t>
            </a:r>
            <a:r>
              <a:rPr lang="fr-FR" dirty="0" smtClean="0"/>
              <a:t>en matière de planification familiale. (Elles désirent limiter ou espacer les naissances mais n’utilisent pas la planification familiale). </a:t>
            </a:r>
          </a:p>
          <a:p>
            <a:pPr marL="0" indent="0" algn="ctr">
              <a:buNone/>
            </a:pPr>
            <a:endParaRPr lang="fr-FR" dirty="0"/>
          </a:p>
          <a:p>
            <a:pPr marL="0" indent="0" algn="ctr">
              <a:buNone/>
            </a:pPr>
            <a:r>
              <a:rPr lang="fr-FR" b="1" dirty="0" smtClean="0">
                <a:solidFill>
                  <a:schemeClr val="tx2"/>
                </a:solidFill>
              </a:rPr>
              <a:t>25 % </a:t>
            </a:r>
            <a:r>
              <a:rPr lang="fr-FR" dirty="0"/>
              <a:t>des femmes ont des </a:t>
            </a:r>
            <a:r>
              <a:rPr lang="fr-FR" b="1" dirty="0">
                <a:solidFill>
                  <a:schemeClr val="tx2"/>
                </a:solidFill>
              </a:rPr>
              <a:t>besoins satisfaits </a:t>
            </a:r>
            <a:r>
              <a:rPr lang="fr-FR" dirty="0" smtClean="0"/>
              <a:t>en matière de planification familiale. (Elles utilisent une méthode contraceptive).</a:t>
            </a:r>
            <a:endParaRPr lang="fr-FR" dirty="0"/>
          </a:p>
        </p:txBody>
      </p:sp>
    </p:spTree>
    <p:extLst>
      <p:ext uri="{BB962C8B-B14F-4D97-AF65-F5344CB8AC3E}">
        <p14:creationId xmlns:p14="http://schemas.microsoft.com/office/powerpoint/2010/main" val="34096573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40840"/>
            <a:ext cx="7886700" cy="1325563"/>
          </a:xfrm>
        </p:spPr>
        <p:txBody>
          <a:bodyPr>
            <a:normAutofit fontScale="90000"/>
          </a:bodyPr>
          <a:lstStyle/>
          <a:p>
            <a:r>
              <a:rPr lang="fr-FR" dirty="0" smtClean="0"/>
              <a:t>Demande en matière de planification familiale satisfaite</a:t>
            </a:r>
            <a:endParaRPr lang="fr-FR" dirty="0"/>
          </a:p>
        </p:txBody>
      </p:sp>
      <p:sp>
        <p:nvSpPr>
          <p:cNvPr id="3" name="Content Placeholder 2"/>
          <p:cNvSpPr>
            <a:spLocks noGrp="1"/>
          </p:cNvSpPr>
          <p:nvPr>
            <p:ph idx="1"/>
          </p:nvPr>
        </p:nvSpPr>
        <p:spPr/>
        <p:txBody>
          <a:bodyPr/>
          <a:lstStyle/>
          <a:p>
            <a:pPr marL="0" indent="0" algn="ctr">
              <a:buNone/>
            </a:pPr>
            <a:r>
              <a:rPr lang="fr-FR" dirty="0" smtClean="0"/>
              <a:t>Plus de la moitié (</a:t>
            </a:r>
            <a:r>
              <a:rPr lang="fr-FR" b="1" dirty="0" smtClean="0">
                <a:solidFill>
                  <a:schemeClr val="tx2"/>
                </a:solidFill>
              </a:rPr>
              <a:t>52 %</a:t>
            </a:r>
            <a:r>
              <a:rPr lang="fr-FR" dirty="0" smtClean="0">
                <a:solidFill>
                  <a:schemeClr val="tx2"/>
                </a:solidFill>
              </a:rPr>
              <a:t>) </a:t>
            </a:r>
            <a:r>
              <a:rPr lang="fr-FR" dirty="0" smtClean="0"/>
              <a:t>de la demande en planification familiale est </a:t>
            </a:r>
            <a:r>
              <a:rPr lang="fr-FR" b="1" dirty="0">
                <a:solidFill>
                  <a:schemeClr val="tx2"/>
                </a:solidFill>
              </a:rPr>
              <a:t>satisfaite</a:t>
            </a:r>
            <a:r>
              <a:rPr lang="fr-FR" dirty="0" smtClean="0"/>
              <a:t>. </a:t>
            </a:r>
          </a:p>
          <a:p>
            <a:pPr marL="0" indent="0" algn="ctr">
              <a:buNone/>
            </a:pPr>
            <a:endParaRPr lang="fr-FR" dirty="0"/>
          </a:p>
          <a:p>
            <a:pPr marL="0" indent="0" algn="ctr">
              <a:buNone/>
            </a:pPr>
            <a:r>
              <a:rPr lang="fr-FR" b="1" dirty="0" smtClean="0">
                <a:solidFill>
                  <a:schemeClr val="tx2"/>
                </a:solidFill>
              </a:rPr>
              <a:t>47 %</a:t>
            </a:r>
            <a:r>
              <a:rPr lang="fr-FR" dirty="0" smtClean="0">
                <a:solidFill>
                  <a:schemeClr val="tx2"/>
                </a:solidFill>
              </a:rPr>
              <a:t> </a:t>
            </a:r>
            <a:r>
              <a:rPr lang="fr-FR" dirty="0" smtClean="0"/>
              <a:t>de la demande en planification familiale est </a:t>
            </a:r>
            <a:r>
              <a:rPr lang="fr-FR" b="1" dirty="0">
                <a:solidFill>
                  <a:schemeClr val="tx2"/>
                </a:solidFill>
              </a:rPr>
              <a:t>satisfaite par </a:t>
            </a:r>
            <a:r>
              <a:rPr lang="fr-FR" b="1" dirty="0" smtClean="0">
                <a:solidFill>
                  <a:schemeClr val="tx2"/>
                </a:solidFill>
              </a:rPr>
              <a:t>des </a:t>
            </a:r>
            <a:r>
              <a:rPr lang="fr-FR" b="1" dirty="0">
                <a:solidFill>
                  <a:schemeClr val="tx2"/>
                </a:solidFill>
              </a:rPr>
              <a:t>méthodes modernes</a:t>
            </a:r>
            <a:r>
              <a:rPr lang="fr-FR" dirty="0" smtClean="0"/>
              <a:t>. </a:t>
            </a:r>
            <a:endParaRPr lang="fr-FR" dirty="0"/>
          </a:p>
        </p:txBody>
      </p:sp>
    </p:spTree>
    <p:extLst>
      <p:ext uri="{BB962C8B-B14F-4D97-AF65-F5344CB8AC3E}">
        <p14:creationId xmlns:p14="http://schemas.microsoft.com/office/powerpoint/2010/main" val="1772881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title" idx="4294967295"/>
          </p:nvPr>
        </p:nvSpPr>
        <p:spPr bwMode="auto">
          <a:xfrm>
            <a:off x="0" y="-20638"/>
            <a:ext cx="9144000" cy="10112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p>
            <a:pPr eaLnBrk="1" hangingPunct="1"/>
            <a:r>
              <a:rPr lang="fr-SN" sz="4000" noProof="0" dirty="0" smtClean="0"/>
              <a:t>Principaux résultats</a:t>
            </a:r>
          </a:p>
        </p:txBody>
      </p:sp>
      <p:sp>
        <p:nvSpPr>
          <p:cNvPr id="21507" name="Content Placeholder 4"/>
          <p:cNvSpPr>
            <a:spLocks noGrp="1"/>
          </p:cNvSpPr>
          <p:nvPr>
            <p:ph idx="4294967295"/>
          </p:nvPr>
        </p:nvSpPr>
        <p:spPr bwMode="auto">
          <a:xfrm>
            <a:off x="457200" y="1219200"/>
            <a:ext cx="82296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a:buClr>
                <a:schemeClr val="tx1"/>
              </a:buClr>
            </a:pPr>
            <a:r>
              <a:rPr lang="fr-FR" sz="2800" dirty="0" smtClean="0"/>
              <a:t>Le niveau de fécondité est estimé à </a:t>
            </a:r>
            <a:r>
              <a:rPr lang="fr-FR" sz="2800" b="1" dirty="0" smtClean="0">
                <a:solidFill>
                  <a:schemeClr val="tx2"/>
                </a:solidFill>
              </a:rPr>
              <a:t>4,7 </a:t>
            </a:r>
            <a:r>
              <a:rPr lang="fr-FR" sz="2800" dirty="0" smtClean="0"/>
              <a:t>enfants par femme.</a:t>
            </a:r>
          </a:p>
          <a:p>
            <a:pPr>
              <a:buClr>
                <a:schemeClr val="tx1"/>
              </a:buClr>
            </a:pPr>
            <a:r>
              <a:rPr lang="fr-FR" sz="2800" b="1" dirty="0" smtClean="0">
                <a:solidFill>
                  <a:schemeClr val="tx2"/>
                </a:solidFill>
              </a:rPr>
              <a:t>16 %</a:t>
            </a:r>
            <a:r>
              <a:rPr lang="fr-FR" sz="2800" dirty="0" smtClean="0">
                <a:solidFill>
                  <a:schemeClr val="tx2"/>
                </a:solidFill>
              </a:rPr>
              <a:t> </a:t>
            </a:r>
            <a:r>
              <a:rPr lang="fr-FR" sz="2800" dirty="0" smtClean="0"/>
              <a:t>des adolescentes de 15-19 ans ont déjà </a:t>
            </a:r>
            <a:r>
              <a:rPr lang="fr-FR" sz="2800" b="1" dirty="0" smtClean="0">
                <a:solidFill>
                  <a:schemeClr val="tx2"/>
                </a:solidFill>
              </a:rPr>
              <a:t>eu</a:t>
            </a:r>
            <a:r>
              <a:rPr lang="fr-FR" sz="2800" dirty="0" smtClean="0">
                <a:solidFill>
                  <a:schemeClr val="tx2"/>
                </a:solidFill>
              </a:rPr>
              <a:t> </a:t>
            </a:r>
            <a:r>
              <a:rPr lang="fr-FR" sz="2800" b="1" dirty="0" smtClean="0">
                <a:solidFill>
                  <a:schemeClr val="tx2"/>
                </a:solidFill>
              </a:rPr>
              <a:t>un enfant </a:t>
            </a:r>
            <a:r>
              <a:rPr lang="fr-FR" sz="2800" dirty="0" smtClean="0"/>
              <a:t>ou </a:t>
            </a:r>
            <a:r>
              <a:rPr lang="fr-FR" sz="2800" b="1" dirty="0" smtClean="0">
                <a:solidFill>
                  <a:schemeClr val="tx2"/>
                </a:solidFill>
              </a:rPr>
              <a:t>sont enceintes d’un premier enfant</a:t>
            </a:r>
            <a:r>
              <a:rPr lang="fr-FR" sz="2800" dirty="0" smtClean="0"/>
              <a:t>.</a:t>
            </a:r>
            <a:endParaRPr lang="fr-FR" sz="2800" b="1" dirty="0" smtClean="0">
              <a:solidFill>
                <a:schemeClr val="tx2"/>
              </a:solidFill>
            </a:endParaRPr>
          </a:p>
          <a:p>
            <a:pPr>
              <a:buClr>
                <a:schemeClr val="tx1"/>
              </a:buClr>
            </a:pPr>
            <a:r>
              <a:rPr lang="fr-FR" sz="2800" b="1" dirty="0" smtClean="0">
                <a:solidFill>
                  <a:schemeClr val="tx2"/>
                </a:solidFill>
              </a:rPr>
              <a:t>23 %</a:t>
            </a:r>
            <a:r>
              <a:rPr lang="fr-FR" sz="2800" dirty="0" smtClean="0">
                <a:solidFill>
                  <a:schemeClr val="tx2"/>
                </a:solidFill>
              </a:rPr>
              <a:t> </a:t>
            </a:r>
            <a:r>
              <a:rPr lang="fr-FR" sz="2800" dirty="0" smtClean="0"/>
              <a:t>des femmes actuellement en union utilisent une </a:t>
            </a:r>
            <a:r>
              <a:rPr lang="fr-FR" sz="2800" b="1" dirty="0" smtClean="0">
                <a:solidFill>
                  <a:schemeClr val="tx2"/>
                </a:solidFill>
              </a:rPr>
              <a:t>méthode contraceptive moderne</a:t>
            </a:r>
            <a:r>
              <a:rPr lang="fr-FR" sz="2800" dirty="0" smtClean="0"/>
              <a:t>.</a:t>
            </a:r>
            <a:endParaRPr lang="fr-FR" sz="2800" b="1" noProof="0" dirty="0" smtClean="0">
              <a:solidFill>
                <a:schemeClr val="tx2">
                  <a:lumMod val="50000"/>
                </a:schemeClr>
              </a:solidFill>
            </a:endParaRPr>
          </a:p>
          <a:p>
            <a:pPr>
              <a:buClr>
                <a:schemeClr val="tx1"/>
              </a:buClr>
            </a:pPr>
            <a:r>
              <a:rPr lang="fr-FR" sz="2800" noProof="0" dirty="0" smtClean="0">
                <a:solidFill>
                  <a:schemeClr val="tx1"/>
                </a:solidFill>
              </a:rPr>
              <a:t>La </a:t>
            </a:r>
            <a:r>
              <a:rPr lang="fr-FR" sz="2800" b="1" noProof="0" dirty="0" smtClean="0">
                <a:solidFill>
                  <a:schemeClr val="tx2"/>
                </a:solidFill>
              </a:rPr>
              <a:t>demande totale </a:t>
            </a:r>
            <a:r>
              <a:rPr lang="fr-FR" sz="2800" noProof="0" dirty="0" smtClean="0">
                <a:solidFill>
                  <a:schemeClr val="tx1"/>
                </a:solidFill>
              </a:rPr>
              <a:t>en planification familiale est de </a:t>
            </a:r>
            <a:r>
              <a:rPr lang="fr-FR" sz="2800" b="1" noProof="0" dirty="0" smtClean="0">
                <a:solidFill>
                  <a:schemeClr val="tx2"/>
                </a:solidFill>
              </a:rPr>
              <a:t>49 %</a:t>
            </a:r>
            <a:r>
              <a:rPr lang="fr-FR" sz="2800" dirty="0" smtClean="0">
                <a:solidFill>
                  <a:schemeClr val="tx1"/>
                </a:solidFill>
              </a:rPr>
              <a:t>.</a:t>
            </a:r>
            <a:endParaRPr lang="fr-FR" sz="2800" b="1" noProof="0" dirty="0" smtClean="0">
              <a:solidFill>
                <a:schemeClr val="tx1"/>
              </a:solidFill>
            </a:endParaRPr>
          </a:p>
          <a:p>
            <a:pPr>
              <a:buClr>
                <a:schemeClr val="tx1"/>
              </a:buClr>
            </a:pPr>
            <a:r>
              <a:rPr lang="fr-FR" sz="2800" b="1" dirty="0" smtClean="0">
                <a:solidFill>
                  <a:schemeClr val="tx2"/>
                </a:solidFill>
              </a:rPr>
              <a:t>24 % </a:t>
            </a:r>
            <a:r>
              <a:rPr lang="fr-FR" sz="2800" dirty="0" smtClean="0"/>
              <a:t>des femmes actuellement en union ont </a:t>
            </a:r>
            <a:r>
              <a:rPr lang="fr-FR" sz="2800" b="1" dirty="0" smtClean="0">
                <a:solidFill>
                  <a:schemeClr val="tx2"/>
                </a:solidFill>
              </a:rPr>
              <a:t>des besoins non satisfaits </a:t>
            </a:r>
            <a:r>
              <a:rPr lang="fr-FR" sz="2800" dirty="0" smtClean="0">
                <a:solidFill>
                  <a:schemeClr val="tx1"/>
                </a:solidFill>
              </a:rPr>
              <a:t>en matière de planification familiale</a:t>
            </a:r>
            <a:r>
              <a:rPr lang="fr-FR" sz="2800" dirty="0" smtClean="0"/>
              <a:t>.</a:t>
            </a:r>
            <a:endParaRPr lang="fr-FR" sz="2800" noProof="0" dirty="0" smtClean="0">
              <a:solidFill>
                <a:schemeClr val="tx2">
                  <a:lumMod val="50000"/>
                </a:schemeClr>
              </a:solidFill>
            </a:endParaRPr>
          </a:p>
        </p:txBody>
      </p:sp>
    </p:spTree>
    <p:extLst>
      <p:ext uri="{BB962C8B-B14F-4D97-AF65-F5344CB8AC3E}">
        <p14:creationId xmlns:p14="http://schemas.microsoft.com/office/powerpoint/2010/main" val="3806808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t>Services de p</a:t>
            </a:r>
            <a:r>
              <a:rPr lang="fr-FR" b="1" dirty="0" smtClean="0">
                <a:solidFill>
                  <a:schemeClr val="bg1"/>
                </a:solidFill>
              </a:rPr>
              <a:t>lanification familiale</a:t>
            </a:r>
            <a:endParaRPr lang="en-US" b="1" dirty="0" smtClean="0">
              <a:solidFill>
                <a:schemeClr val="bg1"/>
              </a:solidFill>
            </a:endParaRPr>
          </a:p>
        </p:txBody>
      </p:sp>
    </p:spTree>
    <p:extLst>
      <p:ext uri="{BB962C8B-B14F-4D97-AF65-F5344CB8AC3E}">
        <p14:creationId xmlns:p14="http://schemas.microsoft.com/office/powerpoint/2010/main" val="3229062866"/>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2"/>
          <p:cNvSpPr txBox="1">
            <a:spLocks/>
          </p:cNvSpPr>
          <p:nvPr/>
        </p:nvSpPr>
        <p:spPr>
          <a:xfrm>
            <a:off x="304800" y="1432737"/>
            <a:ext cx="3581400" cy="44958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fr-FR" dirty="0" smtClean="0">
                <a:solidFill>
                  <a:schemeClr val="tx1"/>
                </a:solidFill>
              </a:rPr>
              <a:t>Fécondité</a:t>
            </a:r>
          </a:p>
          <a:p>
            <a:pPr fontAlgn="auto">
              <a:spcAft>
                <a:spcPts val="0"/>
              </a:spcAft>
            </a:pPr>
            <a:r>
              <a:rPr lang="fr-FR" dirty="0" smtClean="0"/>
              <a:t>Planification familiale</a:t>
            </a:r>
          </a:p>
          <a:p>
            <a:pPr fontAlgn="auto">
              <a:spcAft>
                <a:spcPts val="0"/>
              </a:spcAft>
            </a:pPr>
            <a:r>
              <a:rPr lang="fr-FR" b="1" dirty="0" smtClean="0">
                <a:solidFill>
                  <a:schemeClr val="tx2"/>
                </a:solidFill>
              </a:rPr>
              <a:t>Services de planification familiale</a:t>
            </a:r>
          </a:p>
          <a:p>
            <a:pPr marL="0" indent="0" fontAlgn="auto">
              <a:spcAft>
                <a:spcPts val="0"/>
              </a:spcAft>
              <a:buFont typeface="Arial" pitchFamily="34" charset="0"/>
              <a:buNone/>
            </a:pPr>
            <a:endParaRPr lang="fr-FR" dirty="0" smtClean="0"/>
          </a:p>
        </p:txBody>
      </p:sp>
    </p:spTree>
    <p:extLst>
      <p:ext uri="{BB962C8B-B14F-4D97-AF65-F5344CB8AC3E}">
        <p14:creationId xmlns:p14="http://schemas.microsoft.com/office/powerpoint/2010/main" val="411128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idx="4294967295"/>
          </p:nvPr>
        </p:nvSpPr>
        <p:spPr>
          <a:xfrm>
            <a:off x="0" y="0"/>
            <a:ext cx="9144000" cy="990600"/>
          </a:xfrm>
        </p:spPr>
        <p:txBody>
          <a:bodyPr>
            <a:normAutofit fontScale="90000"/>
          </a:bodyPr>
          <a:lstStyle/>
          <a:p>
            <a:r>
              <a:rPr lang="fr-FR" sz="3200" dirty="0"/>
              <a:t>Éléments clés dans l’Enquête Démographique et </a:t>
            </a:r>
            <a:br>
              <a:rPr lang="fr-FR" sz="3200" dirty="0"/>
            </a:br>
            <a:r>
              <a:rPr lang="fr-FR" sz="3200" dirty="0"/>
              <a:t>de Santé Continue (EDS-C)</a:t>
            </a:r>
            <a:endParaRPr lang="en-US" sz="3200" dirty="0" smtClean="0"/>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4120806843"/>
              </p:ext>
            </p:extLst>
          </p:nvPr>
        </p:nvGraphicFramePr>
        <p:xfrm>
          <a:off x="0" y="968375"/>
          <a:ext cx="9144000" cy="3383280"/>
        </p:xfrm>
        <a:graphic>
          <a:graphicData uri="http://schemas.openxmlformats.org/drawingml/2006/table">
            <a:tbl>
              <a:tblPr firstRow="1" bandRow="1">
                <a:tableStyleId>{5C22544A-7EE6-4342-B048-85BDC9FD1C3A}</a:tableStyleId>
              </a:tblPr>
              <a:tblGrid>
                <a:gridCol w="1905000"/>
                <a:gridCol w="1447800"/>
                <a:gridCol w="1295400"/>
                <a:gridCol w="1447800"/>
                <a:gridCol w="1524000"/>
                <a:gridCol w="1524000"/>
              </a:tblGrid>
              <a:tr h="403448">
                <a:tc>
                  <a:txBody>
                    <a:bodyPr/>
                    <a:lstStyle/>
                    <a:p>
                      <a:pPr marL="0" marR="0" algn="ctr">
                        <a:lnSpc>
                          <a:spcPct val="100000"/>
                        </a:lnSpc>
                        <a:spcBef>
                          <a:spcPts val="0"/>
                        </a:spcBef>
                        <a:spcAft>
                          <a:spcPts val="0"/>
                        </a:spcAft>
                      </a:pPr>
                      <a:endParaRPr lang="en-US" sz="2000" dirty="0">
                        <a:solidFill>
                          <a:schemeClr val="accent5"/>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2014</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2</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4</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a:txBody>
                    <a:bodyPr/>
                    <a:lstStyle/>
                    <a:p>
                      <a:pPr>
                        <a:lnSpc>
                          <a:spcPct val="100000"/>
                        </a:lnSpc>
                      </a:pPr>
                      <a:r>
                        <a:rPr lang="fr-FR" sz="2000" b="1" kern="1200" dirty="0" smtClean="0">
                          <a:solidFill>
                            <a:schemeClr val="accent5"/>
                          </a:solidFill>
                          <a:latin typeface="+mn-lt"/>
                          <a:ea typeface="+mn-ea"/>
                          <a:cs typeface="+mn-cs"/>
                        </a:rPr>
                        <a:t>Mesures</a:t>
                      </a:r>
                      <a:r>
                        <a:rPr lang="fr-FR" sz="2000" b="1" kern="1200" baseline="0" dirty="0" smtClean="0">
                          <a:solidFill>
                            <a:schemeClr val="accent5"/>
                          </a:solidFill>
                          <a:latin typeface="+mn-lt"/>
                          <a:ea typeface="+mn-ea"/>
                          <a:cs typeface="+mn-cs"/>
                        </a:rPr>
                        <a:t> biologiques et </a:t>
                      </a:r>
                      <a:r>
                        <a:rPr lang="fr-FR" sz="2000" b="1" kern="1200" baseline="0" dirty="0" err="1" smtClean="0">
                          <a:solidFill>
                            <a:schemeClr val="accent5"/>
                          </a:solidFill>
                          <a:latin typeface="+mn-lt"/>
                          <a:ea typeface="+mn-ea"/>
                          <a:cs typeface="+mn-cs"/>
                        </a:rPr>
                        <a:t>anthropo-métriques</a:t>
                      </a:r>
                      <a:endParaRPr lang="fr-FR" sz="2000" b="1" kern="1200" dirty="0" smtClean="0">
                        <a:solidFill>
                          <a:schemeClr val="accent5"/>
                        </a:solidFill>
                        <a:latin typeface="+mn-lt"/>
                        <a:ea typeface="+mn-ea"/>
                        <a:cs typeface="+mn-cs"/>
                      </a:endParaRP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Anthropo-métrie</a:t>
                      </a: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Parasitémie</a:t>
                      </a:r>
                      <a:r>
                        <a:rPr lang="fr-SN" sz="1800" b="0" kern="1200" baseline="0" noProof="0" dirty="0" smtClean="0">
                          <a:solidFill>
                            <a:schemeClr val="dk1"/>
                          </a:solidFill>
                          <a:latin typeface="+mn-lt"/>
                          <a:ea typeface="Times New Roman"/>
                          <a:cs typeface="Arial"/>
                        </a:rPr>
                        <a:t> palustre</a:t>
                      </a:r>
                      <a:endParaRPr lang="fr-SN" sz="1800" b="0" kern="1200" noProof="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Anthropo-métrie</a:t>
                      </a: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Parasitémie</a:t>
                      </a:r>
                      <a:r>
                        <a:rPr lang="fr-SN" sz="1800" b="0" kern="1200" baseline="0" noProof="0" dirty="0" smtClean="0">
                          <a:solidFill>
                            <a:schemeClr val="dk1"/>
                          </a:solidFill>
                          <a:latin typeface="+mn-lt"/>
                          <a:ea typeface="Times New Roman"/>
                          <a:cs typeface="Arial"/>
                        </a:rPr>
                        <a:t> palustre</a:t>
                      </a:r>
                      <a:endParaRPr lang="fr-SN" sz="1800" b="0" kern="1200" noProof="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Anthropo-métrie</a:t>
                      </a: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Parasitémie</a:t>
                      </a:r>
                      <a:r>
                        <a:rPr lang="fr-SN" sz="1800" b="0" kern="1200" baseline="0" noProof="0" dirty="0" smtClean="0">
                          <a:solidFill>
                            <a:schemeClr val="dk1"/>
                          </a:solidFill>
                          <a:latin typeface="+mn-lt"/>
                          <a:ea typeface="Times New Roman"/>
                          <a:cs typeface="Arial"/>
                        </a:rPr>
                        <a:t> palustre</a:t>
                      </a: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Anthropo-métrie</a:t>
                      </a: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Parasitémie</a:t>
                      </a:r>
                      <a:r>
                        <a:rPr lang="fr-SN" sz="1800" b="0" kern="1200" baseline="0" noProof="0" dirty="0" smtClean="0">
                          <a:solidFill>
                            <a:schemeClr val="dk1"/>
                          </a:solidFill>
                          <a:latin typeface="+mn-lt"/>
                          <a:ea typeface="Times New Roman"/>
                          <a:cs typeface="Arial"/>
                        </a:rPr>
                        <a:t> palustre</a:t>
                      </a:r>
                      <a:endParaRPr lang="fr-SN" sz="1800" b="0" kern="1200" noProof="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Anthropo-métrie</a:t>
                      </a:r>
                      <a:r>
                        <a:rPr lang="fr-SN" sz="1800" b="0" kern="1200" noProof="0" dirty="0" smtClean="0">
                          <a:solidFill>
                            <a:schemeClr val="dk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dk1"/>
                          </a:solidFill>
                          <a:latin typeface="+mn-lt"/>
                          <a:ea typeface="Times New Roman"/>
                          <a:cs typeface="Arial"/>
                        </a:rPr>
                        <a:t>Parasitémie</a:t>
                      </a:r>
                      <a:r>
                        <a:rPr lang="fr-SN" sz="1800" b="0" kern="1200" baseline="0" noProof="0" dirty="0" smtClean="0">
                          <a:solidFill>
                            <a:schemeClr val="dk1"/>
                          </a:solidFill>
                          <a:latin typeface="+mn-lt"/>
                          <a:ea typeface="Times New Roman"/>
                          <a:cs typeface="Arial"/>
                        </a:rPr>
                        <a:t> palustre</a:t>
                      </a: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smtClean="0">
                          <a:solidFill>
                            <a:schemeClr val="dk1"/>
                          </a:solidFill>
                          <a:latin typeface="+mn-lt"/>
                          <a:ea typeface="Times New Roman"/>
                          <a:cs typeface="Arial"/>
                        </a:rPr>
                        <a:t>VIH</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159745361"/>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143000"/>
          </a:xfrm>
        </p:spPr>
        <p:txBody>
          <a:bodyPr>
            <a:normAutofit fontScale="90000"/>
          </a:bodyPr>
          <a:lstStyle/>
          <a:p>
            <a:r>
              <a:rPr lang="fr-FR" dirty="0"/>
              <a:t>Disponibilité des </a:t>
            </a:r>
            <a:r>
              <a:rPr lang="fr-FR" dirty="0" smtClean="0"/>
              <a:t>services de planification familiale (PF)</a:t>
            </a:r>
            <a:endParaRPr lang="en-US" dirty="0"/>
          </a:p>
        </p:txBody>
      </p:sp>
      <p:graphicFrame>
        <p:nvGraphicFramePr>
          <p:cNvPr id="7" name="Content Placeholder 6"/>
          <p:cNvGraphicFramePr>
            <a:graphicFrameLocks noGrp="1"/>
          </p:cNvGraphicFramePr>
          <p:nvPr>
            <p:ph idx="4294967295"/>
            <p:extLst/>
          </p:nvPr>
        </p:nvGraphicFramePr>
        <p:xfrm>
          <a:off x="0" y="1752600"/>
          <a:ext cx="9144000" cy="42672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5938" y="1335790"/>
            <a:ext cx="9144000" cy="369332"/>
          </a:xfrm>
          <a:prstGeom prst="rect">
            <a:avLst/>
          </a:prstGeom>
          <a:noFill/>
        </p:spPr>
        <p:txBody>
          <a:bodyPr wrap="square" rtlCol="0">
            <a:spAutoFit/>
          </a:bodyPr>
          <a:lstStyle/>
          <a:p>
            <a:r>
              <a:rPr lang="fr-FR" i="1" dirty="0">
                <a:latin typeface="+mn-lt"/>
              </a:rPr>
              <a:t>Parmi toutes les </a:t>
            </a:r>
            <a:r>
              <a:rPr lang="fr-FR" i="1" dirty="0" smtClean="0">
                <a:latin typeface="+mn-lt"/>
              </a:rPr>
              <a:t>structures (</a:t>
            </a:r>
            <a:r>
              <a:rPr lang="fr-FR" b="1" i="1" dirty="0" smtClean="0">
                <a:latin typeface="+mn-lt"/>
              </a:rPr>
              <a:t>N=371</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2407670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143000"/>
          </a:xfrm>
        </p:spPr>
        <p:txBody>
          <a:bodyPr>
            <a:normAutofit/>
          </a:bodyPr>
          <a:lstStyle/>
          <a:p>
            <a:r>
              <a:rPr lang="fr-FR" dirty="0"/>
              <a:t>M</a:t>
            </a:r>
            <a:r>
              <a:rPr lang="fr-FR" dirty="0" smtClean="0"/>
              <a:t>éthodes de PF offertes</a:t>
            </a:r>
            <a:endParaRPr lang="en-US" dirty="0"/>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714210180"/>
              </p:ext>
            </p:extLst>
          </p:nvPr>
        </p:nvGraphicFramePr>
        <p:xfrm>
          <a:off x="0" y="2174910"/>
          <a:ext cx="9144000" cy="453068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5938" y="1335790"/>
            <a:ext cx="9144000" cy="646331"/>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offrant un service quelconque de PF, pourcentage qui fournit aux clients des méthodes spécifiques (</a:t>
            </a:r>
            <a:r>
              <a:rPr lang="fr-FR" b="1" i="1" dirty="0" smtClean="0">
                <a:latin typeface="+mn-lt"/>
              </a:rPr>
              <a:t>N=321</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4253158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idx="4294967295"/>
          </p:nvPr>
        </p:nvSpPr>
        <p:spPr>
          <a:xfrm>
            <a:off x="0" y="0"/>
            <a:ext cx="9144000" cy="914400"/>
          </a:xfrm>
        </p:spPr>
        <p:txBody>
          <a:bodyPr>
            <a:noAutofit/>
          </a:bodyPr>
          <a:lstStyle/>
          <a:p>
            <a:r>
              <a:rPr lang="en-US" sz="3600" dirty="0" err="1" smtClean="0"/>
              <a:t>Disponibilité</a:t>
            </a:r>
            <a:r>
              <a:rPr lang="en-US" sz="3600" dirty="0" smtClean="0"/>
              <a:t> des </a:t>
            </a:r>
            <a:r>
              <a:rPr lang="en-US" sz="3600" dirty="0" err="1" smtClean="0"/>
              <a:t>produits</a:t>
            </a:r>
            <a:r>
              <a:rPr lang="en-US" sz="3600" dirty="0" smtClean="0"/>
              <a:t> </a:t>
            </a:r>
            <a:r>
              <a:rPr lang="en-US" sz="3600" dirty="0"/>
              <a:t>de </a:t>
            </a:r>
            <a:r>
              <a:rPr lang="en-US" sz="3600" dirty="0" smtClean="0"/>
              <a:t>PF</a:t>
            </a:r>
            <a:endParaRPr lang="en-US" sz="3600" dirty="0"/>
          </a:p>
        </p:txBody>
      </p:sp>
      <p:sp>
        <p:nvSpPr>
          <p:cNvPr id="5" name="Text Box 7"/>
          <p:cNvSpPr txBox="1">
            <a:spLocks noChangeArrowheads="1"/>
          </p:cNvSpPr>
          <p:nvPr/>
        </p:nvSpPr>
        <p:spPr bwMode="auto">
          <a:xfrm>
            <a:off x="0" y="762000"/>
            <a:ext cx="9144000" cy="646331"/>
          </a:xfrm>
          <a:prstGeom prst="rect">
            <a:avLst/>
          </a:prstGeom>
          <a:noFill/>
          <a:ln w="9525">
            <a:noFill/>
            <a:miter lim="800000"/>
            <a:headEnd/>
            <a:tailEnd/>
          </a:ln>
          <a:effectLst/>
        </p:spPr>
        <p:txBody>
          <a:bodyPr wrap="square">
            <a:spAutoFit/>
          </a:bodyPr>
          <a:lstStyle/>
          <a:p>
            <a:pPr algn="ctr">
              <a:spcBef>
                <a:spcPct val="50000"/>
              </a:spcBef>
              <a:defRPr/>
            </a:pPr>
            <a:r>
              <a:rPr lang="fr-HT" i="1" dirty="0">
                <a:latin typeface="+mn-lt"/>
              </a:rPr>
              <a:t>Parmi les </a:t>
            </a:r>
            <a:r>
              <a:rPr lang="fr-HT" i="1" dirty="0" smtClean="0">
                <a:latin typeface="+mn-lt"/>
              </a:rPr>
              <a:t>structures </a:t>
            </a:r>
            <a:r>
              <a:rPr lang="fr-HT" i="1" dirty="0">
                <a:latin typeface="+mn-lt"/>
              </a:rPr>
              <a:t>offrant </a:t>
            </a:r>
            <a:r>
              <a:rPr lang="fr-HT" i="1" dirty="0" smtClean="0">
                <a:latin typeface="+mn-lt"/>
              </a:rPr>
              <a:t>la méthode moderne </a:t>
            </a:r>
            <a:r>
              <a:rPr lang="fr-HT" i="1" dirty="0">
                <a:latin typeface="+mn-lt"/>
              </a:rPr>
              <a:t>planification </a:t>
            </a:r>
            <a:r>
              <a:rPr lang="fr-HT" i="1" dirty="0" smtClean="0">
                <a:latin typeface="+mn-lt"/>
              </a:rPr>
              <a:t>familiale indiquée, pourcentages où les produits étaient observés disponibles le jour de l’enquête</a:t>
            </a:r>
            <a:endParaRPr lang="fr-FR" i="1" dirty="0">
              <a:latin typeface="+mn-lt"/>
            </a:endParaRPr>
          </a:p>
        </p:txBody>
      </p:sp>
      <p:graphicFrame>
        <p:nvGraphicFramePr>
          <p:cNvPr id="13" name="Chart 12"/>
          <p:cNvGraphicFramePr/>
          <p:nvPr>
            <p:extLst/>
          </p:nvPr>
        </p:nvGraphicFramePr>
        <p:xfrm>
          <a:off x="0" y="1408331"/>
          <a:ext cx="9144000" cy="5461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67334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2"/>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95 %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94 %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latin typeface="+mn-lt"/>
              </a:rPr>
              <a:t>Tambacounda</a:t>
            </a:r>
            <a:endParaRPr lang="en-US" dirty="0" smtClean="0">
              <a:latin typeface="+mn-lt"/>
            </a:endParaRPr>
          </a:p>
          <a:p>
            <a:pPr algn="ctr"/>
            <a:r>
              <a:rPr lang="en-US" dirty="0" smtClean="0">
                <a:latin typeface="+mn-lt"/>
              </a:rPr>
              <a:t>100 %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err="1" smtClean="0">
                <a:latin typeface="+mn-lt"/>
              </a:rPr>
              <a:t>Kédougou</a:t>
            </a:r>
            <a:endParaRPr lang="en-US" dirty="0" smtClean="0">
              <a:latin typeface="+mn-lt"/>
            </a:endParaRPr>
          </a:p>
          <a:p>
            <a:pPr algn="ctr"/>
            <a:r>
              <a:rPr lang="en-US" dirty="0" smtClean="0">
                <a:latin typeface="+mn-lt"/>
              </a:rPr>
              <a:t>100 %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err="1" smtClean="0">
                <a:latin typeface="+mn-lt"/>
              </a:rPr>
              <a:t>Kolda</a:t>
            </a:r>
            <a:endParaRPr lang="en-US" dirty="0" smtClean="0">
              <a:latin typeface="+mn-lt"/>
            </a:endParaRPr>
          </a:p>
          <a:p>
            <a:pPr algn="ctr"/>
            <a:r>
              <a:rPr lang="en-US" dirty="0" smtClean="0">
                <a:latin typeface="+mn-lt"/>
              </a:rPr>
              <a:t>100 %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err="1" smtClean="0">
                <a:latin typeface="+mn-lt"/>
              </a:rPr>
              <a:t>Sédhiou</a:t>
            </a:r>
            <a:endParaRPr lang="en-US" dirty="0" smtClean="0">
              <a:latin typeface="+mn-lt"/>
            </a:endParaRPr>
          </a:p>
          <a:p>
            <a:pPr algn="ctr"/>
            <a:r>
              <a:rPr lang="en-US" dirty="0" smtClean="0">
                <a:latin typeface="+mn-lt"/>
              </a:rPr>
              <a:t>100 %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100 %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err="1" smtClean="0">
                <a:latin typeface="+mn-lt"/>
              </a:rPr>
              <a:t>Kaffrine</a:t>
            </a:r>
            <a:endParaRPr lang="en-US" dirty="0" smtClean="0">
              <a:latin typeface="+mn-lt"/>
            </a:endParaRPr>
          </a:p>
          <a:p>
            <a:pPr algn="ctr"/>
            <a:r>
              <a:rPr lang="en-US" dirty="0" smtClean="0">
                <a:latin typeface="+mn-lt"/>
              </a:rPr>
              <a:t>100 %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err="1" smtClean="0">
                <a:solidFill>
                  <a:schemeClr val="bg1"/>
                </a:solidFill>
                <a:latin typeface="+mn-lt"/>
              </a:rPr>
              <a:t>Louga</a:t>
            </a:r>
            <a:endParaRPr lang="en-US" dirty="0" smtClean="0">
              <a:solidFill>
                <a:schemeClr val="bg1"/>
              </a:solidFill>
              <a:latin typeface="+mn-lt"/>
            </a:endParaRPr>
          </a:p>
          <a:p>
            <a:pPr algn="ctr"/>
            <a:r>
              <a:rPr lang="en-US" dirty="0" smtClean="0">
                <a:solidFill>
                  <a:schemeClr val="bg1"/>
                </a:solidFill>
                <a:latin typeface="+mn-lt"/>
              </a:rPr>
              <a:t>100 %</a:t>
            </a:r>
          </a:p>
        </p:txBody>
      </p:sp>
      <p:sp>
        <p:nvSpPr>
          <p:cNvPr id="75" name="TextBox 74"/>
          <p:cNvSpPr txBox="1"/>
          <p:nvPr/>
        </p:nvSpPr>
        <p:spPr>
          <a:xfrm>
            <a:off x="2638426" y="4717147"/>
            <a:ext cx="1022350" cy="646331"/>
          </a:xfrm>
          <a:prstGeom prst="rect">
            <a:avLst/>
          </a:prstGeom>
          <a:noFill/>
        </p:spPr>
        <p:txBody>
          <a:bodyPr wrap="square" rtlCol="0">
            <a:spAutoFit/>
          </a:bodyPr>
          <a:lstStyle/>
          <a:p>
            <a:pPr algn="ctr"/>
            <a:r>
              <a:rPr lang="en-US" dirty="0" err="1" smtClean="0">
                <a:latin typeface="+mn-lt"/>
              </a:rPr>
              <a:t>Kaolack</a:t>
            </a:r>
            <a:endParaRPr lang="en-US" dirty="0" smtClean="0">
              <a:latin typeface="+mn-lt"/>
            </a:endParaRPr>
          </a:p>
          <a:p>
            <a:pPr algn="ctr"/>
            <a:r>
              <a:rPr lang="en-US" dirty="0" smtClean="0">
                <a:latin typeface="+mn-lt"/>
              </a:rPr>
              <a:t>100 %</a:t>
            </a:r>
          </a:p>
        </p:txBody>
      </p:sp>
      <p:sp>
        <p:nvSpPr>
          <p:cNvPr id="76" name="TextBox 75"/>
          <p:cNvSpPr txBox="1"/>
          <p:nvPr/>
        </p:nvSpPr>
        <p:spPr>
          <a:xfrm>
            <a:off x="2355850" y="3572684"/>
            <a:ext cx="1022350" cy="646331"/>
          </a:xfrm>
          <a:prstGeom prst="rect">
            <a:avLst/>
          </a:prstGeom>
          <a:noFill/>
        </p:spPr>
        <p:txBody>
          <a:bodyPr wrap="square" rtlCol="0">
            <a:spAutoFit/>
          </a:bodyPr>
          <a:lstStyle/>
          <a:p>
            <a:pPr algn="ctr"/>
            <a:r>
              <a:rPr lang="en-US" dirty="0" err="1" smtClean="0">
                <a:latin typeface="+mn-lt"/>
              </a:rPr>
              <a:t>Diourbel</a:t>
            </a:r>
            <a:endParaRPr lang="en-US" dirty="0" smtClean="0">
              <a:latin typeface="+mn-lt"/>
            </a:endParaRPr>
          </a:p>
          <a:p>
            <a:pPr algn="ctr"/>
            <a:r>
              <a:rPr lang="en-US" dirty="0" smtClean="0">
                <a:latin typeface="+mn-lt"/>
              </a:rPr>
              <a:t>100 %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94 %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96 %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94 %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err="1" smtClean="0">
                <a:latin typeface="+mn-lt"/>
              </a:rPr>
              <a:t>Sénégal</a:t>
            </a:r>
            <a:endParaRPr lang="en-US" sz="2400" b="1" dirty="0" smtClean="0">
              <a:latin typeface="+mn-lt"/>
            </a:endParaRPr>
          </a:p>
          <a:p>
            <a:pPr algn="ctr"/>
            <a:r>
              <a:rPr lang="en-US" sz="2400" b="1" dirty="0" smtClean="0">
                <a:latin typeface="+mn-lt"/>
              </a:rPr>
              <a:t>98 %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1143000"/>
          </a:xfrm>
        </p:spPr>
        <p:txBody>
          <a:bodyPr>
            <a:normAutofit fontScale="90000"/>
          </a:bodyPr>
          <a:lstStyle/>
          <a:p>
            <a:r>
              <a:rPr lang="fr-FR" dirty="0"/>
              <a:t>Disponibilité </a:t>
            </a:r>
            <a:r>
              <a:rPr lang="fr-FR" dirty="0" smtClean="0"/>
              <a:t>des </a:t>
            </a:r>
            <a:r>
              <a:rPr lang="fr-FR" dirty="0"/>
              <a:t>produits de planification </a:t>
            </a:r>
            <a:r>
              <a:rPr lang="fr-FR" dirty="0" smtClean="0"/>
              <a:t>familiale selon la région</a:t>
            </a:r>
            <a:endParaRPr lang="en-US" dirty="0"/>
          </a:p>
        </p:txBody>
      </p:sp>
      <p:sp>
        <p:nvSpPr>
          <p:cNvPr id="87" name="TextBox 86"/>
          <p:cNvSpPr txBox="1"/>
          <p:nvPr/>
        </p:nvSpPr>
        <p:spPr>
          <a:xfrm>
            <a:off x="-5938" y="1078470"/>
            <a:ext cx="9144000" cy="646331"/>
          </a:xfrm>
          <a:prstGeom prst="rect">
            <a:avLst/>
          </a:prstGeom>
          <a:noFill/>
        </p:spPr>
        <p:txBody>
          <a:bodyPr wrap="square" rtlCol="0">
            <a:spAutoFit/>
          </a:bodyPr>
          <a:lstStyle/>
          <a:p>
            <a:r>
              <a:rPr lang="fr-FR" i="1" dirty="0">
                <a:latin typeface="+mn-lt"/>
              </a:rPr>
              <a:t>Parmi les structures qui </a:t>
            </a:r>
            <a:r>
              <a:rPr lang="fr-FR" i="1" dirty="0" smtClean="0">
                <a:latin typeface="+mn-lt"/>
              </a:rPr>
              <a:t>offrent les méthodes modernes </a:t>
            </a:r>
            <a:r>
              <a:rPr lang="fr-FR" i="1" dirty="0">
                <a:latin typeface="+mn-lt"/>
              </a:rPr>
              <a:t>de planification </a:t>
            </a:r>
            <a:r>
              <a:rPr lang="fr-FR" i="1" dirty="0" smtClean="0">
                <a:latin typeface="+mn-lt"/>
              </a:rPr>
              <a:t>familiale, </a:t>
            </a:r>
            <a:r>
              <a:rPr lang="fr-FR" i="1" dirty="0">
                <a:latin typeface="+mn-lt"/>
              </a:rPr>
              <a:t>pourcentage ou </a:t>
            </a:r>
            <a:r>
              <a:rPr lang="fr-FR" i="1" dirty="0" smtClean="0">
                <a:latin typeface="+mn-lt"/>
              </a:rPr>
              <a:t>toutes </a:t>
            </a:r>
            <a:r>
              <a:rPr lang="fr-FR" i="1" dirty="0">
                <a:latin typeface="+mn-lt"/>
              </a:rPr>
              <a:t>les méthodes fournies étaient observés disponibles le jour de l’enquête</a:t>
            </a:r>
            <a:endParaRPr lang="en-US" i="1" dirty="0" err="1" smtClean="0">
              <a:latin typeface="+mn-lt"/>
            </a:endParaRPr>
          </a:p>
        </p:txBody>
      </p:sp>
    </p:spTree>
    <p:extLst>
      <p:ext uri="{BB962C8B-B14F-4D97-AF65-F5344CB8AC3E}">
        <p14:creationId xmlns:p14="http://schemas.microsoft.com/office/powerpoint/2010/main" val="163207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idx="4294967295"/>
          </p:nvPr>
        </p:nvSpPr>
        <p:spPr>
          <a:xfrm>
            <a:off x="0" y="228600"/>
            <a:ext cx="9144000" cy="1470025"/>
          </a:xfrm>
        </p:spPr>
        <p:txBody>
          <a:bodyPr/>
          <a:lstStyle/>
          <a:p>
            <a:r>
              <a:rPr lang="fr-FR" dirty="0" smtClean="0"/>
              <a:t>Fréquence de la disponibilité des services de planification familiale</a:t>
            </a:r>
            <a:endParaRPr lang="fr-FR" dirty="0"/>
          </a:p>
        </p:txBody>
      </p:sp>
      <p:sp>
        <p:nvSpPr>
          <p:cNvPr id="3" name="Subtitle 2"/>
          <p:cNvSpPr>
            <a:spLocks noGrp="1"/>
          </p:cNvSpPr>
          <p:nvPr>
            <p:ph type="subTitle" idx="4294967295"/>
          </p:nvPr>
        </p:nvSpPr>
        <p:spPr>
          <a:xfrm>
            <a:off x="1295400" y="2438400"/>
            <a:ext cx="6934200" cy="2362200"/>
          </a:xfrm>
        </p:spPr>
        <p:txBody>
          <a:bodyPr>
            <a:noAutofit/>
          </a:bodyPr>
          <a:lstStyle/>
          <a:p>
            <a:r>
              <a:rPr lang="fr-FR" dirty="0" smtClean="0">
                <a:solidFill>
                  <a:schemeClr val="tx1"/>
                </a:solidFill>
              </a:rPr>
              <a:t>Parmi toutes les structures offrant des services de planification familiale (</a:t>
            </a:r>
            <a:r>
              <a:rPr lang="fr-FR" b="1" dirty="0" smtClean="0">
                <a:solidFill>
                  <a:schemeClr val="tx1"/>
                </a:solidFill>
              </a:rPr>
              <a:t>N=321</a:t>
            </a:r>
            <a:r>
              <a:rPr lang="fr-FR" dirty="0" smtClean="0">
                <a:solidFill>
                  <a:schemeClr val="tx1"/>
                </a:solidFill>
              </a:rPr>
              <a:t>), </a:t>
            </a:r>
            <a:r>
              <a:rPr lang="fr-FR" b="1" dirty="0" smtClean="0">
                <a:solidFill>
                  <a:schemeClr val="tx2"/>
                </a:solidFill>
              </a:rPr>
              <a:t>99 % </a:t>
            </a:r>
            <a:r>
              <a:rPr lang="fr-FR" dirty="0" smtClean="0">
                <a:solidFill>
                  <a:schemeClr val="tx1"/>
                </a:solidFill>
              </a:rPr>
              <a:t>offrent ces services </a:t>
            </a:r>
            <a:r>
              <a:rPr lang="fr-FR" b="1" dirty="0" smtClean="0">
                <a:solidFill>
                  <a:schemeClr val="tx2"/>
                </a:solidFill>
              </a:rPr>
              <a:t>5 jours ou plus </a:t>
            </a:r>
            <a:r>
              <a:rPr lang="fr-FR" dirty="0" smtClean="0">
                <a:solidFill>
                  <a:schemeClr val="tx1"/>
                </a:solidFill>
              </a:rPr>
              <a:t>par semaine.</a:t>
            </a:r>
            <a:endParaRPr lang="fr-FR" dirty="0">
              <a:solidFill>
                <a:schemeClr val="tx1"/>
              </a:solidFill>
            </a:endParaRPr>
          </a:p>
        </p:txBody>
      </p:sp>
    </p:spTree>
    <p:extLst>
      <p:ext uri="{BB962C8B-B14F-4D97-AF65-F5344CB8AC3E}">
        <p14:creationId xmlns:p14="http://schemas.microsoft.com/office/powerpoint/2010/main" val="14266250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219200"/>
          </a:xfrm>
        </p:spPr>
        <p:txBody>
          <a:bodyPr>
            <a:normAutofit/>
          </a:bodyPr>
          <a:lstStyle/>
          <a:p>
            <a:r>
              <a:rPr lang="fr-HT" sz="3600" dirty="0" smtClean="0"/>
              <a:t>Équipement </a:t>
            </a:r>
            <a:r>
              <a:rPr lang="fr-HT" sz="3600" dirty="0"/>
              <a:t>pour les services de </a:t>
            </a:r>
            <a:r>
              <a:rPr lang="fr-HT" sz="3600" dirty="0" smtClean="0"/>
              <a:t>PF</a:t>
            </a:r>
            <a:endParaRPr lang="en-US" sz="3600" dirty="0"/>
          </a:p>
        </p:txBody>
      </p:sp>
      <p:graphicFrame>
        <p:nvGraphicFramePr>
          <p:cNvPr id="7" name="Content Placeholder 6"/>
          <p:cNvGraphicFramePr>
            <a:graphicFrameLocks noGrp="1"/>
          </p:cNvGraphicFramePr>
          <p:nvPr>
            <p:ph idx="4294967295"/>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0" y="1142999"/>
            <a:ext cx="8750135" cy="646331"/>
          </a:xfrm>
          <a:prstGeom prst="rect">
            <a:avLst/>
          </a:prstGeom>
          <a:noFill/>
        </p:spPr>
        <p:txBody>
          <a:bodyPr wrap="square" rtlCol="0">
            <a:spAutoFit/>
          </a:bodyPr>
          <a:lstStyle/>
          <a:p>
            <a:pPr algn="ctr"/>
            <a:r>
              <a:rPr lang="fr-HT" i="1" dirty="0">
                <a:latin typeface="+mn-lt"/>
              </a:rPr>
              <a:t>Parmi les </a:t>
            </a:r>
            <a:r>
              <a:rPr lang="fr-HT" i="1" dirty="0" smtClean="0">
                <a:latin typeface="+mn-lt"/>
              </a:rPr>
              <a:t>structures </a:t>
            </a:r>
            <a:r>
              <a:rPr lang="fr-HT" i="1" dirty="0">
                <a:latin typeface="+mn-lt"/>
              </a:rPr>
              <a:t>offrant des méthodes modernes de planification familiale </a:t>
            </a:r>
            <a:r>
              <a:rPr lang="fr-HT" i="1" dirty="0" smtClean="0">
                <a:latin typeface="+mn-lt"/>
              </a:rPr>
              <a:t>(</a:t>
            </a:r>
            <a:r>
              <a:rPr lang="fr-HT" b="1" i="1" dirty="0" smtClean="0">
                <a:latin typeface="+mn-lt"/>
              </a:rPr>
              <a:t>N=318</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14066000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1143000"/>
          </a:xfrm>
        </p:spPr>
        <p:txBody>
          <a:bodyPr>
            <a:normAutofit fontScale="90000"/>
          </a:bodyPr>
          <a:lstStyle/>
          <a:p>
            <a:pPr eaLnBrk="1" hangingPunct="1"/>
            <a:r>
              <a:rPr lang="fr-FR" sz="4000" dirty="0" smtClean="0"/>
              <a:t>Formation des prestataires des services de planification familiale</a:t>
            </a:r>
          </a:p>
        </p:txBody>
      </p:sp>
      <p:graphicFrame>
        <p:nvGraphicFramePr>
          <p:cNvPr id="4" name="Chart Placeholder 3"/>
          <p:cNvGraphicFramePr>
            <a:graphicFrameLocks noGrp="1"/>
          </p:cNvGraphicFramePr>
          <p:nvPr>
            <p:ph type="chart" idx="4294967295"/>
            <p:extLst/>
          </p:nvPr>
        </p:nvGraphicFramePr>
        <p:xfrm>
          <a:off x="228600" y="1641475"/>
          <a:ext cx="8915400" cy="51816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0" y="1143000"/>
            <a:ext cx="8671956" cy="646331"/>
          </a:xfrm>
          <a:prstGeom prst="rect">
            <a:avLst/>
          </a:prstGeom>
          <a:noFill/>
          <a:ln w="9525">
            <a:noFill/>
            <a:miter lim="800000"/>
            <a:headEnd/>
            <a:tailEnd/>
          </a:ln>
          <a:effectLst/>
        </p:spPr>
        <p:txBody>
          <a:bodyPr wrap="square">
            <a:spAutoFit/>
          </a:bodyPr>
          <a:lstStyle/>
          <a:p>
            <a:pPr algn="ctr">
              <a:spcBef>
                <a:spcPct val="50000"/>
              </a:spcBef>
              <a:defRPr/>
            </a:pPr>
            <a:r>
              <a:rPr lang="fr-FR" i="1" dirty="0">
                <a:latin typeface="+mn-lt"/>
              </a:rPr>
              <a:t>Pourcentage de prestataires des services de </a:t>
            </a:r>
            <a:r>
              <a:rPr lang="fr-FR" i="1" dirty="0" smtClean="0">
                <a:latin typeface="+mn-lt"/>
              </a:rPr>
              <a:t>planification familiale interviewés (</a:t>
            </a:r>
            <a:r>
              <a:rPr lang="fr-FR" b="1" i="1" dirty="0" smtClean="0">
                <a:latin typeface="+mn-lt"/>
              </a:rPr>
              <a:t>N= 604</a:t>
            </a:r>
            <a:r>
              <a:rPr lang="fr-FR" i="1" dirty="0" smtClean="0">
                <a:latin typeface="+mn-lt"/>
              </a:rPr>
              <a:t>) ayant reçu une formation sur</a:t>
            </a:r>
            <a:endParaRPr lang="fr-FR" i="1" dirty="0">
              <a:latin typeface="+mn-lt"/>
            </a:endParaRPr>
          </a:p>
        </p:txBody>
      </p:sp>
    </p:spTree>
    <p:extLst>
      <p:ext uri="{BB962C8B-B14F-4D97-AF65-F5344CB8AC3E}">
        <p14:creationId xmlns:p14="http://schemas.microsoft.com/office/powerpoint/2010/main" val="29221657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idx="4294967295"/>
          </p:nvPr>
        </p:nvSpPr>
        <p:spPr>
          <a:xfrm>
            <a:off x="1588" y="9525"/>
            <a:ext cx="9142412" cy="828675"/>
          </a:xfrm>
        </p:spPr>
        <p:txBody>
          <a:bodyPr>
            <a:normAutofit/>
          </a:bodyPr>
          <a:lstStyle/>
          <a:p>
            <a:r>
              <a:rPr lang="fr-SN" sz="4000" dirty="0" smtClean="0"/>
              <a:t>Principaux résultats</a:t>
            </a:r>
          </a:p>
        </p:txBody>
      </p:sp>
      <p:sp>
        <p:nvSpPr>
          <p:cNvPr id="22531" name="Rectangle 3"/>
          <p:cNvSpPr>
            <a:spLocks noGrp="1" noChangeArrowheads="1"/>
          </p:cNvSpPr>
          <p:nvPr>
            <p:ph idx="4294967295"/>
          </p:nvPr>
        </p:nvSpPr>
        <p:spPr>
          <a:xfrm>
            <a:off x="457200" y="914400"/>
            <a:ext cx="8153400" cy="4800600"/>
          </a:xfrm>
        </p:spPr>
        <p:txBody>
          <a:bodyPr>
            <a:noAutofit/>
          </a:bodyPr>
          <a:lstStyle/>
          <a:p>
            <a:pPr>
              <a:lnSpc>
                <a:spcPct val="110000"/>
              </a:lnSpc>
              <a:buClr>
                <a:schemeClr val="tx1"/>
              </a:buClr>
              <a:buSzPct val="90000"/>
            </a:pPr>
            <a:r>
              <a:rPr lang="fr-SN" sz="2800" b="1" dirty="0" smtClean="0">
                <a:solidFill>
                  <a:schemeClr val="tx2"/>
                </a:solidFill>
              </a:rPr>
              <a:t>86 %</a:t>
            </a:r>
            <a:r>
              <a:rPr lang="fr-SN" sz="2800" dirty="0" smtClean="0">
                <a:solidFill>
                  <a:schemeClr val="tx2"/>
                </a:solidFill>
              </a:rPr>
              <a:t> </a:t>
            </a:r>
            <a:r>
              <a:rPr lang="fr-SN" sz="2800" dirty="0" smtClean="0"/>
              <a:t>des structures de santé au Sénégal offrent </a:t>
            </a:r>
            <a:r>
              <a:rPr lang="fr-SN" sz="2800" b="1" dirty="0" smtClean="0">
                <a:solidFill>
                  <a:schemeClr val="tx2"/>
                </a:solidFill>
              </a:rPr>
              <a:t>une méthode moderne de la PF</a:t>
            </a:r>
            <a:r>
              <a:rPr lang="fr-FR" sz="2800" dirty="0" smtClean="0"/>
              <a:t>.</a:t>
            </a:r>
            <a:endParaRPr lang="fr-SN" sz="2800" b="1" dirty="0" smtClean="0">
              <a:solidFill>
                <a:schemeClr val="tx2"/>
              </a:solidFill>
            </a:endParaRPr>
          </a:p>
          <a:p>
            <a:pPr>
              <a:lnSpc>
                <a:spcPct val="110000"/>
              </a:lnSpc>
              <a:buClr>
                <a:schemeClr val="tx1"/>
              </a:buClr>
              <a:buSzPct val="90000"/>
            </a:pPr>
            <a:r>
              <a:rPr lang="fr-SN" sz="2800" b="1" dirty="0" smtClean="0">
                <a:solidFill>
                  <a:schemeClr val="tx2"/>
                </a:solidFill>
              </a:rPr>
              <a:t>98 </a:t>
            </a:r>
            <a:r>
              <a:rPr lang="fr-SN" sz="2800" b="1" dirty="0">
                <a:solidFill>
                  <a:schemeClr val="tx2"/>
                </a:solidFill>
              </a:rPr>
              <a:t>%</a:t>
            </a:r>
            <a:r>
              <a:rPr lang="fr-SN" sz="2800" dirty="0">
                <a:solidFill>
                  <a:schemeClr val="tx2"/>
                </a:solidFill>
              </a:rPr>
              <a:t> </a:t>
            </a:r>
            <a:r>
              <a:rPr lang="fr-SN" sz="2800" dirty="0"/>
              <a:t>des structures de santé </a:t>
            </a:r>
            <a:r>
              <a:rPr lang="fr-SN" sz="2800" dirty="0" smtClean="0"/>
              <a:t>qui offrent des</a:t>
            </a:r>
            <a:r>
              <a:rPr lang="fr-SN" sz="2800" b="1" dirty="0" smtClean="0">
                <a:solidFill>
                  <a:schemeClr val="tx2">
                    <a:lumMod val="50000"/>
                  </a:schemeClr>
                </a:solidFill>
              </a:rPr>
              <a:t> </a:t>
            </a:r>
            <a:r>
              <a:rPr lang="fr-SN" sz="2800" b="1" dirty="0" smtClean="0">
                <a:solidFill>
                  <a:schemeClr val="tx2"/>
                </a:solidFill>
              </a:rPr>
              <a:t>méthodes</a:t>
            </a:r>
            <a:r>
              <a:rPr lang="fr-SN" sz="2800" b="1" dirty="0" smtClean="0">
                <a:solidFill>
                  <a:schemeClr val="tx2">
                    <a:lumMod val="50000"/>
                  </a:schemeClr>
                </a:solidFill>
              </a:rPr>
              <a:t> </a:t>
            </a:r>
            <a:r>
              <a:rPr lang="fr-SN" sz="2800" dirty="0" smtClean="0"/>
              <a:t>modernes </a:t>
            </a:r>
            <a:r>
              <a:rPr lang="fr-SN" sz="2800" b="1" dirty="0">
                <a:solidFill>
                  <a:schemeClr val="tx2"/>
                </a:solidFill>
              </a:rPr>
              <a:t>avaient </a:t>
            </a:r>
            <a:r>
              <a:rPr lang="fr-FR" sz="2800" b="1" dirty="0">
                <a:solidFill>
                  <a:schemeClr val="tx2"/>
                </a:solidFill>
              </a:rPr>
              <a:t>toutes les méthodes fournies </a:t>
            </a:r>
            <a:r>
              <a:rPr lang="fr-FR" sz="2800" b="1" dirty="0" smtClean="0">
                <a:solidFill>
                  <a:schemeClr val="tx2"/>
                </a:solidFill>
              </a:rPr>
              <a:t>observées </a:t>
            </a:r>
            <a:r>
              <a:rPr lang="fr-FR" sz="2800" b="1" dirty="0">
                <a:solidFill>
                  <a:schemeClr val="tx2"/>
                </a:solidFill>
              </a:rPr>
              <a:t>disponibles </a:t>
            </a:r>
            <a:r>
              <a:rPr lang="fr-FR" sz="2800" dirty="0"/>
              <a:t>le jour de l’enquête</a:t>
            </a:r>
            <a:r>
              <a:rPr lang="fr-FR" sz="2800" dirty="0" smtClean="0"/>
              <a:t>.</a:t>
            </a:r>
            <a:endParaRPr lang="fr-SN" sz="2800" dirty="0"/>
          </a:p>
          <a:p>
            <a:pPr>
              <a:lnSpc>
                <a:spcPct val="110000"/>
              </a:lnSpc>
              <a:buClr>
                <a:schemeClr val="tx1"/>
              </a:buClr>
              <a:buSzPct val="90000"/>
            </a:pPr>
            <a:r>
              <a:rPr lang="fr-FR" sz="2800" dirty="0" smtClean="0"/>
              <a:t>Seulement </a:t>
            </a:r>
            <a:r>
              <a:rPr lang="fr-FR" sz="2800" b="1" dirty="0" smtClean="0">
                <a:solidFill>
                  <a:schemeClr val="tx2"/>
                </a:solidFill>
              </a:rPr>
              <a:t>37 </a:t>
            </a:r>
            <a:r>
              <a:rPr lang="fr-FR" sz="2800" b="1" dirty="0">
                <a:solidFill>
                  <a:schemeClr val="tx2"/>
                </a:solidFill>
              </a:rPr>
              <a:t>%</a:t>
            </a:r>
            <a:r>
              <a:rPr lang="fr-FR" sz="2800" dirty="0">
                <a:solidFill>
                  <a:schemeClr val="tx2"/>
                </a:solidFill>
              </a:rPr>
              <a:t> </a:t>
            </a:r>
            <a:r>
              <a:rPr lang="fr-FR" sz="2800" dirty="0"/>
              <a:t>des </a:t>
            </a:r>
            <a:r>
              <a:rPr lang="fr-FR" sz="2800" dirty="0" smtClean="0"/>
              <a:t>prestataires des services de planification familiale ont reçu </a:t>
            </a:r>
            <a:r>
              <a:rPr lang="fr-FR" sz="2800" b="1" dirty="0" smtClean="0">
                <a:solidFill>
                  <a:schemeClr val="tx2"/>
                </a:solidFill>
              </a:rPr>
              <a:t>une formation sur conseils sur la PF</a:t>
            </a:r>
            <a:r>
              <a:rPr lang="fr-FR" sz="2800" dirty="0" smtClean="0">
                <a:solidFill>
                  <a:schemeClr val="tx2"/>
                </a:solidFill>
              </a:rPr>
              <a:t> </a:t>
            </a:r>
            <a:r>
              <a:rPr lang="fr-FR" sz="2800" dirty="0" smtClean="0"/>
              <a:t>au cours des 24 derniers mois.</a:t>
            </a:r>
            <a:endParaRPr lang="fr-SN" sz="2800" dirty="0"/>
          </a:p>
        </p:txBody>
      </p:sp>
    </p:spTree>
    <p:extLst>
      <p:ext uri="{BB962C8B-B14F-4D97-AF65-F5344CB8AC3E}">
        <p14:creationId xmlns:p14="http://schemas.microsoft.com/office/powerpoint/2010/main" val="42107678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3333" t="17601" r="5001" b="17601"/>
          <a:stretch/>
        </p:blipFill>
        <p:spPr>
          <a:xfrm>
            <a:off x="-228600" y="2643315"/>
            <a:ext cx="9372599" cy="1874520"/>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Quatrième Phase 2016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800600" y="5934670"/>
            <a:ext cx="6324600" cy="923330"/>
          </a:xfrm>
          <a:prstGeom prst="rect">
            <a:avLst/>
          </a:prstGeom>
          <a:noFill/>
        </p:spPr>
        <p:txBody>
          <a:bodyPr wrap="square" rtlCol="0">
            <a:spAutoFit/>
          </a:bodyPr>
          <a:lstStyle/>
          <a:p>
            <a:pPr algn="ctr"/>
            <a:r>
              <a:rPr lang="en-US" sz="1800" b="1" dirty="0" err="1" smtClean="0">
                <a:solidFill>
                  <a:schemeClr val="accent5"/>
                </a:solidFill>
                <a:latin typeface="Calibri" panose="020F0502020204030204" pitchFamily="34" charset="0"/>
              </a:rPr>
              <a:t>Suivez</a:t>
            </a:r>
            <a:r>
              <a:rPr lang="en-US" sz="1800" b="1" dirty="0" smtClean="0">
                <a:solidFill>
                  <a:schemeClr val="accent5"/>
                </a:solidFill>
                <a:latin typeface="Calibri" panose="020F0502020204030204" pitchFamily="34" charset="0"/>
              </a:rPr>
              <a:t>-nous sur Twitter</a:t>
            </a: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SenegalEnquetes</a:t>
            </a:r>
            <a:endParaRPr lang="en-US" sz="1800" b="1" dirty="0" smtClean="0">
              <a:solidFill>
                <a:schemeClr val="accent5"/>
              </a:solidFill>
              <a:latin typeface="Calibri" panose="020F0502020204030204" pitchFamily="34" charset="0"/>
            </a:endParaRPr>
          </a:p>
          <a:p>
            <a:pPr algn="ctr"/>
            <a:r>
              <a:rPr lang="en-US" sz="1800" b="1" dirty="0" smtClean="0">
                <a:solidFill>
                  <a:schemeClr val="accent5"/>
                </a:solidFill>
                <a:latin typeface="Calibri" panose="020F0502020204030204" pitchFamily="34" charset="0"/>
              </a:rPr>
              <a:t>@</a:t>
            </a:r>
            <a:r>
              <a:rPr lang="en-US" sz="1800" b="1" dirty="0" err="1" smtClean="0">
                <a:solidFill>
                  <a:schemeClr val="accent5"/>
                </a:solidFill>
                <a:latin typeface="Calibri" panose="020F0502020204030204" pitchFamily="34" charset="0"/>
              </a:rPr>
              <a:t>DHSprogram</a:t>
            </a:r>
            <a:endParaRPr lang="en-US" sz="1800" b="1" dirty="0">
              <a:solidFill>
                <a:schemeClr val="accent5"/>
              </a:solidFill>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Santé de la mère</a:t>
            </a:r>
          </a:p>
        </p:txBody>
      </p:sp>
    </p:spTree>
    <p:extLst>
      <p:ext uri="{BB962C8B-B14F-4D97-AF65-F5344CB8AC3E}">
        <p14:creationId xmlns:p14="http://schemas.microsoft.com/office/powerpoint/2010/main" val="1411132527"/>
      </p:ext>
    </p:extLst>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2019298"/>
            <a:ext cx="3581400" cy="3048001"/>
          </a:xfrm>
        </p:spPr>
        <p:txBody>
          <a:bodyPr>
            <a:normAutofit/>
          </a:bodyPr>
          <a:lstStyle/>
          <a:p>
            <a:r>
              <a:rPr lang="fr-FR" b="1" noProof="0" dirty="0" smtClean="0">
                <a:solidFill>
                  <a:schemeClr val="tx2"/>
                </a:solidFill>
              </a:rPr>
              <a:t>Soins prénatals</a:t>
            </a:r>
          </a:p>
          <a:p>
            <a:r>
              <a:rPr lang="fr-FR" dirty="0" smtClean="0"/>
              <a:t>Accouchement et soins postnatals</a:t>
            </a:r>
          </a:p>
          <a:p>
            <a:r>
              <a:rPr lang="fr-FR" dirty="0" smtClean="0"/>
              <a:t>Services de santé maternelle</a:t>
            </a:r>
          </a:p>
          <a:p>
            <a:pPr marL="0" indent="0">
              <a:buNone/>
            </a:pPr>
            <a:endParaRPr lang="fr-FR" dirty="0" smtClean="0"/>
          </a:p>
        </p:txBody>
      </p:sp>
    </p:spTree>
    <p:extLst>
      <p:ext uri="{BB962C8B-B14F-4D97-AF65-F5344CB8AC3E}">
        <p14:creationId xmlns:p14="http://schemas.microsoft.com/office/powerpoint/2010/main" val="62554454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idx="4294967295"/>
          </p:nvPr>
        </p:nvSpPr>
        <p:spPr>
          <a:xfrm>
            <a:off x="0" y="0"/>
            <a:ext cx="9144000" cy="990600"/>
          </a:xfrm>
        </p:spPr>
        <p:txBody>
          <a:bodyPr>
            <a:normAutofit fontScale="90000"/>
          </a:bodyPr>
          <a:lstStyle/>
          <a:p>
            <a:r>
              <a:rPr lang="fr-FR" sz="3200" dirty="0" smtClean="0"/>
              <a:t>Éléments clés dans l’Enquête Démographique et </a:t>
            </a:r>
            <a:br>
              <a:rPr lang="fr-FR" sz="3200" dirty="0" smtClean="0"/>
            </a:br>
            <a:r>
              <a:rPr lang="fr-FR" sz="3200" dirty="0" smtClean="0"/>
              <a:t>de Santé Continue (EDS-C)</a:t>
            </a:r>
            <a:endParaRPr lang="en-US" sz="3200" dirty="0" smtClean="0"/>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744266054"/>
              </p:ext>
            </p:extLst>
          </p:nvPr>
        </p:nvGraphicFramePr>
        <p:xfrm>
          <a:off x="0" y="992188"/>
          <a:ext cx="9105902" cy="4511040"/>
        </p:xfrm>
        <a:graphic>
          <a:graphicData uri="http://schemas.openxmlformats.org/drawingml/2006/table">
            <a:tbl>
              <a:tblPr firstRow="1" bandRow="1">
                <a:tableStyleId>{5C22544A-7EE6-4342-B048-85BDC9FD1C3A}</a:tableStyleId>
              </a:tblPr>
              <a:tblGrid>
                <a:gridCol w="1441768"/>
                <a:gridCol w="1517650"/>
                <a:gridCol w="1669415"/>
                <a:gridCol w="1290004"/>
                <a:gridCol w="1669415"/>
                <a:gridCol w="1517650"/>
              </a:tblGrid>
              <a:tr h="403448">
                <a:tc>
                  <a:txBody>
                    <a:bodyPr/>
                    <a:lstStyle/>
                    <a:p>
                      <a:pPr marL="0" marR="0" algn="ctr">
                        <a:lnSpc>
                          <a:spcPct val="100000"/>
                        </a:lnSpc>
                        <a:spcBef>
                          <a:spcPts val="0"/>
                        </a:spcBef>
                        <a:spcAft>
                          <a:spcPts val="0"/>
                        </a:spcAft>
                      </a:pPr>
                      <a:endParaRPr lang="en-US" sz="2000" dirty="0">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2014</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2</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4</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rowSpan="2">
                  <a:txBody>
                    <a:bodyPr/>
                    <a:lstStyle/>
                    <a:p>
                      <a:pPr>
                        <a:lnSpc>
                          <a:spcPct val="100000"/>
                        </a:lnSpc>
                      </a:pPr>
                      <a:r>
                        <a:rPr lang="fr-FR" sz="2000" b="1" kern="1200" dirty="0" smtClean="0">
                          <a:solidFill>
                            <a:schemeClr val="accent5"/>
                          </a:solidFill>
                          <a:latin typeface="+mn-lt"/>
                          <a:ea typeface="+mn-ea"/>
                          <a:cs typeface="+mn-cs"/>
                        </a:rPr>
                        <a:t>Indicateurs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4">
                  <a:txBody>
                    <a:bodyPr/>
                    <a:lstStyle/>
                    <a:p>
                      <a:pPr algn="ctr"/>
                      <a:r>
                        <a:rPr lang="fr-FR" sz="2000" b="0" i="0" u="none" strike="noStrike" kern="1200" baseline="0" dirty="0" smtClean="0">
                          <a:solidFill>
                            <a:schemeClr val="accent5"/>
                          </a:solidFill>
                          <a:latin typeface="+mn-lt"/>
                          <a:ea typeface="+mn-ea"/>
                          <a:cs typeface="+mn-cs"/>
                        </a:rPr>
                        <a:t>Représentatifs au niveau national, résidence (urbain ou rural) et pour 4 grandes régions (Nord, Ouest, Centre, Sud)</a:t>
                      </a:r>
                      <a:r>
                        <a:rPr lang="fr-FR" sz="1800" b="0" i="0" u="none" strike="noStrike" kern="1200" baseline="0" dirty="0" smtClean="0">
                          <a:solidFill>
                            <a:schemeClr val="accent5"/>
                          </a:solidFill>
                          <a:latin typeface="+mn-lt"/>
                          <a:ea typeface="+mn-ea"/>
                          <a:cs typeface="+mn-cs"/>
                        </a:rPr>
                        <a:t>	</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1"/>
                    </a:solidFill>
                  </a:tcPr>
                </a:tc>
                <a:tc hMerge="1">
                  <a:txBody>
                    <a:bodyPr/>
                    <a:lstStyle/>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hMerge="1">
                  <a:txBody>
                    <a:bodyPr/>
                    <a:lstStyle/>
                    <a:p>
                      <a:endParaRPr lang="en-US"/>
                    </a:p>
                  </a:txBody>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i="0" u="none" strike="noStrike" kern="1200" baseline="0" dirty="0" err="1" smtClean="0">
                          <a:solidFill>
                            <a:schemeClr val="accent5"/>
                          </a:solidFill>
                          <a:latin typeface="+mn-lt"/>
                          <a:ea typeface="+mn-ea"/>
                          <a:cs typeface="+mn-cs"/>
                        </a:rPr>
                        <a:t>Répresentatif</a:t>
                      </a:r>
                      <a:r>
                        <a:rPr lang="fr-FR" sz="2000" b="0" i="0" u="none" strike="noStrike" kern="1200" baseline="0" dirty="0" smtClean="0">
                          <a:solidFill>
                            <a:schemeClr val="accent5"/>
                          </a:solidFill>
                          <a:latin typeface="+mn-lt"/>
                          <a:ea typeface="+mn-ea"/>
                          <a:cs typeface="+mn-cs"/>
                        </a:rPr>
                        <a:t> au niveau des 14 régions</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r>
              <a:tr h="818465">
                <a:tc vMerge="1">
                  <a:txBody>
                    <a:bodyPr/>
                    <a:lstStyle/>
                    <a:p>
                      <a:pPr>
                        <a:lnSpc>
                          <a:spcPct val="100000"/>
                        </a:lnSpc>
                      </a:pPr>
                      <a:endParaRPr lang="fr-FR" sz="2000" b="1" kern="1200" dirty="0" smtClean="0">
                        <a:solidFill>
                          <a:schemeClr val="tx1"/>
                        </a:solidFill>
                        <a:latin typeface="+mn-lt"/>
                        <a:ea typeface="+mn-ea"/>
                        <a:cs typeface="+mn-cs"/>
                      </a:endParaRP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2"/>
                    </a:solidFill>
                  </a:tcPr>
                </a:tc>
                <a:tc>
                  <a:txBody>
                    <a:bodyPr/>
                    <a:lstStyle/>
                    <a:p>
                      <a:endParaRPr lang="fr-FR" sz="1800" b="0" i="0" u="none" strike="noStrike" kern="1200" baseline="0" dirty="0" smtClean="0">
                        <a:solidFill>
                          <a:schemeClr val="dk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b="0" i="0" u="none" strike="noStrike" kern="1200" baseline="0" dirty="0" smtClean="0">
                          <a:solidFill>
                            <a:schemeClr val="dk1"/>
                          </a:solidFill>
                          <a:latin typeface="+mn-lt"/>
                          <a:ea typeface="+mn-ea"/>
                          <a:cs typeface="+mn-cs"/>
                        </a:rPr>
                        <a:t>Pour assurer la représentativité au niveau des 14 régions, quelques indicateurs seront basés sur les données agrégées des Phases 1-2.</a:t>
                      </a:r>
                    </a:p>
                    <a:p>
                      <a:pPr marL="0" marR="0" indent="0" algn="l" defTabSz="914400" rtl="0" eaLnBrk="1" fontAlgn="auto" latinLnBrk="0" hangingPunct="1">
                        <a:lnSpc>
                          <a:spcPct val="100000"/>
                        </a:lnSpc>
                        <a:spcBef>
                          <a:spcPts val="0"/>
                        </a:spcBef>
                        <a:spcAft>
                          <a:spcPts val="0"/>
                        </a:spcAft>
                        <a:buClrTx/>
                        <a:buSzTx/>
                        <a:buFontTx/>
                        <a:buNone/>
                        <a:tabLst/>
                        <a:defRPr/>
                      </a:pPr>
                      <a:endParaRPr lang="fr-FR" sz="1800" b="0" i="0" u="none" strike="noStrike" kern="1200" baseline="0" dirty="0" smtClean="0">
                        <a:solidFill>
                          <a:schemeClr val="dk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a:txBody>
                    <a:bodyPr/>
                    <a:lstStyle/>
                    <a:p>
                      <a:pPr marL="0" marR="0" algn="l" defTabSz="914400" rtl="0" eaLnBrk="1" latinLnBrk="0" hangingPunct="1">
                        <a:lnSpc>
                          <a:spcPct val="100000"/>
                        </a:lnSpc>
                        <a:spcBef>
                          <a:spcPts val="200"/>
                        </a:spcBef>
                        <a:spcAft>
                          <a:spcPts val="200"/>
                        </a:spcAft>
                      </a:pPr>
                      <a:endParaRPr lang="fr-SN" sz="1800" b="0" kern="1200" noProof="0" dirty="0" smtClean="0">
                        <a:solidFill>
                          <a:schemeClr val="dk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b="0" i="0" u="none" strike="noStrike" kern="1200" baseline="0" dirty="0" smtClean="0">
                          <a:solidFill>
                            <a:schemeClr val="dk1"/>
                          </a:solidFill>
                          <a:latin typeface="+mn-lt"/>
                          <a:ea typeface="+mn-ea"/>
                          <a:cs typeface="+mn-cs"/>
                        </a:rPr>
                        <a:t>Pour assurer la représentativité au niveau des 14 régions, quelques indicateurs seront basés sur les données agrégées des Phases 3-4.</a:t>
                      </a:r>
                    </a:p>
                    <a:p>
                      <a:pPr marL="0" marR="0" indent="0" algn="l" defTabSz="914400" rtl="0" eaLnBrk="1" fontAlgn="auto" latinLnBrk="0" hangingPunct="1">
                        <a:lnSpc>
                          <a:spcPct val="100000"/>
                        </a:lnSpc>
                        <a:spcBef>
                          <a:spcPts val="0"/>
                        </a:spcBef>
                        <a:spcAft>
                          <a:spcPts val="0"/>
                        </a:spcAft>
                        <a:buClrTx/>
                        <a:buSzTx/>
                        <a:buFontTx/>
                        <a:buNone/>
                        <a:tabLst/>
                        <a:defRPr/>
                      </a:pPr>
                      <a:endParaRPr lang="fr-FR" sz="1800" b="0" i="0" u="none" strike="noStrike" kern="1200" baseline="0" dirty="0" smtClean="0">
                        <a:solidFill>
                          <a:schemeClr val="dk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5"/>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800" b="0" i="0" u="none" strike="noStrike" kern="1200" baseline="0" dirty="0" smtClean="0">
                        <a:solidFill>
                          <a:schemeClr val="dk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3915020874"/>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Chart 2"/>
          <p:cNvGraphicFramePr/>
          <p:nvPr>
            <p:extLst>
              <p:ext uri="{D42A27DB-BD31-4B8C-83A1-F6EECF244321}">
                <p14:modId xmlns:p14="http://schemas.microsoft.com/office/powerpoint/2010/main" val="3105387515"/>
              </p:ext>
            </p:extLst>
          </p:nvPr>
        </p:nvGraphicFramePr>
        <p:xfrm>
          <a:off x="-533400" y="1362303"/>
          <a:ext cx="8707272" cy="5843554"/>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9"/>
          <p:cNvSpPr txBox="1">
            <a:spLocks noChangeArrowheads="1"/>
          </p:cNvSpPr>
          <p:nvPr/>
        </p:nvSpPr>
        <p:spPr bwMode="auto">
          <a:xfrm>
            <a:off x="0" y="27483"/>
            <a:ext cx="9144000" cy="707886"/>
          </a:xfrm>
          <a:prstGeom prst="rect">
            <a:avLst/>
          </a:prstGeom>
          <a:noFill/>
          <a:ln w="9525">
            <a:noFill/>
            <a:miter lim="800000"/>
            <a:headEnd/>
            <a:tailEnd/>
          </a:ln>
          <a:effectLst/>
        </p:spPr>
        <p:txBody>
          <a:bodyPr>
            <a:spAutoFit/>
          </a:bodyPr>
          <a:lstStyle/>
          <a:p>
            <a:pPr algn="ctr" eaLnBrk="0" hangingPunct="0">
              <a:spcBef>
                <a:spcPct val="50000"/>
              </a:spcBef>
              <a:defRPr/>
            </a:pPr>
            <a:r>
              <a:rPr lang="fr-SN" sz="4000" dirty="0" smtClean="0">
                <a:latin typeface="+mn-lt"/>
                <a:cs typeface="+mn-cs"/>
              </a:rPr>
              <a:t>Soins prénatals par type de prestataire</a:t>
            </a:r>
            <a:endParaRPr lang="fr-SN" sz="4000" dirty="0">
              <a:latin typeface="+mn-lt"/>
              <a:cs typeface="+mn-cs"/>
            </a:endParaRPr>
          </a:p>
        </p:txBody>
      </p:sp>
      <p:sp>
        <p:nvSpPr>
          <p:cNvPr id="10" name="Text Box 12"/>
          <p:cNvSpPr txBox="1">
            <a:spLocks noChangeArrowheads="1"/>
          </p:cNvSpPr>
          <p:nvPr/>
        </p:nvSpPr>
        <p:spPr bwMode="auto">
          <a:xfrm>
            <a:off x="0" y="5721191"/>
            <a:ext cx="2057400" cy="830997"/>
          </a:xfrm>
          <a:prstGeom prst="rect">
            <a:avLst/>
          </a:prstGeom>
          <a:noFill/>
          <a:ln w="9525">
            <a:noFill/>
            <a:miter lim="800000"/>
            <a:headEnd/>
            <a:tailEnd/>
          </a:ln>
          <a:effectLst/>
        </p:spPr>
        <p:txBody>
          <a:bodyPr wrap="square">
            <a:spAutoFit/>
          </a:bodyPr>
          <a:lstStyle/>
          <a:p>
            <a:pPr eaLnBrk="0" hangingPunct="0">
              <a:spcBef>
                <a:spcPct val="50000"/>
              </a:spcBef>
              <a:defRPr/>
            </a:pPr>
            <a:r>
              <a:rPr lang="fr-SN" sz="1600" i="1" dirty="0" smtClean="0">
                <a:latin typeface="+mn-lt"/>
                <a:cs typeface="+mn-cs"/>
              </a:rPr>
              <a:t>*</a:t>
            </a:r>
            <a:r>
              <a:rPr lang="fr-FR" sz="1600" i="1" dirty="0">
                <a:latin typeface="+mn-lt"/>
              </a:rPr>
              <a:t>Les médecins, les sages-femmes, les </a:t>
            </a:r>
            <a:r>
              <a:rPr lang="fr-FR" sz="1600" i="1" dirty="0" smtClean="0">
                <a:latin typeface="+mn-lt"/>
              </a:rPr>
              <a:t>infirmiers</a:t>
            </a:r>
            <a:endParaRPr lang="fr-SN" sz="1600" i="1" dirty="0">
              <a:latin typeface="+mn-lt"/>
            </a:endParaRPr>
          </a:p>
        </p:txBody>
      </p:sp>
      <p:sp>
        <p:nvSpPr>
          <p:cNvPr id="11" name="Text Box 11"/>
          <p:cNvSpPr txBox="1">
            <a:spLocks noChangeArrowheads="1"/>
          </p:cNvSpPr>
          <p:nvPr/>
        </p:nvSpPr>
        <p:spPr bwMode="auto">
          <a:xfrm>
            <a:off x="0" y="735369"/>
            <a:ext cx="9144000" cy="646331"/>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i="1" dirty="0" smtClean="0">
                <a:latin typeface="+mn-lt"/>
                <a:cs typeface="+mn-cs"/>
              </a:rPr>
              <a:t>Répartition (en %) des</a:t>
            </a:r>
            <a:r>
              <a:rPr lang="fr-SN" sz="1800" i="1" dirty="0" smtClean="0">
                <a:latin typeface="+mn-lt"/>
                <a:cs typeface="+mn-cs"/>
              </a:rPr>
              <a:t> femmes de 15-49 ans qui ont eu une naissance vivante au cours des 5 années ayant précédé l’enquête</a:t>
            </a:r>
            <a:endParaRPr lang="fr-SN" sz="1800" i="1" dirty="0">
              <a:latin typeface="+mn-lt"/>
              <a:cs typeface="+mn-cs"/>
            </a:endParaRPr>
          </a:p>
        </p:txBody>
      </p:sp>
      <p:sp>
        <p:nvSpPr>
          <p:cNvPr id="8" name="TextBox 7"/>
          <p:cNvSpPr txBox="1"/>
          <p:nvPr/>
        </p:nvSpPr>
        <p:spPr>
          <a:xfrm>
            <a:off x="6781800" y="3505200"/>
            <a:ext cx="2139950" cy="3046988"/>
          </a:xfrm>
          <a:prstGeom prst="rect">
            <a:avLst/>
          </a:prstGeom>
          <a:solidFill>
            <a:schemeClr val="accent2"/>
          </a:solidFill>
          <a:ln>
            <a:solidFill>
              <a:schemeClr val="tx2">
                <a:lumMod val="50000"/>
              </a:schemeClr>
            </a:solidFill>
          </a:ln>
          <a:effectLst>
            <a:outerShdw blurRad="50800" dist="38100" algn="l" rotWithShape="0">
              <a:prstClr val="black">
                <a:alpha val="40000"/>
              </a:prstClr>
            </a:outerShdw>
          </a:effectLst>
        </p:spPr>
        <p:txBody>
          <a:bodyPr>
            <a:spAutoFit/>
          </a:bodyPr>
          <a:lstStyle/>
          <a:p>
            <a:pPr algn="ctr">
              <a:defRPr/>
            </a:pPr>
            <a:r>
              <a:rPr lang="en-US" sz="2400" b="1" dirty="0" smtClean="0">
                <a:solidFill>
                  <a:schemeClr val="bg1"/>
                </a:solidFill>
              </a:rPr>
              <a:t>96 % de femmes </a:t>
            </a:r>
            <a:r>
              <a:rPr lang="en-US" sz="2400" b="1" dirty="0" err="1" smtClean="0">
                <a:solidFill>
                  <a:schemeClr val="bg1"/>
                </a:solidFill>
              </a:rPr>
              <a:t>ont</a:t>
            </a:r>
            <a:r>
              <a:rPr lang="en-US" sz="2400" b="1" dirty="0" smtClean="0">
                <a:solidFill>
                  <a:schemeClr val="bg1"/>
                </a:solidFill>
              </a:rPr>
              <a:t> </a:t>
            </a:r>
            <a:r>
              <a:rPr lang="en-US" sz="2400" b="1" dirty="0" err="1" smtClean="0">
                <a:solidFill>
                  <a:schemeClr val="bg1"/>
                </a:solidFill>
              </a:rPr>
              <a:t>reçu</a:t>
            </a:r>
            <a:r>
              <a:rPr lang="en-US" sz="2400" b="1" dirty="0" smtClean="0">
                <a:solidFill>
                  <a:schemeClr val="bg1"/>
                </a:solidFill>
              </a:rPr>
              <a:t> des </a:t>
            </a:r>
            <a:r>
              <a:rPr lang="en-US" sz="2400" b="1" dirty="0" err="1" smtClean="0">
                <a:solidFill>
                  <a:schemeClr val="bg1"/>
                </a:solidFill>
              </a:rPr>
              <a:t>soins</a:t>
            </a:r>
            <a:r>
              <a:rPr lang="en-US" sz="2400" b="1" dirty="0" smtClean="0">
                <a:solidFill>
                  <a:schemeClr val="bg1"/>
                </a:solidFill>
              </a:rPr>
              <a:t> </a:t>
            </a:r>
            <a:r>
              <a:rPr lang="en-US" sz="2400" b="1" dirty="0" err="1" smtClean="0">
                <a:solidFill>
                  <a:schemeClr val="bg1"/>
                </a:solidFill>
              </a:rPr>
              <a:t>prénatals</a:t>
            </a:r>
            <a:r>
              <a:rPr lang="en-US" sz="2400" b="1" dirty="0" smtClean="0">
                <a:solidFill>
                  <a:schemeClr val="bg1"/>
                </a:solidFill>
              </a:rPr>
              <a:t> par un </a:t>
            </a:r>
            <a:r>
              <a:rPr lang="en-US" sz="2400" b="1" dirty="0" err="1" smtClean="0">
                <a:solidFill>
                  <a:schemeClr val="bg1"/>
                </a:solidFill>
              </a:rPr>
              <a:t>prestataire</a:t>
            </a:r>
            <a:r>
              <a:rPr lang="en-US" sz="2400" b="1" dirty="0" smtClean="0">
                <a:solidFill>
                  <a:schemeClr val="bg1"/>
                </a:solidFill>
              </a:rPr>
              <a:t> </a:t>
            </a:r>
            <a:r>
              <a:rPr lang="en-US" sz="2400" b="1" dirty="0" err="1" smtClean="0">
                <a:solidFill>
                  <a:schemeClr val="bg1"/>
                </a:solidFill>
              </a:rPr>
              <a:t>formé</a:t>
            </a:r>
            <a:r>
              <a:rPr lang="en-US" sz="2400" b="1" dirty="0" smtClean="0">
                <a:solidFill>
                  <a:schemeClr val="bg1"/>
                </a:solidFill>
              </a:rPr>
              <a:t>*</a:t>
            </a:r>
            <a:endParaRPr lang="en-US" sz="2400" b="1" dirty="0">
              <a:solidFill>
                <a:schemeClr val="bg1"/>
              </a:solidFill>
            </a:endParaRPr>
          </a:p>
        </p:txBody>
      </p:sp>
    </p:spTree>
    <p:extLst>
      <p:ext uri="{BB962C8B-B14F-4D97-AF65-F5344CB8AC3E}">
        <p14:creationId xmlns:p14="http://schemas.microsoft.com/office/powerpoint/2010/main" val="20150505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3"/>
          <p:cNvSpPr>
            <a:spLocks noGrp="1" noChangeArrowheads="1"/>
          </p:cNvSpPr>
          <p:nvPr>
            <p:ph idx="4294967295"/>
          </p:nvPr>
        </p:nvSpPr>
        <p:spPr bwMode="auto">
          <a:xfrm>
            <a:off x="228600" y="1600200"/>
            <a:ext cx="8229600" cy="452596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algn="ctr">
              <a:buClr>
                <a:schemeClr val="tx1"/>
              </a:buClr>
            </a:pPr>
            <a:r>
              <a:rPr lang="fr-SN" b="1" dirty="0">
                <a:solidFill>
                  <a:schemeClr val="tx2"/>
                </a:solidFill>
              </a:rPr>
              <a:t>61 %</a:t>
            </a:r>
            <a:r>
              <a:rPr lang="fr-SN" dirty="0">
                <a:solidFill>
                  <a:schemeClr val="tx2"/>
                </a:solidFill>
              </a:rPr>
              <a:t> </a:t>
            </a:r>
            <a:r>
              <a:rPr lang="fr-SN" dirty="0">
                <a:solidFill>
                  <a:schemeClr val="tx1"/>
                </a:solidFill>
              </a:rPr>
              <a:t>des femmes se sont rendues en visite prénatale pour la première fois</a:t>
            </a:r>
            <a:r>
              <a:rPr lang="fr-SN" b="1" dirty="0">
                <a:solidFill>
                  <a:schemeClr val="tx2"/>
                </a:solidFill>
              </a:rPr>
              <a:t> pendant le premier trimestre </a:t>
            </a:r>
            <a:r>
              <a:rPr lang="fr-SN" dirty="0">
                <a:solidFill>
                  <a:schemeClr val="tx1"/>
                </a:solidFill>
              </a:rPr>
              <a:t>de grossesse, en </a:t>
            </a:r>
            <a:r>
              <a:rPr lang="fr-SN" dirty="0" smtClean="0">
                <a:solidFill>
                  <a:schemeClr val="tx1"/>
                </a:solidFill>
              </a:rPr>
              <a:t>conformité </a:t>
            </a:r>
            <a:r>
              <a:rPr lang="fr-SN" dirty="0">
                <a:solidFill>
                  <a:schemeClr val="tx1"/>
                </a:solidFill>
              </a:rPr>
              <a:t>avec les recommandations.</a:t>
            </a:r>
          </a:p>
          <a:p>
            <a:pPr marL="0" indent="0" algn="ctr">
              <a:buClr>
                <a:schemeClr val="tx1"/>
              </a:buClr>
              <a:buNone/>
            </a:pPr>
            <a:endParaRPr lang="fr-SN" b="1" dirty="0" smtClean="0">
              <a:solidFill>
                <a:schemeClr val="tx2"/>
              </a:solidFill>
            </a:endParaRPr>
          </a:p>
          <a:p>
            <a:pPr algn="ctr">
              <a:buClr>
                <a:schemeClr val="tx1"/>
              </a:buClr>
            </a:pPr>
            <a:r>
              <a:rPr lang="fr-SN" b="1" dirty="0" smtClean="0">
                <a:solidFill>
                  <a:schemeClr val="tx2"/>
                </a:solidFill>
              </a:rPr>
              <a:t>54 </a:t>
            </a:r>
            <a:r>
              <a:rPr lang="fr-SN" b="1" dirty="0">
                <a:solidFill>
                  <a:schemeClr val="tx2"/>
                </a:solidFill>
              </a:rPr>
              <a:t>%</a:t>
            </a:r>
            <a:r>
              <a:rPr lang="fr-SN" dirty="0">
                <a:solidFill>
                  <a:schemeClr val="tx2"/>
                </a:solidFill>
              </a:rPr>
              <a:t> </a:t>
            </a:r>
            <a:r>
              <a:rPr lang="fr-SN" dirty="0">
                <a:solidFill>
                  <a:schemeClr val="tx1"/>
                </a:solidFill>
              </a:rPr>
              <a:t>des femmes ont eu au moins </a:t>
            </a:r>
            <a:r>
              <a:rPr lang="fr-SN" b="1" dirty="0">
                <a:solidFill>
                  <a:schemeClr val="tx2"/>
                </a:solidFill>
              </a:rPr>
              <a:t>4 </a:t>
            </a:r>
            <a:r>
              <a:rPr lang="fr-SN" b="1" dirty="0" smtClean="0">
                <a:solidFill>
                  <a:schemeClr val="tx2"/>
                </a:solidFill>
              </a:rPr>
              <a:t>visites </a:t>
            </a:r>
            <a:r>
              <a:rPr lang="fr-SN" dirty="0" smtClean="0">
                <a:solidFill>
                  <a:schemeClr val="tx1"/>
                </a:solidFill>
              </a:rPr>
              <a:t>prénatales.</a:t>
            </a:r>
            <a:endParaRPr lang="fr-SN" dirty="0">
              <a:solidFill>
                <a:schemeClr val="tx1"/>
              </a:solidFill>
            </a:endParaRPr>
          </a:p>
          <a:p>
            <a:pPr algn="ctr">
              <a:buClr>
                <a:schemeClr val="tx1"/>
              </a:buClr>
            </a:pPr>
            <a:endParaRPr lang="fr-SN" b="1" noProof="0" dirty="0" smtClean="0">
              <a:solidFill>
                <a:schemeClr val="tx2"/>
              </a:solidFill>
            </a:endParaRPr>
          </a:p>
          <a:p>
            <a:pPr marL="0" indent="0" algn="ctr">
              <a:buClr>
                <a:schemeClr val="tx1"/>
              </a:buClr>
              <a:buNone/>
            </a:pPr>
            <a:endParaRPr lang="fr-SN" noProof="0" dirty="0" smtClean="0">
              <a:solidFill>
                <a:schemeClr val="tx1"/>
              </a:solidFill>
            </a:endParaRPr>
          </a:p>
        </p:txBody>
      </p:sp>
      <p:sp>
        <p:nvSpPr>
          <p:cNvPr id="5" name="Text Box 3"/>
          <p:cNvSpPr txBox="1">
            <a:spLocks noChangeArrowheads="1"/>
          </p:cNvSpPr>
          <p:nvPr/>
        </p:nvSpPr>
        <p:spPr bwMode="auto">
          <a:xfrm>
            <a:off x="0" y="0"/>
            <a:ext cx="9144000" cy="1323439"/>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HT" sz="4000" dirty="0">
                <a:latin typeface="+mn-lt"/>
                <a:cs typeface="+mn-cs"/>
              </a:rPr>
              <a:t>Les visites </a:t>
            </a:r>
            <a:r>
              <a:rPr lang="fr-HT" sz="4000" dirty="0" smtClean="0">
                <a:latin typeface="+mn-lt"/>
                <a:cs typeface="+mn-cs"/>
              </a:rPr>
              <a:t>prénatales : </a:t>
            </a:r>
          </a:p>
          <a:p>
            <a:pPr algn="ctr" eaLnBrk="0" hangingPunct="0">
              <a:spcBef>
                <a:spcPts val="0"/>
              </a:spcBef>
              <a:defRPr/>
            </a:pPr>
            <a:r>
              <a:rPr lang="fr-HT" sz="4000" dirty="0" smtClean="0">
                <a:latin typeface="+mn-lt"/>
                <a:cs typeface="+mn-cs"/>
              </a:rPr>
              <a:t>Quand </a:t>
            </a:r>
            <a:r>
              <a:rPr lang="fr-HT" sz="4000" dirty="0">
                <a:latin typeface="+mn-lt"/>
                <a:cs typeface="+mn-cs"/>
              </a:rPr>
              <a:t>et combien de </a:t>
            </a:r>
            <a:r>
              <a:rPr lang="fr-HT" sz="4000" dirty="0" smtClean="0">
                <a:latin typeface="+mn-lt"/>
                <a:cs typeface="+mn-cs"/>
              </a:rPr>
              <a:t>fois ?</a:t>
            </a:r>
            <a:endParaRPr lang="fr-HT" sz="4000" dirty="0">
              <a:latin typeface="+mn-lt"/>
              <a:cs typeface="+mn-cs"/>
            </a:endParaRPr>
          </a:p>
        </p:txBody>
      </p:sp>
    </p:spTree>
    <p:extLst>
      <p:ext uri="{BB962C8B-B14F-4D97-AF65-F5344CB8AC3E}">
        <p14:creationId xmlns:p14="http://schemas.microsoft.com/office/powerpoint/2010/main" val="23683066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Title 1"/>
          <p:cNvSpPr>
            <a:spLocks noGrp="1"/>
          </p:cNvSpPr>
          <p:nvPr>
            <p:ph type="title" idx="4294967295"/>
          </p:nvPr>
        </p:nvSpPr>
        <p:spPr>
          <a:xfrm>
            <a:off x="0" y="0"/>
            <a:ext cx="9144000" cy="1143000"/>
          </a:xfrm>
        </p:spPr>
        <p:txBody>
          <a:bodyPr>
            <a:normAutofit/>
          </a:bodyPr>
          <a:lstStyle/>
          <a:p>
            <a:r>
              <a:rPr lang="fr-SN" sz="4000" noProof="0" dirty="0" smtClean="0">
                <a:solidFill>
                  <a:schemeClr val="tx1"/>
                </a:solidFill>
                <a:latin typeface="+mn-lt"/>
              </a:rPr>
              <a:t>Composants des visites prénatales</a:t>
            </a:r>
          </a:p>
        </p:txBody>
      </p:sp>
      <p:sp>
        <p:nvSpPr>
          <p:cNvPr id="12290" name="Rectangle 3"/>
          <p:cNvSpPr>
            <a:spLocks noGrp="1" noChangeArrowheads="1"/>
          </p:cNvSpPr>
          <p:nvPr>
            <p:ph idx="4294967295"/>
          </p:nvPr>
        </p:nvSpPr>
        <p:spPr bwMode="auto">
          <a:xfrm>
            <a:off x="457200" y="1143000"/>
            <a:ext cx="8229600" cy="53435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lnSpcReduction="10000"/>
          </a:bodyPr>
          <a:lstStyle/>
          <a:p>
            <a:pPr>
              <a:buClr>
                <a:schemeClr val="tx1"/>
              </a:buClr>
            </a:pPr>
            <a:r>
              <a:rPr lang="fr-SN" b="1" noProof="0" dirty="0" smtClean="0">
                <a:solidFill>
                  <a:schemeClr val="tx2"/>
                </a:solidFill>
              </a:rPr>
              <a:t>95 %</a:t>
            </a:r>
            <a:r>
              <a:rPr lang="fr-SN" noProof="0" dirty="0" smtClean="0">
                <a:solidFill>
                  <a:schemeClr val="tx2"/>
                </a:solidFill>
              </a:rPr>
              <a:t> </a:t>
            </a:r>
            <a:r>
              <a:rPr lang="fr-SN" noProof="0" dirty="0" smtClean="0">
                <a:solidFill>
                  <a:schemeClr val="tx1"/>
                </a:solidFill>
              </a:rPr>
              <a:t>des femmes ont pris des suppléments de fer sous forme de comprimés ou de sirop durant leur dernière grossesse</a:t>
            </a:r>
          </a:p>
          <a:p>
            <a:pPr>
              <a:buClr>
                <a:schemeClr val="tx1"/>
              </a:buClr>
            </a:pPr>
            <a:r>
              <a:rPr lang="fr-SN" b="1" dirty="0" smtClean="0">
                <a:solidFill>
                  <a:schemeClr val="tx2"/>
                </a:solidFill>
              </a:rPr>
              <a:t>33</a:t>
            </a:r>
            <a:r>
              <a:rPr lang="fr-SN" b="1" noProof="0" dirty="0" smtClean="0">
                <a:solidFill>
                  <a:schemeClr val="tx2"/>
                </a:solidFill>
              </a:rPr>
              <a:t> %</a:t>
            </a:r>
            <a:r>
              <a:rPr lang="fr-SN" noProof="0" dirty="0" smtClean="0">
                <a:solidFill>
                  <a:schemeClr val="tx2"/>
                </a:solidFill>
              </a:rPr>
              <a:t> </a:t>
            </a:r>
            <a:r>
              <a:rPr lang="fr-SN" noProof="0" dirty="0" smtClean="0">
                <a:solidFill>
                  <a:schemeClr val="tx1"/>
                </a:solidFill>
              </a:rPr>
              <a:t>ont pris des médicaments contre les parasites intestinaux</a:t>
            </a:r>
          </a:p>
          <a:p>
            <a:pPr>
              <a:buClr>
                <a:schemeClr val="tx1"/>
              </a:buClr>
            </a:pPr>
            <a:r>
              <a:rPr lang="fr-SN" b="1" noProof="0" dirty="0" smtClean="0">
                <a:solidFill>
                  <a:schemeClr val="tx2"/>
                </a:solidFill>
              </a:rPr>
              <a:t>49 %</a:t>
            </a:r>
            <a:r>
              <a:rPr lang="fr-SN" noProof="0" dirty="0" smtClean="0">
                <a:solidFill>
                  <a:schemeClr val="tx2"/>
                </a:solidFill>
              </a:rPr>
              <a:t> </a:t>
            </a:r>
            <a:r>
              <a:rPr lang="fr-SN" noProof="0" dirty="0" smtClean="0">
                <a:solidFill>
                  <a:schemeClr val="tx1"/>
                </a:solidFill>
              </a:rPr>
              <a:t>ont été informées des signes de complications de la grossesse</a:t>
            </a:r>
            <a:endParaRPr lang="fr-SN" b="1" noProof="0" dirty="0" smtClean="0">
              <a:solidFill>
                <a:schemeClr val="tx1"/>
              </a:solidFill>
            </a:endParaRPr>
          </a:p>
          <a:p>
            <a:pPr>
              <a:buClr>
                <a:schemeClr val="tx1"/>
              </a:buClr>
            </a:pPr>
            <a:r>
              <a:rPr lang="fr-SN" b="1" noProof="0" dirty="0" smtClean="0">
                <a:solidFill>
                  <a:schemeClr val="tx2"/>
                </a:solidFill>
              </a:rPr>
              <a:t>99 %</a:t>
            </a:r>
            <a:r>
              <a:rPr lang="fr-SN" noProof="0" dirty="0" smtClean="0">
                <a:solidFill>
                  <a:schemeClr val="tx2"/>
                </a:solidFill>
              </a:rPr>
              <a:t> </a:t>
            </a:r>
            <a:r>
              <a:rPr lang="fr-SN" noProof="0" dirty="0" smtClean="0">
                <a:solidFill>
                  <a:schemeClr val="tx1"/>
                </a:solidFill>
              </a:rPr>
              <a:t>ont eu leur tension vérifiée</a:t>
            </a:r>
          </a:p>
          <a:p>
            <a:pPr>
              <a:buClr>
                <a:schemeClr val="tx1"/>
              </a:buClr>
            </a:pPr>
            <a:r>
              <a:rPr lang="fr-SN" b="1" noProof="0" dirty="0" smtClean="0">
                <a:solidFill>
                  <a:schemeClr val="tx2"/>
                </a:solidFill>
              </a:rPr>
              <a:t>84 % </a:t>
            </a:r>
            <a:r>
              <a:rPr lang="fr-SN" noProof="0" dirty="0" smtClean="0">
                <a:solidFill>
                  <a:schemeClr val="tx1"/>
                </a:solidFill>
              </a:rPr>
              <a:t>ont eu un prélèvement sanguin</a:t>
            </a:r>
          </a:p>
          <a:p>
            <a:pPr>
              <a:buClr>
                <a:schemeClr val="tx1"/>
              </a:buClr>
            </a:pPr>
            <a:r>
              <a:rPr lang="fr-SN" b="1" noProof="0" dirty="0" smtClean="0">
                <a:solidFill>
                  <a:schemeClr val="tx2"/>
                </a:solidFill>
              </a:rPr>
              <a:t>91 %</a:t>
            </a:r>
            <a:r>
              <a:rPr lang="fr-SN" noProof="0" dirty="0" smtClean="0">
                <a:solidFill>
                  <a:schemeClr val="tx2"/>
                </a:solidFill>
              </a:rPr>
              <a:t> </a:t>
            </a:r>
            <a:r>
              <a:rPr lang="fr-SN" noProof="0" dirty="0" smtClean="0">
                <a:solidFill>
                  <a:schemeClr val="tx1"/>
                </a:solidFill>
              </a:rPr>
              <a:t>ont eu une analyse d’urine</a:t>
            </a:r>
            <a:endParaRPr lang="fr-SN" b="1" noProof="0" dirty="0" smtClean="0">
              <a:solidFill>
                <a:schemeClr val="tx1"/>
              </a:solidFill>
            </a:endParaRPr>
          </a:p>
        </p:txBody>
      </p:sp>
    </p:spTree>
    <p:extLst>
      <p:ext uri="{BB962C8B-B14F-4D97-AF65-F5344CB8AC3E}">
        <p14:creationId xmlns:p14="http://schemas.microsoft.com/office/powerpoint/2010/main" val="3227923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idx="4294967295"/>
          </p:nvPr>
        </p:nvSpPr>
        <p:spPr>
          <a:xfrm>
            <a:off x="0" y="0"/>
            <a:ext cx="9144000" cy="1143000"/>
          </a:xfrm>
        </p:spPr>
        <p:txBody>
          <a:bodyPr>
            <a:normAutofit/>
          </a:bodyPr>
          <a:lstStyle/>
          <a:p>
            <a:r>
              <a:rPr lang="fr-SN" sz="4000" noProof="0" dirty="0" smtClean="0">
                <a:solidFill>
                  <a:schemeClr val="tx1"/>
                </a:solidFill>
                <a:latin typeface="+mn-lt"/>
              </a:rPr>
              <a:t>Vaccination antitétanique</a:t>
            </a:r>
          </a:p>
        </p:txBody>
      </p:sp>
      <p:sp>
        <p:nvSpPr>
          <p:cNvPr id="14338" name="Rectangle 8"/>
          <p:cNvSpPr>
            <a:spLocks noGrp="1" noChangeArrowheads="1"/>
          </p:cNvSpPr>
          <p:nvPr>
            <p:ph idx="4294967295"/>
          </p:nvPr>
        </p:nvSpPr>
        <p:spPr bwMode="auto">
          <a:xfrm>
            <a:off x="466725" y="1524000"/>
            <a:ext cx="8210550" cy="32845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lnSpcReduction="10000"/>
          </a:bodyPr>
          <a:lstStyle/>
          <a:p>
            <a:pPr algn="ctr">
              <a:lnSpc>
                <a:spcPct val="90000"/>
              </a:lnSpc>
              <a:spcAft>
                <a:spcPct val="50000"/>
              </a:spcAft>
              <a:buClr>
                <a:schemeClr val="tx1"/>
              </a:buClr>
            </a:pPr>
            <a:endParaRPr lang="fr-SN" sz="3200" b="1" noProof="0" dirty="0" smtClean="0">
              <a:solidFill>
                <a:schemeClr val="tx2"/>
              </a:solidFill>
            </a:endParaRPr>
          </a:p>
          <a:p>
            <a:pPr algn="ctr">
              <a:lnSpc>
                <a:spcPct val="90000"/>
              </a:lnSpc>
              <a:spcAft>
                <a:spcPct val="50000"/>
              </a:spcAft>
              <a:buClr>
                <a:schemeClr val="tx1"/>
              </a:buClr>
            </a:pPr>
            <a:r>
              <a:rPr lang="fr-SN" b="1" dirty="0" smtClean="0">
                <a:solidFill>
                  <a:schemeClr val="tx2"/>
                </a:solidFill>
              </a:rPr>
              <a:t>52 </a:t>
            </a:r>
            <a:r>
              <a:rPr lang="fr-SN" b="1" dirty="0">
                <a:solidFill>
                  <a:schemeClr val="tx2"/>
                </a:solidFill>
              </a:rPr>
              <a:t>%</a:t>
            </a:r>
            <a:r>
              <a:rPr lang="fr-SN" dirty="0">
                <a:solidFill>
                  <a:schemeClr val="tx2"/>
                </a:solidFill>
              </a:rPr>
              <a:t> </a:t>
            </a:r>
            <a:r>
              <a:rPr lang="fr-SN" dirty="0">
                <a:solidFill>
                  <a:schemeClr val="tx1"/>
                </a:solidFill>
              </a:rPr>
              <a:t>des femmes ont reçu au moins deux injections antitétaniques durant leur dernière grossesse. </a:t>
            </a:r>
            <a:endParaRPr lang="fr-SN" b="1" dirty="0">
              <a:solidFill>
                <a:schemeClr val="tx1"/>
              </a:solidFill>
            </a:endParaRPr>
          </a:p>
          <a:p>
            <a:pPr algn="ctr">
              <a:lnSpc>
                <a:spcPct val="90000"/>
              </a:lnSpc>
              <a:spcAft>
                <a:spcPct val="50000"/>
              </a:spcAft>
              <a:buClr>
                <a:schemeClr val="tx1"/>
              </a:buClr>
            </a:pPr>
            <a:r>
              <a:rPr lang="fr-SN" sz="3200" b="1" noProof="0" dirty="0" smtClean="0">
                <a:solidFill>
                  <a:schemeClr val="tx2"/>
                </a:solidFill>
              </a:rPr>
              <a:t>82 % </a:t>
            </a:r>
            <a:r>
              <a:rPr lang="fr-SN" sz="3200" noProof="0" dirty="0" smtClean="0">
                <a:solidFill>
                  <a:schemeClr val="tx1"/>
                </a:solidFill>
              </a:rPr>
              <a:t>des dernières naissances ont été protégées contre le tétanos néonatal. </a:t>
            </a:r>
          </a:p>
        </p:txBody>
      </p:sp>
    </p:spTree>
    <p:extLst>
      <p:ext uri="{BB962C8B-B14F-4D97-AF65-F5344CB8AC3E}">
        <p14:creationId xmlns:p14="http://schemas.microsoft.com/office/powerpoint/2010/main" val="2207224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267929" y="2133598"/>
            <a:ext cx="3581400" cy="2819401"/>
          </a:xfrm>
        </p:spPr>
        <p:txBody>
          <a:bodyPr>
            <a:normAutofit/>
          </a:bodyPr>
          <a:lstStyle/>
          <a:p>
            <a:r>
              <a:rPr lang="fr-FR" noProof="0" dirty="0" smtClean="0">
                <a:solidFill>
                  <a:schemeClr val="tx1"/>
                </a:solidFill>
              </a:rPr>
              <a:t>Soins prénatals</a:t>
            </a:r>
          </a:p>
          <a:p>
            <a:r>
              <a:rPr lang="fr-FR" b="1" dirty="0" smtClean="0">
                <a:solidFill>
                  <a:schemeClr val="tx2"/>
                </a:solidFill>
              </a:rPr>
              <a:t>Accouchement et soins postnatals</a:t>
            </a:r>
          </a:p>
          <a:p>
            <a:r>
              <a:rPr lang="fr-FR" dirty="0" smtClean="0"/>
              <a:t>Services de santé maternelle</a:t>
            </a:r>
          </a:p>
          <a:p>
            <a:pPr marL="0" indent="0">
              <a:buNone/>
            </a:pPr>
            <a:endParaRPr lang="fr-FR" dirty="0" smtClean="0"/>
          </a:p>
        </p:txBody>
      </p:sp>
    </p:spTree>
    <p:extLst>
      <p:ext uri="{BB962C8B-B14F-4D97-AF65-F5344CB8AC3E}">
        <p14:creationId xmlns:p14="http://schemas.microsoft.com/office/powerpoint/2010/main" val="2488537259"/>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p:nvPr>
            <p:extLst/>
          </p:nvPr>
        </p:nvGraphicFramePr>
        <p:xfrm>
          <a:off x="1405719" y="1432625"/>
          <a:ext cx="7629098" cy="5425375"/>
        </p:xfrm>
        <a:graphic>
          <a:graphicData uri="http://schemas.openxmlformats.org/drawingml/2006/chart">
            <c:chart xmlns:c="http://schemas.openxmlformats.org/drawingml/2006/chart" xmlns:r="http://schemas.openxmlformats.org/officeDocument/2006/relationships" r:id="rId3"/>
          </a:graphicData>
        </a:graphic>
      </p:graphicFrame>
      <p:sp>
        <p:nvSpPr>
          <p:cNvPr id="2051" name="Rectangle 2"/>
          <p:cNvSpPr>
            <a:spLocks noGrp="1" noChangeArrowheads="1"/>
          </p:cNvSpPr>
          <p:nvPr>
            <p:ph type="title" idx="4294967295"/>
          </p:nvPr>
        </p:nvSpPr>
        <p:spPr>
          <a:xfrm>
            <a:off x="0" y="0"/>
            <a:ext cx="9144000" cy="1066800"/>
          </a:xfrm>
          <a:prstGeom prst="rect">
            <a:avLst/>
          </a:prstGeom>
        </p:spPr>
        <p:txBody>
          <a:bodyPr>
            <a:normAutofit/>
          </a:bodyPr>
          <a:lstStyle/>
          <a:p>
            <a:pPr eaLnBrk="1" hangingPunct="1"/>
            <a:r>
              <a:rPr lang="fr-SN" sz="4000" noProof="0" dirty="0" smtClean="0">
                <a:solidFill>
                  <a:schemeClr val="tx1"/>
                </a:solidFill>
                <a:latin typeface="+mn-lt"/>
              </a:rPr>
              <a:t>Lieu de l’accouchement</a:t>
            </a:r>
          </a:p>
        </p:txBody>
      </p:sp>
      <p:sp>
        <p:nvSpPr>
          <p:cNvPr id="90116" name="Text Box 4"/>
          <p:cNvSpPr txBox="1">
            <a:spLocks noChangeArrowheads="1"/>
          </p:cNvSpPr>
          <p:nvPr/>
        </p:nvSpPr>
        <p:spPr bwMode="auto">
          <a:xfrm>
            <a:off x="0" y="967715"/>
            <a:ext cx="9144000" cy="535531"/>
          </a:xfrm>
          <a:prstGeom prst="rect">
            <a:avLst/>
          </a:prstGeom>
          <a:noFill/>
          <a:ln w="9525">
            <a:noFill/>
            <a:miter lim="800000"/>
            <a:headEnd/>
            <a:tailEnd/>
          </a:ln>
        </p:spPr>
        <p:txBody>
          <a:bodyPr wrap="square">
            <a:spAutoFit/>
          </a:bodyPr>
          <a:lstStyle/>
          <a:p>
            <a:pPr eaLnBrk="0" hangingPunct="0">
              <a:lnSpc>
                <a:spcPct val="80000"/>
              </a:lnSpc>
              <a:defRPr/>
            </a:pPr>
            <a:r>
              <a:rPr lang="fr-FR" i="1" dirty="0" smtClean="0">
                <a:latin typeface="+mn-lt"/>
              </a:rPr>
              <a:t>Répartition (en %) </a:t>
            </a:r>
            <a:r>
              <a:rPr lang="fr-FR" sz="1800" i="1" dirty="0" smtClean="0">
                <a:latin typeface="+mn-lt"/>
              </a:rPr>
              <a:t>des </a:t>
            </a:r>
            <a:r>
              <a:rPr lang="fr-FR" sz="1800" i="1" dirty="0">
                <a:latin typeface="+mn-lt"/>
              </a:rPr>
              <a:t>naissances vivantes </a:t>
            </a:r>
            <a:r>
              <a:rPr lang="fr-FR" sz="1800" i="1" dirty="0" smtClean="0">
                <a:latin typeface="+mn-lt"/>
              </a:rPr>
              <a:t>ayant eu lieu au cours des cinq années ayant précédé l’enquête </a:t>
            </a:r>
            <a:endParaRPr lang="fr-FR" sz="1800" i="1" dirty="0">
              <a:latin typeface="+mn-lt"/>
            </a:endParaRPr>
          </a:p>
        </p:txBody>
      </p:sp>
      <p:sp>
        <p:nvSpPr>
          <p:cNvPr id="2" name="Left Brace 1"/>
          <p:cNvSpPr/>
          <p:nvPr/>
        </p:nvSpPr>
        <p:spPr>
          <a:xfrm>
            <a:off x="1419370" y="2971800"/>
            <a:ext cx="682387" cy="3278876"/>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p:cNvSpPr txBox="1"/>
          <p:nvPr/>
        </p:nvSpPr>
        <p:spPr>
          <a:xfrm>
            <a:off x="0" y="3886200"/>
            <a:ext cx="1555845" cy="2031325"/>
          </a:xfrm>
          <a:prstGeom prst="rect">
            <a:avLst/>
          </a:prstGeom>
          <a:solidFill>
            <a:schemeClr val="tx2">
              <a:lumMod val="90000"/>
            </a:schemeClr>
          </a:solidFill>
        </p:spPr>
        <p:txBody>
          <a:bodyPr wrap="square" rtlCol="0">
            <a:spAutoFit/>
          </a:bodyPr>
          <a:lstStyle/>
          <a:p>
            <a:pPr algn="ctr"/>
            <a:r>
              <a:rPr lang="fr-SN" sz="1800" b="1" dirty="0" smtClean="0">
                <a:solidFill>
                  <a:schemeClr val="accent5"/>
                </a:solidFill>
                <a:latin typeface="+mn-lt"/>
              </a:rPr>
              <a:t>76 % de naissances se sont déroulées dans un établissement </a:t>
            </a:r>
            <a:r>
              <a:rPr lang="fr-SN" b="1" dirty="0" smtClean="0">
                <a:solidFill>
                  <a:schemeClr val="accent5"/>
                </a:solidFill>
                <a:latin typeface="+mn-lt"/>
              </a:rPr>
              <a:t>de santé</a:t>
            </a:r>
            <a:endParaRPr lang="fr-SN" sz="1800" b="1" dirty="0">
              <a:solidFill>
                <a:schemeClr val="accent5"/>
              </a:solidFill>
              <a:latin typeface="+mn-lt"/>
            </a:endParaRPr>
          </a:p>
        </p:txBody>
      </p:sp>
    </p:spTree>
    <p:extLst>
      <p:ext uri="{BB962C8B-B14F-4D97-AF65-F5344CB8AC3E}">
        <p14:creationId xmlns:p14="http://schemas.microsoft.com/office/powerpoint/2010/main" val="35368007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lumMod val="50000"/>
              </a:schemeClr>
            </a:solidFill>
            <a:ln w="3">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w="9525">
              <a:solidFill>
                <a:schemeClr val="accent5"/>
              </a:solidFill>
              <a:round/>
              <a:headEnd/>
              <a:tailEnd/>
            </a:ln>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lumMod val="50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grpSp>
      <p:sp>
        <p:nvSpPr>
          <p:cNvPr id="66" name="TextBox 65"/>
          <p:cNvSpPr txBox="1"/>
          <p:nvPr/>
        </p:nvSpPr>
        <p:spPr>
          <a:xfrm>
            <a:off x="3757204" y="1565056"/>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70 %</a:t>
            </a:r>
          </a:p>
        </p:txBody>
      </p:sp>
      <p:sp>
        <p:nvSpPr>
          <p:cNvPr id="67" name="TextBox 66"/>
          <p:cNvSpPr txBox="1"/>
          <p:nvPr/>
        </p:nvSpPr>
        <p:spPr>
          <a:xfrm>
            <a:off x="5221276" y="2940049"/>
            <a:ext cx="1343818" cy="646331"/>
          </a:xfrm>
          <a:prstGeom prst="rect">
            <a:avLst/>
          </a:prstGeom>
          <a:noFill/>
        </p:spPr>
        <p:txBody>
          <a:bodyPr wrap="square" rtlCol="0">
            <a:spAutoFit/>
          </a:bodyPr>
          <a:lstStyle/>
          <a:p>
            <a:pPr algn="ctr"/>
            <a:r>
              <a:rPr lang="en-US" dirty="0" err="1" smtClean="0">
                <a:solidFill>
                  <a:schemeClr val="accent5"/>
                </a:solidFill>
                <a:latin typeface="+mn-lt"/>
              </a:rPr>
              <a:t>Matam</a:t>
            </a:r>
            <a:endParaRPr lang="en-US" dirty="0" smtClean="0">
              <a:solidFill>
                <a:schemeClr val="accent5"/>
              </a:solidFill>
              <a:latin typeface="+mn-lt"/>
            </a:endParaRPr>
          </a:p>
          <a:p>
            <a:pPr algn="ctr"/>
            <a:r>
              <a:rPr lang="en-US" dirty="0" smtClean="0">
                <a:solidFill>
                  <a:schemeClr val="accent5"/>
                </a:solidFill>
                <a:latin typeface="+mn-lt"/>
              </a:rPr>
              <a:t>63 %</a:t>
            </a:r>
          </a:p>
        </p:txBody>
      </p:sp>
      <p:sp>
        <p:nvSpPr>
          <p:cNvPr id="68" name="TextBox 67"/>
          <p:cNvSpPr txBox="1"/>
          <p:nvPr/>
        </p:nvSpPr>
        <p:spPr>
          <a:xfrm>
            <a:off x="5506628" y="4293174"/>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45 %</a:t>
            </a:r>
          </a:p>
        </p:txBody>
      </p:sp>
      <p:sp>
        <p:nvSpPr>
          <p:cNvPr id="69" name="TextBox 68"/>
          <p:cNvSpPr txBox="1"/>
          <p:nvPr/>
        </p:nvSpPr>
        <p:spPr>
          <a:xfrm>
            <a:off x="6736940" y="5626456"/>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46 %</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51 %</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smtClean="0">
                <a:solidFill>
                  <a:schemeClr val="accent5"/>
                </a:solidFill>
                <a:latin typeface="+mn-lt"/>
              </a:rPr>
              <a:t>Sédhiou57 %</a:t>
            </a:r>
          </a:p>
        </p:txBody>
      </p:sp>
      <p:sp>
        <p:nvSpPr>
          <p:cNvPr id="72" name="TextBox 71"/>
          <p:cNvSpPr txBox="1"/>
          <p:nvPr/>
        </p:nvSpPr>
        <p:spPr>
          <a:xfrm>
            <a:off x="682625" y="5688012"/>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smtClean="0">
                <a:latin typeface="+mn-lt"/>
              </a:rPr>
              <a:t>91 %</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err="1" smtClean="0">
                <a:solidFill>
                  <a:schemeClr val="accent5"/>
                </a:solidFill>
                <a:latin typeface="+mn-lt"/>
              </a:rPr>
              <a:t>Kaffrine</a:t>
            </a:r>
            <a:endParaRPr lang="en-US" dirty="0" smtClean="0">
              <a:solidFill>
                <a:schemeClr val="accent5"/>
              </a:solidFill>
              <a:latin typeface="+mn-lt"/>
            </a:endParaRPr>
          </a:p>
          <a:p>
            <a:pPr algn="ctr"/>
            <a:r>
              <a:rPr lang="en-US" dirty="0" smtClean="0">
                <a:solidFill>
                  <a:schemeClr val="accent5"/>
                </a:solidFill>
                <a:latin typeface="+mn-lt"/>
              </a:rPr>
              <a:t>53 %</a:t>
            </a:r>
          </a:p>
        </p:txBody>
      </p:sp>
      <p:sp>
        <p:nvSpPr>
          <p:cNvPr id="74" name="TextBox 73"/>
          <p:cNvSpPr txBox="1"/>
          <p:nvPr/>
        </p:nvSpPr>
        <p:spPr>
          <a:xfrm>
            <a:off x="3282541" y="2588994"/>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a:solidFill>
                  <a:schemeClr val="accent5"/>
                </a:solidFill>
                <a:latin typeface="+mn-lt"/>
              </a:rPr>
              <a:t>6</a:t>
            </a:r>
            <a:r>
              <a:rPr lang="en-US" dirty="0" smtClean="0">
                <a:solidFill>
                  <a:schemeClr val="accent5"/>
                </a:solidFill>
                <a:latin typeface="+mn-lt"/>
              </a:rPr>
              <a:t>9 %</a:t>
            </a:r>
          </a:p>
        </p:txBody>
      </p:sp>
      <p:sp>
        <p:nvSpPr>
          <p:cNvPr id="75" name="TextBox 74"/>
          <p:cNvSpPr txBox="1"/>
          <p:nvPr/>
        </p:nvSpPr>
        <p:spPr>
          <a:xfrm>
            <a:off x="2638426" y="4461559"/>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72 %</a:t>
            </a:r>
          </a:p>
        </p:txBody>
      </p:sp>
      <p:sp>
        <p:nvSpPr>
          <p:cNvPr id="76" name="TextBox 75"/>
          <p:cNvSpPr txBox="1"/>
          <p:nvPr/>
        </p:nvSpPr>
        <p:spPr>
          <a:xfrm>
            <a:off x="2328063" y="3331260"/>
            <a:ext cx="1022350" cy="646331"/>
          </a:xfrm>
          <a:prstGeom prst="rect">
            <a:avLst/>
          </a:prstGeom>
          <a:noFill/>
        </p:spPr>
        <p:txBody>
          <a:bodyPr wrap="square" rtlCol="0">
            <a:spAutoFit/>
          </a:bodyPr>
          <a:lstStyle/>
          <a:p>
            <a:pPr algn="ctr"/>
            <a:r>
              <a:rPr lang="en-US" dirty="0" err="1" smtClean="0">
                <a:solidFill>
                  <a:schemeClr val="accent5"/>
                </a:solidFill>
                <a:latin typeface="+mn-lt"/>
              </a:rPr>
              <a:t>Diourbel</a:t>
            </a:r>
            <a:endParaRPr lang="en-US" dirty="0" smtClean="0">
              <a:solidFill>
                <a:schemeClr val="accent5"/>
              </a:solidFill>
              <a:latin typeface="+mn-lt"/>
            </a:endParaRPr>
          </a:p>
          <a:p>
            <a:pPr algn="ctr"/>
            <a:r>
              <a:rPr lang="en-US" dirty="0" smtClean="0">
                <a:solidFill>
                  <a:schemeClr val="accent5"/>
                </a:solidFill>
                <a:latin typeface="+mn-lt"/>
              </a:rPr>
              <a:t>82 %</a:t>
            </a:r>
          </a:p>
        </p:txBody>
      </p:sp>
      <p:sp>
        <p:nvSpPr>
          <p:cNvPr id="77" name="TextBox 76"/>
          <p:cNvSpPr txBox="1"/>
          <p:nvPr/>
        </p:nvSpPr>
        <p:spPr>
          <a:xfrm>
            <a:off x="1533525" y="3357428"/>
            <a:ext cx="812800" cy="646331"/>
          </a:xfrm>
          <a:prstGeom prst="rect">
            <a:avLst/>
          </a:prstGeom>
          <a:noFill/>
        </p:spPr>
        <p:txBody>
          <a:bodyPr wrap="square" rtlCol="0">
            <a:spAutoFit/>
          </a:bodyPr>
          <a:lstStyle/>
          <a:p>
            <a:pPr algn="ctr"/>
            <a:r>
              <a:rPr lang="en-US" dirty="0" err="1" smtClean="0">
                <a:latin typeface="+mn-lt"/>
              </a:rPr>
              <a:t>Thiès</a:t>
            </a:r>
            <a:endParaRPr lang="en-US" dirty="0" smtClean="0">
              <a:latin typeface="+mn-lt"/>
            </a:endParaRPr>
          </a:p>
          <a:p>
            <a:pPr algn="ctr"/>
            <a:r>
              <a:rPr lang="en-US" dirty="0" smtClean="0">
                <a:latin typeface="+mn-lt"/>
              </a:rPr>
              <a:t>90 %</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a:latin typeface="+mn-lt"/>
              </a:rPr>
              <a:t>9</a:t>
            </a:r>
            <a:r>
              <a:rPr lang="en-US" dirty="0" smtClean="0">
                <a:latin typeface="+mn-lt"/>
              </a:rPr>
              <a:t>5 %</a:t>
            </a:r>
          </a:p>
        </p:txBody>
      </p:sp>
      <p:sp>
        <p:nvSpPr>
          <p:cNvPr id="79" name="TextBox 78"/>
          <p:cNvSpPr txBox="1"/>
          <p:nvPr/>
        </p:nvSpPr>
        <p:spPr>
          <a:xfrm>
            <a:off x="1035050" y="4316412"/>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80 %</a:t>
            </a:r>
          </a:p>
        </p:txBody>
      </p:sp>
      <p:cxnSp>
        <p:nvCxnSpPr>
          <p:cNvPr id="82" name="Straight Connector 81"/>
          <p:cNvCxnSpPr>
            <a:stCxn id="72" idx="3"/>
          </p:cNvCxnSpPr>
          <p:nvPr/>
        </p:nvCxnSpPr>
        <p:spPr>
          <a:xfrm flipV="1">
            <a:off x="1905000" y="5992813"/>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60375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fontScale="90000"/>
          </a:bodyPr>
          <a:lstStyle/>
          <a:p>
            <a:r>
              <a:rPr lang="fr-SN" dirty="0"/>
              <a:t>Accouchements </a:t>
            </a:r>
            <a:r>
              <a:rPr lang="en-US" dirty="0" err="1" smtClean="0"/>
              <a:t>dans</a:t>
            </a:r>
            <a:r>
              <a:rPr lang="en-US" dirty="0" smtClean="0"/>
              <a:t> un </a:t>
            </a:r>
            <a:r>
              <a:rPr lang="en-US" dirty="0" err="1" smtClean="0"/>
              <a:t>établissement</a:t>
            </a:r>
            <a:r>
              <a:rPr lang="en-US" dirty="0" smtClean="0"/>
              <a:t> de santé </a:t>
            </a:r>
            <a:r>
              <a:rPr lang="fr-FR" dirty="0" smtClean="0"/>
              <a:t>selon la région</a:t>
            </a:r>
            <a:endParaRPr lang="en-US" dirty="0"/>
          </a:p>
        </p:txBody>
      </p:sp>
      <p:sp>
        <p:nvSpPr>
          <p:cNvPr id="2" name="TextBox 1"/>
          <p:cNvSpPr txBox="1"/>
          <p:nvPr/>
        </p:nvSpPr>
        <p:spPr>
          <a:xfrm>
            <a:off x="38100" y="6502525"/>
            <a:ext cx="9067800" cy="338554"/>
          </a:xfrm>
          <a:prstGeom prst="rect">
            <a:avLst/>
          </a:prstGeom>
          <a:noFill/>
        </p:spPr>
        <p:txBody>
          <a:bodyPr wrap="square" rtlCol="0">
            <a:spAutoFit/>
          </a:bodyPr>
          <a:lstStyle/>
          <a:p>
            <a:pPr algn="ctr"/>
            <a:r>
              <a:rPr lang="en-US" sz="1600" i="1" dirty="0" err="1" smtClean="0">
                <a:latin typeface="+mn-lt"/>
              </a:rPr>
              <a:t>Résultats</a:t>
            </a:r>
            <a:r>
              <a:rPr lang="en-US" sz="1600" i="1" dirty="0" smtClean="0">
                <a:latin typeface="+mn-lt"/>
              </a:rPr>
              <a:t> </a:t>
            </a:r>
            <a:r>
              <a:rPr lang="en-US" sz="1600" i="1" dirty="0" err="1" smtClean="0">
                <a:latin typeface="+mn-lt"/>
              </a:rPr>
              <a:t>basés</a:t>
            </a:r>
            <a:r>
              <a:rPr lang="en-US" sz="1600" i="1" dirty="0" smtClean="0">
                <a:latin typeface="+mn-lt"/>
              </a:rPr>
              <a:t> sur les </a:t>
            </a:r>
            <a:r>
              <a:rPr lang="en-US" sz="1600" i="1" dirty="0" err="1" smtClean="0">
                <a:latin typeface="+mn-lt"/>
              </a:rPr>
              <a:t>données</a:t>
            </a:r>
            <a:r>
              <a:rPr lang="en-US" sz="1600" i="1" dirty="0" smtClean="0">
                <a:latin typeface="+mn-lt"/>
              </a:rPr>
              <a:t> </a:t>
            </a:r>
            <a:r>
              <a:rPr lang="en-US" sz="1600" i="1" dirty="0" err="1" smtClean="0">
                <a:latin typeface="+mn-lt"/>
              </a:rPr>
              <a:t>agrégées</a:t>
            </a:r>
            <a:r>
              <a:rPr lang="en-US" sz="1600" i="1" dirty="0" smtClean="0">
                <a:latin typeface="+mn-lt"/>
              </a:rPr>
              <a:t> de 2015 et 2016</a:t>
            </a:r>
            <a:endParaRPr lang="en-US" sz="1600" i="1" dirty="0">
              <a:latin typeface="+mn-lt"/>
            </a:endParaRPr>
          </a:p>
        </p:txBody>
      </p:sp>
      <p:sp>
        <p:nvSpPr>
          <p:cNvPr id="80" name="Text Box 10"/>
          <p:cNvSpPr txBox="1">
            <a:spLocks noChangeArrowheads="1"/>
          </p:cNvSpPr>
          <p:nvPr/>
        </p:nvSpPr>
        <p:spPr bwMode="auto">
          <a:xfrm>
            <a:off x="0" y="1083508"/>
            <a:ext cx="9144000" cy="646331"/>
          </a:xfrm>
          <a:prstGeom prst="rect">
            <a:avLst/>
          </a:prstGeom>
          <a:noFill/>
          <a:ln w="9525">
            <a:noFill/>
            <a:miter lim="800000"/>
            <a:headEnd/>
            <a:tailEnd/>
          </a:ln>
          <a:effectLst/>
        </p:spPr>
        <p:txBody>
          <a:bodyPr wrap="square">
            <a:spAutoFit/>
          </a:bodyPr>
          <a:lstStyle>
            <a:lvl1pPr eaLnBrk="0" hangingPunct="0">
              <a:defRPr sz="800">
                <a:solidFill>
                  <a:schemeClr val="tx1"/>
                </a:solidFill>
                <a:latin typeface="Times New Roman" pitchFamily="18" charset="0"/>
                <a:cs typeface="Arial" charset="0"/>
              </a:defRPr>
            </a:lvl1pPr>
            <a:lvl2pPr marL="742950" indent="-285750" eaLnBrk="0" hangingPunct="0">
              <a:defRPr sz="800">
                <a:solidFill>
                  <a:schemeClr val="tx1"/>
                </a:solidFill>
                <a:latin typeface="Times New Roman" pitchFamily="18" charset="0"/>
                <a:cs typeface="Arial" charset="0"/>
              </a:defRPr>
            </a:lvl2pPr>
            <a:lvl3pPr marL="1143000" indent="-228600" eaLnBrk="0" hangingPunct="0">
              <a:defRPr sz="800">
                <a:solidFill>
                  <a:schemeClr val="tx1"/>
                </a:solidFill>
                <a:latin typeface="Times New Roman" pitchFamily="18" charset="0"/>
                <a:cs typeface="Arial" charset="0"/>
              </a:defRPr>
            </a:lvl3pPr>
            <a:lvl4pPr marL="1600200" indent="-228600" eaLnBrk="0" hangingPunct="0">
              <a:defRPr sz="800">
                <a:solidFill>
                  <a:schemeClr val="tx1"/>
                </a:solidFill>
                <a:latin typeface="Times New Roman" pitchFamily="18" charset="0"/>
                <a:cs typeface="Arial" charset="0"/>
              </a:defRPr>
            </a:lvl4pPr>
            <a:lvl5pPr marL="2057400" indent="-228600" eaLnBrk="0" hangingPunct="0">
              <a:defRPr sz="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800">
                <a:solidFill>
                  <a:schemeClr val="tx1"/>
                </a:solidFill>
                <a:latin typeface="Times New Roman" pitchFamily="18" charset="0"/>
                <a:cs typeface="Arial" charset="0"/>
              </a:defRPr>
            </a:lvl9pPr>
          </a:lstStyle>
          <a:p>
            <a:pPr eaLnBrk="1" hangingPunct="1"/>
            <a:r>
              <a:rPr lang="fr-SN" sz="1800" i="1" dirty="0" smtClean="0">
                <a:latin typeface="Calibri" pitchFamily="34" charset="0"/>
              </a:rPr>
              <a:t>Pourcentage </a:t>
            </a:r>
            <a:r>
              <a:rPr lang="fr-FR" sz="1800" i="1" dirty="0" smtClean="0">
                <a:latin typeface="Calibri" pitchFamily="34" charset="0"/>
              </a:rPr>
              <a:t>de </a:t>
            </a:r>
            <a:r>
              <a:rPr lang="fr-FR" sz="1800" i="1" dirty="0">
                <a:latin typeface="Calibri" pitchFamily="34" charset="0"/>
              </a:rPr>
              <a:t>naissances vivantes ayant eu lieu </a:t>
            </a:r>
            <a:r>
              <a:rPr lang="fr-FR" sz="1800" i="1" dirty="0" smtClean="0">
                <a:latin typeface="Calibri" pitchFamily="34" charset="0"/>
              </a:rPr>
              <a:t>au cours des </a:t>
            </a:r>
            <a:r>
              <a:rPr lang="fr-FR" sz="1800" i="1" dirty="0">
                <a:latin typeface="Calibri" pitchFamily="34" charset="0"/>
              </a:rPr>
              <a:t>cinq années ayant précédé l’enquête </a:t>
            </a:r>
          </a:p>
        </p:txBody>
      </p:sp>
    </p:spTree>
    <p:extLst>
      <p:ext uri="{BB962C8B-B14F-4D97-AF65-F5344CB8AC3E}">
        <p14:creationId xmlns:p14="http://schemas.microsoft.com/office/powerpoint/2010/main" val="6574330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idx="4294967295"/>
          </p:nvPr>
        </p:nvSpPr>
        <p:spPr>
          <a:xfrm>
            <a:off x="0" y="0"/>
            <a:ext cx="9144000" cy="1143000"/>
          </a:xfrm>
        </p:spPr>
        <p:txBody>
          <a:bodyPr>
            <a:normAutofit fontScale="90000"/>
          </a:bodyPr>
          <a:lstStyle/>
          <a:p>
            <a:r>
              <a:rPr lang="fr-SN" dirty="0" smtClean="0">
                <a:solidFill>
                  <a:schemeClr val="tx1"/>
                </a:solidFill>
              </a:rPr>
              <a:t>Accouchements dans un établissement de santé dans la sous région</a:t>
            </a:r>
          </a:p>
        </p:txBody>
      </p:sp>
      <p:graphicFrame>
        <p:nvGraphicFramePr>
          <p:cNvPr id="6" name="Chart 5"/>
          <p:cNvGraphicFramePr/>
          <p:nvPr>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10"/>
          <p:cNvSpPr txBox="1">
            <a:spLocks noChangeArrowheads="1"/>
          </p:cNvSpPr>
          <p:nvPr/>
        </p:nvSpPr>
        <p:spPr bwMode="auto">
          <a:xfrm>
            <a:off x="0" y="1202106"/>
            <a:ext cx="9144000" cy="646331"/>
          </a:xfrm>
          <a:prstGeom prst="rect">
            <a:avLst/>
          </a:prstGeom>
          <a:noFill/>
          <a:ln w="9525">
            <a:noFill/>
            <a:miter lim="800000"/>
            <a:headEnd/>
            <a:tailEnd/>
          </a:ln>
          <a:effectLst/>
        </p:spPr>
        <p:txBody>
          <a:bodyPr wrap="square">
            <a:spAutoFit/>
          </a:bodyPr>
          <a:lstStyle>
            <a:lvl1pPr eaLnBrk="0" hangingPunct="0">
              <a:defRPr sz="800">
                <a:solidFill>
                  <a:schemeClr val="tx1"/>
                </a:solidFill>
                <a:latin typeface="Times New Roman" pitchFamily="18" charset="0"/>
                <a:cs typeface="Arial" charset="0"/>
              </a:defRPr>
            </a:lvl1pPr>
            <a:lvl2pPr marL="742950" indent="-285750" eaLnBrk="0" hangingPunct="0">
              <a:defRPr sz="800">
                <a:solidFill>
                  <a:schemeClr val="tx1"/>
                </a:solidFill>
                <a:latin typeface="Times New Roman" pitchFamily="18" charset="0"/>
                <a:cs typeface="Arial" charset="0"/>
              </a:defRPr>
            </a:lvl2pPr>
            <a:lvl3pPr marL="1143000" indent="-228600" eaLnBrk="0" hangingPunct="0">
              <a:defRPr sz="800">
                <a:solidFill>
                  <a:schemeClr val="tx1"/>
                </a:solidFill>
                <a:latin typeface="Times New Roman" pitchFamily="18" charset="0"/>
                <a:cs typeface="Arial" charset="0"/>
              </a:defRPr>
            </a:lvl3pPr>
            <a:lvl4pPr marL="1600200" indent="-228600" eaLnBrk="0" hangingPunct="0">
              <a:defRPr sz="800">
                <a:solidFill>
                  <a:schemeClr val="tx1"/>
                </a:solidFill>
                <a:latin typeface="Times New Roman" pitchFamily="18" charset="0"/>
                <a:cs typeface="Arial" charset="0"/>
              </a:defRPr>
            </a:lvl4pPr>
            <a:lvl5pPr marL="2057400" indent="-228600" eaLnBrk="0" hangingPunct="0">
              <a:defRPr sz="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800">
                <a:solidFill>
                  <a:schemeClr val="tx1"/>
                </a:solidFill>
                <a:latin typeface="Times New Roman" pitchFamily="18" charset="0"/>
                <a:cs typeface="Arial" charset="0"/>
              </a:defRPr>
            </a:lvl9pPr>
          </a:lstStyle>
          <a:p>
            <a:pPr algn="ctr" eaLnBrk="1" hangingPunct="1"/>
            <a:r>
              <a:rPr lang="fr-SN" sz="1800" i="1" dirty="0" smtClean="0">
                <a:latin typeface="Calibri" pitchFamily="34" charset="0"/>
              </a:rPr>
              <a:t>Pourcentage </a:t>
            </a:r>
            <a:r>
              <a:rPr lang="fr-FR" sz="1800" i="1" dirty="0" smtClean="0">
                <a:latin typeface="Calibri" pitchFamily="34" charset="0"/>
              </a:rPr>
              <a:t>de </a:t>
            </a:r>
            <a:r>
              <a:rPr lang="fr-FR" sz="1800" i="1" dirty="0">
                <a:latin typeface="Calibri" pitchFamily="34" charset="0"/>
              </a:rPr>
              <a:t>naissances vivantes ayant eu lieu </a:t>
            </a:r>
            <a:r>
              <a:rPr lang="fr-FR" sz="1800" i="1" dirty="0" smtClean="0">
                <a:latin typeface="Calibri" pitchFamily="34" charset="0"/>
              </a:rPr>
              <a:t>au cours des </a:t>
            </a:r>
            <a:r>
              <a:rPr lang="fr-FR" sz="1800" i="1" dirty="0">
                <a:latin typeface="Calibri" pitchFamily="34" charset="0"/>
              </a:rPr>
              <a:t>cinq années ayant précédé l’enquête </a:t>
            </a:r>
          </a:p>
        </p:txBody>
      </p:sp>
    </p:spTree>
    <p:extLst>
      <p:ext uri="{BB962C8B-B14F-4D97-AF65-F5344CB8AC3E}">
        <p14:creationId xmlns:p14="http://schemas.microsoft.com/office/powerpoint/2010/main" val="2344846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9" name="Text Box 9"/>
          <p:cNvSpPr txBox="1">
            <a:spLocks noChangeArrowheads="1"/>
          </p:cNvSpPr>
          <p:nvPr/>
        </p:nvSpPr>
        <p:spPr bwMode="auto">
          <a:xfrm>
            <a:off x="0" y="0"/>
            <a:ext cx="9144000" cy="1323439"/>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4000" dirty="0" smtClean="0">
                <a:latin typeface="+mn-lt"/>
                <a:cs typeface="+mn-cs"/>
              </a:rPr>
              <a:t>Accouchements assistés par</a:t>
            </a:r>
          </a:p>
          <a:p>
            <a:pPr algn="ctr" eaLnBrk="0" hangingPunct="0">
              <a:spcBef>
                <a:spcPts val="0"/>
              </a:spcBef>
              <a:defRPr/>
            </a:pPr>
            <a:r>
              <a:rPr lang="fr-SN" sz="4000" dirty="0" smtClean="0">
                <a:latin typeface="+mn-lt"/>
                <a:cs typeface="+mn-cs"/>
              </a:rPr>
              <a:t> du personnel formé*</a:t>
            </a:r>
            <a:endParaRPr lang="fr-SN" sz="4000" dirty="0">
              <a:latin typeface="+mn-lt"/>
              <a:cs typeface="+mn-cs"/>
            </a:endParaRPr>
          </a:p>
        </p:txBody>
      </p:sp>
      <p:sp>
        <p:nvSpPr>
          <p:cNvPr id="8" name="TextBox 7"/>
          <p:cNvSpPr txBox="1"/>
          <p:nvPr/>
        </p:nvSpPr>
        <p:spPr>
          <a:xfrm>
            <a:off x="6246421" y="3030979"/>
            <a:ext cx="2704077" cy="1569660"/>
          </a:xfrm>
          <a:prstGeom prst="rect">
            <a:avLst/>
          </a:prstGeom>
          <a:solidFill>
            <a:schemeClr val="tx2">
              <a:lumMod val="75000"/>
            </a:schemeClr>
          </a:solidFill>
        </p:spPr>
        <p:style>
          <a:lnRef idx="0">
            <a:schemeClr val="accent3"/>
          </a:lnRef>
          <a:fillRef idx="3">
            <a:schemeClr val="accent3"/>
          </a:fillRef>
          <a:effectRef idx="3">
            <a:schemeClr val="accent3"/>
          </a:effectRef>
          <a:fontRef idx="minor">
            <a:schemeClr val="lt1"/>
          </a:fontRef>
        </p:style>
        <p:txBody>
          <a:bodyPr wrap="square">
            <a:spAutoFit/>
          </a:bodyPr>
          <a:lstStyle/>
          <a:p>
            <a:pPr algn="ctr" eaLnBrk="0" hangingPunct="0">
              <a:spcBef>
                <a:spcPct val="50000"/>
              </a:spcBef>
              <a:defRPr/>
            </a:pPr>
            <a:r>
              <a:rPr lang="fr-SN" sz="2400" b="1" dirty="0" smtClean="0">
                <a:solidFill>
                  <a:schemeClr val="accent5"/>
                </a:solidFill>
              </a:rPr>
              <a:t>59 % </a:t>
            </a:r>
            <a:r>
              <a:rPr lang="fr-SN" sz="2400" dirty="0" smtClean="0">
                <a:solidFill>
                  <a:schemeClr val="accent5"/>
                </a:solidFill>
              </a:rPr>
              <a:t>des naissances vivantes ont été assistées par du personnel formé</a:t>
            </a:r>
            <a:endParaRPr lang="fr-SN" sz="2400" dirty="0">
              <a:solidFill>
                <a:schemeClr val="accent5"/>
              </a:solidFill>
            </a:endParaRPr>
          </a:p>
        </p:txBody>
      </p:sp>
      <p:graphicFrame>
        <p:nvGraphicFramePr>
          <p:cNvPr id="2" name="Chart 1"/>
          <p:cNvGraphicFramePr/>
          <p:nvPr>
            <p:extLst>
              <p:ext uri="{D42A27DB-BD31-4B8C-83A1-F6EECF244321}">
                <p14:modId xmlns:p14="http://schemas.microsoft.com/office/powerpoint/2010/main" val="3929515274"/>
              </p:ext>
            </p:extLst>
          </p:nvPr>
        </p:nvGraphicFramePr>
        <p:xfrm>
          <a:off x="0" y="1396999"/>
          <a:ext cx="7198242" cy="5663019"/>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Box 4"/>
          <p:cNvSpPr txBox="1">
            <a:spLocks noChangeArrowheads="1"/>
          </p:cNvSpPr>
          <p:nvPr/>
        </p:nvSpPr>
        <p:spPr bwMode="auto">
          <a:xfrm>
            <a:off x="6455459" y="1378335"/>
            <a:ext cx="2286000" cy="1200329"/>
          </a:xfrm>
          <a:prstGeom prst="rect">
            <a:avLst/>
          </a:prstGeom>
          <a:noFill/>
          <a:ln w="9525">
            <a:noFill/>
            <a:miter lim="800000"/>
            <a:headEnd/>
            <a:tailEnd/>
          </a:ln>
        </p:spPr>
        <p:txBody>
          <a:bodyPr wrap="square">
            <a:spAutoFit/>
          </a:bodyPr>
          <a:lstStyle/>
          <a:p>
            <a:pPr algn="ctr" eaLnBrk="0" hangingPunct="0">
              <a:lnSpc>
                <a:spcPct val="80000"/>
              </a:lnSpc>
              <a:defRPr/>
            </a:pPr>
            <a:r>
              <a:rPr lang="fr-FR" i="1" dirty="0" smtClean="0">
                <a:latin typeface="+mn-lt"/>
              </a:rPr>
              <a:t>Répartition (en %) </a:t>
            </a:r>
            <a:r>
              <a:rPr lang="fr-FR" sz="1800" i="1" dirty="0" smtClean="0">
                <a:latin typeface="+mn-lt"/>
              </a:rPr>
              <a:t>des </a:t>
            </a:r>
            <a:r>
              <a:rPr lang="fr-FR" sz="1800" i="1" dirty="0">
                <a:latin typeface="+mn-lt"/>
              </a:rPr>
              <a:t>naissances vivantes </a:t>
            </a:r>
            <a:r>
              <a:rPr lang="fr-FR" sz="1800" i="1" dirty="0" smtClean="0">
                <a:latin typeface="+mn-lt"/>
              </a:rPr>
              <a:t>ayant eu lieu des cinq années ayant précédé l’enquête </a:t>
            </a:r>
            <a:endParaRPr lang="fr-FR" sz="1800" i="1" dirty="0">
              <a:latin typeface="+mn-lt"/>
            </a:endParaRPr>
          </a:p>
        </p:txBody>
      </p:sp>
      <p:sp>
        <p:nvSpPr>
          <p:cNvPr id="10" name="Text Box 12"/>
          <p:cNvSpPr txBox="1">
            <a:spLocks noChangeArrowheads="1"/>
          </p:cNvSpPr>
          <p:nvPr/>
        </p:nvSpPr>
        <p:spPr bwMode="auto">
          <a:xfrm>
            <a:off x="0" y="6027003"/>
            <a:ext cx="2057400" cy="830997"/>
          </a:xfrm>
          <a:prstGeom prst="rect">
            <a:avLst/>
          </a:prstGeom>
          <a:noFill/>
          <a:ln w="9525">
            <a:noFill/>
            <a:miter lim="800000"/>
            <a:headEnd/>
            <a:tailEnd/>
          </a:ln>
          <a:effectLst/>
        </p:spPr>
        <p:txBody>
          <a:bodyPr wrap="square">
            <a:spAutoFit/>
          </a:bodyPr>
          <a:lstStyle/>
          <a:p>
            <a:pPr eaLnBrk="0" hangingPunct="0">
              <a:spcBef>
                <a:spcPct val="50000"/>
              </a:spcBef>
              <a:defRPr/>
            </a:pPr>
            <a:r>
              <a:rPr lang="fr-SN" sz="1600" i="1" dirty="0" smtClean="0">
                <a:latin typeface="+mn-lt"/>
                <a:cs typeface="+mn-cs"/>
              </a:rPr>
              <a:t>*</a:t>
            </a:r>
            <a:r>
              <a:rPr lang="fr-FR" sz="1600" i="1" dirty="0">
                <a:latin typeface="+mn-lt"/>
              </a:rPr>
              <a:t>Les médecins, les sages-femmes, les </a:t>
            </a:r>
            <a:r>
              <a:rPr lang="fr-FR" sz="1600" i="1" dirty="0" smtClean="0">
                <a:latin typeface="+mn-lt"/>
              </a:rPr>
              <a:t>infirmiers</a:t>
            </a:r>
            <a:endParaRPr lang="fr-SN" sz="1600" i="1" dirty="0">
              <a:latin typeface="+mn-lt"/>
            </a:endParaRPr>
          </a:p>
        </p:txBody>
      </p:sp>
    </p:spTree>
    <p:extLst>
      <p:ext uri="{BB962C8B-B14F-4D97-AF65-F5344CB8AC3E}">
        <p14:creationId xmlns:p14="http://schemas.microsoft.com/office/powerpoint/2010/main" val="3836014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noChangeArrowheads="1"/>
          </p:cNvSpPr>
          <p:nvPr>
            <p:ph type="title" idx="4294967295"/>
          </p:nvPr>
        </p:nvSpPr>
        <p:spPr>
          <a:xfrm>
            <a:off x="0" y="0"/>
            <a:ext cx="9144000" cy="1143000"/>
          </a:xfrm>
        </p:spPr>
        <p:txBody>
          <a:bodyPr>
            <a:normAutofit/>
          </a:bodyPr>
          <a:lstStyle/>
          <a:p>
            <a:pPr>
              <a:defRPr/>
            </a:pPr>
            <a:r>
              <a:rPr lang="fr-SN" sz="4000" noProof="0" dirty="0" smtClean="0">
                <a:solidFill>
                  <a:schemeClr val="tx1"/>
                </a:solidFill>
                <a:latin typeface="+mn-lt"/>
              </a:rPr>
              <a:t>Principaux résultats</a:t>
            </a:r>
            <a:endParaRPr lang="fr-SN" sz="4000" noProof="0" dirty="0">
              <a:solidFill>
                <a:schemeClr val="tx1"/>
              </a:solidFill>
              <a:latin typeface="+mn-lt"/>
            </a:endParaRPr>
          </a:p>
        </p:txBody>
      </p:sp>
      <p:sp>
        <p:nvSpPr>
          <p:cNvPr id="21506" name="Rectangle 3"/>
          <p:cNvSpPr>
            <a:spLocks noGrp="1" noChangeArrowheads="1"/>
          </p:cNvSpPr>
          <p:nvPr>
            <p:ph idx="4294967295"/>
          </p:nvPr>
        </p:nvSpPr>
        <p:spPr bwMode="auto">
          <a:xfrm>
            <a:off x="685800" y="1524000"/>
            <a:ext cx="7772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lnSpcReduction="10000"/>
          </a:bodyPr>
          <a:lstStyle/>
          <a:p>
            <a:pPr>
              <a:lnSpc>
                <a:spcPct val="90000"/>
              </a:lnSpc>
              <a:buClr>
                <a:schemeClr val="tx1"/>
              </a:buClr>
              <a:buSzPct val="90000"/>
              <a:buFontTx/>
              <a:buChar char="•"/>
            </a:pPr>
            <a:r>
              <a:rPr lang="fr-SN" b="1" dirty="0" smtClean="0">
                <a:solidFill>
                  <a:schemeClr val="tx2"/>
                </a:solidFill>
              </a:rPr>
              <a:t>96 </a:t>
            </a:r>
            <a:r>
              <a:rPr lang="fr-SN" b="1" dirty="0">
                <a:solidFill>
                  <a:schemeClr val="tx2"/>
                </a:solidFill>
              </a:rPr>
              <a:t>%</a:t>
            </a:r>
            <a:r>
              <a:rPr lang="fr-SN" noProof="0" dirty="0" smtClean="0">
                <a:solidFill>
                  <a:schemeClr val="tx2"/>
                </a:solidFill>
              </a:rPr>
              <a:t> </a:t>
            </a:r>
            <a:r>
              <a:rPr lang="fr-SN" noProof="0" dirty="0" smtClean="0">
                <a:solidFill>
                  <a:schemeClr val="tx1"/>
                </a:solidFill>
              </a:rPr>
              <a:t>des femmes reçoivent des </a:t>
            </a:r>
            <a:r>
              <a:rPr lang="fr-SN" b="1" dirty="0">
                <a:solidFill>
                  <a:schemeClr val="tx2"/>
                </a:solidFill>
              </a:rPr>
              <a:t>soins prénatals par </a:t>
            </a:r>
            <a:r>
              <a:rPr lang="fr-SN" b="1" dirty="0" smtClean="0">
                <a:solidFill>
                  <a:schemeClr val="tx2"/>
                </a:solidFill>
              </a:rPr>
              <a:t>un prestataire formé</a:t>
            </a:r>
            <a:r>
              <a:rPr lang="fr-SN" dirty="0"/>
              <a:t>. </a:t>
            </a:r>
            <a:endParaRPr lang="fr-SN" b="1" dirty="0">
              <a:solidFill>
                <a:schemeClr val="tx2">
                  <a:lumMod val="50000"/>
                </a:schemeClr>
              </a:solidFill>
            </a:endParaRPr>
          </a:p>
          <a:p>
            <a:pPr>
              <a:lnSpc>
                <a:spcPct val="90000"/>
              </a:lnSpc>
              <a:buClr>
                <a:schemeClr val="tx1"/>
              </a:buClr>
              <a:buSzPct val="90000"/>
              <a:buFontTx/>
              <a:buChar char="•"/>
            </a:pPr>
            <a:r>
              <a:rPr lang="fr-SN" b="1" dirty="0" smtClean="0">
                <a:solidFill>
                  <a:schemeClr val="tx2"/>
                </a:solidFill>
              </a:rPr>
              <a:t>82 </a:t>
            </a:r>
            <a:r>
              <a:rPr lang="fr-SN" b="1" dirty="0">
                <a:solidFill>
                  <a:schemeClr val="tx2"/>
                </a:solidFill>
              </a:rPr>
              <a:t>% </a:t>
            </a:r>
            <a:r>
              <a:rPr lang="fr-SN" dirty="0"/>
              <a:t>des dernières naissances ont été </a:t>
            </a:r>
            <a:r>
              <a:rPr lang="fr-SN" b="1" dirty="0">
                <a:solidFill>
                  <a:schemeClr val="tx2"/>
                </a:solidFill>
              </a:rPr>
              <a:t>protégées contre le tétanos néonatal</a:t>
            </a:r>
            <a:r>
              <a:rPr lang="fr-SN" dirty="0"/>
              <a:t>. </a:t>
            </a:r>
            <a:endParaRPr lang="fr-SN" noProof="0" dirty="0" smtClean="0">
              <a:solidFill>
                <a:schemeClr val="tx2"/>
              </a:solidFill>
            </a:endParaRPr>
          </a:p>
          <a:p>
            <a:pPr>
              <a:lnSpc>
                <a:spcPct val="90000"/>
              </a:lnSpc>
              <a:buClr>
                <a:schemeClr val="tx1"/>
              </a:buClr>
              <a:buSzPct val="90000"/>
              <a:buFontTx/>
              <a:buChar char="•"/>
            </a:pPr>
            <a:r>
              <a:rPr lang="fr-SN" b="1" dirty="0" smtClean="0">
                <a:solidFill>
                  <a:schemeClr val="tx2"/>
                </a:solidFill>
              </a:rPr>
              <a:t>76 </a:t>
            </a:r>
            <a:r>
              <a:rPr lang="fr-SN" b="1" dirty="0">
                <a:solidFill>
                  <a:schemeClr val="tx2"/>
                </a:solidFill>
              </a:rPr>
              <a:t>%</a:t>
            </a:r>
            <a:r>
              <a:rPr lang="fr-SN" b="1" noProof="0" dirty="0" smtClean="0">
                <a:solidFill>
                  <a:schemeClr val="tx2"/>
                </a:solidFill>
              </a:rPr>
              <a:t> </a:t>
            </a:r>
            <a:r>
              <a:rPr lang="fr-SN" noProof="0" dirty="0" smtClean="0"/>
              <a:t>de </a:t>
            </a:r>
            <a:r>
              <a:rPr lang="fr-SN" dirty="0" smtClean="0"/>
              <a:t>naissances se déroulent </a:t>
            </a:r>
            <a:r>
              <a:rPr lang="fr-SN" noProof="0" dirty="0" smtClean="0"/>
              <a:t>dans un </a:t>
            </a:r>
            <a:r>
              <a:rPr lang="fr-SN" b="1" dirty="0">
                <a:solidFill>
                  <a:schemeClr val="tx2"/>
                </a:solidFill>
              </a:rPr>
              <a:t>établissement de santé</a:t>
            </a:r>
            <a:r>
              <a:rPr lang="fr-SN" noProof="0" dirty="0" smtClean="0">
                <a:solidFill>
                  <a:schemeClr val="tx1"/>
                </a:solidFill>
              </a:rPr>
              <a:t>; </a:t>
            </a:r>
            <a:r>
              <a:rPr lang="fr-SN" b="1" dirty="0" smtClean="0">
                <a:solidFill>
                  <a:schemeClr val="tx2"/>
                </a:solidFill>
              </a:rPr>
              <a:t>24 </a:t>
            </a:r>
            <a:r>
              <a:rPr lang="fr-SN" b="1" dirty="0">
                <a:solidFill>
                  <a:schemeClr val="tx2"/>
                </a:solidFill>
              </a:rPr>
              <a:t>%</a:t>
            </a:r>
            <a:r>
              <a:rPr lang="fr-SN" b="1" noProof="0" dirty="0" smtClean="0">
                <a:solidFill>
                  <a:schemeClr val="tx2"/>
                </a:solidFill>
              </a:rPr>
              <a:t> </a:t>
            </a:r>
            <a:r>
              <a:rPr lang="fr-SN" dirty="0" smtClean="0"/>
              <a:t>se déroulent</a:t>
            </a:r>
            <a:r>
              <a:rPr lang="fr-SN" b="1" noProof="0" dirty="0" smtClean="0">
                <a:solidFill>
                  <a:schemeClr val="tx2"/>
                </a:solidFill>
              </a:rPr>
              <a:t> </a:t>
            </a:r>
            <a:r>
              <a:rPr lang="fr-SN" b="1" dirty="0">
                <a:solidFill>
                  <a:schemeClr val="tx2"/>
                </a:solidFill>
              </a:rPr>
              <a:t>à la </a:t>
            </a:r>
            <a:r>
              <a:rPr lang="fr-SN" b="1" dirty="0" smtClean="0">
                <a:solidFill>
                  <a:schemeClr val="tx2"/>
                </a:solidFill>
              </a:rPr>
              <a:t>maison</a:t>
            </a:r>
            <a:r>
              <a:rPr lang="fr-SN" dirty="0"/>
              <a:t>. </a:t>
            </a:r>
            <a:endParaRPr lang="fr-SN" b="1" dirty="0">
              <a:solidFill>
                <a:schemeClr val="tx2">
                  <a:lumMod val="50000"/>
                </a:schemeClr>
              </a:solidFill>
            </a:endParaRPr>
          </a:p>
          <a:p>
            <a:pPr>
              <a:lnSpc>
                <a:spcPct val="90000"/>
              </a:lnSpc>
              <a:buClr>
                <a:schemeClr val="tx1"/>
              </a:buClr>
              <a:buSzPct val="90000"/>
              <a:buFontTx/>
              <a:buChar char="•"/>
            </a:pPr>
            <a:r>
              <a:rPr lang="fr-SN" b="1" dirty="0">
                <a:solidFill>
                  <a:schemeClr val="tx2"/>
                </a:solidFill>
              </a:rPr>
              <a:t>59 % </a:t>
            </a:r>
            <a:r>
              <a:rPr lang="fr-SN" noProof="0" dirty="0" smtClean="0">
                <a:solidFill>
                  <a:schemeClr val="tx1"/>
                </a:solidFill>
              </a:rPr>
              <a:t>des naissances vivantes sont </a:t>
            </a:r>
            <a:r>
              <a:rPr lang="fr-SN" b="1" noProof="0" dirty="0" smtClean="0">
                <a:solidFill>
                  <a:schemeClr val="tx2"/>
                </a:solidFill>
              </a:rPr>
              <a:t>assistées par </a:t>
            </a:r>
            <a:r>
              <a:rPr lang="fr-SN" b="1" dirty="0" smtClean="0">
                <a:solidFill>
                  <a:schemeClr val="tx2"/>
                </a:solidFill>
              </a:rPr>
              <a:t>un</a:t>
            </a:r>
            <a:r>
              <a:rPr lang="fr-SN" b="1" noProof="0" dirty="0" smtClean="0">
                <a:solidFill>
                  <a:schemeClr val="tx2"/>
                </a:solidFill>
              </a:rPr>
              <a:t> prestataire formé</a:t>
            </a:r>
            <a:r>
              <a:rPr lang="fr-SN" dirty="0"/>
              <a:t>. </a:t>
            </a:r>
            <a:endParaRPr lang="fr-SN" dirty="0">
              <a:solidFill>
                <a:schemeClr val="tx2"/>
              </a:solidFill>
            </a:endParaRPr>
          </a:p>
          <a:p>
            <a:pPr>
              <a:lnSpc>
                <a:spcPct val="90000"/>
              </a:lnSpc>
              <a:buClr>
                <a:schemeClr val="tx1"/>
              </a:buClr>
              <a:buSzPct val="90000"/>
              <a:buFontTx/>
              <a:buChar char="•"/>
            </a:pPr>
            <a:endParaRPr lang="fr-SN" b="1" noProof="0" dirty="0" smtClean="0">
              <a:solidFill>
                <a:schemeClr val="tx2">
                  <a:lumMod val="50000"/>
                </a:schemeClr>
              </a:solidFill>
            </a:endParaRPr>
          </a:p>
        </p:txBody>
      </p:sp>
    </p:spTree>
    <p:extLst>
      <p:ext uri="{BB962C8B-B14F-4D97-AF65-F5344CB8AC3E}">
        <p14:creationId xmlns:p14="http://schemas.microsoft.com/office/powerpoint/2010/main" val="5733912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5"/>
          <p:cNvSpPr>
            <a:spLocks noGrp="1"/>
          </p:cNvSpPr>
          <p:nvPr>
            <p:ph type="title" idx="4294967295"/>
          </p:nvPr>
        </p:nvSpPr>
        <p:spPr>
          <a:xfrm>
            <a:off x="0" y="0"/>
            <a:ext cx="9144000" cy="838200"/>
          </a:xfrm>
        </p:spPr>
        <p:txBody>
          <a:bodyPr/>
          <a:lstStyle/>
          <a:p>
            <a:pPr eaLnBrk="1" hangingPunct="1"/>
            <a:r>
              <a:rPr lang="fr-SN" sz="4000" dirty="0" smtClean="0"/>
              <a:t>Échantillonnage 2016</a:t>
            </a:r>
          </a:p>
        </p:txBody>
      </p:sp>
      <p:sp>
        <p:nvSpPr>
          <p:cNvPr id="11267" name="Content Placeholder 6"/>
          <p:cNvSpPr>
            <a:spLocks noGrp="1"/>
          </p:cNvSpPr>
          <p:nvPr>
            <p:ph idx="4294967295"/>
          </p:nvPr>
        </p:nvSpPr>
        <p:spPr>
          <a:xfrm>
            <a:off x="0" y="990600"/>
            <a:ext cx="8763000" cy="5334000"/>
          </a:xfrm>
        </p:spPr>
        <p:txBody>
          <a:bodyPr>
            <a:normAutofit/>
          </a:bodyPr>
          <a:lstStyle/>
          <a:p>
            <a:pPr eaLnBrk="1" hangingPunct="1"/>
            <a:r>
              <a:rPr lang="fr-SN" sz="2600" dirty="0" smtClean="0"/>
              <a:t>214 grappes ont été tirées du </a:t>
            </a:r>
            <a:r>
              <a:rPr lang="fr-FR" sz="2600" dirty="0"/>
              <a:t>Recensement Général de la Population et de l’Habitat (RGPH) de </a:t>
            </a:r>
            <a:r>
              <a:rPr lang="fr-FR" sz="2600" dirty="0" smtClean="0"/>
              <a:t>2013</a:t>
            </a:r>
            <a:r>
              <a:rPr lang="fr-FR" sz="2400" dirty="0" smtClean="0"/>
              <a:t>.</a:t>
            </a:r>
            <a:endParaRPr lang="fr-SN" sz="2400" dirty="0" smtClean="0"/>
          </a:p>
          <a:p>
            <a:pPr eaLnBrk="1" hangingPunct="1"/>
            <a:r>
              <a:rPr lang="fr-SN" sz="2600" dirty="0" smtClean="0"/>
              <a:t>22 ménages ont été sélectionnés dans chaque grappe </a:t>
            </a:r>
            <a:r>
              <a:rPr lang="fr-FR" sz="2600" dirty="0"/>
              <a:t>avec un tirage systématique à </a:t>
            </a:r>
            <a:r>
              <a:rPr lang="fr-FR" sz="2600" dirty="0" smtClean="0"/>
              <a:t>probabilité </a:t>
            </a:r>
            <a:r>
              <a:rPr lang="fr-FR" sz="2600" dirty="0"/>
              <a:t>égale</a:t>
            </a:r>
            <a:r>
              <a:rPr lang="fr-FR" sz="2600" dirty="0" smtClean="0"/>
              <a:t>.</a:t>
            </a:r>
          </a:p>
          <a:p>
            <a:pPr eaLnBrk="1" hangingPunct="1"/>
            <a:r>
              <a:rPr lang="fr-FR" sz="2600" dirty="0" smtClean="0"/>
              <a:t>Toutes les femmes de 15-49 ans et les enfants de 0-59 mois dans les ménages </a:t>
            </a:r>
            <a:r>
              <a:rPr lang="fr-SN" sz="2600" dirty="0"/>
              <a:t>sélectionnés </a:t>
            </a:r>
            <a:r>
              <a:rPr lang="fr-SN" sz="2600" dirty="0" smtClean="0"/>
              <a:t>ont </a:t>
            </a:r>
            <a:r>
              <a:rPr lang="fr-FR" sz="2600" dirty="0" smtClean="0"/>
              <a:t>été éligibles </a:t>
            </a:r>
            <a:r>
              <a:rPr lang="fr-FR" sz="2600" dirty="0"/>
              <a:t>pour l’enquête. </a:t>
            </a:r>
            <a:endParaRPr lang="fr-FR" sz="2600" dirty="0" smtClean="0"/>
          </a:p>
          <a:p>
            <a:pPr eaLnBrk="1" hangingPunct="1"/>
            <a:r>
              <a:rPr lang="fr-FR" sz="2600" dirty="0" smtClean="0"/>
              <a:t>Dans un sous-échantillon d’un ménage sur deux, tous les hommes de 15-59 ans ont été éligibles pour l’enquête.</a:t>
            </a:r>
          </a:p>
          <a:p>
            <a:pPr eaLnBrk="1" hangingPunct="1"/>
            <a:r>
              <a:rPr lang="fr-FR" sz="2600" dirty="0"/>
              <a:t>Cet échantillon a été stratifié de manière à être représentatif par milieu de résidence (urbain-rural) et ainsi que des 4 grandes régions</a:t>
            </a:r>
            <a:r>
              <a:rPr lang="fr-FR" sz="2600" dirty="0" smtClean="0"/>
              <a:t>.</a:t>
            </a:r>
            <a:endParaRPr lang="fr-FR" sz="2600" dirty="0"/>
          </a:p>
        </p:txBody>
      </p:sp>
    </p:spTree>
    <p:extLst>
      <p:ext uri="{BB962C8B-B14F-4D97-AF65-F5344CB8AC3E}">
        <p14:creationId xmlns:p14="http://schemas.microsoft.com/office/powerpoint/2010/main" val="311751508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solidFill>
                  <a:schemeClr val="bg1"/>
                </a:solidFill>
              </a:rPr>
              <a:t>Santé de la mère</a:t>
            </a:r>
            <a:endParaRPr lang="en-US" b="1" dirty="0" smtClean="0">
              <a:solidFill>
                <a:schemeClr val="bg1"/>
              </a:solidFill>
            </a:endParaRPr>
          </a:p>
        </p:txBody>
      </p:sp>
    </p:spTree>
    <p:extLst>
      <p:ext uri="{BB962C8B-B14F-4D97-AF65-F5344CB8AC3E}">
        <p14:creationId xmlns:p14="http://schemas.microsoft.com/office/powerpoint/2010/main" val="3568661389"/>
      </p:ext>
    </p:extLst>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962150"/>
            <a:ext cx="3581400" cy="3200400"/>
          </a:xfrm>
        </p:spPr>
        <p:txBody>
          <a:bodyPr>
            <a:normAutofit/>
          </a:bodyPr>
          <a:lstStyle/>
          <a:p>
            <a:r>
              <a:rPr lang="fr-FR" noProof="0" dirty="0" smtClean="0"/>
              <a:t>Soins prénatals</a:t>
            </a:r>
          </a:p>
          <a:p>
            <a:r>
              <a:rPr lang="fr-FR" dirty="0" smtClean="0"/>
              <a:t>Accouchement et soins postnatals</a:t>
            </a:r>
          </a:p>
          <a:p>
            <a:r>
              <a:rPr lang="fr-FR" b="1" dirty="0" smtClean="0">
                <a:solidFill>
                  <a:schemeClr val="tx2"/>
                </a:solidFill>
              </a:rPr>
              <a:t>Services de santé maternelle</a:t>
            </a:r>
          </a:p>
          <a:p>
            <a:pPr marL="0" indent="0">
              <a:buNone/>
            </a:pPr>
            <a:endParaRPr lang="fr-FR" dirty="0" smtClean="0"/>
          </a:p>
        </p:txBody>
      </p:sp>
    </p:spTree>
    <p:extLst>
      <p:ext uri="{BB962C8B-B14F-4D97-AF65-F5344CB8AC3E}">
        <p14:creationId xmlns:p14="http://schemas.microsoft.com/office/powerpoint/2010/main" val="1021159288"/>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a:normAutofit fontScale="90000"/>
          </a:bodyPr>
          <a:lstStyle/>
          <a:p>
            <a:r>
              <a:rPr lang="fr-FR" dirty="0" smtClean="0"/>
              <a:t>Disponibilité </a:t>
            </a:r>
            <a:r>
              <a:rPr lang="fr-FR" dirty="0"/>
              <a:t>des services </a:t>
            </a:r>
            <a:r>
              <a:rPr lang="fr-FR" dirty="0" smtClean="0"/>
              <a:t>de </a:t>
            </a:r>
            <a:r>
              <a:rPr lang="fr-FR" dirty="0"/>
              <a:t>santé maternelle</a:t>
            </a:r>
            <a:endParaRPr lang="en-US" dirty="0"/>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653114208"/>
              </p:ext>
            </p:extLst>
          </p:nvPr>
        </p:nvGraphicFramePr>
        <p:xfrm>
          <a:off x="0" y="2581275"/>
          <a:ext cx="9144000" cy="42672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44" y="1524000"/>
            <a:ext cx="9144000" cy="646331"/>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b="1" i="1" dirty="0" smtClean="0">
                <a:latin typeface="+mn-lt"/>
              </a:rPr>
              <a:t>N=371</a:t>
            </a:r>
            <a:r>
              <a:rPr lang="fr-FR" i="1" dirty="0" smtClean="0">
                <a:latin typeface="+mn-lt"/>
              </a:rPr>
              <a:t>), </a:t>
            </a:r>
            <a:r>
              <a:rPr lang="fr-FR" i="1" dirty="0">
                <a:latin typeface="+mn-lt"/>
              </a:rPr>
              <a:t>pourcentage offrant les services spécifiques de maternité et les services complets de maternité </a:t>
            </a:r>
            <a:endParaRPr lang="en-US" i="1" dirty="0" err="1" smtClean="0">
              <a:latin typeface="+mn-lt"/>
            </a:endParaRPr>
          </a:p>
        </p:txBody>
      </p:sp>
    </p:spTree>
    <p:extLst>
      <p:ext uri="{BB962C8B-B14F-4D97-AF65-F5344CB8AC3E}">
        <p14:creationId xmlns:p14="http://schemas.microsoft.com/office/powerpoint/2010/main" val="337542536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normAutofit/>
          </a:bodyPr>
          <a:lstStyle/>
          <a:p>
            <a:r>
              <a:rPr lang="fr-HT" sz="3600" dirty="0" smtClean="0"/>
              <a:t>Équipement </a:t>
            </a:r>
            <a:r>
              <a:rPr lang="fr-HT" sz="3600" dirty="0"/>
              <a:t>pour les services de </a:t>
            </a:r>
            <a:r>
              <a:rPr lang="fr-HT" sz="3600" dirty="0" smtClean="0"/>
              <a:t>CPN</a:t>
            </a:r>
            <a:endParaRPr lang="en-US" sz="3600" dirty="0"/>
          </a:p>
        </p:txBody>
      </p:sp>
      <p:graphicFrame>
        <p:nvGraphicFramePr>
          <p:cNvPr id="7" name="Content Placeholder 6"/>
          <p:cNvGraphicFramePr>
            <a:graphicFrameLocks noGrp="1"/>
          </p:cNvGraphicFramePr>
          <p:nvPr>
            <p:ph idx="4294967295"/>
            <p:extLst/>
          </p:nvPr>
        </p:nvGraphicFramePr>
        <p:xfrm>
          <a:off x="0" y="1512332"/>
          <a:ext cx="9144000" cy="496466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2864" y="1143000"/>
            <a:ext cx="8978736" cy="369332"/>
          </a:xfrm>
          <a:prstGeom prst="rect">
            <a:avLst/>
          </a:prstGeom>
          <a:noFill/>
        </p:spPr>
        <p:txBody>
          <a:bodyPr wrap="square" rtlCol="0">
            <a:spAutoFit/>
          </a:bodyPr>
          <a:lstStyle/>
          <a:p>
            <a:r>
              <a:rPr lang="fr-HT" i="1" dirty="0">
                <a:latin typeface="+mn-lt"/>
              </a:rPr>
              <a:t>Parmi toutes </a:t>
            </a:r>
            <a:r>
              <a:rPr lang="fr-HT" i="1" dirty="0" smtClean="0">
                <a:latin typeface="+mn-lt"/>
              </a:rPr>
              <a:t>les structures offrant </a:t>
            </a:r>
            <a:r>
              <a:rPr lang="fr-HT" i="1" dirty="0">
                <a:latin typeface="+mn-lt"/>
              </a:rPr>
              <a:t>des </a:t>
            </a:r>
            <a:r>
              <a:rPr lang="fr-HT" i="1" dirty="0" smtClean="0">
                <a:latin typeface="+mn-lt"/>
              </a:rPr>
              <a:t>services de CPN (</a:t>
            </a:r>
            <a:r>
              <a:rPr lang="fr-HT" b="1" i="1" dirty="0" smtClean="0">
                <a:latin typeface="+mn-lt"/>
              </a:rPr>
              <a:t>N=325</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2959597070"/>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90600"/>
          </a:xfrm>
        </p:spPr>
        <p:txBody>
          <a:bodyPr>
            <a:normAutofit/>
          </a:bodyPr>
          <a:lstStyle/>
          <a:p>
            <a:r>
              <a:rPr lang="fr-HT" sz="4200" dirty="0" smtClean="0"/>
              <a:t>Capacité de diagnostic</a:t>
            </a:r>
            <a:endParaRPr lang="en-US" sz="4200" dirty="0"/>
          </a:p>
        </p:txBody>
      </p:sp>
      <p:graphicFrame>
        <p:nvGraphicFramePr>
          <p:cNvPr id="7" name="Content Placeholder 6"/>
          <p:cNvGraphicFramePr>
            <a:graphicFrameLocks noGrp="1"/>
          </p:cNvGraphicFramePr>
          <p:nvPr>
            <p:ph idx="4294967295"/>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295400"/>
            <a:ext cx="9144000" cy="646331"/>
          </a:xfrm>
          <a:prstGeom prst="rect">
            <a:avLst/>
          </a:prstGeom>
          <a:noFill/>
        </p:spPr>
        <p:txBody>
          <a:bodyPr wrap="square" rtlCol="0">
            <a:spAutoFit/>
          </a:bodyPr>
          <a:lstStyle/>
          <a:p>
            <a:pPr algn="ctr"/>
            <a:r>
              <a:rPr lang="fr-HT" i="1" dirty="0">
                <a:latin typeface="+mn-lt"/>
              </a:rPr>
              <a:t>Parmi toutes les </a:t>
            </a:r>
            <a:r>
              <a:rPr lang="fr-HT" i="1" dirty="0" smtClean="0">
                <a:latin typeface="+mn-lt"/>
              </a:rPr>
              <a:t>structures offrant </a:t>
            </a:r>
            <a:r>
              <a:rPr lang="fr-HT" i="1" dirty="0">
                <a:latin typeface="+mn-lt"/>
              </a:rPr>
              <a:t>des </a:t>
            </a:r>
            <a:r>
              <a:rPr lang="fr-HT" i="1" dirty="0" smtClean="0">
                <a:latin typeface="+mn-lt"/>
              </a:rPr>
              <a:t>services de CPN (</a:t>
            </a:r>
            <a:r>
              <a:rPr lang="fr-HT" b="1" i="1" dirty="0" smtClean="0">
                <a:latin typeface="+mn-lt"/>
              </a:rPr>
              <a:t>N=325</a:t>
            </a:r>
            <a:r>
              <a:rPr lang="fr-HT" i="1" dirty="0" smtClean="0">
                <a:latin typeface="+mn-lt"/>
              </a:rPr>
              <a:t>), pourcentage </a:t>
            </a:r>
            <a:r>
              <a:rPr lang="fr-HT" i="1" dirty="0">
                <a:latin typeface="+mn-lt"/>
              </a:rPr>
              <a:t>ayant la capacité d’effectuer des tests de </a:t>
            </a:r>
            <a:r>
              <a:rPr lang="fr-HT" i="1" dirty="0" smtClean="0">
                <a:latin typeface="+mn-lt"/>
              </a:rPr>
              <a:t>: </a:t>
            </a:r>
            <a:endParaRPr lang="en-US" i="1" dirty="0" err="1">
              <a:latin typeface="+mn-lt"/>
            </a:endParaRPr>
          </a:p>
        </p:txBody>
      </p:sp>
    </p:spTree>
    <p:extLst>
      <p:ext uri="{BB962C8B-B14F-4D97-AF65-F5344CB8AC3E}">
        <p14:creationId xmlns:p14="http://schemas.microsoft.com/office/powerpoint/2010/main" val="258361955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676400"/>
          </a:xfrm>
        </p:spPr>
        <p:txBody>
          <a:bodyPr>
            <a:normAutofit/>
          </a:bodyPr>
          <a:lstStyle/>
          <a:p>
            <a:r>
              <a:rPr lang="fr-FR" sz="4200" dirty="0"/>
              <a:t>Disponibilité des médicaments pour la consultation prénatale de </a:t>
            </a:r>
            <a:r>
              <a:rPr lang="fr-FR" sz="4200" dirty="0" smtClean="0"/>
              <a:t>routine</a:t>
            </a:r>
            <a:endParaRPr lang="en-US" sz="4200" dirty="0"/>
          </a:p>
        </p:txBody>
      </p:sp>
      <p:graphicFrame>
        <p:nvGraphicFramePr>
          <p:cNvPr id="4" name="Content Placeholder 3"/>
          <p:cNvGraphicFramePr>
            <a:graphicFrameLocks noGrp="1"/>
          </p:cNvGraphicFramePr>
          <p:nvPr>
            <p:ph idx="4294967295"/>
            <p:extLst/>
          </p:nvPr>
        </p:nvGraphicFramePr>
        <p:xfrm>
          <a:off x="0" y="2368550"/>
          <a:ext cx="9144000" cy="448945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20472" y="1752600"/>
            <a:ext cx="9144000" cy="646331"/>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i="1" dirty="0">
                <a:latin typeface="+mn-lt"/>
              </a:rPr>
              <a:t>offrant les services de </a:t>
            </a:r>
            <a:r>
              <a:rPr lang="fr-FR" i="1" dirty="0" smtClean="0">
                <a:latin typeface="+mn-lt"/>
              </a:rPr>
              <a:t>CPN (</a:t>
            </a:r>
            <a:r>
              <a:rPr lang="fr-FR" b="1" i="1" dirty="0" smtClean="0">
                <a:latin typeface="+mn-lt"/>
              </a:rPr>
              <a:t>N=325</a:t>
            </a:r>
            <a:r>
              <a:rPr lang="fr-FR" i="1" dirty="0" smtClean="0">
                <a:latin typeface="+mn-lt"/>
              </a:rPr>
              <a:t>), </a:t>
            </a:r>
            <a:r>
              <a:rPr lang="fr-FR" i="1" dirty="0">
                <a:latin typeface="+mn-lt"/>
              </a:rPr>
              <a:t>pourcentage qui </a:t>
            </a:r>
            <a:r>
              <a:rPr lang="fr-FR" i="1" dirty="0" smtClean="0">
                <a:latin typeface="+mn-lt"/>
              </a:rPr>
              <a:t>disposaient (le jour de l’enquête) de :</a:t>
            </a:r>
            <a:endParaRPr lang="en-US" i="1" dirty="0" err="1" smtClean="0">
              <a:latin typeface="+mn-lt"/>
            </a:endParaRPr>
          </a:p>
        </p:txBody>
      </p:sp>
    </p:spTree>
    <p:extLst>
      <p:ext uri="{BB962C8B-B14F-4D97-AF65-F5344CB8AC3E}">
        <p14:creationId xmlns:p14="http://schemas.microsoft.com/office/powerpoint/2010/main" val="381752960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idx="4294967295"/>
          </p:nvPr>
        </p:nvSpPr>
        <p:spPr>
          <a:xfrm>
            <a:off x="0" y="0"/>
            <a:ext cx="9182100" cy="990600"/>
          </a:xfrm>
        </p:spPr>
        <p:txBody>
          <a:bodyPr>
            <a:normAutofit/>
          </a:bodyPr>
          <a:lstStyle/>
          <a:p>
            <a:r>
              <a:rPr lang="fr-HT" sz="4200" dirty="0"/>
              <a:t>Examen physique de base</a:t>
            </a:r>
            <a:endParaRPr lang="fr-FR" sz="4200" dirty="0" smtClean="0"/>
          </a:p>
        </p:txBody>
      </p:sp>
      <p:graphicFrame>
        <p:nvGraphicFramePr>
          <p:cNvPr id="4" name="Chart Placeholder 3"/>
          <p:cNvGraphicFramePr>
            <a:graphicFrameLocks noGrp="1"/>
          </p:cNvGraphicFramePr>
          <p:nvPr>
            <p:ph type="chart" idx="4294967295"/>
            <p:extLst/>
          </p:nvPr>
        </p:nvGraphicFramePr>
        <p:xfrm>
          <a:off x="762000" y="1752600"/>
          <a:ext cx="82296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33798" name="Text Box 6"/>
          <p:cNvSpPr txBox="1">
            <a:spLocks noChangeArrowheads="1"/>
          </p:cNvSpPr>
          <p:nvPr/>
        </p:nvSpPr>
        <p:spPr bwMode="auto">
          <a:xfrm>
            <a:off x="0" y="914400"/>
            <a:ext cx="9144000" cy="646331"/>
          </a:xfrm>
          <a:prstGeom prst="rect">
            <a:avLst/>
          </a:prstGeom>
          <a:noFill/>
          <a:ln w="9525">
            <a:noFill/>
            <a:miter lim="800000"/>
            <a:headEnd/>
            <a:tailEnd/>
          </a:ln>
          <a:effectLst/>
        </p:spPr>
        <p:txBody>
          <a:bodyPr wrap="square">
            <a:spAutoFit/>
          </a:bodyPr>
          <a:lstStyle/>
          <a:p>
            <a:pPr algn="ctr">
              <a:spcBef>
                <a:spcPct val="50000"/>
              </a:spcBef>
              <a:defRPr/>
            </a:pPr>
            <a:r>
              <a:rPr lang="fr-HT" i="1" dirty="0">
                <a:latin typeface="+mn-lt"/>
              </a:rPr>
              <a:t>Parmi les femmes enceintes venues en consultation prénatale et dont les consultations ont été </a:t>
            </a:r>
            <a:r>
              <a:rPr lang="fr-HT" i="1" dirty="0" smtClean="0">
                <a:latin typeface="+mn-lt"/>
              </a:rPr>
              <a:t>observées, pourcentages </a:t>
            </a:r>
            <a:r>
              <a:rPr lang="fr-HT" i="1" dirty="0">
                <a:latin typeface="+mn-lt"/>
              </a:rPr>
              <a:t>pour lesquelles la consultation intégrait </a:t>
            </a:r>
            <a:r>
              <a:rPr lang="fr-HT" i="1" dirty="0" smtClean="0">
                <a:latin typeface="+mn-lt"/>
              </a:rPr>
              <a:t>:</a:t>
            </a:r>
            <a:endParaRPr lang="fr-FR" i="1" dirty="0">
              <a:latin typeface="+mn-lt"/>
            </a:endParaRPr>
          </a:p>
        </p:txBody>
      </p:sp>
    </p:spTree>
    <p:extLst>
      <p:ext uri="{BB962C8B-B14F-4D97-AF65-F5344CB8AC3E}">
        <p14:creationId xmlns:p14="http://schemas.microsoft.com/office/powerpoint/2010/main" val="2052182227"/>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922338"/>
          </a:xfrm>
        </p:spPr>
        <p:txBody>
          <a:bodyPr>
            <a:normAutofit fontScale="90000"/>
          </a:bodyPr>
          <a:lstStyle/>
          <a:p>
            <a:pPr eaLnBrk="1" hangingPunct="1"/>
            <a:r>
              <a:rPr lang="fr-FR" sz="4000" dirty="0" smtClean="0"/>
              <a:t>Formation des prestataires des services de CPN</a:t>
            </a:r>
          </a:p>
        </p:txBody>
      </p:sp>
      <p:graphicFrame>
        <p:nvGraphicFramePr>
          <p:cNvPr id="4" name="Chart Placeholder 3"/>
          <p:cNvGraphicFramePr>
            <a:graphicFrameLocks noGrp="1"/>
          </p:cNvGraphicFramePr>
          <p:nvPr>
            <p:ph type="chart" idx="4294967295"/>
            <p:extLst/>
          </p:nvPr>
        </p:nvGraphicFramePr>
        <p:xfrm>
          <a:off x="228600" y="1371600"/>
          <a:ext cx="8915400" cy="54864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14844" y="922683"/>
            <a:ext cx="9129156" cy="646331"/>
          </a:xfrm>
          <a:prstGeom prst="rect">
            <a:avLst/>
          </a:prstGeom>
          <a:noFill/>
          <a:ln w="9525">
            <a:noFill/>
            <a:miter lim="800000"/>
            <a:headEnd/>
            <a:tailEnd/>
          </a:ln>
          <a:effectLst/>
        </p:spPr>
        <p:txBody>
          <a:bodyPr wrap="square">
            <a:spAutoFit/>
          </a:bodyPr>
          <a:lstStyle/>
          <a:p>
            <a:pPr>
              <a:spcBef>
                <a:spcPct val="50000"/>
              </a:spcBef>
              <a:defRPr/>
            </a:pPr>
            <a:r>
              <a:rPr lang="fr-FR" i="1" dirty="0">
                <a:latin typeface="+mn-lt"/>
              </a:rPr>
              <a:t>Pourcentage de prestataires des services de </a:t>
            </a:r>
            <a:r>
              <a:rPr lang="fr-FR" i="1" dirty="0" smtClean="0">
                <a:latin typeface="+mn-lt"/>
              </a:rPr>
              <a:t>CPN interviewés (</a:t>
            </a:r>
            <a:r>
              <a:rPr lang="fr-FR" b="1" i="1" dirty="0" smtClean="0">
                <a:latin typeface="+mn-lt"/>
              </a:rPr>
              <a:t>N=454</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1872423325"/>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idx="4294967295"/>
          </p:nvPr>
        </p:nvSpPr>
        <p:spPr>
          <a:xfrm>
            <a:off x="0" y="0"/>
            <a:ext cx="9144000" cy="1524000"/>
          </a:xfrm>
        </p:spPr>
        <p:txBody>
          <a:bodyPr>
            <a:noAutofit/>
          </a:bodyPr>
          <a:lstStyle/>
          <a:p>
            <a:r>
              <a:rPr lang="en-US" sz="3600" dirty="0" err="1"/>
              <a:t>Disponibilité</a:t>
            </a:r>
            <a:r>
              <a:rPr lang="en-US" sz="3600" dirty="0"/>
              <a:t> des services de </a:t>
            </a:r>
            <a:r>
              <a:rPr lang="en-US" sz="3600" dirty="0" err="1"/>
              <a:t>P</a:t>
            </a:r>
            <a:r>
              <a:rPr lang="en-US" sz="3600" dirty="0" err="1" smtClean="0"/>
              <a:t>révention</a:t>
            </a:r>
            <a:r>
              <a:rPr lang="en-US" sz="3600" dirty="0" smtClean="0"/>
              <a:t> </a:t>
            </a:r>
            <a:r>
              <a:rPr lang="en-US" sz="3600" dirty="0"/>
              <a:t>de la </a:t>
            </a:r>
            <a:r>
              <a:rPr lang="en-US" sz="3600" dirty="0" smtClean="0"/>
              <a:t>Transmission </a:t>
            </a:r>
            <a:r>
              <a:rPr lang="en-US" sz="3600" dirty="0" err="1" smtClean="0"/>
              <a:t>Mère</a:t>
            </a:r>
            <a:r>
              <a:rPr lang="en-US" sz="3600" dirty="0" smtClean="0"/>
              <a:t>-Enfant (PTME) </a:t>
            </a:r>
            <a:r>
              <a:rPr lang="en-US" sz="3600" dirty="0"/>
              <a:t>du VIH </a:t>
            </a:r>
            <a:r>
              <a:rPr lang="en-US" sz="3600" dirty="0" err="1"/>
              <a:t>dans</a:t>
            </a:r>
            <a:r>
              <a:rPr lang="en-US" sz="3600" dirty="0"/>
              <a:t> les institutions </a:t>
            </a:r>
            <a:r>
              <a:rPr lang="en-US" sz="3600" dirty="0" err="1"/>
              <a:t>offrant</a:t>
            </a:r>
            <a:r>
              <a:rPr lang="en-US" sz="3600" dirty="0"/>
              <a:t> des services </a:t>
            </a:r>
            <a:r>
              <a:rPr lang="en-US" sz="3600" dirty="0" smtClean="0"/>
              <a:t>de CPN</a:t>
            </a:r>
            <a:endParaRPr lang="en-US" sz="3600" dirty="0"/>
          </a:p>
        </p:txBody>
      </p:sp>
      <p:graphicFrame>
        <p:nvGraphicFramePr>
          <p:cNvPr id="7" name="Content Placeholder 6"/>
          <p:cNvGraphicFramePr>
            <a:graphicFrameLocks noGrp="1"/>
          </p:cNvGraphicFramePr>
          <p:nvPr>
            <p:ph idx="4294967295"/>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7917" y="1600200"/>
            <a:ext cx="9151917" cy="646331"/>
          </a:xfrm>
          <a:prstGeom prst="rect">
            <a:avLst/>
          </a:prstGeom>
          <a:noFill/>
        </p:spPr>
        <p:txBody>
          <a:bodyPr wrap="square" rtlCol="0">
            <a:spAutoFit/>
          </a:bodyPr>
          <a:lstStyle/>
          <a:p>
            <a:pPr algn="ctr"/>
            <a:r>
              <a:rPr lang="fr-HT" i="1" dirty="0">
                <a:latin typeface="+mn-lt"/>
              </a:rPr>
              <a:t>Parmi toutes les </a:t>
            </a:r>
            <a:r>
              <a:rPr lang="fr-HT" i="1" dirty="0" smtClean="0">
                <a:latin typeface="+mn-lt"/>
              </a:rPr>
              <a:t>structures offrant </a:t>
            </a:r>
            <a:r>
              <a:rPr lang="fr-HT" i="1" dirty="0">
                <a:latin typeface="+mn-lt"/>
              </a:rPr>
              <a:t>les </a:t>
            </a:r>
            <a:r>
              <a:rPr lang="fr-HT" i="1" dirty="0" smtClean="0">
                <a:latin typeface="+mn-lt"/>
              </a:rPr>
              <a:t> services de CPN </a:t>
            </a:r>
            <a:r>
              <a:rPr lang="fr-HT" i="1" dirty="0">
                <a:latin typeface="+mn-lt"/>
              </a:rPr>
              <a:t>et au moins un service de PTME </a:t>
            </a:r>
            <a:r>
              <a:rPr lang="fr-HT" i="1" dirty="0" smtClean="0">
                <a:latin typeface="+mn-lt"/>
              </a:rPr>
              <a:t>(</a:t>
            </a:r>
            <a:r>
              <a:rPr lang="fr-HT" b="1" i="1" dirty="0" smtClean="0">
                <a:latin typeface="+mn-lt"/>
              </a:rPr>
              <a:t>N=324</a:t>
            </a:r>
            <a:r>
              <a:rPr lang="fr-HT" i="1" dirty="0" smtClean="0">
                <a:latin typeface="+mn-lt"/>
              </a:rPr>
              <a:t>), pourcentage qui fournissent :</a:t>
            </a:r>
            <a:endParaRPr lang="en-US" i="1" dirty="0" err="1" smtClean="0">
              <a:latin typeface="+mn-lt"/>
            </a:endParaRPr>
          </a:p>
        </p:txBody>
      </p:sp>
    </p:spTree>
    <p:extLst>
      <p:ext uri="{BB962C8B-B14F-4D97-AF65-F5344CB8AC3E}">
        <p14:creationId xmlns:p14="http://schemas.microsoft.com/office/powerpoint/2010/main" val="243141672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lumMod val="50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solidFill>
                  <a:schemeClr val="accent5"/>
                </a:solidFill>
                <a:latin typeface="+mn-lt"/>
              </a:rPr>
              <a:t>Saint-Louis</a:t>
            </a:r>
          </a:p>
          <a:p>
            <a:pPr algn="ctr"/>
            <a:r>
              <a:rPr lang="en-US" dirty="0" smtClean="0">
                <a:solidFill>
                  <a:schemeClr val="accent5"/>
                </a:solidFill>
                <a:latin typeface="+mn-lt"/>
              </a:rPr>
              <a:t>86 %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err="1" smtClean="0">
                <a:latin typeface="+mn-lt"/>
              </a:rPr>
              <a:t>Matam</a:t>
            </a:r>
            <a:endParaRPr lang="en-US" dirty="0" smtClean="0">
              <a:latin typeface="+mn-lt"/>
            </a:endParaRPr>
          </a:p>
          <a:p>
            <a:pPr algn="ctr"/>
            <a:r>
              <a:rPr lang="en-US" dirty="0" smtClean="0">
                <a:latin typeface="+mn-lt"/>
              </a:rPr>
              <a:t>100 %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accent5"/>
                </a:solidFill>
                <a:latin typeface="+mn-lt"/>
              </a:rPr>
              <a:t>Tambacounda</a:t>
            </a:r>
            <a:endParaRPr lang="en-US" dirty="0" smtClean="0">
              <a:solidFill>
                <a:schemeClr val="accent5"/>
              </a:solidFill>
              <a:latin typeface="+mn-lt"/>
            </a:endParaRPr>
          </a:p>
          <a:p>
            <a:pPr algn="ctr"/>
            <a:r>
              <a:rPr lang="en-US" dirty="0" smtClean="0">
                <a:solidFill>
                  <a:schemeClr val="accent5"/>
                </a:solidFill>
                <a:latin typeface="+mn-lt"/>
              </a:rPr>
              <a:t>86 %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err="1" smtClean="0">
                <a:solidFill>
                  <a:schemeClr val="accent5"/>
                </a:solidFill>
                <a:latin typeface="+mn-lt"/>
              </a:rPr>
              <a:t>Kédougou</a:t>
            </a:r>
            <a:endParaRPr lang="en-US" dirty="0" smtClean="0">
              <a:solidFill>
                <a:schemeClr val="accent5"/>
              </a:solidFill>
              <a:latin typeface="+mn-lt"/>
            </a:endParaRPr>
          </a:p>
          <a:p>
            <a:pPr algn="ctr"/>
            <a:r>
              <a:rPr lang="en-US" dirty="0" smtClean="0">
                <a:solidFill>
                  <a:schemeClr val="accent5"/>
                </a:solidFill>
                <a:latin typeface="+mn-lt"/>
              </a:rPr>
              <a:t>82 %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err="1" smtClean="0">
                <a:solidFill>
                  <a:schemeClr val="accent5"/>
                </a:solidFill>
                <a:latin typeface="+mn-lt"/>
              </a:rPr>
              <a:t>Kolda</a:t>
            </a:r>
            <a:endParaRPr lang="en-US" dirty="0" smtClean="0">
              <a:solidFill>
                <a:schemeClr val="accent5"/>
              </a:solidFill>
              <a:latin typeface="+mn-lt"/>
            </a:endParaRPr>
          </a:p>
          <a:p>
            <a:pPr algn="ctr"/>
            <a:r>
              <a:rPr lang="en-US" dirty="0" smtClean="0">
                <a:solidFill>
                  <a:schemeClr val="accent5"/>
                </a:solidFill>
                <a:latin typeface="+mn-lt"/>
              </a:rPr>
              <a:t>64 %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err="1" smtClean="0">
                <a:latin typeface="+mn-lt"/>
              </a:rPr>
              <a:t>Sédhiou</a:t>
            </a:r>
            <a:endParaRPr lang="en-US" dirty="0" smtClean="0">
              <a:latin typeface="+mn-lt"/>
            </a:endParaRPr>
          </a:p>
          <a:p>
            <a:pPr algn="ctr"/>
            <a:r>
              <a:rPr lang="en-US" dirty="0" smtClean="0">
                <a:latin typeface="+mn-lt"/>
              </a:rPr>
              <a:t>97 %</a:t>
            </a:r>
          </a:p>
        </p:txBody>
      </p:sp>
      <p:sp>
        <p:nvSpPr>
          <p:cNvPr id="72" name="TextBox 71"/>
          <p:cNvSpPr txBox="1"/>
          <p:nvPr/>
        </p:nvSpPr>
        <p:spPr>
          <a:xfrm>
            <a:off x="682625" y="5943600"/>
            <a:ext cx="1222375" cy="646331"/>
          </a:xfrm>
          <a:prstGeom prst="rect">
            <a:avLst/>
          </a:prstGeom>
          <a:noFill/>
        </p:spPr>
        <p:txBody>
          <a:bodyPr wrap="square" rtlCol="0">
            <a:spAutoFit/>
          </a:bodyPr>
          <a:lstStyle/>
          <a:p>
            <a:pPr algn="ctr"/>
            <a:r>
              <a:rPr lang="en-US" dirty="0" err="1" smtClean="0">
                <a:latin typeface="+mn-lt"/>
              </a:rPr>
              <a:t>Ziguinchor</a:t>
            </a:r>
            <a:endParaRPr lang="en-US" dirty="0" smtClean="0">
              <a:latin typeface="+mn-lt"/>
            </a:endParaRPr>
          </a:p>
          <a:p>
            <a:pPr algn="ctr"/>
            <a:r>
              <a:rPr lang="en-US" dirty="0">
                <a:latin typeface="+mn-lt"/>
              </a:rPr>
              <a:t>8</a:t>
            </a:r>
            <a:r>
              <a:rPr lang="en-US" dirty="0" smtClean="0">
                <a:latin typeface="+mn-lt"/>
              </a:rPr>
              <a:t>4 %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err="1" smtClean="0">
                <a:latin typeface="+mn-lt"/>
              </a:rPr>
              <a:t>Kaffrine</a:t>
            </a:r>
            <a:endParaRPr lang="en-US" dirty="0" smtClean="0">
              <a:latin typeface="+mn-lt"/>
            </a:endParaRPr>
          </a:p>
          <a:p>
            <a:pPr algn="ctr"/>
            <a:r>
              <a:rPr lang="en-US" dirty="0" smtClean="0">
                <a:latin typeface="+mn-lt"/>
              </a:rPr>
              <a:t>99 %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err="1" smtClean="0">
                <a:solidFill>
                  <a:schemeClr val="accent5"/>
                </a:solidFill>
                <a:latin typeface="+mn-lt"/>
              </a:rPr>
              <a:t>Louga</a:t>
            </a:r>
            <a:endParaRPr lang="en-US" dirty="0" smtClean="0">
              <a:solidFill>
                <a:schemeClr val="accent5"/>
              </a:solidFill>
              <a:latin typeface="+mn-lt"/>
            </a:endParaRPr>
          </a:p>
          <a:p>
            <a:pPr algn="ctr"/>
            <a:r>
              <a:rPr lang="en-US" dirty="0" smtClean="0">
                <a:solidFill>
                  <a:schemeClr val="accent5"/>
                </a:solidFill>
                <a:latin typeface="+mn-lt"/>
              </a:rPr>
              <a:t>85 %</a:t>
            </a:r>
          </a:p>
        </p:txBody>
      </p:sp>
      <p:sp>
        <p:nvSpPr>
          <p:cNvPr id="75" name="TextBox 74"/>
          <p:cNvSpPr txBox="1"/>
          <p:nvPr/>
        </p:nvSpPr>
        <p:spPr>
          <a:xfrm>
            <a:off x="2551113" y="4718050"/>
            <a:ext cx="1022350" cy="646331"/>
          </a:xfrm>
          <a:prstGeom prst="rect">
            <a:avLst/>
          </a:prstGeom>
          <a:noFill/>
        </p:spPr>
        <p:txBody>
          <a:bodyPr wrap="square" rtlCol="0">
            <a:spAutoFit/>
          </a:bodyPr>
          <a:lstStyle/>
          <a:p>
            <a:pPr algn="ctr"/>
            <a:r>
              <a:rPr lang="en-US" dirty="0" err="1" smtClean="0">
                <a:solidFill>
                  <a:schemeClr val="accent5"/>
                </a:solidFill>
                <a:latin typeface="+mn-lt"/>
              </a:rPr>
              <a:t>Kaolack</a:t>
            </a:r>
            <a:endParaRPr lang="en-US" dirty="0" smtClean="0">
              <a:solidFill>
                <a:schemeClr val="accent5"/>
              </a:solidFill>
              <a:latin typeface="+mn-lt"/>
            </a:endParaRPr>
          </a:p>
          <a:p>
            <a:pPr algn="ctr"/>
            <a:r>
              <a:rPr lang="en-US" dirty="0" smtClean="0">
                <a:solidFill>
                  <a:schemeClr val="accent5"/>
                </a:solidFill>
                <a:latin typeface="+mn-lt"/>
              </a:rPr>
              <a:t>86 %</a:t>
            </a:r>
          </a:p>
        </p:txBody>
      </p:sp>
      <p:sp>
        <p:nvSpPr>
          <p:cNvPr id="76" name="TextBox 75"/>
          <p:cNvSpPr txBox="1"/>
          <p:nvPr/>
        </p:nvSpPr>
        <p:spPr>
          <a:xfrm>
            <a:off x="2251075" y="3571470"/>
            <a:ext cx="1022350" cy="646331"/>
          </a:xfrm>
          <a:prstGeom prst="rect">
            <a:avLst/>
          </a:prstGeom>
          <a:noFill/>
        </p:spPr>
        <p:txBody>
          <a:bodyPr wrap="square" rtlCol="0">
            <a:spAutoFit/>
          </a:bodyPr>
          <a:lstStyle/>
          <a:p>
            <a:pPr algn="ctr"/>
            <a:r>
              <a:rPr lang="en-US" dirty="0" err="1" smtClean="0">
                <a:latin typeface="+mn-lt"/>
              </a:rPr>
              <a:t>Diourbel</a:t>
            </a:r>
            <a:endParaRPr lang="en-US" dirty="0" smtClean="0">
              <a:latin typeface="+mn-lt"/>
            </a:endParaRPr>
          </a:p>
          <a:p>
            <a:pPr algn="ctr"/>
            <a:r>
              <a:rPr lang="en-US" dirty="0" smtClean="0">
                <a:latin typeface="+mn-lt"/>
              </a:rPr>
              <a:t>95 %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err="1" smtClean="0">
                <a:solidFill>
                  <a:schemeClr val="accent5"/>
                </a:solidFill>
                <a:latin typeface="+mn-lt"/>
              </a:rPr>
              <a:t>Thiès</a:t>
            </a:r>
            <a:endParaRPr lang="en-US" dirty="0" smtClean="0">
              <a:solidFill>
                <a:schemeClr val="accent5"/>
              </a:solidFill>
              <a:latin typeface="+mn-lt"/>
            </a:endParaRPr>
          </a:p>
          <a:p>
            <a:pPr algn="ctr"/>
            <a:r>
              <a:rPr lang="en-US" dirty="0" smtClean="0">
                <a:solidFill>
                  <a:schemeClr val="accent5"/>
                </a:solidFill>
                <a:latin typeface="+mn-lt"/>
              </a:rPr>
              <a:t>76 %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53 %</a:t>
            </a:r>
          </a:p>
        </p:txBody>
      </p:sp>
      <p:sp>
        <p:nvSpPr>
          <p:cNvPr id="79" name="TextBox 78"/>
          <p:cNvSpPr txBox="1"/>
          <p:nvPr/>
        </p:nvSpPr>
        <p:spPr>
          <a:xfrm>
            <a:off x="1035050" y="4572000"/>
            <a:ext cx="1022350" cy="646331"/>
          </a:xfrm>
          <a:prstGeom prst="rect">
            <a:avLst/>
          </a:prstGeom>
          <a:noFill/>
        </p:spPr>
        <p:txBody>
          <a:bodyPr wrap="square" rtlCol="0">
            <a:spAutoFit/>
          </a:bodyPr>
          <a:lstStyle/>
          <a:p>
            <a:pPr algn="ctr"/>
            <a:r>
              <a:rPr lang="en-US" dirty="0" err="1" smtClean="0">
                <a:latin typeface="+mn-lt"/>
              </a:rPr>
              <a:t>Fatick</a:t>
            </a:r>
            <a:endParaRPr lang="en-US" dirty="0" smtClean="0">
              <a:latin typeface="+mn-lt"/>
            </a:endParaRPr>
          </a:p>
          <a:p>
            <a:pPr algn="ctr"/>
            <a:r>
              <a:rPr lang="en-US" dirty="0" smtClean="0">
                <a:latin typeface="+mn-lt"/>
              </a:rPr>
              <a:t>99 %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err="1" smtClean="0">
                <a:latin typeface="+mn-lt"/>
              </a:rPr>
              <a:t>Sénégal</a:t>
            </a:r>
            <a:endParaRPr lang="en-US" sz="2400" b="1" dirty="0" smtClean="0">
              <a:latin typeface="+mn-lt"/>
            </a:endParaRPr>
          </a:p>
          <a:p>
            <a:pPr algn="ctr"/>
            <a:r>
              <a:rPr lang="en-US" sz="2400" b="1" dirty="0" smtClean="0">
                <a:latin typeface="+mn-lt"/>
              </a:rPr>
              <a:t>81 %</a:t>
            </a:r>
          </a:p>
        </p:txBody>
      </p:sp>
      <p:cxnSp>
        <p:nvCxnSpPr>
          <p:cNvPr id="82" name="Straight Connector 81"/>
          <p:cNvCxnSpPr>
            <a:stCxn id="72" idx="3"/>
          </p:cNvCxnSpPr>
          <p:nvPr/>
        </p:nvCxnSpPr>
        <p:spPr>
          <a:xfrm flipV="1">
            <a:off x="1905000" y="6248401"/>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1827213" y="4859339"/>
            <a:ext cx="609600" cy="183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1143000"/>
          </a:xfrm>
        </p:spPr>
        <p:txBody>
          <a:bodyPr>
            <a:normAutofit fontScale="90000"/>
          </a:bodyPr>
          <a:lstStyle/>
          <a:p>
            <a:r>
              <a:rPr lang="fr-FR" dirty="0"/>
              <a:t>Disponibilité </a:t>
            </a:r>
            <a:r>
              <a:rPr lang="fr-FR" dirty="0" smtClean="0"/>
              <a:t>des services d’accouchement normal selon la région</a:t>
            </a:r>
            <a:endParaRPr lang="en-US" dirty="0"/>
          </a:p>
        </p:txBody>
      </p:sp>
      <p:sp>
        <p:nvSpPr>
          <p:cNvPr id="81" name="TextBox 80"/>
          <p:cNvSpPr txBox="1"/>
          <p:nvPr/>
        </p:nvSpPr>
        <p:spPr>
          <a:xfrm>
            <a:off x="-5938" y="1219200"/>
            <a:ext cx="9144000" cy="646331"/>
          </a:xfrm>
          <a:prstGeom prst="rect">
            <a:avLst/>
          </a:prstGeom>
          <a:noFill/>
        </p:spPr>
        <p:txBody>
          <a:bodyPr wrap="square" rtlCol="0">
            <a:spAutoFit/>
          </a:bodyPr>
          <a:lstStyle/>
          <a:p>
            <a:r>
              <a:rPr lang="fr-FR" i="1" dirty="0">
                <a:latin typeface="+mn-lt"/>
              </a:rPr>
              <a:t>Parmi </a:t>
            </a:r>
            <a:r>
              <a:rPr lang="fr-FR" i="1" dirty="0" smtClean="0">
                <a:latin typeface="+mn-lt"/>
              </a:rPr>
              <a:t>toutes les structures (</a:t>
            </a:r>
            <a:r>
              <a:rPr lang="fr-FR" b="1" i="1" dirty="0" smtClean="0">
                <a:latin typeface="+mn-lt"/>
              </a:rPr>
              <a:t>N=371</a:t>
            </a:r>
            <a:r>
              <a:rPr lang="fr-FR" i="1" dirty="0" smtClean="0">
                <a:latin typeface="+mn-lt"/>
              </a:rPr>
              <a:t>), pourcentage qui offrent des services d’accouchement normal</a:t>
            </a:r>
            <a:endParaRPr lang="en-US" i="1" dirty="0" err="1" smtClean="0">
              <a:latin typeface="+mn-lt"/>
            </a:endParaRPr>
          </a:p>
        </p:txBody>
      </p:sp>
    </p:spTree>
    <p:extLst>
      <p:ext uri="{BB962C8B-B14F-4D97-AF65-F5344CB8AC3E}">
        <p14:creationId xmlns:p14="http://schemas.microsoft.com/office/powerpoint/2010/main" val="2760162244"/>
      </p:ext>
    </p:extLst>
  </p:cSld>
  <p:clrMapOvr>
    <a:masterClrMapping/>
  </p:clrMapOvr>
  <p:timing>
    <p:tnLst>
      <p:par>
        <p:cTn id="1" dur="indefinite" restart="never" nodeType="tmRoot"/>
      </p:par>
    </p:tnLst>
  </p:timing>
</p:sld>
</file>

<file path=ppt/theme/theme1.xml><?xml version="1.0" encoding="utf-8"?>
<a:theme xmlns:a="http://schemas.openxmlformats.org/drawingml/2006/main" name="Default Design">
  <a:themeElements>
    <a:clrScheme name="2016 Senegal CS">
      <a:dk1>
        <a:srgbClr val="000000"/>
      </a:dk1>
      <a:lt1>
        <a:srgbClr val="000000"/>
      </a:lt1>
      <a:dk2>
        <a:srgbClr val="9D85BE"/>
      </a:dk2>
      <a:lt2>
        <a:srgbClr val="491D74"/>
      </a:lt2>
      <a:accent1>
        <a:srgbClr val="FFD9A1"/>
      </a:accent1>
      <a:accent2>
        <a:srgbClr val="BD945A"/>
      </a:accent2>
      <a:accent3>
        <a:srgbClr val="9BCDAF"/>
      </a:accent3>
      <a:accent4>
        <a:srgbClr val="00936F"/>
      </a:accent4>
      <a:accent5>
        <a:srgbClr val="FFFFFF"/>
      </a:accent5>
      <a:accent6>
        <a:srgbClr val="547193"/>
      </a:accent6>
      <a:hlink>
        <a:srgbClr val="0000FF"/>
      </a:hlink>
      <a:folHlink>
        <a:srgbClr val="4D4D4F"/>
      </a:folHlink>
    </a:clrScheme>
    <a:fontScheme name="Default Design">
      <a:majorFont>
        <a:latin typeface="Helvetica"/>
        <a:ea typeface=""/>
        <a:cs typeface=""/>
      </a:majorFont>
      <a:minorFont>
        <a:latin typeface="Gill Sans M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Helvetic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Helvetica" pitchFamily="34"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ustom Design">
  <a:themeElements>
    <a:clrScheme name="2016 Senegal CS">
      <a:dk1>
        <a:srgbClr val="000000"/>
      </a:dk1>
      <a:lt1>
        <a:srgbClr val="000000"/>
      </a:lt1>
      <a:dk2>
        <a:srgbClr val="9D85BE"/>
      </a:dk2>
      <a:lt2>
        <a:srgbClr val="491D74"/>
      </a:lt2>
      <a:accent1>
        <a:srgbClr val="FFD9A1"/>
      </a:accent1>
      <a:accent2>
        <a:srgbClr val="BD945A"/>
      </a:accent2>
      <a:accent3>
        <a:srgbClr val="9BCDAF"/>
      </a:accent3>
      <a:accent4>
        <a:srgbClr val="00936F"/>
      </a:accent4>
      <a:accent5>
        <a:srgbClr val="FFFFFF"/>
      </a:accent5>
      <a:accent6>
        <a:srgbClr val="547193"/>
      </a:accent6>
      <a:hlink>
        <a:srgbClr val="0000FF"/>
      </a:hlink>
      <a:folHlink>
        <a:srgbClr val="4D4D4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Default Design">
  <a:themeElements>
    <a:clrScheme name="2016 Senegal CS">
      <a:dk1>
        <a:srgbClr val="000000"/>
      </a:dk1>
      <a:lt1>
        <a:srgbClr val="FFFFFF"/>
      </a:lt1>
      <a:dk2>
        <a:srgbClr val="9D85BE"/>
      </a:dk2>
      <a:lt2>
        <a:srgbClr val="491D74"/>
      </a:lt2>
      <a:accent1>
        <a:srgbClr val="FFD9A1"/>
      </a:accent1>
      <a:accent2>
        <a:srgbClr val="BD945A"/>
      </a:accent2>
      <a:accent3>
        <a:srgbClr val="9BCDAF"/>
      </a:accent3>
      <a:accent4>
        <a:srgbClr val="00936F"/>
      </a:accent4>
      <a:accent5>
        <a:srgbClr val="7DA7D8"/>
      </a:accent5>
      <a:accent6>
        <a:srgbClr val="547193"/>
      </a:accent6>
      <a:hlink>
        <a:srgbClr val="0000FF"/>
      </a:hlink>
      <a:folHlink>
        <a:srgbClr val="4D4D4F"/>
      </a:folHlink>
    </a:clrScheme>
    <a:fontScheme name="Default Design">
      <a:majorFont>
        <a:latin typeface="Helvetica"/>
        <a:ea typeface=""/>
        <a:cs typeface=""/>
      </a:majorFont>
      <a:minorFont>
        <a:latin typeface="Gill Sans M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Helvetic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Helvetica" pitchFamily="34"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5143</TotalTime>
  <Words>10911</Words>
  <Application>Microsoft Office PowerPoint</Application>
  <PresentationFormat>On-screen Show (4:3)</PresentationFormat>
  <Paragraphs>1850</Paragraphs>
  <Slides>203</Slides>
  <Notes>137</Notes>
  <HiddenSlides>0</HiddenSlides>
  <MMClips>0</MMClips>
  <ScaleCrop>false</ScaleCrop>
  <HeadingPairs>
    <vt:vector size="8" baseType="variant">
      <vt:variant>
        <vt:lpstr>Fonts Used</vt:lpstr>
      </vt:variant>
      <vt:variant>
        <vt:i4>5</vt:i4>
      </vt:variant>
      <vt:variant>
        <vt:lpstr>Theme</vt:lpstr>
      </vt:variant>
      <vt:variant>
        <vt:i4>3</vt:i4>
      </vt:variant>
      <vt:variant>
        <vt:lpstr>Embedded OLE Servers</vt:lpstr>
      </vt:variant>
      <vt:variant>
        <vt:i4>1</vt:i4>
      </vt:variant>
      <vt:variant>
        <vt:lpstr>Slide Titles</vt:lpstr>
      </vt:variant>
      <vt:variant>
        <vt:i4>203</vt:i4>
      </vt:variant>
    </vt:vector>
  </HeadingPairs>
  <TitlesOfParts>
    <vt:vector size="212" baseType="lpstr">
      <vt:lpstr>Arial</vt:lpstr>
      <vt:lpstr>Calibri</vt:lpstr>
      <vt:lpstr>Gill Sans MT</vt:lpstr>
      <vt:lpstr>Helvetica</vt:lpstr>
      <vt:lpstr>Times New Roman</vt:lpstr>
      <vt:lpstr>Default Design</vt:lpstr>
      <vt:lpstr>1_Custom Design</vt:lpstr>
      <vt:lpstr>1_Default Design</vt:lpstr>
      <vt:lpstr>Chart</vt:lpstr>
      <vt:lpstr>PowerPoint Presentation</vt:lpstr>
      <vt:lpstr>PowerPoint Presentation</vt:lpstr>
      <vt:lpstr>Enquête Continue</vt:lpstr>
      <vt:lpstr>Objectifs de l’Enquête Continue  au Sénégal</vt:lpstr>
      <vt:lpstr>Deux volets de l’Enquête Continue</vt:lpstr>
      <vt:lpstr>Éléments clés dans l’Enquête Démographique et  de Santé Continue (EDS-C)</vt:lpstr>
      <vt:lpstr>Éléments clés dans l’Enquête Démographique et  de Santé Continue (EDS-C)</vt:lpstr>
      <vt:lpstr>Éléments clés dans l’Enquête Démographique et  de Santé Continue (EDS-C)</vt:lpstr>
      <vt:lpstr>Échantillonnage 2016</vt:lpstr>
      <vt:lpstr>Domaines d’étude</vt:lpstr>
      <vt:lpstr>Tests biologiques</vt:lpstr>
      <vt:lpstr>Réalisation de l’enquête continue</vt:lpstr>
      <vt:lpstr>Collecte des données</vt:lpstr>
      <vt:lpstr>Résultats de l'enquête ménage et de l'enquête individuelle</vt:lpstr>
      <vt:lpstr>Résultats de données agrégées</vt:lpstr>
      <vt:lpstr>Éléments clés dans l’Enquête Continue sur la Prestation des Services de Soins de Santé (ECPSS)</vt:lpstr>
      <vt:lpstr>Éléments clés dans l’Enquête Continue sur la Prestation des Services de Soins de Santé (ECPSS)</vt:lpstr>
      <vt:lpstr>Éléments clés dans l’Enquête Continue sur la Prestation des Services de Soins de Santé (ECPSS)</vt:lpstr>
      <vt:lpstr>Méthodologie</vt:lpstr>
      <vt:lpstr>Questionnaires</vt:lpstr>
      <vt:lpstr>Formation</vt:lpstr>
      <vt:lpstr>Collecte des données</vt:lpstr>
      <vt:lpstr>Échantillon des structures de santé</vt:lpstr>
      <vt:lpstr>Échantillon des structures de santé</vt:lpstr>
      <vt:lpstr>Échantillon des prestataires</vt:lpstr>
      <vt:lpstr>Échantillon des observations et interviews de sortie</vt:lpstr>
      <vt:lpstr>Distribution des consultations observées :  Soins Curatifs Ambulatoires pour l’Enfant Malade</vt:lpstr>
      <vt:lpstr>Distribution des consultations observées : Consultation prénatale</vt:lpstr>
      <vt:lpstr>PowerPoint Presentation</vt:lpstr>
      <vt:lpstr>PowerPoint Presentation</vt:lpstr>
      <vt:lpstr>Caractéristiques des ménages</vt:lpstr>
      <vt:lpstr>Eau de boisson</vt:lpstr>
      <vt:lpstr>Type de toilettes </vt:lpstr>
      <vt:lpstr>Électricité </vt:lpstr>
      <vt:lpstr>Biens possédés par les ménages  </vt:lpstr>
      <vt:lpstr>Quintile de bien-être économique</vt:lpstr>
      <vt:lpstr>Quintiles de bien-être économique</vt:lpstr>
      <vt:lpstr>PowerPoint Presentation</vt:lpstr>
      <vt:lpstr>Niveau d’instruction des enquêtés</vt:lpstr>
      <vt:lpstr>Alphabétisation</vt:lpstr>
      <vt:lpstr>Activité économique</vt:lpstr>
      <vt:lpstr>Principaux résultats</vt:lpstr>
      <vt:lpstr>Disponibilité des services  et infrastructures de base</vt:lpstr>
      <vt:lpstr>PowerPoint Presentation</vt:lpstr>
      <vt:lpstr>Disponibilité des services de base</vt:lpstr>
      <vt:lpstr>Disponibilité de tous les services de base selon le type de structure et l’autorité de gestion</vt:lpstr>
      <vt:lpstr>Disponibilité de tous les services de base selon la région </vt:lpstr>
      <vt:lpstr>Tendances de la disponibilité des infrastructures de base</vt:lpstr>
      <vt:lpstr>Disponibilité du transport d’urgence selon la région </vt:lpstr>
      <vt:lpstr>Principaux résultats</vt:lpstr>
      <vt:lpstr>PowerPoint Presentation</vt:lpstr>
      <vt:lpstr>PowerPoint Presentation</vt:lpstr>
      <vt:lpstr>Indice Synthétique de Fécondité (ISF)</vt:lpstr>
      <vt:lpstr>Tendances de la fécondité</vt:lpstr>
      <vt:lpstr>Fécondité dans la sous-région</vt:lpstr>
      <vt:lpstr>Fécondité selon la région</vt:lpstr>
      <vt:lpstr>Âge médian à la première naissance</vt:lpstr>
      <vt:lpstr>Fécondité des adolescentes</vt:lpstr>
      <vt:lpstr>PowerPoint Presentation</vt:lpstr>
      <vt:lpstr>Utilisation actuelle de la contraception</vt:lpstr>
      <vt:lpstr>Tendance de la prévalence  contraceptive moderne</vt:lpstr>
      <vt:lpstr>PowerPoint Presentation</vt:lpstr>
      <vt:lpstr>Utilisation de la contraception moderne selon la région</vt:lpstr>
      <vt:lpstr>Demande en matière de planification familiale</vt:lpstr>
      <vt:lpstr>Besoins en matière de planification familiale</vt:lpstr>
      <vt:lpstr>Demande en matière de planification familiale satisfaite</vt:lpstr>
      <vt:lpstr>Principaux résultats</vt:lpstr>
      <vt:lpstr>Services de planification familiale</vt:lpstr>
      <vt:lpstr>PowerPoint Presentation</vt:lpstr>
      <vt:lpstr>Disponibilité des services de planification familiale (PF)</vt:lpstr>
      <vt:lpstr>Méthodes de PF offertes</vt:lpstr>
      <vt:lpstr>Disponibilité des produits de PF</vt:lpstr>
      <vt:lpstr>Disponibilité des produits de planification familiale selon la région</vt:lpstr>
      <vt:lpstr>Fréquence de la disponibilité des services de planification familiale</vt:lpstr>
      <vt:lpstr>Équipement pour les services de PF</vt:lpstr>
      <vt:lpstr>Formation des prestataires des services de planification familiale</vt:lpstr>
      <vt:lpstr>Principaux résultats</vt:lpstr>
      <vt:lpstr>PowerPoint Presentation</vt:lpstr>
      <vt:lpstr>PowerPoint Presentation</vt:lpstr>
      <vt:lpstr>PowerPoint Presentation</vt:lpstr>
      <vt:lpstr>PowerPoint Presentation</vt:lpstr>
      <vt:lpstr>Composants des visites prénatales</vt:lpstr>
      <vt:lpstr>Vaccination antitétanique</vt:lpstr>
      <vt:lpstr>PowerPoint Presentation</vt:lpstr>
      <vt:lpstr>Lieu de l’accouchement</vt:lpstr>
      <vt:lpstr>Accouchements dans un établissement de santé selon la région</vt:lpstr>
      <vt:lpstr>Accouchements dans un établissement de santé dans la sous région</vt:lpstr>
      <vt:lpstr>PowerPoint Presentation</vt:lpstr>
      <vt:lpstr>Principaux résultats</vt:lpstr>
      <vt:lpstr>Santé de la mère</vt:lpstr>
      <vt:lpstr>PowerPoint Presentation</vt:lpstr>
      <vt:lpstr>Disponibilité des services de santé maternelle</vt:lpstr>
      <vt:lpstr>Équipement pour les services de CPN</vt:lpstr>
      <vt:lpstr>Capacité de diagnostic</vt:lpstr>
      <vt:lpstr>Disponibilité des médicaments pour la consultation prénatale de routine</vt:lpstr>
      <vt:lpstr>Examen physique de base</vt:lpstr>
      <vt:lpstr>Formation des prestataires des services de CPN</vt:lpstr>
      <vt:lpstr>Disponibilité des services de Prévention de la Transmission Mère-Enfant (PTME) du VIH dans les institutions offrant des services de CPN</vt:lpstr>
      <vt:lpstr>Disponibilité des services d’accouchement normal selon la région</vt:lpstr>
      <vt:lpstr>Équipement pour les services d’accouchement normal</vt:lpstr>
      <vt:lpstr>Médicaments essentiels pour l’accouchement</vt:lpstr>
      <vt:lpstr>Activités essentielles en cas d’alerte pour les soins d’urgence obstétricale</vt:lpstr>
      <vt:lpstr>Pratiques des soins néonatals</vt:lpstr>
      <vt:lpstr>Formation des prestataires des services d'accouchements normaux ou de soins néonatals </vt:lpstr>
      <vt:lpstr>Formation des prestataires des services de soins néonatals </vt:lpstr>
      <vt:lpstr>PowerPoint Presentation</vt:lpstr>
      <vt:lpstr>PowerPoint Presentation</vt:lpstr>
      <vt:lpstr>PowerPoint Presentation</vt:lpstr>
      <vt:lpstr>L’excision</vt:lpstr>
      <vt:lpstr>Âge à l’excision</vt:lpstr>
      <vt:lpstr>Excision des filles</vt:lpstr>
      <vt:lpstr>PowerPoint Presentation</vt:lpstr>
      <vt:lpstr>Croyance au sujet de l'excision </vt:lpstr>
      <vt:lpstr>PowerPoint Presentation</vt:lpstr>
      <vt:lpstr>PowerPoint Presentation</vt:lpstr>
      <vt:lpstr>PowerPoint Presentation</vt:lpstr>
      <vt:lpstr>Indicateurs clés</vt:lpstr>
      <vt:lpstr>Mortalité des enfants</vt:lpstr>
      <vt:lpstr>Tendances de la mortalité des enfants</vt:lpstr>
      <vt:lpstr>Mortalité infanto-juvénile  dans la sous-région</vt:lpstr>
      <vt:lpstr>Mortalité infanto-juvenile selon la région</vt:lpstr>
      <vt:lpstr>PowerPoint Presentation</vt:lpstr>
      <vt:lpstr>Enfants complètement vaccinés</vt:lpstr>
      <vt:lpstr>PowerPoint Presentation</vt:lpstr>
      <vt:lpstr>Couverture vaccinale par régions</vt:lpstr>
      <vt:lpstr>PowerPoint Presentation</vt:lpstr>
      <vt:lpstr>Infections Respiratoires Aiguës (IRA)</vt:lpstr>
      <vt:lpstr>Diarrhée</vt:lpstr>
      <vt:lpstr>PowerPoint Presentation</vt:lpstr>
      <vt:lpstr>Pratiques alimentaires</vt:lpstr>
      <vt:lpstr>État nutritionnel des enfants</vt:lpstr>
      <vt:lpstr>Retard de croissance  dans la sous-région</vt:lpstr>
      <vt:lpstr>Retard de croissance selon la région</vt:lpstr>
      <vt:lpstr>Prévalence de l’anémie chez les enfants selon le milieu de résidence</vt:lpstr>
      <vt:lpstr>Tendances de l’anémie chez les enfants</vt:lpstr>
      <vt:lpstr>PowerPoint Presentation</vt:lpstr>
      <vt:lpstr>Enregistrement des naissances d'enfants de moins de 5 ans</vt:lpstr>
      <vt:lpstr>Avec qui vivent les enfants de moins de 18 ans ?</vt:lpstr>
      <vt:lpstr>Travail des enfants par résidence</vt:lpstr>
      <vt:lpstr>Principaux résultats</vt:lpstr>
      <vt:lpstr>Services de santé infantile</vt:lpstr>
      <vt:lpstr>PowerPoint Presentation</vt:lpstr>
      <vt:lpstr>Disponibilité des services de santé infantile</vt:lpstr>
      <vt:lpstr>Disponibilité de tous les services de santé infantile de base selon les régions </vt:lpstr>
      <vt:lpstr>Fréquence de la disponibilité des services de santé infantile </vt:lpstr>
      <vt:lpstr>Disponibilité des vaccins</vt:lpstr>
      <vt:lpstr>Disponibilité des vaccins selon les régions</vt:lpstr>
      <vt:lpstr>Équipement pour les services de soins curatifs infantiles</vt:lpstr>
      <vt:lpstr>Formation des prestataires des services de santé infantile</vt:lpstr>
      <vt:lpstr>PowerPoint Presentation</vt:lpstr>
      <vt:lpstr>Évaluation des signes de danger  pendant les consultations</vt:lpstr>
      <vt:lpstr>Évaluation des symptômes</vt:lpstr>
      <vt:lpstr>Principaux Résultats</vt:lpstr>
      <vt:lpstr>PowerPoint Presentation</vt:lpstr>
      <vt:lpstr>PowerPoint Presentation</vt:lpstr>
      <vt:lpstr>Disponibilité de moustiquaires selon la résidence </vt:lpstr>
      <vt:lpstr>Disponibilité de MII selon la région</vt:lpstr>
      <vt:lpstr>Tendance de la possession des MII</vt:lpstr>
      <vt:lpstr>MII dans la sous-région </vt:lpstr>
      <vt:lpstr>Couverture dans le ménage  et accès à une MII</vt:lpstr>
      <vt:lpstr>Pulvérisation Intradomiciliaire</vt:lpstr>
      <vt:lpstr>Utilisation des MII</vt:lpstr>
      <vt:lpstr>Tendance de l’utilisation des MII par les enfants</vt:lpstr>
      <vt:lpstr>PowerPoint Presentation</vt:lpstr>
      <vt:lpstr>Traitement Préventif Intermittent  pendant la grossesse (TPIg) </vt:lpstr>
      <vt:lpstr>PowerPoint Presentation</vt:lpstr>
      <vt:lpstr>Prise en charge de la fièvre</vt:lpstr>
      <vt:lpstr>PowerPoint Presentation</vt:lpstr>
      <vt:lpstr>Méthodologie</vt:lpstr>
      <vt:lpstr>Prévalence</vt:lpstr>
      <vt:lpstr>Prévalence du paludisme selon la région</vt:lpstr>
      <vt:lpstr>Prévalence du paludisme  par quintiles de bien-être économique</vt:lpstr>
      <vt:lpstr>Principaux résultats</vt:lpstr>
      <vt:lpstr>Paludisme</vt:lpstr>
      <vt:lpstr>PowerPoint Presentation</vt:lpstr>
      <vt:lpstr>PowerPoint Presentation</vt:lpstr>
      <vt:lpstr>Disponibilité des normes et protocoles, du personnel formé et de la capacité de diagnostic dans les structures offrant des services du paludisme</vt:lpstr>
      <vt:lpstr>Disponibilité de TDR selon la région </vt:lpstr>
      <vt:lpstr>Disponibilité de microscopie selon la région </vt:lpstr>
      <vt:lpstr>Disponibilité des medicaments et produits pour le paludisme</vt:lpstr>
      <vt:lpstr>Tendances de la disponibilité des antipaludiques dans les structures offrant des services du paludisme</vt:lpstr>
      <vt:lpstr>Principaux résultats</vt:lpstr>
      <vt:lpstr>VIH, Tuberculose et  Maladies non transmissibles</vt:lpstr>
      <vt:lpstr>PowerPoint Presentation</vt:lpstr>
      <vt:lpstr>Disponibilité d’un système de dépistage du VIH selon la région </vt:lpstr>
      <vt:lpstr>Disponibilité des services de conseils et test de dépistage du VIH</vt:lpstr>
      <vt:lpstr>PowerPoint Presentation</vt:lpstr>
      <vt:lpstr>Éléments pour les services de thérapie antirétrovirale</vt:lpstr>
      <vt:lpstr>Disponibilité des services des infections sexuellement transmissibles (IST)</vt:lpstr>
      <vt:lpstr>Éléments des services des infections sexuellement transmissibles</vt:lpstr>
      <vt:lpstr>PowerPoint Presentation</vt:lpstr>
      <vt:lpstr>Disponibilité des services de tuberculose (TB)</vt:lpstr>
      <vt:lpstr>PowerPoint Presentation</vt:lpstr>
      <vt:lpstr>Disponibilité du diagnostic de TB</vt:lpstr>
      <vt:lpstr>Traitement et suivi de traitement de TB</vt:lpstr>
      <vt:lpstr>PowerPoint Presentation</vt:lpstr>
      <vt:lpstr>Disponibilité des services du diabète par région </vt:lpstr>
      <vt:lpstr>Capacité de diagnostic et médicaments essentiels du diabète</vt:lpstr>
      <vt:lpstr>Disponibilité des services des maladies cardio-vasculaires par région </vt:lpstr>
      <vt:lpstr>Disponibilité des médicaments essentiels et produits pour les maladies cardiovasculaires </vt:lpstr>
      <vt:lpstr>Disponibilité des services des maladies respiratoires chroniques par région </vt:lpstr>
      <vt:lpstr>Disponibilité des médicaments essentiels et produits pour les maladies respiratoires chroniques </vt:lpstr>
      <vt:lpstr>Principaux résultats</vt:lpstr>
    </vt:vector>
  </TitlesOfParts>
  <Company>Macro International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Kenya Service Provision Assessment 2004 (KSPA)</dc:title>
  <dc:creator>Erica.Nybro</dc:creator>
  <cp:lastModifiedBy>Linn, Anne</cp:lastModifiedBy>
  <cp:revision>385</cp:revision>
  <dcterms:created xsi:type="dcterms:W3CDTF">2005-08-11T16:44:51Z</dcterms:created>
  <dcterms:modified xsi:type="dcterms:W3CDTF">2017-09-27T19:05:05Z</dcterms:modified>
</cp:coreProperties>
</file>