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  <p:sldMasterId id="2147483692" r:id="rId5"/>
  </p:sldMasterIdLst>
  <p:notesMasterIdLst>
    <p:notesMasterId r:id="rId20"/>
  </p:notesMasterIdLst>
  <p:sldIdLst>
    <p:sldId id="256" r:id="rId6"/>
    <p:sldId id="269" r:id="rId7"/>
    <p:sldId id="297" r:id="rId8"/>
    <p:sldId id="313" r:id="rId9"/>
    <p:sldId id="303" r:id="rId10"/>
    <p:sldId id="324" r:id="rId11"/>
    <p:sldId id="325" r:id="rId12"/>
    <p:sldId id="326" r:id="rId13"/>
    <p:sldId id="328" r:id="rId14"/>
    <p:sldId id="342" r:id="rId15"/>
    <p:sldId id="335" r:id="rId16"/>
    <p:sldId id="336" r:id="rId17"/>
    <p:sldId id="337" r:id="rId18"/>
    <p:sldId id="28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2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  <p:cmAuthor id="2" name="Linn, Anne" initials="LA" lastIdx="4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98" autoAdjust="0"/>
    <p:restoredTop sz="81465" autoAdjust="0"/>
  </p:normalViewPr>
  <p:slideViewPr>
    <p:cSldViewPr snapToGrid="0">
      <p:cViewPr varScale="1">
        <p:scale>
          <a:sx n="53" d="100"/>
          <a:sy n="53" d="100"/>
        </p:scale>
        <p:origin x="1166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Mortalidade neonatal</c:v>
                </c:pt>
                <c:pt idx="1">
                  <c:v>Mortalidade pós-neonatal</c:v>
                </c:pt>
                <c:pt idx="2">
                  <c:v>Mortalidade infantil</c:v>
                </c:pt>
                <c:pt idx="3">
                  <c:v>Mortalidade pós-infantil</c:v>
                </c:pt>
                <c:pt idx="4">
                  <c:v>Mortalidade infanto-juvenil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20</c:v>
                </c:pt>
                <c:pt idx="2">
                  <c:v>44</c:v>
                </c:pt>
                <c:pt idx="3">
                  <c:v>25</c:v>
                </c:pt>
                <c:pt idx="4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4065976"/>
        <c:axId val="434064800"/>
      </c:barChart>
      <c:catAx>
        <c:axId val="434065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4064800"/>
        <c:crosses val="autoZero"/>
        <c:auto val="1"/>
        <c:lblAlgn val="ctr"/>
        <c:lblOffset val="100"/>
        <c:noMultiLvlLbl val="0"/>
      </c:catAx>
      <c:valAx>
        <c:axId val="434064800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4065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43</c:v>
                </c:pt>
                <c:pt idx="1">
                  <c:v>68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61</c:v>
                </c:pt>
                <c:pt idx="1">
                  <c:v>98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8312136"/>
        <c:axId val="158311744"/>
      </c:barChart>
      <c:catAx>
        <c:axId val="158312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311744"/>
        <c:crosses val="autoZero"/>
        <c:auto val="1"/>
        <c:lblAlgn val="ctr"/>
        <c:lblOffset val="100"/>
        <c:noMultiLvlLbl val="0"/>
      </c:catAx>
      <c:valAx>
        <c:axId val="158311744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58312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Primeiro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</c:v>
                </c:pt>
                <c:pt idx="1">
                  <c:v>102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Segundo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64</c:v>
                </c:pt>
                <c:pt idx="1">
                  <c:v>103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Terceiro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47</c:v>
                </c:pt>
                <c:pt idx="1">
                  <c:v>73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Quarto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43</c:v>
                </c:pt>
                <c:pt idx="1">
                  <c:v>66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Quinto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25</c:v>
                </c:pt>
                <c:pt idx="1">
                  <c:v>39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58313312"/>
        <c:axId val="158313704"/>
      </c:barChart>
      <c:catAx>
        <c:axId val="15831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313704"/>
        <c:crosses val="autoZero"/>
        <c:auto val="1"/>
        <c:lblAlgn val="ctr"/>
        <c:lblOffset val="100"/>
        <c:noMultiLvlLbl val="0"/>
      </c:catAx>
      <c:valAx>
        <c:axId val="158313704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58313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anos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93</c:v>
                </c:pt>
                <c:pt idx="1">
                  <c:v>139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anos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67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anos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29</c:v>
                </c:pt>
                <c:pt idx="1">
                  <c:v>55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anos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25</c:v>
                </c:pt>
                <c:pt idx="1">
                  <c:v>42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6041128"/>
        <c:axId val="436039560"/>
      </c:barChart>
      <c:catAx>
        <c:axId val="436041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6039560"/>
        <c:crosses val="autoZero"/>
        <c:auto val="1"/>
        <c:lblAlgn val="ctr"/>
        <c:lblOffset val="100"/>
        <c:noMultiLvlLbl val="0"/>
      </c:catAx>
      <c:valAx>
        <c:axId val="436039560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6041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a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64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 a 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82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Mortalidade infantil</c:v>
                </c:pt>
                <c:pt idx="1">
                  <c:v>Mortalidade infanto-juvenil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82</c:v>
                </c:pt>
                <c:pt idx="1">
                  <c:v>121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6038384"/>
        <c:axId val="436040344"/>
      </c:barChart>
      <c:catAx>
        <c:axId val="43603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6040344"/>
        <c:crosses val="autoZero"/>
        <c:auto val="1"/>
        <c:lblAlgn val="ctr"/>
        <c:lblOffset val="100"/>
        <c:noMultiLvlLbl val="0"/>
      </c:catAx>
      <c:valAx>
        <c:axId val="436040344"/>
        <c:scaling>
          <c:orientation val="minMax"/>
          <c:max val="125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3603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21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55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598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907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IIMS 2015-2016 perguntou às mulheres sobre as mortes das suas irmãs para determinar a mortalidade materna—mortes associadas com a gravidez e o parto. A razão de mortalidade materna em Angola é de 239 mortes por cada 100.000 nados vivos. O intervalo de confiança para o IIMS 2015-2016 é de 164 a 313 mortes por 100.000 nados vivos. Por cada 1.000 nados vivos em Angola nos sete anos anteriores ao inquérito, morreram aproximadamente dois mulheres durante a gravidez, parto ou nos dois meses após o parto.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225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90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taxa de mortalidade infantil é de 44 mortes em cada 1.000 crianças nadas vivas. A taxa de mortalidade infanto-juvenil é de 68 mortes por 1.000 nascidos vivos. Isto significa que 1 de cada 15 crianças morre antes do seu quinto aniversário.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68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diferença segundo a residência na taxa de mortalidade infanto-juvenil é de 68 mortes por cada 1.000 nados vivos nas áreas urbanas a 98 por 1.000 nados vivos nas áreas rurais. </a:t>
            </a:r>
            <a:endParaRPr lang="en-US" b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56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taxa de mortalidade infanto-juvenil é mais de 2,5 vezes maior nas crianças do primeiro e segundo quintil do que nas crianças do quinto quintil (102 e 103 mortes por 1.000 nados vivos nos primeiros dois quintis vs. 39 no quinto quintil). </a:t>
            </a:r>
            <a:endParaRPr lang="en-US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87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41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Manter um intervalo de 36 meses entre nascimentos reduz o risco de morte infantil. Em Angola, o intervalo mediano entre nascimentos é de 30,8 meses. A mortalidade neonatal diminui em função do intervalo entre o nascimento anterior. Os dados mostram um risco muito elevadosquando o intervalo é menor a 24 meses (139 por 1.000 nados vivos) em comparação com os intervalos maiores. No total, um quarto dos nascimentos ocorrem dentro dos primeiros 24 meses após o nascimento anterior.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1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taxas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mortalidade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são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elevadas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nascimentos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sétimos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56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6782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5" y="1573620"/>
            <a:ext cx="8218968" cy="5284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2938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33" y="1605516"/>
            <a:ext cx="8240232" cy="5007935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481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652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643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758312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061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82523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Inquérito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Indicadores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Múltiplos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e de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Saúde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 (IIMS)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2015-2016 </a:t>
            </a:r>
            <a:r>
              <a:rPr lang="en-US" sz="4400" b="1" baseline="0" dirty="0" err="1" smtClean="0">
                <a:solidFill>
                  <a:schemeClr val="bg1"/>
                </a:solidFill>
                <a:latin typeface="Calibri" pitchFamily="34" charset="0"/>
              </a:rPr>
              <a:t>em</a:t>
            </a:r>
            <a:r>
              <a:rPr lang="en-US" sz="4400" b="1" baseline="0" dirty="0" smtClean="0">
                <a:solidFill>
                  <a:schemeClr val="bg1"/>
                </a:solidFill>
                <a:latin typeface="Calibri" pitchFamily="34" charset="0"/>
              </a:rPr>
              <a:t> Angola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-1" y="1504709"/>
            <a:ext cx="9144000" cy="393591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-109057" y="5382523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-109057" y="5440627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109057" y="5331435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-109057" y="1454909"/>
            <a:ext cx="9420837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-109057" y="1513013"/>
            <a:ext cx="942083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9057" y="1403821"/>
            <a:ext cx="9420837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859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833" y="158425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0300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Mortalidade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5065" y="1896782"/>
            <a:ext cx="26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chemeClr val="bg1"/>
                </a:solidFill>
              </a:rPr>
              <a:t>Siga-nos</a:t>
            </a:r>
            <a:r>
              <a:rPr lang="en-US" b="1" i="1" dirty="0" smtClean="0">
                <a:solidFill>
                  <a:schemeClr val="bg1"/>
                </a:solidFill>
              </a:rPr>
              <a:t> no Twitter!</a:t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#</a:t>
            </a:r>
            <a:r>
              <a:rPr lang="en-US" b="1" i="1" dirty="0" err="1" smtClean="0">
                <a:solidFill>
                  <a:schemeClr val="bg1"/>
                </a:solidFill>
              </a:rPr>
              <a:t>AngolaIIMS</a:t>
            </a:r>
            <a:r>
              <a:rPr lang="en-US" b="1" i="1" dirty="0" smtClean="0">
                <a:solidFill>
                  <a:schemeClr val="bg1"/>
                </a:solidFill>
              </a:rPr>
              <a:t/>
            </a:r>
            <a:br>
              <a:rPr lang="en-US" b="1" i="1" dirty="0" smtClean="0">
                <a:solidFill>
                  <a:schemeClr val="bg1"/>
                </a:solidFill>
              </a:rPr>
            </a:br>
            <a:r>
              <a:rPr lang="en-US" b="1" i="1" dirty="0" smtClean="0">
                <a:solidFill>
                  <a:schemeClr val="bg1"/>
                </a:solidFill>
              </a:rPr>
              <a:t>@DHSprogram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100" y="497104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2009 Stephanie </a:t>
            </a:r>
            <a:r>
              <a:rPr lang="en-US" sz="1200" dirty="0" err="1" smtClean="0"/>
              <a:t>VandenBerg</a:t>
            </a:r>
            <a:r>
              <a:rPr lang="en-US" sz="1200" dirty="0" smtClean="0"/>
              <a:t>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607371"/>
            <a:ext cx="3976181" cy="165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err="1" smtClean="0"/>
              <a:t>Mortalidade</a:t>
            </a:r>
            <a:r>
              <a:rPr lang="en-GB" sz="2800" dirty="0" smtClean="0"/>
              <a:t> </a:t>
            </a:r>
            <a:r>
              <a:rPr lang="en-GB" sz="2800" dirty="0" err="1" smtClean="0"/>
              <a:t>na</a:t>
            </a:r>
            <a:r>
              <a:rPr lang="en-GB" sz="2800" dirty="0" smtClean="0"/>
              <a:t> </a:t>
            </a:r>
            <a:r>
              <a:rPr lang="en-GB" sz="2800" dirty="0" err="1" smtClean="0"/>
              <a:t>infância</a:t>
            </a:r>
            <a:endParaRPr lang="en-GB" sz="280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err="1" smtClean="0">
                <a:solidFill>
                  <a:schemeClr val="bg2"/>
                </a:solidFill>
              </a:rPr>
              <a:t>Mortalidade</a:t>
            </a:r>
            <a:r>
              <a:rPr lang="en-GB" sz="2800" b="1" dirty="0" smtClean="0">
                <a:solidFill>
                  <a:schemeClr val="bg2"/>
                </a:solidFill>
              </a:rPr>
              <a:t> </a:t>
            </a:r>
            <a:r>
              <a:rPr lang="en-GB" sz="2800" b="1" dirty="0" err="1" smtClean="0">
                <a:solidFill>
                  <a:schemeClr val="bg2"/>
                </a:solidFill>
              </a:rPr>
              <a:t>adulta</a:t>
            </a:r>
            <a:r>
              <a:rPr lang="en-GB" sz="2800" b="1" dirty="0" smtClean="0">
                <a:solidFill>
                  <a:schemeClr val="bg2"/>
                </a:solidFill>
              </a:rPr>
              <a:t> e </a:t>
            </a:r>
            <a:r>
              <a:rPr lang="en-GB" sz="2800" b="1" dirty="0" err="1" smtClean="0">
                <a:solidFill>
                  <a:schemeClr val="bg2"/>
                </a:solidFill>
              </a:rPr>
              <a:t>materna</a:t>
            </a:r>
            <a:endParaRPr lang="en-GB" sz="2800" b="1" dirty="0" smtClean="0">
              <a:solidFill>
                <a:schemeClr val="bg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839534"/>
            <a:ext cx="4572000" cy="30398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37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Mortalidade Adulta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0113" y="2447925"/>
            <a:ext cx="8243887" cy="37290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dirty="0" smtClean="0"/>
              <a:t>Para os 7 anos antes do inquérito</a:t>
            </a:r>
            <a:r>
              <a:rPr lang="pt-PT" noProof="0" dirty="0" smtClean="0"/>
              <a:t>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b="1" noProof="0" dirty="0" smtClean="0">
                <a:solidFill>
                  <a:schemeClr val="bg2"/>
                </a:solidFill>
              </a:rPr>
              <a:t>3,04</a:t>
            </a:r>
            <a:r>
              <a:rPr lang="pt-PT" sz="3000" b="1" noProof="0" dirty="0" smtClean="0"/>
              <a:t> </a:t>
            </a:r>
            <a:r>
              <a:rPr lang="pt-PT" sz="3000" noProof="0" dirty="0" smtClean="0"/>
              <a:t>mulheres morreram por cada 1.000 mulheres por ano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3000" b="1" noProof="0" dirty="0" smtClean="0">
                <a:solidFill>
                  <a:schemeClr val="bg2"/>
                </a:solidFill>
              </a:rPr>
              <a:t>4,93</a:t>
            </a:r>
            <a:r>
              <a:rPr lang="pt-PT" sz="3000" dirty="0"/>
              <a:t> homens morreram por cada 1.000 mulheres por ano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pt-PT" sz="3000" b="1" noProof="0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33880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Mortalidade Associada à Gravidez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35075" y="1904562"/>
            <a:ext cx="6673850" cy="43354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b="1" noProof="0" dirty="0" smtClean="0">
                <a:solidFill>
                  <a:schemeClr val="bg2"/>
                </a:solidFill>
              </a:rPr>
              <a:t>Mortalidade </a:t>
            </a:r>
            <a:r>
              <a:rPr lang="pt-PT" b="1" dirty="0" err="1" smtClean="0">
                <a:solidFill>
                  <a:schemeClr val="bg2"/>
                </a:solidFill>
              </a:rPr>
              <a:t>associad</a:t>
            </a:r>
            <a:r>
              <a:rPr lang="pt-PT" b="1" noProof="0" dirty="0" smtClean="0">
                <a:solidFill>
                  <a:schemeClr val="bg2"/>
                </a:solidFill>
              </a:rPr>
              <a:t>a à gravidez </a:t>
            </a:r>
            <a:r>
              <a:rPr lang="pt-PT" noProof="0" dirty="0" smtClean="0">
                <a:solidFill>
                  <a:schemeClr val="tx2"/>
                </a:solidFill>
              </a:rPr>
              <a:t>inclui todos </a:t>
            </a:r>
            <a:r>
              <a:rPr lang="pt-PT" dirty="0"/>
              <a:t>a</a:t>
            </a:r>
            <a:r>
              <a:rPr lang="pt-PT" noProof="0" dirty="0" smtClean="0">
                <a:solidFill>
                  <a:schemeClr val="tx2"/>
                </a:solidFill>
              </a:rPr>
              <a:t>s mortes </a:t>
            </a:r>
            <a:r>
              <a:rPr lang="pt-PT" b="1" noProof="0" dirty="0" smtClean="0">
                <a:solidFill>
                  <a:schemeClr val="bg2"/>
                </a:solidFill>
              </a:rPr>
              <a:t>durante a gravidez </a:t>
            </a:r>
            <a:r>
              <a:rPr lang="pt-PT" noProof="0" dirty="0" smtClean="0">
                <a:solidFill>
                  <a:schemeClr val="tx2"/>
                </a:solidFill>
              </a:rPr>
              <a:t>ou nos primeiros </a:t>
            </a:r>
            <a:r>
              <a:rPr lang="pt-PT" b="1" noProof="0" dirty="0" smtClean="0">
                <a:solidFill>
                  <a:schemeClr val="bg2"/>
                </a:solidFill>
              </a:rPr>
              <a:t>2 meses após o final da gravidez</a:t>
            </a:r>
            <a:r>
              <a:rPr lang="pt-PT" noProof="0" dirty="0" smtClean="0">
                <a:solidFill>
                  <a:schemeClr val="tx2"/>
                </a:solidFill>
              </a:rPr>
              <a:t>, de qualquer causa</a:t>
            </a:r>
            <a:r>
              <a:rPr lang="pt-PT" dirty="0"/>
              <a:t>.</a:t>
            </a:r>
            <a:endParaRPr lang="pt-PT" noProof="0" dirty="0" smtClean="0">
              <a:solidFill>
                <a:schemeClr val="tx2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6998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Mortalidade Associada à Gravidez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35075" y="1734207"/>
            <a:ext cx="6673850" cy="43481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dirty="0"/>
              <a:t> </a:t>
            </a:r>
            <a:r>
              <a:rPr lang="pt-PT" dirty="0" smtClean="0"/>
              <a:t>A razão de mortalidade associada à gravidez </a:t>
            </a:r>
            <a:r>
              <a:rPr lang="pt-PT" noProof="0" dirty="0" smtClean="0"/>
              <a:t>para os 7 anos antes do inquérito=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noProof="0" dirty="0" smtClean="0"/>
              <a:t/>
            </a:r>
            <a:br>
              <a:rPr lang="pt-PT" noProof="0" dirty="0" smtClean="0"/>
            </a:br>
            <a:r>
              <a:rPr lang="pt-PT" b="1" noProof="0" dirty="0" smtClean="0">
                <a:solidFill>
                  <a:schemeClr val="bg2"/>
                </a:solidFill>
              </a:rPr>
              <a:t>239 mortes por 100.000 nados vivos </a:t>
            </a:r>
            <a:br>
              <a:rPr lang="pt-PT" b="1" noProof="0" dirty="0" smtClean="0">
                <a:solidFill>
                  <a:schemeClr val="bg2"/>
                </a:solidFill>
              </a:rPr>
            </a:br>
            <a:r>
              <a:rPr lang="pt-PT" b="1" noProof="0" dirty="0" smtClean="0">
                <a:solidFill>
                  <a:schemeClr val="bg2"/>
                </a:solidFill>
              </a:rPr>
              <a:t>(Intervalo de confiança:  164-313)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74597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04497" y="55071"/>
            <a:ext cx="78867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Principais Resultados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2151" y="1368864"/>
            <a:ext cx="7886700" cy="534828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dirty="0"/>
              <a:t>A taxa de mortalidade </a:t>
            </a:r>
            <a:r>
              <a:rPr lang="pt-BR" b="1" dirty="0">
                <a:solidFill>
                  <a:schemeClr val="bg2"/>
                </a:solidFill>
              </a:rPr>
              <a:t>infantil</a:t>
            </a:r>
            <a:r>
              <a:rPr lang="pt-BR" dirty="0"/>
              <a:t> é de </a:t>
            </a:r>
            <a:r>
              <a:rPr lang="pt-BR" b="1" dirty="0">
                <a:solidFill>
                  <a:schemeClr val="bg2"/>
                </a:solidFill>
              </a:rPr>
              <a:t>44 </a:t>
            </a:r>
            <a:r>
              <a:rPr lang="pt-BR" dirty="0"/>
              <a:t>mortes em cada 1.000 crianças nadas vivas. </a:t>
            </a:r>
            <a:endParaRPr lang="pt-BR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BR" dirty="0"/>
              <a:t>A taxa de mortalidade </a:t>
            </a:r>
            <a:r>
              <a:rPr lang="pt-BR" b="1" dirty="0">
                <a:solidFill>
                  <a:schemeClr val="bg2"/>
                </a:solidFill>
              </a:rPr>
              <a:t>infanto-juvenil</a:t>
            </a:r>
            <a:r>
              <a:rPr lang="pt-BR" dirty="0"/>
              <a:t> é de</a:t>
            </a:r>
            <a:r>
              <a:rPr lang="pt-BR" b="1" dirty="0">
                <a:solidFill>
                  <a:schemeClr val="bg2"/>
                </a:solidFill>
              </a:rPr>
              <a:t> 68 </a:t>
            </a:r>
            <a:r>
              <a:rPr lang="pt-BR" dirty="0"/>
              <a:t>mortes por 1.000 nascidos vivos. </a:t>
            </a:r>
            <a:endParaRPr lang="pt-PT" noProof="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/>
              <a:t>A mortalidade na infância </a:t>
            </a:r>
            <a:r>
              <a:rPr lang="pt-PT" dirty="0" smtClean="0"/>
              <a:t>é maior nas </a:t>
            </a:r>
            <a:r>
              <a:rPr lang="pt-PT" b="1" dirty="0" smtClean="0">
                <a:solidFill>
                  <a:schemeClr val="bg2"/>
                </a:solidFill>
              </a:rPr>
              <a:t>áreas rurais </a:t>
            </a:r>
            <a:r>
              <a:rPr lang="pt-PT" dirty="0" smtClean="0"/>
              <a:t>e nos </a:t>
            </a:r>
            <a:r>
              <a:rPr lang="pt-PT" b="1" dirty="0" smtClean="0">
                <a:solidFill>
                  <a:schemeClr val="bg2"/>
                </a:solidFill>
              </a:rPr>
              <a:t>agregados familiares mais pobres</a:t>
            </a:r>
            <a:r>
              <a:rPr lang="pt-PT" dirty="0" smtClean="0"/>
              <a:t>. </a:t>
            </a:r>
            <a:endParaRPr lang="pt-PT" noProof="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noProof="0" dirty="0" smtClean="0">
                <a:solidFill>
                  <a:schemeClr val="tx1"/>
                </a:solidFill>
              </a:rPr>
              <a:t>A</a:t>
            </a:r>
            <a:r>
              <a:rPr lang="pt-PT" b="1" noProof="0" dirty="0" smtClean="0">
                <a:solidFill>
                  <a:schemeClr val="bg2"/>
                </a:solidFill>
              </a:rPr>
              <a:t> razão de mortalidade associada à gravidez </a:t>
            </a:r>
            <a:r>
              <a:rPr lang="pt-PT" noProof="0" dirty="0" smtClean="0">
                <a:solidFill>
                  <a:schemeClr val="tx2"/>
                </a:solidFill>
              </a:rPr>
              <a:t>é de</a:t>
            </a:r>
            <a:r>
              <a:rPr lang="pt-PT" noProof="0" dirty="0" smtClean="0"/>
              <a:t> </a:t>
            </a:r>
            <a:r>
              <a:rPr lang="pt-PT" b="1" dirty="0">
                <a:solidFill>
                  <a:schemeClr val="bg2"/>
                </a:solidFill>
              </a:rPr>
              <a:t>2</a:t>
            </a:r>
            <a:r>
              <a:rPr lang="pt-PT" b="1" noProof="0" smtClean="0">
                <a:solidFill>
                  <a:schemeClr val="bg2"/>
                </a:solidFill>
              </a:rPr>
              <a:t>39 </a:t>
            </a:r>
            <a:r>
              <a:rPr lang="pt-PT" noProof="0" smtClean="0"/>
              <a:t>mortes por 100.000 </a:t>
            </a:r>
            <a:r>
              <a:rPr lang="pt-PT" noProof="0" dirty="0" smtClean="0"/>
              <a:t>nados vivos.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8012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100" y="497104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2009 Stephanie </a:t>
            </a:r>
            <a:r>
              <a:rPr lang="en-US" sz="1200" dirty="0" err="1" smtClean="0"/>
              <a:t>VandenBerg</a:t>
            </a:r>
            <a:r>
              <a:rPr lang="en-US" sz="1200" dirty="0" smtClean="0"/>
              <a:t>, </a:t>
            </a:r>
            <a:r>
              <a:rPr lang="en-US" sz="1200" dirty="0" err="1" smtClean="0"/>
              <a:t>Cortesia</a:t>
            </a:r>
            <a:r>
              <a:rPr lang="en-US" sz="1200" dirty="0" smtClean="0"/>
              <a:t> de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2607371"/>
            <a:ext cx="3976181" cy="165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b="1" dirty="0" smtClean="0">
                <a:solidFill>
                  <a:schemeClr val="bg2"/>
                </a:solidFill>
              </a:rPr>
              <a:t>Mortalidade na infância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pt-PT" sz="2800" dirty="0" smtClean="0"/>
              <a:t>Mortalidade adulta e materna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839534"/>
            <a:ext cx="4572000" cy="30398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Estimativas de mortalidade na infância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600200"/>
            <a:ext cx="8229600" cy="5257800"/>
          </a:xfrm>
        </p:spPr>
        <p:txBody>
          <a:bodyPr>
            <a:normAutofit/>
          </a:bodyPr>
          <a:lstStyle/>
          <a:p>
            <a:pPr marL="0" indent="0" eaLnBrk="0" hangingPunct="0"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pt-PT" sz="2800" b="1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Mortalidade neonatal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pt-PT" sz="2000" dirty="0" smtClean="0">
                <a:latin typeface="Calibri" pitchFamily="34" charset="0"/>
              </a:rPr>
              <a:t>Risco de morte dentro de 1 mês de idade</a:t>
            </a:r>
            <a:endParaRPr lang="pt-PT" sz="2000" noProof="0" dirty="0" smtClean="0">
              <a:latin typeface="Calibri" pitchFamily="34" charset="0"/>
            </a:endParaRP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pt-PT" sz="2800" b="1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Mortalidade pós-neonatal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pt-PT" sz="2000" noProof="0" dirty="0" smtClean="0">
                <a:latin typeface="Calibri" pitchFamily="34" charset="0"/>
              </a:rPr>
              <a:t>Risco de morte entre 1 mês e 1 ano de idade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pt-PT" sz="2800" b="1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Mortalidade infantil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pt-PT" sz="2000" noProof="0" dirty="0" smtClean="0">
                <a:latin typeface="Calibri" pitchFamily="34" charset="0"/>
              </a:rPr>
              <a:t>Risco de morte dentro de 1 ano de idade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pt-PT" sz="2800" b="1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Mortalidade pós-infantil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pt-PT" sz="2000" noProof="0" dirty="0" smtClean="0">
                <a:latin typeface="Calibri" pitchFamily="34" charset="0"/>
              </a:rPr>
              <a:t>Risco de morte entre 1 e 5 anos de idade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pt-PT" sz="2800" b="1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Mortalidade </a:t>
            </a:r>
            <a:r>
              <a:rPr lang="pt-PT" sz="2800" b="1" noProof="0" dirty="0" err="1" smtClean="0">
                <a:ln w="12700">
                  <a:noFill/>
                  <a:prstDash val="solid"/>
                </a:ln>
                <a:latin typeface="Calibri" pitchFamily="34" charset="0"/>
              </a:rPr>
              <a:t>infanto-junvenil</a:t>
            </a:r>
            <a:endParaRPr lang="pt-PT" sz="2800" b="1" noProof="0" dirty="0" smtClean="0">
              <a:ln w="12700">
                <a:noFill/>
                <a:prstDash val="solid"/>
              </a:ln>
              <a:latin typeface="Calibri" pitchFamily="34" charset="0"/>
            </a:endParaRP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pt-PT" sz="2000" dirty="0" smtClean="0">
                <a:latin typeface="Calibri" pitchFamily="34" charset="0"/>
              </a:rPr>
              <a:t>Risco de morte dentro de 5 anos de idade</a:t>
            </a:r>
            <a:endParaRPr lang="pt-PT" sz="2000" noProof="0" dirty="0" smtClean="0">
              <a:latin typeface="Calibri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45704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pt-PT" sz="4200" noProof="0" dirty="0" smtClean="0"/>
              <a:t>Taxas de mortalidade na infância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04733459"/>
              </p:ext>
            </p:extLst>
          </p:nvPr>
        </p:nvGraphicFramePr>
        <p:xfrm>
          <a:off x="457200" y="1664732"/>
          <a:ext cx="8229600" cy="519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Mortes</a:t>
            </a:r>
            <a:r>
              <a:rPr lang="en-US" i="1" dirty="0" smtClean="0"/>
              <a:t> </a:t>
            </a:r>
            <a:r>
              <a:rPr lang="en-US" i="1" dirty="0" err="1" smtClean="0"/>
              <a:t>por</a:t>
            </a:r>
            <a:r>
              <a:rPr lang="en-US" i="1" dirty="0" smtClean="0"/>
              <a:t> 1.000 </a:t>
            </a:r>
            <a:r>
              <a:rPr lang="en-US" i="1" dirty="0" err="1" smtClean="0"/>
              <a:t>nados-vivos</a:t>
            </a:r>
            <a:r>
              <a:rPr lang="en-US" i="1" dirty="0" smtClean="0"/>
              <a:t> para </a:t>
            </a:r>
            <a:r>
              <a:rPr lang="en-US" i="1" dirty="0" err="1" smtClean="0"/>
              <a:t>os</a:t>
            </a:r>
            <a:r>
              <a:rPr lang="en-US" i="1" dirty="0" smtClean="0"/>
              <a:t> 5 </a:t>
            </a:r>
            <a:r>
              <a:rPr lang="en-US" i="1" dirty="0" err="1" smtClean="0"/>
              <a:t>anos</a:t>
            </a:r>
            <a:r>
              <a:rPr lang="en-US" i="1" dirty="0" smtClean="0"/>
              <a:t> antes do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666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smtClean="0"/>
              <a:t>Mortalidade infantil e </a:t>
            </a:r>
            <a:r>
              <a:rPr lang="pt-PT" sz="4200" noProof="0" dirty="0" err="1" smtClean="0"/>
              <a:t>infanto</a:t>
            </a:r>
            <a:r>
              <a:rPr lang="pt-PT" sz="4200" dirty="0" smtClean="0"/>
              <a:t>-juvenil por área de residência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26184086"/>
              </p:ext>
            </p:extLst>
          </p:nvPr>
        </p:nvGraphicFramePr>
        <p:xfrm>
          <a:off x="463550" y="1664732"/>
          <a:ext cx="8216900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Mortes</a:t>
            </a:r>
            <a:r>
              <a:rPr lang="en-US" i="1" dirty="0" smtClean="0"/>
              <a:t> </a:t>
            </a:r>
            <a:r>
              <a:rPr lang="en-US" i="1" dirty="0" err="1" smtClean="0"/>
              <a:t>por</a:t>
            </a:r>
            <a:r>
              <a:rPr lang="en-US" i="1" dirty="0" smtClean="0"/>
              <a:t> 1.000 </a:t>
            </a:r>
            <a:r>
              <a:rPr lang="en-US" i="1" dirty="0" err="1" smtClean="0"/>
              <a:t>nados-vivos</a:t>
            </a:r>
            <a:r>
              <a:rPr lang="en-US" i="1" dirty="0" smtClean="0"/>
              <a:t> para </a:t>
            </a:r>
            <a:r>
              <a:rPr lang="en-US" i="1" dirty="0" err="1" smtClean="0"/>
              <a:t>os</a:t>
            </a:r>
            <a:r>
              <a:rPr lang="en-US" i="1" dirty="0" smtClean="0"/>
              <a:t> 10 </a:t>
            </a:r>
            <a:r>
              <a:rPr lang="en-US" i="1" dirty="0" err="1" smtClean="0"/>
              <a:t>anos</a:t>
            </a:r>
            <a:r>
              <a:rPr lang="en-US" i="1" dirty="0" smtClean="0"/>
              <a:t> antes do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4884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39347816"/>
              </p:ext>
            </p:extLst>
          </p:nvPr>
        </p:nvGraphicFramePr>
        <p:xfrm>
          <a:off x="470694" y="1525588"/>
          <a:ext cx="8202612" cy="5332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>Mortalidade infantil e </a:t>
            </a:r>
            <a:r>
              <a:rPr lang="pt-PT" sz="4200" dirty="0" err="1" smtClean="0"/>
              <a:t>infanto-juvenil</a:t>
            </a:r>
            <a:r>
              <a:rPr lang="pt-PT" sz="4200" dirty="0" smtClean="0"/>
              <a:t> por área de residência</a:t>
            </a:r>
            <a:endParaRPr lang="pt-PT" sz="4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Mortes</a:t>
            </a:r>
            <a:r>
              <a:rPr lang="en-US" i="1" dirty="0" smtClean="0"/>
              <a:t> </a:t>
            </a:r>
            <a:r>
              <a:rPr lang="en-US" i="1" dirty="0" err="1" smtClean="0"/>
              <a:t>por</a:t>
            </a:r>
            <a:r>
              <a:rPr lang="en-US" i="1" dirty="0" smtClean="0"/>
              <a:t> 1.000 </a:t>
            </a:r>
            <a:r>
              <a:rPr lang="en-US" i="1" dirty="0" err="1" smtClean="0"/>
              <a:t>nados-vivos</a:t>
            </a:r>
            <a:r>
              <a:rPr lang="en-US" i="1" dirty="0" smtClean="0"/>
              <a:t> para </a:t>
            </a:r>
            <a:r>
              <a:rPr lang="en-US" i="1" dirty="0" err="1" smtClean="0"/>
              <a:t>os</a:t>
            </a:r>
            <a:r>
              <a:rPr lang="en-US" i="1" dirty="0" smtClean="0"/>
              <a:t> 10 </a:t>
            </a:r>
            <a:r>
              <a:rPr lang="en-US" i="1" dirty="0" err="1" smtClean="0"/>
              <a:t>anos</a:t>
            </a:r>
            <a:r>
              <a:rPr lang="en-US" i="1" dirty="0" smtClean="0"/>
              <a:t> antes do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915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noProof="0" dirty="0" err="1" smtClean="0"/>
              <a:t>Factores</a:t>
            </a:r>
            <a:r>
              <a:rPr lang="pt-PT" sz="4200" noProof="0" dirty="0" smtClean="0"/>
              <a:t> demográficos associados com alto risco de mortalidade na infância</a:t>
            </a:r>
            <a:endParaRPr lang="pt-PT" sz="42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44500" y="1941786"/>
            <a:ext cx="8255000" cy="4800600"/>
          </a:xfrm>
        </p:spPr>
        <p:txBody>
          <a:bodyPr>
            <a:normAutofit/>
          </a:bodyPr>
          <a:lstStyle/>
          <a:p>
            <a:pPr marL="0" indent="0"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None/>
              <a:defRPr/>
            </a:pPr>
            <a:r>
              <a:rPr lang="pt-PT" sz="2800" b="1" noProof="0" dirty="0" smtClean="0">
                <a:ln w="12700">
                  <a:noFill/>
                  <a:prstDash val="solid"/>
                </a:ln>
                <a:solidFill>
                  <a:schemeClr val="bg2"/>
                </a:solidFill>
                <a:latin typeface="Calibri" pitchFamily="34" charset="0"/>
              </a:rPr>
              <a:t>As crianças têm um risco elevado de morte se:</a:t>
            </a: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pt-PT" sz="2800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O intervalo entre os nascimentos é curto: menos de 24 meses após o nascimento precedente</a:t>
            </a: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pt-PT" sz="2800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A mãe é muito jovem (menor de 18 anos ) ou muito velha (maior de 40 anos)</a:t>
            </a: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pt-PT" sz="2800" noProof="0" dirty="0" smtClean="0">
                <a:ln w="12700">
                  <a:noFill/>
                  <a:prstDash val="solid"/>
                </a:ln>
                <a:latin typeface="Calibri" pitchFamily="34" charset="0"/>
              </a:rPr>
              <a:t>Ordem de nascimento: a mãe tem 4+ filhos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34187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pt-PT" sz="4200" dirty="0" smtClean="0"/>
              <a:t>Mortalidade infantil e </a:t>
            </a:r>
            <a:r>
              <a:rPr lang="pt-PT" sz="4200" dirty="0" err="1" smtClean="0"/>
              <a:t>infanto-juvenil</a:t>
            </a:r>
            <a:r>
              <a:rPr lang="pt-PT" sz="4200" dirty="0" smtClean="0"/>
              <a:t> por intervalo do nascimento</a:t>
            </a:r>
            <a:endParaRPr lang="pt-PT" sz="4200" noProof="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44347995"/>
              </p:ext>
            </p:extLst>
          </p:nvPr>
        </p:nvGraphicFramePr>
        <p:xfrm>
          <a:off x="443706" y="1639825"/>
          <a:ext cx="8256587" cy="5211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Mortes</a:t>
            </a:r>
            <a:r>
              <a:rPr lang="en-US" i="1" dirty="0" smtClean="0"/>
              <a:t> </a:t>
            </a:r>
            <a:r>
              <a:rPr lang="en-US" i="1" dirty="0" err="1" smtClean="0"/>
              <a:t>por</a:t>
            </a:r>
            <a:r>
              <a:rPr lang="en-US" i="1" dirty="0" smtClean="0"/>
              <a:t> 1.000 </a:t>
            </a:r>
            <a:r>
              <a:rPr lang="en-US" i="1" dirty="0" err="1" smtClean="0"/>
              <a:t>nados-vivos</a:t>
            </a:r>
            <a:r>
              <a:rPr lang="en-US" i="1" dirty="0" smtClean="0"/>
              <a:t> para </a:t>
            </a:r>
            <a:r>
              <a:rPr lang="en-US" i="1" dirty="0" err="1" smtClean="0"/>
              <a:t>os</a:t>
            </a:r>
            <a:r>
              <a:rPr lang="en-US" i="1" dirty="0" smtClean="0"/>
              <a:t> 10 </a:t>
            </a:r>
            <a:r>
              <a:rPr lang="en-US" i="1" dirty="0" err="1" smtClean="0"/>
              <a:t>anos</a:t>
            </a:r>
            <a:r>
              <a:rPr lang="en-US" i="1" dirty="0" smtClean="0"/>
              <a:t> antes do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2202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97143033"/>
              </p:ext>
            </p:extLst>
          </p:nvPr>
        </p:nvGraphicFramePr>
        <p:xfrm>
          <a:off x="647098" y="1525588"/>
          <a:ext cx="8202612" cy="5332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PT" sz="4200" dirty="0" smtClean="0"/>
              <a:t>Mortalidade infantil e </a:t>
            </a:r>
            <a:r>
              <a:rPr lang="pt-PT" sz="4200" dirty="0" err="1" smtClean="0"/>
              <a:t>infanto-juvenil</a:t>
            </a:r>
            <a:r>
              <a:rPr lang="pt-PT" sz="4200" dirty="0" smtClean="0"/>
              <a:t> por ordem de nascimento</a:t>
            </a:r>
            <a:endParaRPr lang="pt-PT" sz="4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Mortes</a:t>
            </a:r>
            <a:r>
              <a:rPr lang="en-US" i="1" dirty="0" smtClean="0"/>
              <a:t> </a:t>
            </a:r>
            <a:r>
              <a:rPr lang="en-US" i="1" dirty="0" err="1" smtClean="0"/>
              <a:t>por</a:t>
            </a:r>
            <a:r>
              <a:rPr lang="en-US" i="1" dirty="0" smtClean="0"/>
              <a:t> 1.000 </a:t>
            </a:r>
            <a:r>
              <a:rPr lang="en-US" i="1" dirty="0" err="1" smtClean="0"/>
              <a:t>nados-vivos</a:t>
            </a:r>
            <a:r>
              <a:rPr lang="en-US" i="1" dirty="0" smtClean="0"/>
              <a:t> para </a:t>
            </a:r>
            <a:r>
              <a:rPr lang="en-US" i="1" dirty="0" err="1" smtClean="0"/>
              <a:t>os</a:t>
            </a:r>
            <a:r>
              <a:rPr lang="en-US" i="1" dirty="0" smtClean="0"/>
              <a:t> 10 </a:t>
            </a:r>
            <a:r>
              <a:rPr lang="en-US" i="1" dirty="0" err="1" smtClean="0"/>
              <a:t>anos</a:t>
            </a:r>
            <a:r>
              <a:rPr lang="en-US" i="1" dirty="0" smtClean="0"/>
              <a:t> antes do </a:t>
            </a:r>
            <a:r>
              <a:rPr lang="en-US" i="1" dirty="0" err="1" smtClean="0"/>
              <a:t>inquérito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2281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58595B"/>
      </a:accent4>
      <a:accent5>
        <a:srgbClr val="6E805C"/>
      </a:accent5>
      <a:accent6>
        <a:srgbClr val="864B30"/>
      </a:accent6>
      <a:hlink>
        <a:srgbClr val="3D05F5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IIMS">
      <a:dk1>
        <a:sysClr val="windowText" lastClr="000000"/>
      </a:dk1>
      <a:lt1>
        <a:sysClr val="window" lastClr="FFFFFF"/>
      </a:lt1>
      <a:dk2>
        <a:srgbClr val="000000"/>
      </a:dk2>
      <a:lt2>
        <a:srgbClr val="CE2028"/>
      </a:lt2>
      <a:accent1>
        <a:srgbClr val="000000"/>
      </a:accent1>
      <a:accent2>
        <a:srgbClr val="CE2028"/>
      </a:accent2>
      <a:accent3>
        <a:srgbClr val="F7D415"/>
      </a:accent3>
      <a:accent4>
        <a:srgbClr val="864B30"/>
      </a:accent4>
      <a:accent5>
        <a:srgbClr val="6E805C"/>
      </a:accent5>
      <a:accent6>
        <a:srgbClr val="3D05F5"/>
      </a:accent6>
      <a:hlink>
        <a:srgbClr val="864B30"/>
      </a:hlink>
      <a:folHlink>
        <a:srgbClr val="6602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FCA72BE078F647A0435BE6A2C85C04" ma:contentTypeVersion="0" ma:contentTypeDescription="Create a new document." ma:contentTypeScope="" ma:versionID="67975c045b586e6d142d068a4600259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52f5fcd5ba40015dfb894c6a0e6c89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93F08E5-C02A-4BFE-905B-E07178211E5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BE2F06B-39BB-48F6-8FE7-C976DAA45C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CA209B5-69E3-4EBE-8A74-3CE3424BCE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1635</TotalTime>
  <Words>727</Words>
  <Application>Microsoft Office PowerPoint</Application>
  <PresentationFormat>On-screen Show (4:3)</PresentationFormat>
  <Paragraphs>69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2_Custom Design</vt:lpstr>
      <vt:lpstr>2_Office Theme</vt:lpstr>
      <vt:lpstr>PowerPoint Presentation</vt:lpstr>
      <vt:lpstr>PowerPoint Presentation</vt:lpstr>
      <vt:lpstr>Estimativas de mortalidade na infância</vt:lpstr>
      <vt:lpstr>Taxas de mortalidade na infância</vt:lpstr>
      <vt:lpstr>Mortalidade infantil e infanto-juvenil por área de residência</vt:lpstr>
      <vt:lpstr>PowerPoint Presentation</vt:lpstr>
      <vt:lpstr>Factores demográficos associados com alto risco de mortalidade na infância</vt:lpstr>
      <vt:lpstr>Mortalidade infantil e infanto-juvenil por intervalo do nascimento</vt:lpstr>
      <vt:lpstr>PowerPoint Presentation</vt:lpstr>
      <vt:lpstr>PowerPoint Presentation</vt:lpstr>
      <vt:lpstr>Mortalidade Adulta</vt:lpstr>
      <vt:lpstr>Mortalidade Associada à Gravidez</vt:lpstr>
      <vt:lpstr>Mortalidade Associada à Gravidez</vt:lpstr>
      <vt:lpstr>Principais Resultados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Linn, Anne</cp:lastModifiedBy>
  <cp:revision>159</cp:revision>
  <dcterms:created xsi:type="dcterms:W3CDTF">2015-01-29T20:02:00Z</dcterms:created>
  <dcterms:modified xsi:type="dcterms:W3CDTF">2017-06-08T14:17:14Z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0x01010074FCA72BE078F647A0435BE6A2C85C04</vt:lpwstr>
  </property>
</Properties>
</file>