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8.xml" ContentType="application/vnd.openxmlformats-officedocument.presentationml.notesSlide+xml"/>
  <Override PartName="/ppt/charts/chart10.xml" ContentType="application/vnd.openxmlformats-officedocument.drawingml.chart+xml"/>
  <Override PartName="/ppt/notesSlides/notesSlide19.xml" ContentType="application/vnd.openxmlformats-officedocument.presentationml.notesSlide+xml"/>
  <Override PartName="/ppt/charts/chart11.xml" ContentType="application/vnd.openxmlformats-officedocument.drawingml.chart+xml"/>
  <Override PartName="/ppt/notesSlides/notesSlide20.xml" ContentType="application/vnd.openxmlformats-officedocument.presentationml.notesSlide+xml"/>
  <Override PartName="/ppt/charts/chart1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4"/>
    <p:sldMasterId id="2147483692" r:id="rId5"/>
  </p:sldMasterIdLst>
  <p:notesMasterIdLst>
    <p:notesMasterId r:id="rId29"/>
  </p:notesMasterIdLst>
  <p:sldIdLst>
    <p:sldId id="256" r:id="rId6"/>
    <p:sldId id="269" r:id="rId7"/>
    <p:sldId id="347" r:id="rId8"/>
    <p:sldId id="414" r:id="rId9"/>
    <p:sldId id="402" r:id="rId10"/>
    <p:sldId id="401" r:id="rId11"/>
    <p:sldId id="415" r:id="rId12"/>
    <p:sldId id="362" r:id="rId13"/>
    <p:sldId id="416" r:id="rId14"/>
    <p:sldId id="404" r:id="rId15"/>
    <p:sldId id="411" r:id="rId16"/>
    <p:sldId id="409" r:id="rId17"/>
    <p:sldId id="412" r:id="rId18"/>
    <p:sldId id="374" r:id="rId19"/>
    <p:sldId id="361" r:id="rId20"/>
    <p:sldId id="413" r:id="rId21"/>
    <p:sldId id="385" r:id="rId22"/>
    <p:sldId id="410" r:id="rId23"/>
    <p:sldId id="417" r:id="rId24"/>
    <p:sldId id="418" r:id="rId25"/>
    <p:sldId id="419" r:id="rId26"/>
    <p:sldId id="421" r:id="rId27"/>
    <p:sldId id="28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C5CE988-40F5-4CD6-88E6-E3CB545295B9}">
          <p14:sldIdLst>
            <p14:sldId id="256"/>
            <p14:sldId id="269"/>
            <p14:sldId id="347"/>
            <p14:sldId id="414"/>
            <p14:sldId id="402"/>
            <p14:sldId id="401"/>
            <p14:sldId id="415"/>
            <p14:sldId id="362"/>
            <p14:sldId id="416"/>
            <p14:sldId id="404"/>
            <p14:sldId id="411"/>
            <p14:sldId id="409"/>
            <p14:sldId id="412"/>
            <p14:sldId id="374"/>
            <p14:sldId id="361"/>
            <p14:sldId id="413"/>
            <p14:sldId id="385"/>
            <p14:sldId id="410"/>
            <p14:sldId id="417"/>
            <p14:sldId id="418"/>
            <p14:sldId id="419"/>
            <p14:sldId id="421"/>
          </p14:sldIdLst>
        </p14:section>
        <p14:section name="Untitled Section" id="{7D5DF45A-4651-40E9-B3FE-2E37E44A884E}">
          <p14:sldIdLst/>
        </p14:section>
        <p14:section name="Untitled Section" id="{56C6305A-0388-4187-A39B-EDA2E77F4231}">
          <p14:sldIdLst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12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9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alian, Sarah" initials="BS" lastIdx="3" clrIdx="2">
    <p:extLst>
      <p:ext uri="{19B8F6BF-5375-455C-9EA6-DF929625EA0E}">
        <p15:presenceInfo xmlns:p15="http://schemas.microsoft.com/office/powerpoint/2012/main" userId="S-1-5-21-137981764-238564018-677931608-5355907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B1D6"/>
    <a:srgbClr val="0B6DB7"/>
    <a:srgbClr val="BCADD5"/>
    <a:srgbClr val="741611"/>
    <a:srgbClr val="BCAD59"/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472" autoAdjust="0"/>
    <p:restoredTop sz="77872" autoAdjust="0"/>
  </p:normalViewPr>
  <p:slideViewPr>
    <p:cSldViewPr snapToGrid="0">
      <p:cViewPr varScale="1">
        <p:scale>
          <a:sx n="51" d="100"/>
          <a:sy n="51" d="100"/>
        </p:scale>
        <p:origin x="523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Qualquer mosquiteiro</c:v>
                </c:pt>
                <c:pt idx="1">
                  <c:v>Mosquiteiro Tratado com Insecticida (MTI)</c:v>
                </c:pt>
                <c:pt idx="2">
                  <c:v>Mosquiteiro Tratado com Insecticida de Longa Duração (MTILD)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37</c:v>
                </c:pt>
                <c:pt idx="1">
                  <c:v>31</c:v>
                </c:pt>
                <c:pt idx="2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92410840"/>
        <c:axId val="292411624"/>
      </c:barChart>
      <c:catAx>
        <c:axId val="29241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2411624"/>
        <c:crosses val="autoZero"/>
        <c:auto val="1"/>
        <c:lblAlgn val="ctr"/>
        <c:lblOffset val="100"/>
        <c:noMultiLvlLbl val="0"/>
      </c:catAx>
      <c:valAx>
        <c:axId val="292411624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92410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5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numFmt formatCode="0" sourceLinked="0"/>
            <c:spPr>
              <a:noFill/>
              <a:ln w="2534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 meses</c:v>
                </c:pt>
                <c:pt idx="2">
                  <c:v>9-11 meses</c:v>
                </c:pt>
                <c:pt idx="3">
                  <c:v>12-17 meses</c:v>
                </c:pt>
                <c:pt idx="4">
                  <c:v>18-23 meses</c:v>
                </c:pt>
                <c:pt idx="5">
                  <c:v>24-35 meses</c:v>
                </c:pt>
                <c:pt idx="6">
                  <c:v>36-47 meses</c:v>
                </c:pt>
                <c:pt idx="7">
                  <c:v>48-59 meses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14</c:v>
                </c:pt>
                <c:pt idx="1">
                  <c:v>10</c:v>
                </c:pt>
                <c:pt idx="2">
                  <c:v>8</c:v>
                </c:pt>
                <c:pt idx="3">
                  <c:v>11</c:v>
                </c:pt>
                <c:pt idx="4">
                  <c:v>11</c:v>
                </c:pt>
                <c:pt idx="5">
                  <c:v>15</c:v>
                </c:pt>
                <c:pt idx="6">
                  <c:v>16</c:v>
                </c:pt>
                <c:pt idx="7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1651608"/>
        <c:axId val="531652000"/>
      </c:barChart>
      <c:catAx>
        <c:axId val="531651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316520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1652000"/>
        <c:scaling>
          <c:orientation val="minMax"/>
          <c:max val="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31651608"/>
        <c:crosses val="autoZero"/>
        <c:crossBetween val="between"/>
      </c:valAx>
      <c:spPr>
        <a:noFill/>
        <a:ln w="25374">
          <a:noFill/>
        </a:ln>
      </c:spPr>
    </c:plotArea>
    <c:plotVisOnly val="1"/>
    <c:dispBlanksAs val="gap"/>
    <c:showDLblsOverMax val="0"/>
  </c:chart>
  <c:txPr>
    <a:bodyPr/>
    <a:lstStyle/>
    <a:p>
      <a:pPr>
        <a:defRPr sz="1796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Children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 w="2535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794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8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44648192"/>
        <c:axId val="544648584"/>
      </c:barChart>
      <c:catAx>
        <c:axId val="54464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91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94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4648584"/>
        <c:crosses val="autoZero"/>
        <c:auto val="1"/>
        <c:lblAlgn val="ctr"/>
        <c:lblOffset val="100"/>
        <c:noMultiLvlLbl val="0"/>
      </c:catAx>
      <c:valAx>
        <c:axId val="54464858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44648192"/>
        <c:crosses val="autoZero"/>
        <c:crossBetween val="between"/>
      </c:valAx>
      <c:spPr>
        <a:noFill/>
        <a:ln w="2535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38E-3"/>
          <c:y val="9.8761275662489784E-4"/>
          <c:w val="0.97959183673470085"/>
          <c:h val="0.8588888192927467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Primeiro</c:v>
                </c:pt>
                <c:pt idx="1">
                  <c:v>Segundo</c:v>
                </c:pt>
                <c:pt idx="2">
                  <c:v>Terceiro</c:v>
                </c:pt>
                <c:pt idx="3">
                  <c:v>Quarto</c:v>
                </c:pt>
                <c:pt idx="4">
                  <c:v>Quinto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</c:v>
                </c:pt>
                <c:pt idx="1">
                  <c:v>22</c:v>
                </c:pt>
                <c:pt idx="2">
                  <c:v>10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31624232"/>
        <c:axId val="531624624"/>
      </c:barChart>
      <c:catAx>
        <c:axId val="531624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1794"/>
            </a:pPr>
            <a:endParaRPr lang="en-US"/>
          </a:p>
        </c:txPr>
        <c:crossAx val="5316246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1624624"/>
        <c:scaling>
          <c:orientation val="minMax"/>
          <c:max val="6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31624232"/>
        <c:crosses val="autoZero"/>
        <c:crossBetween val="between"/>
      </c:valAx>
      <c:spPr>
        <a:noFill/>
        <a:ln w="25359">
          <a:noFill/>
        </a:ln>
      </c:spPr>
    </c:plotArea>
    <c:plotVisOnly val="1"/>
    <c:dispBlanksAs val="gap"/>
    <c:showDLblsOverMax val="0"/>
  </c:chart>
  <c:txPr>
    <a:bodyPr/>
    <a:lstStyle/>
    <a:p>
      <a:pPr>
        <a:defRPr sz="1794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Primeiro</c:v>
                </c:pt>
                <c:pt idx="1">
                  <c:v>Segundo</c:v>
                </c:pt>
                <c:pt idx="2">
                  <c:v>Terceiro</c:v>
                </c:pt>
                <c:pt idx="3">
                  <c:v>Quarto</c:v>
                </c:pt>
                <c:pt idx="4">
                  <c:v>Quinto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</c:v>
                </c:pt>
                <c:pt idx="1">
                  <c:v>31</c:v>
                </c:pt>
                <c:pt idx="2">
                  <c:v>33</c:v>
                </c:pt>
                <c:pt idx="3">
                  <c:v>29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91377600"/>
        <c:axId val="291379952"/>
      </c:barChart>
      <c:catAx>
        <c:axId val="29137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1379952"/>
        <c:crosses val="autoZero"/>
        <c:auto val="1"/>
        <c:lblAlgn val="ctr"/>
        <c:lblOffset val="100"/>
        <c:noMultiLvlLbl val="0"/>
      </c:catAx>
      <c:valAx>
        <c:axId val="29137995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91377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bg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8.7700896762904643E-2"/>
                  <c:y val="4.988943188725661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94363CF-1125-498F-B093-E693562E6589}" type="CATEGORYNAME">
                      <a:rPr lang="pt-BR" dirty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pt-BR" baseline="0" dirty="0">
                        <a:solidFill>
                          <a:schemeClr val="tx1"/>
                        </a:solidFill>
                      </a:rPr>
                      <a:t>
</a:t>
                    </a:r>
                    <a:fld id="{AA107B99-4776-4EBA-93DF-F99CCB1266C1}" type="PERCENTAGE">
                      <a:rPr lang="pt-BR" baseline="0" dirty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pt-BR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5065944881889765"/>
                  <c:y val="9.3669244002799398E-2"/>
                </c:manualLayout>
              </c:layout>
              <c:tx>
                <c:rich>
                  <a:bodyPr/>
                  <a:lstStyle/>
                  <a:p>
                    <a:fld id="{64543890-9613-4E7E-903C-76ED318D50A1}" type="CATEGORYNAME">
                      <a:rPr lang="pt-BR"/>
                      <a:pPr/>
                      <a:t>[CATEGORY NAME]</a:t>
                    </a:fld>
                    <a:r>
                      <a:rPr lang="pt-BR" baseline="0" dirty="0"/>
                      <a:t>
</a:t>
                    </a:r>
                    <a:r>
                      <a:rPr lang="pt-BR" baseline="0" dirty="0" smtClean="0"/>
                      <a:t>18%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7546008311461062"/>
                  <c:y val="-0.20303715937458097"/>
                </c:manualLayout>
              </c:layout>
              <c:tx>
                <c:rich>
                  <a:bodyPr/>
                  <a:lstStyle/>
                  <a:p>
                    <a:fld id="{0E703B79-BD08-4F61-8E2A-D4E38AA3E876}" type="CATEGORYNAME">
                      <a:rPr lang="en-US" dirty="0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59667679-413B-4E41-94E5-77FBE0B206F1}" type="PERCENTAGE">
                      <a:rPr lang="en-US" baseline="0" dirty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Pelo menos 1 MTILD por cada 2 pessoas no AF</c:v>
                </c:pt>
                <c:pt idx="1">
                  <c:v>Pelo menos 1 MTILD, mas insuficiente para todos os membros do AF</c:v>
                </c:pt>
                <c:pt idx="2">
                  <c:v>Nenhum MTILD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18</c:v>
                </c:pt>
                <c:pt idx="2">
                  <c:v>71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456133955477788E-2"/>
          <c:y val="2.0933925759831024E-2"/>
          <c:w val="0.96830077639272361"/>
          <c:h val="0.751697035907160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 w="2536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794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Com pelo menos 1 MTILD</c:v>
                </c:pt>
                <c:pt idx="1">
                  <c:v>Com pelo menos 1 MTILD por cada duas pessoas</c:v>
                </c:pt>
                <c:pt idx="2">
                  <c:v>Com acesso a um MTI*</c:v>
                </c:pt>
                <c:pt idx="3">
                  <c:v>Que dormiu debaixo de um MTILD a noite anterior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29</c:v>
                </c:pt>
                <c:pt idx="1">
                  <c:v>11</c:v>
                </c:pt>
                <c:pt idx="2">
                  <c:v>20</c:v>
                </c:pt>
                <c:pt idx="3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6314896"/>
        <c:axId val="536315288"/>
      </c:barChart>
      <c:catAx>
        <c:axId val="536314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9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94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315288"/>
        <c:crosses val="autoZero"/>
        <c:auto val="1"/>
        <c:lblAlgn val="ctr"/>
        <c:lblOffset val="100"/>
        <c:noMultiLvlLbl val="0"/>
      </c:catAx>
      <c:valAx>
        <c:axId val="53631528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36314896"/>
        <c:crosses val="autoZero"/>
        <c:crossBetween val="between"/>
      </c:valAx>
      <c:spPr>
        <a:noFill/>
        <a:ln w="253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116934556140296E-2"/>
          <c:y val="2.4074633639049586E-2"/>
          <c:w val="0.96609516265099427"/>
          <c:h val="0.771647929524637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Todos os membros do AF</c:v>
                </c:pt>
                <c:pt idx="1">
                  <c:v>Crianças &lt; 5</c:v>
                </c:pt>
                <c:pt idx="2">
                  <c:v>Mulheres grávidas</c:v>
                </c:pt>
                <c:pt idx="4">
                  <c:v>Todos os membros do AF</c:v>
                </c:pt>
                <c:pt idx="5">
                  <c:v>Crianças &lt; 5</c:v>
                </c:pt>
                <c:pt idx="6">
                  <c:v>Mulheres grávidas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17</c:v>
                </c:pt>
                <c:pt idx="1">
                  <c:v>20</c:v>
                </c:pt>
                <c:pt idx="2">
                  <c:v>21</c:v>
                </c:pt>
                <c:pt idx="4">
                  <c:v>55</c:v>
                </c:pt>
                <c:pt idx="5">
                  <c:v>61</c:v>
                </c:pt>
                <c:pt idx="6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6316464"/>
        <c:axId val="536316856"/>
      </c:barChart>
      <c:catAx>
        <c:axId val="536316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316856"/>
        <c:crosses val="autoZero"/>
        <c:auto val="1"/>
        <c:lblAlgn val="ctr"/>
        <c:lblOffset val="100"/>
        <c:noMultiLvlLbl val="0"/>
      </c:catAx>
      <c:valAx>
        <c:axId val="536316856"/>
        <c:scaling>
          <c:orientation val="minMax"/>
          <c:max val="12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1646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4.0816326530612838E-3"/>
          <c:y val="6.1589443279389186E-3"/>
          <c:w val="0.97959183673470085"/>
          <c:h val="0.731095134847274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</c:v>
                </c:pt>
                <c:pt idx="1">
                  <c:v>2+ doses</c:v>
                </c:pt>
                <c:pt idx="2">
                  <c:v>3+ doses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54</c:v>
                </c:pt>
                <c:pt idx="1">
                  <c:v>37</c:v>
                </c:pt>
                <c:pt idx="2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91379560"/>
        <c:axId val="291379168"/>
      </c:barChart>
      <c:catAx>
        <c:axId val="291379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1800"/>
            </a:pPr>
            <a:endParaRPr lang="en-US"/>
          </a:p>
        </c:txPr>
        <c:crossAx val="2913791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9137916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9137956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Age in months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Algum TCA (incluindo Coartem)</c:v>
                </c:pt>
                <c:pt idx="1">
                  <c:v>SP/Fansidar</c:v>
                </c:pt>
                <c:pt idx="2">
                  <c:v>Cloroquina</c:v>
                </c:pt>
                <c:pt idx="3">
                  <c:v>Amodiaquina</c:v>
                </c:pt>
                <c:pt idx="4">
                  <c:v>Comprimidos de quinina</c:v>
                </c:pt>
                <c:pt idx="5">
                  <c:v>Injecção de quinina</c:v>
                </c:pt>
                <c:pt idx="6">
                  <c:v>Outro anti malárico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77</c:v>
                </c:pt>
                <c:pt idx="1">
                  <c:v>8</c:v>
                </c:pt>
                <c:pt idx="2">
                  <c:v>2</c:v>
                </c:pt>
                <c:pt idx="3">
                  <c:v>7</c:v>
                </c:pt>
                <c:pt idx="4">
                  <c:v>5</c:v>
                </c:pt>
                <c:pt idx="5">
                  <c:v>5</c:v>
                </c:pt>
                <c:pt idx="6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6317640"/>
        <c:axId val="536317248"/>
      </c:barChart>
      <c:catAx>
        <c:axId val="536317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317248"/>
        <c:crosses val="autoZero"/>
        <c:auto val="1"/>
        <c:lblAlgn val="ctr"/>
        <c:lblOffset val="100"/>
        <c:noMultiLvlLbl val="0"/>
      </c:catAx>
      <c:valAx>
        <c:axId val="53631724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6317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3734567901234567E-2"/>
          <c:y val="1.1880829923438766E-3"/>
          <c:w val="0.96944444444444444"/>
          <c:h val="0.883164916885389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5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9</c:v>
                </c:pt>
                <c:pt idx="4">
                  <c:v>5</c:v>
                </c:pt>
                <c:pt idx="5">
                  <c:v>7</c:v>
                </c:pt>
                <c:pt idx="6">
                  <c:v>5</c:v>
                </c:pt>
                <c:pt idx="7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92412800"/>
        <c:axId val="531649648"/>
      </c:barChart>
      <c:catAx>
        <c:axId val="29241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316496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1649648"/>
        <c:scaling>
          <c:orientation val="minMax"/>
          <c:max val="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92412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550725766714644E-2"/>
          <c:y val="3.3613445378151259E-2"/>
          <c:w val="0.96599033609435647"/>
          <c:h val="0.857418337413705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1650432"/>
        <c:axId val="531650824"/>
      </c:barChart>
      <c:catAx>
        <c:axId val="53165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1650824"/>
        <c:crosses val="autoZero"/>
        <c:auto val="1"/>
        <c:lblAlgn val="ctr"/>
        <c:lblOffset val="100"/>
        <c:noMultiLvlLbl val="0"/>
      </c:catAx>
      <c:valAx>
        <c:axId val="531650824"/>
        <c:scaling>
          <c:orientation val="minMax"/>
          <c:max val="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165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064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Mais de um terço (37%) das mulheres grávidas receberam 2+ doses de SP/Fansidar, mais apenas 19% receberam 3+ doses. Para ser considerado tratamento intermitente prevntivo, pelo menos 1 dose tem que ser administrada durante uma consulta pré-natal.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433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792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567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Terapia</a:t>
            </a:r>
            <a:r>
              <a:rPr lang="en-US" dirty="0" smtClean="0"/>
              <a:t> </a:t>
            </a:r>
            <a:r>
              <a:rPr lang="en-US" dirty="0" err="1" smtClean="0"/>
              <a:t>combinada</a:t>
            </a:r>
            <a:r>
              <a:rPr lang="en-US" dirty="0" smtClean="0"/>
              <a:t> à base de </a:t>
            </a:r>
            <a:r>
              <a:rPr lang="en-US" dirty="0" err="1" smtClean="0"/>
              <a:t>artemisinina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TCA, 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tratamento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recomendado</a:t>
            </a:r>
            <a:r>
              <a:rPr lang="en-US" baseline="0" dirty="0" smtClean="0"/>
              <a:t>, é o anti </a:t>
            </a:r>
            <a:r>
              <a:rPr lang="en-US" baseline="0" dirty="0" err="1" smtClean="0"/>
              <a:t>malárico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mais</a:t>
            </a:r>
            <a:r>
              <a:rPr lang="en-US" baseline="0" dirty="0" smtClean="0"/>
              <a:t> dado </a:t>
            </a:r>
            <a:r>
              <a:rPr lang="en-US" baseline="0" dirty="0" err="1" smtClean="0"/>
              <a:t>às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crianças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59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12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PT" noProof="0" dirty="0" smtClean="0"/>
              <a:t>No total</a:t>
            </a:r>
            <a:r>
              <a:rPr lang="pt-PT" baseline="0" noProof="0" dirty="0" smtClean="0"/>
              <a:t>, </a:t>
            </a:r>
            <a:r>
              <a:rPr lang="pt-PT" noProof="0" dirty="0" smtClean="0"/>
              <a:t> 6% das crianças têm</a:t>
            </a:r>
            <a:r>
              <a:rPr lang="pt-PT" baseline="0" noProof="0" dirty="0" smtClean="0"/>
              <a:t> um nível de hemoglobina que é associada à malária (&lt;8,0 g/dl). As crianças de 9-11 meses são mais propensas a ser moderadamente ou severamente anémicas, comparado com crianças de outras idades. </a:t>
            </a:r>
            <a:endParaRPr lang="pt-PT" noProof="0" dirty="0" smtClean="0"/>
          </a:p>
        </p:txBody>
      </p:sp>
    </p:spTree>
    <p:extLst>
      <p:ext uri="{BB962C8B-B14F-4D97-AF65-F5344CB8AC3E}">
        <p14:creationId xmlns:p14="http://schemas.microsoft.com/office/powerpoint/2010/main" val="2255080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prevalência de anemia severa é maior em crianças cuja mãe não tem nenhum nível de escolaridade (8%).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99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639EC7-27D5-4C13-B981-9EA394F792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354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43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No total, 13% das </a:t>
            </a:r>
            <a:r>
              <a:rPr lang="en-US" altLang="en-US" dirty="0" err="1" smtClean="0"/>
              <a:t>crianças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Angolanas</a:t>
            </a:r>
            <a:r>
              <a:rPr lang="en-US" altLang="en-US" baseline="0" dirty="0" smtClean="0"/>
              <a:t> de 6-59 </a:t>
            </a:r>
            <a:r>
              <a:rPr lang="en-US" altLang="en-US" baseline="0" dirty="0" err="1" smtClean="0"/>
              <a:t>meses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testaram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positivas</a:t>
            </a:r>
            <a:r>
              <a:rPr lang="en-US" altLang="en-US" baseline="0" dirty="0" smtClean="0"/>
              <a:t> para a malaria </a:t>
            </a:r>
            <a:r>
              <a:rPr lang="en-US" altLang="en-US" baseline="0" dirty="0" err="1" smtClean="0"/>
              <a:t>segundo</a:t>
            </a:r>
            <a:r>
              <a:rPr lang="en-US" altLang="en-US" baseline="0" dirty="0" smtClean="0"/>
              <a:t> o Teste de </a:t>
            </a:r>
            <a:r>
              <a:rPr lang="en-US" altLang="en-US" baseline="0" dirty="0" err="1" smtClean="0"/>
              <a:t>Diagnóstico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Rápido</a:t>
            </a:r>
            <a:r>
              <a:rPr lang="en-US" altLang="en-US" baseline="0" dirty="0" smtClean="0"/>
              <a:t> (TDR). As </a:t>
            </a:r>
            <a:r>
              <a:rPr lang="en-US" altLang="en-US" baseline="0" dirty="0" err="1" smtClean="0"/>
              <a:t>crianças</a:t>
            </a:r>
            <a:r>
              <a:rPr lang="en-US" altLang="en-US" baseline="0" dirty="0" smtClean="0"/>
              <a:t> de 36-47 </a:t>
            </a:r>
            <a:r>
              <a:rPr lang="en-US" altLang="en-US" baseline="0" dirty="0" err="1" smtClean="0"/>
              <a:t>meses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têm</a:t>
            </a:r>
            <a:r>
              <a:rPr lang="en-US" altLang="en-US" baseline="0" dirty="0" smtClean="0"/>
              <a:t> a </a:t>
            </a:r>
            <a:r>
              <a:rPr lang="en-US" altLang="en-US" baseline="0" dirty="0" err="1" smtClean="0"/>
              <a:t>maior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prevalência</a:t>
            </a:r>
            <a:r>
              <a:rPr lang="en-US" altLang="en-US" baseline="0" dirty="0" smtClean="0"/>
              <a:t> da malaria (16%).  No </a:t>
            </a:r>
            <a:r>
              <a:rPr lang="en-US" altLang="en-US" baseline="0" dirty="0" err="1" smtClean="0"/>
              <a:t>geral</a:t>
            </a:r>
            <a:r>
              <a:rPr lang="en-US" altLang="en-US" baseline="0" dirty="0" smtClean="0"/>
              <a:t>, a </a:t>
            </a:r>
            <a:r>
              <a:rPr lang="en-US" altLang="en-US" baseline="0" dirty="0" err="1" smtClean="0"/>
              <a:t>prevalêcia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aumenta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consoante</a:t>
            </a:r>
            <a:r>
              <a:rPr lang="en-US" altLang="en-US" baseline="0" dirty="0" smtClean="0"/>
              <a:t> a </a:t>
            </a:r>
            <a:r>
              <a:rPr lang="en-US" altLang="en-US" baseline="0" dirty="0" err="1" smtClean="0"/>
              <a:t>idade</a:t>
            </a:r>
            <a:r>
              <a:rPr lang="en-US" altLang="en-US" baseline="0" dirty="0" smtClean="0"/>
              <a:t>. 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924824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56959C-7A2E-4E78-B3B4-F33996A09CC3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en-US" smtClean="0"/>
          </a:p>
        </p:txBody>
      </p:sp>
      <p:sp>
        <p:nvSpPr>
          <p:cNvPr id="358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prevalência é maior também na área rural (22%) e menor na área urbana (8%). 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6723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37% dos agregados familiares em Angola possuem um mosquiteiro (qualquer tipo), 31% um mosquiteiro tratado com </a:t>
            </a:r>
            <a:r>
              <a:rPr lang="pt-PT" noProof="0" dirty="0" err="1" smtClean="0"/>
              <a:t>insecticida</a:t>
            </a:r>
            <a:r>
              <a:rPr lang="pt-PT" noProof="0" dirty="0" smtClean="0"/>
              <a:t> (MTI), e 29% um mosquiteiro tratado com </a:t>
            </a:r>
            <a:r>
              <a:rPr lang="pt-PT" noProof="0" dirty="0" err="1" smtClean="0"/>
              <a:t>insecticida</a:t>
            </a:r>
            <a:r>
              <a:rPr lang="pt-PT" baseline="0" noProof="0" dirty="0" smtClean="0"/>
              <a:t> de longa duração (MTILD). Isto significa que quase todos os MTI em Angola são de fato MTILD. Um MTI refere a um mosquiteiro tratado numa fábrica ou encharcado nos últimos 12 meses. Um MTILD é tratado numa fábrica e dura 3-5 anos. 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909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B88461-6773-4A9F-936E-9C26F495C53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  <p:sp>
        <p:nvSpPr>
          <p:cNvPr id="360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04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malária é dez vezes mais prevalente entre crianças dos agregados familiares mais pobres (mais de 20% nos primeiros dois quintis) do que entre crianças dos agregados familiares mais ricos (2% no quinto quintil). </a:t>
            </a:r>
            <a:endParaRPr lang="en-US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8562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 província, província, a prevalência de malária varia de &lt;1% no Cunene a 40% no Moxico.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56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posse de mosquiteiros varia de 7% no Moxico a 45% no Namibe.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83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PT" noProof="0" dirty="0" smtClean="0"/>
              <a:t>Não</a:t>
            </a:r>
            <a:r>
              <a:rPr lang="pt-PT" baseline="0" noProof="0" dirty="0" smtClean="0"/>
              <a:t> existe uma padrão clara na posse de MTILD por quintil socioeconómico. 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4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em cada 10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agregados familiares (11%) tem cobertura universal de MTILD—um MTILD por cada duas pessoas que dormiram em casa na noite anterior ao inquérito. 18% agregados familiares têm pelo menos 1 MTILD, mas não têm uma quantidade de MTILD suficiente para todas os membros do agregado familiar. 7 em cada 10 agregados familiares não têm nenhum MTILD. 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20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3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29% dos agregados familiares possuem pelo menos um MTILD. No entanto, apenas 1 em cada 10 (11%) agregados familiares possui suficientes MTILD para cobrir cada pessoa que dormiu em casa na noite anterior (assumindo que cada mosquiteiro é usado por duas pessoas). No total, 20% da população tem acesso a um MTI, e 17% da população do agregado familiar dormiu debaixo de um MTILD a noite antes do inquérito. AQUI É IMPORTANTE LEMBRAR QUE QUASE TODOS OS MTI SÃO MTILD. O QUADRO PADRÃO DO DHS PROGRAM SOBRE  O ACESSO AOS MOSQUITEIRO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SOMENTE TEM OS DADOS PARA OS MTI, MAS, COMO QUASE TODAS OS MTI EM ANGOLA SÃO MTILD, ISTO NÃO FAZ UMA DIFERENCIA NA INTERPRETÇÃO.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CB2523-E8F7-4382-9E10-F0ED4E52C8E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76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17% da população do agregado familiar dormiu debaixo de um MTILD na noite antes da entrevista. As crianças e mulheres grávidas são as mais vulneráveis à malária. Vinte porcento das crianças menores de cinco anos e 21% das mulheres grávidas dormiram debaixo de um MTILD na noite anterior ao inquérito. </a:t>
            </a:r>
          </a:p>
          <a:p>
            <a:endParaRPr lang="pt-B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posse de mosquiteiros não significa necessariamente que o mosquiteiro seja usado. Nos agregados familiares com pelo menos um MTI, 61% das crianças e 68% das mulheres dormiram debaixo de um MTI. 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83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posse de mosquiteiros varia de 7% no Moxico a 45% no Namibe.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86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1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F279F4-B466-44CF-A41C-1DA6F579EC9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819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5758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748435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691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453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/>
          </a:bodyPr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307602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34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0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0211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6" r:id="rId3"/>
    <p:sldLayoutId id="2147483697" r:id="rId4"/>
    <p:sldLayoutId id="2147483698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98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Malária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5065" y="1896782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r>
              <a:rPr lang="pt-PT" b="1" dirty="0">
                <a:solidFill>
                  <a:schemeClr val="bg2"/>
                </a:solidFill>
              </a:rPr>
              <a:t>2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das habitações foram </a:t>
            </a:r>
            <a:r>
              <a:rPr lang="pt-PT" b="1" noProof="0" dirty="0" smtClean="0">
                <a:solidFill>
                  <a:schemeClr val="bg2"/>
                </a:solidFill>
              </a:rPr>
              <a:t>pulverizadas</a:t>
            </a:r>
            <a:r>
              <a:rPr lang="pt-PT" b="1" noProof="0" dirty="0" smtClean="0">
                <a:solidFill>
                  <a:schemeClr val="tx2"/>
                </a:solidFill>
              </a:rPr>
              <a:t> </a:t>
            </a:r>
            <a:r>
              <a:rPr lang="pt-PT" noProof="0" dirty="0" smtClean="0"/>
              <a:t>nos 12 meses anteriores ao inquérito.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endParaRPr lang="pt-PT" b="1" noProof="0" dirty="0" smtClean="0">
              <a:solidFill>
                <a:schemeClr val="accent1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r>
              <a:rPr lang="pt-PT" b="1" dirty="0" smtClean="0">
                <a:solidFill>
                  <a:schemeClr val="bg2"/>
                </a:solidFill>
              </a:rPr>
              <a:t>32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dos agregados familiares beneficiaram da </a:t>
            </a:r>
            <a:r>
              <a:rPr lang="pt-PT" b="1" noProof="0" dirty="0" smtClean="0">
                <a:solidFill>
                  <a:schemeClr val="bg2"/>
                </a:solidFill>
              </a:rPr>
              <a:t>PID</a:t>
            </a:r>
            <a:r>
              <a:rPr lang="pt-PT" noProof="0" dirty="0" smtClean="0"/>
              <a:t> nos últimos 12 meses </a:t>
            </a:r>
            <a:r>
              <a:rPr lang="pt-PT" b="1" noProof="0" dirty="0" smtClean="0">
                <a:solidFill>
                  <a:schemeClr val="bg2"/>
                </a:solidFill>
              </a:rPr>
              <a:t>e/ou</a:t>
            </a:r>
            <a:r>
              <a:rPr lang="pt-PT" noProof="0" dirty="0" smtClean="0"/>
              <a:t> têm </a:t>
            </a:r>
            <a:r>
              <a:rPr lang="pt-PT" dirty="0" smtClean="0"/>
              <a:t>pelo menos um </a:t>
            </a:r>
            <a:r>
              <a:rPr lang="pt-PT" b="1" dirty="0" smtClean="0">
                <a:solidFill>
                  <a:schemeClr val="bg2"/>
                </a:solidFill>
              </a:rPr>
              <a:t>MTI</a:t>
            </a:r>
            <a:r>
              <a:rPr lang="pt-PT" dirty="0" smtClean="0"/>
              <a:t>. </a:t>
            </a:r>
            <a:endParaRPr lang="pt-PT" noProof="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Pulverização </a:t>
            </a:r>
            <a:r>
              <a:rPr lang="pt-PT" sz="4200" dirty="0" err="1" smtClean="0">
                <a:solidFill>
                  <a:schemeClr val="bg2"/>
                </a:solidFill>
                <a:latin typeface="+mn-lt"/>
              </a:rPr>
              <a:t>intra-domiciliar</a:t>
            </a: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 (PID)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316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098" y="5888325"/>
            <a:ext cx="4572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7" y="1206236"/>
            <a:ext cx="3976181" cy="296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Prevenção da malária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Malária na gravidez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Tratamento de febre nas crianças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Prevalência da malária e anemia severa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98" y="573939"/>
            <a:ext cx="4572000" cy="507304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4514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958044346"/>
              </p:ext>
            </p:extLst>
          </p:nvPr>
        </p:nvGraphicFramePr>
        <p:xfrm>
          <a:off x="469899" y="2446507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12700" y="1295400"/>
            <a:ext cx="91439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i="1" dirty="0" smtClean="0">
                <a:latin typeface="Calibri" pitchFamily="34" charset="0"/>
              </a:rPr>
              <a:t>Percentagem de mulheres de 15-49 anos com um nado-vivo nos 2 anos anteriores ao inquérito, que receberam SP/</a:t>
            </a:r>
            <a:r>
              <a:rPr lang="pt-PT" i="1" dirty="0" err="1" smtClean="0">
                <a:latin typeface="Calibri" pitchFamily="34" charset="0"/>
              </a:rPr>
              <a:t>Fansidar</a:t>
            </a:r>
            <a:r>
              <a:rPr lang="pt-PT" i="1" dirty="0" smtClean="0">
                <a:latin typeface="Calibri" pitchFamily="34" charset="0"/>
              </a:rPr>
              <a:t>, do qual, pelo menos uma dose foi administrada durante uma consulta pré-natal:</a:t>
            </a:r>
            <a:endParaRPr lang="pt-PT" i="1" dirty="0">
              <a:latin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Tratamento intermitente e preventivo durante a gravidez (TIP)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175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098" y="5888325"/>
            <a:ext cx="4572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7" y="1071481"/>
            <a:ext cx="3976181" cy="296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Prevenção da malária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Malária na gravidez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Tratamento de febre nas crianças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Prevalência da malária e anemia severa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98" y="573939"/>
            <a:ext cx="4572000" cy="507304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5334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Febre nas crianças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7519" y="1657033"/>
            <a:ext cx="8208962" cy="456565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noProof="0" dirty="0" smtClean="0"/>
              <a:t>Nas 2 semanas anteriores ao inquérito, </a:t>
            </a:r>
            <a:r>
              <a:rPr lang="pt-PT" b="1" dirty="0" smtClean="0">
                <a:solidFill>
                  <a:schemeClr val="bg2"/>
                </a:solidFill>
              </a:rPr>
              <a:t>15</a:t>
            </a:r>
            <a:r>
              <a:rPr lang="pt-PT" b="1" noProof="0" dirty="0" smtClean="0">
                <a:solidFill>
                  <a:schemeClr val="bg2"/>
                </a:solidFill>
              </a:rPr>
              <a:t>% </a:t>
            </a:r>
            <a:r>
              <a:rPr lang="pt-PT" noProof="0" dirty="0" smtClean="0"/>
              <a:t>das crianças menores de 5 anos tiveram </a:t>
            </a:r>
            <a:r>
              <a:rPr lang="pt-PT" b="1" noProof="0" dirty="0" smtClean="0">
                <a:solidFill>
                  <a:schemeClr val="bg2"/>
                </a:solidFill>
              </a:rPr>
              <a:t>febre</a:t>
            </a:r>
            <a:r>
              <a:rPr lang="pt-PT" noProof="0" dirty="0" smtClean="0"/>
              <a:t>. Entre estas crianças,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>
                <a:solidFill>
                  <a:schemeClr val="accent1"/>
                </a:solidFill>
              </a:rPr>
              <a:t>Para </a:t>
            </a:r>
            <a:r>
              <a:rPr lang="pt-PT" b="1" dirty="0" smtClean="0">
                <a:solidFill>
                  <a:schemeClr val="bg2"/>
                </a:solidFill>
              </a:rPr>
              <a:t>51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foi procurado </a:t>
            </a:r>
            <a:r>
              <a:rPr lang="pt-PT" b="1" noProof="0" dirty="0" smtClean="0">
                <a:solidFill>
                  <a:schemeClr val="bg2"/>
                </a:solidFill>
              </a:rPr>
              <a:t>aconselhamento</a:t>
            </a:r>
            <a:r>
              <a:rPr lang="pt-PT" noProof="0" dirty="0" smtClean="0"/>
              <a:t> ou </a:t>
            </a:r>
            <a:r>
              <a:rPr lang="pt-PT" b="1" noProof="0" dirty="0" smtClean="0">
                <a:solidFill>
                  <a:schemeClr val="bg2"/>
                </a:solidFill>
              </a:rPr>
              <a:t>tratamento </a:t>
            </a:r>
            <a:r>
              <a:rPr lang="pt-PT" noProof="0" dirty="0" smtClean="0">
                <a:solidFill>
                  <a:schemeClr val="tx1"/>
                </a:solidFill>
              </a:rPr>
              <a:t>(e para </a:t>
            </a:r>
            <a:r>
              <a:rPr lang="pt-PT" b="1" noProof="0" dirty="0" smtClean="0">
                <a:solidFill>
                  <a:schemeClr val="bg2"/>
                </a:solidFill>
              </a:rPr>
              <a:t>27% </a:t>
            </a:r>
            <a:r>
              <a:rPr lang="pt-PT" noProof="0" dirty="0" smtClean="0">
                <a:solidFill>
                  <a:schemeClr val="tx1"/>
                </a:solidFill>
              </a:rPr>
              <a:t>foi procurado </a:t>
            </a:r>
            <a:r>
              <a:rPr lang="pt-PT" b="1" noProof="0" dirty="0" smtClean="0">
                <a:solidFill>
                  <a:schemeClr val="bg2"/>
                </a:solidFill>
              </a:rPr>
              <a:t>no mesmo dia ou no dia seguinte</a:t>
            </a:r>
            <a:r>
              <a:rPr lang="pt-PT" noProof="0" dirty="0" smtClean="0">
                <a:solidFill>
                  <a:schemeClr val="tx1"/>
                </a:solidFill>
              </a:rPr>
              <a:t>)</a:t>
            </a:r>
            <a:r>
              <a:rPr lang="pt-PT" noProof="0" dirty="0" smtClean="0"/>
              <a:t>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>
                <a:solidFill>
                  <a:schemeClr val="accent1"/>
                </a:solidFill>
              </a:rPr>
              <a:t>De </a:t>
            </a:r>
            <a:r>
              <a:rPr lang="pt-PT" b="1" dirty="0" smtClean="0">
                <a:solidFill>
                  <a:schemeClr val="bg2"/>
                </a:solidFill>
              </a:rPr>
              <a:t>34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se extraiu </a:t>
            </a:r>
            <a:r>
              <a:rPr lang="pt-PT" b="1" noProof="0" dirty="0" smtClean="0">
                <a:solidFill>
                  <a:schemeClr val="bg2"/>
                </a:solidFill>
              </a:rPr>
              <a:t>sangue </a:t>
            </a:r>
            <a:r>
              <a:rPr lang="pt-PT" noProof="0" dirty="0" smtClean="0">
                <a:solidFill>
                  <a:schemeClr val="tx1"/>
                </a:solidFill>
              </a:rPr>
              <a:t>do dedo ou calcanhar </a:t>
            </a:r>
            <a:r>
              <a:rPr lang="pt-PT" b="1" noProof="0" dirty="0" smtClean="0">
                <a:solidFill>
                  <a:schemeClr val="bg2"/>
                </a:solidFill>
              </a:rPr>
              <a:t>para testar para malária</a:t>
            </a:r>
            <a:r>
              <a:rPr lang="pt-PT" noProof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3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Tipo de anti malárico usado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00980695"/>
              </p:ext>
            </p:extLst>
          </p:nvPr>
        </p:nvGraphicFramePr>
        <p:xfrm>
          <a:off x="0" y="1568450"/>
          <a:ext cx="9144000" cy="491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942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Entre crianças menores de 5 anos com febre nas 2 semanas anteriores ao inquérito e que tomaram um anti malárico, percentagem que tomou: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45135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098" y="5888325"/>
            <a:ext cx="4572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7" y="1031139"/>
            <a:ext cx="3976181" cy="296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Prevenção da malária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Malária na gravidez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Tratamento de febre nas crianças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Prevalência da malária e anemia severa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98" y="573939"/>
            <a:ext cx="4572000" cy="507304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052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856839068"/>
              </p:ext>
            </p:extLst>
          </p:nvPr>
        </p:nvGraphicFramePr>
        <p:xfrm>
          <a:off x="470452" y="1551623"/>
          <a:ext cx="8229600" cy="5119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13252" y="114089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i="1" dirty="0" smtClean="0"/>
              <a:t>Percentagem de crianças de 6-59 meses com anemia moderada-severa (hemoglobina abaixo de 8,0 g/dl)</a:t>
            </a:r>
            <a:endParaRPr lang="pt-PT" i="1" dirty="0"/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 err="1" smtClean="0">
                <a:latin typeface="+mn-lt"/>
              </a:rPr>
              <a:t>Idade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em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meses</a:t>
            </a:r>
            <a:endParaRPr lang="en-US" b="1" dirty="0">
              <a:latin typeface="+mn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Prevalência de hemoglobina baixa</a:t>
            </a:r>
            <a:br>
              <a:rPr lang="pt-PT" sz="4200" dirty="0" smtClean="0">
                <a:solidFill>
                  <a:schemeClr val="bg2"/>
                </a:solidFill>
                <a:latin typeface="+mn-lt"/>
              </a:rPr>
            </a:b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nas crianças por idade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9205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15083879"/>
              </p:ext>
            </p:extLst>
          </p:nvPr>
        </p:nvGraphicFramePr>
        <p:xfrm>
          <a:off x="477596" y="2132668"/>
          <a:ext cx="8215312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252" y="114089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i="1" dirty="0" smtClean="0"/>
              <a:t>Percentagem de crianças de 6-59 meses com anemia moderada-severa (hemoglobina abaixo de 8,0 g/dl)</a:t>
            </a:r>
            <a:endParaRPr lang="pt-PT" i="1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Prevalência de hemoglobina baixa</a:t>
            </a:r>
            <a:br>
              <a:rPr lang="pt-PT" sz="4200" dirty="0" smtClean="0">
                <a:solidFill>
                  <a:schemeClr val="bg2"/>
                </a:solidFill>
                <a:latin typeface="+mn-lt"/>
              </a:rPr>
            </a:b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nas crianças por o nível de escolaridade da mãe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741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223726837"/>
              </p:ext>
            </p:extLst>
          </p:nvPr>
        </p:nvGraphicFramePr>
        <p:xfrm>
          <a:off x="0" y="1636713"/>
          <a:ext cx="9144000" cy="5221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3283" name="Text Box 5"/>
          <p:cNvSpPr txBox="1">
            <a:spLocks noChangeArrowheads="1"/>
          </p:cNvSpPr>
          <p:nvPr/>
        </p:nvSpPr>
        <p:spPr bwMode="auto">
          <a:xfrm>
            <a:off x="0" y="1002397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PT" altLang="en-US" sz="1800" i="1" dirty="0" smtClean="0"/>
              <a:t>Percentagem de crianças de 6-59 meses, classificadas como positivas para malária (P.f., </a:t>
            </a:r>
            <a:r>
              <a:rPr lang="pt-PT" altLang="en-US" sz="1800" i="1" dirty="0" err="1" smtClean="0"/>
              <a:t>P.v</a:t>
            </a:r>
            <a:r>
              <a:rPr lang="pt-PT" altLang="en-US" sz="1800" i="1" dirty="0" smtClean="0"/>
              <a:t>., ou ambos), segundo o resultado do Teste de Diagnóstico Rápido (TDR)</a:t>
            </a:r>
            <a:endParaRPr lang="pt-PT" altLang="en-US" sz="1800" i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Prevalência da malária por idade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5235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098" y="5888325"/>
            <a:ext cx="4572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7" y="573939"/>
            <a:ext cx="3976181" cy="296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Prevenção da malária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Malária na gravidez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Tratamento de febre nas crianças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/>
              <a:t>Prevalência da malária e anemia severa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98" y="573939"/>
            <a:ext cx="4572000" cy="507304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8136142"/>
              </p:ext>
            </p:extLst>
          </p:nvPr>
        </p:nvGraphicFramePr>
        <p:xfrm>
          <a:off x="628650" y="1665288"/>
          <a:ext cx="7886700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325563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PT" altLang="en-US" sz="1800" i="1" dirty="0" smtClean="0"/>
              <a:t>Percentagem de crianças de 6-59 meses, classificadas como positivas para malária, segundo o resultado do TDR</a:t>
            </a:r>
            <a:endParaRPr lang="pt-PT" altLang="en-US" sz="1800" i="1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Prevalência da malária por área de residência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0874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70845098"/>
              </p:ext>
            </p:extLst>
          </p:nvPr>
        </p:nvGraphicFramePr>
        <p:xfrm>
          <a:off x="457200" y="1589088"/>
          <a:ext cx="8229600" cy="45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13026" y="6199641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pobres</a:t>
            </a:r>
            <a:endParaRPr lang="en-US" dirty="0"/>
          </a:p>
        </p:txBody>
      </p:sp>
      <p:sp>
        <p:nvSpPr>
          <p:cNvPr id="11" name="Notched Right Arrow 10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7012" y="6195230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ricos</a:t>
            </a:r>
            <a:endParaRPr lang="en-US" dirty="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0" y="1325563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PT" altLang="en-US" sz="1800" i="1" dirty="0" smtClean="0"/>
              <a:t>Percentagem de crianças de 6-59 meses, classificadas como positivas para malária, segundo o resultado do TDR</a:t>
            </a:r>
            <a:endParaRPr lang="pt-PT" altLang="en-US" sz="1800" i="1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Prevalência da malária por área de residência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2160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190269" y="-363179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421188" y="7293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 smtClean="0"/>
              <a:t>19%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74757" y="913171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881174" y="140287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Zaire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41107" y="138910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Uíge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917809" y="1980567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Norte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Malanje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22%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Cunene</a:t>
            </a:r>
          </a:p>
          <a:p>
            <a:pPr algn="ctr"/>
            <a:r>
              <a:rPr lang="en-US" dirty="0" smtClean="0"/>
              <a:t>&lt;1%</a:t>
            </a:r>
            <a:endParaRPr lang="en-US" dirty="0"/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Huíla</a:t>
            </a:r>
            <a:endParaRPr lang="en-US" dirty="0" smtClean="0"/>
          </a:p>
          <a:p>
            <a:pPr algn="ctr"/>
            <a:r>
              <a:rPr lang="en-US" dirty="0"/>
              <a:t>2</a:t>
            </a:r>
            <a:r>
              <a:rPr lang="en-US" dirty="0" smtClean="0"/>
              <a:t>%</a:t>
            </a:r>
            <a:endParaRPr lang="en-US" dirty="0"/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/>
              <a:t>1</a:t>
            </a:r>
            <a:r>
              <a:rPr lang="en-US" dirty="0" smtClean="0"/>
              <a:t>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36089" y="3733583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Hu-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mbo</a:t>
            </a:r>
          </a:p>
          <a:p>
            <a:pPr algn="ctr"/>
            <a:r>
              <a:rPr lang="en-US" dirty="0"/>
              <a:t>1</a:t>
            </a:r>
            <a:r>
              <a:rPr lang="en-US" dirty="0" smtClean="0"/>
              <a:t>%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26%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685926" y="2041633"/>
            <a:ext cx="1955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9</a:t>
            </a:r>
            <a:r>
              <a:rPr lang="en-US" dirty="0" smtClean="0"/>
              <a:t>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/>
              <a:t>6</a:t>
            </a:r>
            <a:r>
              <a:rPr lang="en-US" dirty="0" smtClean="0"/>
              <a:t>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10%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827169" y="4185985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14%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/>
              <a:t>3</a:t>
            </a:r>
            <a:r>
              <a:rPr lang="en-US" dirty="0" smtClean="0"/>
              <a:t>6%</a:t>
            </a:r>
            <a:endParaRPr lang="en-US" dirty="0"/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-14643" y="2128650"/>
            <a:ext cx="29321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PT" altLang="en-US" sz="1800" i="1" dirty="0" smtClean="0"/>
              <a:t>Percentagem de crianças de 6-59 meses, classificadas como positivas para malária, segundo o resultado do TDR</a:t>
            </a:r>
            <a:endParaRPr lang="pt-PT" altLang="en-US" sz="1800" i="1" dirty="0"/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0" y="0"/>
            <a:ext cx="3798532" cy="219269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4200" dirty="0" smtClean="0">
                <a:solidFill>
                  <a:schemeClr val="bg2"/>
                </a:solidFill>
                <a:latin typeface="+mn-lt"/>
              </a:rPr>
              <a:t>Prevalência da malária por província</a:t>
            </a:r>
            <a:endParaRPr lang="pt-PT" sz="4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494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Principais Resultados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325563"/>
            <a:ext cx="7886700" cy="534828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29</a:t>
            </a:r>
            <a:r>
              <a:rPr lang="pt-PT" b="1" noProof="0" dirty="0" smtClean="0">
                <a:solidFill>
                  <a:schemeClr val="bg2"/>
                </a:solidFill>
              </a:rPr>
              <a:t>% </a:t>
            </a:r>
            <a:r>
              <a:rPr lang="pt-PT" noProof="0" dirty="0" smtClean="0"/>
              <a:t>dos agregados familiares possuem </a:t>
            </a:r>
            <a:r>
              <a:rPr lang="pt-PT" b="1" dirty="0" smtClean="0">
                <a:solidFill>
                  <a:schemeClr val="bg2"/>
                </a:solidFill>
              </a:rPr>
              <a:t>pelo menos 1 MTILD</a:t>
            </a:r>
            <a:r>
              <a:rPr lang="pt-PT" noProof="0" dirty="0" smtClean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17</a:t>
            </a:r>
            <a:r>
              <a:rPr lang="pt-PT" b="1" noProof="0" dirty="0" smtClean="0">
                <a:solidFill>
                  <a:schemeClr val="bg2"/>
                </a:solidFill>
              </a:rPr>
              <a:t>% </a:t>
            </a:r>
            <a:r>
              <a:rPr lang="pt-PT" noProof="0" dirty="0" smtClean="0"/>
              <a:t>da população do agregado familiar</a:t>
            </a:r>
            <a:r>
              <a:rPr lang="pt-PT" noProof="0" dirty="0" smtClean="0">
                <a:solidFill>
                  <a:schemeClr val="bg2"/>
                </a:solidFill>
              </a:rPr>
              <a:t>, </a:t>
            </a:r>
            <a:r>
              <a:rPr lang="pt-PT" b="1" dirty="0" smtClean="0">
                <a:solidFill>
                  <a:schemeClr val="bg2"/>
                </a:solidFill>
              </a:rPr>
              <a:t>20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dirty="0" smtClean="0"/>
              <a:t>das</a:t>
            </a:r>
            <a:r>
              <a:rPr lang="pt-PT" noProof="0" dirty="0" smtClean="0"/>
              <a:t> </a:t>
            </a:r>
            <a:r>
              <a:rPr lang="pt-PT" b="1" noProof="0" dirty="0" smtClean="0">
                <a:solidFill>
                  <a:schemeClr val="bg2"/>
                </a:solidFill>
              </a:rPr>
              <a:t>crianças menores de 5 anos</a:t>
            </a:r>
            <a:r>
              <a:rPr lang="pt-PT" noProof="0" dirty="0" smtClean="0"/>
              <a:t>, e </a:t>
            </a:r>
            <a:r>
              <a:rPr lang="pt-PT" b="1" dirty="0" smtClean="0">
                <a:solidFill>
                  <a:schemeClr val="bg2"/>
                </a:solidFill>
              </a:rPr>
              <a:t>21</a:t>
            </a:r>
            <a:r>
              <a:rPr lang="pt-PT" b="1" noProof="0" dirty="0" smtClean="0">
                <a:solidFill>
                  <a:schemeClr val="bg2"/>
                </a:solidFill>
              </a:rPr>
              <a:t>% das mulheres grávidas dormiram debaixo de um MTILD </a:t>
            </a:r>
            <a:r>
              <a:rPr lang="pt-PT" noProof="0" dirty="0" smtClean="0"/>
              <a:t>a noite antes da entrevista.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19% </a:t>
            </a:r>
            <a:r>
              <a:rPr lang="pt-PT" noProof="0" dirty="0" smtClean="0">
                <a:solidFill>
                  <a:schemeClr val="accent1"/>
                </a:solidFill>
              </a:rPr>
              <a:t>das mulheres grávidas tomaram </a:t>
            </a:r>
            <a:r>
              <a:rPr lang="pt-PT" b="1" noProof="0" dirty="0" smtClean="0">
                <a:solidFill>
                  <a:schemeClr val="bg2"/>
                </a:solidFill>
              </a:rPr>
              <a:t>3</a:t>
            </a:r>
            <a:r>
              <a:rPr lang="pt-PT" b="1" dirty="0">
                <a:solidFill>
                  <a:schemeClr val="bg2"/>
                </a:solidFill>
              </a:rPr>
              <a:t>+ doses </a:t>
            </a:r>
            <a:r>
              <a:rPr lang="pt-PT" dirty="0">
                <a:solidFill>
                  <a:schemeClr val="accent1"/>
                </a:solidFill>
              </a:rPr>
              <a:t>de </a:t>
            </a:r>
            <a:r>
              <a:rPr lang="pt-PT" b="1" dirty="0">
                <a:solidFill>
                  <a:schemeClr val="bg2"/>
                </a:solidFill>
              </a:rPr>
              <a:t>SP/</a:t>
            </a:r>
            <a:r>
              <a:rPr lang="pt-PT" b="1" dirty="0" err="1">
                <a:solidFill>
                  <a:schemeClr val="bg2"/>
                </a:solidFill>
              </a:rPr>
              <a:t>Fansidar</a:t>
            </a:r>
            <a:r>
              <a:rPr lang="pt-PT" dirty="0">
                <a:solidFill>
                  <a:schemeClr val="accent1"/>
                </a:solidFill>
              </a:rPr>
              <a:t> como tratamento intermitente preventivo </a:t>
            </a:r>
            <a:endParaRPr lang="pt-PT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6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b="1" noProof="0" dirty="0" smtClean="0">
                <a:solidFill>
                  <a:schemeClr val="accent1"/>
                </a:solidFill>
              </a:rPr>
              <a:t> </a:t>
            </a:r>
            <a:r>
              <a:rPr lang="pt-PT" noProof="0" dirty="0" smtClean="0"/>
              <a:t>das crianças de 6-59 meses sofrem da </a:t>
            </a:r>
            <a:r>
              <a:rPr lang="pt-PT" b="1" noProof="0" dirty="0" smtClean="0">
                <a:solidFill>
                  <a:schemeClr val="bg2"/>
                </a:solidFill>
              </a:rPr>
              <a:t>anemia</a:t>
            </a:r>
            <a:r>
              <a:rPr lang="pt-PT" noProof="0" dirty="0" smtClean="0"/>
              <a:t> associada à malária.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14%</a:t>
            </a:r>
            <a:r>
              <a:rPr lang="pt-PT" b="1" dirty="0">
                <a:solidFill>
                  <a:schemeClr val="bg2"/>
                </a:solidFill>
              </a:rPr>
              <a:t> </a:t>
            </a:r>
            <a:r>
              <a:rPr lang="pt-PT" dirty="0" smtClean="0"/>
              <a:t>das crianças de 6-59 anos </a:t>
            </a:r>
            <a:r>
              <a:rPr lang="pt-PT" smtClean="0"/>
              <a:t>são </a:t>
            </a:r>
            <a:r>
              <a:rPr lang="pt-PT" b="1" smtClean="0">
                <a:solidFill>
                  <a:schemeClr val="bg2"/>
                </a:solidFill>
              </a:rPr>
              <a:t>positivas </a:t>
            </a:r>
            <a:r>
              <a:rPr lang="pt-PT" b="1" dirty="0" smtClean="0">
                <a:solidFill>
                  <a:schemeClr val="bg2"/>
                </a:solidFill>
              </a:rPr>
              <a:t>para malária</a:t>
            </a:r>
            <a:r>
              <a:rPr lang="pt-PT" dirty="0" smtClean="0"/>
              <a:t>, segundo o TDR. </a:t>
            </a:r>
            <a:endParaRPr lang="pt-PT" noProof="0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pt-PT" b="1" noProof="0" dirty="0"/>
          </a:p>
        </p:txBody>
      </p:sp>
    </p:spTree>
    <p:extLst>
      <p:ext uri="{BB962C8B-B14F-4D97-AF65-F5344CB8AC3E}">
        <p14:creationId xmlns:p14="http://schemas.microsoft.com/office/powerpoint/2010/main" val="8012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Posse de mosquiteiros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3187273"/>
              </p:ext>
            </p:extLst>
          </p:nvPr>
        </p:nvGraphicFramePr>
        <p:xfrm>
          <a:off x="463550" y="1665288"/>
          <a:ext cx="8216900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95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agregados familiares com pelo menos um mosquiteiro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3382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190269" y="-363179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421188" y="7293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 smtClean="0"/>
              <a:t>34%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74757" y="913171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880401" y="142322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Zaire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41107" y="138910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Uíge</a:t>
            </a:r>
            <a:endParaRPr lang="en-US" dirty="0" smtClean="0"/>
          </a:p>
          <a:p>
            <a:pPr algn="ctr"/>
            <a:r>
              <a:rPr lang="en-US" dirty="0" smtClean="0"/>
              <a:t>39%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Lunda </a:t>
            </a:r>
            <a:r>
              <a:rPr lang="en-US" dirty="0" err="1" smtClean="0"/>
              <a:t>Sul</a:t>
            </a:r>
            <a:endParaRPr lang="en-US" dirty="0" smtClean="0"/>
          </a:p>
          <a:p>
            <a:pPr algn="ctr"/>
            <a:r>
              <a:rPr lang="en-US" dirty="0" smtClean="0"/>
              <a:t>43%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6917809" y="1980567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Lunda Norte</a:t>
            </a:r>
          </a:p>
          <a:p>
            <a:r>
              <a:rPr lang="en-US" dirty="0" smtClean="0"/>
              <a:t>42%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Malanje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25%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7</a:t>
            </a:r>
            <a:r>
              <a:rPr lang="en-US" dirty="0" smtClean="0">
                <a:solidFill>
                  <a:schemeClr val="bg1"/>
                </a:solidFill>
              </a:rPr>
              <a:t>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Cunene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 smtClean="0"/>
              <a:t>45%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36089" y="3733583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Hu-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mbo</a:t>
            </a:r>
          </a:p>
          <a:p>
            <a:pPr algn="ctr"/>
            <a:r>
              <a:rPr lang="en-US" dirty="0" smtClean="0"/>
              <a:t>37%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</a:t>
            </a:r>
            <a:r>
              <a:rPr lang="en-US" dirty="0" err="1" smtClean="0"/>
              <a:t>Sul</a:t>
            </a:r>
            <a:endParaRPr lang="en-US" dirty="0" smtClean="0"/>
          </a:p>
          <a:p>
            <a:r>
              <a:rPr lang="en-US" dirty="0" smtClean="0"/>
              <a:t>38%</a:t>
            </a:r>
            <a:endParaRPr lang="en-US" dirty="0"/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04335" y="197978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endParaRPr lang="en-US" dirty="0" smtClean="0"/>
          </a:p>
          <a:p>
            <a:pPr algn="ctr"/>
            <a:r>
              <a:rPr lang="en-US" dirty="0" smtClean="0"/>
              <a:t>23%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 smtClean="0"/>
              <a:t>27%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26%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1"/>
          <p:cNvSpPr txBox="1">
            <a:spLocks/>
          </p:cNvSpPr>
          <p:nvPr/>
        </p:nvSpPr>
        <p:spPr>
          <a:xfrm>
            <a:off x="0" y="0"/>
            <a:ext cx="4031673" cy="1641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pt-PT" sz="4200" dirty="0" smtClean="0"/>
              <a:t>Posse de MTILD por província</a:t>
            </a:r>
            <a:r>
              <a:rPr lang="pt-PT" sz="2000" dirty="0" smtClean="0"/>
              <a:t/>
            </a:r>
            <a:br>
              <a:rPr lang="pt-PT" sz="2000" dirty="0" smtClean="0"/>
            </a:br>
            <a:endParaRPr lang="pt-PT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1086759" y="3224204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29%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-301" y="1449874"/>
            <a:ext cx="3935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Percentagem de agregados familiares com pelo menos um </a:t>
            </a:r>
            <a:r>
              <a:rPr lang="pt-PT" i="1" dirty="0" smtClean="0"/>
              <a:t>MTILD</a:t>
            </a:r>
            <a:endParaRPr lang="pt-PT" i="1" dirty="0"/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 smtClean="0"/>
              <a:t>29%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08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Posse de MTILD por quintil socioeconómico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08522606"/>
              </p:ext>
            </p:extLst>
          </p:nvPr>
        </p:nvGraphicFramePr>
        <p:xfrm>
          <a:off x="928688" y="1665288"/>
          <a:ext cx="8215312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9595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agregados familiares com pelo menos um MTILD</a:t>
            </a:r>
            <a:endParaRPr lang="pt-PT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13026" y="6199641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pobres</a:t>
            </a:r>
            <a:endParaRPr lang="en-US" dirty="0"/>
          </a:p>
        </p:txBody>
      </p:sp>
      <p:sp>
        <p:nvSpPr>
          <p:cNvPr id="10" name="Notched Right Arrow 9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7012" y="6195230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ricos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07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Cobertura </a:t>
            </a:r>
            <a:r>
              <a:rPr lang="pt-PT" sz="4200" dirty="0" smtClean="0"/>
              <a:t>completa</a:t>
            </a:r>
            <a:r>
              <a:rPr lang="pt-PT" sz="4200" noProof="0" dirty="0" smtClean="0"/>
              <a:t> de MTILD dentro do agregado </a:t>
            </a:r>
            <a:r>
              <a:rPr lang="pt-PT" sz="4200" noProof="0" dirty="0" err="1" smtClean="0"/>
              <a:t>familair</a:t>
            </a:r>
            <a:endParaRPr lang="pt-PT" sz="4200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65118985"/>
              </p:ext>
            </p:extLst>
          </p:nvPr>
        </p:nvGraphicFramePr>
        <p:xfrm>
          <a:off x="0" y="1325563"/>
          <a:ext cx="9144000" cy="5348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" y="114089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Distribuição percentual de agregados familiares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78893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 smtClean="0"/>
              <a:t>Posse, </a:t>
            </a:r>
            <a:r>
              <a:rPr lang="pt-PT" altLang="en-US" dirty="0" err="1"/>
              <a:t>a</a:t>
            </a:r>
            <a:r>
              <a:rPr lang="pt-PT" altLang="en-US" dirty="0" err="1" smtClean="0"/>
              <a:t>ccesso</a:t>
            </a:r>
            <a:r>
              <a:rPr lang="pt-PT" altLang="en-US" dirty="0" smtClean="0"/>
              <a:t>, e uso de mosquiteiros</a:t>
            </a:r>
          </a:p>
        </p:txBody>
      </p:sp>
      <p:graphicFrame>
        <p:nvGraphicFramePr>
          <p:cNvPr id="2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6816505"/>
              </p:ext>
            </p:extLst>
          </p:nvPr>
        </p:nvGraphicFramePr>
        <p:xfrm>
          <a:off x="526477" y="1544638"/>
          <a:ext cx="8229600" cy="4859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2564" name="TextBox 3"/>
          <p:cNvSpPr txBox="1">
            <a:spLocks noChangeArrowheads="1"/>
          </p:cNvSpPr>
          <p:nvPr/>
        </p:nvSpPr>
        <p:spPr bwMode="auto">
          <a:xfrm>
            <a:off x="623887" y="1216839"/>
            <a:ext cx="36337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i="1" dirty="0" err="1" smtClean="0"/>
              <a:t>Percentagem</a:t>
            </a:r>
            <a:r>
              <a:rPr lang="en-US" altLang="en-US" sz="1800" i="1" dirty="0" smtClean="0"/>
              <a:t> de </a:t>
            </a:r>
            <a:r>
              <a:rPr lang="en-US" altLang="en-US" sz="1800" i="1" dirty="0" err="1" smtClean="0"/>
              <a:t>agregados</a:t>
            </a:r>
            <a:r>
              <a:rPr lang="en-US" altLang="en-US" sz="1800" i="1" dirty="0" smtClean="0"/>
              <a:t> </a:t>
            </a:r>
            <a:r>
              <a:rPr lang="en-US" altLang="en-US" sz="1800" i="1" dirty="0" err="1" smtClean="0"/>
              <a:t>familiares</a:t>
            </a:r>
            <a:endParaRPr lang="en-US" altLang="en-US" sz="1800" i="1" dirty="0"/>
          </a:p>
        </p:txBody>
      </p:sp>
      <p:sp>
        <p:nvSpPr>
          <p:cNvPr id="322565" name="TextBox 4"/>
          <p:cNvSpPr txBox="1">
            <a:spLocks noChangeArrowheads="1"/>
          </p:cNvSpPr>
          <p:nvPr/>
        </p:nvSpPr>
        <p:spPr bwMode="auto">
          <a:xfrm>
            <a:off x="4848225" y="1493838"/>
            <a:ext cx="36337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i="1" dirty="0" err="1" smtClean="0"/>
              <a:t>Percentagem</a:t>
            </a:r>
            <a:r>
              <a:rPr lang="en-US" altLang="en-US" sz="1800" i="1" dirty="0" smtClean="0"/>
              <a:t> da </a:t>
            </a:r>
            <a:r>
              <a:rPr lang="en-US" altLang="en-US" sz="1800" i="1" dirty="0" err="1" smtClean="0"/>
              <a:t>população</a:t>
            </a:r>
            <a:r>
              <a:rPr lang="en-US" altLang="en-US" sz="1800" i="1" dirty="0" smtClean="0"/>
              <a:t> de facto</a:t>
            </a:r>
            <a:endParaRPr lang="en-US" altLang="en-US" sz="1800" i="1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01700" y="1814513"/>
            <a:ext cx="3078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26038" y="1814513"/>
            <a:ext cx="3078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568" name="TextBox 2"/>
          <p:cNvSpPr txBox="1">
            <a:spLocks noChangeArrowheads="1"/>
          </p:cNvSpPr>
          <p:nvPr/>
        </p:nvSpPr>
        <p:spPr bwMode="auto">
          <a:xfrm>
            <a:off x="0" y="6496050"/>
            <a:ext cx="54183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*Se </a:t>
            </a:r>
            <a:r>
              <a:rPr lang="en-US" altLang="en-US" sz="1800" dirty="0" err="1" smtClean="0"/>
              <a:t>cada</a:t>
            </a:r>
            <a:r>
              <a:rPr lang="en-US" altLang="en-US" sz="1800" dirty="0" smtClean="0"/>
              <a:t> MTI fosse </a:t>
            </a:r>
            <a:r>
              <a:rPr lang="en-US" altLang="en-US" sz="1800" dirty="0" err="1" smtClean="0"/>
              <a:t>usado</a:t>
            </a:r>
            <a:r>
              <a:rPr lang="en-US" altLang="en-US" sz="1800" dirty="0" smtClean="0"/>
              <a:t> no </a:t>
            </a:r>
            <a:r>
              <a:rPr lang="en-US" altLang="en-US" sz="1800" dirty="0" err="1" smtClean="0"/>
              <a:t>máximo</a:t>
            </a:r>
            <a:r>
              <a:rPr lang="en-US" altLang="en-US" sz="1800" dirty="0" smtClean="0"/>
              <a:t> </a:t>
            </a:r>
            <a:r>
              <a:rPr lang="en-US" altLang="en-US" sz="1800" dirty="0" err="1" smtClean="0"/>
              <a:t>por</a:t>
            </a:r>
            <a:r>
              <a:rPr lang="en-US" altLang="en-US" sz="1800" dirty="0" smtClean="0"/>
              <a:t> 2 </a:t>
            </a:r>
            <a:r>
              <a:rPr lang="en-US" altLang="en-US" sz="1800" dirty="0" err="1" smtClean="0"/>
              <a:t>pessoas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5725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Uso de mosquiteiros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81845399"/>
              </p:ext>
            </p:extLst>
          </p:nvPr>
        </p:nvGraphicFramePr>
        <p:xfrm>
          <a:off x="451644" y="1582738"/>
          <a:ext cx="8240712" cy="527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3314" y="1376365"/>
            <a:ext cx="363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que dormiu debaixo de um MTILD</a:t>
            </a:r>
            <a:endParaRPr lang="pt-PT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969291" y="1150169"/>
            <a:ext cx="4039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Nos AF com pelo menos 1 MTI, percentagem que dormiu debaixo um MTI</a:t>
            </a:r>
            <a:endParaRPr lang="pt-PT" i="1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01521" y="2073499"/>
            <a:ext cx="30780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25790" y="2073499"/>
            <a:ext cx="37263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4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190269" y="-363179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421188" y="7293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 smtClean="0"/>
              <a:t>33%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74757" y="913171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881174" y="140287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Zaire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41107" y="138910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Uíge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Lunda </a:t>
            </a:r>
            <a:r>
              <a:rPr lang="en-US" dirty="0" err="1" smtClean="0"/>
              <a:t>Sul</a:t>
            </a:r>
            <a:endParaRPr lang="en-US" dirty="0" smtClean="0"/>
          </a:p>
          <a:p>
            <a:pPr algn="ctr"/>
            <a:r>
              <a:rPr lang="en-US" dirty="0" smtClean="0"/>
              <a:t>32%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6917809" y="1980567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Lunda Norte</a:t>
            </a:r>
          </a:p>
          <a:p>
            <a:r>
              <a:rPr lang="en-US" dirty="0" smtClean="0"/>
              <a:t>29%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Malanje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</a:t>
            </a:r>
            <a:r>
              <a:rPr lang="en-US" dirty="0">
                <a:solidFill>
                  <a:schemeClr val="bg1"/>
                </a:solidFill>
              </a:rPr>
              <a:t>1</a:t>
            </a:r>
            <a:r>
              <a:rPr lang="en-US" dirty="0" smtClean="0">
                <a:solidFill>
                  <a:schemeClr val="bg1"/>
                </a:solidFill>
              </a:rPr>
              <a:t>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Cunene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7</a:t>
            </a:r>
            <a:r>
              <a:rPr lang="en-US" dirty="0" smtClean="0">
                <a:solidFill>
                  <a:schemeClr val="bg1"/>
                </a:solidFill>
              </a:rPr>
              <a:t>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 smtClean="0"/>
              <a:t>29%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36089" y="3733583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Hu-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mbo</a:t>
            </a:r>
          </a:p>
          <a:p>
            <a:pPr algn="ctr"/>
            <a:r>
              <a:rPr lang="en-US" dirty="0" smtClean="0"/>
              <a:t>28%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19%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685926" y="2041633"/>
            <a:ext cx="1955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r>
              <a:rPr lang="en-US" dirty="0"/>
              <a:t> </a:t>
            </a:r>
            <a:r>
              <a:rPr lang="en-US" dirty="0" smtClean="0"/>
              <a:t> 11%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 smtClean="0"/>
              <a:t>23%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21%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1"/>
          <p:cNvSpPr txBox="1">
            <a:spLocks/>
          </p:cNvSpPr>
          <p:nvPr/>
        </p:nvSpPr>
        <p:spPr>
          <a:xfrm>
            <a:off x="-38435" y="0"/>
            <a:ext cx="9182435" cy="892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pt-PT" sz="4200" dirty="0" smtClean="0"/>
              <a:t>Uso de MTILD por crianças por província</a:t>
            </a:r>
            <a:r>
              <a:rPr lang="pt-PT" sz="2000" dirty="0" smtClean="0"/>
              <a:t/>
            </a:r>
            <a:br>
              <a:rPr lang="pt-PT" sz="2000" dirty="0" smtClean="0"/>
            </a:br>
            <a:endParaRPr lang="pt-PT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1086759" y="3224204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20%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-82162" y="849237"/>
            <a:ext cx="3935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Percentagem de </a:t>
            </a:r>
            <a:r>
              <a:rPr lang="pt-PT" i="1" dirty="0" smtClean="0"/>
              <a:t>crianças menores de 5 anos que dormiu debaixo de um MTILD na noite anterior ao inquérito</a:t>
            </a:r>
            <a:endParaRPr lang="pt-PT" i="1" dirty="0"/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 smtClean="0"/>
              <a:t>16%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89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864B30"/>
      </a:accent4>
      <a:accent5>
        <a:srgbClr val="6E805C"/>
      </a:accent5>
      <a:accent6>
        <a:srgbClr val="3D05F5"/>
      </a:accent6>
      <a:hlink>
        <a:srgbClr val="864B30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FCA72BE078F647A0435BE6A2C85C04" ma:contentTypeVersion="0" ma:contentTypeDescription="Create a new document." ma:contentTypeScope="" ma:versionID="67975c045b586e6d142d068a4600259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52f5fcd5ba40015dfb894c6a0e6c892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7393BBD-37E6-4676-B07D-FB05ADDDB2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E47657-9EF3-44F2-8A11-2A5EF8199B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451EFAA-A5CF-4C5F-A1B8-D1C3BF8EE7BA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6123</TotalTime>
  <Words>1541</Words>
  <Application>Microsoft Office PowerPoint</Application>
  <PresentationFormat>On-screen Show (4:3)</PresentationFormat>
  <Paragraphs>232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(Headings)</vt:lpstr>
      <vt:lpstr>Calibri Light</vt:lpstr>
      <vt:lpstr>2_Custom Design</vt:lpstr>
      <vt:lpstr>2_Office Theme</vt:lpstr>
      <vt:lpstr>PowerPoint Presentation</vt:lpstr>
      <vt:lpstr>PowerPoint Presentation</vt:lpstr>
      <vt:lpstr>Posse de mosquiteiros</vt:lpstr>
      <vt:lpstr>PowerPoint Presentation</vt:lpstr>
      <vt:lpstr>Posse de MTILD por quintil socioeconómico</vt:lpstr>
      <vt:lpstr>Cobertura completa de MTILD dentro do agregado familair</vt:lpstr>
      <vt:lpstr>Posse, accesso, e uso de mosquiteiros</vt:lpstr>
      <vt:lpstr>Uso de mosquiteiros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Febre nas crianças</vt:lpstr>
      <vt:lpstr>Tipo de anti malárico usado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Principais Resultados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244</cp:revision>
  <dcterms:created xsi:type="dcterms:W3CDTF">2015-01-29T20:02:00Z</dcterms:created>
  <dcterms:modified xsi:type="dcterms:W3CDTF">2017-06-08T14:48:40Z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0x01010074FCA72BE078F647A0435BE6A2C85C04</vt:lpwstr>
  </property>
</Properties>
</file>