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  <p:sldMasterId id="2147483691" r:id="rId2"/>
  </p:sldMasterIdLst>
  <p:notesMasterIdLst>
    <p:notesMasterId r:id="rId16"/>
  </p:notesMasterIdLst>
  <p:handoutMasterIdLst>
    <p:handoutMasterId r:id="rId17"/>
  </p:handoutMasterIdLst>
  <p:sldIdLst>
    <p:sldId id="325" r:id="rId3"/>
    <p:sldId id="326" r:id="rId4"/>
    <p:sldId id="327" r:id="rId5"/>
    <p:sldId id="328" r:id="rId6"/>
    <p:sldId id="329" r:id="rId7"/>
    <p:sldId id="346" r:id="rId8"/>
    <p:sldId id="349" r:id="rId9"/>
    <p:sldId id="332" r:id="rId10"/>
    <p:sldId id="334" r:id="rId11"/>
    <p:sldId id="337" r:id="rId12"/>
    <p:sldId id="350" r:id="rId13"/>
    <p:sldId id="339" r:id="rId14"/>
    <p:sldId id="340" r:id="rId15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 Roche, Natalie" initials="LRN" lastIdx="3" clrIdx="0">
    <p:extLst>
      <p:ext uri="{19B8F6BF-5375-455C-9EA6-DF929625EA0E}">
        <p15:presenceInfo xmlns:p15="http://schemas.microsoft.com/office/powerpoint/2012/main" userId="S-1-5-21-2338163137-2684688362-157462135-42218" providerId="AD"/>
      </p:ext>
    </p:extLst>
  </p:cmAuthor>
  <p:cmAuthor id="2" name="Linn, Anne" initials="LA" lastIdx="4" clrIdx="1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  <p:cmAuthor id="3" name="Balian, Sarah" initials="BS" lastIdx="2" clrIdx="2">
    <p:extLst>
      <p:ext uri="{19B8F6BF-5375-455C-9EA6-DF929625EA0E}">
        <p15:presenceInfo xmlns:p15="http://schemas.microsoft.com/office/powerpoint/2012/main" userId="S-1-5-21-137981764-238564018-677931608-53559070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FFE5"/>
    <a:srgbClr val="E5FFD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698" autoAdjust="0"/>
    <p:restoredTop sz="83410" autoAdjust="0"/>
  </p:normalViewPr>
  <p:slideViewPr>
    <p:cSldViewPr snapToGrid="0">
      <p:cViewPr varScale="1">
        <p:scale>
          <a:sx n="55" d="100"/>
          <a:sy n="55" d="100"/>
        </p:scale>
        <p:origin x="485" y="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chemeClr val="bg2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bubble3D val="0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3"/>
            <c:bubble3D val="0"/>
            <c:spPr>
              <a:solidFill>
                <a:schemeClr val="tx1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2.3309492563429571E-2"/>
                  <c:y val="-0.2929975292677858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3A05474A-8B00-42AF-A1D0-0D5DAF4C2E2C}" type="CATEGORYNAME">
                      <a:rPr lang="en-US" dirty="0"/>
                      <a:pPr>
                        <a:defRPr sz="18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r>
                      <a:rPr lang="en-US" baseline="0" dirty="0"/>
                      <a:t>
</a:t>
                    </a:r>
                    <a:r>
                      <a:rPr lang="en-US" baseline="0" dirty="0" smtClean="0"/>
                      <a:t>65%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020833333333333"/>
                      <c:h val="0.16170097212921697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4.0482720909886263E-2"/>
                  <c:y val="3.1084859260627613E-2"/>
                </c:manualLayout>
              </c:layout>
              <c:tx>
                <c:rich>
                  <a:bodyPr/>
                  <a:lstStyle/>
                  <a:p>
                    <a:fld id="{DBB5ACA9-551D-4B8C-B9DB-010E0AC1730C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
</a:t>
                    </a:r>
                    <a:r>
                      <a:rPr lang="en-US" baseline="0" dirty="0" smtClean="0"/>
                      <a:t>&lt;1%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Médico</c:v>
                </c:pt>
                <c:pt idx="1">
                  <c:v>Enfermeira/Parteira</c:v>
                </c:pt>
                <c:pt idx="2">
                  <c:v>Parteira tradicional</c:v>
                </c:pt>
                <c:pt idx="3">
                  <c:v>Não teve consultas pré-natais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16</c:v>
                </c:pt>
                <c:pt idx="1">
                  <c:v>65</c:v>
                </c:pt>
                <c:pt idx="2">
                  <c:v>0.3</c:v>
                </c:pt>
                <c:pt idx="3">
                  <c:v>18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1268620611849327"/>
          <c:y val="2.7617264645354387E-2"/>
          <c:w val="0.57136969614795396"/>
          <c:h val="0.9447654707092911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Tomou xarope ou sulfato ferroso</c:v>
                </c:pt>
                <c:pt idx="1">
                  <c:v>Tomou medicamentos para parasitas intestinais</c:v>
                </c:pt>
                <c:pt idx="3">
                  <c:v>Tiraram amostra de urina</c:v>
                </c:pt>
                <c:pt idx="4">
                  <c:v>Tiraram amostra de sangue</c:v>
                </c:pt>
                <c:pt idx="5">
                  <c:v>Mediram pressão sanguínea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75</c:v>
                </c:pt>
                <c:pt idx="1">
                  <c:v>49</c:v>
                </c:pt>
                <c:pt idx="3">
                  <c:v>82</c:v>
                </c:pt>
                <c:pt idx="4">
                  <c:v>85</c:v>
                </c:pt>
                <c:pt idx="5">
                  <c:v>86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7087936"/>
        <c:axId val="67087152"/>
      </c:barChart>
      <c:catAx>
        <c:axId val="670879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087152"/>
        <c:crosses val="autoZero"/>
        <c:auto val="1"/>
        <c:lblAlgn val="ctr"/>
        <c:lblOffset val="100"/>
        <c:noMultiLvlLbl val="0"/>
      </c:catAx>
      <c:valAx>
        <c:axId val="67087152"/>
        <c:scaling>
          <c:orientation val="minMax"/>
          <c:max val="110"/>
          <c:min val="0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67087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499187235563345E-2"/>
          <c:y val="4.3216530706770895E-2"/>
          <c:w val="0.69682935768900445"/>
          <c:h val="0.95678344023098738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Outro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2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Em casa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53</c:v>
                </c:pt>
                <c:pt idx="1">
                  <c:v>35</c:v>
                </c:pt>
                <c:pt idx="2">
                  <c:v>81</c:v>
                </c:pt>
              </c:numCache>
            </c:numRef>
          </c:val>
        </c:ser>
        <c:ser>
          <c:idx val="3"/>
          <c:order val="2"/>
          <c:tx>
            <c:strRef>
              <c:f>Sheet1!$B$1</c:f>
              <c:strCache>
                <c:ptCount val="1"/>
                <c:pt idx="0">
                  <c:v>Unidade sanitária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1"/>
              <c:layout>
                <c:manualLayout>
                  <c:x val="0"/>
                  <c:y val="-1.680643991017156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Urbana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46</c:v>
                </c:pt>
                <c:pt idx="1">
                  <c:v>65</c:v>
                </c:pt>
                <c:pt idx="2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65124856"/>
        <c:axId val="64316712"/>
      </c:barChart>
      <c:catAx>
        <c:axId val="65124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316712"/>
        <c:crosses val="autoZero"/>
        <c:auto val="1"/>
        <c:lblAlgn val="ctr"/>
        <c:lblOffset val="100"/>
        <c:noMultiLvlLbl val="0"/>
      </c:catAx>
      <c:valAx>
        <c:axId val="64316712"/>
        <c:scaling>
          <c:orientation val="minMax"/>
          <c:max val="1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crossAx val="65124856"/>
        <c:crosses val="autoZero"/>
        <c:crossBetween val="between"/>
        <c:majorUnit val="0.4"/>
      </c:valAx>
      <c:spPr>
        <a:noFill/>
        <a:ln w="25400"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chemeClr val="bg2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3"/>
            <c:bubble3D val="0"/>
            <c:spPr>
              <a:solidFill>
                <a:schemeClr val="tx1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22544313210848643"/>
                  <c:y val="-6.482266605468807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E76638D5-83D0-4761-966F-67C0EA106B34}" type="CATEGORYNAME">
                      <a:rPr lang="en-US"/>
                      <a:pPr>
                        <a:defRPr sz="18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r>
                      <a:rPr lang="en-US" baseline="0" dirty="0"/>
                      <a:t>
</a:t>
                    </a:r>
                    <a:fld id="{ADD1462D-62E6-4D69-AB43-8BFD78B746F4}" type="VALUE">
                      <a:rPr lang="en-US" baseline="0" smtClean="0"/>
                      <a:pPr>
                        <a:defRPr sz="18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r>
                      <a:rPr lang="en-US" baseline="0" dirty="0" smtClean="0"/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997222222222224"/>
                      <c:h val="0.1688821954523346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77598F5A-8B2D-4ACC-8E41-1355FA947A2F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FC8F1EC2-9430-4DBE-8F42-7A3E43CAF73B}" type="PERCENTAGE">
                      <a:rPr lang="en-US" baseline="0">
                        <a:solidFill>
                          <a:schemeClr val="bg1"/>
                        </a:solidFill>
                      </a:rPr>
                      <a:pPr/>
                      <a:t>[PERCENTAGE]</a:t>
                    </a:fld>
                    <a:endParaRPr 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Médico</c:v>
                </c:pt>
                <c:pt idx="1">
                  <c:v>Enfermeira/Parteira</c:v>
                </c:pt>
                <c:pt idx="2">
                  <c:v>Parteira tradicional</c:v>
                </c:pt>
                <c:pt idx="3">
                  <c:v>Parentes/Amigos/Nenhum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42</c:v>
                </c:pt>
                <c:pt idx="2">
                  <c:v>14</c:v>
                </c:pt>
                <c:pt idx="3">
                  <c:v>36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42673107890499E-2"/>
          <c:y val="0.10945937305978071"/>
          <c:w val="0.96457326892109496"/>
          <c:h val="0.792951736972895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Mãe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CPN dentro de 4 horas</c:v>
                </c:pt>
                <c:pt idx="1">
                  <c:v>CPN dentro de 2 dias</c:v>
                </c:pt>
                <c:pt idx="2">
                  <c:v>Não teve CPN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14</c:v>
                </c:pt>
                <c:pt idx="1">
                  <c:v>23</c:v>
                </c:pt>
                <c:pt idx="2">
                  <c:v>62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Recém-nascido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CPN dentro de 4 horas</c:v>
                </c:pt>
                <c:pt idx="1">
                  <c:v>CPN dentro de 2 dias</c:v>
                </c:pt>
                <c:pt idx="2">
                  <c:v>Não teve CPN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14</c:v>
                </c:pt>
                <c:pt idx="1">
                  <c:v>21</c:v>
                </c:pt>
                <c:pt idx="2">
                  <c:v>75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9356008"/>
        <c:axId val="69356400"/>
      </c:barChart>
      <c:catAx>
        <c:axId val="69356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356400"/>
        <c:crosses val="autoZero"/>
        <c:auto val="1"/>
        <c:lblAlgn val="ctr"/>
        <c:lblOffset val="100"/>
        <c:noMultiLvlLbl val="0"/>
      </c:catAx>
      <c:valAx>
        <c:axId val="69356400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69356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1354286964129477"/>
          <c:y val="2.2771214773198777E-2"/>
          <c:w val="0.57329074511053646"/>
          <c:h val="0.9447654707092911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4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Obter permissão para ir ao médico</c:v>
                </c:pt>
                <c:pt idx="1">
                  <c:v>Não querer ir sozinha</c:v>
                </c:pt>
                <c:pt idx="2">
                  <c:v>A distância para a unidade sanitária</c:v>
                </c:pt>
                <c:pt idx="3">
                  <c:v>Obter dinheiro para aconselhamento ou tratamento</c:v>
                </c:pt>
                <c:pt idx="4">
                  <c:v>Pelo menos um dos problemas para ter acesso aos cuidados de saúde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31</c:v>
                </c:pt>
                <c:pt idx="1">
                  <c:v>32</c:v>
                </c:pt>
                <c:pt idx="2">
                  <c:v>52</c:v>
                </c:pt>
                <c:pt idx="3">
                  <c:v>63</c:v>
                </c:pt>
                <c:pt idx="4">
                  <c:v>70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9357184"/>
        <c:axId val="69357576"/>
      </c:barChart>
      <c:catAx>
        <c:axId val="693571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357576"/>
        <c:crosses val="autoZero"/>
        <c:auto val="1"/>
        <c:lblAlgn val="ctr"/>
        <c:lblOffset val="100"/>
        <c:noMultiLvlLbl val="0"/>
      </c:catAx>
      <c:valAx>
        <c:axId val="69357576"/>
        <c:scaling>
          <c:orientation val="minMax"/>
          <c:max val="100"/>
          <c:min val="0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69357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2A49DB-9D2C-4DEC-B841-1EDF05CE61A1}" type="datetimeFigureOut">
              <a:rPr lang="en-US" smtClean="0"/>
              <a:t>6/8/2017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DD6FF0-218A-488F-B720-8197D48819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503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F5BBDF6-3244-4D18-B423-495161E5871B}" type="datetimeFigureOut">
              <a:rPr lang="en-US" smtClean="0"/>
              <a:t>6/8/2017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795166F-4D5C-4128-A33C-FB807F38B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042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7991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Os dias e semanas após o parto são uma fase crítica na vida das mães e dos seus recém-nascidos. Menos de um quarto das mulheres recebem uma consulta pós-natal nos primeiros dois dias após o parto, e 62% não recebem nenhuma consulta pós-natal. 21% dos recem-nascidos tiveram uma consulta pós-natal nos primeiros dois dias após o parto.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694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568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Sete em cada dez mulheres em Angola reportaram pelo menos um problema no acesso aos cuidados de saúde. Sessenta e três porcento tiveram dificuldades obter dinheiro para o aconselhamento ou tratamento e 52% tiveram problemas com a distância à unidade sanitária.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1538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14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165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Oito em cada dez (82%) mulheres de 15-49 anos têm pelo menos uma consulta pré-natal atendida por um profissional de saúde qualificado (médico, enfermeira ou parteira). 65% das mulheres são atendidas por uma enfermeira (54%) ou parteira (12%).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767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quantidade e momento dos cuidados pré-natais são igualmente importantes. Embora a cobertura de cuidados pré-natais seja alta no geral, a percentagem de mulheres que recebem pelo menos quatro consultas pré-natais é mais baixo. No total, 61% das mulheres recebem quatro ou mais consultas e apenas 40% recebem a primeira consulta durante o primeiro trimestre.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8381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Entre as mulheres que receberam consultas pré-natais para o nascimento mais recente, 86% tiveram a pressão sanguínea medida, 82% deram uma amostra de urina, e 85% deram uma amostra de sangue para avaliar o estado clínico.</a:t>
            </a:r>
          </a:p>
          <a:p>
            <a:endParaRPr lang="en-US" baseline="0" dirty="0" smtClean="0"/>
          </a:p>
          <a:p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Três quartos das mulheres com um nado-vivo nos últimos 5 anos tomaram xarope ou sulfato ferroso durante a gravidez. 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5966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8847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8064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Menos de metade (46%) dos partos em Angola ocorrem numa unidade sanitária, principalmente no sector público. Cinquenta e três porcento dos partos ocorrem em casa. A cobertura de partos nas unidades sanitárias é maior nas áreas urbanas. (Para as áreas urbanas, os números não totalizam 100% devido ao arrondeamento. </a:t>
            </a:r>
          </a:p>
          <a:p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4378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Metade (50%) dos partos são assistidos por um profissional de saúde qualificado. </a:t>
            </a:r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09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945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5" y="1573620"/>
            <a:ext cx="8218968" cy="52843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795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833" y="1605516"/>
            <a:ext cx="8240232" cy="5007935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631909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3239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5382523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Inquérito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de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Indicadores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Múltiplos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e de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Saúde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(IIMS)</a:t>
            </a:r>
            <a:r>
              <a:rPr lang="en-US" sz="4400" b="1" baseline="0" dirty="0" smtClean="0">
                <a:solidFill>
                  <a:schemeClr val="bg1"/>
                </a:solidFill>
                <a:latin typeface="Calibri" pitchFamily="34" charset="0"/>
              </a:rPr>
              <a:t> 2015-2016 </a:t>
            </a:r>
            <a:r>
              <a:rPr lang="en-US" sz="4400" b="1" baseline="0" dirty="0" err="1" smtClean="0">
                <a:solidFill>
                  <a:schemeClr val="bg1"/>
                </a:solidFill>
                <a:latin typeface="Calibri" pitchFamily="34" charset="0"/>
              </a:rPr>
              <a:t>em</a:t>
            </a:r>
            <a:r>
              <a:rPr lang="en-US" sz="4400" b="1" baseline="0" dirty="0" smtClean="0">
                <a:solidFill>
                  <a:schemeClr val="bg1"/>
                </a:solidFill>
                <a:latin typeface="Calibri" pitchFamily="34" charset="0"/>
              </a:rPr>
              <a:t> Angola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9"/>
          <a:stretch/>
        </p:blipFill>
        <p:spPr>
          <a:xfrm>
            <a:off x="-1" y="1504709"/>
            <a:ext cx="9144000" cy="3935918"/>
          </a:xfrm>
          <a:prstGeom prst="rect">
            <a:avLst/>
          </a:prstGeom>
        </p:spPr>
      </p:pic>
      <p:cxnSp>
        <p:nvCxnSpPr>
          <p:cNvPr id="6" name="Straight Connector 5"/>
          <p:cNvCxnSpPr/>
          <p:nvPr userDrawn="1"/>
        </p:nvCxnSpPr>
        <p:spPr>
          <a:xfrm>
            <a:off x="-109057" y="5382523"/>
            <a:ext cx="9420837" cy="0"/>
          </a:xfrm>
          <a:prstGeom prst="line">
            <a:avLst/>
          </a:prstGeom>
          <a:ln w="571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-109057" y="5440627"/>
            <a:ext cx="9420837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-109057" y="5331435"/>
            <a:ext cx="9420837" cy="0"/>
          </a:xfrm>
          <a:prstGeom prst="line">
            <a:avLst/>
          </a:prstGeom>
          <a:ln w="571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-109057" y="1454909"/>
            <a:ext cx="9420837" cy="0"/>
          </a:xfrm>
          <a:prstGeom prst="line">
            <a:avLst/>
          </a:prstGeom>
          <a:ln w="571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-109057" y="1513013"/>
            <a:ext cx="9420837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-109057" y="1403821"/>
            <a:ext cx="9420837" cy="0"/>
          </a:xfrm>
          <a:prstGeom prst="line">
            <a:avLst/>
          </a:prstGeom>
          <a:ln w="571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260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833" y="1584251"/>
            <a:ext cx="8229600" cy="502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33332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984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Cuidados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de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Saúde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Materna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90253" y="1554344"/>
            <a:ext cx="26537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err="1" smtClean="0">
                <a:solidFill>
                  <a:schemeClr val="bg1"/>
                </a:solidFill>
              </a:rPr>
              <a:t>Siga-nos</a:t>
            </a:r>
            <a:r>
              <a:rPr lang="en-US" b="1" i="1" dirty="0" smtClean="0">
                <a:solidFill>
                  <a:schemeClr val="bg1"/>
                </a:solidFill>
              </a:rPr>
              <a:t> no Twitter!</a:t>
            </a:r>
            <a:br>
              <a:rPr lang="en-US" b="1" i="1" dirty="0" smtClean="0">
                <a:solidFill>
                  <a:schemeClr val="bg1"/>
                </a:solidFill>
              </a:rPr>
            </a:br>
            <a:r>
              <a:rPr lang="en-US" b="1" i="1" dirty="0" smtClean="0">
                <a:solidFill>
                  <a:schemeClr val="bg1"/>
                </a:solidFill>
              </a:rPr>
              <a:t>#</a:t>
            </a:r>
            <a:r>
              <a:rPr lang="en-US" b="1" i="1" dirty="0" err="1" smtClean="0">
                <a:solidFill>
                  <a:schemeClr val="bg1"/>
                </a:solidFill>
              </a:rPr>
              <a:t>AngolaIIMS</a:t>
            </a:r>
            <a:r>
              <a:rPr lang="en-US" b="1" i="1" dirty="0" smtClean="0">
                <a:solidFill>
                  <a:schemeClr val="bg1"/>
                </a:solidFill>
              </a:rPr>
              <a:t/>
            </a:r>
            <a:br>
              <a:rPr lang="en-US" b="1" i="1" dirty="0" smtClean="0">
                <a:solidFill>
                  <a:schemeClr val="bg1"/>
                </a:solidFill>
              </a:rPr>
            </a:br>
            <a:r>
              <a:rPr lang="en-US" b="1" i="1" dirty="0" smtClean="0">
                <a:solidFill>
                  <a:schemeClr val="bg1"/>
                </a:solidFill>
              </a:rPr>
              <a:t>@DHSprogram</a:t>
            </a:r>
            <a:endParaRPr lang="en-US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63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Autofit/>
          </a:bodyPr>
          <a:lstStyle/>
          <a:p>
            <a:r>
              <a:rPr lang="pt-PT" sz="4200" noProof="0" dirty="0" smtClean="0"/>
              <a:t>Momento de consulta pós-natal (CPN) da mãe e do recém-nascido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875329276"/>
              </p:ext>
            </p:extLst>
          </p:nvPr>
        </p:nvGraphicFramePr>
        <p:xfrm>
          <a:off x="628650" y="1665288"/>
          <a:ext cx="7886700" cy="5192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29587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Percentagem dos últimos nados-vivos nos dois anos anteriores ao inquérito</a:t>
            </a:r>
            <a:endParaRPr lang="pt-PT" i="1" dirty="0"/>
          </a:p>
        </p:txBody>
      </p:sp>
    </p:spTree>
    <p:extLst>
      <p:ext uri="{BB962C8B-B14F-4D97-AF65-F5344CB8AC3E}">
        <p14:creationId xmlns:p14="http://schemas.microsoft.com/office/powerpoint/2010/main" val="299471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172710" y="5194627"/>
            <a:ext cx="31508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OMS/Angola</a:t>
            </a:r>
            <a:endParaRPr lang="en-US" sz="1200" baseline="300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52919" y="2264169"/>
            <a:ext cx="4787711" cy="2403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600" dirty="0" smtClean="0"/>
              <a:t>Consultas pré-natais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600" dirty="0" smtClean="0"/>
              <a:t>Parto e consultas pós natais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600" b="1" dirty="0" smtClean="0">
                <a:solidFill>
                  <a:schemeClr val="bg2"/>
                </a:solidFill>
              </a:rPr>
              <a:t>Outros problemas de saúde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145" y="1628648"/>
            <a:ext cx="4572000" cy="3429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4984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050925"/>
          </a:xfrm>
        </p:spPr>
        <p:txBody>
          <a:bodyPr>
            <a:normAutofit fontScale="90000"/>
          </a:bodyPr>
          <a:lstStyle/>
          <a:p>
            <a:r>
              <a:rPr lang="pt-PT" sz="4200" noProof="0" dirty="0" smtClean="0"/>
              <a:t>Problemas no acesso aos cuidados de saúde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183086763"/>
              </p:ext>
            </p:extLst>
          </p:nvPr>
        </p:nvGraphicFramePr>
        <p:xfrm>
          <a:off x="0" y="1616075"/>
          <a:ext cx="9144000" cy="5241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97019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Percentagem de mulheres de 15-49 anos que reportam os problemas seguintes no acesso aos cuidados de saúde para ela mesma quando estiver doente: </a:t>
            </a:r>
            <a:endParaRPr lang="pt-PT" i="1" dirty="0"/>
          </a:p>
        </p:txBody>
      </p:sp>
    </p:spTree>
    <p:extLst>
      <p:ext uri="{BB962C8B-B14F-4D97-AF65-F5344CB8AC3E}">
        <p14:creationId xmlns:p14="http://schemas.microsoft.com/office/powerpoint/2010/main" val="165251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Principais Resultados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325563"/>
            <a:ext cx="7886700" cy="5532437"/>
          </a:xfrm>
        </p:spPr>
        <p:txBody>
          <a:bodyPr>
            <a:normAutofit fontScale="92500"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BR" b="1" dirty="0">
                <a:solidFill>
                  <a:schemeClr val="bg2"/>
                </a:solidFill>
              </a:rPr>
              <a:t>82% </a:t>
            </a:r>
            <a:r>
              <a:rPr lang="pt-BR" dirty="0">
                <a:solidFill>
                  <a:schemeClr val="accent1"/>
                </a:solidFill>
              </a:rPr>
              <a:t>das mulheres receberam </a:t>
            </a:r>
            <a:r>
              <a:rPr lang="pt-BR" b="1" dirty="0">
                <a:solidFill>
                  <a:schemeClr val="bg2"/>
                </a:solidFill>
              </a:rPr>
              <a:t>cuidados pré-natais </a:t>
            </a:r>
            <a:r>
              <a:rPr lang="pt-BR" dirty="0">
                <a:solidFill>
                  <a:schemeClr val="tx1"/>
                </a:solidFill>
              </a:rPr>
              <a:t>de um profissional de saúde qualificado</a:t>
            </a:r>
            <a:r>
              <a:rPr lang="pt-PT" noProof="0" dirty="0" smtClean="0"/>
              <a:t>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dirty="0" smtClean="0">
                <a:solidFill>
                  <a:schemeClr val="bg2"/>
                </a:solidFill>
              </a:rPr>
              <a:t>46</a:t>
            </a:r>
            <a:r>
              <a:rPr lang="pt-PT" b="1" noProof="0" dirty="0" smtClean="0">
                <a:solidFill>
                  <a:schemeClr val="bg2"/>
                </a:solidFill>
              </a:rPr>
              <a:t>%</a:t>
            </a:r>
            <a:r>
              <a:rPr lang="pt-PT" noProof="0" dirty="0" smtClean="0">
                <a:solidFill>
                  <a:schemeClr val="bg2"/>
                </a:solidFill>
              </a:rPr>
              <a:t> </a:t>
            </a:r>
            <a:r>
              <a:rPr lang="pt-PT" dirty="0" smtClean="0"/>
              <a:t>dos partos ocorreram numa </a:t>
            </a:r>
            <a:r>
              <a:rPr lang="pt-PT" b="1" dirty="0" smtClean="0">
                <a:solidFill>
                  <a:schemeClr val="bg2"/>
                </a:solidFill>
              </a:rPr>
              <a:t>unidade sanitária</a:t>
            </a:r>
            <a:r>
              <a:rPr lang="pt-PT" dirty="0" smtClean="0"/>
              <a:t>.</a:t>
            </a:r>
            <a:r>
              <a:rPr lang="pt-PT" noProof="0" dirty="0" smtClean="0"/>
              <a:t>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dirty="0">
                <a:solidFill>
                  <a:schemeClr val="bg2"/>
                </a:solidFill>
              </a:rPr>
              <a:t>5</a:t>
            </a:r>
            <a:r>
              <a:rPr lang="pt-PT" b="1" noProof="0" dirty="0" smtClean="0">
                <a:solidFill>
                  <a:schemeClr val="bg2"/>
                </a:solidFill>
              </a:rPr>
              <a:t>0% </a:t>
            </a:r>
            <a:r>
              <a:rPr lang="pt-PT" noProof="0" dirty="0" smtClean="0"/>
              <a:t>dos partos foram </a:t>
            </a:r>
            <a:r>
              <a:rPr lang="pt-PT" b="1" noProof="0" dirty="0" smtClean="0">
                <a:solidFill>
                  <a:schemeClr val="bg2"/>
                </a:solidFill>
              </a:rPr>
              <a:t>assistidos </a:t>
            </a:r>
            <a:r>
              <a:rPr lang="pt-PT" noProof="0" dirty="0" smtClean="0">
                <a:solidFill>
                  <a:schemeClr val="accent1"/>
                </a:solidFill>
              </a:rPr>
              <a:t>por um profissional de saúde qualificado.</a:t>
            </a:r>
            <a:r>
              <a:rPr lang="pt-PT" b="1" noProof="0" dirty="0" smtClean="0">
                <a:solidFill>
                  <a:schemeClr val="accent1"/>
                </a:solidFill>
              </a:rPr>
              <a:t> </a:t>
            </a:r>
            <a:endParaRPr lang="pt-PT" b="1" dirty="0">
              <a:solidFill>
                <a:schemeClr val="accent1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dirty="0" smtClean="0">
                <a:solidFill>
                  <a:schemeClr val="bg2"/>
                </a:solidFill>
              </a:rPr>
              <a:t>23</a:t>
            </a:r>
            <a:r>
              <a:rPr lang="pt-PT" b="1" noProof="0" dirty="0" smtClean="0">
                <a:solidFill>
                  <a:schemeClr val="bg2"/>
                </a:solidFill>
              </a:rPr>
              <a:t>%</a:t>
            </a:r>
            <a:r>
              <a:rPr lang="pt-PT" noProof="0" dirty="0" smtClean="0">
                <a:solidFill>
                  <a:schemeClr val="bg2"/>
                </a:solidFill>
              </a:rPr>
              <a:t> </a:t>
            </a:r>
            <a:r>
              <a:rPr lang="pt-PT" noProof="0" dirty="0" smtClean="0"/>
              <a:t>das mães e </a:t>
            </a:r>
            <a:r>
              <a:rPr lang="pt-PT" b="1" dirty="0" smtClean="0">
                <a:solidFill>
                  <a:schemeClr val="bg2"/>
                </a:solidFill>
              </a:rPr>
              <a:t>21</a:t>
            </a:r>
            <a:r>
              <a:rPr lang="pt-PT" b="1" noProof="0" dirty="0" smtClean="0">
                <a:solidFill>
                  <a:schemeClr val="bg2"/>
                </a:solidFill>
              </a:rPr>
              <a:t>%</a:t>
            </a:r>
            <a:r>
              <a:rPr lang="pt-PT" noProof="0" dirty="0" smtClean="0">
                <a:solidFill>
                  <a:schemeClr val="bg2"/>
                </a:solidFill>
              </a:rPr>
              <a:t> </a:t>
            </a:r>
            <a:r>
              <a:rPr lang="pt-PT" noProof="0" dirty="0" smtClean="0"/>
              <a:t>dos recém-nascidos receberam uma consulta pós-natal dentro de 2 dias </a:t>
            </a:r>
            <a:r>
              <a:rPr lang="pt-PT" dirty="0" smtClean="0"/>
              <a:t>após o nascimento.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b="1" noProof="0" dirty="0" smtClean="0">
                <a:solidFill>
                  <a:schemeClr val="bg2"/>
                </a:solidFill>
              </a:rPr>
              <a:t>70%</a:t>
            </a:r>
            <a:r>
              <a:rPr lang="pt-PT" noProof="0" dirty="0" smtClean="0">
                <a:solidFill>
                  <a:schemeClr val="bg2"/>
                </a:solidFill>
              </a:rPr>
              <a:t> </a:t>
            </a:r>
            <a:r>
              <a:rPr lang="pt-PT" noProof="0" dirty="0" smtClean="0"/>
              <a:t>das mulheres reportaram pelo menos um </a:t>
            </a:r>
            <a:r>
              <a:rPr lang="pt-PT" b="1" noProof="0" dirty="0" smtClean="0">
                <a:solidFill>
                  <a:schemeClr val="bg2"/>
                </a:solidFill>
              </a:rPr>
              <a:t>problema no acesso aos cuidados de saúde</a:t>
            </a:r>
            <a:r>
              <a:rPr lang="pt-PT" noProof="0" dirty="0" smtClean="0"/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</a:pPr>
            <a:endParaRPr lang="pt-PT" noProof="0" dirty="0"/>
          </a:p>
        </p:txBody>
      </p:sp>
    </p:spTree>
    <p:extLst>
      <p:ext uri="{BB962C8B-B14F-4D97-AF65-F5344CB8AC3E}">
        <p14:creationId xmlns:p14="http://schemas.microsoft.com/office/powerpoint/2010/main" val="263978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172710" y="5194627"/>
            <a:ext cx="31508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OMS/Angola</a:t>
            </a:r>
            <a:endParaRPr lang="en-US" sz="1200" baseline="300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52919" y="2264169"/>
            <a:ext cx="4787711" cy="2403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600" b="1" dirty="0" smtClean="0">
                <a:solidFill>
                  <a:schemeClr val="bg2"/>
                </a:solidFill>
              </a:rPr>
              <a:t>Consultas pré-natais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600" dirty="0" smtClean="0"/>
              <a:t>Parto e consultas pós natais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600" dirty="0" smtClean="0"/>
              <a:t>Outros problemas de saúde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145" y="1628648"/>
            <a:ext cx="4572000" cy="3429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8438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Consultas pré-natais segundo o tipo de provedor</a:t>
            </a:r>
            <a:endParaRPr lang="pt-PT" sz="4200" noProof="0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905560079"/>
              </p:ext>
            </p:extLst>
          </p:nvPr>
        </p:nvGraphicFramePr>
        <p:xfrm>
          <a:off x="0" y="1474788"/>
          <a:ext cx="9144000" cy="5413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22857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/>
              <a:t>Distribuição de mulheres de 15-49 anos que tiveram um nado-vivo nos cinco anos anteriores ao inquérito</a:t>
            </a:r>
            <a:endParaRPr lang="pt-PT" i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519446"/>
            <a:ext cx="7376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 smtClean="0"/>
              <a:t>*Por profissional de saúde qualificado entende-se médico, enfermeira, ou parteira.</a:t>
            </a:r>
            <a:endParaRPr lang="pt-PT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6898640" y="3312073"/>
            <a:ext cx="2139198" cy="3046988"/>
          </a:xfrm>
          <a:prstGeom prst="rect">
            <a:avLst/>
          </a:prstGeom>
          <a:solidFill>
            <a:schemeClr val="bg2"/>
          </a:solidFill>
          <a:ln>
            <a:solidFill>
              <a:schemeClr val="tx2">
                <a:lumMod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pt-PT" sz="2400" b="1" dirty="0" smtClean="0">
                <a:solidFill>
                  <a:schemeClr val="bg1"/>
                </a:solidFill>
              </a:rPr>
              <a:t>82% das mulheres receberam cuidados pré-natais de um profissional de saúde qualificado*</a:t>
            </a:r>
            <a:endParaRPr lang="pt-PT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61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Número de consultas pré-natais e tempo da primeira consulta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14400" y="1828800"/>
            <a:ext cx="8229600" cy="43481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BR" b="1" dirty="0">
                <a:solidFill>
                  <a:schemeClr val="bg2"/>
                </a:solidFill>
              </a:rPr>
              <a:t>40% </a:t>
            </a:r>
            <a:r>
              <a:rPr lang="pt-BR" dirty="0" smtClean="0">
                <a:solidFill>
                  <a:schemeClr val="tx1"/>
                </a:solidFill>
              </a:rPr>
              <a:t>das mulheres recebem </a:t>
            </a:r>
            <a:r>
              <a:rPr lang="pt-BR" dirty="0"/>
              <a:t>a </a:t>
            </a:r>
            <a:r>
              <a:rPr lang="pt-BR" b="1" dirty="0">
                <a:solidFill>
                  <a:schemeClr val="bg2"/>
                </a:solidFill>
              </a:rPr>
              <a:t>primeira consulta durante o primeiro </a:t>
            </a:r>
            <a:r>
              <a:rPr lang="pt-BR" b="1" dirty="0" smtClean="0">
                <a:solidFill>
                  <a:schemeClr val="bg2"/>
                </a:solidFill>
              </a:rPr>
              <a:t>trimestre</a:t>
            </a:r>
            <a:r>
              <a:rPr lang="pt-BR" dirty="0" smtClean="0"/>
              <a:t>, segundo as recomendações.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BR" b="1" dirty="0">
                <a:solidFill>
                  <a:schemeClr val="bg2"/>
                </a:solidFill>
              </a:rPr>
              <a:t>61% </a:t>
            </a:r>
            <a:r>
              <a:rPr lang="pt-BR" dirty="0"/>
              <a:t>das mulheres recebem </a:t>
            </a:r>
            <a:r>
              <a:rPr lang="pt-BR" b="1" dirty="0" smtClean="0">
                <a:solidFill>
                  <a:schemeClr val="bg2"/>
                </a:solidFill>
              </a:rPr>
              <a:t>4+ consultas</a:t>
            </a:r>
            <a:r>
              <a:rPr lang="pt-BR" dirty="0" smtClean="0"/>
              <a:t>.</a:t>
            </a:r>
            <a:endParaRPr lang="pt-PT" b="1" noProof="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74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050925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Tipos de cuidados pré-natais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070593032"/>
              </p:ext>
            </p:extLst>
          </p:nvPr>
        </p:nvGraphicFramePr>
        <p:xfrm>
          <a:off x="0" y="1697038"/>
          <a:ext cx="9144000" cy="5160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014730"/>
            <a:ext cx="69028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i="1" dirty="0" smtClean="0"/>
              <a:t>Entre as mulheres de 15-49 anos com um nado vivo nos 5 anos anteriores ao inquérito e que receberam consultas pré-natais para o nascimento mais recente, a percentagem com serviços específicos:</a:t>
            </a:r>
            <a:endParaRPr lang="pt-PT" i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016746"/>
            <a:ext cx="37140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i="1" dirty="0"/>
              <a:t>Entre as mulheres de 15-49 anos com um </a:t>
            </a:r>
            <a:r>
              <a:rPr lang="pt-PT" b="1" i="1" dirty="0" smtClean="0"/>
              <a:t>nado-vivo </a:t>
            </a:r>
            <a:r>
              <a:rPr lang="pt-PT" b="1" i="1" dirty="0"/>
              <a:t>nos 5</a:t>
            </a:r>
            <a:r>
              <a:rPr lang="pt-PT" b="1" i="1" dirty="0" smtClean="0"/>
              <a:t> </a:t>
            </a:r>
            <a:r>
              <a:rPr lang="pt-PT" b="1" i="1" dirty="0"/>
              <a:t>anos </a:t>
            </a:r>
            <a:r>
              <a:rPr lang="pt-PT" b="1" i="1" dirty="0" smtClean="0"/>
              <a:t>anteriores ao inquérito, a percentagem que</a:t>
            </a:r>
            <a:r>
              <a:rPr lang="en-US" b="1" i="1" dirty="0" smtClean="0"/>
              <a:t>: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211404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Vacinação antitetânica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14400" y="1841500"/>
            <a:ext cx="8229600" cy="43354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BR" b="1" dirty="0" smtClean="0">
                <a:solidFill>
                  <a:schemeClr val="bg2"/>
                </a:solidFill>
              </a:rPr>
              <a:t>56% </a:t>
            </a:r>
            <a:r>
              <a:rPr lang="pt-BR" dirty="0" smtClean="0">
                <a:solidFill>
                  <a:schemeClr val="tx1"/>
                </a:solidFill>
              </a:rPr>
              <a:t>das mulheres com um nado vivo nos 5 anos anteriores ao inquérito receberam 2+ </a:t>
            </a:r>
            <a:r>
              <a:rPr lang="pt-BR" b="1" dirty="0" smtClean="0">
                <a:solidFill>
                  <a:schemeClr val="bg2"/>
                </a:solidFill>
              </a:rPr>
              <a:t>injecções de tétano toxioide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BR" b="1" dirty="0" smtClean="0">
                <a:solidFill>
                  <a:schemeClr val="bg2"/>
                </a:solidFill>
              </a:rPr>
              <a:t>66% </a:t>
            </a:r>
            <a:r>
              <a:rPr lang="pt-BR" dirty="0" smtClean="0"/>
              <a:t>dos </a:t>
            </a:r>
            <a:r>
              <a:rPr lang="pt-BR" b="1" dirty="0" smtClean="0">
                <a:solidFill>
                  <a:schemeClr val="bg2"/>
                </a:solidFill>
              </a:rPr>
              <a:t>últimos nados vivos </a:t>
            </a:r>
            <a:r>
              <a:rPr lang="pt-BR" dirty="0" smtClean="0"/>
              <a:t>das </a:t>
            </a:r>
            <a:r>
              <a:rPr lang="pt-BR" dirty="0"/>
              <a:t>mulheres inquiridas </a:t>
            </a:r>
            <a:r>
              <a:rPr lang="pt-BR" b="1" dirty="0">
                <a:solidFill>
                  <a:schemeClr val="bg2"/>
                </a:solidFill>
              </a:rPr>
              <a:t>foram protegidas contra o tétano neonatal</a:t>
            </a:r>
            <a:r>
              <a:rPr lang="pt-BR" dirty="0"/>
              <a:t>. </a:t>
            </a:r>
            <a:endParaRPr lang="pt-PT" b="1" noProof="0" dirty="0"/>
          </a:p>
        </p:txBody>
      </p:sp>
    </p:spTree>
    <p:extLst>
      <p:ext uri="{BB962C8B-B14F-4D97-AF65-F5344CB8AC3E}">
        <p14:creationId xmlns:p14="http://schemas.microsoft.com/office/powerpoint/2010/main" val="330380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172710" y="5194627"/>
            <a:ext cx="31508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OMS/Angola</a:t>
            </a:r>
            <a:endParaRPr lang="en-US" sz="1200" baseline="300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52919" y="2264169"/>
            <a:ext cx="4787711" cy="2403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600" dirty="0" smtClean="0"/>
              <a:t>Consultas pré-natais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600" b="1" dirty="0" smtClean="0">
                <a:solidFill>
                  <a:schemeClr val="bg2"/>
                </a:solidFill>
              </a:rPr>
              <a:t>Parto e consultas pós natais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600" dirty="0" smtClean="0"/>
              <a:t>Outros problemas de saúde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145" y="1628648"/>
            <a:ext cx="4572000" cy="3429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1182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Local do parto</a:t>
            </a:r>
            <a:endParaRPr lang="pt-PT" sz="4200" noProof="0" dirty="0">
              <a:solidFill>
                <a:srgbClr val="FF0000"/>
              </a:solidFill>
            </a:endParaRP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006091219"/>
              </p:ext>
            </p:extLst>
          </p:nvPr>
        </p:nvGraphicFramePr>
        <p:xfrm>
          <a:off x="469900" y="1568450"/>
          <a:ext cx="8674100" cy="528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18736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 smtClean="0">
                <a:latin typeface="+mn-lt"/>
              </a:rPr>
              <a:t>Distribuição percentual de nados vivos nos 5 anos anteriores ao inquérito </a:t>
            </a:r>
            <a:endParaRPr lang="pt-PT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7590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Assistência ao Parto</a:t>
            </a:r>
            <a:endParaRPr lang="pt-PT" sz="4200" noProof="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679816792"/>
              </p:ext>
            </p:extLst>
          </p:nvPr>
        </p:nvGraphicFramePr>
        <p:xfrm>
          <a:off x="0" y="1674813"/>
          <a:ext cx="9144000" cy="5183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1049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/>
              <a:t>Distribuição percentual de nados vivos nos 5 anos </a:t>
            </a:r>
            <a:r>
              <a:rPr lang="pt-PT" i="1" dirty="0" smtClean="0"/>
              <a:t>anteriores ao inquérito </a:t>
            </a:r>
            <a:endParaRPr lang="pt-PT" i="1" dirty="0"/>
          </a:p>
        </p:txBody>
      </p:sp>
      <p:sp>
        <p:nvSpPr>
          <p:cNvPr id="6" name="TextBox 5"/>
          <p:cNvSpPr txBox="1"/>
          <p:nvPr/>
        </p:nvSpPr>
        <p:spPr>
          <a:xfrm>
            <a:off x="6910674" y="3268743"/>
            <a:ext cx="2233326" cy="2308324"/>
          </a:xfrm>
          <a:prstGeom prst="rect">
            <a:avLst/>
          </a:prstGeom>
          <a:solidFill>
            <a:schemeClr val="bg2"/>
          </a:solidFill>
          <a:ln>
            <a:solidFill>
              <a:schemeClr val="tx2">
                <a:lumMod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5</a:t>
            </a:r>
            <a:r>
              <a:rPr lang="en-US" sz="2400" b="1" dirty="0" smtClean="0">
                <a:solidFill>
                  <a:schemeClr val="bg1"/>
                </a:solidFill>
              </a:rPr>
              <a:t>0% dos </a:t>
            </a:r>
            <a:r>
              <a:rPr lang="en-US" sz="2400" b="1" dirty="0" err="1" smtClean="0">
                <a:solidFill>
                  <a:schemeClr val="bg1"/>
                </a:solidFill>
              </a:rPr>
              <a:t>partos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foram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assistidos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por</a:t>
            </a:r>
            <a:r>
              <a:rPr lang="en-US" sz="2400" b="1" dirty="0" smtClean="0">
                <a:solidFill>
                  <a:schemeClr val="bg1"/>
                </a:solidFill>
              </a:rPr>
              <a:t> um </a:t>
            </a:r>
            <a:r>
              <a:rPr lang="en-US" sz="2400" b="1" dirty="0" err="1" smtClean="0">
                <a:solidFill>
                  <a:schemeClr val="bg1"/>
                </a:solidFill>
              </a:rPr>
              <a:t>profissional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</a:rPr>
              <a:t>de </a:t>
            </a:r>
            <a:r>
              <a:rPr lang="en-US" sz="2400" b="1" dirty="0" err="1" smtClean="0">
                <a:solidFill>
                  <a:schemeClr val="bg1"/>
                </a:solidFill>
              </a:rPr>
              <a:t>saúde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qualificado</a:t>
            </a:r>
            <a:r>
              <a:rPr lang="en-US" sz="2400" b="1" dirty="0" smtClean="0">
                <a:solidFill>
                  <a:schemeClr val="bg1"/>
                </a:solidFill>
              </a:rPr>
              <a:t>*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6519446"/>
            <a:ext cx="7376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 smtClean="0"/>
              <a:t>*Por profissional de saúde qualificado entende-se médico, enfermeira, ou parteira.</a:t>
            </a:r>
            <a:endParaRPr lang="pt-PT" sz="1600" dirty="0"/>
          </a:p>
        </p:txBody>
      </p:sp>
    </p:spTree>
    <p:extLst>
      <p:ext uri="{BB962C8B-B14F-4D97-AF65-F5344CB8AC3E}">
        <p14:creationId xmlns:p14="http://schemas.microsoft.com/office/powerpoint/2010/main" val="81137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Custom Design">
  <a:themeElements>
    <a:clrScheme name="IIMS">
      <a:dk1>
        <a:sysClr val="windowText" lastClr="000000"/>
      </a:dk1>
      <a:lt1>
        <a:sysClr val="window" lastClr="FFFFFF"/>
      </a:lt1>
      <a:dk2>
        <a:srgbClr val="000000"/>
      </a:dk2>
      <a:lt2>
        <a:srgbClr val="CE2028"/>
      </a:lt2>
      <a:accent1>
        <a:srgbClr val="000000"/>
      </a:accent1>
      <a:accent2>
        <a:srgbClr val="CE2028"/>
      </a:accent2>
      <a:accent3>
        <a:srgbClr val="F7D415"/>
      </a:accent3>
      <a:accent4>
        <a:srgbClr val="58595B"/>
      </a:accent4>
      <a:accent5>
        <a:srgbClr val="6E805C"/>
      </a:accent5>
      <a:accent6>
        <a:srgbClr val="864B30"/>
      </a:accent6>
      <a:hlink>
        <a:srgbClr val="3D05F5"/>
      </a:hlink>
      <a:folHlink>
        <a:srgbClr val="6602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IIMS">
      <a:dk1>
        <a:sysClr val="windowText" lastClr="000000"/>
      </a:dk1>
      <a:lt1>
        <a:sysClr val="window" lastClr="FFFFFF"/>
      </a:lt1>
      <a:dk2>
        <a:srgbClr val="000000"/>
      </a:dk2>
      <a:lt2>
        <a:srgbClr val="CE2028"/>
      </a:lt2>
      <a:accent1>
        <a:srgbClr val="000000"/>
      </a:accent1>
      <a:accent2>
        <a:srgbClr val="CE2028"/>
      </a:accent2>
      <a:accent3>
        <a:srgbClr val="F7D415"/>
      </a:accent3>
      <a:accent4>
        <a:srgbClr val="864B30"/>
      </a:accent4>
      <a:accent5>
        <a:srgbClr val="6E805C"/>
      </a:accent5>
      <a:accent6>
        <a:srgbClr val="3D05F5"/>
      </a:accent6>
      <a:hlink>
        <a:srgbClr val="864B30"/>
      </a:hlink>
      <a:folHlink>
        <a:srgbClr val="6602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9371</TotalTime>
  <Words>787</Words>
  <Application>Microsoft Office PowerPoint</Application>
  <PresentationFormat>On-screen Show (4:3)</PresentationFormat>
  <Paragraphs>73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2_Custom Design</vt:lpstr>
      <vt:lpstr>2_Office Theme</vt:lpstr>
      <vt:lpstr>PowerPoint Presentation</vt:lpstr>
      <vt:lpstr>PowerPoint Presentation</vt:lpstr>
      <vt:lpstr>Consultas pré-natais segundo o tipo de provedor</vt:lpstr>
      <vt:lpstr>Número de consultas pré-natais e tempo da primeira consulta</vt:lpstr>
      <vt:lpstr>Tipos de cuidados pré-natais</vt:lpstr>
      <vt:lpstr>Vacinação antitetânica</vt:lpstr>
      <vt:lpstr>PowerPoint Presentation</vt:lpstr>
      <vt:lpstr>Local do parto</vt:lpstr>
      <vt:lpstr>Assistência ao Parto</vt:lpstr>
      <vt:lpstr>Momento de consulta pós-natal (CPN) da mãe e do recém-nascido</vt:lpstr>
      <vt:lpstr>PowerPoint Presentation</vt:lpstr>
      <vt:lpstr>Problemas no acesso aos cuidados de saúde</vt:lpstr>
      <vt:lpstr>Principais Resultados</vt:lpstr>
    </vt:vector>
  </TitlesOfParts>
  <Company>ICF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Zweimueller, Sally</dc:creator>
  <cp:lastModifiedBy>Linn, Anne</cp:lastModifiedBy>
  <cp:revision>190</cp:revision>
  <cp:lastPrinted>2017-02-27T16:48:36Z</cp:lastPrinted>
  <dcterms:created xsi:type="dcterms:W3CDTF">2015-01-29T20:02:00Z</dcterms:created>
  <dcterms:modified xsi:type="dcterms:W3CDTF">2017-06-08T14:20:03Z</dcterms:modified>
</cp:coreProperties>
</file>