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6.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91" r:id="rId2"/>
  </p:sldMasterIdLst>
  <p:notesMasterIdLst>
    <p:notesMasterId r:id="rId21"/>
  </p:notesMasterIdLst>
  <p:handoutMasterIdLst>
    <p:handoutMasterId r:id="rId22"/>
  </p:handoutMasterIdLst>
  <p:sldIdLst>
    <p:sldId id="271" r:id="rId3"/>
    <p:sldId id="272" r:id="rId4"/>
    <p:sldId id="273" r:id="rId5"/>
    <p:sldId id="274" r:id="rId6"/>
    <p:sldId id="275" r:id="rId7"/>
    <p:sldId id="276" r:id="rId8"/>
    <p:sldId id="277" r:id="rId9"/>
    <p:sldId id="278" r:id="rId10"/>
    <p:sldId id="279" r:id="rId11"/>
    <p:sldId id="295" r:id="rId12"/>
    <p:sldId id="296" r:id="rId13"/>
    <p:sldId id="282" r:id="rId14"/>
    <p:sldId id="283" r:id="rId15"/>
    <p:sldId id="294" r:id="rId16"/>
    <p:sldId id="284" r:id="rId17"/>
    <p:sldId id="285" r:id="rId18"/>
    <p:sldId id="293" r:id="rId19"/>
    <p:sldId id="291" r:id="rId2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7" clrIdx="0">
    <p:extLst>
      <p:ext uri="{19B8F6BF-5375-455C-9EA6-DF929625EA0E}">
        <p15:presenceInfo xmlns:p15="http://schemas.microsoft.com/office/powerpoint/2012/main" userId="S-1-5-21-2338163137-2684688362-157462135-42218" providerId="AD"/>
      </p:ext>
    </p:extLst>
  </p:cmAuthor>
  <p:cmAuthor id="2" name="Linn, Anne" initials="LA" lastIdx="19" clrIdx="1">
    <p:extLst>
      <p:ext uri="{19B8F6BF-5375-455C-9EA6-DF929625EA0E}">
        <p15:presenceInfo xmlns:p15="http://schemas.microsoft.com/office/powerpoint/2012/main" userId="S-1-5-21-2338163137-2684688362-157462135-81058" providerId="AD"/>
      </p:ext>
    </p:extLst>
  </p:cmAuthor>
  <p:cmAuthor id="3" name="Balian, Sarah" initials="BS" lastIdx="7" clrIdx="2">
    <p:extLst>
      <p:ext uri="{19B8F6BF-5375-455C-9EA6-DF929625EA0E}">
        <p15:presenceInfo xmlns:p15="http://schemas.microsoft.com/office/powerpoint/2012/main" userId="S-1-5-21-137981764-238564018-677931608-5355907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B8155"/>
    <a:srgbClr val="E5FF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73" autoAdjust="0"/>
    <p:restoredTop sz="71808" autoAdjust="0"/>
  </p:normalViewPr>
  <p:slideViewPr>
    <p:cSldViewPr snapToGrid="0">
      <p:cViewPr varScale="1">
        <p:scale>
          <a:sx n="46" d="100"/>
          <a:sy n="46" d="100"/>
        </p:scale>
        <p:origin x="758" y="5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6" d="100"/>
          <a:sy n="76" d="100"/>
        </p:scale>
        <p:origin x="1973"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Apropriada</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53</c:v>
                </c:pt>
                <c:pt idx="1">
                  <c:v>67</c:v>
                </c:pt>
                <c:pt idx="2">
                  <c:v>32</c:v>
                </c:pt>
              </c:numCache>
            </c:numRef>
          </c:val>
        </c:ser>
        <c:ser>
          <c:idx val="1"/>
          <c:order val="1"/>
          <c:tx>
            <c:strRef>
              <c:f>Sheet1!$C$1</c:f>
              <c:strCache>
                <c:ptCount val="1"/>
                <c:pt idx="0">
                  <c:v>Não apropriada</c:v>
                </c:pt>
              </c:strCache>
            </c:strRef>
          </c:tx>
          <c:spPr>
            <a:solidFill>
              <a:schemeClr val="accent2"/>
            </a:solidFill>
            <a:effectLst>
              <a:outerShdw sx="1000" sy="1000" algn="tl" rotWithShape="0">
                <a:prstClr val="black"/>
              </a:outerShdw>
            </a:effectLst>
            <a:scene3d>
              <a:camera prst="orthographicFront"/>
              <a:lightRig rig="threePt" dir="t">
                <a:rot lat="0" lon="0" rev="1200000"/>
              </a:lightRig>
            </a:scene3d>
            <a:sp3d>
              <a:bevelT w="63500" h="25400"/>
            </a:sp3d>
          </c:spPr>
          <c:invertIfNegative val="0"/>
          <c:dLbls>
            <c:spPr>
              <a:noFill/>
              <a:ln>
                <a:noFill/>
              </a:ln>
              <a:effectLst/>
            </c:spPr>
            <c:txPr>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Sheet1!$C$2:$C$4</c:f>
              <c:numCache>
                <c:formatCode>General</c:formatCode>
                <c:ptCount val="3"/>
                <c:pt idx="0">
                  <c:v>45</c:v>
                </c:pt>
                <c:pt idx="1">
                  <c:v>31</c:v>
                </c:pt>
                <c:pt idx="2">
                  <c:v>67</c:v>
                </c:pt>
              </c:numCache>
            </c:numRef>
          </c:val>
        </c:ser>
        <c:dLbls>
          <c:showLegendKey val="0"/>
          <c:showVal val="0"/>
          <c:showCatName val="0"/>
          <c:showSerName val="0"/>
          <c:showPercent val="0"/>
          <c:showBubbleSize val="0"/>
        </c:dLbls>
        <c:gapWidth val="100"/>
        <c:overlap val="100"/>
        <c:axId val="291120144"/>
        <c:axId val="289493608"/>
      </c:barChart>
      <c:catAx>
        <c:axId val="291120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9493608"/>
        <c:crosses val="autoZero"/>
        <c:auto val="1"/>
        <c:lblAlgn val="ctr"/>
        <c:lblOffset val="100"/>
        <c:noMultiLvlLbl val="0"/>
      </c:catAx>
      <c:valAx>
        <c:axId val="289493608"/>
        <c:scaling>
          <c:orientation val="minMax"/>
          <c:min val="0"/>
        </c:scaling>
        <c:delete val="1"/>
        <c:axPos val="l"/>
        <c:majorGridlines>
          <c:spPr>
            <a:ln w="9525" cap="flat" cmpd="sng" algn="ctr">
              <a:noFill/>
              <a:round/>
            </a:ln>
            <a:effectLst/>
          </c:spPr>
        </c:majorGridlines>
        <c:numFmt formatCode="0%" sourceLinked="1"/>
        <c:majorTickMark val="out"/>
        <c:minorTickMark val="none"/>
        <c:tickLblPos val="nextTo"/>
        <c:crossAx val="29112014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a:scene3d>
      <a:camera prst="orthographicFront"/>
      <a:lightRig rig="threePt" dir="t"/>
    </a:scene3d>
    <a:sp3d>
      <a:bevelT/>
    </a:sp3d>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Trabalho de escritório</c:v>
                </c:pt>
                <c:pt idx="1">
                  <c:v>Serviço domestico</c:v>
                </c:pt>
                <c:pt idx="2">
                  <c:v>Mão de obra especializada</c:v>
                </c:pt>
                <c:pt idx="3">
                  <c:v>Mão de obra não especializada</c:v>
                </c:pt>
                <c:pt idx="4">
                  <c:v>Profissional/técnico/gerente</c:v>
                </c:pt>
                <c:pt idx="5">
                  <c:v>Agricultura</c:v>
                </c:pt>
                <c:pt idx="6">
                  <c:v>Venda e serviços</c:v>
                </c:pt>
              </c:strCache>
            </c:strRef>
          </c:cat>
          <c:val>
            <c:numRef>
              <c:f>Sheet1!$B$2:$B$8</c:f>
              <c:numCache>
                <c:formatCode>General</c:formatCode>
                <c:ptCount val="7"/>
                <c:pt idx="0">
                  <c:v>2</c:v>
                </c:pt>
                <c:pt idx="2">
                  <c:v>26</c:v>
                </c:pt>
                <c:pt idx="3">
                  <c:v>3</c:v>
                </c:pt>
                <c:pt idx="4">
                  <c:v>18</c:v>
                </c:pt>
                <c:pt idx="5">
                  <c:v>28</c:v>
                </c:pt>
                <c:pt idx="6">
                  <c:v>23</c:v>
                </c:pt>
              </c:numCache>
            </c:numRef>
          </c:val>
        </c:ser>
        <c:ser>
          <c:idx val="1"/>
          <c:order val="1"/>
          <c:tx>
            <c:strRef>
              <c:f>Sheet1!$C$1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4"/>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Trabalho de escritório</c:v>
                </c:pt>
                <c:pt idx="1">
                  <c:v>Serviço domestico</c:v>
                </c:pt>
                <c:pt idx="2">
                  <c:v>Mão de obra especializada</c:v>
                </c:pt>
                <c:pt idx="3">
                  <c:v>Mão de obra não especializada</c:v>
                </c:pt>
                <c:pt idx="4">
                  <c:v>Profissional/técnico/gerente</c:v>
                </c:pt>
                <c:pt idx="5">
                  <c:v>Agricultura</c:v>
                </c:pt>
                <c:pt idx="6">
                  <c:v>Venda e serviços</c:v>
                </c:pt>
              </c:strCache>
            </c:strRef>
          </c:cat>
          <c:val>
            <c:numRef>
              <c:f>Sheet1!$C$2:$C$8</c:f>
              <c:numCache>
                <c:formatCode>General</c:formatCode>
                <c:ptCount val="7"/>
                <c:pt idx="0">
                  <c:v>1</c:v>
                </c:pt>
                <c:pt idx="1">
                  <c:v>1</c:v>
                </c:pt>
                <c:pt idx="2">
                  <c:v>2</c:v>
                </c:pt>
                <c:pt idx="3">
                  <c:v>3</c:v>
                </c:pt>
                <c:pt idx="4">
                  <c:v>8</c:v>
                </c:pt>
                <c:pt idx="5">
                  <c:v>36</c:v>
                </c:pt>
                <c:pt idx="6">
                  <c:v>50</c:v>
                </c:pt>
              </c:numCache>
            </c:numRef>
          </c:val>
        </c:ser>
        <c:dLbls>
          <c:dLblPos val="outEnd"/>
          <c:showLegendKey val="0"/>
          <c:showVal val="1"/>
          <c:showCatName val="0"/>
          <c:showSerName val="0"/>
          <c:showPercent val="0"/>
          <c:showBubbleSize val="0"/>
        </c:dLbls>
        <c:gapWidth val="120"/>
        <c:axId val="294163984"/>
        <c:axId val="294164376"/>
      </c:barChart>
      <c:catAx>
        <c:axId val="2941639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4164376"/>
        <c:crosses val="autoZero"/>
        <c:auto val="1"/>
        <c:lblAlgn val="ctr"/>
        <c:lblOffset val="100"/>
        <c:noMultiLvlLbl val="0"/>
      </c:catAx>
      <c:valAx>
        <c:axId val="294164376"/>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9416398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Cigarros</c:v>
                </c:pt>
                <c:pt idx="1">
                  <c:v>Outro tipo de tabaco</c:v>
                </c:pt>
                <c:pt idx="2">
                  <c:v>Algum tipo de tabaco</c:v>
                </c:pt>
              </c:strCache>
            </c:strRef>
          </c:cat>
          <c:val>
            <c:numRef>
              <c:f>Sheet1!$B$2:$B$4</c:f>
              <c:numCache>
                <c:formatCode>General</c:formatCode>
                <c:ptCount val="3"/>
                <c:pt idx="0">
                  <c:v>2</c:v>
                </c:pt>
                <c:pt idx="1">
                  <c:v>1</c:v>
                </c:pt>
                <c:pt idx="2">
                  <c:v>2</c:v>
                </c:pt>
              </c:numCache>
            </c:numRef>
          </c:val>
        </c:ser>
        <c:ser>
          <c:idx val="1"/>
          <c:order val="1"/>
          <c:tx>
            <c:strRef>
              <c:f>Sheet1!$C$1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Cigarros</c:v>
                </c:pt>
                <c:pt idx="1">
                  <c:v>Outro tipo de tabaco</c:v>
                </c:pt>
                <c:pt idx="2">
                  <c:v>Algum tipo de tabaco</c:v>
                </c:pt>
              </c:strCache>
            </c:strRef>
          </c:cat>
          <c:val>
            <c:numRef>
              <c:f>Sheet1!$C$2:$C$4</c:f>
              <c:numCache>
                <c:formatCode>General</c:formatCode>
                <c:ptCount val="3"/>
                <c:pt idx="0">
                  <c:v>14</c:v>
                </c:pt>
                <c:pt idx="1">
                  <c:v>1</c:v>
                </c:pt>
                <c:pt idx="2">
                  <c:v>14</c:v>
                </c:pt>
              </c:numCache>
            </c:numRef>
          </c:val>
        </c:ser>
        <c:dLbls>
          <c:dLblPos val="outEnd"/>
          <c:showLegendKey val="0"/>
          <c:showVal val="1"/>
          <c:showCatName val="0"/>
          <c:showSerName val="0"/>
          <c:showPercent val="0"/>
          <c:showBubbleSize val="0"/>
        </c:dLbls>
        <c:gapWidth val="200"/>
        <c:axId val="294165552"/>
        <c:axId val="295641152"/>
      </c:barChart>
      <c:catAx>
        <c:axId val="294165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641152"/>
        <c:crosses val="autoZero"/>
        <c:auto val="1"/>
        <c:lblAlgn val="ctr"/>
        <c:lblOffset val="100"/>
        <c:noMultiLvlLbl val="0"/>
      </c:catAx>
      <c:valAx>
        <c:axId val="295641152"/>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416555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75308641975308E-2"/>
          <c:y val="5.2820239717682058E-2"/>
          <c:w val="0.68900809273840768"/>
          <c:h val="0.85137908276916441"/>
        </c:manualLayout>
      </c:layout>
      <c:barChart>
        <c:barDir val="col"/>
        <c:grouping val="percentStacked"/>
        <c:varyColors val="0"/>
        <c:ser>
          <c:idx val="0"/>
          <c:order val="0"/>
          <c:tx>
            <c:strRef>
              <c:f>Sheet1!$B$1</c:f>
              <c:strCache>
                <c:ptCount val="1"/>
                <c:pt idx="0">
                  <c:v>Apropriado</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32</c:v>
                </c:pt>
                <c:pt idx="1">
                  <c:v>46</c:v>
                </c:pt>
                <c:pt idx="2">
                  <c:v>11</c:v>
                </c:pt>
              </c:numCache>
            </c:numRef>
          </c:val>
        </c:ser>
        <c:ser>
          <c:idx val="1"/>
          <c:order val="1"/>
          <c:tx>
            <c:strRef>
              <c:f>Sheet1!$C$1</c:f>
              <c:strCache>
                <c:ptCount val="1"/>
                <c:pt idx="0">
                  <c:v>Compartilhado</c:v>
                </c:pt>
              </c:strCache>
            </c:strRef>
          </c:tx>
          <c:spPr>
            <a:solidFill>
              <a:schemeClr val="accent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Sheet1!$C$2:$C$4</c:f>
              <c:numCache>
                <c:formatCode>General</c:formatCode>
                <c:ptCount val="3"/>
                <c:pt idx="0">
                  <c:v>15</c:v>
                </c:pt>
                <c:pt idx="1">
                  <c:v>23</c:v>
                </c:pt>
                <c:pt idx="2">
                  <c:v>3</c:v>
                </c:pt>
              </c:numCache>
            </c:numRef>
          </c:val>
        </c:ser>
        <c:ser>
          <c:idx val="2"/>
          <c:order val="2"/>
          <c:tx>
            <c:strRef>
              <c:f>Sheet1!$D$1</c:f>
              <c:strCache>
                <c:ptCount val="1"/>
                <c:pt idx="0">
                  <c:v>Não apropriado</c:v>
                </c:pt>
              </c:strCache>
            </c:strRef>
          </c:tx>
          <c:spPr>
            <a:solidFill>
              <a:schemeClr val="accent2">
                <a:lumMod val="75000"/>
              </a:schemeClr>
            </a:solidFill>
            <a:ln>
              <a:noFill/>
            </a:ln>
            <a:effectLst/>
            <a:scene3d>
              <a:camera prst="orthographicFront"/>
              <a:lightRig rig="threePt" dir="t">
                <a:rot lat="0" lon="0" rev="1200000"/>
              </a:lightRig>
            </a:scene3d>
            <a:sp3d>
              <a:bevelT w="63500" h="25400"/>
            </a:sp3d>
          </c:spPr>
          <c:invertIfNegative val="0"/>
          <c:dLbls>
            <c:dLbl>
              <c:idx val="0"/>
              <c:layout>
                <c:manualLayout>
                  <c:x val="1.5414258188824522E-3"/>
                  <c:y val="-1.5213947636067997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Sheet1!$D$2:$D$4</c:f>
              <c:numCache>
                <c:formatCode>General</c:formatCode>
                <c:ptCount val="3"/>
                <c:pt idx="0">
                  <c:v>53</c:v>
                </c:pt>
                <c:pt idx="1">
                  <c:v>32</c:v>
                </c:pt>
                <c:pt idx="2">
                  <c:v>86</c:v>
                </c:pt>
              </c:numCache>
            </c:numRef>
          </c:val>
        </c:ser>
        <c:dLbls>
          <c:showLegendKey val="0"/>
          <c:showVal val="0"/>
          <c:showCatName val="0"/>
          <c:showSerName val="0"/>
          <c:showPercent val="0"/>
          <c:showBubbleSize val="0"/>
        </c:dLbls>
        <c:gapWidth val="100"/>
        <c:overlap val="100"/>
        <c:axId val="289494392"/>
        <c:axId val="289494784"/>
      </c:barChart>
      <c:catAx>
        <c:axId val="289494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9494784"/>
        <c:crosses val="autoZero"/>
        <c:auto val="1"/>
        <c:lblAlgn val="ctr"/>
        <c:lblOffset val="100"/>
        <c:noMultiLvlLbl val="0"/>
      </c:catAx>
      <c:valAx>
        <c:axId val="289494784"/>
        <c:scaling>
          <c:orientation val="minMax"/>
        </c:scaling>
        <c:delete val="1"/>
        <c:axPos val="l"/>
        <c:majorGridlines>
          <c:spPr>
            <a:ln w="9525" cap="flat" cmpd="sng" algn="ctr">
              <a:noFill/>
              <a:round/>
            </a:ln>
            <a:effectLst/>
          </c:spPr>
        </c:majorGridlines>
        <c:numFmt formatCode="0%" sourceLinked="1"/>
        <c:majorTickMark val="out"/>
        <c:minorTickMark val="none"/>
        <c:tickLblPos val="nextTo"/>
        <c:crossAx val="28949439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42</c:v>
                </c:pt>
                <c:pt idx="1">
                  <c:v>64</c:v>
                </c:pt>
                <c:pt idx="2">
                  <c:v>7</c:v>
                </c:pt>
              </c:numCache>
            </c:numRef>
          </c:val>
        </c:ser>
        <c:dLbls>
          <c:showLegendKey val="0"/>
          <c:showVal val="0"/>
          <c:showCatName val="0"/>
          <c:showSerName val="0"/>
          <c:showPercent val="0"/>
          <c:showBubbleSize val="0"/>
        </c:dLbls>
        <c:gapWidth val="100"/>
        <c:axId val="292580640"/>
        <c:axId val="292581032"/>
      </c:barChart>
      <c:catAx>
        <c:axId val="292580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581032"/>
        <c:crosses val="autoZero"/>
        <c:auto val="1"/>
        <c:lblAlgn val="ctr"/>
        <c:lblOffset val="100"/>
        <c:noMultiLvlLbl val="0"/>
      </c:catAx>
      <c:valAx>
        <c:axId val="292581032"/>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2580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Rural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dirty="0" smtClean="0"/>
                      <a: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Carro/Camião</c:v>
                </c:pt>
                <c:pt idx="1">
                  <c:v>Motorizada</c:v>
                </c:pt>
                <c:pt idx="2">
                  <c:v>Rádio</c:v>
                </c:pt>
                <c:pt idx="3">
                  <c:v>Televisão</c:v>
                </c:pt>
                <c:pt idx="4">
                  <c:v>Telefone celular</c:v>
                </c:pt>
              </c:strCache>
            </c:strRef>
          </c:cat>
          <c:val>
            <c:numRef>
              <c:f>Sheet1!$B$2:$B$6</c:f>
              <c:numCache>
                <c:formatCode>General</c:formatCode>
                <c:ptCount val="5"/>
                <c:pt idx="0">
                  <c:v>1</c:v>
                </c:pt>
                <c:pt idx="1">
                  <c:v>20</c:v>
                </c:pt>
                <c:pt idx="2">
                  <c:v>32</c:v>
                </c:pt>
                <c:pt idx="3">
                  <c:v>14</c:v>
                </c:pt>
                <c:pt idx="4">
                  <c:v>31</c:v>
                </c:pt>
              </c:numCache>
            </c:numRef>
          </c:val>
        </c:ser>
        <c:ser>
          <c:idx val="1"/>
          <c:order val="1"/>
          <c:tx>
            <c:strRef>
              <c:f>Sheet1!$C$1</c:f>
              <c:strCache>
                <c:ptCount val="1"/>
                <c:pt idx="0">
                  <c:v>Urbana</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Carro/Camião</c:v>
                </c:pt>
                <c:pt idx="1">
                  <c:v>Motorizada</c:v>
                </c:pt>
                <c:pt idx="2">
                  <c:v>Rádio</c:v>
                </c:pt>
                <c:pt idx="3">
                  <c:v>Televisão</c:v>
                </c:pt>
                <c:pt idx="4">
                  <c:v>Telefone celular</c:v>
                </c:pt>
              </c:strCache>
            </c:strRef>
          </c:cat>
          <c:val>
            <c:numRef>
              <c:f>Sheet1!$C$2:$C$6</c:f>
              <c:numCache>
                <c:formatCode>General</c:formatCode>
                <c:ptCount val="5"/>
                <c:pt idx="0">
                  <c:v>17</c:v>
                </c:pt>
                <c:pt idx="1">
                  <c:v>16</c:v>
                </c:pt>
                <c:pt idx="2">
                  <c:v>63</c:v>
                </c:pt>
                <c:pt idx="3">
                  <c:v>75</c:v>
                </c:pt>
                <c:pt idx="4">
                  <c:v>83</c:v>
                </c:pt>
              </c:numCache>
            </c:numRef>
          </c:val>
        </c:ser>
        <c:ser>
          <c:idx val="2"/>
          <c:order val="2"/>
          <c:tx>
            <c:strRef>
              <c:f>Sheet1!$D$1</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Carro/Camião</c:v>
                </c:pt>
                <c:pt idx="1">
                  <c:v>Motorizada</c:v>
                </c:pt>
                <c:pt idx="2">
                  <c:v>Rádio</c:v>
                </c:pt>
                <c:pt idx="3">
                  <c:v>Televisão</c:v>
                </c:pt>
                <c:pt idx="4">
                  <c:v>Telefone celular</c:v>
                </c:pt>
              </c:strCache>
            </c:strRef>
          </c:cat>
          <c:val>
            <c:numRef>
              <c:f>Sheet1!$D$2:$D$6</c:f>
              <c:numCache>
                <c:formatCode>General</c:formatCode>
                <c:ptCount val="5"/>
                <c:pt idx="0">
                  <c:v>11</c:v>
                </c:pt>
                <c:pt idx="1">
                  <c:v>18</c:v>
                </c:pt>
                <c:pt idx="2">
                  <c:v>51</c:v>
                </c:pt>
                <c:pt idx="3">
                  <c:v>51</c:v>
                </c:pt>
                <c:pt idx="4">
                  <c:v>63</c:v>
                </c:pt>
              </c:numCache>
            </c:numRef>
          </c:val>
        </c:ser>
        <c:dLbls>
          <c:dLblPos val="outEnd"/>
          <c:showLegendKey val="0"/>
          <c:showVal val="1"/>
          <c:showCatName val="0"/>
          <c:showSerName val="0"/>
          <c:showPercent val="0"/>
          <c:showBubbleSize val="0"/>
        </c:dLbls>
        <c:gapWidth val="150"/>
        <c:axId val="292581816"/>
        <c:axId val="292582208"/>
      </c:barChart>
      <c:catAx>
        <c:axId val="2925818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582208"/>
        <c:crosses val="autoZero"/>
        <c:auto val="1"/>
        <c:lblAlgn val="ctr"/>
        <c:lblOffset val="100"/>
        <c:noMultiLvlLbl val="0"/>
      </c:catAx>
      <c:valAx>
        <c:axId val="292582208"/>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925818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Nenhum</c:v>
                </c:pt>
              </c:strCache>
            </c:strRef>
          </c:tx>
          <c:spPr>
            <a:solidFill>
              <a:schemeClr val="bg2">
                <a:lumMod val="50000"/>
              </a:schemeClr>
            </a:solidFill>
            <a:ln>
              <a:noFill/>
            </a:ln>
            <a:effectLst/>
            <a:scene3d>
              <a:camera prst="orthographicFront"/>
              <a:lightRig rig="threePt" dir="t">
                <a:rot lat="0" lon="0" rev="1200000"/>
              </a:lightRig>
            </a:scene3d>
            <a:sp3d>
              <a:bevelT w="63500" h="25400"/>
            </a:sp3d>
          </c:spPr>
          <c:invertIfNegative val="0"/>
          <c:dLbls>
            <c:dLbl>
              <c:idx val="0"/>
              <c:layout>
                <c:manualLayout>
                  <c:x val="-3.2206119162641197E-3"/>
                  <c:y val="-1.2762877592748434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Mulheres</c:v>
                </c:pt>
                <c:pt idx="1">
                  <c:v>Homens</c:v>
                </c:pt>
              </c:strCache>
            </c:strRef>
          </c:cat>
          <c:val>
            <c:numRef>
              <c:f>Sheet1!$B$2:$B$3</c:f>
              <c:numCache>
                <c:formatCode>General</c:formatCode>
                <c:ptCount val="2"/>
                <c:pt idx="0">
                  <c:v>22</c:v>
                </c:pt>
                <c:pt idx="1">
                  <c:v>8</c:v>
                </c:pt>
              </c:numCache>
            </c:numRef>
          </c:val>
        </c:ser>
        <c:ser>
          <c:idx val="1"/>
          <c:order val="1"/>
          <c:tx>
            <c:strRef>
              <c:f>Sheet1!$C$1</c:f>
              <c:strCache>
                <c:ptCount val="1"/>
                <c:pt idx="0">
                  <c:v>Primário</c:v>
                </c:pt>
              </c:strCache>
            </c:strRef>
          </c:tx>
          <c:spPr>
            <a:solidFill>
              <a:schemeClr val="bg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Mulheres</c:v>
                </c:pt>
                <c:pt idx="1">
                  <c:v>Homens</c:v>
                </c:pt>
              </c:strCache>
            </c:strRef>
          </c:cat>
          <c:val>
            <c:numRef>
              <c:f>Sheet1!$C$2:$C$3</c:f>
              <c:numCache>
                <c:formatCode>General</c:formatCode>
                <c:ptCount val="2"/>
                <c:pt idx="0">
                  <c:v>35</c:v>
                </c:pt>
                <c:pt idx="1">
                  <c:v>30</c:v>
                </c:pt>
              </c:numCache>
            </c:numRef>
          </c:val>
        </c:ser>
        <c:ser>
          <c:idx val="2"/>
          <c:order val="2"/>
          <c:tx>
            <c:strRef>
              <c:f>Sheet1!$D$1</c:f>
              <c:strCache>
                <c:ptCount val="1"/>
                <c:pt idx="0">
                  <c:v>Secundário/Superior</c:v>
                </c:pt>
              </c:strCache>
            </c:strRef>
          </c:tx>
          <c:spPr>
            <a:solidFill>
              <a:schemeClr val="bg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Mulheres</c:v>
                </c:pt>
                <c:pt idx="1">
                  <c:v>Homens</c:v>
                </c:pt>
              </c:strCache>
            </c:strRef>
          </c:cat>
          <c:val>
            <c:numRef>
              <c:f>Sheet1!$D$2:$D$3</c:f>
              <c:numCache>
                <c:formatCode>General</c:formatCode>
                <c:ptCount val="2"/>
                <c:pt idx="0">
                  <c:v>43</c:v>
                </c:pt>
                <c:pt idx="1">
                  <c:v>63</c:v>
                </c:pt>
              </c:numCache>
            </c:numRef>
          </c:val>
        </c:ser>
        <c:ser>
          <c:idx val="3"/>
          <c:order val="3"/>
          <c:tx>
            <c:strRef>
              <c:f>Sheet1!$E$1</c:f>
              <c:strCache>
                <c:ptCount val="1"/>
                <c:pt idx="0">
                  <c:v>Superior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Mulheres</c:v>
                </c:pt>
                <c:pt idx="1">
                  <c:v>Homens</c:v>
                </c:pt>
              </c:strCache>
            </c:strRef>
          </c:cat>
          <c:val>
            <c:numRef>
              <c:f>Sheet1!$E$2:$E$3</c:f>
            </c:numRef>
          </c:val>
        </c:ser>
        <c:dLbls>
          <c:showLegendKey val="0"/>
          <c:showVal val="0"/>
          <c:showCatName val="0"/>
          <c:showSerName val="0"/>
          <c:showPercent val="0"/>
          <c:showBubbleSize val="0"/>
        </c:dLbls>
        <c:gapWidth val="100"/>
        <c:overlap val="100"/>
        <c:axId val="292412928"/>
        <c:axId val="292413320"/>
      </c:barChart>
      <c:catAx>
        <c:axId val="292412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413320"/>
        <c:crosses val="autoZero"/>
        <c:auto val="1"/>
        <c:lblAlgn val="ctr"/>
        <c:lblOffset val="100"/>
        <c:noMultiLvlLbl val="0"/>
      </c:catAx>
      <c:valAx>
        <c:axId val="292413320"/>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9241292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58</c:v>
                </c:pt>
                <c:pt idx="1">
                  <c:v>72</c:v>
                </c:pt>
                <c:pt idx="2">
                  <c:v>25</c:v>
                </c:pt>
              </c:numCache>
            </c:numRef>
          </c:val>
        </c:ser>
        <c:ser>
          <c:idx val="1"/>
          <c:order val="1"/>
          <c:tx>
            <c:strRef>
              <c:f>Sheet1!$C$1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Sheet1!$C$2:$C$4</c:f>
              <c:numCache>
                <c:formatCode>General</c:formatCode>
                <c:ptCount val="3"/>
                <c:pt idx="0">
                  <c:v>84</c:v>
                </c:pt>
                <c:pt idx="1">
                  <c:v>92</c:v>
                </c:pt>
                <c:pt idx="2">
                  <c:v>63</c:v>
                </c:pt>
              </c:numCache>
            </c:numRef>
          </c:val>
        </c:ser>
        <c:dLbls>
          <c:dLblPos val="outEnd"/>
          <c:showLegendKey val="0"/>
          <c:showVal val="1"/>
          <c:showCatName val="0"/>
          <c:showSerName val="0"/>
          <c:showPercent val="0"/>
          <c:showBubbleSize val="0"/>
        </c:dLbls>
        <c:gapWidth val="120"/>
        <c:axId val="292414104"/>
        <c:axId val="525874568"/>
      </c:barChart>
      <c:catAx>
        <c:axId val="292414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5874568"/>
        <c:crosses val="autoZero"/>
        <c:auto val="1"/>
        <c:lblAlgn val="ctr"/>
        <c:lblOffset val="100"/>
        <c:noMultiLvlLbl val="0"/>
      </c:catAx>
      <c:valAx>
        <c:axId val="525874568"/>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24141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5684007707129E-2"/>
          <c:y val="0.10334123846325553"/>
          <c:w val="0.96608863198458572"/>
          <c:h val="0.7296180021331472"/>
        </c:manualLayout>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Lê jornal </c:v>
                </c:pt>
                <c:pt idx="1">
                  <c:v>Assiste televisão</c:v>
                </c:pt>
                <c:pt idx="2">
                  <c:v>Ouve radio</c:v>
                </c:pt>
                <c:pt idx="3">
                  <c:v>Tem acesso aos três meios</c:v>
                </c:pt>
                <c:pt idx="4">
                  <c:v>Nenhum dos meios</c:v>
                </c:pt>
              </c:strCache>
            </c:strRef>
          </c:cat>
          <c:val>
            <c:numRef>
              <c:f>Sheet1!$B$2:$B$6</c:f>
              <c:numCache>
                <c:formatCode>General</c:formatCode>
                <c:ptCount val="5"/>
                <c:pt idx="0">
                  <c:v>25</c:v>
                </c:pt>
                <c:pt idx="1">
                  <c:v>65</c:v>
                </c:pt>
                <c:pt idx="2">
                  <c:v>55</c:v>
                </c:pt>
                <c:pt idx="3">
                  <c:v>20</c:v>
                </c:pt>
                <c:pt idx="4">
                  <c:v>26</c:v>
                </c:pt>
              </c:numCache>
            </c:numRef>
          </c:val>
        </c:ser>
        <c:ser>
          <c:idx val="1"/>
          <c:order val="1"/>
          <c:tx>
            <c:strRef>
              <c:f>Sheet1!$C$1</c:f>
              <c:strCache>
                <c:ptCount val="1"/>
                <c:pt idx="0">
                  <c:v>Homens</c:v>
                </c:pt>
              </c:strCache>
            </c:strRef>
          </c:tx>
          <c:spPr>
            <a:solidFill>
              <a:schemeClr val="accent1">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Lê jornal </c:v>
                </c:pt>
                <c:pt idx="1">
                  <c:v>Assiste televisão</c:v>
                </c:pt>
                <c:pt idx="2">
                  <c:v>Ouve radio</c:v>
                </c:pt>
                <c:pt idx="3">
                  <c:v>Tem acesso aos três meios</c:v>
                </c:pt>
                <c:pt idx="4">
                  <c:v>Nenhum dos meios</c:v>
                </c:pt>
              </c:strCache>
            </c:strRef>
          </c:cat>
          <c:val>
            <c:numRef>
              <c:f>Sheet1!$C$2:$C$6</c:f>
              <c:numCache>
                <c:formatCode>General</c:formatCode>
                <c:ptCount val="5"/>
                <c:pt idx="0">
                  <c:v>53</c:v>
                </c:pt>
                <c:pt idx="1">
                  <c:v>76</c:v>
                </c:pt>
                <c:pt idx="2">
                  <c:v>76</c:v>
                </c:pt>
                <c:pt idx="3">
                  <c:v>48</c:v>
                </c:pt>
                <c:pt idx="4">
                  <c:v>15</c:v>
                </c:pt>
              </c:numCache>
            </c:numRef>
          </c:val>
        </c:ser>
        <c:dLbls>
          <c:dLblPos val="outEnd"/>
          <c:showLegendKey val="0"/>
          <c:showVal val="1"/>
          <c:showCatName val="0"/>
          <c:showSerName val="0"/>
          <c:showPercent val="0"/>
          <c:showBubbleSize val="0"/>
        </c:dLbls>
        <c:gapWidth val="120"/>
        <c:axId val="294047984"/>
        <c:axId val="294048376"/>
      </c:barChart>
      <c:catAx>
        <c:axId val="294047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4048376"/>
        <c:crosses val="autoZero"/>
        <c:auto val="1"/>
        <c:lblAlgn val="ctr"/>
        <c:lblOffset val="100"/>
        <c:noMultiLvlLbl val="0"/>
      </c:catAx>
      <c:valAx>
        <c:axId val="29404837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40479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Sheet1!$B$2:$B$4</c:f>
              <c:numCache>
                <c:formatCode>General</c:formatCode>
                <c:ptCount val="3"/>
                <c:pt idx="0">
                  <c:v>18</c:v>
                </c:pt>
                <c:pt idx="1">
                  <c:v>25</c:v>
                </c:pt>
                <c:pt idx="2">
                  <c:v>1</c:v>
                </c:pt>
              </c:numCache>
            </c:numRef>
          </c:val>
        </c:ser>
        <c:ser>
          <c:idx val="1"/>
          <c:order val="1"/>
          <c:tx>
            <c:strRef>
              <c:f>Sheet1!$C$1</c:f>
              <c:strCache>
                <c:ptCount val="1"/>
                <c:pt idx="0">
                  <c:v>Homens</c:v>
                </c:pt>
              </c:strCache>
            </c:strRef>
          </c:tx>
          <c:spPr>
            <a:solidFill>
              <a:schemeClr val="tx2">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Urbana</c:v>
                </c:pt>
                <c:pt idx="2">
                  <c:v>Rural</c:v>
                </c:pt>
              </c:strCache>
            </c:strRef>
          </c:cat>
          <c:val>
            <c:numRef>
              <c:f>Sheet1!$C$2:$C$4</c:f>
              <c:numCache>
                <c:formatCode>General</c:formatCode>
                <c:ptCount val="3"/>
                <c:pt idx="0">
                  <c:v>37</c:v>
                </c:pt>
                <c:pt idx="1">
                  <c:v>49</c:v>
                </c:pt>
                <c:pt idx="2">
                  <c:v>7</c:v>
                </c:pt>
              </c:numCache>
            </c:numRef>
          </c:val>
        </c:ser>
        <c:dLbls>
          <c:dLblPos val="outEnd"/>
          <c:showLegendKey val="0"/>
          <c:showVal val="1"/>
          <c:showCatName val="0"/>
          <c:showSerName val="0"/>
          <c:showPercent val="0"/>
          <c:showBubbleSize val="0"/>
        </c:dLbls>
        <c:gapWidth val="120"/>
        <c:axId val="294049160"/>
        <c:axId val="295279040"/>
      </c:barChart>
      <c:catAx>
        <c:axId val="294049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279040"/>
        <c:crosses val="autoZero"/>
        <c:auto val="1"/>
        <c:lblAlgn val="ctr"/>
        <c:lblOffset val="100"/>
        <c:noMultiLvlLbl val="0"/>
      </c:catAx>
      <c:valAx>
        <c:axId val="295279040"/>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40491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Mulheres</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Empregados nos 7 últimos dias</c:v>
                </c:pt>
                <c:pt idx="1">
                  <c:v>Sem emprego nos 7 últimos dias</c:v>
                </c:pt>
              </c:strCache>
            </c:strRef>
          </c:cat>
          <c:val>
            <c:numRef>
              <c:f>Sheet1!$B$2:$B$3</c:f>
              <c:numCache>
                <c:formatCode>General</c:formatCode>
                <c:ptCount val="2"/>
                <c:pt idx="0">
                  <c:v>65</c:v>
                </c:pt>
                <c:pt idx="1">
                  <c:v>35</c:v>
                </c:pt>
              </c:numCache>
            </c:numRef>
          </c:val>
        </c:ser>
        <c:ser>
          <c:idx val="1"/>
          <c:order val="1"/>
          <c:tx>
            <c:strRef>
              <c:f>Sheet1!$C$1</c:f>
              <c:strCache>
                <c:ptCount val="1"/>
                <c:pt idx="0">
                  <c:v>Homens</c:v>
                </c:pt>
              </c:strCache>
            </c:strRef>
          </c:tx>
          <c:spPr>
            <a:solidFill>
              <a:schemeClr val="tx1">
                <a:lumMod val="75000"/>
                <a:lumOff val="2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Empregados nos 7 últimos dias</c:v>
                </c:pt>
                <c:pt idx="1">
                  <c:v>Sem emprego nos 7 últimos dias</c:v>
                </c:pt>
              </c:strCache>
            </c:strRef>
          </c:cat>
          <c:val>
            <c:numRef>
              <c:f>Sheet1!$C$2:$C$3</c:f>
              <c:numCache>
                <c:formatCode>General</c:formatCode>
                <c:ptCount val="2"/>
                <c:pt idx="0">
                  <c:v>69</c:v>
                </c:pt>
                <c:pt idx="1">
                  <c:v>31</c:v>
                </c:pt>
              </c:numCache>
            </c:numRef>
          </c:val>
        </c:ser>
        <c:dLbls>
          <c:dLblPos val="outEnd"/>
          <c:showLegendKey val="0"/>
          <c:showVal val="1"/>
          <c:showCatName val="0"/>
          <c:showSerName val="0"/>
          <c:showPercent val="0"/>
          <c:showBubbleSize val="0"/>
        </c:dLbls>
        <c:gapWidth val="120"/>
        <c:axId val="295279824"/>
        <c:axId val="295280216"/>
      </c:barChart>
      <c:catAx>
        <c:axId val="2952798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5280216"/>
        <c:crosses val="autoZero"/>
        <c:auto val="1"/>
        <c:lblAlgn val="ctr"/>
        <c:lblOffset val="100"/>
        <c:noMultiLvlLbl val="0"/>
      </c:catAx>
      <c:valAx>
        <c:axId val="29528021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952798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6F40689D-F21B-490F-8A0D-187083775DB3}" type="datetimeFigureOut">
              <a:rPr lang="en-US" smtClean="0"/>
              <a:t>6/8/2017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4BF5266C-85E2-425D-ABE3-CABAB7EFFD18}" type="slidenum">
              <a:rPr lang="en-US" smtClean="0"/>
              <a:t>‹#›</a:t>
            </a:fld>
            <a:endParaRPr lang="en-US"/>
          </a:p>
        </p:txBody>
      </p:sp>
    </p:spTree>
    <p:extLst>
      <p:ext uri="{BB962C8B-B14F-4D97-AF65-F5344CB8AC3E}">
        <p14:creationId xmlns:p14="http://schemas.microsoft.com/office/powerpoint/2010/main" val="3009814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5FC8427-02AC-45E4-90D9-1D1F31267D34}" type="datetimeFigureOut">
              <a:rPr lang="en-US" smtClean="0"/>
              <a:t>6/8/2017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FCFBEB1-B9C4-4E94-AFFC-C2245E9400D5}" type="slidenum">
              <a:rPr lang="en-US" smtClean="0"/>
              <a:t>‹#›</a:t>
            </a:fld>
            <a:endParaRPr lang="en-US"/>
          </a:p>
        </p:txBody>
      </p:sp>
    </p:spTree>
    <p:extLst>
      <p:ext uri="{BB962C8B-B14F-4D97-AF65-F5344CB8AC3E}">
        <p14:creationId xmlns:p14="http://schemas.microsoft.com/office/powerpoint/2010/main" val="275239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a:t>
            </a:fld>
            <a:endParaRPr lang="en-US"/>
          </a:p>
        </p:txBody>
      </p:sp>
    </p:spTree>
    <p:extLst>
      <p:ext uri="{BB962C8B-B14F-4D97-AF65-F5344CB8AC3E}">
        <p14:creationId xmlns:p14="http://schemas.microsoft.com/office/powerpoint/2010/main" val="1336596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958984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pt-BR" dirty="0" smtClean="0"/>
              <a:t>Assim, 22% das mulheres e 8% dos homens não frequentaram a escola, 35% das mulheres e 30% dos homens têm nível primário e mais de um terço das mulheres e mais da metade dos homens frequentaram o ensino secundário ou superior (43% e 63%, respectivamente).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a:p>
        </p:txBody>
      </p:sp>
    </p:spTree>
    <p:extLst>
      <p:ext uri="{BB962C8B-B14F-4D97-AF65-F5344CB8AC3E}">
        <p14:creationId xmlns:p14="http://schemas.microsoft.com/office/powerpoint/2010/main" val="555669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pt-PT" noProof="0" dirty="0" smtClean="0"/>
              <a:t>58% das mulheres e 84% dos</a:t>
            </a:r>
            <a:r>
              <a:rPr lang="pt-PT" baseline="0" noProof="0" dirty="0" smtClean="0"/>
              <a:t> homens em Angola são alfabetizados. A alfabetização é mais elevado entre os homens e mulheres nas áreas urbanas do que nas áreas rurais.  </a:t>
            </a:r>
            <a:endParaRPr lang="pt-PT" noProof="0"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smtClean="0">
                <a:solidFill>
                  <a:schemeClr val="tx1"/>
                </a:solidFill>
                <a:effectLst/>
                <a:latin typeface="+mn-lt"/>
                <a:ea typeface="+mn-ea"/>
                <a:cs typeface="+mn-cs"/>
              </a:rPr>
              <a:t>Os inquiridos que frequentaram o ensino superior se assumem como sendo alfabetizados. Os outros inquiridos foram solicitados a ler uma frase e foram considerados como sendo alfabetizados se leram a frase parcial ou na íntegra. </a:t>
            </a:r>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a:p>
        </p:txBody>
      </p:sp>
    </p:spTree>
    <p:extLst>
      <p:ext uri="{BB962C8B-B14F-4D97-AF65-F5344CB8AC3E}">
        <p14:creationId xmlns:p14="http://schemas.microsoft.com/office/powerpoint/2010/main" val="998875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30000"/>
              </a:spcBef>
              <a:spcAft>
                <a:spcPct val="0"/>
              </a:spcAft>
              <a:defRPr/>
            </a:pPr>
            <a:r>
              <a:rPr lang="pt-PT" noProof="0" dirty="0" smtClean="0"/>
              <a:t>Para mulheres</a:t>
            </a:r>
            <a:r>
              <a:rPr lang="pt-PT" baseline="0" noProof="0" dirty="0" smtClean="0"/>
              <a:t>, a televisão é o meio de comunicação mais acessado. Dois terços das mulheres assistem televisão pelo menos uma vez por semana. Para homens, 76% assistem televisão, e 76% igualmente ouvem radio. 48% dos homens e 20% das mulheres são expostas aos três meios pelo menos uma vez por semana. Um quarto das mulheres e 15% dos homens não têm acesso ao nenhum dos meios de comunicação social. </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a:p>
        </p:txBody>
      </p:sp>
    </p:spTree>
    <p:extLst>
      <p:ext uri="{BB962C8B-B14F-4D97-AF65-F5344CB8AC3E}">
        <p14:creationId xmlns:p14="http://schemas.microsoft.com/office/powerpoint/2010/main" val="598087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A internet é um ferramenta importante para compartilhar informações.</a:t>
            </a:r>
            <a:r>
              <a:rPr lang="pt-PT" baseline="0" noProof="0" dirty="0" smtClean="0"/>
              <a:t> </a:t>
            </a:r>
            <a:r>
              <a:rPr lang="pt-PT" baseline="0" noProof="0" dirty="0" err="1" smtClean="0"/>
              <a:t>Acessar</a:t>
            </a:r>
            <a:r>
              <a:rPr lang="pt-PT" baseline="0" noProof="0" dirty="0" smtClean="0"/>
              <a:t> a internet inclui </a:t>
            </a:r>
            <a:r>
              <a:rPr lang="pt-PT" baseline="0" noProof="0" dirty="0" err="1" smtClean="0"/>
              <a:t>acessar</a:t>
            </a:r>
            <a:r>
              <a:rPr lang="pt-PT" baseline="0" noProof="0" dirty="0" smtClean="0"/>
              <a:t> páginas web, email, e </a:t>
            </a:r>
            <a:r>
              <a:rPr lang="pt-PT" baseline="0" noProof="0" dirty="0" err="1" smtClean="0"/>
              <a:t>mídias</a:t>
            </a:r>
            <a:r>
              <a:rPr lang="pt-PT" baseline="0" noProof="0" dirty="0" smtClean="0"/>
              <a:t> sociais. No total, 37% dos homens e 18% das mulheres têm usado internet nos últimos 12 meses. </a:t>
            </a:r>
            <a:r>
              <a:rPr lang="pt-PT" noProof="0" dirty="0" smtClean="0"/>
              <a:t> </a:t>
            </a:r>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a:p>
        </p:txBody>
      </p:sp>
    </p:spTree>
    <p:extLst>
      <p:ext uri="{BB962C8B-B14F-4D97-AF65-F5344CB8AC3E}">
        <p14:creationId xmlns:p14="http://schemas.microsoft.com/office/powerpoint/2010/main" val="38053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65% das</a:t>
            </a:r>
            <a:r>
              <a:rPr lang="en-US" baseline="0" noProof="0" dirty="0" smtClean="0"/>
              <a:t> </a:t>
            </a:r>
            <a:r>
              <a:rPr lang="en-US" baseline="0" noProof="0" dirty="0" err="1" smtClean="0"/>
              <a:t>mulheres</a:t>
            </a:r>
            <a:r>
              <a:rPr lang="en-US" baseline="0" noProof="0" dirty="0" smtClean="0"/>
              <a:t> </a:t>
            </a:r>
            <a:r>
              <a:rPr lang="en-US" baseline="0" noProof="0" dirty="0" err="1" smtClean="0"/>
              <a:t>estão</a:t>
            </a:r>
            <a:r>
              <a:rPr lang="en-US" baseline="0" noProof="0" dirty="0" smtClean="0"/>
              <a:t> </a:t>
            </a:r>
            <a:r>
              <a:rPr lang="en-US" baseline="0" noProof="0" dirty="0" err="1" smtClean="0"/>
              <a:t>actualmente</a:t>
            </a:r>
            <a:r>
              <a:rPr lang="en-US" baseline="0" noProof="0" dirty="0" smtClean="0"/>
              <a:t> </a:t>
            </a:r>
            <a:r>
              <a:rPr lang="en-US" baseline="0" noProof="0" dirty="0" err="1" smtClean="0"/>
              <a:t>empregadas</a:t>
            </a:r>
            <a:r>
              <a:rPr lang="en-US" baseline="0" noProof="0" dirty="0" smtClean="0"/>
              <a:t>, </a:t>
            </a:r>
            <a:r>
              <a:rPr lang="en-US" baseline="0" noProof="0" dirty="0" err="1" smtClean="0"/>
              <a:t>comparado</a:t>
            </a:r>
            <a:r>
              <a:rPr lang="en-US" baseline="0" noProof="0" dirty="0" smtClean="0"/>
              <a:t> com 69% dos </a:t>
            </a:r>
            <a:r>
              <a:rPr lang="en-US" baseline="0" noProof="0" dirty="0" err="1" smtClean="0"/>
              <a:t>homens</a:t>
            </a:r>
            <a:r>
              <a:rPr lang="en-US" baseline="0" noProof="0" dirty="0" smtClean="0"/>
              <a:t>. </a:t>
            </a:r>
            <a:endParaRPr lang="en-US" noProof="0"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a:p>
        </p:txBody>
      </p:sp>
    </p:spTree>
    <p:extLst>
      <p:ext uri="{BB962C8B-B14F-4D97-AF65-F5344CB8AC3E}">
        <p14:creationId xmlns:p14="http://schemas.microsoft.com/office/powerpoint/2010/main" val="1333524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noProof="0" dirty="0" smtClean="0"/>
              <a:t>A </a:t>
            </a:r>
            <a:r>
              <a:rPr lang="en-US" baseline="0" noProof="0" dirty="0" err="1" smtClean="0"/>
              <a:t>ocupação</a:t>
            </a:r>
            <a:r>
              <a:rPr lang="en-US" baseline="0" noProof="0" dirty="0" smtClean="0"/>
              <a:t> </a:t>
            </a:r>
            <a:r>
              <a:rPr lang="en-US" baseline="0" noProof="0" dirty="0" err="1" smtClean="0"/>
              <a:t>mais</a:t>
            </a:r>
            <a:r>
              <a:rPr lang="en-US" baseline="0" noProof="0" dirty="0" smtClean="0"/>
              <a:t> </a:t>
            </a:r>
            <a:r>
              <a:rPr lang="en-US" baseline="0" noProof="0" dirty="0" err="1" smtClean="0"/>
              <a:t>comun</a:t>
            </a:r>
            <a:r>
              <a:rPr lang="en-US" baseline="0" noProof="0" dirty="0" smtClean="0"/>
              <a:t> </a:t>
            </a:r>
            <a:r>
              <a:rPr lang="en-US" baseline="0" noProof="0" dirty="0" err="1" smtClean="0"/>
              <a:t>nas</a:t>
            </a:r>
            <a:r>
              <a:rPr lang="en-US" baseline="0" noProof="0" dirty="0" smtClean="0"/>
              <a:t> </a:t>
            </a:r>
            <a:r>
              <a:rPr lang="en-US" baseline="0" noProof="0" dirty="0" err="1" smtClean="0"/>
              <a:t>mulheres</a:t>
            </a:r>
            <a:r>
              <a:rPr lang="en-US" baseline="0" noProof="0" dirty="0" smtClean="0"/>
              <a:t> é  </a:t>
            </a:r>
            <a:r>
              <a:rPr lang="en-US" baseline="0" noProof="0" dirty="0" err="1" smtClean="0"/>
              <a:t>venda</a:t>
            </a:r>
            <a:r>
              <a:rPr lang="en-US" baseline="0" noProof="0" dirty="0" smtClean="0"/>
              <a:t> e </a:t>
            </a:r>
            <a:r>
              <a:rPr lang="en-US" baseline="0" noProof="0" dirty="0" err="1" smtClean="0"/>
              <a:t>serviços</a:t>
            </a:r>
            <a:r>
              <a:rPr lang="en-US" baseline="0" noProof="0" dirty="0" smtClean="0"/>
              <a:t>. </a:t>
            </a:r>
            <a:r>
              <a:rPr lang="en-US" baseline="0" noProof="0" dirty="0" err="1" smtClean="0"/>
              <a:t>Metade</a:t>
            </a:r>
            <a:r>
              <a:rPr lang="en-US" baseline="0" noProof="0" dirty="0" smtClean="0"/>
              <a:t> das </a:t>
            </a:r>
            <a:r>
              <a:rPr lang="en-US" baseline="0" noProof="0" dirty="0" err="1" smtClean="0"/>
              <a:t>mulheres</a:t>
            </a:r>
            <a:r>
              <a:rPr lang="en-US" baseline="0" noProof="0" dirty="0" smtClean="0"/>
              <a:t> </a:t>
            </a:r>
            <a:r>
              <a:rPr lang="en-US" baseline="0" noProof="0" dirty="0" err="1" smtClean="0"/>
              <a:t>empregadas</a:t>
            </a:r>
            <a:r>
              <a:rPr lang="en-US" baseline="0" noProof="0" dirty="0" smtClean="0"/>
              <a:t> </a:t>
            </a:r>
            <a:r>
              <a:rPr lang="en-US" baseline="0" noProof="0" dirty="0" err="1" smtClean="0"/>
              <a:t>traballham</a:t>
            </a:r>
            <a:r>
              <a:rPr lang="en-US" baseline="0" noProof="0" dirty="0" smtClean="0"/>
              <a:t>  </a:t>
            </a:r>
            <a:r>
              <a:rPr lang="en-US" baseline="0" noProof="0" dirty="0" err="1" smtClean="0"/>
              <a:t>nesta</a:t>
            </a:r>
            <a:r>
              <a:rPr lang="en-US" baseline="0" noProof="0" dirty="0" smtClean="0"/>
              <a:t> </a:t>
            </a:r>
            <a:r>
              <a:rPr lang="en-US" baseline="0" noProof="0" dirty="0" err="1" smtClean="0"/>
              <a:t>ocupação</a:t>
            </a:r>
            <a:r>
              <a:rPr lang="en-US" baseline="0" noProof="0" dirty="0" smtClean="0"/>
              <a:t>. </a:t>
            </a:r>
            <a:r>
              <a:rPr lang="en-US" baseline="0" noProof="0" dirty="0" err="1" smtClean="0"/>
              <a:t>Mais</a:t>
            </a:r>
            <a:r>
              <a:rPr lang="en-US" baseline="0" noProof="0" dirty="0" smtClean="0"/>
              <a:t> </a:t>
            </a:r>
            <a:r>
              <a:rPr lang="en-US" baseline="0" noProof="0" dirty="0" err="1" smtClean="0"/>
              <a:t>homens</a:t>
            </a:r>
            <a:r>
              <a:rPr lang="en-US" baseline="0" noProof="0" dirty="0" smtClean="0"/>
              <a:t> </a:t>
            </a:r>
            <a:r>
              <a:rPr lang="en-US" baseline="0" noProof="0" dirty="0" err="1" smtClean="0"/>
              <a:t>trabalham</a:t>
            </a:r>
            <a:r>
              <a:rPr lang="en-US" baseline="0" noProof="0" dirty="0" smtClean="0"/>
              <a:t> </a:t>
            </a:r>
            <a:r>
              <a:rPr lang="en-US" baseline="0" noProof="0" dirty="0" err="1" smtClean="0"/>
              <a:t>em</a:t>
            </a:r>
            <a:r>
              <a:rPr lang="en-US" baseline="0" noProof="0" dirty="0" smtClean="0"/>
              <a:t> </a:t>
            </a:r>
            <a:r>
              <a:rPr lang="en-US" baseline="0" noProof="0" dirty="0" err="1" smtClean="0"/>
              <a:t>agricultura</a:t>
            </a:r>
            <a:r>
              <a:rPr lang="en-US" baseline="0" noProof="0" dirty="0" smtClean="0"/>
              <a:t> e </a:t>
            </a:r>
            <a:r>
              <a:rPr lang="en-US" baseline="0" noProof="0" dirty="0" err="1" smtClean="0"/>
              <a:t>mão</a:t>
            </a:r>
            <a:r>
              <a:rPr lang="en-US" baseline="0" noProof="0" dirty="0" smtClean="0"/>
              <a:t> de </a:t>
            </a:r>
            <a:r>
              <a:rPr lang="en-US" baseline="0" noProof="0" dirty="0" err="1" smtClean="0"/>
              <a:t>obra</a:t>
            </a:r>
            <a:r>
              <a:rPr lang="en-US" baseline="0" noProof="0" dirty="0" smtClean="0"/>
              <a:t> </a:t>
            </a:r>
            <a:r>
              <a:rPr lang="en-US" baseline="0" noProof="0" dirty="0" err="1" smtClean="0"/>
              <a:t>especializada</a:t>
            </a:r>
            <a:r>
              <a:rPr lang="en-US" baseline="0" noProof="0" dirty="0" smtClean="0"/>
              <a:t>.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7320294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 O uso de Tabaco é</a:t>
            </a:r>
            <a:r>
              <a:rPr lang="pt-PT" baseline="0" noProof="0" dirty="0" smtClean="0"/>
              <a:t> raro nas mulheres. Entre os homens, 14% fumam </a:t>
            </a:r>
            <a:r>
              <a:rPr lang="pt-PT" baseline="0" noProof="0" dirty="0" err="1" smtClean="0"/>
              <a:t>cigarillos</a:t>
            </a:r>
            <a:r>
              <a:rPr lang="pt-PT" baseline="0" noProof="0" smtClean="0"/>
              <a:t>.</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480583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319706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a:p>
        </p:txBody>
      </p:sp>
    </p:spTree>
    <p:extLst>
      <p:ext uri="{BB962C8B-B14F-4D97-AF65-F5344CB8AC3E}">
        <p14:creationId xmlns:p14="http://schemas.microsoft.com/office/powerpoint/2010/main" val="3802920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a:p>
        </p:txBody>
      </p:sp>
    </p:spTree>
    <p:extLst>
      <p:ext uri="{BB962C8B-B14F-4D97-AF65-F5344CB8AC3E}">
        <p14:creationId xmlns:p14="http://schemas.microsoft.com/office/powerpoint/2010/main" val="141404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pt-PT" noProof="0" dirty="0" smtClean="0"/>
              <a:t>53% dos agregados familiares em Angola têm uma</a:t>
            </a:r>
            <a:r>
              <a:rPr lang="pt-PT" baseline="0" noProof="0" dirty="0" smtClean="0"/>
              <a:t> fonte de água apropriada. Fontes apropriadas, incluem água canalizada dentro de casa ou quintal ou da casa do vizinho, chafariz público, furo com bomba, poço protegida, nascente protegida, água de chuvas/</a:t>
            </a:r>
            <a:r>
              <a:rPr lang="pt-PT" baseline="0" noProof="0" dirty="0" err="1" smtClean="0"/>
              <a:t>chimpacas</a:t>
            </a:r>
            <a:r>
              <a:rPr lang="pt-PT" baseline="0" noProof="0" dirty="0" smtClean="0"/>
              <a:t>. As fontes mais comuns são água canalizada e chafariz público. 53% dos agregados familiares têm uma fonte  de água não apropriada. Agregados familiares nas áreas urbanas têm maior acesso às fontes de água apropriadas do que nas áreas rurais (67% contra 32%, respectivamente). </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a:p>
        </p:txBody>
      </p:sp>
    </p:spTree>
    <p:extLst>
      <p:ext uri="{BB962C8B-B14F-4D97-AF65-F5344CB8AC3E}">
        <p14:creationId xmlns:p14="http://schemas.microsoft.com/office/powerpoint/2010/main" val="455398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pt-PT" noProof="0" dirty="0" smtClean="0"/>
              <a:t>32%</a:t>
            </a:r>
            <a:r>
              <a:rPr lang="pt-PT" baseline="0" noProof="0" dirty="0" smtClean="0"/>
              <a:t> dos agregados familiares usam sanitários apropriados, e 53% usam sanitários não apropriados. 15% usam sanitários compartilhados. 9% dos agregados familiares não usam nenhuma instalação sanitária. Os agregados familiares nas áreas urbanos têm maior acesso aos sanitários apropriados do que nas áreas rurais (46% contra 11%).  </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a:p>
        </p:txBody>
      </p:sp>
    </p:spTree>
    <p:extLst>
      <p:ext uri="{BB962C8B-B14F-4D97-AF65-F5344CB8AC3E}">
        <p14:creationId xmlns:p14="http://schemas.microsoft.com/office/powerpoint/2010/main" val="4182850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smtClean="0"/>
              <a:t>42%</a:t>
            </a:r>
            <a:r>
              <a:rPr lang="pt-PT" baseline="0" noProof="0" dirty="0" smtClean="0"/>
              <a:t> dos agregados familiares em Angola têm </a:t>
            </a:r>
            <a:r>
              <a:rPr lang="pt-PT" baseline="0" noProof="0" dirty="0" err="1" smtClean="0"/>
              <a:t>electricidade</a:t>
            </a:r>
            <a:r>
              <a:rPr lang="pt-PT" baseline="0" noProof="0" dirty="0" smtClean="0"/>
              <a:t>. A </a:t>
            </a:r>
            <a:r>
              <a:rPr lang="pt-PT" baseline="0" noProof="0" dirty="0" err="1" smtClean="0"/>
              <a:t>electricidade</a:t>
            </a:r>
            <a:r>
              <a:rPr lang="pt-PT" baseline="0" noProof="0" dirty="0" smtClean="0"/>
              <a:t> é mais comum nas áreas urbanas (64%) do que nas áreas rurais (7%). </a:t>
            </a:r>
            <a:endParaRPr lang="pt-PT" noProof="0" dirty="0" smtClean="0"/>
          </a:p>
          <a:p>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a:p>
        </p:txBody>
      </p:sp>
    </p:spTree>
    <p:extLst>
      <p:ext uri="{BB962C8B-B14F-4D97-AF65-F5344CB8AC3E}">
        <p14:creationId xmlns:p14="http://schemas.microsoft.com/office/powerpoint/2010/main" val="885760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fontAlgn="base">
              <a:spcBef>
                <a:spcPct val="0"/>
              </a:spcBef>
              <a:spcAft>
                <a:spcPct val="0"/>
              </a:spcAft>
              <a:defRPr/>
            </a:pPr>
            <a:r>
              <a:rPr lang="pt-PT" noProof="0" dirty="0" smtClean="0"/>
              <a:t>Em relação aos bens duráveis,</a:t>
            </a:r>
            <a:r>
              <a:rPr lang="pt-PT" baseline="0" noProof="0" dirty="0" smtClean="0"/>
              <a:t> os agregados familiares têm maior posse de telefones celulares (63%) e televisões e rádios (51% cada um). Quanto aos meios de transporte, os agregados familiares têm mais acesso a motorizadas (18%) e carros/camiões (11%). Segundo a área de residência, uma maior proporção de agregados familiares nas áreas urbanas do que nas áreas rurais possuem bens duráveis como telefone celular (83% contra 31%). Contudo, uma maior proporção de agregados familiares rurais possuem terra para agricultura (82% nas áreas rurais contra 17% nas áreas urbanas).</a:t>
            </a:r>
            <a:endParaRPr lang="pt-PT"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a:p>
        </p:txBody>
      </p:sp>
    </p:spTree>
    <p:extLst>
      <p:ext uri="{BB962C8B-B14F-4D97-AF65-F5344CB8AC3E}">
        <p14:creationId xmlns:p14="http://schemas.microsoft.com/office/powerpoint/2010/main" val="3060267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a:p>
        </p:txBody>
      </p:sp>
    </p:spTree>
    <p:extLst>
      <p:ext uri="{BB962C8B-B14F-4D97-AF65-F5344CB8AC3E}">
        <p14:creationId xmlns:p14="http://schemas.microsoft.com/office/powerpoint/2010/main" val="1574124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a:p>
        </p:txBody>
      </p:sp>
    </p:spTree>
    <p:extLst>
      <p:ext uri="{BB962C8B-B14F-4D97-AF65-F5344CB8AC3E}">
        <p14:creationId xmlns:p14="http://schemas.microsoft.com/office/powerpoint/2010/main" val="1738197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906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a:prstGeom prst="rect">
            <a:avLst/>
          </a:prstGeo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78465" y="1573620"/>
            <a:ext cx="8218968" cy="5284380"/>
          </a:xfrm>
          <a:prstGeom prst="rect">
            <a:avLst/>
          </a:prstGeo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892055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33659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4009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5" name="TextBox 14"/>
          <p:cNvSpPr txBox="1"/>
          <p:nvPr userDrawn="1"/>
        </p:nvSpPr>
        <p:spPr>
          <a:xfrm>
            <a:off x="0" y="5382523"/>
            <a:ext cx="9144000" cy="1446550"/>
          </a:xfrm>
          <a:prstGeom prst="rect">
            <a:avLst/>
          </a:prstGeom>
          <a:noFill/>
        </p:spPr>
        <p:txBody>
          <a:bodyPr wrap="square" rtlCol="0">
            <a:spAutoFit/>
          </a:bodyPr>
          <a:lstStyle/>
          <a:p>
            <a:pPr algn="ctr"/>
            <a:r>
              <a:rPr lang="en-US" sz="4400" b="1" dirty="0" err="1" smtClean="0">
                <a:solidFill>
                  <a:schemeClr val="bg1"/>
                </a:solidFill>
                <a:latin typeface="Calibri" pitchFamily="34" charset="0"/>
              </a:rPr>
              <a:t>Inquérito</a:t>
            </a:r>
            <a:r>
              <a:rPr lang="en-US" sz="4400" b="1" dirty="0" smtClean="0">
                <a:solidFill>
                  <a:schemeClr val="bg1"/>
                </a:solidFill>
                <a:latin typeface="Calibri" pitchFamily="34" charset="0"/>
              </a:rPr>
              <a:t> de </a:t>
            </a:r>
            <a:r>
              <a:rPr lang="en-US" sz="4400" b="1" dirty="0" err="1" smtClean="0">
                <a:solidFill>
                  <a:schemeClr val="bg1"/>
                </a:solidFill>
                <a:latin typeface="Calibri" pitchFamily="34" charset="0"/>
              </a:rPr>
              <a:t>Indicadores</a:t>
            </a:r>
            <a:r>
              <a:rPr lang="en-US" sz="4400" b="1" dirty="0" smtClean="0">
                <a:solidFill>
                  <a:schemeClr val="bg1"/>
                </a:solidFill>
                <a:latin typeface="Calibri" pitchFamily="34" charset="0"/>
              </a:rPr>
              <a:t> </a:t>
            </a:r>
            <a:r>
              <a:rPr lang="en-US" sz="4400" b="1" dirty="0" err="1" smtClean="0">
                <a:solidFill>
                  <a:schemeClr val="bg1"/>
                </a:solidFill>
                <a:latin typeface="Calibri" pitchFamily="34" charset="0"/>
              </a:rPr>
              <a:t>Múltiplos</a:t>
            </a:r>
            <a:r>
              <a:rPr lang="en-US" sz="4400" b="1" dirty="0" smtClean="0">
                <a:solidFill>
                  <a:schemeClr val="bg1"/>
                </a:solidFill>
                <a:latin typeface="Calibri" pitchFamily="34" charset="0"/>
              </a:rPr>
              <a:t> e de </a:t>
            </a:r>
            <a:r>
              <a:rPr lang="en-US" sz="4400" b="1" dirty="0" err="1" smtClean="0">
                <a:solidFill>
                  <a:schemeClr val="bg1"/>
                </a:solidFill>
                <a:latin typeface="Calibri" pitchFamily="34" charset="0"/>
              </a:rPr>
              <a:t>Saúde</a:t>
            </a:r>
            <a:r>
              <a:rPr lang="en-US" sz="4400" b="1" dirty="0" smtClean="0">
                <a:solidFill>
                  <a:schemeClr val="bg1"/>
                </a:solidFill>
                <a:latin typeface="Calibri" pitchFamily="34" charset="0"/>
              </a:rPr>
              <a:t> (IIMS)</a:t>
            </a:r>
            <a:r>
              <a:rPr lang="en-US" sz="4400" b="1" baseline="0" dirty="0" smtClean="0">
                <a:solidFill>
                  <a:schemeClr val="bg1"/>
                </a:solidFill>
                <a:latin typeface="Calibri" pitchFamily="34" charset="0"/>
              </a:rPr>
              <a:t> 2015-2016 </a:t>
            </a:r>
            <a:r>
              <a:rPr lang="en-US" sz="4400" b="1" baseline="0" dirty="0" err="1" smtClean="0">
                <a:solidFill>
                  <a:schemeClr val="bg1"/>
                </a:solidFill>
                <a:latin typeface="Calibri" pitchFamily="34" charset="0"/>
              </a:rPr>
              <a:t>em</a:t>
            </a:r>
            <a:r>
              <a:rPr lang="en-US" sz="4400" b="1" baseline="0" dirty="0" smtClean="0">
                <a:solidFill>
                  <a:schemeClr val="bg1"/>
                </a:solidFill>
                <a:latin typeface="Calibri" pitchFamily="34" charset="0"/>
              </a:rPr>
              <a:t> Angola</a:t>
            </a:r>
            <a:endParaRPr lang="en-US" sz="4400" b="1" dirty="0">
              <a:solidFill>
                <a:schemeClr val="bg1"/>
              </a:solidFill>
              <a:latin typeface="Calibri" pitchFamily="34" charset="0"/>
            </a:endParaRPr>
          </a:p>
        </p:txBody>
      </p:sp>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val="0"/>
              </a:ext>
            </a:extLst>
          </a:blip>
          <a:srcRect t="6989"/>
          <a:stretch/>
        </p:blipFill>
        <p:spPr>
          <a:xfrm>
            <a:off x="-1" y="1504709"/>
            <a:ext cx="9144000" cy="3935918"/>
          </a:xfrm>
          <a:prstGeom prst="rect">
            <a:avLst/>
          </a:prstGeom>
        </p:spPr>
      </p:pic>
      <p:cxnSp>
        <p:nvCxnSpPr>
          <p:cNvPr id="6" name="Straight Connector 5"/>
          <p:cNvCxnSpPr/>
          <p:nvPr userDrawn="1"/>
        </p:nvCxnSpPr>
        <p:spPr>
          <a:xfrm>
            <a:off x="-109057" y="5382523"/>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10" name="Straight Connector 9"/>
          <p:cNvCxnSpPr/>
          <p:nvPr userDrawn="1"/>
        </p:nvCxnSpPr>
        <p:spPr>
          <a:xfrm>
            <a:off x="-109057" y="5440627"/>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userDrawn="1"/>
        </p:nvCxnSpPr>
        <p:spPr>
          <a:xfrm>
            <a:off x="-109057" y="5331435"/>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p:cNvCxnSpPr/>
          <p:nvPr userDrawn="1"/>
        </p:nvCxnSpPr>
        <p:spPr>
          <a:xfrm>
            <a:off x="-109057" y="1454909"/>
            <a:ext cx="9420837" cy="0"/>
          </a:xfrm>
          <a:prstGeom prst="line">
            <a:avLst/>
          </a:prstGeom>
          <a:ln w="57150"/>
        </p:spPr>
        <p:style>
          <a:lnRef idx="1">
            <a:schemeClr val="accent3"/>
          </a:lnRef>
          <a:fillRef idx="0">
            <a:schemeClr val="accent3"/>
          </a:fillRef>
          <a:effectRef idx="0">
            <a:schemeClr val="accent3"/>
          </a:effectRef>
          <a:fontRef idx="minor">
            <a:schemeClr val="tx1"/>
          </a:fontRef>
        </p:style>
      </p:cxnSp>
      <p:cxnSp>
        <p:nvCxnSpPr>
          <p:cNvPr id="9" name="Straight Connector 8"/>
          <p:cNvCxnSpPr/>
          <p:nvPr userDrawn="1"/>
        </p:nvCxnSpPr>
        <p:spPr>
          <a:xfrm>
            <a:off x="-109057" y="1513013"/>
            <a:ext cx="9420837" cy="0"/>
          </a:xfrm>
          <a:prstGeom prst="line">
            <a:avLst/>
          </a:prstGeom>
          <a:ln w="5715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11" name="Straight Connector 10"/>
          <p:cNvCxnSpPr/>
          <p:nvPr userDrawn="1"/>
        </p:nvCxnSpPr>
        <p:spPr>
          <a:xfrm>
            <a:off x="-109057" y="1403821"/>
            <a:ext cx="9420837" cy="0"/>
          </a:xfrm>
          <a:prstGeom prst="line">
            <a:avLst/>
          </a:prstGeom>
          <a:ln w="57150">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0246883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455885164"/>
      </p:ext>
    </p:extLst>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ctr" defTabSz="914400" rtl="0" eaLnBrk="1" latinLnBrk="0" hangingPunct="1">
        <a:lnSpc>
          <a:spcPct val="90000"/>
        </a:lnSpc>
        <a:spcBef>
          <a:spcPct val="0"/>
        </a:spcBef>
        <a:buNone/>
        <a:defRPr sz="4400" kern="1200">
          <a:solidFill>
            <a:schemeClr val="bg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0" y="0"/>
            <a:ext cx="9144000" cy="1446550"/>
          </a:xfrm>
          <a:prstGeom prst="rect">
            <a:avLst/>
          </a:prstGeom>
          <a:noFill/>
        </p:spPr>
        <p:txBody>
          <a:bodyPr wrap="square" rtlCol="0">
            <a:spAutoFit/>
          </a:bodyPr>
          <a:lstStyle/>
          <a:p>
            <a:pPr algn="ctr"/>
            <a:r>
              <a:rPr lang="en-US" sz="4400" b="1" dirty="0" err="1" smtClean="0">
                <a:solidFill>
                  <a:schemeClr val="bg1"/>
                </a:solidFill>
                <a:latin typeface="Calibri" pitchFamily="34" charset="0"/>
              </a:rPr>
              <a:t>Características</a:t>
            </a:r>
            <a:r>
              <a:rPr lang="en-US" sz="4400" b="1" dirty="0" smtClean="0">
                <a:solidFill>
                  <a:schemeClr val="bg1"/>
                </a:solidFill>
                <a:latin typeface="Calibri" pitchFamily="34" charset="0"/>
              </a:rPr>
              <a:t> dos </a:t>
            </a:r>
            <a:r>
              <a:rPr lang="en-US" sz="4400" b="1" dirty="0" err="1" smtClean="0">
                <a:solidFill>
                  <a:schemeClr val="bg1"/>
                </a:solidFill>
                <a:latin typeface="Calibri" pitchFamily="34" charset="0"/>
              </a:rPr>
              <a:t>Agregados</a:t>
            </a:r>
            <a:r>
              <a:rPr lang="en-US" sz="4400" b="1" dirty="0" smtClean="0">
                <a:solidFill>
                  <a:schemeClr val="bg1"/>
                </a:solidFill>
                <a:latin typeface="Calibri" pitchFamily="34" charset="0"/>
              </a:rPr>
              <a:t> </a:t>
            </a:r>
            <a:r>
              <a:rPr lang="en-US" sz="4400" b="1" dirty="0" err="1" smtClean="0">
                <a:solidFill>
                  <a:schemeClr val="bg1"/>
                </a:solidFill>
                <a:latin typeface="Calibri" pitchFamily="34" charset="0"/>
              </a:rPr>
              <a:t>Familiares</a:t>
            </a:r>
            <a:r>
              <a:rPr lang="en-US" sz="4400" b="1" dirty="0" smtClean="0">
                <a:solidFill>
                  <a:schemeClr val="bg1"/>
                </a:solidFill>
                <a:latin typeface="Calibri" pitchFamily="34" charset="0"/>
              </a:rPr>
              <a:t> e </a:t>
            </a:r>
            <a:r>
              <a:rPr lang="en-US" sz="4400" b="1" dirty="0" err="1" smtClean="0">
                <a:solidFill>
                  <a:schemeClr val="bg1"/>
                </a:solidFill>
                <a:latin typeface="Calibri" pitchFamily="34" charset="0"/>
              </a:rPr>
              <a:t>Inquiridos</a:t>
            </a:r>
            <a:endParaRPr lang="en-US" sz="4400" b="1" dirty="0">
              <a:solidFill>
                <a:schemeClr val="bg1"/>
              </a:solidFill>
              <a:latin typeface="Calibri" pitchFamily="34" charset="0"/>
            </a:endParaRPr>
          </a:p>
        </p:txBody>
      </p:sp>
      <p:sp>
        <p:nvSpPr>
          <p:cNvPr id="6" name="TextBox 5"/>
          <p:cNvSpPr txBox="1"/>
          <p:nvPr/>
        </p:nvSpPr>
        <p:spPr>
          <a:xfrm>
            <a:off x="6490253" y="1554344"/>
            <a:ext cx="2653747" cy="923330"/>
          </a:xfrm>
          <a:prstGeom prst="rect">
            <a:avLst/>
          </a:prstGeom>
          <a:noFill/>
        </p:spPr>
        <p:txBody>
          <a:bodyPr wrap="square" rtlCol="0">
            <a:spAutoFit/>
          </a:bodyPr>
          <a:lstStyle/>
          <a:p>
            <a:pPr algn="ctr"/>
            <a:r>
              <a:rPr lang="en-US" b="1" i="1" dirty="0" err="1" smtClean="0">
                <a:solidFill>
                  <a:schemeClr val="bg1"/>
                </a:solidFill>
              </a:rPr>
              <a:t>Siga-nos</a:t>
            </a:r>
            <a:r>
              <a:rPr lang="en-US" b="1" i="1" dirty="0" smtClean="0">
                <a:solidFill>
                  <a:schemeClr val="bg1"/>
                </a:solidFill>
              </a:rPr>
              <a:t> no Twitter!</a:t>
            </a:r>
            <a:br>
              <a:rPr lang="en-US" b="1" i="1" dirty="0" smtClean="0">
                <a:solidFill>
                  <a:schemeClr val="bg1"/>
                </a:solidFill>
              </a:rPr>
            </a:br>
            <a:r>
              <a:rPr lang="en-US" b="1" i="1" dirty="0" smtClean="0">
                <a:solidFill>
                  <a:schemeClr val="bg1"/>
                </a:solidFill>
              </a:rPr>
              <a:t>#</a:t>
            </a:r>
            <a:r>
              <a:rPr lang="en-US" b="1" i="1" dirty="0" err="1" smtClean="0">
                <a:solidFill>
                  <a:schemeClr val="bg1"/>
                </a:solidFill>
              </a:rPr>
              <a:t>AngolaIIMS</a:t>
            </a:r>
            <a:r>
              <a:rPr lang="en-US" b="1" i="1" dirty="0" smtClean="0">
                <a:solidFill>
                  <a:schemeClr val="bg1"/>
                </a:solidFill>
              </a:rPr>
              <a:t/>
            </a:r>
            <a:br>
              <a:rPr lang="en-US" b="1" i="1" dirty="0" smtClean="0">
                <a:solidFill>
                  <a:schemeClr val="bg1"/>
                </a:solidFill>
              </a:rPr>
            </a:br>
            <a:r>
              <a:rPr lang="en-US" b="1" i="1" dirty="0" smtClean="0">
                <a:solidFill>
                  <a:schemeClr val="bg1"/>
                </a:solidFill>
              </a:rPr>
              <a:t>@DHSprogram</a:t>
            </a:r>
            <a:endParaRPr lang="en-US" b="1" i="1" dirty="0">
              <a:solidFill>
                <a:schemeClr val="bg1"/>
              </a:solidFill>
            </a:endParaRPr>
          </a:p>
        </p:txBody>
      </p:sp>
    </p:spTree>
    <p:extLst>
      <p:ext uri="{BB962C8B-B14F-4D97-AF65-F5344CB8AC3E}">
        <p14:creationId xmlns:p14="http://schemas.microsoft.com/office/powerpoint/2010/main" val="14943414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40352" y="4918084"/>
            <a:ext cx="4572000" cy="276999"/>
          </a:xfrm>
          <a:prstGeom prst="rect">
            <a:avLst/>
          </a:prstGeom>
          <a:noFill/>
        </p:spPr>
        <p:txBody>
          <a:bodyPr wrap="square" rtlCol="0">
            <a:spAutoFit/>
          </a:bodyPr>
          <a:lstStyle/>
          <a:p>
            <a:pPr algn="ctr"/>
            <a:r>
              <a:rPr lang="en-US" sz="1200" dirty="0" smtClean="0"/>
              <a:t>© 2006 Alfredo L Fort, </a:t>
            </a:r>
            <a:r>
              <a:rPr lang="en-US" sz="1200" dirty="0" err="1" smtClean="0"/>
              <a:t>Cortesia</a:t>
            </a:r>
            <a:r>
              <a:rPr lang="en-US" sz="1200" dirty="0" smtClean="0"/>
              <a:t> de </a:t>
            </a:r>
            <a:r>
              <a:rPr lang="en-US" sz="1200" dirty="0" err="1" smtClean="0"/>
              <a:t>Photoshare</a:t>
            </a:r>
            <a:endParaRPr lang="en-US" sz="1200" baseline="30000" dirty="0"/>
          </a:p>
        </p:txBody>
      </p:sp>
      <p:sp>
        <p:nvSpPr>
          <p:cNvPr id="8" name="Content Placeholder 2"/>
          <p:cNvSpPr txBox="1">
            <a:spLocks/>
          </p:cNvSpPr>
          <p:nvPr/>
        </p:nvSpPr>
        <p:spPr>
          <a:xfrm>
            <a:off x="0" y="146756"/>
            <a:ext cx="4097867" cy="63838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err="1" smtClean="0">
                <a:solidFill>
                  <a:schemeClr val="tx2"/>
                </a:solidFill>
              </a:rPr>
              <a:t>Características</a:t>
            </a:r>
            <a:r>
              <a:rPr lang="en-GB" sz="2800" dirty="0" smtClean="0">
                <a:solidFill>
                  <a:schemeClr val="tx2"/>
                </a:solidFill>
              </a:rPr>
              <a:t> dos </a:t>
            </a:r>
            <a:r>
              <a:rPr lang="en-GB" sz="2800" dirty="0" err="1" smtClean="0">
                <a:solidFill>
                  <a:schemeClr val="tx2"/>
                </a:solidFill>
              </a:rPr>
              <a:t>agregados</a:t>
            </a:r>
            <a:r>
              <a:rPr lang="en-GB" sz="2800" dirty="0" smtClean="0">
                <a:solidFill>
                  <a:schemeClr val="tx2"/>
                </a:solidFill>
              </a:rPr>
              <a:t> </a:t>
            </a:r>
            <a:r>
              <a:rPr lang="en-GB" sz="2800" dirty="0" err="1" smtClean="0">
                <a:solidFill>
                  <a:schemeClr val="tx2"/>
                </a:solidFill>
              </a:rPr>
              <a:t>familiares</a:t>
            </a:r>
            <a:endParaRPr lang="en-GB" sz="2800" dirty="0" smtClean="0">
              <a:solidFill>
                <a:schemeClr val="tx2"/>
              </a:solidFill>
            </a:endParaRPr>
          </a:p>
          <a:p>
            <a:pPr lvl="1">
              <a:lnSpc>
                <a:spcPct val="110000"/>
              </a:lnSpc>
              <a:spcBef>
                <a:spcPts val="0"/>
              </a:spcBef>
              <a:spcAft>
                <a:spcPts val="600"/>
              </a:spcAft>
              <a:buClr>
                <a:schemeClr val="tx1"/>
              </a:buClr>
            </a:pPr>
            <a:r>
              <a:rPr lang="en-GB" sz="2400" dirty="0" err="1" smtClean="0">
                <a:solidFill>
                  <a:schemeClr val="tx2"/>
                </a:solidFill>
              </a:rPr>
              <a:t>Água</a:t>
            </a:r>
            <a:r>
              <a:rPr lang="en-GB" sz="2400" dirty="0" smtClean="0">
                <a:solidFill>
                  <a:schemeClr val="tx2"/>
                </a:solidFill>
              </a:rPr>
              <a:t> e </a:t>
            </a:r>
            <a:r>
              <a:rPr lang="en-GB" sz="2400" dirty="0" err="1" smtClean="0">
                <a:solidFill>
                  <a:schemeClr val="tx2"/>
                </a:solidFill>
              </a:rPr>
              <a:t>instalações</a:t>
            </a:r>
            <a:r>
              <a:rPr lang="en-GB" sz="2400" dirty="0" smtClean="0">
                <a:solidFill>
                  <a:schemeClr val="tx2"/>
                </a:solidFill>
              </a:rPr>
              <a:t> </a:t>
            </a:r>
            <a:r>
              <a:rPr lang="en-GB" sz="2400" dirty="0" err="1" smtClean="0">
                <a:solidFill>
                  <a:schemeClr val="tx2"/>
                </a:solidFill>
              </a:rPr>
              <a:t>sanitárias</a:t>
            </a:r>
            <a:endParaRPr lang="en-GB" sz="2400" dirty="0" smtClean="0">
              <a:solidFill>
                <a:schemeClr val="tx2"/>
              </a:solidFill>
            </a:endParaRPr>
          </a:p>
          <a:p>
            <a:pPr lvl="1">
              <a:lnSpc>
                <a:spcPct val="110000"/>
              </a:lnSpc>
              <a:spcBef>
                <a:spcPts val="0"/>
              </a:spcBef>
              <a:spcAft>
                <a:spcPts val="600"/>
              </a:spcAft>
              <a:buClr>
                <a:schemeClr val="tx1"/>
              </a:buClr>
            </a:pPr>
            <a:r>
              <a:rPr lang="en-GB" sz="2400" dirty="0" err="1" smtClean="0">
                <a:solidFill>
                  <a:schemeClr val="tx2"/>
                </a:solidFill>
              </a:rPr>
              <a:t>Electricidade</a:t>
            </a:r>
            <a:endParaRPr lang="en-GB" sz="2400" dirty="0" smtClean="0">
              <a:solidFill>
                <a:schemeClr val="tx2"/>
              </a:solidFill>
            </a:endParaRPr>
          </a:p>
          <a:p>
            <a:pPr lvl="1">
              <a:lnSpc>
                <a:spcPct val="110000"/>
              </a:lnSpc>
              <a:spcBef>
                <a:spcPts val="0"/>
              </a:spcBef>
              <a:spcAft>
                <a:spcPts val="600"/>
              </a:spcAft>
              <a:buClr>
                <a:schemeClr val="tx1"/>
              </a:buClr>
            </a:pPr>
            <a:r>
              <a:rPr lang="en-GB" sz="2400" dirty="0" smtClean="0">
                <a:solidFill>
                  <a:schemeClr val="tx2"/>
                </a:solidFill>
              </a:rPr>
              <a:t>Posse de bens</a:t>
            </a:r>
          </a:p>
          <a:p>
            <a:pPr lvl="1">
              <a:lnSpc>
                <a:spcPct val="110000"/>
              </a:lnSpc>
              <a:spcBef>
                <a:spcPts val="0"/>
              </a:spcBef>
              <a:spcAft>
                <a:spcPts val="600"/>
              </a:spcAft>
              <a:buClr>
                <a:schemeClr val="tx1"/>
              </a:buClr>
            </a:pPr>
            <a:r>
              <a:rPr lang="en-GB" sz="2400" dirty="0" err="1" smtClean="0">
                <a:solidFill>
                  <a:schemeClr val="tx2"/>
                </a:solidFill>
              </a:rPr>
              <a:t>Riqueza</a:t>
            </a:r>
            <a:endParaRPr lang="en-GB" sz="2400" dirty="0" smtClean="0">
              <a:solidFill>
                <a:schemeClr val="tx2"/>
              </a:solidFill>
            </a:endParaRPr>
          </a:p>
          <a:p>
            <a:pPr>
              <a:lnSpc>
                <a:spcPct val="110000"/>
              </a:lnSpc>
              <a:spcBef>
                <a:spcPts val="0"/>
              </a:spcBef>
              <a:spcAft>
                <a:spcPts val="600"/>
              </a:spcAft>
              <a:buClr>
                <a:schemeClr val="tx1"/>
              </a:buClr>
            </a:pPr>
            <a:r>
              <a:rPr lang="en-GB" sz="2800" b="1" dirty="0" err="1" smtClean="0">
                <a:solidFill>
                  <a:schemeClr val="bg2"/>
                </a:solidFill>
              </a:rPr>
              <a:t>Características</a:t>
            </a:r>
            <a:r>
              <a:rPr lang="en-GB" sz="2800" b="1" dirty="0" smtClean="0">
                <a:solidFill>
                  <a:schemeClr val="bg2"/>
                </a:solidFill>
              </a:rPr>
              <a:t> dos </a:t>
            </a:r>
            <a:r>
              <a:rPr lang="en-GB" sz="2800" b="1" dirty="0" err="1" smtClean="0">
                <a:solidFill>
                  <a:schemeClr val="bg2"/>
                </a:solidFill>
              </a:rPr>
              <a:t>inquiridos</a:t>
            </a:r>
            <a:endParaRPr lang="en-GB" sz="2800" b="1" dirty="0" smtClean="0">
              <a:solidFill>
                <a:schemeClr val="bg2"/>
              </a:solidFill>
            </a:endParaRPr>
          </a:p>
          <a:p>
            <a:pPr lvl="1">
              <a:lnSpc>
                <a:spcPct val="110000"/>
              </a:lnSpc>
              <a:spcBef>
                <a:spcPts val="0"/>
              </a:spcBef>
              <a:spcAft>
                <a:spcPts val="600"/>
              </a:spcAft>
              <a:buClr>
                <a:schemeClr val="tx1"/>
              </a:buClr>
            </a:pPr>
            <a:r>
              <a:rPr lang="en-GB" sz="2400" b="1" dirty="0" err="1" smtClean="0">
                <a:solidFill>
                  <a:schemeClr val="bg2"/>
                </a:solidFill>
              </a:rPr>
              <a:t>Escolaridade</a:t>
            </a:r>
            <a:endParaRPr lang="en-GB" sz="2400" b="1" dirty="0" smtClean="0">
              <a:solidFill>
                <a:schemeClr val="bg2"/>
              </a:solidFill>
            </a:endParaRPr>
          </a:p>
          <a:p>
            <a:pPr lvl="1">
              <a:lnSpc>
                <a:spcPct val="110000"/>
              </a:lnSpc>
              <a:spcBef>
                <a:spcPts val="0"/>
              </a:spcBef>
              <a:spcAft>
                <a:spcPts val="600"/>
              </a:spcAft>
              <a:buClr>
                <a:schemeClr val="tx1"/>
              </a:buClr>
            </a:pPr>
            <a:r>
              <a:rPr lang="en-GB" sz="2400" b="1" dirty="0" err="1" smtClean="0">
                <a:solidFill>
                  <a:schemeClr val="bg2"/>
                </a:solidFill>
              </a:rPr>
              <a:t>Comunicação</a:t>
            </a:r>
            <a:r>
              <a:rPr lang="en-GB" sz="2400" b="1" dirty="0" smtClean="0">
                <a:solidFill>
                  <a:schemeClr val="bg2"/>
                </a:solidFill>
              </a:rPr>
              <a:t> social</a:t>
            </a:r>
          </a:p>
          <a:p>
            <a:pPr lvl="1">
              <a:lnSpc>
                <a:spcPct val="110000"/>
              </a:lnSpc>
              <a:spcBef>
                <a:spcPts val="0"/>
              </a:spcBef>
              <a:spcAft>
                <a:spcPts val="600"/>
              </a:spcAft>
              <a:buClr>
                <a:schemeClr val="tx1"/>
              </a:buClr>
            </a:pPr>
            <a:r>
              <a:rPr lang="en-GB" sz="2400" b="1" dirty="0" err="1" smtClean="0">
                <a:solidFill>
                  <a:schemeClr val="bg2"/>
                </a:solidFill>
              </a:rPr>
              <a:t>Emprego</a:t>
            </a:r>
            <a:r>
              <a:rPr lang="en-GB" sz="2400" b="1" dirty="0" smtClean="0">
                <a:solidFill>
                  <a:schemeClr val="bg2"/>
                </a:solidFill>
              </a:rPr>
              <a:t> e </a:t>
            </a:r>
            <a:r>
              <a:rPr lang="en-GB" sz="2400" b="1" dirty="0" err="1" smtClean="0">
                <a:solidFill>
                  <a:schemeClr val="bg2"/>
                </a:solidFill>
              </a:rPr>
              <a:t>ocupação</a:t>
            </a:r>
            <a:endParaRPr lang="en-GB" sz="2400" b="1" dirty="0">
              <a:solidFill>
                <a:schemeClr val="bg2"/>
              </a:solidFill>
            </a:endParaRPr>
          </a:p>
          <a:p>
            <a:pPr lvl="1">
              <a:lnSpc>
                <a:spcPct val="110000"/>
              </a:lnSpc>
              <a:spcBef>
                <a:spcPts val="0"/>
              </a:spcBef>
              <a:spcAft>
                <a:spcPts val="600"/>
              </a:spcAft>
              <a:buClr>
                <a:schemeClr val="tx1"/>
              </a:buClr>
            </a:pPr>
            <a:r>
              <a:rPr lang="en-GB" sz="2400" b="1" dirty="0" err="1" smtClean="0">
                <a:solidFill>
                  <a:schemeClr val="bg2"/>
                </a:solidFill>
              </a:rPr>
              <a:t>Problemas</a:t>
            </a:r>
            <a:r>
              <a:rPr lang="en-GB" sz="2400" b="1" dirty="0" smtClean="0">
                <a:solidFill>
                  <a:schemeClr val="bg2"/>
                </a:solidFill>
              </a:rPr>
              <a:t> de </a:t>
            </a:r>
            <a:r>
              <a:rPr lang="en-GB" sz="2400" b="1" dirty="0" err="1" smtClean="0">
                <a:solidFill>
                  <a:schemeClr val="bg2"/>
                </a:solidFill>
              </a:rPr>
              <a:t>saúde</a:t>
            </a:r>
            <a:r>
              <a:rPr lang="en-GB" sz="2400" b="1" dirty="0" smtClean="0">
                <a:solidFill>
                  <a:schemeClr val="bg2"/>
                </a:solidFill>
              </a:rPr>
              <a:t> </a:t>
            </a:r>
            <a:r>
              <a:rPr lang="en-GB" sz="2400" b="1" dirty="0" err="1" smtClean="0">
                <a:solidFill>
                  <a:schemeClr val="bg2"/>
                </a:solidFill>
              </a:rPr>
              <a:t>nos</a:t>
            </a:r>
            <a:r>
              <a:rPr lang="en-GB" sz="2400" b="1" dirty="0" smtClean="0">
                <a:solidFill>
                  <a:schemeClr val="bg2"/>
                </a:solidFill>
              </a:rPr>
              <a:t> </a:t>
            </a:r>
            <a:r>
              <a:rPr lang="en-GB" sz="2400" b="1" dirty="0" err="1" smtClean="0">
                <a:solidFill>
                  <a:schemeClr val="bg2"/>
                </a:solidFill>
              </a:rPr>
              <a:t>adultos</a:t>
            </a:r>
            <a:endParaRPr lang="en-GB" sz="2400" b="1" dirty="0">
              <a:solidFill>
                <a:schemeClr val="bg2"/>
              </a:solidFill>
            </a:endParaRPr>
          </a:p>
          <a:p>
            <a:pPr lvl="1">
              <a:lnSpc>
                <a:spcPct val="110000"/>
              </a:lnSpc>
              <a:spcBef>
                <a:spcPts val="0"/>
              </a:spcBef>
              <a:spcAft>
                <a:spcPts val="600"/>
              </a:spcAft>
              <a:buClr>
                <a:schemeClr val="tx1"/>
              </a:buClr>
            </a:pPr>
            <a:endParaRPr lang="en-GB" sz="2400"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0352" y="1818742"/>
            <a:ext cx="4572000" cy="3039894"/>
          </a:xfrm>
          <a:prstGeom prst="rect">
            <a:avLst/>
          </a:prstGeom>
          <a:ln w="12700">
            <a:solidFill>
              <a:schemeClr val="tx1"/>
            </a:solidFill>
          </a:ln>
        </p:spPr>
      </p:pic>
    </p:spTree>
    <p:extLst>
      <p:ext uri="{BB962C8B-B14F-4D97-AF65-F5344CB8AC3E}">
        <p14:creationId xmlns:p14="http://schemas.microsoft.com/office/powerpoint/2010/main" val="18797073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pt-PT" sz="4200" noProof="0" dirty="0" smtClean="0"/>
              <a:t>Nivel de Escolaridade dos Inquiridos</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87470618"/>
              </p:ext>
            </p:extLst>
          </p:nvPr>
        </p:nvGraphicFramePr>
        <p:xfrm>
          <a:off x="628650" y="1843043"/>
          <a:ext cx="7886700" cy="497536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93803"/>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pessoas</a:t>
            </a:r>
            <a:r>
              <a:rPr lang="en-US" i="1" dirty="0" smtClean="0">
                <a:latin typeface="+mn-lt"/>
              </a:rPr>
              <a:t> de 15-49 </a:t>
            </a:r>
            <a:r>
              <a:rPr lang="en-US" i="1" dirty="0" err="1" smtClean="0">
                <a:latin typeface="+mn-lt"/>
              </a:rPr>
              <a:t>anos</a:t>
            </a:r>
            <a:endParaRPr lang="en-US" i="1" dirty="0">
              <a:latin typeface="+mn-lt"/>
            </a:endParaRPr>
          </a:p>
        </p:txBody>
      </p:sp>
    </p:spTree>
    <p:extLst>
      <p:ext uri="{BB962C8B-B14F-4D97-AF65-F5344CB8AC3E}">
        <p14:creationId xmlns:p14="http://schemas.microsoft.com/office/powerpoint/2010/main" val="1932123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dirty="0" smtClean="0"/>
              <a:t>Alfabetização</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499760868"/>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pessoas</a:t>
            </a:r>
            <a:r>
              <a:rPr lang="en-US" i="1" dirty="0" smtClean="0">
                <a:latin typeface="+mn-lt"/>
              </a:rPr>
              <a:t> de 15-49 </a:t>
            </a:r>
            <a:r>
              <a:rPr lang="en-US" i="1" dirty="0" err="1" smtClean="0">
                <a:latin typeface="+mn-lt"/>
              </a:rPr>
              <a:t>anos</a:t>
            </a:r>
            <a:r>
              <a:rPr lang="en-US" i="1" dirty="0" smtClean="0">
                <a:latin typeface="+mn-lt"/>
              </a:rPr>
              <a:t> que </a:t>
            </a:r>
            <a:r>
              <a:rPr lang="en-US" i="1" dirty="0" err="1" smtClean="0">
                <a:latin typeface="+mn-lt"/>
              </a:rPr>
              <a:t>são</a:t>
            </a:r>
            <a:r>
              <a:rPr lang="en-US" i="1" dirty="0" smtClean="0">
                <a:latin typeface="+mn-lt"/>
              </a:rPr>
              <a:t> </a:t>
            </a:r>
            <a:r>
              <a:rPr lang="en-US" i="1" dirty="0" err="1" smtClean="0">
                <a:latin typeface="+mn-lt"/>
              </a:rPr>
              <a:t>alfabetizados</a:t>
            </a:r>
            <a:endParaRPr lang="en-US" i="1" dirty="0">
              <a:latin typeface="+mn-lt"/>
            </a:endParaRPr>
          </a:p>
        </p:txBody>
      </p:sp>
    </p:spTree>
    <p:extLst>
      <p:ext uri="{BB962C8B-B14F-4D97-AF65-F5344CB8AC3E}">
        <p14:creationId xmlns:p14="http://schemas.microsoft.com/office/powerpoint/2010/main" val="992614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Exposição aos meios de comunicação</a:t>
            </a:r>
            <a:r>
              <a:rPr lang="pt-PT" sz="4200" dirty="0" smtClean="0"/>
              <a:t> social</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87143446"/>
              </p:ext>
            </p:extLst>
          </p:nvPr>
        </p:nvGraphicFramePr>
        <p:xfrm>
          <a:off x="452437" y="1849438"/>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5875" y="1142098"/>
            <a:ext cx="9144000" cy="646331"/>
          </a:xfrm>
          <a:prstGeom prst="rect">
            <a:avLst/>
          </a:prstGeom>
          <a:noFill/>
        </p:spPr>
        <p:txBody>
          <a:bodyPr wrap="square" rtlCol="0">
            <a:spAutoFit/>
          </a:bodyPr>
          <a:lstStyle/>
          <a:p>
            <a:pPr algn="ctr"/>
            <a:r>
              <a:rPr lang="pt-PT" i="1" dirty="0" smtClean="0">
                <a:latin typeface="+mn-lt"/>
              </a:rPr>
              <a:t>Percentagem de pessoas de 15-49 anos expostas pelo menos semanalmente aos meios de comunicação</a:t>
            </a:r>
            <a:endParaRPr lang="pt-PT" i="1" dirty="0">
              <a:latin typeface="+mn-lt"/>
            </a:endParaRPr>
          </a:p>
        </p:txBody>
      </p:sp>
    </p:spTree>
    <p:extLst>
      <p:ext uri="{BB962C8B-B14F-4D97-AF65-F5344CB8AC3E}">
        <p14:creationId xmlns:p14="http://schemas.microsoft.com/office/powerpoint/2010/main" val="26949575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dirty="0" smtClean="0"/>
              <a:t>Uso de Internet</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49375522"/>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69332"/>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pessoas</a:t>
            </a:r>
            <a:r>
              <a:rPr lang="en-US" i="1" dirty="0" smtClean="0">
                <a:latin typeface="+mn-lt"/>
              </a:rPr>
              <a:t> de 15-49 </a:t>
            </a:r>
            <a:r>
              <a:rPr lang="en-US" i="1" dirty="0" err="1" smtClean="0">
                <a:latin typeface="+mn-lt"/>
              </a:rPr>
              <a:t>anos</a:t>
            </a:r>
            <a:r>
              <a:rPr lang="en-US" i="1" dirty="0"/>
              <a:t> </a:t>
            </a:r>
            <a:r>
              <a:rPr lang="en-US" i="1" dirty="0" smtClean="0"/>
              <a:t>que </a:t>
            </a:r>
            <a:r>
              <a:rPr lang="en-US" i="1" dirty="0" err="1" smtClean="0"/>
              <a:t>usou</a:t>
            </a:r>
            <a:r>
              <a:rPr lang="en-US" i="1" dirty="0" smtClean="0"/>
              <a:t> a internet </a:t>
            </a:r>
            <a:r>
              <a:rPr lang="en-US" i="1" dirty="0" err="1" smtClean="0"/>
              <a:t>nos</a:t>
            </a:r>
            <a:r>
              <a:rPr lang="en-US" i="1" dirty="0" smtClean="0"/>
              <a:t> </a:t>
            </a:r>
            <a:r>
              <a:rPr lang="en-US" i="1" dirty="0" err="1" smtClean="0"/>
              <a:t>últimos</a:t>
            </a:r>
            <a:r>
              <a:rPr lang="en-US" i="1" dirty="0" smtClean="0">
                <a:latin typeface="+mn-lt"/>
              </a:rPr>
              <a:t> 12 </a:t>
            </a:r>
            <a:r>
              <a:rPr lang="en-US" i="1" dirty="0" err="1" smtClean="0">
                <a:latin typeface="+mn-lt"/>
              </a:rPr>
              <a:t>meses</a:t>
            </a:r>
            <a:endParaRPr lang="en-US" i="1" dirty="0">
              <a:latin typeface="+mn-lt"/>
            </a:endParaRPr>
          </a:p>
        </p:txBody>
      </p:sp>
    </p:spTree>
    <p:extLst>
      <p:ext uri="{BB962C8B-B14F-4D97-AF65-F5344CB8AC3E}">
        <p14:creationId xmlns:p14="http://schemas.microsoft.com/office/powerpoint/2010/main" val="40868198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dirty="0" smtClean="0"/>
              <a:t>Situação de e</a:t>
            </a:r>
            <a:r>
              <a:rPr lang="pt-PT" sz="4200" noProof="0" dirty="0" err="1" smtClean="0"/>
              <a:t>mprego</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00921187"/>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err="1" smtClean="0">
                <a:latin typeface="+mn-lt"/>
              </a:rPr>
              <a:t>Distribuição</a:t>
            </a:r>
            <a:r>
              <a:rPr lang="en-US" i="1" dirty="0" smtClean="0">
                <a:latin typeface="+mn-lt"/>
              </a:rPr>
              <a:t> </a:t>
            </a:r>
            <a:r>
              <a:rPr lang="en-US" i="1" dirty="0" err="1" smtClean="0">
                <a:latin typeface="+mn-lt"/>
              </a:rPr>
              <a:t>percentual</a:t>
            </a:r>
            <a:r>
              <a:rPr lang="en-US" i="1" dirty="0" smtClean="0">
                <a:latin typeface="+mn-lt"/>
              </a:rPr>
              <a:t> de </a:t>
            </a:r>
            <a:r>
              <a:rPr lang="en-US" i="1" dirty="0" err="1" smtClean="0">
                <a:latin typeface="+mn-lt"/>
              </a:rPr>
              <a:t>pessoas</a:t>
            </a:r>
            <a:r>
              <a:rPr lang="en-US" i="1" dirty="0" smtClean="0">
                <a:latin typeface="+mn-lt"/>
              </a:rPr>
              <a:t> de 15-49 </a:t>
            </a:r>
            <a:r>
              <a:rPr lang="en-US" i="1" dirty="0" err="1" smtClean="0">
                <a:latin typeface="+mn-lt"/>
              </a:rPr>
              <a:t>anos</a:t>
            </a:r>
            <a:r>
              <a:rPr lang="en-US" i="1" dirty="0" smtClean="0">
                <a:latin typeface="+mn-lt"/>
              </a:rPr>
              <a:t>  </a:t>
            </a:r>
            <a:endParaRPr lang="en-US" i="1" dirty="0">
              <a:latin typeface="+mn-lt"/>
            </a:endParaRPr>
          </a:p>
        </p:txBody>
      </p:sp>
    </p:spTree>
    <p:extLst>
      <p:ext uri="{BB962C8B-B14F-4D97-AF65-F5344CB8AC3E}">
        <p14:creationId xmlns:p14="http://schemas.microsoft.com/office/powerpoint/2010/main" val="2896912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Ocupação</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45161157"/>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err="1" smtClean="0"/>
              <a:t>Percentagem</a:t>
            </a:r>
            <a:r>
              <a:rPr lang="en-US" i="1" dirty="0" smtClean="0"/>
              <a:t> de </a:t>
            </a:r>
            <a:r>
              <a:rPr lang="en-US" i="1" dirty="0" err="1" smtClean="0"/>
              <a:t>pessoas</a:t>
            </a:r>
            <a:r>
              <a:rPr lang="en-US" i="1" dirty="0" smtClean="0"/>
              <a:t> </a:t>
            </a:r>
            <a:r>
              <a:rPr lang="en-US" i="1" dirty="0" err="1" smtClean="0"/>
              <a:t>empregadas</a:t>
            </a:r>
            <a:r>
              <a:rPr lang="en-US" i="1" dirty="0" smtClean="0"/>
              <a:t> de 15-49 </a:t>
            </a:r>
            <a:r>
              <a:rPr lang="en-US" i="1" dirty="0" err="1" smtClean="0"/>
              <a:t>anos</a:t>
            </a:r>
            <a:r>
              <a:rPr lang="en-US" i="1" dirty="0" smtClean="0"/>
              <a:t>  </a:t>
            </a:r>
            <a:endParaRPr lang="en-US" i="1" dirty="0"/>
          </a:p>
        </p:txBody>
      </p:sp>
    </p:spTree>
    <p:extLst>
      <p:ext uri="{BB962C8B-B14F-4D97-AF65-F5344CB8AC3E}">
        <p14:creationId xmlns:p14="http://schemas.microsoft.com/office/powerpoint/2010/main" val="18104162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Uso de tabaco</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2696405"/>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0064"/>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pessoas</a:t>
            </a:r>
            <a:r>
              <a:rPr lang="en-US" i="1" dirty="0" smtClean="0">
                <a:latin typeface="+mn-lt"/>
              </a:rPr>
              <a:t> de 15-49 </a:t>
            </a:r>
            <a:r>
              <a:rPr lang="en-US" i="1" dirty="0" err="1" smtClean="0">
                <a:latin typeface="+mn-lt"/>
              </a:rPr>
              <a:t>anos</a:t>
            </a:r>
            <a:endParaRPr lang="en-US" i="1" dirty="0">
              <a:latin typeface="+mn-lt"/>
            </a:endParaRPr>
          </a:p>
        </p:txBody>
      </p:sp>
      <p:sp>
        <p:nvSpPr>
          <p:cNvPr id="3" name="TextBox 2"/>
          <p:cNvSpPr txBox="1"/>
          <p:nvPr/>
        </p:nvSpPr>
        <p:spPr>
          <a:xfrm>
            <a:off x="3963303" y="5687342"/>
            <a:ext cx="329184" cy="369332"/>
          </a:xfrm>
          <a:prstGeom prst="rect">
            <a:avLst/>
          </a:prstGeom>
          <a:noFill/>
        </p:spPr>
        <p:txBody>
          <a:bodyPr wrap="square" rtlCol="0">
            <a:spAutoFit/>
          </a:bodyPr>
          <a:lstStyle/>
          <a:p>
            <a:r>
              <a:rPr lang="en-US" b="1" dirty="0" smtClean="0"/>
              <a:t>&lt;</a:t>
            </a:r>
            <a:endParaRPr lang="en-US" b="1" dirty="0"/>
          </a:p>
        </p:txBody>
      </p:sp>
      <p:sp>
        <p:nvSpPr>
          <p:cNvPr id="6" name="TextBox 5"/>
          <p:cNvSpPr txBox="1"/>
          <p:nvPr/>
        </p:nvSpPr>
        <p:spPr>
          <a:xfrm>
            <a:off x="4572000" y="5687342"/>
            <a:ext cx="329184" cy="369332"/>
          </a:xfrm>
          <a:prstGeom prst="rect">
            <a:avLst/>
          </a:prstGeom>
          <a:noFill/>
        </p:spPr>
        <p:txBody>
          <a:bodyPr wrap="square" rtlCol="0">
            <a:spAutoFit/>
          </a:bodyPr>
          <a:lstStyle/>
          <a:p>
            <a:r>
              <a:rPr lang="en-US" b="1" dirty="0" smtClean="0"/>
              <a:t>&lt;</a:t>
            </a:r>
            <a:endParaRPr lang="en-US" b="1" dirty="0"/>
          </a:p>
        </p:txBody>
      </p:sp>
    </p:spTree>
    <p:extLst>
      <p:ext uri="{BB962C8B-B14F-4D97-AF65-F5344CB8AC3E}">
        <p14:creationId xmlns:p14="http://schemas.microsoft.com/office/powerpoint/2010/main" val="2081273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Resultados Principais</a:t>
            </a:r>
            <a:endParaRPr lang="pt-PT" sz="4200" noProof="0" dirty="0"/>
          </a:p>
        </p:txBody>
      </p:sp>
      <p:sp>
        <p:nvSpPr>
          <p:cNvPr id="3" name="Content Placeholder 2"/>
          <p:cNvSpPr>
            <a:spLocks noGrp="1"/>
          </p:cNvSpPr>
          <p:nvPr>
            <p:ph idx="1"/>
          </p:nvPr>
        </p:nvSpPr>
        <p:spPr/>
        <p:txBody>
          <a:bodyPr>
            <a:normAutofit fontScale="92500" lnSpcReduction="10000"/>
          </a:bodyPr>
          <a:lstStyle/>
          <a:p>
            <a:pPr>
              <a:lnSpc>
                <a:spcPct val="120000"/>
              </a:lnSpc>
              <a:spcBef>
                <a:spcPts val="0"/>
              </a:spcBef>
              <a:spcAft>
                <a:spcPts val="600"/>
              </a:spcAft>
              <a:buClr>
                <a:schemeClr val="tx1"/>
              </a:buClr>
            </a:pPr>
            <a:r>
              <a:rPr lang="pt-PT" b="1" dirty="0" smtClean="0">
                <a:solidFill>
                  <a:schemeClr val="bg2"/>
                </a:solidFill>
              </a:rPr>
              <a:t>53</a:t>
            </a:r>
            <a:r>
              <a:rPr lang="pt-PT" b="1" noProof="0" dirty="0" smtClean="0">
                <a:solidFill>
                  <a:schemeClr val="bg2"/>
                </a:solidFill>
              </a:rPr>
              <a:t>% </a:t>
            </a:r>
            <a:r>
              <a:rPr lang="pt-PT" noProof="0" dirty="0" smtClean="0"/>
              <a:t>dos agregados familiares têm acesso a uma </a:t>
            </a:r>
            <a:r>
              <a:rPr lang="pt-PT" b="1" noProof="0" dirty="0" smtClean="0">
                <a:solidFill>
                  <a:schemeClr val="bg2"/>
                </a:solidFill>
              </a:rPr>
              <a:t>fonte apropriada de </a:t>
            </a:r>
            <a:r>
              <a:rPr lang="pt-PT" b="1" noProof="0" dirty="0" err="1" smtClean="0">
                <a:solidFill>
                  <a:schemeClr val="bg2"/>
                </a:solidFill>
              </a:rPr>
              <a:t>àgua</a:t>
            </a:r>
            <a:r>
              <a:rPr lang="pt-PT" b="1" noProof="0" dirty="0" smtClean="0">
                <a:solidFill>
                  <a:schemeClr val="bg2"/>
                </a:solidFill>
              </a:rPr>
              <a:t> para beber. </a:t>
            </a:r>
          </a:p>
          <a:p>
            <a:pPr>
              <a:lnSpc>
                <a:spcPct val="120000"/>
              </a:lnSpc>
              <a:spcBef>
                <a:spcPts val="0"/>
              </a:spcBef>
              <a:spcAft>
                <a:spcPts val="600"/>
              </a:spcAft>
              <a:buClr>
                <a:schemeClr val="tx1"/>
              </a:buClr>
            </a:pPr>
            <a:r>
              <a:rPr lang="pt-PT" b="1" dirty="0">
                <a:solidFill>
                  <a:schemeClr val="bg2"/>
                </a:solidFill>
              </a:rPr>
              <a:t>3</a:t>
            </a:r>
            <a:r>
              <a:rPr lang="pt-PT" b="1" noProof="0" dirty="0" smtClean="0">
                <a:solidFill>
                  <a:schemeClr val="bg2"/>
                </a:solidFill>
              </a:rPr>
              <a:t>2% </a:t>
            </a:r>
            <a:r>
              <a:rPr lang="pt-PT" noProof="0" dirty="0" smtClean="0"/>
              <a:t>dos agregados familiares usam </a:t>
            </a:r>
            <a:r>
              <a:rPr lang="pt-PT" noProof="0" dirty="0" smtClean="0">
                <a:solidFill>
                  <a:schemeClr val="tx2"/>
                </a:solidFill>
              </a:rPr>
              <a:t>uma</a:t>
            </a:r>
            <a:r>
              <a:rPr lang="pt-PT" b="1" noProof="0" dirty="0" smtClean="0">
                <a:solidFill>
                  <a:schemeClr val="tx2"/>
                </a:solidFill>
              </a:rPr>
              <a:t> </a:t>
            </a:r>
            <a:r>
              <a:rPr lang="pt-PT" b="1" noProof="0" dirty="0" smtClean="0">
                <a:solidFill>
                  <a:schemeClr val="bg2"/>
                </a:solidFill>
              </a:rPr>
              <a:t>instalação sanitária apropriada</a:t>
            </a:r>
            <a:r>
              <a:rPr lang="pt-PT" noProof="0" dirty="0" smtClean="0"/>
              <a:t>.</a:t>
            </a:r>
          </a:p>
          <a:p>
            <a:pPr>
              <a:lnSpc>
                <a:spcPct val="120000"/>
              </a:lnSpc>
              <a:spcBef>
                <a:spcPts val="0"/>
              </a:spcBef>
              <a:spcAft>
                <a:spcPts val="600"/>
              </a:spcAft>
              <a:buClr>
                <a:schemeClr val="tx1"/>
              </a:buClr>
            </a:pPr>
            <a:r>
              <a:rPr lang="pt-PT" b="1" dirty="0" smtClean="0">
                <a:solidFill>
                  <a:schemeClr val="bg2"/>
                </a:solidFill>
              </a:rPr>
              <a:t>42</a:t>
            </a:r>
            <a:r>
              <a:rPr lang="pt-PT" b="1" noProof="0" dirty="0" smtClean="0">
                <a:solidFill>
                  <a:schemeClr val="bg2"/>
                </a:solidFill>
              </a:rPr>
              <a:t>% </a:t>
            </a:r>
            <a:r>
              <a:rPr lang="pt-PT" noProof="0" dirty="0" smtClean="0"/>
              <a:t>dos agregados familiares têm </a:t>
            </a:r>
            <a:r>
              <a:rPr lang="pt-PT" b="1" noProof="0" dirty="0" err="1" smtClean="0">
                <a:solidFill>
                  <a:schemeClr val="bg2"/>
                </a:solidFill>
              </a:rPr>
              <a:t>electricidade</a:t>
            </a:r>
            <a:r>
              <a:rPr lang="pt-PT" noProof="0" dirty="0" smtClean="0"/>
              <a:t>.</a:t>
            </a:r>
          </a:p>
          <a:p>
            <a:pPr>
              <a:lnSpc>
                <a:spcPct val="120000"/>
              </a:lnSpc>
              <a:spcBef>
                <a:spcPts val="0"/>
              </a:spcBef>
              <a:spcAft>
                <a:spcPts val="600"/>
              </a:spcAft>
              <a:buClr>
                <a:schemeClr val="tx1"/>
              </a:buClr>
            </a:pPr>
            <a:r>
              <a:rPr lang="pt-PT" b="1" dirty="0">
                <a:solidFill>
                  <a:schemeClr val="bg2"/>
                </a:solidFill>
              </a:rPr>
              <a:t>8</a:t>
            </a:r>
            <a:r>
              <a:rPr lang="pt-PT" b="1" noProof="0" dirty="0" smtClean="0">
                <a:solidFill>
                  <a:schemeClr val="bg2"/>
                </a:solidFill>
              </a:rPr>
              <a:t>% </a:t>
            </a:r>
            <a:r>
              <a:rPr lang="pt-PT" noProof="0" dirty="0" smtClean="0"/>
              <a:t>dos homens e </a:t>
            </a:r>
            <a:r>
              <a:rPr lang="pt-PT" b="1" dirty="0" smtClean="0">
                <a:solidFill>
                  <a:schemeClr val="bg2"/>
                </a:solidFill>
              </a:rPr>
              <a:t>22</a:t>
            </a:r>
            <a:r>
              <a:rPr lang="pt-PT" b="1" noProof="0" dirty="0" smtClean="0">
                <a:solidFill>
                  <a:schemeClr val="bg2"/>
                </a:solidFill>
              </a:rPr>
              <a:t>%</a:t>
            </a:r>
            <a:r>
              <a:rPr lang="pt-PT" noProof="0" dirty="0" smtClean="0">
                <a:solidFill>
                  <a:schemeClr val="bg2"/>
                </a:solidFill>
              </a:rPr>
              <a:t> </a:t>
            </a:r>
            <a:r>
              <a:rPr lang="pt-PT" noProof="0" dirty="0" smtClean="0"/>
              <a:t>das mulheres têm </a:t>
            </a:r>
            <a:r>
              <a:rPr lang="pt-PT" b="1" noProof="0" dirty="0" smtClean="0">
                <a:solidFill>
                  <a:schemeClr val="bg2"/>
                </a:solidFill>
              </a:rPr>
              <a:t>nenhum nível de escolaridade</a:t>
            </a:r>
            <a:r>
              <a:rPr lang="pt-PT" noProof="0" dirty="0" smtClean="0"/>
              <a:t>.</a:t>
            </a:r>
            <a:r>
              <a:rPr lang="pt-PT" b="1" noProof="0" dirty="0" smtClean="0">
                <a:solidFill>
                  <a:schemeClr val="tx2"/>
                </a:solidFill>
              </a:rPr>
              <a:t> </a:t>
            </a:r>
          </a:p>
          <a:p>
            <a:pPr>
              <a:lnSpc>
                <a:spcPct val="120000"/>
              </a:lnSpc>
              <a:spcBef>
                <a:spcPts val="0"/>
              </a:spcBef>
              <a:spcAft>
                <a:spcPts val="600"/>
              </a:spcAft>
              <a:buClr>
                <a:schemeClr val="tx1"/>
              </a:buClr>
            </a:pPr>
            <a:r>
              <a:rPr lang="pt-PT" b="1" noProof="0" dirty="0" smtClean="0">
                <a:solidFill>
                  <a:schemeClr val="bg2"/>
                </a:solidFill>
              </a:rPr>
              <a:t>69% </a:t>
            </a:r>
            <a:r>
              <a:rPr lang="pt-PT" noProof="0" dirty="0" smtClean="0"/>
              <a:t>dos homens e </a:t>
            </a:r>
            <a:r>
              <a:rPr lang="pt-PT" b="1" dirty="0" smtClean="0">
                <a:solidFill>
                  <a:schemeClr val="bg2"/>
                </a:solidFill>
              </a:rPr>
              <a:t>65</a:t>
            </a:r>
            <a:r>
              <a:rPr lang="pt-PT" b="1" noProof="0" dirty="0" smtClean="0">
                <a:solidFill>
                  <a:schemeClr val="bg2"/>
                </a:solidFill>
              </a:rPr>
              <a:t>%</a:t>
            </a:r>
            <a:r>
              <a:rPr lang="pt-PT" noProof="0" dirty="0" smtClean="0">
                <a:solidFill>
                  <a:schemeClr val="bg2"/>
                </a:solidFill>
              </a:rPr>
              <a:t> </a:t>
            </a:r>
            <a:r>
              <a:rPr lang="pt-PT" noProof="0" dirty="0" smtClean="0"/>
              <a:t>das mulheres </a:t>
            </a:r>
            <a:r>
              <a:rPr lang="pt-PT" b="1" noProof="0" dirty="0" smtClean="0">
                <a:solidFill>
                  <a:schemeClr val="bg2"/>
                </a:solidFill>
              </a:rPr>
              <a:t>trabalharam nos últimos 7 dias</a:t>
            </a:r>
            <a:r>
              <a:rPr lang="pt-PT" noProof="0" dirty="0" smtClean="0"/>
              <a:t>.</a:t>
            </a:r>
          </a:p>
          <a:p>
            <a:pPr marL="0" indent="0">
              <a:lnSpc>
                <a:spcPct val="120000"/>
              </a:lnSpc>
              <a:spcBef>
                <a:spcPts val="0"/>
              </a:spcBef>
              <a:spcAft>
                <a:spcPts val="600"/>
              </a:spcAft>
              <a:buClr>
                <a:schemeClr val="tx1"/>
              </a:buClr>
              <a:buNone/>
            </a:pPr>
            <a:endParaRPr lang="pt-PT" b="1" noProof="0" dirty="0">
              <a:solidFill>
                <a:schemeClr val="accent1"/>
              </a:solidFill>
            </a:endParaRPr>
          </a:p>
        </p:txBody>
      </p:sp>
    </p:spTree>
    <p:extLst>
      <p:ext uri="{BB962C8B-B14F-4D97-AF65-F5344CB8AC3E}">
        <p14:creationId xmlns:p14="http://schemas.microsoft.com/office/powerpoint/2010/main" val="318126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40352" y="4918084"/>
            <a:ext cx="4572000" cy="276999"/>
          </a:xfrm>
          <a:prstGeom prst="rect">
            <a:avLst/>
          </a:prstGeom>
          <a:noFill/>
        </p:spPr>
        <p:txBody>
          <a:bodyPr wrap="square" rtlCol="0">
            <a:spAutoFit/>
          </a:bodyPr>
          <a:lstStyle/>
          <a:p>
            <a:pPr algn="ctr"/>
            <a:r>
              <a:rPr lang="en-US" sz="1200" dirty="0" smtClean="0"/>
              <a:t>© 2006 Alfredo L Fort, </a:t>
            </a:r>
            <a:r>
              <a:rPr lang="en-US" sz="1200" dirty="0" err="1" smtClean="0"/>
              <a:t>Cortesia</a:t>
            </a:r>
            <a:r>
              <a:rPr lang="en-US" sz="1200" dirty="0" smtClean="0"/>
              <a:t> de </a:t>
            </a:r>
            <a:r>
              <a:rPr lang="en-US" sz="1200" dirty="0" err="1" smtClean="0"/>
              <a:t>Photoshare</a:t>
            </a:r>
            <a:endParaRPr lang="en-US" sz="1200" baseline="30000" dirty="0"/>
          </a:p>
        </p:txBody>
      </p:sp>
      <p:sp>
        <p:nvSpPr>
          <p:cNvPr id="8" name="Content Placeholder 2"/>
          <p:cNvSpPr txBox="1">
            <a:spLocks/>
          </p:cNvSpPr>
          <p:nvPr/>
        </p:nvSpPr>
        <p:spPr>
          <a:xfrm>
            <a:off x="0" y="146756"/>
            <a:ext cx="4097867" cy="63838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err="1" smtClean="0">
                <a:solidFill>
                  <a:schemeClr val="bg2"/>
                </a:solidFill>
              </a:rPr>
              <a:t>Características</a:t>
            </a:r>
            <a:r>
              <a:rPr lang="en-GB" sz="2800" b="1" dirty="0" smtClean="0">
                <a:solidFill>
                  <a:schemeClr val="bg2"/>
                </a:solidFill>
              </a:rPr>
              <a:t> dos </a:t>
            </a:r>
            <a:r>
              <a:rPr lang="en-GB" sz="2800" b="1" dirty="0" err="1" smtClean="0">
                <a:solidFill>
                  <a:schemeClr val="bg2"/>
                </a:solidFill>
              </a:rPr>
              <a:t>agregados</a:t>
            </a:r>
            <a:r>
              <a:rPr lang="en-GB" sz="2800" b="1" dirty="0" smtClean="0">
                <a:solidFill>
                  <a:schemeClr val="bg2"/>
                </a:solidFill>
              </a:rPr>
              <a:t> </a:t>
            </a:r>
            <a:r>
              <a:rPr lang="en-GB" sz="2800" b="1" dirty="0" err="1" smtClean="0">
                <a:solidFill>
                  <a:schemeClr val="bg2"/>
                </a:solidFill>
              </a:rPr>
              <a:t>familiares</a:t>
            </a:r>
            <a:endParaRPr lang="en-GB" sz="2800" b="1" dirty="0" smtClean="0">
              <a:solidFill>
                <a:schemeClr val="bg2"/>
              </a:solidFill>
            </a:endParaRPr>
          </a:p>
          <a:p>
            <a:pPr lvl="1">
              <a:lnSpc>
                <a:spcPct val="110000"/>
              </a:lnSpc>
              <a:spcBef>
                <a:spcPts val="0"/>
              </a:spcBef>
              <a:spcAft>
                <a:spcPts val="600"/>
              </a:spcAft>
              <a:buClr>
                <a:schemeClr val="tx1"/>
              </a:buClr>
            </a:pPr>
            <a:r>
              <a:rPr lang="en-GB" sz="2400" b="1" dirty="0" err="1" smtClean="0">
                <a:solidFill>
                  <a:schemeClr val="bg2"/>
                </a:solidFill>
              </a:rPr>
              <a:t>Água</a:t>
            </a:r>
            <a:r>
              <a:rPr lang="en-GB" sz="2400" b="1" dirty="0" smtClean="0">
                <a:solidFill>
                  <a:schemeClr val="bg2"/>
                </a:solidFill>
              </a:rPr>
              <a:t> e </a:t>
            </a:r>
            <a:r>
              <a:rPr lang="en-GB" sz="2400" b="1" dirty="0" err="1" smtClean="0">
                <a:solidFill>
                  <a:schemeClr val="bg2"/>
                </a:solidFill>
              </a:rPr>
              <a:t>instalações</a:t>
            </a:r>
            <a:r>
              <a:rPr lang="en-GB" sz="2400" b="1" dirty="0" smtClean="0">
                <a:solidFill>
                  <a:schemeClr val="bg2"/>
                </a:solidFill>
              </a:rPr>
              <a:t> </a:t>
            </a:r>
            <a:r>
              <a:rPr lang="en-GB" sz="2400" b="1" dirty="0" err="1" smtClean="0">
                <a:solidFill>
                  <a:schemeClr val="bg2"/>
                </a:solidFill>
              </a:rPr>
              <a:t>sanitárias</a:t>
            </a:r>
            <a:endParaRPr lang="en-GB" sz="2400" b="1" dirty="0" smtClean="0">
              <a:solidFill>
                <a:schemeClr val="bg2"/>
              </a:solidFill>
            </a:endParaRPr>
          </a:p>
          <a:p>
            <a:pPr lvl="1">
              <a:lnSpc>
                <a:spcPct val="110000"/>
              </a:lnSpc>
              <a:spcBef>
                <a:spcPts val="0"/>
              </a:spcBef>
              <a:spcAft>
                <a:spcPts val="600"/>
              </a:spcAft>
              <a:buClr>
                <a:schemeClr val="tx1"/>
              </a:buClr>
            </a:pPr>
            <a:r>
              <a:rPr lang="en-GB" sz="2400" b="1" dirty="0" err="1" smtClean="0">
                <a:solidFill>
                  <a:schemeClr val="bg2"/>
                </a:solidFill>
              </a:rPr>
              <a:t>Electricidade</a:t>
            </a:r>
            <a:endParaRPr lang="en-GB" sz="2400" b="1" dirty="0" smtClean="0">
              <a:solidFill>
                <a:schemeClr val="bg2"/>
              </a:solidFill>
            </a:endParaRPr>
          </a:p>
          <a:p>
            <a:pPr lvl="1">
              <a:lnSpc>
                <a:spcPct val="110000"/>
              </a:lnSpc>
              <a:spcBef>
                <a:spcPts val="0"/>
              </a:spcBef>
              <a:spcAft>
                <a:spcPts val="600"/>
              </a:spcAft>
              <a:buClr>
                <a:schemeClr val="tx1"/>
              </a:buClr>
            </a:pPr>
            <a:r>
              <a:rPr lang="en-GB" sz="2400" b="1" dirty="0" smtClean="0">
                <a:solidFill>
                  <a:schemeClr val="bg2"/>
                </a:solidFill>
              </a:rPr>
              <a:t>Posse de bens</a:t>
            </a:r>
          </a:p>
          <a:p>
            <a:pPr lvl="1">
              <a:lnSpc>
                <a:spcPct val="110000"/>
              </a:lnSpc>
              <a:spcBef>
                <a:spcPts val="0"/>
              </a:spcBef>
              <a:spcAft>
                <a:spcPts val="600"/>
              </a:spcAft>
              <a:buClr>
                <a:schemeClr val="tx1"/>
              </a:buClr>
            </a:pPr>
            <a:r>
              <a:rPr lang="en-GB" sz="2400" b="1" dirty="0" err="1" smtClean="0">
                <a:solidFill>
                  <a:schemeClr val="bg2"/>
                </a:solidFill>
              </a:rPr>
              <a:t>Riqueza</a:t>
            </a:r>
            <a:endParaRPr lang="en-GB" sz="2400" b="1" dirty="0" smtClean="0">
              <a:solidFill>
                <a:schemeClr val="bg2"/>
              </a:solidFill>
            </a:endParaRPr>
          </a:p>
          <a:p>
            <a:pPr>
              <a:lnSpc>
                <a:spcPct val="110000"/>
              </a:lnSpc>
              <a:spcBef>
                <a:spcPts val="0"/>
              </a:spcBef>
              <a:spcAft>
                <a:spcPts val="600"/>
              </a:spcAft>
              <a:buClr>
                <a:schemeClr val="tx1"/>
              </a:buClr>
            </a:pPr>
            <a:r>
              <a:rPr lang="en-GB" sz="2800" dirty="0" err="1" smtClean="0"/>
              <a:t>Características</a:t>
            </a:r>
            <a:r>
              <a:rPr lang="en-GB" sz="2800" dirty="0" smtClean="0"/>
              <a:t> dos </a:t>
            </a:r>
            <a:r>
              <a:rPr lang="en-GB" sz="2800" dirty="0" err="1" smtClean="0"/>
              <a:t>inquiridos</a:t>
            </a:r>
            <a:endParaRPr lang="en-GB" sz="2800" dirty="0" smtClean="0"/>
          </a:p>
          <a:p>
            <a:pPr lvl="1">
              <a:lnSpc>
                <a:spcPct val="110000"/>
              </a:lnSpc>
              <a:spcBef>
                <a:spcPts val="0"/>
              </a:spcBef>
              <a:spcAft>
                <a:spcPts val="600"/>
              </a:spcAft>
              <a:buClr>
                <a:schemeClr val="tx1"/>
              </a:buClr>
            </a:pPr>
            <a:r>
              <a:rPr lang="en-GB" sz="2400" dirty="0" err="1" smtClean="0"/>
              <a:t>Escolaridade</a:t>
            </a:r>
            <a:endParaRPr lang="en-GB" sz="2400" dirty="0" smtClean="0"/>
          </a:p>
          <a:p>
            <a:pPr lvl="1">
              <a:lnSpc>
                <a:spcPct val="110000"/>
              </a:lnSpc>
              <a:spcBef>
                <a:spcPts val="0"/>
              </a:spcBef>
              <a:spcAft>
                <a:spcPts val="600"/>
              </a:spcAft>
              <a:buClr>
                <a:schemeClr val="tx1"/>
              </a:buClr>
            </a:pPr>
            <a:r>
              <a:rPr lang="en-GB" sz="2400" dirty="0" err="1" smtClean="0"/>
              <a:t>Comunicação</a:t>
            </a:r>
            <a:r>
              <a:rPr lang="en-GB" sz="2400" dirty="0" smtClean="0"/>
              <a:t> social</a:t>
            </a:r>
          </a:p>
          <a:p>
            <a:pPr lvl="1">
              <a:lnSpc>
                <a:spcPct val="110000"/>
              </a:lnSpc>
              <a:spcBef>
                <a:spcPts val="0"/>
              </a:spcBef>
              <a:spcAft>
                <a:spcPts val="600"/>
              </a:spcAft>
              <a:buClr>
                <a:schemeClr val="tx1"/>
              </a:buClr>
            </a:pPr>
            <a:r>
              <a:rPr lang="en-GB" sz="2400" dirty="0" err="1" smtClean="0"/>
              <a:t>Emprego</a:t>
            </a:r>
            <a:r>
              <a:rPr lang="en-GB" sz="2400" dirty="0" smtClean="0"/>
              <a:t> e </a:t>
            </a:r>
            <a:r>
              <a:rPr lang="en-GB" sz="2400" dirty="0" err="1" smtClean="0"/>
              <a:t>ocupação</a:t>
            </a:r>
            <a:endParaRPr lang="en-GB" sz="2400" dirty="0"/>
          </a:p>
          <a:p>
            <a:pPr lvl="1">
              <a:lnSpc>
                <a:spcPct val="110000"/>
              </a:lnSpc>
              <a:spcBef>
                <a:spcPts val="0"/>
              </a:spcBef>
              <a:spcAft>
                <a:spcPts val="600"/>
              </a:spcAft>
              <a:buClr>
                <a:schemeClr val="tx1"/>
              </a:buClr>
            </a:pPr>
            <a:r>
              <a:rPr lang="en-GB" sz="2400" dirty="0" err="1" smtClean="0"/>
              <a:t>Problemas</a:t>
            </a:r>
            <a:r>
              <a:rPr lang="en-GB" sz="2400" dirty="0" smtClean="0"/>
              <a:t> de </a:t>
            </a:r>
            <a:r>
              <a:rPr lang="en-GB" sz="2400" dirty="0" err="1" smtClean="0"/>
              <a:t>saúde</a:t>
            </a:r>
            <a:r>
              <a:rPr lang="en-GB" sz="2400" dirty="0" smtClean="0"/>
              <a:t> </a:t>
            </a:r>
            <a:r>
              <a:rPr lang="en-GB" sz="2400" dirty="0" err="1" smtClean="0"/>
              <a:t>nos</a:t>
            </a:r>
            <a:r>
              <a:rPr lang="en-GB" sz="2400" dirty="0" smtClean="0"/>
              <a:t> </a:t>
            </a:r>
            <a:r>
              <a:rPr lang="en-GB" sz="2400" dirty="0" err="1" smtClean="0"/>
              <a:t>adultos</a:t>
            </a:r>
            <a:endParaRPr lang="en-GB" sz="2400" dirty="0"/>
          </a:p>
          <a:p>
            <a:pPr lvl="1">
              <a:lnSpc>
                <a:spcPct val="110000"/>
              </a:lnSpc>
              <a:spcBef>
                <a:spcPts val="0"/>
              </a:spcBef>
              <a:spcAft>
                <a:spcPts val="600"/>
              </a:spcAft>
              <a:buClr>
                <a:schemeClr val="tx1"/>
              </a:buClr>
            </a:pPr>
            <a:endParaRPr lang="en-GB" sz="2400"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0352" y="1818742"/>
            <a:ext cx="4572000" cy="3039894"/>
          </a:xfrm>
          <a:prstGeom prst="rect">
            <a:avLst/>
          </a:prstGeom>
          <a:ln w="12700">
            <a:solidFill>
              <a:schemeClr val="tx1"/>
            </a:solidFill>
          </a:ln>
        </p:spPr>
      </p:pic>
    </p:spTree>
    <p:extLst>
      <p:ext uri="{BB962C8B-B14F-4D97-AF65-F5344CB8AC3E}">
        <p14:creationId xmlns:p14="http://schemas.microsoft.com/office/powerpoint/2010/main" val="1442731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Agregados Familiares em Angola</a:t>
            </a:r>
            <a:endParaRPr lang="pt-PT" sz="4200" noProof="0" dirty="0"/>
          </a:p>
        </p:txBody>
      </p:sp>
      <p:sp>
        <p:nvSpPr>
          <p:cNvPr id="3" name="Content Placeholder 2"/>
          <p:cNvSpPr>
            <a:spLocks noGrp="1"/>
          </p:cNvSpPr>
          <p:nvPr>
            <p:ph idx="1"/>
          </p:nvPr>
        </p:nvSpPr>
        <p:spPr/>
        <p:txBody>
          <a:bodyPr/>
          <a:lstStyle/>
          <a:p>
            <a:pPr>
              <a:lnSpc>
                <a:spcPct val="100000"/>
              </a:lnSpc>
              <a:spcBef>
                <a:spcPts val="0"/>
              </a:spcBef>
              <a:spcAft>
                <a:spcPts val="600"/>
              </a:spcAft>
              <a:buClr>
                <a:schemeClr val="tx1"/>
              </a:buClr>
            </a:pPr>
            <a:r>
              <a:rPr lang="pt-PT" b="1" noProof="0" dirty="0" smtClean="0">
                <a:solidFill>
                  <a:schemeClr val="bg2"/>
                </a:solidFill>
              </a:rPr>
              <a:t>35% </a:t>
            </a:r>
            <a:r>
              <a:rPr lang="pt-PT" noProof="0" dirty="0" smtClean="0"/>
              <a:t>dos agregados familiares são </a:t>
            </a:r>
            <a:r>
              <a:rPr lang="pt-PT" b="1" dirty="0" smtClean="0">
                <a:solidFill>
                  <a:schemeClr val="bg2"/>
                </a:solidFill>
              </a:rPr>
              <a:t>chefiados por mulheres</a:t>
            </a:r>
            <a:r>
              <a:rPr lang="pt-PT" noProof="0" dirty="0" smtClean="0"/>
              <a:t>.</a:t>
            </a:r>
          </a:p>
          <a:p>
            <a:pPr>
              <a:lnSpc>
                <a:spcPct val="100000"/>
              </a:lnSpc>
              <a:spcBef>
                <a:spcPts val="0"/>
              </a:spcBef>
              <a:spcAft>
                <a:spcPts val="600"/>
              </a:spcAft>
              <a:buClr>
                <a:schemeClr val="tx1"/>
              </a:buClr>
            </a:pPr>
            <a:r>
              <a:rPr lang="pt-PT" noProof="0" dirty="0" smtClean="0"/>
              <a:t>O tamanho médio do agregado familiar é de </a:t>
            </a:r>
            <a:r>
              <a:rPr lang="pt-PT" b="1" noProof="0" dirty="0" smtClean="0">
                <a:solidFill>
                  <a:schemeClr val="bg2"/>
                </a:solidFill>
              </a:rPr>
              <a:t>4,8 membros</a:t>
            </a:r>
            <a:r>
              <a:rPr lang="pt-PT" noProof="0" dirty="0" smtClean="0"/>
              <a:t>.</a:t>
            </a:r>
          </a:p>
          <a:p>
            <a:pPr>
              <a:lnSpc>
                <a:spcPct val="100000"/>
              </a:lnSpc>
              <a:spcBef>
                <a:spcPts val="0"/>
              </a:spcBef>
              <a:spcAft>
                <a:spcPts val="600"/>
              </a:spcAft>
              <a:buClr>
                <a:schemeClr val="tx1"/>
              </a:buClr>
            </a:pPr>
            <a:r>
              <a:rPr lang="pt-PT" b="1" dirty="0" smtClean="0">
                <a:solidFill>
                  <a:schemeClr val="bg2"/>
                </a:solidFill>
              </a:rPr>
              <a:t>51</a:t>
            </a:r>
            <a:r>
              <a:rPr lang="pt-PT" b="1" noProof="0" dirty="0" smtClean="0">
                <a:solidFill>
                  <a:schemeClr val="bg2"/>
                </a:solidFill>
              </a:rPr>
              <a:t>% </a:t>
            </a:r>
            <a:r>
              <a:rPr lang="pt-PT" noProof="0" dirty="0" smtClean="0"/>
              <a:t>da população têm </a:t>
            </a:r>
            <a:r>
              <a:rPr lang="pt-PT" b="1" dirty="0" smtClean="0">
                <a:solidFill>
                  <a:schemeClr val="bg2"/>
                </a:solidFill>
              </a:rPr>
              <a:t>menos de</a:t>
            </a:r>
            <a:r>
              <a:rPr lang="pt-PT" b="1" noProof="0" dirty="0" smtClean="0">
                <a:solidFill>
                  <a:schemeClr val="bg2"/>
                </a:solidFill>
              </a:rPr>
              <a:t> 15</a:t>
            </a:r>
            <a:r>
              <a:rPr lang="pt-PT" noProof="0" dirty="0" smtClean="0">
                <a:solidFill>
                  <a:schemeClr val="bg2"/>
                </a:solidFill>
              </a:rPr>
              <a:t> </a:t>
            </a:r>
            <a:r>
              <a:rPr lang="pt-PT" noProof="0" dirty="0" smtClean="0"/>
              <a:t>anos.</a:t>
            </a:r>
          </a:p>
          <a:p>
            <a:pPr>
              <a:lnSpc>
                <a:spcPct val="100000"/>
              </a:lnSpc>
              <a:spcBef>
                <a:spcPts val="0"/>
              </a:spcBef>
              <a:spcAft>
                <a:spcPts val="600"/>
              </a:spcAft>
              <a:buClr>
                <a:schemeClr val="tx1"/>
              </a:buClr>
            </a:pPr>
            <a:endParaRPr lang="pt-PT" noProof="0" dirty="0"/>
          </a:p>
        </p:txBody>
      </p:sp>
    </p:spTree>
    <p:extLst>
      <p:ext uri="{BB962C8B-B14F-4D97-AF65-F5344CB8AC3E}">
        <p14:creationId xmlns:p14="http://schemas.microsoft.com/office/powerpoint/2010/main" val="3383160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Água para beber</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252093380"/>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agregados</a:t>
            </a:r>
            <a:r>
              <a:rPr lang="en-US" i="1" dirty="0" smtClean="0">
                <a:latin typeface="+mn-lt"/>
              </a:rPr>
              <a:t> </a:t>
            </a:r>
            <a:r>
              <a:rPr lang="en-US" i="1" dirty="0" err="1" smtClean="0">
                <a:latin typeface="+mn-lt"/>
              </a:rPr>
              <a:t>familiares</a:t>
            </a:r>
            <a:r>
              <a:rPr lang="en-US" i="1" dirty="0" smtClean="0">
                <a:latin typeface="+mn-lt"/>
              </a:rPr>
              <a:t> com </a:t>
            </a:r>
            <a:r>
              <a:rPr lang="en-US" i="1" dirty="0" err="1" smtClean="0">
                <a:latin typeface="+mn-lt"/>
              </a:rPr>
              <a:t>uma</a:t>
            </a:r>
            <a:r>
              <a:rPr lang="en-US" i="1" dirty="0" smtClean="0">
                <a:latin typeface="+mn-lt"/>
              </a:rPr>
              <a:t> </a:t>
            </a:r>
            <a:r>
              <a:rPr lang="en-US" i="1" dirty="0" err="1" smtClean="0">
                <a:latin typeface="+mn-lt"/>
              </a:rPr>
              <a:t>fonte</a:t>
            </a:r>
            <a:r>
              <a:rPr lang="en-US" i="1" dirty="0" smtClean="0">
                <a:latin typeface="+mn-lt"/>
              </a:rPr>
              <a:t> de </a:t>
            </a:r>
            <a:r>
              <a:rPr lang="en-US" i="1" dirty="0" err="1" smtClean="0">
                <a:latin typeface="+mn-lt"/>
              </a:rPr>
              <a:t>água</a:t>
            </a:r>
            <a:r>
              <a:rPr lang="en-US" i="1" dirty="0" smtClean="0">
                <a:latin typeface="+mn-lt"/>
              </a:rPr>
              <a:t>:</a:t>
            </a:r>
            <a:endParaRPr lang="en-US" i="1" dirty="0">
              <a:latin typeface="+mn-lt"/>
            </a:endParaRPr>
          </a:p>
        </p:txBody>
      </p:sp>
    </p:spTree>
    <p:extLst>
      <p:ext uri="{BB962C8B-B14F-4D97-AF65-F5344CB8AC3E}">
        <p14:creationId xmlns:p14="http://schemas.microsoft.com/office/powerpoint/2010/main" val="3653551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dirty="0" smtClean="0"/>
              <a:t>Instalações sanitárias</a:t>
            </a: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27369231"/>
              </p:ext>
            </p:extLst>
          </p:nvPr>
        </p:nvGraphicFramePr>
        <p:xfrm>
          <a:off x="452437" y="1568360"/>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pt-PT" i="1" dirty="0" smtClean="0">
                <a:latin typeface="+mn-lt"/>
              </a:rPr>
              <a:t>Percentagem de agregados familiares que </a:t>
            </a:r>
            <a:r>
              <a:rPr lang="pt-PT" i="1" dirty="0" smtClean="0">
                <a:latin typeface="+mn-lt"/>
              </a:rPr>
              <a:t>usam </a:t>
            </a:r>
            <a:r>
              <a:rPr lang="pt-PT" i="1" dirty="0" smtClean="0">
                <a:latin typeface="+mn-lt"/>
              </a:rPr>
              <a:t>sanitário</a:t>
            </a:r>
            <a:endParaRPr lang="pt-PT" i="1" dirty="0">
              <a:latin typeface="+mn-lt"/>
            </a:endParaRPr>
          </a:p>
        </p:txBody>
      </p:sp>
    </p:spTree>
    <p:extLst>
      <p:ext uri="{BB962C8B-B14F-4D97-AF65-F5344CB8AC3E}">
        <p14:creationId xmlns:p14="http://schemas.microsoft.com/office/powerpoint/2010/main" val="516872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sz="4200" noProof="0" dirty="0" smtClean="0"/>
              <a:t/>
            </a:r>
            <a:br>
              <a:rPr lang="pt-PT" sz="4200" noProof="0" dirty="0" smtClean="0"/>
            </a:br>
            <a:r>
              <a:rPr lang="pt-PT" sz="4700" noProof="0" dirty="0" err="1" smtClean="0"/>
              <a:t>Electricidade</a:t>
            </a:r>
            <a:r>
              <a:rPr lang="pt-PT" sz="4200" noProof="0" dirty="0" smtClean="0"/>
              <a:t/>
            </a:r>
            <a:br>
              <a:rPr lang="pt-PT" sz="4200" noProof="0" dirty="0" smtClean="0"/>
            </a:br>
            <a:endParaRPr lang="pt-PT" sz="42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17929230"/>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agregados</a:t>
            </a:r>
            <a:r>
              <a:rPr lang="en-US" i="1" dirty="0" smtClean="0">
                <a:latin typeface="+mn-lt"/>
              </a:rPr>
              <a:t> </a:t>
            </a:r>
            <a:r>
              <a:rPr lang="en-US" i="1" dirty="0" err="1" smtClean="0">
                <a:latin typeface="+mn-lt"/>
              </a:rPr>
              <a:t>familiares</a:t>
            </a:r>
            <a:endParaRPr lang="en-US" i="1" dirty="0">
              <a:latin typeface="+mn-lt"/>
            </a:endParaRPr>
          </a:p>
        </p:txBody>
      </p:sp>
    </p:spTree>
    <p:extLst>
      <p:ext uri="{BB962C8B-B14F-4D97-AF65-F5344CB8AC3E}">
        <p14:creationId xmlns:p14="http://schemas.microsoft.com/office/powerpoint/2010/main" val="34639506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000" noProof="0" dirty="0" smtClean="0"/>
              <a:t>Posse de bens do agregado familiar</a:t>
            </a:r>
            <a:endParaRPr lang="pt-PT" sz="4000" noProof="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16083618"/>
              </p:ext>
            </p:extLst>
          </p:nvPr>
        </p:nvGraphicFramePr>
        <p:xfrm>
          <a:off x="468313" y="1604963"/>
          <a:ext cx="8239125" cy="5008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err="1" smtClean="0">
                <a:latin typeface="+mn-lt"/>
              </a:rPr>
              <a:t>Percentagem</a:t>
            </a:r>
            <a:r>
              <a:rPr lang="en-US" i="1" dirty="0" smtClean="0">
                <a:latin typeface="+mn-lt"/>
              </a:rPr>
              <a:t> de </a:t>
            </a:r>
            <a:r>
              <a:rPr lang="en-US" i="1" dirty="0" err="1" smtClean="0">
                <a:latin typeface="+mn-lt"/>
              </a:rPr>
              <a:t>agregados</a:t>
            </a:r>
            <a:r>
              <a:rPr lang="en-US" i="1" dirty="0" smtClean="0">
                <a:latin typeface="+mn-lt"/>
              </a:rPr>
              <a:t> </a:t>
            </a:r>
            <a:r>
              <a:rPr lang="en-US" i="1" dirty="0" err="1" smtClean="0">
                <a:latin typeface="+mn-lt"/>
              </a:rPr>
              <a:t>familiares</a:t>
            </a:r>
            <a:r>
              <a:rPr lang="en-US" i="1" dirty="0" smtClean="0">
                <a:latin typeface="+mn-lt"/>
              </a:rPr>
              <a:t> com: </a:t>
            </a:r>
            <a:endParaRPr lang="en-US" i="1" dirty="0">
              <a:latin typeface="+mn-lt"/>
            </a:endParaRPr>
          </a:p>
        </p:txBody>
      </p:sp>
    </p:spTree>
    <p:extLst>
      <p:ext uri="{BB962C8B-B14F-4D97-AF65-F5344CB8AC3E}">
        <p14:creationId xmlns:p14="http://schemas.microsoft.com/office/powerpoint/2010/main" val="724794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Quintis socioeconómicos</a:t>
            </a:r>
            <a:endParaRPr lang="pt-PT" sz="4200" noProof="0" dirty="0"/>
          </a:p>
        </p:txBody>
      </p:sp>
      <p:sp>
        <p:nvSpPr>
          <p:cNvPr id="3" name="Content Placeholder 2"/>
          <p:cNvSpPr>
            <a:spLocks noGrp="1"/>
          </p:cNvSpPr>
          <p:nvPr>
            <p:ph idx="1"/>
          </p:nvPr>
        </p:nvSpPr>
        <p:spPr/>
        <p:txBody>
          <a:bodyPr>
            <a:normAutofit fontScale="85000" lnSpcReduction="20000"/>
          </a:bodyPr>
          <a:lstStyle/>
          <a:p>
            <a:pPr>
              <a:lnSpc>
                <a:spcPct val="120000"/>
              </a:lnSpc>
              <a:spcBef>
                <a:spcPts val="0"/>
              </a:spcBef>
              <a:spcAft>
                <a:spcPts val="600"/>
              </a:spcAft>
            </a:pPr>
            <a:r>
              <a:rPr lang="pt-PT" noProof="0" dirty="0" smtClean="0"/>
              <a:t>Para determinar a riqueza, </a:t>
            </a:r>
            <a:r>
              <a:rPr lang="pt-PT" dirty="0"/>
              <a:t>Os agregados familiares são atribuídos pontuações com base no número e tipos de bens que </a:t>
            </a:r>
            <a:r>
              <a:rPr lang="pt-PT" dirty="0" smtClean="0"/>
              <a:t>possuem.</a:t>
            </a:r>
            <a:endParaRPr lang="en-US" dirty="0"/>
          </a:p>
          <a:p>
            <a:pPr>
              <a:lnSpc>
                <a:spcPct val="120000"/>
              </a:lnSpc>
              <a:spcBef>
                <a:spcPts val="0"/>
              </a:spcBef>
              <a:spcAft>
                <a:spcPts val="600"/>
              </a:spcAft>
            </a:pPr>
            <a:r>
              <a:rPr lang="pt-PT" noProof="0" dirty="0" smtClean="0"/>
              <a:t>Então, os agregados familiares são classificados </a:t>
            </a:r>
            <a:r>
              <a:rPr lang="pt-PT" dirty="0"/>
              <a:t>o segundo a </a:t>
            </a:r>
            <a:r>
              <a:rPr lang="pt-PT" dirty="0" err="1"/>
              <a:t>respectiva</a:t>
            </a:r>
            <a:r>
              <a:rPr lang="pt-PT" dirty="0"/>
              <a:t> </a:t>
            </a:r>
            <a:r>
              <a:rPr lang="pt-PT" dirty="0" smtClean="0"/>
              <a:t>pontuação.</a:t>
            </a:r>
            <a:endParaRPr lang="pt-PT" noProof="0" dirty="0" smtClean="0"/>
          </a:p>
          <a:p>
            <a:pPr>
              <a:lnSpc>
                <a:spcPct val="120000"/>
              </a:lnSpc>
              <a:spcBef>
                <a:spcPts val="0"/>
              </a:spcBef>
              <a:spcAft>
                <a:spcPts val="600"/>
              </a:spcAft>
            </a:pPr>
            <a:r>
              <a:rPr lang="pt-PT" dirty="0" smtClean="0"/>
              <a:t>Em seguida, a distribuição é divido em 5 categorias iguais (ou quintis), cada uma com 20% da população.</a:t>
            </a:r>
            <a:endParaRPr lang="pt-PT" noProof="0" dirty="0" smtClean="0"/>
          </a:p>
          <a:p>
            <a:pPr>
              <a:lnSpc>
                <a:spcPct val="120000"/>
              </a:lnSpc>
              <a:spcBef>
                <a:spcPts val="0"/>
              </a:spcBef>
              <a:spcAft>
                <a:spcPts val="600"/>
              </a:spcAft>
            </a:pPr>
            <a:r>
              <a:rPr lang="pt-PT" noProof="0" dirty="0" smtClean="0"/>
              <a:t>Portanto, os agregados familiares do quinto quintil têm um maior estado socioeconómico do que 80% de Angola (os agregados familiares dos primeiros quatro quintis). </a:t>
            </a:r>
          </a:p>
        </p:txBody>
      </p:sp>
    </p:spTree>
    <p:extLst>
      <p:ext uri="{BB962C8B-B14F-4D97-AF65-F5344CB8AC3E}">
        <p14:creationId xmlns:p14="http://schemas.microsoft.com/office/powerpoint/2010/main" val="32524159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4200" noProof="0" dirty="0" smtClean="0"/>
              <a:t>Quintis Socioeconómicos</a:t>
            </a:r>
            <a:endParaRPr lang="pt-PT" sz="4200" noProof="0" dirty="0"/>
          </a:p>
        </p:txBody>
      </p:sp>
      <p:sp>
        <p:nvSpPr>
          <p:cNvPr id="3" name="Content Placeholder 2"/>
          <p:cNvSpPr>
            <a:spLocks noGrp="1"/>
          </p:cNvSpPr>
          <p:nvPr>
            <p:ph idx="1"/>
          </p:nvPr>
        </p:nvSpPr>
        <p:spPr>
          <a:xfrm>
            <a:off x="595582" y="4175057"/>
            <a:ext cx="8240232" cy="2910695"/>
          </a:xfrm>
        </p:spPr>
        <p:txBody>
          <a:bodyPr>
            <a:normAutofit fontScale="70000" lnSpcReduction="20000"/>
          </a:bodyPr>
          <a:lstStyle/>
          <a:p>
            <a:pPr marL="0" indent="0" algn="ctr">
              <a:lnSpc>
                <a:spcPct val="120000"/>
              </a:lnSpc>
              <a:spcBef>
                <a:spcPts val="0"/>
              </a:spcBef>
              <a:spcAft>
                <a:spcPts val="600"/>
              </a:spcAft>
              <a:buNone/>
            </a:pPr>
            <a:r>
              <a:rPr lang="pt-PT" noProof="0" dirty="0" smtClean="0"/>
              <a:t>Muito poucos agregados familiares nas áreas urbanas ficam no primeiro quintil</a:t>
            </a:r>
            <a:r>
              <a:rPr lang="pt-PT" dirty="0"/>
              <a:t>, embora </a:t>
            </a:r>
            <a:r>
              <a:rPr lang="pt-PT" dirty="0" smtClean="0"/>
              <a:t>muito </a:t>
            </a:r>
            <a:r>
              <a:rPr lang="pt-PT" dirty="0"/>
              <a:t>poucos agregados </a:t>
            </a:r>
            <a:r>
              <a:rPr lang="pt-PT" dirty="0" smtClean="0"/>
              <a:t>familiares nas áreas rurais ficam no quarto e quinto quintis.  </a:t>
            </a:r>
          </a:p>
          <a:p>
            <a:pPr marL="0" indent="0" algn="ctr">
              <a:lnSpc>
                <a:spcPct val="120000"/>
              </a:lnSpc>
              <a:spcBef>
                <a:spcPts val="0"/>
              </a:spcBef>
              <a:spcAft>
                <a:spcPts val="600"/>
              </a:spcAft>
              <a:buNone/>
            </a:pPr>
            <a:endParaRPr lang="pt-PT" dirty="0" smtClean="0"/>
          </a:p>
          <a:p>
            <a:pPr marL="0" indent="0" algn="ctr">
              <a:lnSpc>
                <a:spcPct val="120000"/>
              </a:lnSpc>
              <a:spcBef>
                <a:spcPts val="0"/>
              </a:spcBef>
              <a:spcAft>
                <a:spcPts val="600"/>
              </a:spcAft>
              <a:buNone/>
            </a:pPr>
            <a:r>
              <a:rPr lang="pt-PT" dirty="0" smtClean="0"/>
              <a:t>A província de </a:t>
            </a:r>
            <a:r>
              <a:rPr lang="pt-PT" b="1" dirty="0" smtClean="0">
                <a:solidFill>
                  <a:schemeClr val="bg2"/>
                </a:solidFill>
              </a:rPr>
              <a:t>Cunene</a:t>
            </a:r>
            <a:r>
              <a:rPr lang="pt-PT" dirty="0" smtClean="0"/>
              <a:t> tem a maior proporção de agregados familiares no </a:t>
            </a:r>
            <a:r>
              <a:rPr lang="pt-PT" b="1" dirty="0" smtClean="0">
                <a:solidFill>
                  <a:schemeClr val="bg2"/>
                </a:solidFill>
              </a:rPr>
              <a:t>primeiro quintil (72%) </a:t>
            </a:r>
            <a:r>
              <a:rPr lang="pt-PT" dirty="0" smtClean="0"/>
              <a:t>embora</a:t>
            </a:r>
            <a:r>
              <a:rPr lang="pt-PT" b="1" dirty="0" smtClean="0">
                <a:solidFill>
                  <a:schemeClr val="bg2"/>
                </a:solidFill>
              </a:rPr>
              <a:t> Luanda </a:t>
            </a:r>
            <a:r>
              <a:rPr lang="pt-PT" dirty="0" smtClean="0"/>
              <a:t>tem a maior proporção no </a:t>
            </a:r>
            <a:r>
              <a:rPr lang="pt-PT" b="1" dirty="0" smtClean="0">
                <a:solidFill>
                  <a:schemeClr val="bg2"/>
                </a:solidFill>
              </a:rPr>
              <a:t>quinto quintil (45%) </a:t>
            </a:r>
            <a:r>
              <a:rPr lang="pt-PT" dirty="0" smtClean="0"/>
              <a:t>. </a:t>
            </a:r>
            <a:endParaRPr lang="pt-PT" noProof="0" dirty="0" smtClean="0"/>
          </a:p>
        </p:txBody>
      </p:sp>
      <p:sp>
        <p:nvSpPr>
          <p:cNvPr id="4" name="Rectangle 4"/>
          <p:cNvSpPr txBox="1">
            <a:spLocks noChangeArrowheads="1"/>
          </p:cNvSpPr>
          <p:nvPr/>
        </p:nvSpPr>
        <p:spPr>
          <a:xfrm>
            <a:off x="467833" y="1325563"/>
            <a:ext cx="8952931" cy="1784684"/>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FontTx/>
              <a:buNone/>
              <a:defRPr/>
            </a:pPr>
            <a:r>
              <a:rPr lang="en-US" sz="2800" dirty="0" smtClean="0"/>
              <a:t>		</a:t>
            </a:r>
            <a:r>
              <a:rPr lang="en-US" sz="2400" dirty="0" smtClean="0">
                <a:solidFill>
                  <a:srgbClr val="0070C0"/>
                </a:solidFill>
              </a:rPr>
              <a:t>  </a:t>
            </a:r>
            <a:r>
              <a:rPr lang="en-US" sz="2300" b="1" dirty="0" err="1" smtClean="0"/>
              <a:t>Primeiro</a:t>
            </a:r>
            <a:r>
              <a:rPr lang="en-US" sz="2300" b="1" dirty="0" smtClean="0"/>
              <a:t>       Segundo	      </a:t>
            </a:r>
            <a:r>
              <a:rPr lang="en-US" sz="2300" b="1" dirty="0" err="1" smtClean="0"/>
              <a:t>Terceiro</a:t>
            </a:r>
            <a:r>
              <a:rPr lang="en-US" sz="2300" b="1" dirty="0"/>
              <a:t> </a:t>
            </a:r>
            <a:r>
              <a:rPr lang="en-US" sz="2300" b="1" dirty="0" smtClean="0"/>
              <a:t>      Quarto</a:t>
            </a:r>
            <a:r>
              <a:rPr lang="en-US" sz="2300" b="1" dirty="0"/>
              <a:t> </a:t>
            </a:r>
            <a:r>
              <a:rPr lang="en-US" sz="2300" b="1" dirty="0" smtClean="0"/>
              <a:t>      Quinto</a:t>
            </a:r>
          </a:p>
          <a:p>
            <a:pPr>
              <a:lnSpc>
                <a:spcPct val="20000"/>
              </a:lnSpc>
              <a:buFontTx/>
              <a:buNone/>
              <a:defRPr/>
            </a:pPr>
            <a:r>
              <a:rPr lang="en-US" sz="2300" b="1" dirty="0" smtClean="0">
                <a:solidFill>
                  <a:srgbClr val="A50021"/>
                </a:solidFill>
              </a:rPr>
              <a:t> </a:t>
            </a:r>
          </a:p>
          <a:p>
            <a:pPr>
              <a:lnSpc>
                <a:spcPct val="110000"/>
              </a:lnSpc>
              <a:buFontTx/>
              <a:buNone/>
              <a:defRPr/>
            </a:pPr>
            <a:r>
              <a:rPr lang="en-US" sz="2400" b="1" dirty="0" smtClean="0">
                <a:solidFill>
                  <a:schemeClr val="accent6"/>
                </a:solidFill>
              </a:rPr>
              <a:t>Urbana      1%	   	  11%	           27%   	    30%	          31%</a:t>
            </a:r>
          </a:p>
          <a:p>
            <a:pPr>
              <a:lnSpc>
                <a:spcPct val="110000"/>
              </a:lnSpc>
              <a:buFontTx/>
              <a:buNone/>
              <a:defRPr/>
            </a:pPr>
            <a:r>
              <a:rPr lang="en-US" sz="2400" b="1" dirty="0">
                <a:solidFill>
                  <a:schemeClr val="accent4"/>
                </a:solidFill>
              </a:rPr>
              <a:t>Rural         54%	               36%	           8%	    2%	          &lt;1%</a:t>
            </a:r>
          </a:p>
          <a:p>
            <a:pPr>
              <a:lnSpc>
                <a:spcPct val="110000"/>
              </a:lnSpc>
              <a:buFontTx/>
              <a:buNone/>
              <a:defRPr/>
            </a:pPr>
            <a:endParaRPr lang="en-US" sz="2400" b="1" dirty="0" smtClean="0">
              <a:solidFill>
                <a:schemeClr val="accent3">
                  <a:lumMod val="75000"/>
                </a:schemeClr>
              </a:solidFill>
            </a:endParaRPr>
          </a:p>
          <a:p>
            <a:pPr>
              <a:lnSpc>
                <a:spcPct val="110000"/>
              </a:lnSpc>
              <a:buFontTx/>
              <a:buNone/>
              <a:defRPr/>
            </a:pPr>
            <a:endParaRPr lang="en-US" sz="2400" b="1" dirty="0" smtClean="0">
              <a:solidFill>
                <a:schemeClr val="accent3"/>
              </a:solidFill>
            </a:endParaRPr>
          </a:p>
        </p:txBody>
      </p:sp>
      <p:cxnSp>
        <p:nvCxnSpPr>
          <p:cNvPr id="5" name="Straight Connector 4"/>
          <p:cNvCxnSpPr/>
          <p:nvPr/>
        </p:nvCxnSpPr>
        <p:spPr>
          <a:xfrm>
            <a:off x="1743898" y="2402385"/>
            <a:ext cx="6400800" cy="1588"/>
          </a:xfrm>
          <a:prstGeom prst="line">
            <a:avLst/>
          </a:prstGeom>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1210498" y="3260733"/>
            <a:ext cx="1981200" cy="369332"/>
          </a:xfrm>
          <a:prstGeom prst="rect">
            <a:avLst/>
          </a:prstGeom>
          <a:noFill/>
        </p:spPr>
        <p:txBody>
          <a:bodyPr wrap="square" rtlCol="0">
            <a:spAutoFit/>
          </a:bodyPr>
          <a:lstStyle/>
          <a:p>
            <a:pPr algn="ctr"/>
            <a:r>
              <a:rPr lang="en-US" dirty="0" err="1" smtClean="0"/>
              <a:t>Mais</a:t>
            </a:r>
            <a:r>
              <a:rPr lang="en-US" dirty="0" smtClean="0"/>
              <a:t> </a:t>
            </a:r>
            <a:r>
              <a:rPr lang="en-US" dirty="0" err="1" smtClean="0"/>
              <a:t>pobre</a:t>
            </a:r>
            <a:endParaRPr lang="en-US" dirty="0"/>
          </a:p>
        </p:txBody>
      </p:sp>
      <p:sp>
        <p:nvSpPr>
          <p:cNvPr id="7" name="TextBox 6"/>
          <p:cNvSpPr txBox="1"/>
          <p:nvPr/>
        </p:nvSpPr>
        <p:spPr>
          <a:xfrm>
            <a:off x="6239698" y="3260733"/>
            <a:ext cx="1981200" cy="369332"/>
          </a:xfrm>
          <a:prstGeom prst="rect">
            <a:avLst/>
          </a:prstGeom>
          <a:noFill/>
        </p:spPr>
        <p:txBody>
          <a:bodyPr wrap="square" rtlCol="0">
            <a:spAutoFit/>
          </a:bodyPr>
          <a:lstStyle/>
          <a:p>
            <a:pPr algn="ctr"/>
            <a:r>
              <a:rPr lang="en-US" dirty="0" err="1" smtClean="0"/>
              <a:t>Mais</a:t>
            </a:r>
            <a:r>
              <a:rPr lang="en-US" dirty="0" smtClean="0"/>
              <a:t> </a:t>
            </a:r>
            <a:r>
              <a:rPr lang="en-US" dirty="0" err="1" smtClean="0"/>
              <a:t>rico</a:t>
            </a:r>
            <a:endParaRPr lang="en-US" dirty="0"/>
          </a:p>
        </p:txBody>
      </p:sp>
      <p:sp>
        <p:nvSpPr>
          <p:cNvPr id="8" name="Notched Right Arrow 7"/>
          <p:cNvSpPr/>
          <p:nvPr/>
        </p:nvSpPr>
        <p:spPr>
          <a:xfrm>
            <a:off x="3039298" y="3348262"/>
            <a:ext cx="3352800" cy="268069"/>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89291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58595B"/>
      </a:accent4>
      <a:accent5>
        <a:srgbClr val="6E805C"/>
      </a:accent5>
      <a:accent6>
        <a:srgbClr val="864B30"/>
      </a:accent6>
      <a:hlink>
        <a:srgbClr val="3D05F5"/>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IIMS">
      <a:dk1>
        <a:sysClr val="windowText" lastClr="000000"/>
      </a:dk1>
      <a:lt1>
        <a:sysClr val="window" lastClr="FFFFFF"/>
      </a:lt1>
      <a:dk2>
        <a:srgbClr val="000000"/>
      </a:dk2>
      <a:lt2>
        <a:srgbClr val="CE2028"/>
      </a:lt2>
      <a:accent1>
        <a:srgbClr val="000000"/>
      </a:accent1>
      <a:accent2>
        <a:srgbClr val="CE2028"/>
      </a:accent2>
      <a:accent3>
        <a:srgbClr val="F7D415"/>
      </a:accent3>
      <a:accent4>
        <a:srgbClr val="864B30"/>
      </a:accent4>
      <a:accent5>
        <a:srgbClr val="6E805C"/>
      </a:accent5>
      <a:accent6>
        <a:srgbClr val="3D05F5"/>
      </a:accent6>
      <a:hlink>
        <a:srgbClr val="864B30"/>
      </a:hlink>
      <a:folHlink>
        <a:srgbClr val="6602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9135</TotalTime>
  <Words>1088</Words>
  <Application>Microsoft Office PowerPoint</Application>
  <PresentationFormat>On-screen Show (4:3)</PresentationFormat>
  <Paragraphs>107</Paragraphs>
  <Slides>18</Slides>
  <Notes>18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Calibri</vt:lpstr>
      <vt:lpstr>Calibri Light</vt:lpstr>
      <vt:lpstr>1_Custom Design</vt:lpstr>
      <vt:lpstr>2_Office Theme</vt:lpstr>
      <vt:lpstr>PowerPoint Presentation</vt:lpstr>
      <vt:lpstr>PowerPoint Presentation</vt:lpstr>
      <vt:lpstr>Agregados Familiares em Angola</vt:lpstr>
      <vt:lpstr>Água para beber</vt:lpstr>
      <vt:lpstr>Instalações sanitárias</vt:lpstr>
      <vt:lpstr> Electricidade </vt:lpstr>
      <vt:lpstr>Posse de bens do agregado familiar</vt:lpstr>
      <vt:lpstr>Quintis socioeconómicos</vt:lpstr>
      <vt:lpstr>Quintis Socioeconómicos</vt:lpstr>
      <vt:lpstr>PowerPoint Presentation</vt:lpstr>
      <vt:lpstr>Nivel de Escolaridade dos Inquiridos</vt:lpstr>
      <vt:lpstr>Alfabetização</vt:lpstr>
      <vt:lpstr>Exposição aos meios de comunicação social</vt:lpstr>
      <vt:lpstr>Uso de Internet</vt:lpstr>
      <vt:lpstr>Situação de emprego</vt:lpstr>
      <vt:lpstr>Ocupação</vt:lpstr>
      <vt:lpstr>Uso de tabaco</vt:lpstr>
      <vt:lpstr>Resultados Principais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Linn, Anne</cp:lastModifiedBy>
  <cp:revision>142</cp:revision>
  <cp:lastPrinted>2017-02-27T16:46:45Z</cp:lastPrinted>
  <dcterms:created xsi:type="dcterms:W3CDTF">2015-01-29T20:02:00Z</dcterms:created>
  <dcterms:modified xsi:type="dcterms:W3CDTF">2017-06-08T13:40:13Z</dcterms:modified>
</cp:coreProperties>
</file>