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charts/chart2.xml" ContentType="application/vnd.openxmlformats-officedocument.drawingml.chart+xml"/>
  <Override PartName="/ppt/notesSlides/notesSlide4.xml" ContentType="application/vnd.openxmlformats-officedocument.presentationml.notesSlide+xml"/>
  <Override PartName="/ppt/charts/chart3.xml" ContentType="application/vnd.openxmlformats-officedocument.drawingml.chart+xml"/>
  <Override PartName="/ppt/drawings/drawing1.xml" ContentType="application/vnd.openxmlformats-officedocument.drawingml.chartshapes+xml"/>
  <Override PartName="/ppt/notesSlides/notesSlide5.xml" ContentType="application/vnd.openxmlformats-officedocument.presentationml.notesSlide+xml"/>
  <Override PartName="/ppt/charts/chart4.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5.xml" ContentType="application/vnd.openxmlformats-officedocument.drawingml.chart+xml"/>
  <Override PartName="/ppt/notesSlides/notesSlide8.xml" ContentType="application/vnd.openxmlformats-officedocument.presentationml.notesSlide+xml"/>
  <Override PartName="/ppt/charts/chart6.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7.xml" ContentType="application/vnd.openxmlformats-officedocument.drawingml.chart+xml"/>
  <Override PartName="/ppt/notesSlides/notesSlide11.xml" ContentType="application/vnd.openxmlformats-officedocument.presentationml.notesSlide+xml"/>
  <Override PartName="/ppt/charts/chart8.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9.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0.xml" ContentType="application/vnd.openxmlformats-officedocument.drawingml.chart+xml"/>
  <Override PartName="/ppt/notesSlides/notesSlide17.xml" ContentType="application/vnd.openxmlformats-officedocument.presentationml.notesSlide+xml"/>
  <Override PartName="/ppt/charts/chart11.xml" ContentType="application/vnd.openxmlformats-officedocument.drawingml.chart+xml"/>
  <Override PartName="/ppt/notesSlides/notesSlide18.xml" ContentType="application/vnd.openxmlformats-officedocument.presentationml.notesSlide+xml"/>
  <Override PartName="/ppt/charts/chart12.xml" ContentType="application/vnd.openxmlformats-officedocument.drawingml.chart+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7" r:id="rId4"/>
    <p:sldMasterId id="2147483687" r:id="rId5"/>
  </p:sldMasterIdLst>
  <p:notesMasterIdLst>
    <p:notesMasterId r:id="rId28"/>
  </p:notesMasterIdLst>
  <p:sldIdLst>
    <p:sldId id="256" r:id="rId6"/>
    <p:sldId id="269" r:id="rId7"/>
    <p:sldId id="394" r:id="rId8"/>
    <p:sldId id="410" r:id="rId9"/>
    <p:sldId id="404" r:id="rId10"/>
    <p:sldId id="411" r:id="rId11"/>
    <p:sldId id="457" r:id="rId12"/>
    <p:sldId id="430" r:id="rId13"/>
    <p:sldId id="431" r:id="rId14"/>
    <p:sldId id="458" r:id="rId15"/>
    <p:sldId id="414" r:id="rId16"/>
    <p:sldId id="450" r:id="rId17"/>
    <p:sldId id="438" r:id="rId18"/>
    <p:sldId id="436" r:id="rId19"/>
    <p:sldId id="435" r:id="rId20"/>
    <p:sldId id="470" r:id="rId21"/>
    <p:sldId id="440" r:id="rId22"/>
    <p:sldId id="441" r:id="rId23"/>
    <p:sldId id="445" r:id="rId24"/>
    <p:sldId id="444" r:id="rId25"/>
    <p:sldId id="472" r:id="rId26"/>
    <p:sldId id="473" r:id="rId27"/>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nn, Anne" initials="LA" lastIdx="4" clrIdx="0"/>
  <p:cmAuthor id="2" name="Balian, Sarah" initials="BS" lastIdx="11" clrIdx="1">
    <p:extLst>
      <p:ext uri="{19B8F6BF-5375-455C-9EA6-DF929625EA0E}">
        <p15:presenceInfo xmlns:p15="http://schemas.microsoft.com/office/powerpoint/2012/main" userId="S-1-5-21-137981764-238564018-677931608-53559070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B8155"/>
    <a:srgbClr val="EFFFE5"/>
    <a:srgbClr val="E5FFD5"/>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698" autoAdjust="0"/>
    <p:restoredTop sz="76542" autoAdjust="0"/>
  </p:normalViewPr>
  <p:slideViewPr>
    <p:cSldViewPr snapToGrid="0">
      <p:cViewPr varScale="1">
        <p:scale>
          <a:sx n="48" d="100"/>
          <a:sy n="48" d="100"/>
        </p:scale>
        <p:origin x="667" y="53"/>
      </p:cViewPr>
      <p:guideLst>
        <p:guide orient="horz" pos="2160"/>
        <p:guide pos="2880"/>
      </p:guideLst>
    </p:cSldViewPr>
  </p:slideViewPr>
  <p:outlineViewPr>
    <p:cViewPr>
      <p:scale>
        <a:sx n="33" d="100"/>
        <a:sy n="33" d="100"/>
      </p:scale>
      <p:origin x="0" y="-1378"/>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Sheet1!$A$2</c:f>
              <c:strCache>
                <c:ptCount val="1"/>
                <c:pt idx="0">
                  <c:v>employment</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6"/>
              </a:solidFill>
              <a:ln>
                <a:noFill/>
              </a:ln>
              <a:effectLst/>
              <a:scene3d>
                <a:camera prst="orthographicFront"/>
                <a:lightRig rig="threePt" dir="t">
                  <a:rot lat="0" lon="0" rev="1200000"/>
                </a:lightRig>
              </a:scene3d>
              <a:sp3d>
                <a:bevelT w="63500" h="25400"/>
              </a:sp3d>
            </c:spPr>
          </c:dPt>
          <c:dPt>
            <c:idx val="1"/>
            <c:invertIfNegative val="0"/>
            <c:bubble3D val="0"/>
            <c:spPr>
              <a:solidFill>
                <a:schemeClr val="tx2">
                  <a:lumMod val="75000"/>
                  <a:lumOff val="25000"/>
                </a:schemeClr>
              </a:solidFill>
              <a:ln>
                <a:noFill/>
              </a:ln>
              <a:effectLst/>
              <a:scene3d>
                <a:camera prst="orthographicFront"/>
                <a:lightRig rig="threePt" dir="t">
                  <a:rot lat="0" lon="0" rev="1200000"/>
                </a:lightRig>
              </a:scene3d>
              <a:sp3d>
                <a:bevelT w="63500" h="25400"/>
              </a:sp3d>
            </c:spPr>
          </c:dPt>
          <c:dLbls>
            <c:spPr>
              <a:noFill/>
              <a:ln w="25357">
                <a:noFill/>
              </a:ln>
            </c:spPr>
            <c:txPr>
              <a:bodyPr wrap="square" lIns="38100" tIns="19050" rIns="38100" bIns="19050" anchor="ctr">
                <a:spAutoFit/>
              </a:bodyPr>
              <a:lstStyle/>
              <a:p>
                <a:pPr>
                  <a:defRPr sz="1797"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Sheet1!$B$1:$C$1</c:f>
              <c:strCache>
                <c:ptCount val="2"/>
                <c:pt idx="0">
                  <c:v>Mulheres</c:v>
                </c:pt>
                <c:pt idx="1">
                  <c:v>Homens</c:v>
                </c:pt>
              </c:strCache>
            </c:strRef>
          </c:cat>
          <c:val>
            <c:numRef>
              <c:f>Sheet1!$B$2:$C$2</c:f>
              <c:numCache>
                <c:formatCode>0</c:formatCode>
                <c:ptCount val="2"/>
                <c:pt idx="0">
                  <c:v>75</c:v>
                </c:pt>
                <c:pt idx="1">
                  <c:v>89</c:v>
                </c:pt>
              </c:numCache>
            </c:numRef>
          </c:val>
        </c:ser>
        <c:dLbls>
          <c:showLegendKey val="0"/>
          <c:showVal val="0"/>
          <c:showCatName val="0"/>
          <c:showSerName val="0"/>
          <c:showPercent val="0"/>
          <c:showBubbleSize val="0"/>
        </c:dLbls>
        <c:gapWidth val="100"/>
        <c:axId val="437241152"/>
        <c:axId val="437240368"/>
      </c:barChart>
      <c:catAx>
        <c:axId val="437241152"/>
        <c:scaling>
          <c:orientation val="minMax"/>
        </c:scaling>
        <c:delete val="0"/>
        <c:axPos val="b"/>
        <c:numFmt formatCode="General" sourceLinked="1"/>
        <c:majorTickMark val="none"/>
        <c:minorTickMark val="none"/>
        <c:tickLblPos val="nextTo"/>
        <c:spPr>
          <a:noFill/>
          <a:ln w="9492" cap="flat" cmpd="sng" algn="ctr">
            <a:solidFill>
              <a:schemeClr val="tx1"/>
            </a:solidFill>
            <a:round/>
          </a:ln>
          <a:effectLst/>
        </c:spPr>
        <c:txPr>
          <a:bodyPr rot="-60000000" spcFirstLastPara="1" vertOverflow="ellipsis" vert="horz" wrap="square" anchor="ctr" anchorCtr="1"/>
          <a:lstStyle/>
          <a:p>
            <a:pPr>
              <a:defRPr sz="1794" b="0" i="0" u="none" strike="noStrike" kern="1200" baseline="0">
                <a:solidFill>
                  <a:schemeClr val="tx1"/>
                </a:solidFill>
                <a:latin typeface="+mn-lt"/>
                <a:ea typeface="+mn-ea"/>
                <a:cs typeface="+mn-cs"/>
              </a:defRPr>
            </a:pPr>
            <a:endParaRPr lang="en-US"/>
          </a:p>
        </c:txPr>
        <c:crossAx val="437240368"/>
        <c:crosses val="autoZero"/>
        <c:auto val="1"/>
        <c:lblAlgn val="ctr"/>
        <c:lblOffset val="100"/>
        <c:noMultiLvlLbl val="0"/>
      </c:catAx>
      <c:valAx>
        <c:axId val="437240368"/>
        <c:scaling>
          <c:orientation val="minMax"/>
          <c:max val="105"/>
          <c:min val="0"/>
        </c:scaling>
        <c:delete val="1"/>
        <c:axPos val="l"/>
        <c:numFmt formatCode="0" sourceLinked="1"/>
        <c:majorTickMark val="out"/>
        <c:minorTickMark val="none"/>
        <c:tickLblPos val="nextTo"/>
        <c:crossAx val="437241152"/>
        <c:crosses val="autoZero"/>
        <c:crossBetween val="between"/>
      </c:valAx>
      <c:spPr>
        <a:noFill/>
        <a:ln w="25357">
          <a:noFill/>
        </a:ln>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322173009623797"/>
          <c:y val="2.6951770221978793E-2"/>
          <c:w val="0.56778269903762024"/>
          <c:h val="0.94609645955604238"/>
        </c:manualLayout>
      </c:layout>
      <c:barChart>
        <c:barDir val="bar"/>
        <c:grouping val="clustered"/>
        <c:varyColors val="0"/>
        <c:ser>
          <c:idx val="1"/>
          <c:order val="0"/>
          <c:tx>
            <c:strRef>
              <c:f>Sheet1!$B$1</c:f>
              <c:strCache>
                <c:ptCount val="1"/>
                <c:pt idx="0">
                  <c:v>Women</c:v>
                </c:pt>
              </c:strCache>
            </c:strRef>
          </c:tx>
          <c:spPr>
            <a:solidFill>
              <a:schemeClr val="accent5"/>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bg2">
                  <a:lumMod val="40000"/>
                  <a:lumOff val="60000"/>
                </a:schemeClr>
              </a:solidFill>
              <a:ln>
                <a:noFill/>
              </a:ln>
              <a:effectLst/>
              <a:scene3d>
                <a:camera prst="orthographicFront"/>
                <a:lightRig rig="threePt" dir="t">
                  <a:rot lat="0" lon="0" rev="1200000"/>
                </a:lightRig>
              </a:scene3d>
              <a:sp3d>
                <a:bevelT w="63500" h="25400"/>
              </a:sp3d>
            </c:spPr>
          </c:dPt>
          <c:dPt>
            <c:idx val="1"/>
            <c:invertIfNegative val="0"/>
            <c:bubble3D val="0"/>
            <c:spPr>
              <a:solidFill>
                <a:schemeClr val="bg2">
                  <a:lumMod val="50000"/>
                </a:schemeClr>
              </a:solidFill>
              <a:ln>
                <a:noFill/>
              </a:ln>
              <a:effectLst/>
              <a:scene3d>
                <a:camera prst="orthographicFront"/>
                <a:lightRig rig="threePt" dir="t">
                  <a:rot lat="0" lon="0" rev="1200000"/>
                </a:lightRig>
              </a:scene3d>
              <a:sp3d>
                <a:bevelT w="63500" h="25400"/>
              </a:sp3d>
            </c:spPr>
          </c:dPt>
          <c:dPt>
            <c:idx val="2"/>
            <c:invertIfNegative val="0"/>
            <c:bubble3D val="0"/>
            <c:spPr>
              <a:solidFill>
                <a:schemeClr val="bg2"/>
              </a:solidFill>
              <a:ln>
                <a:noFill/>
              </a:ln>
              <a:effectLst/>
              <a:scene3d>
                <a:camera prst="orthographicFront"/>
                <a:lightRig rig="threePt" dir="t">
                  <a:rot lat="0" lon="0" rev="1200000"/>
                </a:lightRig>
              </a:scene3d>
              <a:sp3d>
                <a:bevelT w="63500" h="25400"/>
              </a:sp3d>
            </c:spPr>
          </c:dPt>
          <c:dPt>
            <c:idx val="3"/>
            <c:invertIfNegative val="0"/>
            <c:bubble3D val="0"/>
            <c:spPr>
              <a:solidFill>
                <a:schemeClr val="bg2"/>
              </a:solidFill>
              <a:ln>
                <a:noFill/>
              </a:ln>
              <a:effectLst/>
              <a:scene3d>
                <a:camera prst="orthographicFront"/>
                <a:lightRig rig="threePt" dir="t">
                  <a:rot lat="0" lon="0" rev="1200000"/>
                </a:lightRig>
              </a:scene3d>
              <a:sp3d>
                <a:bevelT w="63500" h="25400"/>
              </a:sp3d>
            </c:spPr>
          </c:dPt>
          <c:dPt>
            <c:idx val="4"/>
            <c:invertIfNegative val="0"/>
            <c:bubble3D val="0"/>
            <c:spPr>
              <a:solidFill>
                <a:schemeClr val="bg2"/>
              </a:solidFill>
              <a:ln>
                <a:noFill/>
              </a:ln>
              <a:effectLst/>
              <a:scene3d>
                <a:camera prst="orthographicFront"/>
                <a:lightRig rig="threePt" dir="t">
                  <a:rot lat="0" lon="0" rev="1200000"/>
                </a:lightRig>
              </a:scene3d>
              <a:sp3d>
                <a:bevelT w="63500" h="25400"/>
              </a:sp3d>
            </c:spPr>
          </c:dPt>
          <c:dPt>
            <c:idx val="5"/>
            <c:invertIfNegative val="0"/>
            <c:bubble3D val="0"/>
            <c:spPr>
              <a:solidFill>
                <a:schemeClr val="bg2"/>
              </a:solidFill>
              <a:ln>
                <a:noFill/>
              </a:ln>
              <a:effectLst/>
              <a:scene3d>
                <a:camera prst="orthographicFront"/>
                <a:lightRig rig="threePt" dir="t">
                  <a:rot lat="0" lon="0" rev="1200000"/>
                </a:lightRig>
              </a:scene3d>
              <a:sp3d>
                <a:bevelT w="63500" h="25400"/>
              </a:sp3d>
            </c:spPr>
          </c:dPt>
          <c:dPt>
            <c:idx val="6"/>
            <c:invertIfNegative val="0"/>
            <c:bubble3D val="0"/>
            <c:spPr>
              <a:solidFill>
                <a:schemeClr val="bg2"/>
              </a:solidFill>
              <a:ln>
                <a:noFill/>
              </a:ln>
              <a:effectLst/>
              <a:scene3d>
                <a:camera prst="orthographicFront"/>
                <a:lightRig rig="threePt" dir="t">
                  <a:rot lat="0" lon="0" rev="1200000"/>
                </a:lightRig>
              </a:scene3d>
              <a:sp3d>
                <a:bevelT w="63500" h="25400"/>
              </a:sp3d>
            </c:spPr>
          </c:dPt>
          <c:dPt>
            <c:idx val="7"/>
            <c:invertIfNegative val="0"/>
            <c:bubble3D val="0"/>
            <c:spPr>
              <a:solidFill>
                <a:schemeClr val="bg2"/>
              </a:solidFill>
              <a:ln>
                <a:noFill/>
              </a:ln>
              <a:effectLst/>
              <a:scene3d>
                <a:camera prst="orthographicFront"/>
                <a:lightRig rig="threePt" dir="t">
                  <a:rot lat="0" lon="0" rev="1200000"/>
                </a:lightRig>
              </a:scene3d>
              <a:sp3d>
                <a:bevelT w="63500" h="25400"/>
              </a:sp3d>
            </c:spPr>
          </c:dPt>
          <c:dLbls>
            <c:spPr>
              <a:noFill/>
              <a:ln w="25366">
                <a:noFill/>
              </a:ln>
            </c:spPr>
            <c:txPr>
              <a:bodyPr rot="0" spcFirstLastPara="1" vertOverflow="ellipsis" vert="horz" wrap="square" lIns="38100" tIns="19050" rIns="38100" bIns="19050" anchor="ctr" anchorCtr="1">
                <a:spAutoFit/>
              </a:bodyPr>
              <a:lstStyle/>
              <a:p>
                <a:pPr>
                  <a:defRPr sz="1796"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Sheet1!$A$2:$A$9</c:f>
              <c:strCache>
                <c:ptCount val="8"/>
                <c:pt idx="0">
                  <c:v>Não exibe nenhum dos comportamentos</c:v>
                </c:pt>
                <c:pt idx="1">
                  <c:v>Exibe 3+ dos comportamentos</c:v>
                </c:pt>
                <c:pt idx="2">
                  <c:v>Tenta limitar o contacto com a sua família</c:v>
                </c:pt>
                <c:pt idx="3">
                  <c:v>Proíbe encontro com as suas amigas</c:v>
                </c:pt>
                <c:pt idx="4">
                  <c:v>Frequentemente lhe acusa de ser infiel</c:v>
                </c:pt>
                <c:pt idx="5">
                  <c:v>Insiste saber onde está a toda hora</c:v>
                </c:pt>
                <c:pt idx="6">
                  <c:v>Desconfia dela na gestão de dinheiro</c:v>
                </c:pt>
                <c:pt idx="7">
                  <c:v>Tem ciúmes ou fica zangado se fala com outro homem</c:v>
                </c:pt>
              </c:strCache>
            </c:strRef>
          </c:cat>
          <c:val>
            <c:numRef>
              <c:f>Sheet1!$B$2:$B$9</c:f>
              <c:numCache>
                <c:formatCode>General</c:formatCode>
                <c:ptCount val="8"/>
                <c:pt idx="0">
                  <c:v>35</c:v>
                </c:pt>
                <c:pt idx="1">
                  <c:v>28</c:v>
                </c:pt>
                <c:pt idx="2">
                  <c:v>9</c:v>
                </c:pt>
                <c:pt idx="3">
                  <c:v>19</c:v>
                </c:pt>
                <c:pt idx="4" formatCode="0">
                  <c:v>20</c:v>
                </c:pt>
                <c:pt idx="5">
                  <c:v>33</c:v>
                </c:pt>
                <c:pt idx="6">
                  <c:v>34</c:v>
                </c:pt>
                <c:pt idx="7">
                  <c:v>48</c:v>
                </c:pt>
              </c:numCache>
            </c:numRef>
          </c:val>
        </c:ser>
        <c:dLbls>
          <c:showLegendKey val="0"/>
          <c:showVal val="0"/>
          <c:showCatName val="0"/>
          <c:showSerName val="0"/>
          <c:showPercent val="0"/>
          <c:showBubbleSize val="0"/>
        </c:dLbls>
        <c:gapWidth val="100"/>
        <c:axId val="537169688"/>
        <c:axId val="537170472"/>
      </c:barChart>
      <c:catAx>
        <c:axId val="537169688"/>
        <c:scaling>
          <c:orientation val="minMax"/>
        </c:scaling>
        <c:delete val="0"/>
        <c:axPos val="l"/>
        <c:numFmt formatCode="General" sourceLinked="1"/>
        <c:majorTickMark val="none"/>
        <c:minorTickMark val="none"/>
        <c:tickLblPos val="nextTo"/>
        <c:spPr>
          <a:noFill/>
          <a:ln w="9499" cap="flat" cmpd="sng" algn="ctr">
            <a:solidFill>
              <a:schemeClr val="tx1"/>
            </a:solidFill>
            <a:round/>
          </a:ln>
          <a:effectLst/>
        </c:spPr>
        <c:txPr>
          <a:bodyPr rot="-60000000" spcFirstLastPara="1" vertOverflow="ellipsis" vert="horz" wrap="square" anchor="ctr" anchorCtr="1"/>
          <a:lstStyle/>
          <a:p>
            <a:pPr>
              <a:defRPr sz="1796" b="0" i="0" u="none" strike="noStrike" kern="1200" baseline="0">
                <a:solidFill>
                  <a:schemeClr val="tx1"/>
                </a:solidFill>
                <a:latin typeface="+mn-lt"/>
                <a:ea typeface="+mn-ea"/>
                <a:cs typeface="+mn-cs"/>
              </a:defRPr>
            </a:pPr>
            <a:endParaRPr lang="en-US"/>
          </a:p>
        </c:txPr>
        <c:crossAx val="537170472"/>
        <c:crosses val="autoZero"/>
        <c:auto val="1"/>
        <c:lblAlgn val="ctr"/>
        <c:lblOffset val="100"/>
        <c:noMultiLvlLbl val="0"/>
      </c:catAx>
      <c:valAx>
        <c:axId val="537170472"/>
        <c:scaling>
          <c:orientation val="minMax"/>
          <c:max val="100"/>
        </c:scaling>
        <c:delete val="1"/>
        <c:axPos val="b"/>
        <c:numFmt formatCode="General" sourceLinked="1"/>
        <c:majorTickMark val="out"/>
        <c:minorTickMark val="none"/>
        <c:tickLblPos val="nextTo"/>
        <c:crossAx val="537169688"/>
        <c:crosses val="autoZero"/>
        <c:crossBetween val="between"/>
      </c:valAx>
      <c:spPr>
        <a:noFill/>
        <a:ln w="25366">
          <a:noFill/>
        </a:ln>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Alguma vez</c:v>
                </c:pt>
              </c:strCache>
            </c:strRef>
          </c:tx>
          <c:spPr>
            <a:solidFill>
              <a:schemeClr val="bg2"/>
            </a:solidFill>
            <a:ln>
              <a:noFill/>
            </a:ln>
            <a:effectLst/>
            <a:scene3d>
              <a:camera prst="orthographicFront"/>
              <a:lightRig rig="threePt" dir="t">
                <a:rot lat="0" lon="0" rev="1200000"/>
              </a:lightRig>
            </a:scene3d>
            <a:sp3d>
              <a:bevelT w="63500" h="25400"/>
            </a:sp3d>
          </c:spPr>
          <c:invertIfNegative val="0"/>
          <c:dPt>
            <c:idx val="1"/>
            <c:invertIfNegative val="0"/>
            <c:bubble3D val="0"/>
          </c:dPt>
          <c:dLbls>
            <c:spPr>
              <a:noFill/>
              <a:ln w="25366">
                <a:noFill/>
              </a:ln>
            </c:spPr>
            <c:txPr>
              <a:bodyPr rot="0" spcFirstLastPara="1" vertOverflow="ellipsis" vert="horz" wrap="square" lIns="38100" tIns="19050" rIns="38100" bIns="19050" anchor="ctr" anchorCtr="1">
                <a:spAutoFit/>
              </a:bodyPr>
              <a:lstStyle/>
              <a:p>
                <a:pPr>
                  <a:defRPr sz="1796"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Sheet1!$A$2:$A$6</c:f>
              <c:strCache>
                <c:ptCount val="5"/>
                <c:pt idx="0">
                  <c:v>Violência emocional</c:v>
                </c:pt>
                <c:pt idx="1">
                  <c:v>Violência física</c:v>
                </c:pt>
                <c:pt idx="2">
                  <c:v>Violência sexual</c:v>
                </c:pt>
                <c:pt idx="3">
                  <c:v>Violência física e/ou sexual</c:v>
                </c:pt>
                <c:pt idx="4">
                  <c:v>Violência emocional, física e/ou sexual</c:v>
                </c:pt>
              </c:strCache>
            </c:strRef>
          </c:cat>
          <c:val>
            <c:numRef>
              <c:f>Sheet1!$B$2:$B$6</c:f>
              <c:numCache>
                <c:formatCode>0</c:formatCode>
                <c:ptCount val="5"/>
                <c:pt idx="0">
                  <c:v>28</c:v>
                </c:pt>
                <c:pt idx="1">
                  <c:v>33</c:v>
                </c:pt>
                <c:pt idx="2">
                  <c:v>8</c:v>
                </c:pt>
                <c:pt idx="3">
                  <c:v>34</c:v>
                </c:pt>
                <c:pt idx="4">
                  <c:v>41</c:v>
                </c:pt>
              </c:numCache>
            </c:numRef>
          </c:val>
        </c:ser>
        <c:ser>
          <c:idx val="1"/>
          <c:order val="1"/>
          <c:tx>
            <c:strRef>
              <c:f>Sheet1!$C$1</c:f>
              <c:strCache>
                <c:ptCount val="1"/>
                <c:pt idx="0">
                  <c:v>Nos últimos 12 meses</c:v>
                </c:pt>
              </c:strCache>
            </c:strRef>
          </c:tx>
          <c:spPr>
            <a:solidFill>
              <a:schemeClr val="accent6"/>
            </a:solidFill>
            <a:ln>
              <a:noFill/>
            </a:ln>
            <a:effectLst/>
            <a:scene3d>
              <a:camera prst="orthographicFront"/>
              <a:lightRig rig="threePt" dir="t">
                <a:rot lat="0" lon="0" rev="1200000"/>
              </a:lightRig>
            </a:scene3d>
            <a:sp3d>
              <a:bevelT w="63500" h="25400"/>
            </a:sp3d>
          </c:spPr>
          <c:invertIfNegative val="0"/>
          <c:dLbls>
            <c:spPr>
              <a:noFill/>
              <a:ln w="25366">
                <a:noFill/>
              </a:ln>
            </c:spPr>
            <c:txPr>
              <a:bodyPr rot="0" spcFirstLastPara="1" vertOverflow="ellipsis" vert="horz" wrap="square" lIns="38100" tIns="19050" rIns="38100" bIns="19050" anchor="ctr" anchorCtr="1">
                <a:spAutoFit/>
              </a:bodyPr>
              <a:lstStyle/>
              <a:p>
                <a:pPr>
                  <a:defRPr sz="1796"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Sheet1!$A$2:$A$6</c:f>
              <c:strCache>
                <c:ptCount val="5"/>
                <c:pt idx="0">
                  <c:v>Violência emocional</c:v>
                </c:pt>
                <c:pt idx="1">
                  <c:v>Violência física</c:v>
                </c:pt>
                <c:pt idx="2">
                  <c:v>Violência sexual</c:v>
                </c:pt>
                <c:pt idx="3">
                  <c:v>Violência física e/ou sexual</c:v>
                </c:pt>
                <c:pt idx="4">
                  <c:v>Violência emocional, física e/ou sexual</c:v>
                </c:pt>
              </c:strCache>
            </c:strRef>
          </c:cat>
          <c:val>
            <c:numRef>
              <c:f>Sheet1!$C$2:$C$6</c:f>
              <c:numCache>
                <c:formatCode>General</c:formatCode>
                <c:ptCount val="5"/>
                <c:pt idx="0" formatCode="0">
                  <c:v>24</c:v>
                </c:pt>
                <c:pt idx="1">
                  <c:v>24</c:v>
                </c:pt>
                <c:pt idx="2">
                  <c:v>7</c:v>
                </c:pt>
                <c:pt idx="3">
                  <c:v>26</c:v>
                </c:pt>
                <c:pt idx="4">
                  <c:v>34</c:v>
                </c:pt>
              </c:numCache>
            </c:numRef>
          </c:val>
        </c:ser>
        <c:dLbls>
          <c:showLegendKey val="0"/>
          <c:showVal val="0"/>
          <c:showCatName val="0"/>
          <c:showSerName val="0"/>
          <c:showPercent val="0"/>
          <c:showBubbleSize val="0"/>
        </c:dLbls>
        <c:gapWidth val="150"/>
        <c:axId val="521251312"/>
        <c:axId val="521251704"/>
      </c:barChart>
      <c:catAx>
        <c:axId val="521251312"/>
        <c:scaling>
          <c:orientation val="minMax"/>
        </c:scaling>
        <c:delete val="0"/>
        <c:axPos val="b"/>
        <c:numFmt formatCode="General" sourceLinked="1"/>
        <c:majorTickMark val="none"/>
        <c:minorTickMark val="none"/>
        <c:tickLblPos val="nextTo"/>
        <c:spPr>
          <a:noFill/>
          <a:ln w="9499" cap="flat" cmpd="sng" algn="ctr">
            <a:solidFill>
              <a:schemeClr val="tx1"/>
            </a:solidFill>
            <a:round/>
          </a:ln>
          <a:effectLst/>
        </c:spPr>
        <c:txPr>
          <a:bodyPr rot="-60000000" spcFirstLastPara="1" vertOverflow="ellipsis" vert="horz" wrap="square" anchor="ctr" anchorCtr="1"/>
          <a:lstStyle/>
          <a:p>
            <a:pPr>
              <a:defRPr sz="1796" b="0" i="0" u="none" strike="noStrike" kern="1200" baseline="0">
                <a:solidFill>
                  <a:schemeClr val="tx1"/>
                </a:solidFill>
                <a:latin typeface="+mn-lt"/>
                <a:ea typeface="+mn-ea"/>
                <a:cs typeface="+mn-cs"/>
              </a:defRPr>
            </a:pPr>
            <a:endParaRPr lang="en-US"/>
          </a:p>
        </c:txPr>
        <c:crossAx val="521251704"/>
        <c:crosses val="autoZero"/>
        <c:auto val="1"/>
        <c:lblAlgn val="ctr"/>
        <c:lblOffset val="100"/>
        <c:noMultiLvlLbl val="0"/>
      </c:catAx>
      <c:valAx>
        <c:axId val="521251704"/>
        <c:scaling>
          <c:orientation val="minMax"/>
          <c:max val="100"/>
        </c:scaling>
        <c:delete val="1"/>
        <c:axPos val="l"/>
        <c:numFmt formatCode="0" sourceLinked="1"/>
        <c:majorTickMark val="out"/>
        <c:minorTickMark val="none"/>
        <c:tickLblPos val="nextTo"/>
        <c:crossAx val="521251312"/>
        <c:crosses val="autoZero"/>
        <c:crossBetween val="between"/>
      </c:valAx>
      <c:spPr>
        <a:noFill/>
        <a:ln w="25366">
          <a:noFill/>
        </a:ln>
      </c:spPr>
    </c:plotArea>
    <c:legend>
      <c:legendPos val="t"/>
      <c:layout/>
      <c:overlay val="0"/>
      <c:spPr>
        <a:noFill/>
        <a:ln w="25366">
          <a:noFill/>
        </a:ln>
      </c:spPr>
      <c:txPr>
        <a:bodyPr rot="0" spcFirstLastPara="1" vertOverflow="ellipsis" vert="horz" wrap="square" anchor="ctr" anchorCtr="1"/>
        <a:lstStyle/>
        <a:p>
          <a:pPr>
            <a:defRPr sz="1796"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5277779448576055E-2"/>
          <c:y val="7.5355181694866991E-2"/>
          <c:w val="0.96944444110284789"/>
          <c:h val="0.71919458001251324"/>
        </c:manualLayout>
      </c:layout>
      <c:barChart>
        <c:barDir val="col"/>
        <c:grouping val="clustered"/>
        <c:varyColors val="0"/>
        <c:ser>
          <c:idx val="0"/>
          <c:order val="0"/>
          <c:tx>
            <c:strRef>
              <c:f>Sheet1!$B$1</c:f>
              <c:strCache>
                <c:ptCount val="1"/>
                <c:pt idx="0">
                  <c:v>Mulheres actualmente casadas</c:v>
                </c:pt>
              </c:strCache>
            </c:strRef>
          </c:tx>
          <c:spPr>
            <a:solidFill>
              <a:schemeClr val="bg2"/>
            </a:solidFill>
            <a:ln>
              <a:noFill/>
            </a:ln>
            <a:effectLst/>
            <a:scene3d>
              <a:camera prst="orthographicFront"/>
              <a:lightRig rig="threePt" dir="t">
                <a:rot lat="0" lon="0" rev="1200000"/>
              </a:lightRig>
            </a:scene3d>
            <a:sp3d>
              <a:bevelT w="63500" h="25400"/>
            </a:sp3d>
          </c:spPr>
          <c:invertIfNegative val="0"/>
          <c:dLbls>
            <c:spPr>
              <a:noFill/>
              <a:ln w="25366">
                <a:noFill/>
              </a:ln>
            </c:spPr>
            <c:txPr>
              <a:bodyPr rot="0" spcFirstLastPara="1" vertOverflow="ellipsis" vert="horz" wrap="square" lIns="38100" tIns="19050" rIns="38100" bIns="19050" anchor="ctr" anchorCtr="1">
                <a:spAutoFit/>
              </a:bodyPr>
              <a:lstStyle/>
              <a:p>
                <a:pPr>
                  <a:defRPr sz="1796"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Sheet1!$A$2:$A$6</c:f>
              <c:strCache>
                <c:ptCount val="5"/>
                <c:pt idx="0">
                  <c:v>Violência emocional</c:v>
                </c:pt>
                <c:pt idx="1">
                  <c:v>Violência física</c:v>
                </c:pt>
                <c:pt idx="2">
                  <c:v>Violência sexual</c:v>
                </c:pt>
                <c:pt idx="3">
                  <c:v>Violência física e/ou sexual</c:v>
                </c:pt>
                <c:pt idx="4">
                  <c:v>Violência emocional, física e/ou sexual</c:v>
                </c:pt>
              </c:strCache>
            </c:strRef>
          </c:cat>
          <c:val>
            <c:numRef>
              <c:f>Sheet1!$B$2:$B$6</c:f>
              <c:numCache>
                <c:formatCode>0</c:formatCode>
                <c:ptCount val="5"/>
                <c:pt idx="0">
                  <c:v>27</c:v>
                </c:pt>
                <c:pt idx="1">
                  <c:v>32</c:v>
                </c:pt>
                <c:pt idx="2">
                  <c:v>7</c:v>
                </c:pt>
                <c:pt idx="3" formatCode="General">
                  <c:v>33</c:v>
                </c:pt>
                <c:pt idx="4">
                  <c:v>41</c:v>
                </c:pt>
              </c:numCache>
            </c:numRef>
          </c:val>
        </c:ser>
        <c:ser>
          <c:idx val="1"/>
          <c:order val="1"/>
          <c:tx>
            <c:strRef>
              <c:f>Sheet1!$C$1</c:f>
              <c:strCache>
                <c:ptCount val="1"/>
                <c:pt idx="0">
                  <c:v>Mulheres divorciadas/separadas/viúvas</c:v>
                </c:pt>
              </c:strCache>
            </c:strRef>
          </c:tx>
          <c:spPr>
            <a:solidFill>
              <a:schemeClr val="accent6"/>
            </a:solidFill>
            <a:ln>
              <a:noFill/>
            </a:ln>
            <a:effectLst/>
            <a:scene3d>
              <a:camera prst="orthographicFront"/>
              <a:lightRig rig="threePt" dir="t">
                <a:rot lat="0" lon="0" rev="1200000"/>
              </a:lightRig>
            </a:scene3d>
            <a:sp3d>
              <a:bevelT w="63500" h="25400"/>
            </a:sp3d>
          </c:spPr>
          <c:invertIfNegative val="0"/>
          <c:dLbls>
            <c:spPr>
              <a:noFill/>
              <a:ln w="25366">
                <a:noFill/>
              </a:ln>
            </c:spPr>
            <c:txPr>
              <a:bodyPr rot="0" spcFirstLastPara="1" vertOverflow="ellipsis" vert="horz" wrap="square" lIns="38100" tIns="19050" rIns="38100" bIns="19050" anchor="ctr" anchorCtr="1">
                <a:spAutoFit/>
              </a:bodyPr>
              <a:lstStyle/>
              <a:p>
                <a:pPr>
                  <a:defRPr sz="1796"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Sheet1!$A$2:$A$6</c:f>
              <c:strCache>
                <c:ptCount val="5"/>
                <c:pt idx="0">
                  <c:v>Violência emocional</c:v>
                </c:pt>
                <c:pt idx="1">
                  <c:v>Violência física</c:v>
                </c:pt>
                <c:pt idx="2">
                  <c:v>Violência sexual</c:v>
                </c:pt>
                <c:pt idx="3">
                  <c:v>Violência física e/ou sexual</c:v>
                </c:pt>
                <c:pt idx="4">
                  <c:v>Violência emocional, física e/ou sexual</c:v>
                </c:pt>
              </c:strCache>
            </c:strRef>
          </c:cat>
          <c:val>
            <c:numRef>
              <c:f>Sheet1!$C$2:$C$6</c:f>
              <c:numCache>
                <c:formatCode>0</c:formatCode>
                <c:ptCount val="5"/>
                <c:pt idx="0">
                  <c:v>34</c:v>
                </c:pt>
                <c:pt idx="1">
                  <c:v>37</c:v>
                </c:pt>
                <c:pt idx="2">
                  <c:v>10</c:v>
                </c:pt>
                <c:pt idx="3" formatCode="General">
                  <c:v>38</c:v>
                </c:pt>
                <c:pt idx="4">
                  <c:v>45</c:v>
                </c:pt>
              </c:numCache>
            </c:numRef>
          </c:val>
        </c:ser>
        <c:dLbls>
          <c:showLegendKey val="0"/>
          <c:showVal val="0"/>
          <c:showCatName val="0"/>
          <c:showSerName val="0"/>
          <c:showPercent val="0"/>
          <c:showBubbleSize val="0"/>
        </c:dLbls>
        <c:gapWidth val="100"/>
        <c:axId val="537169296"/>
        <c:axId val="537165768"/>
      </c:barChart>
      <c:catAx>
        <c:axId val="537169296"/>
        <c:scaling>
          <c:orientation val="minMax"/>
        </c:scaling>
        <c:delete val="0"/>
        <c:axPos val="b"/>
        <c:numFmt formatCode="General" sourceLinked="1"/>
        <c:majorTickMark val="none"/>
        <c:minorTickMark val="none"/>
        <c:tickLblPos val="nextTo"/>
        <c:spPr>
          <a:noFill/>
          <a:ln w="9499" cap="flat" cmpd="sng" algn="ctr">
            <a:solidFill>
              <a:schemeClr val="tx1"/>
            </a:solidFill>
            <a:round/>
          </a:ln>
          <a:effectLst/>
        </c:spPr>
        <c:txPr>
          <a:bodyPr rot="-60000000" spcFirstLastPara="1" vertOverflow="ellipsis" vert="horz" wrap="square" anchor="ctr" anchorCtr="1"/>
          <a:lstStyle/>
          <a:p>
            <a:pPr>
              <a:defRPr sz="1796" b="0" i="0" u="none" strike="noStrike" kern="1200" baseline="0">
                <a:solidFill>
                  <a:schemeClr val="tx1"/>
                </a:solidFill>
                <a:latin typeface="+mn-lt"/>
                <a:ea typeface="+mn-ea"/>
                <a:cs typeface="+mn-cs"/>
              </a:defRPr>
            </a:pPr>
            <a:endParaRPr lang="en-US"/>
          </a:p>
        </c:txPr>
        <c:crossAx val="537165768"/>
        <c:crosses val="autoZero"/>
        <c:auto val="1"/>
        <c:lblAlgn val="ctr"/>
        <c:lblOffset val="100"/>
        <c:noMultiLvlLbl val="0"/>
      </c:catAx>
      <c:valAx>
        <c:axId val="537165768"/>
        <c:scaling>
          <c:orientation val="minMax"/>
          <c:max val="100"/>
        </c:scaling>
        <c:delete val="1"/>
        <c:axPos val="l"/>
        <c:numFmt formatCode="0" sourceLinked="1"/>
        <c:majorTickMark val="out"/>
        <c:minorTickMark val="none"/>
        <c:tickLblPos val="nextTo"/>
        <c:crossAx val="537169296"/>
        <c:crosses val="autoZero"/>
        <c:crossBetween val="between"/>
      </c:valAx>
      <c:spPr>
        <a:noFill/>
        <a:ln w="25366">
          <a:noFill/>
        </a:ln>
      </c:spPr>
    </c:plotArea>
    <c:legend>
      <c:legendPos val="t"/>
      <c:layout/>
      <c:overlay val="0"/>
      <c:spPr>
        <a:noFill/>
        <a:ln w="25366">
          <a:noFill/>
        </a:ln>
      </c:spPr>
      <c:txPr>
        <a:bodyPr rot="0" spcFirstLastPara="1" vertOverflow="ellipsis" vert="horz" wrap="square" anchor="ctr" anchorCtr="1"/>
        <a:lstStyle/>
        <a:p>
          <a:pPr>
            <a:defRPr sz="1796"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7382003939754996E-2"/>
          <c:y val="8.5155825411950187E-2"/>
          <c:w val="0.96523599212049005"/>
          <c:h val="0.81707870206293909"/>
        </c:manualLayout>
      </c:layout>
      <c:barChart>
        <c:barDir val="col"/>
        <c:grouping val="clustered"/>
        <c:varyColors val="0"/>
        <c:ser>
          <c:idx val="0"/>
          <c:order val="0"/>
          <c:tx>
            <c:strRef>
              <c:f>Sheet1!$B$1</c:f>
              <c:strCache>
                <c:ptCount val="1"/>
                <c:pt idx="0">
                  <c:v>Mulheres</c:v>
                </c:pt>
              </c:strCache>
            </c:strRef>
          </c:tx>
          <c:spPr>
            <a:solidFill>
              <a:schemeClr val="accent6"/>
            </a:solidFill>
            <a:ln>
              <a:noFill/>
            </a:ln>
            <a:effectLst/>
            <a:scene3d>
              <a:camera prst="orthographicFront"/>
              <a:lightRig rig="threePt" dir="t">
                <a:rot lat="0" lon="0" rev="1200000"/>
              </a:lightRig>
            </a:scene3d>
            <a:sp3d>
              <a:bevelT w="63500" h="25400"/>
            </a:sp3d>
          </c:spPr>
          <c:invertIfNegative val="0"/>
          <c:dLbls>
            <c:spPr>
              <a:noFill/>
              <a:ln w="25392">
                <a:noFill/>
              </a:ln>
            </c:spPr>
            <c:txPr>
              <a:bodyPr rot="0" spcFirstLastPara="1" vertOverflow="ellipsis" vert="horz" wrap="square" lIns="38100" tIns="19050" rIns="38100" bIns="19050" anchor="ctr" anchorCtr="1">
                <a:spAutoFit/>
              </a:bodyPr>
              <a:lstStyle/>
              <a:p>
                <a:pPr>
                  <a:defRPr sz="179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Em dinheiro</c:v>
                </c:pt>
                <c:pt idx="1">
                  <c:v>Em dinheiro e em espécie</c:v>
                </c:pt>
                <c:pt idx="2">
                  <c:v>Em espécie</c:v>
                </c:pt>
                <c:pt idx="3">
                  <c:v>Não remunerado</c:v>
                </c:pt>
              </c:strCache>
            </c:strRef>
          </c:cat>
          <c:val>
            <c:numRef>
              <c:f>Sheet1!$B$2:$B$5</c:f>
              <c:numCache>
                <c:formatCode>0</c:formatCode>
                <c:ptCount val="4"/>
                <c:pt idx="0">
                  <c:v>55</c:v>
                </c:pt>
                <c:pt idx="1">
                  <c:v>13</c:v>
                </c:pt>
                <c:pt idx="2">
                  <c:v>3</c:v>
                </c:pt>
                <c:pt idx="3">
                  <c:v>30</c:v>
                </c:pt>
              </c:numCache>
            </c:numRef>
          </c:val>
        </c:ser>
        <c:ser>
          <c:idx val="1"/>
          <c:order val="1"/>
          <c:tx>
            <c:strRef>
              <c:f>Sheet1!$C$1</c:f>
              <c:strCache>
                <c:ptCount val="1"/>
                <c:pt idx="0">
                  <c:v>Homens</c:v>
                </c:pt>
              </c:strCache>
            </c:strRef>
          </c:tx>
          <c:spPr>
            <a:solidFill>
              <a:schemeClr val="tx2">
                <a:lumMod val="75000"/>
                <a:lumOff val="25000"/>
              </a:schemeClr>
            </a:solidFill>
            <a:ln>
              <a:noFill/>
            </a:ln>
            <a:effectLst/>
            <a:scene3d>
              <a:camera prst="orthographicFront"/>
              <a:lightRig rig="threePt" dir="t">
                <a:rot lat="0" lon="0" rev="1200000"/>
              </a:lightRig>
            </a:scene3d>
            <a:sp3d>
              <a:bevelT w="63500" h="25400"/>
            </a:sp3d>
          </c:spPr>
          <c:invertIfNegative val="0"/>
          <c:dLbls>
            <c:spPr>
              <a:noFill/>
              <a:ln w="25392">
                <a:noFill/>
              </a:ln>
            </c:spPr>
            <c:txPr>
              <a:bodyPr rot="0" spcFirstLastPara="1" vertOverflow="ellipsis" vert="horz" wrap="square" lIns="38100" tIns="19050" rIns="38100" bIns="19050" anchor="ctr" anchorCtr="1">
                <a:spAutoFit/>
              </a:bodyPr>
              <a:lstStyle/>
              <a:p>
                <a:pPr>
                  <a:defRPr sz="179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Em dinheiro</c:v>
                </c:pt>
                <c:pt idx="1">
                  <c:v>Em dinheiro e em espécie</c:v>
                </c:pt>
                <c:pt idx="2">
                  <c:v>Em espécie</c:v>
                </c:pt>
                <c:pt idx="3">
                  <c:v>Não remunerado</c:v>
                </c:pt>
              </c:strCache>
            </c:strRef>
          </c:cat>
          <c:val>
            <c:numRef>
              <c:f>Sheet1!$C$2:$C$5</c:f>
              <c:numCache>
                <c:formatCode>0</c:formatCode>
                <c:ptCount val="4"/>
                <c:pt idx="0">
                  <c:v>73</c:v>
                </c:pt>
                <c:pt idx="1">
                  <c:v>14</c:v>
                </c:pt>
                <c:pt idx="2">
                  <c:v>1</c:v>
                </c:pt>
                <c:pt idx="3">
                  <c:v>12</c:v>
                </c:pt>
              </c:numCache>
            </c:numRef>
          </c:val>
        </c:ser>
        <c:dLbls>
          <c:showLegendKey val="0"/>
          <c:showVal val="0"/>
          <c:showCatName val="0"/>
          <c:showSerName val="0"/>
          <c:showPercent val="0"/>
          <c:showBubbleSize val="0"/>
        </c:dLbls>
        <c:gapWidth val="100"/>
        <c:axId val="537165376"/>
        <c:axId val="537164592"/>
      </c:barChart>
      <c:catAx>
        <c:axId val="537165376"/>
        <c:scaling>
          <c:orientation val="minMax"/>
        </c:scaling>
        <c:delete val="0"/>
        <c:axPos val="b"/>
        <c:numFmt formatCode="General" sourceLinked="1"/>
        <c:majorTickMark val="none"/>
        <c:minorTickMark val="none"/>
        <c:tickLblPos val="nextTo"/>
        <c:spPr>
          <a:noFill/>
          <a:ln w="9475" cap="flat" cmpd="sng" algn="ctr">
            <a:solidFill>
              <a:schemeClr val="tx1"/>
            </a:solidFill>
            <a:round/>
          </a:ln>
          <a:effectLst/>
        </c:spPr>
        <c:txPr>
          <a:bodyPr rot="-60000000" spcFirstLastPara="1" vertOverflow="ellipsis" vert="horz" wrap="square" anchor="ctr" anchorCtr="1"/>
          <a:lstStyle/>
          <a:p>
            <a:pPr>
              <a:defRPr sz="1790" b="0" i="0" u="none" strike="noStrike" kern="1200" baseline="0">
                <a:solidFill>
                  <a:schemeClr val="tx1"/>
                </a:solidFill>
                <a:latin typeface="+mn-lt"/>
                <a:ea typeface="+mn-ea"/>
                <a:cs typeface="+mn-cs"/>
              </a:defRPr>
            </a:pPr>
            <a:endParaRPr lang="en-US"/>
          </a:p>
        </c:txPr>
        <c:crossAx val="537164592"/>
        <c:crosses val="autoZero"/>
        <c:auto val="1"/>
        <c:lblAlgn val="ctr"/>
        <c:lblOffset val="100"/>
        <c:noMultiLvlLbl val="0"/>
      </c:catAx>
      <c:valAx>
        <c:axId val="537164592"/>
        <c:scaling>
          <c:orientation val="minMax"/>
          <c:max val="100"/>
        </c:scaling>
        <c:delete val="1"/>
        <c:axPos val="l"/>
        <c:numFmt formatCode="0" sourceLinked="1"/>
        <c:majorTickMark val="out"/>
        <c:minorTickMark val="none"/>
        <c:tickLblPos val="nextTo"/>
        <c:crossAx val="537165376"/>
        <c:crosses val="autoZero"/>
        <c:crossBetween val="between"/>
      </c:valAx>
      <c:spPr>
        <a:noFill/>
        <a:ln w="25392">
          <a:noFill/>
        </a:ln>
      </c:spPr>
    </c:plotArea>
    <c:legend>
      <c:legendPos val="t"/>
      <c:layout/>
      <c:overlay val="0"/>
      <c:spPr>
        <a:noFill/>
        <a:ln w="25392">
          <a:noFill/>
        </a:ln>
      </c:spPr>
      <c:txPr>
        <a:bodyPr rot="0" spcFirstLastPara="1" vertOverflow="ellipsis" vert="horz" wrap="square" anchor="ctr" anchorCtr="1"/>
        <a:lstStyle/>
        <a:p>
          <a:pPr>
            <a:defRPr sz="179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a:noFill/>
            </a:ln>
            <a:scene3d>
              <a:camera prst="orthographicFront"/>
              <a:lightRig rig="threePt" dir="t">
                <a:rot lat="0" lon="0" rev="1200000"/>
              </a:lightRig>
            </a:scene3d>
            <a:sp3d>
              <a:bevelT w="63500" h="25400"/>
            </a:sp3d>
          </c:spPr>
          <c:dPt>
            <c:idx val="0"/>
            <c:bubble3D val="0"/>
            <c:spPr>
              <a:solidFill>
                <a:schemeClr val="bg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1"/>
            <c:bubble3D val="0"/>
            <c:spPr>
              <a:solidFill>
                <a:schemeClr val="accent5"/>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2"/>
            <c:bubble3D val="0"/>
            <c:spPr>
              <a:solidFill>
                <a:schemeClr val="accent6"/>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Lbls>
            <c:dLbl>
              <c:idx val="0"/>
              <c:delete val="1"/>
              <c:extLst>
                <c:ext xmlns:c15="http://schemas.microsoft.com/office/drawing/2012/chart" uri="{CE6537A1-D6FC-4f65-9D91-7224C49458BB}"/>
              </c:extLst>
            </c:dLbl>
            <c:dLbl>
              <c:idx val="2"/>
              <c:layout/>
              <c:tx>
                <c:rich>
                  <a:bodyPr wrap="square" lIns="38100" tIns="19050" rIns="38100" bIns="19050" anchor="ctr">
                    <a:spAutoFit/>
                  </a:bodyPr>
                  <a:lstStyle/>
                  <a:p>
                    <a:pPr>
                      <a:defRPr sz="1800" b="1">
                        <a:solidFill>
                          <a:schemeClr val="bg1"/>
                        </a:solidFill>
                      </a:defRPr>
                    </a:pPr>
                    <a:fld id="{E0F0C696-B247-429D-8D11-E6E1F73F3FD6}" type="CATEGORYNAME">
                      <a:rPr lang="en-US">
                        <a:solidFill>
                          <a:schemeClr val="tx1"/>
                        </a:solidFill>
                      </a:rPr>
                      <a:pPr>
                        <a:defRPr sz="1800" b="1">
                          <a:solidFill>
                            <a:schemeClr val="bg1"/>
                          </a:solidFill>
                        </a:defRPr>
                      </a:pPr>
                      <a:t>[CATEGORY NAME]</a:t>
                    </a:fld>
                    <a:r>
                      <a:rPr lang="en-US" baseline="0" dirty="0">
                        <a:solidFill>
                          <a:schemeClr val="tx1"/>
                        </a:solidFill>
                      </a:rPr>
                      <a:t>
</a:t>
                    </a:r>
                    <a:fld id="{3B3F4BEA-B90B-4D95-B025-2640AB8BC507}" type="PERCENTAGE">
                      <a:rPr lang="en-US" baseline="0">
                        <a:solidFill>
                          <a:schemeClr val="tx1"/>
                        </a:solidFill>
                      </a:rPr>
                      <a:pPr>
                        <a:defRPr sz="1800" b="1">
                          <a:solidFill>
                            <a:schemeClr val="bg1"/>
                          </a:solidFill>
                        </a:defRPr>
                      </a:pPr>
                      <a:t>[PERCENTAGE]</a:t>
                    </a:fld>
                    <a:endParaRPr lang="en-US" baseline="0" dirty="0">
                      <a:solidFill>
                        <a:schemeClr val="tx1"/>
                      </a:solidFill>
                    </a:endParaRPr>
                  </a:p>
                </c:rich>
              </c:tx>
              <c:spPr>
                <a:noFill/>
                <a:ln>
                  <a:noFill/>
                </a:ln>
                <a:effectLst/>
              </c:spPr>
              <c:dLblPos val="bestFit"/>
              <c:showLegendKey val="0"/>
              <c:showVal val="0"/>
              <c:showCatName val="1"/>
              <c:showSerName val="0"/>
              <c:showPercent val="1"/>
              <c:showBubbleSize val="0"/>
              <c:separator>
</c:separator>
              <c:extLst>
                <c:ext xmlns:c15="http://schemas.microsoft.com/office/drawing/2012/chart" uri="{CE6537A1-D6FC-4f65-9D91-7224C49458BB}">
                  <c15:layout/>
                  <c15:dlblFieldTable/>
                  <c15:showDataLabelsRange val="0"/>
                </c:ext>
              </c:extLst>
            </c:dLbl>
            <c:spPr>
              <a:noFill/>
              <a:ln>
                <a:noFill/>
              </a:ln>
              <a:effectLst/>
            </c:spPr>
            <c:txPr>
              <a:bodyPr wrap="square" lIns="38100" tIns="19050" rIns="38100" bIns="19050" anchor="ctr">
                <a:spAutoFit/>
              </a:bodyPr>
              <a:lstStyle/>
              <a:p>
                <a:pPr>
                  <a:defRPr sz="1800" b="1"/>
                </a:pPr>
                <a:endParaRPr lang="en-US"/>
              </a:p>
            </c:txPr>
            <c:dLblPos val="bestFit"/>
            <c:showLegendKey val="0"/>
            <c:showVal val="0"/>
            <c:showCatName val="1"/>
            <c:showSerName val="0"/>
            <c:showPercent val="1"/>
            <c:showBubbleSize val="0"/>
            <c:separator>
</c:separator>
            <c:showLeaderLines val="1"/>
            <c:leaderLines>
              <c:spPr>
                <a:ln w="9489"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Sheet1!$A$2:$A$4</c:f>
              <c:strCache>
                <c:ptCount val="3"/>
                <c:pt idx="0">
                  <c:v>Principalmente ela</c:v>
                </c:pt>
                <c:pt idx="1">
                  <c:v>Em conjunto</c:v>
                </c:pt>
                <c:pt idx="2">
                  <c:v>Principalmente o marido</c:v>
                </c:pt>
              </c:strCache>
            </c:strRef>
          </c:cat>
          <c:val>
            <c:numRef>
              <c:f>Sheet1!$B$2:$B$4</c:f>
              <c:numCache>
                <c:formatCode>General</c:formatCode>
                <c:ptCount val="3"/>
                <c:pt idx="0">
                  <c:v>40</c:v>
                </c:pt>
                <c:pt idx="1">
                  <c:v>42</c:v>
                </c:pt>
                <c:pt idx="2">
                  <c:v>16</c:v>
                </c:pt>
              </c:numCache>
            </c:numRef>
          </c:val>
        </c:ser>
        <c:dLbls>
          <c:dLblPos val="bestFit"/>
          <c:showLegendKey val="0"/>
          <c:showVal val="1"/>
          <c:showCatName val="0"/>
          <c:showSerName val="0"/>
          <c:showPercent val="0"/>
          <c:showBubbleSize val="0"/>
          <c:showLeaderLines val="1"/>
        </c:dLbls>
        <c:firstSliceAng val="0"/>
      </c:pieChart>
      <c:spPr>
        <a:noFill/>
        <a:ln w="25351">
          <a:noFill/>
        </a:ln>
      </c:spPr>
    </c:plotArea>
    <c:plotVisOnly val="1"/>
    <c:dispBlanksAs val="gap"/>
    <c:showDLblsOverMax val="0"/>
  </c:chart>
  <c:spPr>
    <a:noFill/>
    <a:ln>
      <a:noFill/>
    </a:ln>
    <a:effectLst/>
  </c:spPr>
  <c:txPr>
    <a:bodyPr/>
    <a:lstStyle/>
    <a:p>
      <a:pPr>
        <a:defRPr/>
      </a:pPr>
      <a:endParaRPr lang="en-US"/>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a:noFill/>
            </a:ln>
            <a:scene3d>
              <a:camera prst="orthographicFront"/>
              <a:lightRig rig="threePt" dir="t">
                <a:rot lat="0" lon="0" rev="1200000"/>
              </a:lightRig>
            </a:scene3d>
            <a:sp3d>
              <a:bevelT w="63500" h="25400"/>
            </a:sp3d>
          </c:spPr>
          <c:dPt>
            <c:idx val="0"/>
            <c:bubble3D val="0"/>
            <c:spPr>
              <a:solidFill>
                <a:schemeClr val="accent5"/>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1"/>
            <c:bubble3D val="0"/>
            <c:spPr>
              <a:solidFill>
                <a:schemeClr val="bg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2"/>
            <c:bubble3D val="0"/>
            <c:spPr>
              <a:solidFill>
                <a:schemeClr val="accent6"/>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3"/>
            <c:bubble3D val="0"/>
            <c:spPr>
              <a:solidFill>
                <a:schemeClr val="tx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Lbls>
            <c:dLbl>
              <c:idx val="1"/>
              <c:layout/>
              <c:spPr>
                <a:noFill/>
                <a:ln w="25386">
                  <a:noFill/>
                </a:ln>
              </c:spPr>
              <c:txPr>
                <a:bodyPr wrap="square" lIns="38100" tIns="19050" rIns="38100" bIns="19050" anchor="ctr">
                  <a:spAutoFit/>
                </a:bodyPr>
                <a:lstStyle/>
                <a:p>
                  <a:pPr>
                    <a:defRPr sz="1799" b="1">
                      <a:solidFill>
                        <a:schemeClr val="bg1"/>
                      </a:solidFill>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ext>
              </c:extLst>
            </c:dLbl>
            <c:dLbl>
              <c:idx val="2"/>
              <c:layout/>
              <c:tx>
                <c:rich>
                  <a:bodyPr/>
                  <a:lstStyle/>
                  <a:p>
                    <a:fld id="{1DA925B7-A58A-4021-9D6A-4299F2B37CB5}" type="CATEGORYNAME">
                      <a:rPr lang="en-US">
                        <a:solidFill>
                          <a:schemeClr val="bg1"/>
                        </a:solidFill>
                      </a:rPr>
                      <a:pPr/>
                      <a:t>[CATEGORY NAME]</a:t>
                    </a:fld>
                    <a:r>
                      <a:rPr lang="en-US" baseline="0" dirty="0">
                        <a:solidFill>
                          <a:schemeClr val="bg1"/>
                        </a:solidFill>
                      </a:rPr>
                      <a:t>
</a:t>
                    </a:r>
                    <a:fld id="{CBD1F513-505F-4FEF-B4B9-F6FAAE3BCC9B}" type="PERCENTAGE">
                      <a:rPr lang="en-US" baseline="0">
                        <a:solidFill>
                          <a:schemeClr val="bg1"/>
                        </a:solidFill>
                      </a:rPr>
                      <a:pPr/>
                      <a:t>[PERCENTAGE]</a:t>
                    </a:fld>
                    <a:endParaRPr lang="en-US" baseline="0" dirty="0">
                      <a:solidFill>
                        <a:schemeClr val="bg1"/>
                      </a:solidFill>
                    </a:endParaRPr>
                  </a:p>
                </c:rich>
              </c:tx>
              <c:dLblPos val="bestFit"/>
              <c:showLegendKey val="0"/>
              <c:showVal val="0"/>
              <c:showCatName val="1"/>
              <c:showSerName val="0"/>
              <c:showPercent val="1"/>
              <c:showBubbleSize val="0"/>
              <c:separator>
</c:separator>
              <c:extLst>
                <c:ext xmlns:c15="http://schemas.microsoft.com/office/drawing/2012/chart" uri="{CE6537A1-D6FC-4f65-9D91-7224C49458BB}">
                  <c15:layout/>
                  <c15:dlblFieldTable/>
                  <c15:showDataLabelsRange val="0"/>
                </c:ext>
              </c:extLst>
            </c:dLbl>
            <c:spPr>
              <a:noFill/>
              <a:ln w="25386">
                <a:noFill/>
              </a:ln>
            </c:spPr>
            <c:txPr>
              <a:bodyPr wrap="square" lIns="38100" tIns="19050" rIns="38100" bIns="19050" anchor="ctr">
                <a:spAutoFit/>
              </a:bodyPr>
              <a:lstStyle/>
              <a:p>
                <a:pPr>
                  <a:defRPr sz="1799" b="1"/>
                </a:pPr>
                <a:endParaRPr lang="en-US"/>
              </a:p>
            </c:txPr>
            <c:dLblPos val="bestFit"/>
            <c:showLegendKey val="0"/>
            <c:showVal val="0"/>
            <c:showCatName val="1"/>
            <c:showSerName val="0"/>
            <c:showPercent val="1"/>
            <c:showBubbleSize val="0"/>
            <c:separator>
</c:separator>
            <c:showLeaderLines val="1"/>
            <c:leaderLines>
              <c:spPr>
                <a:ln w="9504"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Sheet1!$A$2:$A$5</c:f>
              <c:strCache>
                <c:ptCount val="4"/>
                <c:pt idx="0">
                  <c:v>Mais</c:v>
                </c:pt>
                <c:pt idx="1">
                  <c:v>Menos</c:v>
                </c:pt>
                <c:pt idx="2">
                  <c:v>Quase o mesmo</c:v>
                </c:pt>
                <c:pt idx="3">
                  <c:v>Marido não contribui/Não sabe</c:v>
                </c:pt>
              </c:strCache>
            </c:strRef>
          </c:cat>
          <c:val>
            <c:numRef>
              <c:f>Sheet1!$B$2:$B$5</c:f>
              <c:numCache>
                <c:formatCode>General</c:formatCode>
                <c:ptCount val="4"/>
                <c:pt idx="0">
                  <c:v>11</c:v>
                </c:pt>
                <c:pt idx="1">
                  <c:v>70</c:v>
                </c:pt>
                <c:pt idx="2">
                  <c:v>11</c:v>
                </c:pt>
                <c:pt idx="3">
                  <c:v>9</c:v>
                </c:pt>
              </c:numCache>
            </c:numRef>
          </c:val>
        </c:ser>
        <c:dLbls>
          <c:showLegendKey val="0"/>
          <c:showVal val="0"/>
          <c:showCatName val="0"/>
          <c:showSerName val="0"/>
          <c:showPercent val="0"/>
          <c:showBubbleSize val="0"/>
          <c:showLeaderLines val="1"/>
        </c:dLbls>
        <c:firstSliceAng val="0"/>
      </c:pieChart>
      <c:spPr>
        <a:noFill/>
        <a:ln w="25386">
          <a:noFill/>
        </a:ln>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manualLayout>
          <c:layoutTarget val="inner"/>
          <c:xMode val="edge"/>
          <c:yMode val="edge"/>
          <c:x val="1.7295578437310721E-2"/>
          <c:y val="6.782261592300963E-2"/>
          <c:w val="0.96540880503144655"/>
          <c:h val="0.78170999458401036"/>
        </c:manualLayout>
      </c:layout>
      <c:barChart>
        <c:barDir val="col"/>
        <c:grouping val="clustered"/>
        <c:varyColors val="0"/>
        <c:ser>
          <c:idx val="0"/>
          <c:order val="0"/>
          <c:tx>
            <c:strRef>
              <c:f>Sheet1!$B$1</c:f>
              <c:strCache>
                <c:ptCount val="1"/>
                <c:pt idx="0">
                  <c:v>Column1</c:v>
                </c:pt>
              </c:strCache>
            </c:strRef>
          </c:tx>
          <c:spPr>
            <a:solidFill>
              <a:schemeClr val="bg2"/>
            </a:solidFill>
            <a:scene3d>
              <a:camera prst="orthographicFront"/>
              <a:lightRig rig="threePt" dir="t">
                <a:rot lat="0" lon="0" rev="1200000"/>
              </a:lightRig>
            </a:scene3d>
            <a:sp3d>
              <a:bevelT w="63500" h="25400"/>
            </a:sp3d>
          </c:spPr>
          <c:invertIfNegative val="0"/>
          <c:dPt>
            <c:idx val="0"/>
            <c:invertIfNegative val="0"/>
            <c:bubble3D val="0"/>
            <c:spPr>
              <a:solidFill>
                <a:schemeClr val="bg2">
                  <a:lumMod val="40000"/>
                  <a:lumOff val="60000"/>
                </a:schemeClr>
              </a:solidFill>
              <a:scene3d>
                <a:camera prst="orthographicFront"/>
                <a:lightRig rig="threePt" dir="t">
                  <a:rot lat="0" lon="0" rev="1200000"/>
                </a:lightRig>
              </a:scene3d>
              <a:sp3d>
                <a:bevelT w="63500" h="25400"/>
              </a:sp3d>
            </c:spPr>
          </c:dPt>
          <c:dPt>
            <c:idx val="1"/>
            <c:invertIfNegative val="0"/>
            <c:bubble3D val="0"/>
            <c:spPr>
              <a:solidFill>
                <a:schemeClr val="bg2">
                  <a:lumMod val="40000"/>
                  <a:lumOff val="60000"/>
                </a:schemeClr>
              </a:solidFill>
              <a:scene3d>
                <a:camera prst="orthographicFront"/>
                <a:lightRig rig="threePt" dir="t">
                  <a:rot lat="0" lon="0" rev="1200000"/>
                </a:lightRig>
              </a:scene3d>
              <a:sp3d>
                <a:bevelT w="63500" h="25400"/>
              </a:sp3d>
            </c:spPr>
          </c:dPt>
          <c:dPt>
            <c:idx val="2"/>
            <c:invertIfNegative val="0"/>
            <c:bubble3D val="0"/>
            <c:spPr>
              <a:solidFill>
                <a:schemeClr val="bg2">
                  <a:lumMod val="40000"/>
                  <a:lumOff val="60000"/>
                </a:schemeClr>
              </a:solidFill>
              <a:scene3d>
                <a:camera prst="orthographicFront"/>
                <a:lightRig rig="threePt" dir="t">
                  <a:rot lat="0" lon="0" rev="1200000"/>
                </a:lightRig>
              </a:scene3d>
              <a:sp3d>
                <a:bevelT w="63500" h="25400"/>
              </a:sp3d>
            </c:spPr>
          </c:dPt>
          <c:dPt>
            <c:idx val="3"/>
            <c:invertIfNegative val="0"/>
            <c:bubble3D val="0"/>
          </c:dPt>
          <c:dPt>
            <c:idx val="4"/>
            <c:invertIfNegative val="0"/>
            <c:bubble3D val="0"/>
            <c:spPr>
              <a:solidFill>
                <a:schemeClr val="bg2">
                  <a:lumMod val="50000"/>
                </a:schemeClr>
              </a:solidFill>
              <a:scene3d>
                <a:camera prst="orthographicFront"/>
                <a:lightRig rig="threePt" dir="t">
                  <a:rot lat="0" lon="0" rev="1200000"/>
                </a:lightRig>
              </a:scene3d>
              <a:sp3d>
                <a:bevelT w="63500" h="25400"/>
              </a:sp3d>
            </c:spPr>
          </c:dPt>
          <c:dLbls>
            <c:spPr>
              <a:noFill/>
              <a:ln w="25332">
                <a:noFill/>
              </a:ln>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Cuidados de saúde da mulher</c:v>
                </c:pt>
                <c:pt idx="1">
                  <c:v>Compras importantes do agregado familiar</c:v>
                </c:pt>
                <c:pt idx="2">
                  <c:v>Visitar seus familiares ou parentes </c:v>
                </c:pt>
                <c:pt idx="3">
                  <c:v>Todas as 3 decisões</c:v>
                </c:pt>
                <c:pt idx="4">
                  <c:v>Nenhuma das decisões</c:v>
                </c:pt>
              </c:strCache>
            </c:strRef>
          </c:cat>
          <c:val>
            <c:numRef>
              <c:f>Sheet1!$B$2:$B$6</c:f>
              <c:numCache>
                <c:formatCode>0</c:formatCode>
                <c:ptCount val="5"/>
                <c:pt idx="0">
                  <c:v>75</c:v>
                </c:pt>
                <c:pt idx="1">
                  <c:v>81</c:v>
                </c:pt>
                <c:pt idx="2">
                  <c:v>88</c:v>
                </c:pt>
                <c:pt idx="3">
                  <c:v>65</c:v>
                </c:pt>
                <c:pt idx="4">
                  <c:v>7</c:v>
                </c:pt>
              </c:numCache>
            </c:numRef>
          </c:val>
        </c:ser>
        <c:dLbls>
          <c:showLegendKey val="0"/>
          <c:showVal val="0"/>
          <c:showCatName val="0"/>
          <c:showSerName val="0"/>
          <c:showPercent val="0"/>
          <c:showBubbleSize val="0"/>
        </c:dLbls>
        <c:gapWidth val="125"/>
        <c:overlap val="-25"/>
        <c:axId val="436948248"/>
        <c:axId val="436948640"/>
      </c:barChart>
      <c:catAx>
        <c:axId val="436948248"/>
        <c:scaling>
          <c:orientation val="minMax"/>
        </c:scaling>
        <c:delete val="0"/>
        <c:axPos val="b"/>
        <c:numFmt formatCode="General" sourceLinked="0"/>
        <c:majorTickMark val="none"/>
        <c:minorTickMark val="none"/>
        <c:tickLblPos val="nextTo"/>
        <c:spPr>
          <a:ln>
            <a:solidFill>
              <a:srgbClr val="000000"/>
            </a:solidFill>
          </a:ln>
        </c:spPr>
        <c:txPr>
          <a:bodyPr/>
          <a:lstStyle/>
          <a:p>
            <a:pPr>
              <a:defRPr>
                <a:latin typeface="Calibri" pitchFamily="34" charset="0"/>
              </a:defRPr>
            </a:pPr>
            <a:endParaRPr lang="en-US"/>
          </a:p>
        </c:txPr>
        <c:crossAx val="436948640"/>
        <c:crosses val="autoZero"/>
        <c:auto val="1"/>
        <c:lblAlgn val="ctr"/>
        <c:lblOffset val="100"/>
        <c:noMultiLvlLbl val="0"/>
      </c:catAx>
      <c:valAx>
        <c:axId val="436948640"/>
        <c:scaling>
          <c:orientation val="minMax"/>
          <c:max val="100"/>
        </c:scaling>
        <c:delete val="1"/>
        <c:axPos val="l"/>
        <c:numFmt formatCode="0" sourceLinked="1"/>
        <c:majorTickMark val="out"/>
        <c:minorTickMark val="none"/>
        <c:tickLblPos val="nextTo"/>
        <c:crossAx val="436948248"/>
        <c:crosses val="autoZero"/>
        <c:crossBetween val="between"/>
      </c:valAx>
      <c:spPr>
        <a:noFill/>
        <a:ln w="25366">
          <a:noFill/>
        </a:ln>
      </c:spPr>
    </c:plotArea>
    <c:plotVisOnly val="1"/>
    <c:dispBlanksAs val="gap"/>
    <c:showDLblsOverMax val="0"/>
  </c:chart>
  <c:txPr>
    <a:bodyPr/>
    <a:lstStyle/>
    <a:p>
      <a:pPr>
        <a:defRPr sz="1796">
          <a:solidFill>
            <a:schemeClr val="tx1"/>
          </a:solidFill>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manualLayout>
          <c:layoutTarget val="inner"/>
          <c:xMode val="edge"/>
          <c:yMode val="edge"/>
          <c:x val="1.7295578437310721E-2"/>
          <c:y val="6.782261592300963E-2"/>
          <c:w val="0.96540880503144655"/>
          <c:h val="0.78170999458401036"/>
        </c:manualLayout>
      </c:layout>
      <c:barChart>
        <c:barDir val="col"/>
        <c:grouping val="clustered"/>
        <c:varyColors val="0"/>
        <c:ser>
          <c:idx val="0"/>
          <c:order val="0"/>
          <c:tx>
            <c:strRef>
              <c:f>Sheet1!$B$1</c:f>
              <c:strCache>
                <c:ptCount val="1"/>
                <c:pt idx="0">
                  <c:v>Column1</c:v>
                </c:pt>
              </c:strCache>
            </c:strRef>
          </c:tx>
          <c:spPr>
            <a:solidFill>
              <a:schemeClr val="accent4"/>
            </a:solidFill>
            <a:scene3d>
              <a:camera prst="orthographicFront"/>
              <a:lightRig rig="threePt" dir="t">
                <a:rot lat="0" lon="0" rev="1200000"/>
              </a:lightRig>
            </a:scene3d>
            <a:sp3d>
              <a:bevelT w="63500" h="25400"/>
            </a:sp3d>
          </c:spPr>
          <c:invertIfNegative val="0"/>
          <c:dPt>
            <c:idx val="0"/>
            <c:invertIfNegative val="0"/>
            <c:bubble3D val="0"/>
            <c:spPr>
              <a:solidFill>
                <a:schemeClr val="bg2">
                  <a:lumMod val="40000"/>
                  <a:lumOff val="60000"/>
                </a:schemeClr>
              </a:solidFill>
              <a:scene3d>
                <a:camera prst="orthographicFront"/>
                <a:lightRig rig="threePt" dir="t">
                  <a:rot lat="0" lon="0" rev="1200000"/>
                </a:lightRig>
              </a:scene3d>
              <a:sp3d>
                <a:bevelT w="63500" h="25400"/>
              </a:sp3d>
            </c:spPr>
          </c:dPt>
          <c:dPt>
            <c:idx val="1"/>
            <c:invertIfNegative val="0"/>
            <c:bubble3D val="0"/>
            <c:spPr>
              <a:solidFill>
                <a:schemeClr val="bg2">
                  <a:lumMod val="40000"/>
                  <a:lumOff val="60000"/>
                </a:schemeClr>
              </a:solidFill>
              <a:scene3d>
                <a:camera prst="orthographicFront"/>
                <a:lightRig rig="threePt" dir="t">
                  <a:rot lat="0" lon="0" rev="1200000"/>
                </a:lightRig>
              </a:scene3d>
              <a:sp3d>
                <a:bevelT w="63500" h="25400"/>
              </a:sp3d>
            </c:spPr>
          </c:dPt>
          <c:dPt>
            <c:idx val="2"/>
            <c:invertIfNegative val="0"/>
            <c:bubble3D val="0"/>
            <c:spPr>
              <a:solidFill>
                <a:schemeClr val="bg2"/>
              </a:solidFill>
              <a:scene3d>
                <a:camera prst="orthographicFront"/>
                <a:lightRig rig="threePt" dir="t">
                  <a:rot lat="0" lon="0" rev="1200000"/>
                </a:lightRig>
              </a:scene3d>
              <a:sp3d>
                <a:bevelT w="63500" h="25400"/>
              </a:sp3d>
            </c:spPr>
          </c:dPt>
          <c:dPt>
            <c:idx val="3"/>
            <c:invertIfNegative val="0"/>
            <c:bubble3D val="0"/>
            <c:spPr>
              <a:solidFill>
                <a:schemeClr val="bg2">
                  <a:lumMod val="50000"/>
                </a:schemeClr>
              </a:solidFill>
              <a:scene3d>
                <a:camera prst="orthographicFront"/>
                <a:lightRig rig="threePt" dir="t">
                  <a:rot lat="0" lon="0" rev="1200000"/>
                </a:lightRig>
              </a:scene3d>
              <a:sp3d>
                <a:bevelT w="63500" h="25400"/>
              </a:sp3d>
            </c:spPr>
          </c:dPt>
          <c:dPt>
            <c:idx val="4"/>
            <c:invertIfNegative val="0"/>
            <c:bubble3D val="0"/>
          </c:dPt>
          <c:dLbls>
            <c:spPr>
              <a:noFill/>
              <a:ln>
                <a:noFill/>
              </a:ln>
              <a:effectLst/>
            </c:spPr>
            <c:txPr>
              <a:bodyPr wrap="square" lIns="38100" tIns="19050" rIns="38100" bIns="19050" anchor="ctr">
                <a:spAutoFit/>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strRef>
              <c:f>Sheet1!$A$2:$A$5</c:f>
              <c:strCache>
                <c:ptCount val="4"/>
                <c:pt idx="0">
                  <c:v>Cuidados de saúde         do homem</c:v>
                </c:pt>
                <c:pt idx="1">
                  <c:v>Compras importantes do agregado familiar</c:v>
                </c:pt>
                <c:pt idx="2">
                  <c:v>Ambas decisões</c:v>
                </c:pt>
                <c:pt idx="3">
                  <c:v>Nenhumas das duas decisões</c:v>
                </c:pt>
              </c:strCache>
            </c:strRef>
          </c:cat>
          <c:val>
            <c:numRef>
              <c:f>Sheet1!$B$2:$B$5</c:f>
              <c:numCache>
                <c:formatCode>0</c:formatCode>
                <c:ptCount val="4"/>
                <c:pt idx="0">
                  <c:v>76</c:v>
                </c:pt>
                <c:pt idx="1">
                  <c:v>65</c:v>
                </c:pt>
                <c:pt idx="2">
                  <c:v>61</c:v>
                </c:pt>
                <c:pt idx="3">
                  <c:v>20</c:v>
                </c:pt>
              </c:numCache>
            </c:numRef>
          </c:val>
        </c:ser>
        <c:dLbls>
          <c:dLblPos val="outEnd"/>
          <c:showLegendKey val="0"/>
          <c:showVal val="1"/>
          <c:showCatName val="0"/>
          <c:showSerName val="0"/>
          <c:showPercent val="0"/>
          <c:showBubbleSize val="0"/>
        </c:dLbls>
        <c:gapWidth val="125"/>
        <c:overlap val="-25"/>
        <c:axId val="437239584"/>
        <c:axId val="437240760"/>
      </c:barChart>
      <c:catAx>
        <c:axId val="437239584"/>
        <c:scaling>
          <c:orientation val="minMax"/>
        </c:scaling>
        <c:delete val="0"/>
        <c:axPos val="b"/>
        <c:numFmt formatCode="General" sourceLinked="0"/>
        <c:majorTickMark val="none"/>
        <c:minorTickMark val="none"/>
        <c:tickLblPos val="nextTo"/>
        <c:spPr>
          <a:ln>
            <a:solidFill>
              <a:srgbClr val="000000"/>
            </a:solidFill>
          </a:ln>
        </c:spPr>
        <c:txPr>
          <a:bodyPr/>
          <a:lstStyle/>
          <a:p>
            <a:pPr>
              <a:defRPr>
                <a:latin typeface="Calibri" pitchFamily="34" charset="0"/>
              </a:defRPr>
            </a:pPr>
            <a:endParaRPr lang="en-US"/>
          </a:p>
        </c:txPr>
        <c:crossAx val="437240760"/>
        <c:crosses val="autoZero"/>
        <c:auto val="1"/>
        <c:lblAlgn val="ctr"/>
        <c:lblOffset val="100"/>
        <c:noMultiLvlLbl val="0"/>
      </c:catAx>
      <c:valAx>
        <c:axId val="437240760"/>
        <c:scaling>
          <c:orientation val="minMax"/>
          <c:max val="100"/>
        </c:scaling>
        <c:delete val="1"/>
        <c:axPos val="l"/>
        <c:numFmt formatCode="0" sourceLinked="1"/>
        <c:majorTickMark val="out"/>
        <c:minorTickMark val="none"/>
        <c:tickLblPos val="nextTo"/>
        <c:crossAx val="437239584"/>
        <c:crosses val="autoZero"/>
        <c:crossBetween val="between"/>
      </c:valAx>
      <c:spPr>
        <a:noFill/>
        <a:ln w="25379">
          <a:noFill/>
        </a:ln>
      </c:spPr>
    </c:plotArea>
    <c:plotVisOnly val="1"/>
    <c:dispBlanksAs val="gap"/>
    <c:showDLblsOverMax val="0"/>
  </c:chart>
  <c:txPr>
    <a:bodyPr/>
    <a:lstStyle/>
    <a:p>
      <a:pPr>
        <a:defRPr sz="1798">
          <a:solidFill>
            <a:schemeClr val="tx1"/>
          </a:solidFill>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36293404296685139"/>
          <c:y val="2.6951770221978793E-2"/>
          <c:w val="0.63706595703314861"/>
          <c:h val="0.94609645955604238"/>
        </c:manualLayout>
      </c:layout>
      <c:barChart>
        <c:barDir val="bar"/>
        <c:grouping val="clustered"/>
        <c:varyColors val="0"/>
        <c:ser>
          <c:idx val="0"/>
          <c:order val="0"/>
          <c:tx>
            <c:strRef>
              <c:f>Sheet1!$B$1</c:f>
              <c:strCache>
                <c:ptCount val="1"/>
                <c:pt idx="0">
                  <c:v>Homens</c:v>
                </c:pt>
              </c:strCache>
            </c:strRef>
          </c:tx>
          <c:spPr>
            <a:solidFill>
              <a:schemeClr val="tx1">
                <a:lumMod val="75000"/>
                <a:lumOff val="25000"/>
              </a:schemeClr>
            </a:solidFill>
            <a:ln>
              <a:noFill/>
            </a:ln>
            <a:effectLst/>
            <a:scene3d>
              <a:camera prst="orthographicFront"/>
              <a:lightRig rig="threePt" dir="t">
                <a:rot lat="0" lon="0" rev="1200000"/>
              </a:lightRig>
            </a:scene3d>
            <a:sp3d>
              <a:bevelT w="63500" h="25400"/>
            </a:sp3d>
          </c:spPr>
          <c:invertIfNegative val="0"/>
          <c:dLbls>
            <c:spPr>
              <a:noFill/>
              <a:ln w="25364">
                <a:noFill/>
              </a:ln>
            </c:spPr>
            <c:txPr>
              <a:bodyPr rot="0" spcFirstLastPara="1" vertOverflow="ellipsis" vert="horz" wrap="square" lIns="38100" tIns="19050" rIns="38100" bIns="19050" anchor="ctr" anchorCtr="1">
                <a:spAutoFit/>
              </a:bodyPr>
              <a:lstStyle/>
              <a:p>
                <a:pPr>
                  <a:defRPr sz="1772"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Pelo menos uma das razões</c:v>
                </c:pt>
                <c:pt idx="1">
                  <c:v>Descuidar das crianças</c:v>
                </c:pt>
                <c:pt idx="2">
                  <c:v>Discutir com o marido</c:v>
                </c:pt>
                <c:pt idx="3">
                  <c:v>Se ausentar de casa sem informá-lo</c:v>
                </c:pt>
                <c:pt idx="4">
                  <c:v>Recusar a ter relações sexuais com o marido</c:v>
                </c:pt>
                <c:pt idx="5">
                  <c:v>Queimar a comida</c:v>
                </c:pt>
              </c:strCache>
            </c:strRef>
          </c:cat>
          <c:val>
            <c:numRef>
              <c:f>Sheet1!$B$2:$B$7</c:f>
              <c:numCache>
                <c:formatCode>General</c:formatCode>
                <c:ptCount val="6"/>
                <c:pt idx="0">
                  <c:v>20</c:v>
                </c:pt>
                <c:pt idx="1">
                  <c:v>12</c:v>
                </c:pt>
                <c:pt idx="2">
                  <c:v>11</c:v>
                </c:pt>
                <c:pt idx="3">
                  <c:v>8</c:v>
                </c:pt>
                <c:pt idx="4" formatCode="0">
                  <c:v>6</c:v>
                </c:pt>
                <c:pt idx="5">
                  <c:v>6</c:v>
                </c:pt>
              </c:numCache>
            </c:numRef>
          </c:val>
        </c:ser>
        <c:ser>
          <c:idx val="1"/>
          <c:order val="1"/>
          <c:tx>
            <c:strRef>
              <c:f>Sheet1!$C$1</c:f>
              <c:strCache>
                <c:ptCount val="1"/>
                <c:pt idx="0">
                  <c:v>Mulheres</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w="25364">
                <a:noFill/>
              </a:ln>
            </c:spPr>
            <c:txPr>
              <a:bodyPr rot="0" spcFirstLastPara="1" vertOverflow="ellipsis" vert="horz" wrap="square" lIns="38100" tIns="19050" rIns="38100" bIns="19050" anchor="ctr" anchorCtr="1">
                <a:spAutoFit/>
              </a:bodyPr>
              <a:lstStyle/>
              <a:p>
                <a:pPr>
                  <a:defRPr sz="1772"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Pelo menos uma das razões</c:v>
                </c:pt>
                <c:pt idx="1">
                  <c:v>Descuidar das crianças</c:v>
                </c:pt>
                <c:pt idx="2">
                  <c:v>Discutir com o marido</c:v>
                </c:pt>
                <c:pt idx="3">
                  <c:v>Se ausentar de casa sem informá-lo</c:v>
                </c:pt>
                <c:pt idx="4">
                  <c:v>Recusar a ter relações sexuais com o marido</c:v>
                </c:pt>
                <c:pt idx="5">
                  <c:v>Queimar a comida</c:v>
                </c:pt>
              </c:strCache>
            </c:strRef>
          </c:cat>
          <c:val>
            <c:numRef>
              <c:f>Sheet1!$C$2:$C$7</c:f>
              <c:numCache>
                <c:formatCode>0</c:formatCode>
                <c:ptCount val="6"/>
                <c:pt idx="0">
                  <c:v>25</c:v>
                </c:pt>
                <c:pt idx="1">
                  <c:v>16</c:v>
                </c:pt>
                <c:pt idx="2">
                  <c:v>15</c:v>
                </c:pt>
                <c:pt idx="3">
                  <c:v>15</c:v>
                </c:pt>
                <c:pt idx="4">
                  <c:v>12</c:v>
                </c:pt>
                <c:pt idx="5">
                  <c:v>11</c:v>
                </c:pt>
              </c:numCache>
            </c:numRef>
          </c:val>
        </c:ser>
        <c:dLbls>
          <c:showLegendKey val="0"/>
          <c:showVal val="0"/>
          <c:showCatName val="0"/>
          <c:showSerName val="0"/>
          <c:showPercent val="0"/>
          <c:showBubbleSize val="0"/>
        </c:dLbls>
        <c:gapWidth val="100"/>
        <c:axId val="82020176"/>
        <c:axId val="82019784"/>
      </c:barChart>
      <c:catAx>
        <c:axId val="82020176"/>
        <c:scaling>
          <c:orientation val="minMax"/>
        </c:scaling>
        <c:delete val="0"/>
        <c:axPos val="l"/>
        <c:numFmt formatCode="General" sourceLinked="1"/>
        <c:majorTickMark val="none"/>
        <c:minorTickMark val="none"/>
        <c:tickLblPos val="nextTo"/>
        <c:spPr>
          <a:noFill/>
          <a:ln w="9379" cap="flat" cmpd="sng" algn="ctr">
            <a:solidFill>
              <a:schemeClr val="tx1"/>
            </a:solidFill>
            <a:round/>
          </a:ln>
          <a:effectLst/>
        </c:spPr>
        <c:txPr>
          <a:bodyPr rot="-60000000" spcFirstLastPara="1" vertOverflow="ellipsis" vert="horz" wrap="square" anchor="ctr" anchorCtr="1"/>
          <a:lstStyle/>
          <a:p>
            <a:pPr>
              <a:defRPr sz="1772" b="0" i="0" u="none" strike="noStrike" kern="1200" baseline="0">
                <a:solidFill>
                  <a:schemeClr val="tx1"/>
                </a:solidFill>
                <a:latin typeface="+mn-lt"/>
                <a:ea typeface="+mn-ea"/>
                <a:cs typeface="+mn-cs"/>
              </a:defRPr>
            </a:pPr>
            <a:endParaRPr lang="en-US"/>
          </a:p>
        </c:txPr>
        <c:crossAx val="82019784"/>
        <c:crosses val="autoZero"/>
        <c:auto val="1"/>
        <c:lblAlgn val="ctr"/>
        <c:lblOffset val="100"/>
        <c:noMultiLvlLbl val="0"/>
      </c:catAx>
      <c:valAx>
        <c:axId val="82019784"/>
        <c:scaling>
          <c:orientation val="minMax"/>
          <c:max val="100"/>
        </c:scaling>
        <c:delete val="1"/>
        <c:axPos val="b"/>
        <c:numFmt formatCode="General" sourceLinked="1"/>
        <c:majorTickMark val="out"/>
        <c:minorTickMark val="none"/>
        <c:tickLblPos val="nextTo"/>
        <c:crossAx val="82020176"/>
        <c:crosses val="autoZero"/>
        <c:crossBetween val="between"/>
      </c:valAx>
      <c:spPr>
        <a:noFill/>
        <a:ln w="25364">
          <a:noFill/>
        </a:ln>
      </c:spPr>
    </c:plotArea>
    <c:legend>
      <c:legendPos val="r"/>
      <c:overlay val="0"/>
      <c:spPr>
        <a:noFill/>
        <a:ln w="25364">
          <a:noFill/>
        </a:ln>
      </c:spPr>
      <c:txPr>
        <a:bodyPr rot="0" spcFirstLastPara="1" vertOverflow="ellipsis" vert="horz" wrap="square" anchor="ctr" anchorCtr="1"/>
        <a:lstStyle/>
        <a:p>
          <a:pPr>
            <a:defRPr sz="1772"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bg2"/>
            </a:solidFill>
            <a:ln>
              <a:noFill/>
            </a:ln>
            <a:effectLst/>
            <a:scene3d>
              <a:camera prst="orthographicFront"/>
              <a:lightRig rig="threePt" dir="t">
                <a:rot lat="0" lon="0" rev="1200000"/>
              </a:lightRig>
            </a:scene3d>
            <a:sp3d>
              <a:bevelT w="63500" h="25400"/>
            </a:sp3d>
          </c:spPr>
          <c:invertIfNegative val="0"/>
          <c:dPt>
            <c:idx val="1"/>
            <c:invertIfNegative val="0"/>
            <c:bubble3D val="0"/>
          </c:dPt>
          <c:dLbls>
            <c:spPr>
              <a:noFill/>
              <a:ln w="25366">
                <a:noFill/>
              </a:ln>
            </c:spPr>
            <c:txPr>
              <a:bodyPr rot="0" spcFirstLastPara="1" vertOverflow="ellipsis" vert="horz" wrap="square" lIns="38100" tIns="19050" rIns="38100" bIns="19050" anchor="ctr" anchorCtr="1">
                <a:spAutoFit/>
              </a:bodyPr>
              <a:lstStyle/>
              <a:p>
                <a:pPr>
                  <a:defRPr sz="1796"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Sheet1!$A$2:$A$3</c:f>
              <c:strCache>
                <c:ptCount val="2"/>
                <c:pt idx="0">
                  <c:v>Em algum momente desde os 15 anos</c:v>
                </c:pt>
                <c:pt idx="1">
                  <c:v>Nos últimos 12 meses</c:v>
                </c:pt>
              </c:strCache>
            </c:strRef>
          </c:cat>
          <c:val>
            <c:numRef>
              <c:f>Sheet1!$B$2:$B$3</c:f>
              <c:numCache>
                <c:formatCode>0</c:formatCode>
                <c:ptCount val="2"/>
                <c:pt idx="0">
                  <c:v>32</c:v>
                </c:pt>
                <c:pt idx="1">
                  <c:v>22</c:v>
                </c:pt>
              </c:numCache>
            </c:numRef>
          </c:val>
        </c:ser>
        <c:dLbls>
          <c:showLegendKey val="0"/>
          <c:showVal val="0"/>
          <c:showCatName val="0"/>
          <c:showSerName val="0"/>
          <c:showPercent val="0"/>
          <c:showBubbleSize val="0"/>
        </c:dLbls>
        <c:gapWidth val="100"/>
        <c:axId val="537170864"/>
        <c:axId val="537164984"/>
      </c:barChart>
      <c:catAx>
        <c:axId val="537170864"/>
        <c:scaling>
          <c:orientation val="minMax"/>
        </c:scaling>
        <c:delete val="0"/>
        <c:axPos val="b"/>
        <c:numFmt formatCode="General" sourceLinked="1"/>
        <c:majorTickMark val="none"/>
        <c:minorTickMark val="none"/>
        <c:tickLblPos val="nextTo"/>
        <c:spPr>
          <a:noFill/>
          <a:ln w="9499" cap="flat" cmpd="sng" algn="ctr">
            <a:solidFill>
              <a:schemeClr val="tx1"/>
            </a:solidFill>
            <a:round/>
          </a:ln>
          <a:effectLst/>
        </c:spPr>
        <c:txPr>
          <a:bodyPr rot="-60000000" spcFirstLastPara="1" vertOverflow="ellipsis" vert="horz" wrap="square" anchor="ctr" anchorCtr="1"/>
          <a:lstStyle/>
          <a:p>
            <a:pPr>
              <a:defRPr sz="1796" b="0" i="0" u="none" strike="noStrike" kern="1200" baseline="0">
                <a:solidFill>
                  <a:schemeClr val="tx1"/>
                </a:solidFill>
                <a:latin typeface="+mn-lt"/>
                <a:ea typeface="+mn-ea"/>
                <a:cs typeface="+mn-cs"/>
              </a:defRPr>
            </a:pPr>
            <a:endParaRPr lang="en-US"/>
          </a:p>
        </c:txPr>
        <c:crossAx val="537164984"/>
        <c:crosses val="autoZero"/>
        <c:auto val="1"/>
        <c:lblAlgn val="ctr"/>
        <c:lblOffset val="100"/>
        <c:noMultiLvlLbl val="0"/>
      </c:catAx>
      <c:valAx>
        <c:axId val="537164984"/>
        <c:scaling>
          <c:orientation val="minMax"/>
          <c:max val="100"/>
        </c:scaling>
        <c:delete val="1"/>
        <c:axPos val="l"/>
        <c:numFmt formatCode="0" sourceLinked="1"/>
        <c:majorTickMark val="out"/>
        <c:minorTickMark val="none"/>
        <c:tickLblPos val="nextTo"/>
        <c:crossAx val="537170864"/>
        <c:crosses val="autoZero"/>
        <c:crossBetween val="between"/>
      </c:valAx>
      <c:spPr>
        <a:noFill/>
        <a:ln w="25366">
          <a:noFill/>
        </a:ln>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bg2"/>
            </a:solidFill>
            <a:ln>
              <a:noFill/>
            </a:ln>
            <a:effectLst/>
            <a:scene3d>
              <a:camera prst="orthographicFront"/>
              <a:lightRig rig="threePt" dir="t">
                <a:rot lat="0" lon="0" rev="1200000"/>
              </a:lightRig>
            </a:scene3d>
            <a:sp3d>
              <a:bevelT w="63500" h="25400"/>
            </a:sp3d>
          </c:spPr>
          <c:invertIfNegative val="0"/>
          <c:dPt>
            <c:idx val="1"/>
            <c:invertIfNegative val="0"/>
            <c:bubble3D val="0"/>
          </c:dPt>
          <c:dLbls>
            <c:spPr>
              <a:noFill/>
              <a:ln w="25366">
                <a:noFill/>
              </a:ln>
            </c:spPr>
            <c:txPr>
              <a:bodyPr rot="0" spcFirstLastPara="1" vertOverflow="ellipsis" vert="horz" wrap="square" lIns="38100" tIns="19050" rIns="38100" bIns="19050" anchor="ctr" anchorCtr="1">
                <a:spAutoFit/>
              </a:bodyPr>
              <a:lstStyle/>
              <a:p>
                <a:pPr>
                  <a:defRPr sz="1796"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Sheet1!$A$2:$A$3</c:f>
              <c:strCache>
                <c:ptCount val="2"/>
                <c:pt idx="0">
                  <c:v>Em algum momento</c:v>
                </c:pt>
                <c:pt idx="1">
                  <c:v>Nos últimos 12 meses</c:v>
                </c:pt>
              </c:strCache>
            </c:strRef>
          </c:cat>
          <c:val>
            <c:numRef>
              <c:f>Sheet1!$B$2:$B$3</c:f>
              <c:numCache>
                <c:formatCode>0</c:formatCode>
                <c:ptCount val="2"/>
                <c:pt idx="0">
                  <c:v>8</c:v>
                </c:pt>
                <c:pt idx="1">
                  <c:v>5</c:v>
                </c:pt>
              </c:numCache>
            </c:numRef>
          </c:val>
        </c:ser>
        <c:dLbls>
          <c:showLegendKey val="0"/>
          <c:showVal val="0"/>
          <c:showCatName val="0"/>
          <c:showSerName val="0"/>
          <c:showPercent val="0"/>
          <c:showBubbleSize val="0"/>
        </c:dLbls>
        <c:gapWidth val="100"/>
        <c:axId val="537167728"/>
        <c:axId val="537171256"/>
      </c:barChart>
      <c:catAx>
        <c:axId val="537167728"/>
        <c:scaling>
          <c:orientation val="minMax"/>
        </c:scaling>
        <c:delete val="0"/>
        <c:axPos val="b"/>
        <c:numFmt formatCode="General" sourceLinked="1"/>
        <c:majorTickMark val="none"/>
        <c:minorTickMark val="none"/>
        <c:tickLblPos val="nextTo"/>
        <c:spPr>
          <a:noFill/>
          <a:ln w="9499" cap="flat" cmpd="sng" algn="ctr">
            <a:solidFill>
              <a:schemeClr val="tx1"/>
            </a:solidFill>
            <a:round/>
          </a:ln>
          <a:effectLst/>
        </c:spPr>
        <c:txPr>
          <a:bodyPr rot="-60000000" spcFirstLastPara="1" vertOverflow="ellipsis" vert="horz" wrap="square" anchor="ctr" anchorCtr="1"/>
          <a:lstStyle/>
          <a:p>
            <a:pPr>
              <a:defRPr sz="1796" b="0" i="0" u="none" strike="noStrike" kern="1200" baseline="0">
                <a:solidFill>
                  <a:schemeClr val="tx1"/>
                </a:solidFill>
                <a:latin typeface="+mn-lt"/>
                <a:ea typeface="+mn-ea"/>
                <a:cs typeface="+mn-cs"/>
              </a:defRPr>
            </a:pPr>
            <a:endParaRPr lang="en-US"/>
          </a:p>
        </c:txPr>
        <c:crossAx val="537171256"/>
        <c:crosses val="autoZero"/>
        <c:auto val="1"/>
        <c:lblAlgn val="ctr"/>
        <c:lblOffset val="100"/>
        <c:noMultiLvlLbl val="0"/>
      </c:catAx>
      <c:valAx>
        <c:axId val="537171256"/>
        <c:scaling>
          <c:orientation val="minMax"/>
          <c:max val="100"/>
        </c:scaling>
        <c:delete val="1"/>
        <c:axPos val="l"/>
        <c:numFmt formatCode="0" sourceLinked="1"/>
        <c:majorTickMark val="out"/>
        <c:minorTickMark val="none"/>
        <c:tickLblPos val="nextTo"/>
        <c:crossAx val="537167728"/>
        <c:crosses val="autoZero"/>
        <c:crossBetween val="between"/>
      </c:valAx>
      <c:spPr>
        <a:noFill/>
        <a:ln w="25366">
          <a:noFill/>
        </a:ln>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drawings/drawing1.xml><?xml version="1.0" encoding="utf-8"?>
<c:userShapes xmlns:c="http://schemas.openxmlformats.org/drawingml/2006/chart">
  <cdr:relSizeAnchor xmlns:cdr="http://schemas.openxmlformats.org/drawingml/2006/chartDrawing">
    <cdr:from>
      <cdr:x>0.58597</cdr:x>
      <cdr:y>0.26246</cdr:y>
    </cdr:from>
    <cdr:to>
      <cdr:x>0.6745</cdr:x>
      <cdr:y>0.48904</cdr:y>
    </cdr:to>
    <cdr:sp macro="" textlink="">
      <cdr:nvSpPr>
        <cdr:cNvPr id="2" name="TextBox 1"/>
        <cdr:cNvSpPr txBox="1"/>
      </cdr:nvSpPr>
      <cdr:spPr>
        <a:xfrm xmlns:a="http://schemas.openxmlformats.org/drawingml/2006/main">
          <a:off x="5353417" y="1330813"/>
          <a:ext cx="808892" cy="114886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76ABDBE8-7B96-45EF-BC49-116AE5BBB419}" type="datetimeFigureOut">
              <a:rPr lang="en-US"/>
              <a:pPr>
                <a:defRPr/>
              </a:pPr>
              <a:t>6/8/2017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1063E58C-60A5-408A-9AE5-0E14E451F08C}" type="slidenum">
              <a:rPr lang="en-US"/>
              <a:pPr>
                <a:defRPr/>
              </a:pPr>
              <a:t>‹#›</a:t>
            </a:fld>
            <a:endParaRPr lang="en-US"/>
          </a:p>
        </p:txBody>
      </p:sp>
    </p:spTree>
    <p:extLst>
      <p:ext uri="{BB962C8B-B14F-4D97-AF65-F5344CB8AC3E}">
        <p14:creationId xmlns:p14="http://schemas.microsoft.com/office/powerpoint/2010/main" val="258176248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71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EF78FD46-984A-4FC8-871E-613D6027C81E}" type="slidenum">
              <a:rPr lang="en-US" altLang="en-US" smtClean="0"/>
              <a:pPr fontAlgn="base">
                <a:spcBef>
                  <a:spcPct val="0"/>
                </a:spcBef>
                <a:spcAft>
                  <a:spcPct val="0"/>
                </a:spcAft>
              </a:pPr>
              <a:t>2</a:t>
            </a:fld>
            <a:endParaRPr lang="en-US" altLang="en-US" smtClean="0"/>
          </a:p>
        </p:txBody>
      </p:sp>
    </p:spTree>
    <p:extLst>
      <p:ext uri="{BB962C8B-B14F-4D97-AF65-F5344CB8AC3E}">
        <p14:creationId xmlns:p14="http://schemas.microsoft.com/office/powerpoint/2010/main" val="41078844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pt-BR" altLang="en-US" dirty="0" smtClean="0"/>
              <a:t>Dois em cada dez homens e um quarto das mulheres de 15-49 anos concordam que se justifica que o marido bata na sua mulher para qualquer das seguintes razões: a mulher queima a comida, discute com o marido, se ausenta da casa sem informar ao marido, se descuida das crianças, ou se recusa ter relações sexuais com o marido. </a:t>
            </a:r>
          </a:p>
          <a:p>
            <a:r>
              <a:rPr lang="pt-BR" altLang="en-US" dirty="0" smtClean="0"/>
              <a:t>A percentagem mais elevada dos homens e mulheres, a maior percentagem concorda que a agressão física se justifica na situação se a mulher descuida as crianças (11% dos homens e 16% das mulheres) e se a mulher discute com seu marido (11% dos homens 15% das mulheres). </a:t>
            </a:r>
            <a:endParaRPr lang="en-US" altLang="en-US" dirty="0" smtClean="0"/>
          </a:p>
        </p:txBody>
      </p:sp>
      <p:sp>
        <p:nvSpPr>
          <p:cNvPr id="256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797C7FE3-8633-441B-9789-89EAF33183A5}" type="slidenum">
              <a:rPr lang="en-US" altLang="en-US" smtClean="0"/>
              <a:pPr fontAlgn="base">
                <a:spcBef>
                  <a:spcPct val="0"/>
                </a:spcBef>
                <a:spcAft>
                  <a:spcPct val="0"/>
                </a:spcAft>
              </a:pPr>
              <a:t>11</a:t>
            </a:fld>
            <a:endParaRPr lang="en-US" altLang="en-US" smtClean="0"/>
          </a:p>
        </p:txBody>
      </p:sp>
    </p:spTree>
    <p:extLst>
      <p:ext uri="{BB962C8B-B14F-4D97-AF65-F5344CB8AC3E}">
        <p14:creationId xmlns:p14="http://schemas.microsoft.com/office/powerpoint/2010/main" val="24159699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pt-BR" altLang="en-US" smtClean="0"/>
              <a:t>Quase um terço (32%) das mulheres de 15-49 anos sofreram violência física em algum momento desde os 15 anos, e 22% foram vítimas de violência física nos 12 meses antes da entrevista. </a:t>
            </a:r>
            <a:endParaRPr lang="en-US" altLang="en-US" smtClean="0"/>
          </a:p>
        </p:txBody>
      </p:sp>
      <p:sp>
        <p:nvSpPr>
          <p:cNvPr id="28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F16A27E5-17A9-4181-B9AA-35DCE679A6FD}" type="slidenum">
              <a:rPr lang="en-US" altLang="en-US" smtClean="0"/>
              <a:pPr fontAlgn="base">
                <a:spcBef>
                  <a:spcPct val="0"/>
                </a:spcBef>
                <a:spcAft>
                  <a:spcPct val="0"/>
                </a:spcAft>
              </a:pPr>
              <a:t>13</a:t>
            </a:fld>
            <a:endParaRPr lang="en-US" altLang="en-US" smtClean="0"/>
          </a:p>
        </p:txBody>
      </p:sp>
    </p:spTree>
    <p:extLst>
      <p:ext uri="{BB962C8B-B14F-4D97-AF65-F5344CB8AC3E}">
        <p14:creationId xmlns:p14="http://schemas.microsoft.com/office/powerpoint/2010/main" val="30542630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pt-BR" altLang="en-US" smtClean="0"/>
              <a:t>Entre as mulheres alguma vez casadas e que sofreram violência física desde os 15 anos, quase três quartos delas (73%) relataram que o marido/parceiro actual cometeu a violência. Para as mulheres nunca casadas, o perpetrador mais comum é a mãe/madrasta (31%). Estos são os perpetradores mais comuns nos dois grupos de mulheres. </a:t>
            </a:r>
            <a:endParaRPr lang="en-US" altLang="en-US" smtClean="0"/>
          </a:p>
          <a:p>
            <a:pPr eaLnBrk="1" hangingPunct="1">
              <a:spcBef>
                <a:spcPct val="0"/>
              </a:spcBef>
            </a:pPr>
            <a:endParaRPr lang="en-US" altLang="en-US" smtClean="0"/>
          </a:p>
        </p:txBody>
      </p:sp>
      <p:sp>
        <p:nvSpPr>
          <p:cNvPr id="307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4628A0C3-F299-48F2-A595-25A2E0772F1E}" type="slidenum">
              <a:rPr lang="en-US" altLang="en-US" smtClean="0"/>
              <a:pPr fontAlgn="base">
                <a:spcBef>
                  <a:spcPct val="0"/>
                </a:spcBef>
                <a:spcAft>
                  <a:spcPct val="0"/>
                </a:spcAft>
              </a:pPr>
              <a:t>14</a:t>
            </a:fld>
            <a:endParaRPr lang="en-US" altLang="en-US" smtClean="0"/>
          </a:p>
        </p:txBody>
      </p:sp>
    </p:spTree>
    <p:extLst>
      <p:ext uri="{BB962C8B-B14F-4D97-AF65-F5344CB8AC3E}">
        <p14:creationId xmlns:p14="http://schemas.microsoft.com/office/powerpoint/2010/main" val="15706368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pt-BR" altLang="en-US" smtClean="0"/>
              <a:t>Oito porcento das mulheres de 15-49 anos sofreram violência sexual em algum momento. Nos 12 meses antes da entrevista, 5% das mulheres sofreram violência sexual.</a:t>
            </a:r>
            <a:endParaRPr lang="en-US" altLang="en-US" smtClean="0"/>
          </a:p>
        </p:txBody>
      </p:sp>
      <p:sp>
        <p:nvSpPr>
          <p:cNvPr id="327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99A880D4-8210-4FAC-AB4E-B1A4E9E82170}" type="slidenum">
              <a:rPr lang="en-US" altLang="en-US" smtClean="0"/>
              <a:pPr fontAlgn="base">
                <a:spcBef>
                  <a:spcPct val="0"/>
                </a:spcBef>
                <a:spcAft>
                  <a:spcPct val="0"/>
                </a:spcAft>
              </a:pPr>
              <a:t>15</a:t>
            </a:fld>
            <a:endParaRPr lang="en-US" altLang="en-US" smtClean="0"/>
          </a:p>
        </p:txBody>
      </p:sp>
    </p:spTree>
    <p:extLst>
      <p:ext uri="{BB962C8B-B14F-4D97-AF65-F5344CB8AC3E}">
        <p14:creationId xmlns:p14="http://schemas.microsoft.com/office/powerpoint/2010/main" val="1557558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pt-BR" altLang="en-US" smtClean="0"/>
              <a:t>E</a:t>
            </a:r>
            <a:endParaRPr lang="en-US" altLang="en-US" smtClean="0"/>
          </a:p>
        </p:txBody>
      </p:sp>
      <p:sp>
        <p:nvSpPr>
          <p:cNvPr id="348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9CE59806-B365-452E-A4D2-440DEF6E3009}" type="slidenum">
              <a:rPr lang="en-US" altLang="en-US" smtClean="0"/>
              <a:pPr fontAlgn="base">
                <a:spcBef>
                  <a:spcPct val="0"/>
                </a:spcBef>
                <a:spcAft>
                  <a:spcPct val="0"/>
                </a:spcAft>
              </a:pPr>
              <a:t>16</a:t>
            </a:fld>
            <a:endParaRPr lang="en-US" altLang="en-US" smtClean="0"/>
          </a:p>
        </p:txBody>
      </p:sp>
    </p:spTree>
    <p:extLst>
      <p:ext uri="{BB962C8B-B14F-4D97-AF65-F5344CB8AC3E}">
        <p14:creationId xmlns:p14="http://schemas.microsoft.com/office/powerpoint/2010/main" val="19093437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pt-BR" altLang="en-US" smtClean="0"/>
              <a:t>Violência durante a gravidez pode ameaçar não só o bem estar de uma mulher, mas também o seu feto. Seis porcento das mulheres que em algum momento estiveram grávidas sofreram violência durante a gravidez. </a:t>
            </a:r>
            <a:endParaRPr lang="en-US" altLang="en-US" smtClean="0"/>
          </a:p>
        </p:txBody>
      </p:sp>
      <p:sp>
        <p:nvSpPr>
          <p:cNvPr id="368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81EC00BA-6665-4AE4-AB42-A69A60B8398F}" type="slidenum">
              <a:rPr lang="en-US" altLang="en-US" smtClean="0"/>
              <a:pPr fontAlgn="base">
                <a:spcBef>
                  <a:spcPct val="0"/>
                </a:spcBef>
                <a:spcAft>
                  <a:spcPct val="0"/>
                </a:spcAft>
              </a:pPr>
              <a:t>17</a:t>
            </a:fld>
            <a:endParaRPr lang="en-US" altLang="en-US" smtClean="0"/>
          </a:p>
        </p:txBody>
      </p:sp>
    </p:spTree>
    <p:extLst>
      <p:ext uri="{BB962C8B-B14F-4D97-AF65-F5344CB8AC3E}">
        <p14:creationId xmlns:p14="http://schemas.microsoft.com/office/powerpoint/2010/main" val="13569522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pt-PT" altLang="en-US" smtClean="0"/>
              <a:t>Metade das mulheres alguma vez casadas reportam que o seu marido tem ciúmes ou fica zangado se ela fala com outro homem. Um terço reportam que o marido desconfia dela na gestão de dinheiro. Mais de um terço dizem que ele não exibe nenhum dos comportamentos de controlo, mas mais de um quarto reportam que ele exibe pelo menos 3. </a:t>
            </a:r>
          </a:p>
          <a:p>
            <a:pPr eaLnBrk="1" hangingPunct="1">
              <a:spcBef>
                <a:spcPct val="0"/>
              </a:spcBef>
            </a:pPr>
            <a:endParaRPr lang="pt-PT" altLang="en-US" smtClean="0"/>
          </a:p>
        </p:txBody>
      </p:sp>
      <p:sp>
        <p:nvSpPr>
          <p:cNvPr id="389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92E99C94-6644-4617-AACC-3D88B1528ED1}" type="slidenum">
              <a:rPr lang="en-US" altLang="en-US" smtClean="0"/>
              <a:pPr fontAlgn="base">
                <a:spcBef>
                  <a:spcPct val="0"/>
                </a:spcBef>
                <a:spcAft>
                  <a:spcPct val="0"/>
                </a:spcAft>
              </a:pPr>
              <a:t>18</a:t>
            </a:fld>
            <a:endParaRPr lang="en-US" altLang="en-US" smtClean="0"/>
          </a:p>
        </p:txBody>
      </p:sp>
    </p:spTree>
    <p:extLst>
      <p:ext uri="{BB962C8B-B14F-4D97-AF65-F5344CB8AC3E}">
        <p14:creationId xmlns:p14="http://schemas.microsoft.com/office/powerpoint/2010/main" val="37693129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pt-BR" altLang="en-US" dirty="0" smtClean="0"/>
              <a:t>Um terço (34%) das mulheres de 15-49 anos e casadas em algum momento sofreram violência marital, quer seja violência física ou sexual. Um quarto das (26%) mulheres alguma vez casadas sofreram violência marital nos 12 meses antes do inquérito. </a:t>
            </a:r>
            <a:endParaRPr lang="en-US" altLang="en-US" dirty="0" smtClean="0"/>
          </a:p>
        </p:txBody>
      </p:sp>
      <p:sp>
        <p:nvSpPr>
          <p:cNvPr id="409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A377BE1F-D900-4800-BB03-56FDA1097E50}" type="slidenum">
              <a:rPr lang="en-US" altLang="en-US" smtClean="0"/>
              <a:pPr fontAlgn="base">
                <a:spcBef>
                  <a:spcPct val="0"/>
                </a:spcBef>
                <a:spcAft>
                  <a:spcPct val="0"/>
                </a:spcAft>
              </a:pPr>
              <a:t>19</a:t>
            </a:fld>
            <a:endParaRPr lang="en-US" altLang="en-US" smtClean="0"/>
          </a:p>
        </p:txBody>
      </p:sp>
    </p:spTree>
    <p:extLst>
      <p:ext uri="{BB962C8B-B14F-4D97-AF65-F5344CB8AC3E}">
        <p14:creationId xmlns:p14="http://schemas.microsoft.com/office/powerpoint/2010/main" val="40675032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Todos os tipos de violência marital são maior nas mulheres divorciadas/separadas/viúvas. </a:t>
            </a:r>
          </a:p>
        </p:txBody>
      </p:sp>
      <p:sp>
        <p:nvSpPr>
          <p:cNvPr id="430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732EA41A-2A8F-4372-B062-67AD0A8AE0D0}" type="slidenum">
              <a:rPr lang="en-US" altLang="en-US" smtClean="0"/>
              <a:pPr fontAlgn="base">
                <a:spcBef>
                  <a:spcPct val="0"/>
                </a:spcBef>
                <a:spcAft>
                  <a:spcPct val="0"/>
                </a:spcAft>
              </a:pPr>
              <a:t>20</a:t>
            </a:fld>
            <a:endParaRPr lang="en-US" altLang="en-US" smtClean="0"/>
          </a:p>
        </p:txBody>
      </p:sp>
    </p:spTree>
    <p:extLst>
      <p:ext uri="{BB962C8B-B14F-4D97-AF65-F5344CB8AC3E}">
        <p14:creationId xmlns:p14="http://schemas.microsoft.com/office/powerpoint/2010/main" val="9406235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450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776AB9C8-6396-4C70-9CFA-CE7F51CB14C8}" type="slidenum">
              <a:rPr lang="en-US" altLang="en-US" smtClean="0"/>
              <a:pPr fontAlgn="base">
                <a:spcBef>
                  <a:spcPct val="0"/>
                </a:spcBef>
                <a:spcAft>
                  <a:spcPct val="0"/>
                </a:spcAft>
              </a:pPr>
              <a:t>21</a:t>
            </a:fld>
            <a:endParaRPr lang="en-US" altLang="en-US" smtClean="0"/>
          </a:p>
        </p:txBody>
      </p:sp>
    </p:spTree>
    <p:extLst>
      <p:ext uri="{BB962C8B-B14F-4D97-AF65-F5344CB8AC3E}">
        <p14:creationId xmlns:p14="http://schemas.microsoft.com/office/powerpoint/2010/main" val="15300533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pt-BR" altLang="en-US" dirty="0" smtClean="0"/>
              <a:t>Nove em cada dez homens casados e três quartos das mulheres casadas de 15-49 anos estiveram empregados nos 7 dias anteriores</a:t>
            </a:r>
            <a:r>
              <a:rPr lang="pt-BR" altLang="en-US" baseline="0" dirty="0" smtClean="0"/>
              <a:t> ao inquérito</a:t>
            </a:r>
            <a:r>
              <a:rPr lang="pt-BR" altLang="en-US" dirty="0" smtClean="0"/>
              <a:t>. </a:t>
            </a:r>
            <a:endParaRPr lang="en-US" altLang="en-US" dirty="0" smtClean="0"/>
          </a:p>
        </p:txBody>
      </p:sp>
      <p:sp>
        <p:nvSpPr>
          <p:cNvPr id="92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0580F869-DD03-4955-93A6-7CF12076B015}" type="slidenum">
              <a:rPr lang="en-US" altLang="en-US" smtClean="0"/>
              <a:pPr fontAlgn="base">
                <a:spcBef>
                  <a:spcPct val="0"/>
                </a:spcBef>
                <a:spcAft>
                  <a:spcPct val="0"/>
                </a:spcAft>
              </a:pPr>
              <a:t>3</a:t>
            </a:fld>
            <a:endParaRPr lang="en-US" altLang="en-US" smtClean="0"/>
          </a:p>
        </p:txBody>
      </p:sp>
    </p:spTree>
    <p:extLst>
      <p:ext uri="{BB962C8B-B14F-4D97-AF65-F5344CB8AC3E}">
        <p14:creationId xmlns:p14="http://schemas.microsoft.com/office/powerpoint/2010/main" val="6718812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706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A7ED1D9B-5F11-4C34-BE90-DBF587A4DD72}" type="slidenum">
              <a:rPr lang="en-US" altLang="en-US" smtClean="0"/>
              <a:pPr fontAlgn="base">
                <a:spcBef>
                  <a:spcPct val="0"/>
                </a:spcBef>
                <a:spcAft>
                  <a:spcPct val="0"/>
                </a:spcAft>
              </a:pPr>
              <a:t>22</a:t>
            </a:fld>
            <a:endParaRPr lang="en-US" altLang="en-US" smtClean="0"/>
          </a:p>
        </p:txBody>
      </p:sp>
    </p:spTree>
    <p:extLst>
      <p:ext uri="{BB962C8B-B14F-4D97-AF65-F5344CB8AC3E}">
        <p14:creationId xmlns:p14="http://schemas.microsoft.com/office/powerpoint/2010/main" val="30093913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pt-BR" altLang="en-US" smtClean="0"/>
              <a:t>A maioria de homens e mulheres empregados são pagos em dinheiro (55% e 73% respectivamente). Porém, 12% dos homens e 30% das mulheres não são remunerados pelo seu trabalho. </a:t>
            </a:r>
          </a:p>
          <a:p>
            <a:pPr eaLnBrk="1" hangingPunct="1">
              <a:spcBef>
                <a:spcPct val="0"/>
              </a:spcBef>
            </a:pPr>
            <a:endParaRPr lang="en-US" altLang="en-US" smtClean="0"/>
          </a:p>
        </p:txBody>
      </p:sp>
      <p:sp>
        <p:nvSpPr>
          <p:cNvPr id="112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EB30D504-B254-4FF1-8B9C-6029A24A5746}" type="slidenum">
              <a:rPr lang="en-US" altLang="en-US" smtClean="0"/>
              <a:pPr fontAlgn="base">
                <a:spcBef>
                  <a:spcPct val="0"/>
                </a:spcBef>
                <a:spcAft>
                  <a:spcPct val="0"/>
                </a:spcAft>
              </a:pPr>
              <a:t>4</a:t>
            </a:fld>
            <a:endParaRPr lang="en-US" altLang="en-US" smtClean="0"/>
          </a:p>
        </p:txBody>
      </p:sp>
    </p:spTree>
    <p:extLst>
      <p:ext uri="{BB962C8B-B14F-4D97-AF65-F5344CB8AC3E}">
        <p14:creationId xmlns:p14="http://schemas.microsoft.com/office/powerpoint/2010/main" val="19158363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pt-BR" altLang="en-US" dirty="0" smtClean="0"/>
              <a:t>Quatro em cada dez mulheres decidem sozinhas com seu marido sobre como usar a sua remuneração a, e a mesma proporção toma a decisão em</a:t>
            </a:r>
            <a:r>
              <a:rPr lang="pt-BR" altLang="en-US" baseline="0" dirty="0" smtClean="0"/>
              <a:t> conjunto com o marido</a:t>
            </a:r>
            <a:r>
              <a:rPr lang="pt-BR" altLang="en-US" dirty="0" smtClean="0"/>
              <a:t>. </a:t>
            </a:r>
            <a:endParaRPr lang="en-US" altLang="en-US" dirty="0" smtClean="0"/>
          </a:p>
        </p:txBody>
      </p:sp>
      <p:sp>
        <p:nvSpPr>
          <p:cNvPr id="133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CA1956A9-82FC-45A3-AEB7-F2E961C3EAD1}" type="slidenum">
              <a:rPr lang="en-US" altLang="en-US" smtClean="0"/>
              <a:pPr fontAlgn="base">
                <a:spcBef>
                  <a:spcPct val="0"/>
                </a:spcBef>
                <a:spcAft>
                  <a:spcPct val="0"/>
                </a:spcAft>
              </a:pPr>
              <a:t>5</a:t>
            </a:fld>
            <a:endParaRPr lang="en-US" altLang="en-US" smtClean="0"/>
          </a:p>
        </p:txBody>
      </p:sp>
    </p:spTree>
    <p:extLst>
      <p:ext uri="{BB962C8B-B14F-4D97-AF65-F5344CB8AC3E}">
        <p14:creationId xmlns:p14="http://schemas.microsoft.com/office/powerpoint/2010/main" val="2536657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pt-BR" altLang="en-US" smtClean="0"/>
              <a:t>Quase 7 em 10 mulheres empregadas e remuneradas em dinheiro tem rendimentos inferiores aos do marido. </a:t>
            </a:r>
            <a:endParaRPr lang="en-US" altLang="en-US" smtClean="0"/>
          </a:p>
        </p:txBody>
      </p:sp>
      <p:sp>
        <p:nvSpPr>
          <p:cNvPr id="153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54709324-DD27-404D-A10B-4F48E29F448C}" type="slidenum">
              <a:rPr lang="en-US" altLang="en-US" smtClean="0"/>
              <a:pPr fontAlgn="base">
                <a:spcBef>
                  <a:spcPct val="0"/>
                </a:spcBef>
                <a:spcAft>
                  <a:spcPct val="0"/>
                </a:spcAft>
              </a:pPr>
              <a:t>6</a:t>
            </a:fld>
            <a:endParaRPr lang="en-US" altLang="en-US" smtClean="0"/>
          </a:p>
        </p:txBody>
      </p:sp>
    </p:spTree>
    <p:extLst>
      <p:ext uri="{BB962C8B-B14F-4D97-AF65-F5344CB8AC3E}">
        <p14:creationId xmlns:p14="http://schemas.microsoft.com/office/powerpoint/2010/main" val="17964067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74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F17B04F7-9F4E-4F23-B78C-0443CE921A2E}" type="slidenum">
              <a:rPr lang="en-US" altLang="en-US" smtClean="0"/>
              <a:pPr fontAlgn="base">
                <a:spcBef>
                  <a:spcPct val="0"/>
                </a:spcBef>
                <a:spcAft>
                  <a:spcPct val="0"/>
                </a:spcAft>
              </a:pPr>
              <a:t>7</a:t>
            </a:fld>
            <a:endParaRPr lang="en-US" altLang="en-US" smtClean="0"/>
          </a:p>
        </p:txBody>
      </p:sp>
    </p:spTree>
    <p:extLst>
      <p:ext uri="{BB962C8B-B14F-4D97-AF65-F5344CB8AC3E}">
        <p14:creationId xmlns:p14="http://schemas.microsoft.com/office/powerpoint/2010/main" val="22982364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DBF7750B-4ECD-4FB0-8930-AC67AE194B74}" type="slidenum">
              <a:rPr lang="en-US" altLang="en-US" smtClean="0"/>
              <a:pPr fontAlgn="base">
                <a:spcBef>
                  <a:spcPct val="0"/>
                </a:spcBef>
                <a:spcAft>
                  <a:spcPct val="0"/>
                </a:spcAft>
              </a:pPr>
              <a:t>8</a:t>
            </a:fld>
            <a:endParaRPr lang="en-US" altLang="en-US" smtClean="0"/>
          </a:p>
        </p:txBody>
      </p:sp>
      <p:sp>
        <p:nvSpPr>
          <p:cNvPr id="1945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6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pt-BR" altLang="en-US" dirty="0" smtClean="0"/>
              <a:t>O IIMS 2015-2016 recolheu informações sobre a participação da mulher em três diferentes tipos de decisões. Oitenta e oito porcento das mulheres casadas participam na toma de decisões sobre as visitas a seus familiares ou parentes e 81% participam na toma de decisões sobre as compras importantes do agregado familiar. Três quartos das mulheres participam na tomada de decisões sobre os cuidados de saúde da mulher. </a:t>
            </a:r>
          </a:p>
          <a:p>
            <a:pPr eaLnBrk="1" hangingPunct="1"/>
            <a:r>
              <a:rPr lang="pt-BR" altLang="en-US" dirty="0" smtClean="0"/>
              <a:t>No total, 65% das mulheres casadas participam em todas as três decisões e 7% não participam em nenhuma das decisões. </a:t>
            </a:r>
            <a:endParaRPr lang="en-US" altLang="en-US" dirty="0" smtClean="0"/>
          </a:p>
        </p:txBody>
      </p:sp>
    </p:spTree>
    <p:extLst>
      <p:ext uri="{BB962C8B-B14F-4D97-AF65-F5344CB8AC3E}">
        <p14:creationId xmlns:p14="http://schemas.microsoft.com/office/powerpoint/2010/main" val="547331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70D3D54F-A80B-4378-B5DA-C3E6C2DB377C}" type="slidenum">
              <a:rPr lang="en-US" altLang="en-US" smtClean="0"/>
              <a:pPr fontAlgn="base">
                <a:spcBef>
                  <a:spcPct val="0"/>
                </a:spcBef>
                <a:spcAft>
                  <a:spcPct val="0"/>
                </a:spcAft>
              </a:pPr>
              <a:t>9</a:t>
            </a:fld>
            <a:endParaRPr lang="en-US" altLang="en-US" smtClean="0"/>
          </a:p>
        </p:txBody>
      </p:sp>
      <p:sp>
        <p:nvSpPr>
          <p:cNvPr id="2150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Comparativamente, o 2015-2016 IIMS recolheu </a:t>
            </a:r>
            <a:r>
              <a:rPr lang="pt-BR" altLang="en-US" smtClean="0"/>
              <a:t>informações sobre a participação do homem em 2 diferentes tipos de decisões: 61% dos homens participam em ambas decisões e 20% não participam em nenhuma das 2 decisões. </a:t>
            </a:r>
            <a:endParaRPr lang="en-US" altLang="en-US" smtClean="0"/>
          </a:p>
        </p:txBody>
      </p:sp>
    </p:spTree>
    <p:extLst>
      <p:ext uri="{BB962C8B-B14F-4D97-AF65-F5344CB8AC3E}">
        <p14:creationId xmlns:p14="http://schemas.microsoft.com/office/powerpoint/2010/main" val="9085283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8930ADB5-DC07-40FC-B5CA-7B0D7A0C13B7}" type="slidenum">
              <a:rPr lang="en-US" altLang="en-US" smtClean="0"/>
              <a:pPr fontAlgn="base">
                <a:spcBef>
                  <a:spcPct val="0"/>
                </a:spcBef>
                <a:spcAft>
                  <a:spcPct val="0"/>
                </a:spcAft>
              </a:pPr>
              <a:t>10</a:t>
            </a:fld>
            <a:endParaRPr lang="en-US" altLang="en-US" smtClean="0"/>
          </a:p>
        </p:txBody>
      </p:sp>
    </p:spTree>
    <p:extLst>
      <p:ext uri="{BB962C8B-B14F-4D97-AF65-F5344CB8AC3E}">
        <p14:creationId xmlns:p14="http://schemas.microsoft.com/office/powerpoint/2010/main" val="13992939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83478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a:prstGeom prst="rect">
            <a:avLst/>
          </a:prstGeom>
        </p:spPr>
        <p:txBody>
          <a:bodyPr/>
          <a:lstStyle/>
          <a:p>
            <a:r>
              <a:rPr lang="en-GB" noProof="0" dirty="0" smtClean="0"/>
              <a:t>Click to edit Master title style</a:t>
            </a:r>
            <a:endParaRPr lang="en-GB" noProof="0" dirty="0"/>
          </a:p>
        </p:txBody>
      </p:sp>
      <p:sp>
        <p:nvSpPr>
          <p:cNvPr id="3" name="Content Placeholder 2"/>
          <p:cNvSpPr>
            <a:spLocks noGrp="1"/>
          </p:cNvSpPr>
          <p:nvPr>
            <p:ph idx="1"/>
          </p:nvPr>
        </p:nvSpPr>
        <p:spPr>
          <a:xfrm>
            <a:off x="478465" y="1573620"/>
            <a:ext cx="8218968" cy="5284380"/>
          </a:xfrm>
          <a:prstGeom prst="rect">
            <a:avLst/>
          </a:prstGeom>
        </p:spPr>
        <p:txBody>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28594190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lstStyle/>
          <a:p>
            <a:r>
              <a:rPr lang="en-GB" noProof="0" dirty="0" smtClean="0"/>
              <a:t>Click to edit Master title style</a:t>
            </a:r>
            <a:endParaRPr lang="en-GB" noProof="0" dirty="0"/>
          </a:p>
        </p:txBody>
      </p:sp>
      <p:sp>
        <p:nvSpPr>
          <p:cNvPr id="3" name="Content Placeholder 2"/>
          <p:cNvSpPr>
            <a:spLocks noGrp="1"/>
          </p:cNvSpPr>
          <p:nvPr>
            <p:ph idx="1"/>
          </p:nvPr>
        </p:nvSpPr>
        <p:spPr>
          <a:xfrm>
            <a:off x="467833" y="1605516"/>
            <a:ext cx="8240232" cy="5007935"/>
          </a:xfrm>
        </p:spPr>
        <p:txBody>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14995436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7024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Section Header">
    <p:spTree>
      <p:nvGrpSpPr>
        <p:cNvPr id="1" name=""/>
        <p:cNvGrpSpPr/>
        <p:nvPr/>
      </p:nvGrpSpPr>
      <p:grpSpPr>
        <a:xfrm>
          <a:off x="0" y="0"/>
          <a:ext cx="0" cy="0"/>
          <a:chOff x="0" y="0"/>
          <a:chExt cx="0" cy="0"/>
        </a:xfrm>
      </p:grpSpPr>
      <p:sp>
        <p:nvSpPr>
          <p:cNvPr id="2" name="TextBox 1"/>
          <p:cNvSpPr txBox="1">
            <a:spLocks noChangeArrowheads="1"/>
          </p:cNvSpPr>
          <p:nvPr userDrawn="1"/>
        </p:nvSpPr>
        <p:spPr bwMode="auto">
          <a:xfrm>
            <a:off x="354013" y="5756275"/>
            <a:ext cx="84582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defRPr/>
            </a:pPr>
            <a:r>
              <a:rPr lang="fr-SN" altLang="en-US" sz="3200" smtClean="0"/>
              <a:t>L’Enquête Démographique et de Santé au Togo</a:t>
            </a:r>
          </a:p>
          <a:p>
            <a:pPr algn="ctr" eaLnBrk="1" hangingPunct="1">
              <a:defRPr/>
            </a:pPr>
            <a:r>
              <a:rPr lang="fr-SN" altLang="en-US" sz="3200" smtClean="0"/>
              <a:t> </a:t>
            </a:r>
            <a:r>
              <a:rPr lang="fr-SN" altLang="en-US" sz="3200" smtClean="0">
                <a:cs typeface="Arial" panose="020B0604020202020204" pitchFamily="34" charset="0"/>
              </a:rPr>
              <a:t>(EDST-III) </a:t>
            </a:r>
            <a:r>
              <a:rPr lang="fr-SN" altLang="en-US" sz="3200" smtClean="0"/>
              <a:t>2013-2014</a:t>
            </a:r>
          </a:p>
        </p:txBody>
      </p:sp>
      <p:grpSp>
        <p:nvGrpSpPr>
          <p:cNvPr id="3" name="Group 4"/>
          <p:cNvGrpSpPr>
            <a:grpSpLocks/>
          </p:cNvGrpSpPr>
          <p:nvPr userDrawn="1"/>
        </p:nvGrpSpPr>
        <p:grpSpPr bwMode="auto">
          <a:xfrm>
            <a:off x="0" y="981075"/>
            <a:ext cx="9155113" cy="4657725"/>
            <a:chOff x="0" y="981797"/>
            <a:chExt cx="9155875" cy="4657003"/>
          </a:xfrm>
        </p:grpSpPr>
        <p:pic>
          <p:nvPicPr>
            <p:cNvPr id="4" name="Picture 5"/>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75" y="1194448"/>
              <a:ext cx="9144000" cy="4231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a:spLocks noChangeArrowheads="1"/>
            </p:cNvSpPr>
            <p:nvPr userDrawn="1"/>
          </p:nvSpPr>
          <p:spPr bwMode="auto">
            <a:xfrm>
              <a:off x="0" y="5426108"/>
              <a:ext cx="9144761" cy="212692"/>
            </a:xfrm>
            <a:prstGeom prst="rect">
              <a:avLst/>
            </a:prstGeom>
            <a:solidFill>
              <a:schemeClr val="tx2"/>
            </a:solidFill>
            <a:ln>
              <a:noFill/>
            </a:ln>
            <a:extLst>
              <a:ext uri="{91240B29-F687-4F45-9708-019B960494DF}">
                <a14:hiddenLine xmlns:a14="http://schemas.microsoft.com/office/drawing/2010/main" w="9525" algn="ctr">
                  <a:solidFill>
                    <a:srgbClr val="000000"/>
                  </a:solidFill>
                  <a:round/>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spcBef>
                  <a:spcPct val="50000"/>
                </a:spcBef>
                <a:defRPr/>
              </a:pPr>
              <a:endParaRPr lang="en-US" altLang="en-US" sz="3200" b="1" i="1" smtClean="0">
                <a:latin typeface="Arial" panose="020B0604020202020204" pitchFamily="34" charset="0"/>
              </a:endParaRPr>
            </a:p>
          </p:txBody>
        </p:sp>
        <p:sp>
          <p:nvSpPr>
            <p:cNvPr id="6" name="Rectangle 5"/>
            <p:cNvSpPr>
              <a:spLocks noChangeArrowheads="1"/>
            </p:cNvSpPr>
            <p:nvPr userDrawn="1"/>
          </p:nvSpPr>
          <p:spPr bwMode="auto">
            <a:xfrm>
              <a:off x="0" y="981797"/>
              <a:ext cx="9144761" cy="212692"/>
            </a:xfrm>
            <a:prstGeom prst="rect">
              <a:avLst/>
            </a:prstGeom>
            <a:solidFill>
              <a:schemeClr val="tx2"/>
            </a:solidFill>
            <a:ln>
              <a:noFill/>
            </a:ln>
            <a:extLst>
              <a:ext uri="{91240B29-F687-4F45-9708-019B960494DF}">
                <a14:hiddenLine xmlns:a14="http://schemas.microsoft.com/office/drawing/2010/main" w="9525" algn="ctr">
                  <a:solidFill>
                    <a:srgbClr val="000000"/>
                  </a:solidFill>
                  <a:round/>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spcBef>
                  <a:spcPct val="50000"/>
                </a:spcBef>
                <a:defRPr/>
              </a:pPr>
              <a:endParaRPr lang="en-US" altLang="en-US" sz="3200" b="1" i="1" smtClean="0">
                <a:latin typeface="Arial" panose="020B0604020202020204" pitchFamily="34" charset="0"/>
              </a:endParaRPr>
            </a:p>
          </p:txBody>
        </p:sp>
      </p:grpSp>
    </p:spTree>
    <p:extLst>
      <p:ext uri="{BB962C8B-B14F-4D97-AF65-F5344CB8AC3E}">
        <p14:creationId xmlns:p14="http://schemas.microsoft.com/office/powerpoint/2010/main" val="67982449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15" name="TextBox 14"/>
          <p:cNvSpPr txBox="1"/>
          <p:nvPr userDrawn="1"/>
        </p:nvSpPr>
        <p:spPr>
          <a:xfrm>
            <a:off x="0" y="5382523"/>
            <a:ext cx="9144000" cy="1446550"/>
          </a:xfrm>
          <a:prstGeom prst="rect">
            <a:avLst/>
          </a:prstGeom>
          <a:noFill/>
        </p:spPr>
        <p:txBody>
          <a:bodyPr wrap="square" rtlCol="0">
            <a:spAutoFit/>
          </a:bodyPr>
          <a:lstStyle/>
          <a:p>
            <a:pPr algn="ctr"/>
            <a:r>
              <a:rPr lang="en-US" sz="4400" b="1" dirty="0" err="1" smtClean="0">
                <a:solidFill>
                  <a:schemeClr val="bg1"/>
                </a:solidFill>
                <a:latin typeface="Calibri" pitchFamily="34" charset="0"/>
              </a:rPr>
              <a:t>Inquérito</a:t>
            </a:r>
            <a:r>
              <a:rPr lang="en-US" sz="4400" b="1" dirty="0" smtClean="0">
                <a:solidFill>
                  <a:schemeClr val="bg1"/>
                </a:solidFill>
                <a:latin typeface="Calibri" pitchFamily="34" charset="0"/>
              </a:rPr>
              <a:t> de </a:t>
            </a:r>
            <a:r>
              <a:rPr lang="en-US" sz="4400" b="1" dirty="0" err="1" smtClean="0">
                <a:solidFill>
                  <a:schemeClr val="bg1"/>
                </a:solidFill>
                <a:latin typeface="Calibri" pitchFamily="34" charset="0"/>
              </a:rPr>
              <a:t>Indicadores</a:t>
            </a:r>
            <a:r>
              <a:rPr lang="en-US" sz="4400" b="1" dirty="0" smtClean="0">
                <a:solidFill>
                  <a:schemeClr val="bg1"/>
                </a:solidFill>
                <a:latin typeface="Calibri" pitchFamily="34" charset="0"/>
              </a:rPr>
              <a:t> </a:t>
            </a:r>
            <a:r>
              <a:rPr lang="en-US" sz="4400" b="1" dirty="0" err="1" smtClean="0">
                <a:solidFill>
                  <a:schemeClr val="bg1"/>
                </a:solidFill>
                <a:latin typeface="Calibri" pitchFamily="34" charset="0"/>
              </a:rPr>
              <a:t>Múltiplos</a:t>
            </a:r>
            <a:r>
              <a:rPr lang="en-US" sz="4400" b="1" dirty="0" smtClean="0">
                <a:solidFill>
                  <a:schemeClr val="bg1"/>
                </a:solidFill>
                <a:latin typeface="Calibri" pitchFamily="34" charset="0"/>
              </a:rPr>
              <a:t> e de </a:t>
            </a:r>
            <a:r>
              <a:rPr lang="en-US" sz="4400" b="1" dirty="0" err="1" smtClean="0">
                <a:solidFill>
                  <a:schemeClr val="bg1"/>
                </a:solidFill>
                <a:latin typeface="Calibri" pitchFamily="34" charset="0"/>
              </a:rPr>
              <a:t>Saúde</a:t>
            </a:r>
            <a:r>
              <a:rPr lang="en-US" sz="4400" b="1" dirty="0" smtClean="0">
                <a:solidFill>
                  <a:schemeClr val="bg1"/>
                </a:solidFill>
                <a:latin typeface="Calibri" pitchFamily="34" charset="0"/>
              </a:rPr>
              <a:t> (IIMS)</a:t>
            </a:r>
            <a:r>
              <a:rPr lang="en-US" sz="4400" b="1" baseline="0" dirty="0" smtClean="0">
                <a:solidFill>
                  <a:schemeClr val="bg1"/>
                </a:solidFill>
                <a:latin typeface="Calibri" pitchFamily="34" charset="0"/>
              </a:rPr>
              <a:t> 2015-2016 </a:t>
            </a:r>
            <a:r>
              <a:rPr lang="en-US" sz="4400" b="1" baseline="0" dirty="0" err="1" smtClean="0">
                <a:solidFill>
                  <a:schemeClr val="bg1"/>
                </a:solidFill>
                <a:latin typeface="Calibri" pitchFamily="34" charset="0"/>
              </a:rPr>
              <a:t>em</a:t>
            </a:r>
            <a:r>
              <a:rPr lang="en-US" sz="4400" b="1" baseline="0" dirty="0" smtClean="0">
                <a:solidFill>
                  <a:schemeClr val="bg1"/>
                </a:solidFill>
                <a:latin typeface="Calibri" pitchFamily="34" charset="0"/>
              </a:rPr>
              <a:t> Angola</a:t>
            </a:r>
            <a:endParaRPr lang="en-US" sz="4400" b="1" dirty="0">
              <a:solidFill>
                <a:schemeClr val="bg1"/>
              </a:solidFill>
              <a:latin typeface="Calibri" pitchFamily="34" charset="0"/>
            </a:endParaRPr>
          </a:p>
        </p:txBody>
      </p:sp>
      <p:pic>
        <p:nvPicPr>
          <p:cNvPr id="4" name="Picture 3"/>
          <p:cNvPicPr>
            <a:picLocks noChangeAspect="1"/>
          </p:cNvPicPr>
          <p:nvPr userDrawn="1"/>
        </p:nvPicPr>
        <p:blipFill rotWithShape="1">
          <a:blip r:embed="rId4" cstate="print">
            <a:extLst>
              <a:ext uri="{28A0092B-C50C-407E-A947-70E740481C1C}">
                <a14:useLocalDpi xmlns:a14="http://schemas.microsoft.com/office/drawing/2010/main" val="0"/>
              </a:ext>
            </a:extLst>
          </a:blip>
          <a:srcRect t="6989"/>
          <a:stretch/>
        </p:blipFill>
        <p:spPr>
          <a:xfrm>
            <a:off x="-1" y="1504709"/>
            <a:ext cx="9144000" cy="3935918"/>
          </a:xfrm>
          <a:prstGeom prst="rect">
            <a:avLst/>
          </a:prstGeom>
        </p:spPr>
      </p:pic>
      <p:cxnSp>
        <p:nvCxnSpPr>
          <p:cNvPr id="6" name="Straight Connector 5"/>
          <p:cNvCxnSpPr/>
          <p:nvPr userDrawn="1"/>
        </p:nvCxnSpPr>
        <p:spPr>
          <a:xfrm>
            <a:off x="-109057" y="5382523"/>
            <a:ext cx="9420837" cy="0"/>
          </a:xfrm>
          <a:prstGeom prst="line">
            <a:avLst/>
          </a:prstGeom>
          <a:ln w="57150"/>
        </p:spPr>
        <p:style>
          <a:lnRef idx="1">
            <a:schemeClr val="accent3"/>
          </a:lnRef>
          <a:fillRef idx="0">
            <a:schemeClr val="accent3"/>
          </a:fillRef>
          <a:effectRef idx="0">
            <a:schemeClr val="accent3"/>
          </a:effectRef>
          <a:fontRef idx="minor">
            <a:schemeClr val="tx1"/>
          </a:fontRef>
        </p:style>
      </p:cxnSp>
      <p:cxnSp>
        <p:nvCxnSpPr>
          <p:cNvPr id="10" name="Straight Connector 9"/>
          <p:cNvCxnSpPr/>
          <p:nvPr userDrawn="1"/>
        </p:nvCxnSpPr>
        <p:spPr>
          <a:xfrm>
            <a:off x="-109057" y="5440627"/>
            <a:ext cx="9420837" cy="0"/>
          </a:xfrm>
          <a:prstGeom prst="line">
            <a:avLst/>
          </a:prstGeom>
          <a:ln w="57150">
            <a:solidFill>
              <a:schemeClr val="accent1"/>
            </a:solidFill>
          </a:ln>
        </p:spPr>
        <p:style>
          <a:lnRef idx="1">
            <a:schemeClr val="accent3"/>
          </a:lnRef>
          <a:fillRef idx="0">
            <a:schemeClr val="accent3"/>
          </a:fillRef>
          <a:effectRef idx="0">
            <a:schemeClr val="accent3"/>
          </a:effectRef>
          <a:fontRef idx="minor">
            <a:schemeClr val="tx1"/>
          </a:fontRef>
        </p:style>
      </p:cxnSp>
      <p:cxnSp>
        <p:nvCxnSpPr>
          <p:cNvPr id="7" name="Straight Connector 6"/>
          <p:cNvCxnSpPr/>
          <p:nvPr userDrawn="1"/>
        </p:nvCxnSpPr>
        <p:spPr>
          <a:xfrm>
            <a:off x="-109057" y="5331435"/>
            <a:ext cx="9420837" cy="0"/>
          </a:xfrm>
          <a:prstGeom prst="line">
            <a:avLst/>
          </a:prstGeom>
          <a:ln w="57150">
            <a:solidFill>
              <a:schemeClr val="bg2">
                <a:lumMod val="75000"/>
              </a:schemeClr>
            </a:solidFill>
          </a:ln>
        </p:spPr>
        <p:style>
          <a:lnRef idx="1">
            <a:schemeClr val="accent3"/>
          </a:lnRef>
          <a:fillRef idx="0">
            <a:schemeClr val="accent3"/>
          </a:fillRef>
          <a:effectRef idx="0">
            <a:schemeClr val="accent3"/>
          </a:effectRef>
          <a:fontRef idx="minor">
            <a:schemeClr val="tx1"/>
          </a:fontRef>
        </p:style>
      </p:cxnSp>
      <p:cxnSp>
        <p:nvCxnSpPr>
          <p:cNvPr id="8" name="Straight Connector 7"/>
          <p:cNvCxnSpPr/>
          <p:nvPr userDrawn="1"/>
        </p:nvCxnSpPr>
        <p:spPr>
          <a:xfrm>
            <a:off x="-109057" y="1454909"/>
            <a:ext cx="9420837" cy="0"/>
          </a:xfrm>
          <a:prstGeom prst="line">
            <a:avLst/>
          </a:prstGeom>
          <a:ln w="57150"/>
        </p:spPr>
        <p:style>
          <a:lnRef idx="1">
            <a:schemeClr val="accent3"/>
          </a:lnRef>
          <a:fillRef idx="0">
            <a:schemeClr val="accent3"/>
          </a:fillRef>
          <a:effectRef idx="0">
            <a:schemeClr val="accent3"/>
          </a:effectRef>
          <a:fontRef idx="minor">
            <a:schemeClr val="tx1"/>
          </a:fontRef>
        </p:style>
      </p:cxnSp>
      <p:cxnSp>
        <p:nvCxnSpPr>
          <p:cNvPr id="9" name="Straight Connector 8"/>
          <p:cNvCxnSpPr/>
          <p:nvPr userDrawn="1"/>
        </p:nvCxnSpPr>
        <p:spPr>
          <a:xfrm>
            <a:off x="-109057" y="1513013"/>
            <a:ext cx="9420837" cy="0"/>
          </a:xfrm>
          <a:prstGeom prst="line">
            <a:avLst/>
          </a:prstGeom>
          <a:ln w="57150">
            <a:solidFill>
              <a:schemeClr val="accent1"/>
            </a:solidFill>
          </a:ln>
        </p:spPr>
        <p:style>
          <a:lnRef idx="1">
            <a:schemeClr val="accent3"/>
          </a:lnRef>
          <a:fillRef idx="0">
            <a:schemeClr val="accent3"/>
          </a:fillRef>
          <a:effectRef idx="0">
            <a:schemeClr val="accent3"/>
          </a:effectRef>
          <a:fontRef idx="minor">
            <a:schemeClr val="tx1"/>
          </a:fontRef>
        </p:style>
      </p:cxnSp>
      <p:cxnSp>
        <p:nvCxnSpPr>
          <p:cNvPr id="11" name="Straight Connector 10"/>
          <p:cNvCxnSpPr/>
          <p:nvPr userDrawn="1"/>
        </p:nvCxnSpPr>
        <p:spPr>
          <a:xfrm>
            <a:off x="-109057" y="1403821"/>
            <a:ext cx="9420837" cy="0"/>
          </a:xfrm>
          <a:prstGeom prst="line">
            <a:avLst/>
          </a:prstGeom>
          <a:ln w="57150">
            <a:solidFill>
              <a:schemeClr val="bg2">
                <a:lumMod val="75000"/>
              </a:schemeClr>
            </a:solidFill>
          </a:ln>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2636893313"/>
      </p:ext>
    </p:extLst>
  </p:cSld>
  <p:clrMap bg1="lt1" tx1="dk1" bg2="lt2" tx2="dk2" accent1="accent1" accent2="accent2" accent3="accent3" accent4="accent4" accent5="accent5" accent6="accent6" hlink="hlink" folHlink="folHlink"/>
  <p:sldLayoutIdLst>
    <p:sldLayoutId id="2147483708" r:id="rId1"/>
    <p:sldLayoutId id="2147483709"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alpha val="10196"/>
          </a:schemeClr>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0" y="0"/>
            <a:ext cx="91440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smtClean="0"/>
              <a:t>Click to edit Master title style</a:t>
            </a:r>
          </a:p>
        </p:txBody>
      </p:sp>
      <p:sp>
        <p:nvSpPr>
          <p:cNvPr id="2051" name="Text Placeholder 2"/>
          <p:cNvSpPr>
            <a:spLocks noGrp="1"/>
          </p:cNvSpPr>
          <p:nvPr>
            <p:ph type="body" idx="1"/>
          </p:nvPr>
        </p:nvSpPr>
        <p:spPr bwMode="auto">
          <a:xfrm>
            <a:off x="468313" y="1584325"/>
            <a:ext cx="8229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smtClean="0"/>
              <a:t>Click to edit Master text styles</a:t>
            </a:r>
          </a:p>
          <a:p>
            <a:pPr lvl="1"/>
            <a:r>
              <a:rPr lang="en-GB" altLang="en-US" smtClean="0"/>
              <a:t>Second level</a:t>
            </a:r>
          </a:p>
          <a:p>
            <a:pPr lvl="2"/>
            <a:r>
              <a:rPr lang="en-GB" altLang="en-US" smtClean="0"/>
              <a:t>Third level</a:t>
            </a:r>
          </a:p>
          <a:p>
            <a:pPr lvl="3"/>
            <a:r>
              <a:rPr lang="en-GB" altLang="en-US" smtClean="0"/>
              <a:t>Fourth level</a:t>
            </a:r>
          </a:p>
          <a:p>
            <a:pPr lvl="4"/>
            <a:r>
              <a:rPr lang="en-GB" altLang="en-US" smtClean="0"/>
              <a:t>Fifth level</a:t>
            </a:r>
          </a:p>
        </p:txBody>
      </p:sp>
    </p:spTree>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Lst>
  <p:txStyles>
    <p:titleStyle>
      <a:lvl1pPr algn="ctr" rtl="0" eaLnBrk="0" fontAlgn="base" hangingPunct="0">
        <a:lnSpc>
          <a:spcPct val="90000"/>
        </a:lnSpc>
        <a:spcBef>
          <a:spcPct val="0"/>
        </a:spcBef>
        <a:spcAft>
          <a:spcPct val="0"/>
        </a:spcAft>
        <a:defRPr sz="4400" kern="1200">
          <a:solidFill>
            <a:schemeClr val="bg2"/>
          </a:solidFill>
          <a:latin typeface="+mn-lt"/>
          <a:ea typeface="+mj-ea"/>
          <a:cs typeface="+mj-cs"/>
        </a:defRPr>
      </a:lvl1pPr>
      <a:lvl2pPr algn="ctr" rtl="0" eaLnBrk="0" fontAlgn="base" hangingPunct="0">
        <a:lnSpc>
          <a:spcPct val="90000"/>
        </a:lnSpc>
        <a:spcBef>
          <a:spcPct val="0"/>
        </a:spcBef>
        <a:spcAft>
          <a:spcPct val="0"/>
        </a:spcAft>
        <a:defRPr sz="4400">
          <a:solidFill>
            <a:schemeClr val="bg2"/>
          </a:solidFill>
          <a:latin typeface="Calibri" panose="020F0502020204030204" pitchFamily="34" charset="0"/>
        </a:defRPr>
      </a:lvl2pPr>
      <a:lvl3pPr algn="ctr" rtl="0" eaLnBrk="0" fontAlgn="base" hangingPunct="0">
        <a:lnSpc>
          <a:spcPct val="90000"/>
        </a:lnSpc>
        <a:spcBef>
          <a:spcPct val="0"/>
        </a:spcBef>
        <a:spcAft>
          <a:spcPct val="0"/>
        </a:spcAft>
        <a:defRPr sz="4400">
          <a:solidFill>
            <a:schemeClr val="bg2"/>
          </a:solidFill>
          <a:latin typeface="Calibri" panose="020F0502020204030204" pitchFamily="34" charset="0"/>
        </a:defRPr>
      </a:lvl3pPr>
      <a:lvl4pPr algn="ctr" rtl="0" eaLnBrk="0" fontAlgn="base" hangingPunct="0">
        <a:lnSpc>
          <a:spcPct val="90000"/>
        </a:lnSpc>
        <a:spcBef>
          <a:spcPct val="0"/>
        </a:spcBef>
        <a:spcAft>
          <a:spcPct val="0"/>
        </a:spcAft>
        <a:defRPr sz="4400">
          <a:solidFill>
            <a:schemeClr val="bg2"/>
          </a:solidFill>
          <a:latin typeface="Calibri" panose="020F0502020204030204" pitchFamily="34" charset="0"/>
        </a:defRPr>
      </a:lvl4pPr>
      <a:lvl5pPr algn="ctr" rtl="0" eaLnBrk="0" fontAlgn="base" hangingPunct="0">
        <a:lnSpc>
          <a:spcPct val="90000"/>
        </a:lnSpc>
        <a:spcBef>
          <a:spcPct val="0"/>
        </a:spcBef>
        <a:spcAft>
          <a:spcPct val="0"/>
        </a:spcAft>
        <a:defRPr sz="4400">
          <a:solidFill>
            <a:schemeClr val="bg2"/>
          </a:solidFill>
          <a:latin typeface="Calibri" panose="020F0502020204030204" pitchFamily="34" charset="0"/>
        </a:defRPr>
      </a:lvl5pPr>
      <a:lvl6pPr marL="457200" algn="ctr" rtl="0" fontAlgn="base">
        <a:lnSpc>
          <a:spcPct val="90000"/>
        </a:lnSpc>
        <a:spcBef>
          <a:spcPct val="0"/>
        </a:spcBef>
        <a:spcAft>
          <a:spcPct val="0"/>
        </a:spcAft>
        <a:defRPr sz="4400">
          <a:solidFill>
            <a:schemeClr val="bg2"/>
          </a:solidFill>
          <a:latin typeface="Calibri" panose="020F0502020204030204" pitchFamily="34" charset="0"/>
        </a:defRPr>
      </a:lvl6pPr>
      <a:lvl7pPr marL="914400" algn="ctr" rtl="0" fontAlgn="base">
        <a:lnSpc>
          <a:spcPct val="90000"/>
        </a:lnSpc>
        <a:spcBef>
          <a:spcPct val="0"/>
        </a:spcBef>
        <a:spcAft>
          <a:spcPct val="0"/>
        </a:spcAft>
        <a:defRPr sz="4400">
          <a:solidFill>
            <a:schemeClr val="bg2"/>
          </a:solidFill>
          <a:latin typeface="Calibri" panose="020F0502020204030204" pitchFamily="34" charset="0"/>
        </a:defRPr>
      </a:lvl7pPr>
      <a:lvl8pPr marL="1371600" algn="ctr" rtl="0" fontAlgn="base">
        <a:lnSpc>
          <a:spcPct val="90000"/>
        </a:lnSpc>
        <a:spcBef>
          <a:spcPct val="0"/>
        </a:spcBef>
        <a:spcAft>
          <a:spcPct val="0"/>
        </a:spcAft>
        <a:defRPr sz="4400">
          <a:solidFill>
            <a:schemeClr val="bg2"/>
          </a:solidFill>
          <a:latin typeface="Calibri" panose="020F0502020204030204" pitchFamily="34" charset="0"/>
        </a:defRPr>
      </a:lvl8pPr>
      <a:lvl9pPr marL="1828800" algn="ctr" rtl="0" fontAlgn="base">
        <a:lnSpc>
          <a:spcPct val="90000"/>
        </a:lnSpc>
        <a:spcBef>
          <a:spcPct val="0"/>
        </a:spcBef>
        <a:spcAft>
          <a:spcPct val="0"/>
        </a:spcAft>
        <a:defRPr sz="4400">
          <a:solidFill>
            <a:schemeClr val="bg2"/>
          </a:solidFill>
          <a:latin typeface="Calibri" panose="020F05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3200" kern="1200">
          <a:solidFill>
            <a:schemeClr val="tx2"/>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800" kern="1200">
          <a:solidFill>
            <a:schemeClr val="tx2"/>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2"/>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2"/>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Box 2"/>
          <p:cNvSpPr txBox="1">
            <a:spLocks noChangeArrowheads="1"/>
          </p:cNvSpPr>
          <p:nvPr/>
        </p:nvSpPr>
        <p:spPr bwMode="auto">
          <a:xfrm>
            <a:off x="0" y="309563"/>
            <a:ext cx="9144000"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pt-PT" altLang="en-US" sz="4400" b="1">
                <a:solidFill>
                  <a:schemeClr val="bg1"/>
                </a:solidFill>
              </a:rPr>
              <a:t>Empoderamento da Mulher</a:t>
            </a:r>
            <a:br>
              <a:rPr lang="pt-PT" altLang="en-US" sz="4400" b="1">
                <a:solidFill>
                  <a:schemeClr val="bg1"/>
                </a:solidFill>
              </a:rPr>
            </a:br>
            <a:endParaRPr lang="pt-PT" altLang="en-US" sz="4400" b="1">
              <a:solidFill>
                <a:schemeClr val="bg1"/>
              </a:solidFill>
            </a:endParaRPr>
          </a:p>
        </p:txBody>
      </p:sp>
      <p:sp>
        <p:nvSpPr>
          <p:cNvPr id="5123" name="TextBox 3"/>
          <p:cNvSpPr txBox="1">
            <a:spLocks noChangeArrowheads="1"/>
          </p:cNvSpPr>
          <p:nvPr/>
        </p:nvSpPr>
        <p:spPr bwMode="auto">
          <a:xfrm>
            <a:off x="6489700" y="1554163"/>
            <a:ext cx="26543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a:r>
              <a:rPr lang="pt-PT" altLang="en-US" b="1" i="1">
                <a:solidFill>
                  <a:schemeClr val="bg1"/>
                </a:solidFill>
              </a:rPr>
              <a:t>Siga-nos no Twitter!</a:t>
            </a:r>
            <a:br>
              <a:rPr lang="pt-PT" altLang="en-US" b="1" i="1">
                <a:solidFill>
                  <a:schemeClr val="bg1"/>
                </a:solidFill>
              </a:rPr>
            </a:br>
            <a:r>
              <a:rPr lang="pt-PT" altLang="en-US" b="1" i="1">
                <a:solidFill>
                  <a:schemeClr val="bg1"/>
                </a:solidFill>
              </a:rPr>
              <a:t>#AngolaIIMS</a:t>
            </a:r>
            <a:br>
              <a:rPr lang="pt-PT" altLang="en-US" b="1" i="1">
                <a:solidFill>
                  <a:schemeClr val="bg1"/>
                </a:solidFill>
              </a:rPr>
            </a:br>
            <a:r>
              <a:rPr lang="pt-PT" altLang="en-US" b="1" i="1">
                <a:solidFill>
                  <a:schemeClr val="bg1"/>
                </a:solidFill>
              </a:rPr>
              <a:t>@DHSprogram</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Content Placeholder 2"/>
          <p:cNvSpPr txBox="1">
            <a:spLocks/>
          </p:cNvSpPr>
          <p:nvPr/>
        </p:nvSpPr>
        <p:spPr bwMode="auto">
          <a:xfrm>
            <a:off x="252413" y="1550988"/>
            <a:ext cx="4073525" cy="301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Font typeface="Arial" panose="020B0604020202020204" pitchFamily="34" charset="0"/>
              <a:buChar char="•"/>
              <a:defRPr sz="3200">
                <a:solidFill>
                  <a:schemeClr val="tx2"/>
                </a:solidFill>
                <a:latin typeface="Calibri" panose="020F0502020204030204" pitchFamily="34" charset="0"/>
              </a:defRPr>
            </a:lvl1pPr>
            <a:lvl2pPr marL="685800" indent="-228600">
              <a:lnSpc>
                <a:spcPct val="90000"/>
              </a:lnSpc>
              <a:spcBef>
                <a:spcPts val="500"/>
              </a:spcBef>
              <a:buFont typeface="Arial" panose="020B0604020202020204" pitchFamily="34" charset="0"/>
              <a:buChar char="•"/>
              <a:defRPr sz="2800">
                <a:solidFill>
                  <a:schemeClr val="tx2"/>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400">
                <a:solidFill>
                  <a:schemeClr val="tx2"/>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9pPr>
          </a:lstStyle>
          <a:p>
            <a:pPr eaLnBrk="1" hangingPunct="1">
              <a:lnSpc>
                <a:spcPct val="110000"/>
              </a:lnSpc>
              <a:spcBef>
                <a:spcPct val="0"/>
              </a:spcBef>
              <a:spcAft>
                <a:spcPts val="600"/>
              </a:spcAft>
              <a:buClr>
                <a:schemeClr val="tx1"/>
              </a:buClr>
            </a:pPr>
            <a:r>
              <a:rPr lang="pt-PT" altLang="en-US" sz="2800">
                <a:solidFill>
                  <a:schemeClr val="tx1"/>
                </a:solidFill>
              </a:rPr>
              <a:t>Emprego e renumeração</a:t>
            </a:r>
          </a:p>
          <a:p>
            <a:pPr eaLnBrk="1" hangingPunct="1">
              <a:lnSpc>
                <a:spcPct val="110000"/>
              </a:lnSpc>
              <a:spcBef>
                <a:spcPct val="0"/>
              </a:spcBef>
              <a:spcAft>
                <a:spcPts val="600"/>
              </a:spcAft>
              <a:buClr>
                <a:schemeClr val="tx1"/>
              </a:buClr>
            </a:pPr>
            <a:r>
              <a:rPr lang="pt-PT" altLang="en-US" sz="2800">
                <a:solidFill>
                  <a:schemeClr val="tx1"/>
                </a:solidFill>
              </a:rPr>
              <a:t>Toma de decisões</a:t>
            </a:r>
          </a:p>
          <a:p>
            <a:pPr eaLnBrk="1" hangingPunct="1">
              <a:lnSpc>
                <a:spcPct val="110000"/>
              </a:lnSpc>
              <a:spcBef>
                <a:spcPct val="0"/>
              </a:spcBef>
              <a:spcAft>
                <a:spcPts val="600"/>
              </a:spcAft>
              <a:buClr>
                <a:schemeClr val="tx1"/>
              </a:buClr>
            </a:pPr>
            <a:r>
              <a:rPr lang="pt-PT" altLang="en-US" sz="2800" b="1">
                <a:solidFill>
                  <a:schemeClr val="bg2"/>
                </a:solidFill>
              </a:rPr>
              <a:t>Atitudes em relação à agressão física contra as esposas</a:t>
            </a:r>
          </a:p>
        </p:txBody>
      </p:sp>
      <p:sp>
        <p:nvSpPr>
          <p:cNvPr id="22531" name="TextBox 9"/>
          <p:cNvSpPr txBox="1">
            <a:spLocks noChangeArrowheads="1"/>
          </p:cNvSpPr>
          <p:nvPr/>
        </p:nvSpPr>
        <p:spPr bwMode="auto">
          <a:xfrm>
            <a:off x="4529138" y="5802313"/>
            <a:ext cx="39449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3200">
                <a:solidFill>
                  <a:schemeClr val="tx2"/>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800">
                <a:solidFill>
                  <a:schemeClr val="tx2"/>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400">
                <a:solidFill>
                  <a:schemeClr val="tx2"/>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9pPr>
          </a:lstStyle>
          <a:p>
            <a:pPr algn="ctr" eaLnBrk="1" hangingPunct="1">
              <a:lnSpc>
                <a:spcPct val="100000"/>
              </a:lnSpc>
              <a:spcBef>
                <a:spcPct val="0"/>
              </a:spcBef>
              <a:buFontTx/>
              <a:buNone/>
            </a:pPr>
            <a:r>
              <a:rPr lang="pt-PT" altLang="en-US" sz="1200" baseline="30000">
                <a:solidFill>
                  <a:schemeClr val="tx1"/>
                </a:solidFill>
              </a:rPr>
              <a:t>©</a:t>
            </a:r>
            <a:r>
              <a:rPr lang="pt-PT" altLang="en-US" sz="1200">
                <a:solidFill>
                  <a:schemeClr val="tx1"/>
                </a:solidFill>
              </a:rPr>
              <a:t> 2005 David Snyder, Cortesia de Photoshare</a:t>
            </a:r>
            <a:endParaRPr lang="pt-PT" altLang="en-US" sz="1200" baseline="30000">
              <a:solidFill>
                <a:schemeClr val="tx1"/>
              </a:solidFill>
            </a:endParaRPr>
          </a:p>
        </p:txBody>
      </p:sp>
      <p:pic>
        <p:nvPicPr>
          <p:cNvPr id="22532"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72013" y="515938"/>
            <a:ext cx="3657600" cy="50863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idx="4294967295"/>
          </p:nvPr>
        </p:nvSpPr>
        <p:spPr/>
        <p:txBody>
          <a:bodyPr/>
          <a:lstStyle/>
          <a:p>
            <a:pPr eaLnBrk="1" hangingPunct="1"/>
            <a:r>
              <a:rPr lang="pt-PT" altLang="en-US" sz="4200" smtClean="0"/>
              <a:t>Atitudes em relação à agressão física contra as esposas</a:t>
            </a:r>
          </a:p>
        </p:txBody>
      </p:sp>
      <p:graphicFrame>
        <p:nvGraphicFramePr>
          <p:cNvPr id="2" name="Content Placeholder 10"/>
          <p:cNvGraphicFramePr>
            <a:graphicFrameLocks noGrp="1"/>
          </p:cNvGraphicFramePr>
          <p:nvPr>
            <p:ph idx="4294967295"/>
            <p:extLst>
              <p:ext uri="{D42A27DB-BD31-4B8C-83A1-F6EECF244321}">
                <p14:modId xmlns:p14="http://schemas.microsoft.com/office/powerpoint/2010/main" val="369828633"/>
              </p:ext>
            </p:extLst>
          </p:nvPr>
        </p:nvGraphicFramePr>
        <p:xfrm>
          <a:off x="512763" y="1708150"/>
          <a:ext cx="8116887" cy="5116513"/>
        </p:xfrm>
        <a:graphic>
          <a:graphicData uri="http://schemas.openxmlformats.org/drawingml/2006/chart">
            <c:chart xmlns:c="http://schemas.openxmlformats.org/drawingml/2006/chart" xmlns:r="http://schemas.openxmlformats.org/officeDocument/2006/relationships" r:id="rId3"/>
          </a:graphicData>
        </a:graphic>
      </p:graphicFrame>
      <p:sp>
        <p:nvSpPr>
          <p:cNvPr id="24580" name="TextBox 11"/>
          <p:cNvSpPr txBox="1">
            <a:spLocks noChangeArrowheads="1"/>
          </p:cNvSpPr>
          <p:nvPr/>
        </p:nvSpPr>
        <p:spPr bwMode="auto">
          <a:xfrm>
            <a:off x="0" y="1084263"/>
            <a:ext cx="91440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3200">
                <a:solidFill>
                  <a:schemeClr val="tx2"/>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800">
                <a:solidFill>
                  <a:schemeClr val="tx2"/>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400">
                <a:solidFill>
                  <a:schemeClr val="tx2"/>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9pPr>
          </a:lstStyle>
          <a:p>
            <a:pPr algn="ctr" eaLnBrk="1" hangingPunct="1">
              <a:lnSpc>
                <a:spcPct val="100000"/>
              </a:lnSpc>
              <a:spcBef>
                <a:spcPct val="0"/>
              </a:spcBef>
              <a:buFontTx/>
              <a:buNone/>
            </a:pPr>
            <a:r>
              <a:rPr lang="pt-PT" altLang="en-US" sz="1800" i="1" dirty="0">
                <a:solidFill>
                  <a:schemeClr val="tx1"/>
                </a:solidFill>
              </a:rPr>
              <a:t>Percentagem de homens e mulheres de 15-49 anos e </a:t>
            </a:r>
            <a:r>
              <a:rPr lang="pt-PT" altLang="en-US" sz="1800" i="1" dirty="0" err="1">
                <a:solidFill>
                  <a:schemeClr val="tx1"/>
                </a:solidFill>
              </a:rPr>
              <a:t>actualmente</a:t>
            </a:r>
            <a:r>
              <a:rPr lang="pt-PT" altLang="en-US" sz="1800" i="1" dirty="0">
                <a:solidFill>
                  <a:schemeClr val="tx1"/>
                </a:solidFill>
              </a:rPr>
              <a:t> casados que concordam que se </a:t>
            </a:r>
            <a:r>
              <a:rPr lang="pt-PT" altLang="en-US" sz="1800" i="1" dirty="0" smtClean="0">
                <a:solidFill>
                  <a:schemeClr val="tx1"/>
                </a:solidFill>
              </a:rPr>
              <a:t>justifica </a:t>
            </a:r>
            <a:r>
              <a:rPr lang="pt-PT" altLang="en-US" sz="1800" i="1" dirty="0">
                <a:solidFill>
                  <a:schemeClr val="tx1"/>
                </a:solidFill>
              </a:rPr>
              <a:t>que o marido bata a sua esposa por razões específicas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Box 1"/>
          <p:cNvSpPr txBox="1">
            <a:spLocks noChangeArrowheads="1"/>
          </p:cNvSpPr>
          <p:nvPr/>
        </p:nvSpPr>
        <p:spPr bwMode="auto">
          <a:xfrm>
            <a:off x="0" y="309563"/>
            <a:ext cx="91440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pt-PT" altLang="en-US" sz="4400" b="1">
                <a:solidFill>
                  <a:schemeClr val="bg1"/>
                </a:solidFill>
              </a:rPr>
              <a:t>Violência Doméstica</a:t>
            </a:r>
          </a:p>
        </p:txBody>
      </p:sp>
      <p:sp>
        <p:nvSpPr>
          <p:cNvPr id="26627" name="TextBox 3"/>
          <p:cNvSpPr txBox="1">
            <a:spLocks noChangeArrowheads="1"/>
          </p:cNvSpPr>
          <p:nvPr/>
        </p:nvSpPr>
        <p:spPr bwMode="auto">
          <a:xfrm>
            <a:off x="6489700" y="1554163"/>
            <a:ext cx="26543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a:r>
              <a:rPr lang="en-US" altLang="en-US" b="1" i="1">
                <a:solidFill>
                  <a:schemeClr val="bg1"/>
                </a:solidFill>
              </a:rPr>
              <a:t>Siga-nos no Twitter!</a:t>
            </a:r>
            <a:br>
              <a:rPr lang="en-US" altLang="en-US" b="1" i="1">
                <a:solidFill>
                  <a:schemeClr val="bg1"/>
                </a:solidFill>
              </a:rPr>
            </a:br>
            <a:r>
              <a:rPr lang="en-US" altLang="en-US" b="1" i="1">
                <a:solidFill>
                  <a:schemeClr val="bg1"/>
                </a:solidFill>
              </a:rPr>
              <a:t>#AngolaIIMS</a:t>
            </a:r>
            <a:br>
              <a:rPr lang="en-US" altLang="en-US" b="1" i="1">
                <a:solidFill>
                  <a:schemeClr val="bg1"/>
                </a:solidFill>
              </a:rPr>
            </a:br>
            <a:r>
              <a:rPr lang="en-US" altLang="en-US" b="1" i="1">
                <a:solidFill>
                  <a:schemeClr val="bg1"/>
                </a:solidFill>
              </a:rPr>
              <a:t>@DHSprogram</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idx="4294967295"/>
          </p:nvPr>
        </p:nvSpPr>
        <p:spPr>
          <a:xfrm>
            <a:off x="628650" y="71438"/>
            <a:ext cx="7886700" cy="1325562"/>
          </a:xfrm>
        </p:spPr>
        <p:txBody>
          <a:bodyPr/>
          <a:lstStyle/>
          <a:p>
            <a:pPr eaLnBrk="1" hangingPunct="1"/>
            <a:r>
              <a:rPr lang="pt-PT" altLang="en-US" sz="4200" smtClean="0"/>
              <a:t>Experiência de violência física</a:t>
            </a:r>
          </a:p>
        </p:txBody>
      </p:sp>
      <p:graphicFrame>
        <p:nvGraphicFramePr>
          <p:cNvPr id="2" name="Content Placeholder 10"/>
          <p:cNvGraphicFramePr>
            <a:graphicFrameLocks/>
          </p:cNvGraphicFramePr>
          <p:nvPr>
            <p:extLst>
              <p:ext uri="{D42A27DB-BD31-4B8C-83A1-F6EECF244321}">
                <p14:modId xmlns:p14="http://schemas.microsoft.com/office/powerpoint/2010/main" val="2665868352"/>
              </p:ext>
            </p:extLst>
          </p:nvPr>
        </p:nvGraphicFramePr>
        <p:xfrm>
          <a:off x="477838" y="1674813"/>
          <a:ext cx="8243887" cy="5183187"/>
        </p:xfrm>
        <a:graphic>
          <a:graphicData uri="http://schemas.openxmlformats.org/drawingml/2006/chart">
            <c:chart xmlns:c="http://schemas.openxmlformats.org/drawingml/2006/chart" xmlns:r="http://schemas.openxmlformats.org/officeDocument/2006/relationships" r:id="rId3"/>
          </a:graphicData>
        </a:graphic>
      </p:graphicFrame>
      <p:sp>
        <p:nvSpPr>
          <p:cNvPr id="27652" name="TextBox 5"/>
          <p:cNvSpPr txBox="1">
            <a:spLocks noChangeArrowheads="1"/>
          </p:cNvSpPr>
          <p:nvPr/>
        </p:nvSpPr>
        <p:spPr bwMode="auto">
          <a:xfrm>
            <a:off x="0" y="1028700"/>
            <a:ext cx="91440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3200">
                <a:solidFill>
                  <a:schemeClr val="tx2"/>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800">
                <a:solidFill>
                  <a:schemeClr val="tx2"/>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400">
                <a:solidFill>
                  <a:schemeClr val="tx2"/>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9pPr>
          </a:lstStyle>
          <a:p>
            <a:pPr algn="ctr" eaLnBrk="1" hangingPunct="1">
              <a:lnSpc>
                <a:spcPct val="100000"/>
              </a:lnSpc>
              <a:spcBef>
                <a:spcPct val="0"/>
              </a:spcBef>
              <a:buFontTx/>
              <a:buNone/>
            </a:pPr>
            <a:r>
              <a:rPr lang="pt-PT" altLang="en-US" sz="1800" i="1">
                <a:solidFill>
                  <a:schemeClr val="tx1"/>
                </a:solidFill>
              </a:rPr>
              <a:t>Percentagem de mulheres de 15-49 anos que sofreram violência física </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idx="4294967295"/>
          </p:nvPr>
        </p:nvSpPr>
        <p:spPr/>
        <p:txBody>
          <a:bodyPr/>
          <a:lstStyle/>
          <a:p>
            <a:pPr eaLnBrk="1" hangingPunct="1"/>
            <a:r>
              <a:rPr lang="pt-PT" altLang="en-US" sz="4200" smtClean="0"/>
              <a:t>Perpetradores mais comuns de violência física</a:t>
            </a:r>
          </a:p>
        </p:txBody>
      </p:sp>
      <p:sp>
        <p:nvSpPr>
          <p:cNvPr id="29699" name="Content Placeholder 2"/>
          <p:cNvSpPr txBox="1">
            <a:spLocks/>
          </p:cNvSpPr>
          <p:nvPr/>
        </p:nvSpPr>
        <p:spPr bwMode="auto">
          <a:xfrm>
            <a:off x="495300" y="1727200"/>
            <a:ext cx="8229600" cy="513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Font typeface="Arial" panose="020B0604020202020204" pitchFamily="34" charset="0"/>
              <a:buChar char="•"/>
              <a:defRPr sz="3200">
                <a:solidFill>
                  <a:schemeClr val="tx2"/>
                </a:solidFill>
                <a:latin typeface="Calibri" panose="020F0502020204030204" pitchFamily="34" charset="0"/>
              </a:defRPr>
            </a:lvl1pPr>
            <a:lvl2pPr marL="685800" indent="-228600">
              <a:lnSpc>
                <a:spcPct val="90000"/>
              </a:lnSpc>
              <a:spcBef>
                <a:spcPts val="500"/>
              </a:spcBef>
              <a:buFont typeface="Arial" panose="020B0604020202020204" pitchFamily="34" charset="0"/>
              <a:buChar char="•"/>
              <a:defRPr sz="2800">
                <a:solidFill>
                  <a:schemeClr val="tx2"/>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400">
                <a:solidFill>
                  <a:schemeClr val="tx2"/>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9pPr>
          </a:lstStyle>
          <a:p>
            <a:pPr eaLnBrk="1" hangingPunct="1">
              <a:lnSpc>
                <a:spcPct val="120000"/>
              </a:lnSpc>
              <a:spcBef>
                <a:spcPct val="0"/>
              </a:spcBef>
              <a:spcAft>
                <a:spcPts val="600"/>
              </a:spcAft>
              <a:buClr>
                <a:schemeClr val="tx1"/>
              </a:buClr>
            </a:pPr>
            <a:r>
              <a:rPr lang="en-GB" altLang="en-US" b="1">
                <a:solidFill>
                  <a:schemeClr val="bg2"/>
                </a:solidFill>
              </a:rPr>
              <a:t>Entre mulheres alguma vez casadas</a:t>
            </a:r>
            <a:r>
              <a:rPr lang="en-GB" altLang="en-US"/>
              <a:t>, </a:t>
            </a:r>
            <a:r>
              <a:rPr lang="en-GB" altLang="en-US" b="1">
                <a:solidFill>
                  <a:schemeClr val="bg2"/>
                </a:solidFill>
              </a:rPr>
              <a:t>73%</a:t>
            </a:r>
            <a:r>
              <a:rPr lang="en-GB" altLang="en-US">
                <a:solidFill>
                  <a:schemeClr val="bg2"/>
                </a:solidFill>
              </a:rPr>
              <a:t> </a:t>
            </a:r>
            <a:r>
              <a:rPr lang="en-GB" altLang="en-US">
                <a:solidFill>
                  <a:schemeClr val="tx1"/>
                </a:solidFill>
              </a:rPr>
              <a:t>da violência física foi cometida pelo </a:t>
            </a:r>
            <a:r>
              <a:rPr lang="en-GB" altLang="en-US" b="1">
                <a:solidFill>
                  <a:schemeClr val="bg2"/>
                </a:solidFill>
              </a:rPr>
              <a:t>marido/parceiro actual</a:t>
            </a:r>
            <a:r>
              <a:rPr lang="en-GB" altLang="en-US">
                <a:solidFill>
                  <a:schemeClr val="tx1"/>
                </a:solidFill>
              </a:rPr>
              <a:t>.</a:t>
            </a:r>
            <a:r>
              <a:rPr lang="en-GB" altLang="en-US" b="1">
                <a:solidFill>
                  <a:schemeClr val="bg2"/>
                </a:solidFill>
              </a:rPr>
              <a:t> </a:t>
            </a:r>
          </a:p>
          <a:p>
            <a:pPr eaLnBrk="1" hangingPunct="1">
              <a:lnSpc>
                <a:spcPct val="120000"/>
              </a:lnSpc>
              <a:spcBef>
                <a:spcPct val="0"/>
              </a:spcBef>
              <a:spcAft>
                <a:spcPts val="600"/>
              </a:spcAft>
              <a:buClr>
                <a:schemeClr val="tx1"/>
              </a:buClr>
            </a:pPr>
            <a:r>
              <a:rPr lang="en-GB" altLang="en-US" b="1">
                <a:solidFill>
                  <a:schemeClr val="bg2"/>
                </a:solidFill>
              </a:rPr>
              <a:t>Entre mulheres nunca casadas</a:t>
            </a:r>
            <a:r>
              <a:rPr lang="en-GB" altLang="en-US"/>
              <a:t>,</a:t>
            </a:r>
            <a:r>
              <a:rPr lang="en-GB" altLang="en-US" b="1"/>
              <a:t> </a:t>
            </a:r>
            <a:r>
              <a:rPr lang="en-GB" altLang="en-US" b="1">
                <a:solidFill>
                  <a:schemeClr val="bg2"/>
                </a:solidFill>
              </a:rPr>
              <a:t>31% </a:t>
            </a:r>
            <a:r>
              <a:rPr lang="en-GB" altLang="en-US">
                <a:solidFill>
                  <a:schemeClr val="tx1"/>
                </a:solidFill>
              </a:rPr>
              <a:t>da violência física foi cometida pelo </a:t>
            </a:r>
            <a:r>
              <a:rPr lang="en-GB" altLang="en-US" b="1">
                <a:solidFill>
                  <a:schemeClr val="bg2"/>
                </a:solidFill>
              </a:rPr>
              <a:t>mãe/madrasta</a:t>
            </a:r>
            <a:r>
              <a:rPr lang="en-GB" altLang="en-US">
                <a:solidFill>
                  <a:schemeClr val="tx1"/>
                </a:solidFill>
              </a:rPr>
              <a:t>.</a:t>
            </a:r>
          </a:p>
          <a:p>
            <a:pPr eaLnBrk="1" hangingPunct="1">
              <a:lnSpc>
                <a:spcPct val="120000"/>
              </a:lnSpc>
              <a:spcBef>
                <a:spcPct val="0"/>
              </a:spcBef>
              <a:spcAft>
                <a:spcPts val="600"/>
              </a:spcAft>
              <a:buClr>
                <a:schemeClr val="tx1"/>
              </a:buClr>
            </a:pPr>
            <a:endParaRPr lang="en-GB" altLang="en-US" b="1">
              <a:solidFill>
                <a:schemeClr val="tx1"/>
              </a:solidFill>
            </a:endParaRPr>
          </a:p>
          <a:p>
            <a:pPr algn="ctr" eaLnBrk="1" hangingPunct="1">
              <a:lnSpc>
                <a:spcPct val="120000"/>
              </a:lnSpc>
              <a:spcBef>
                <a:spcPct val="0"/>
              </a:spcBef>
              <a:spcAft>
                <a:spcPts val="600"/>
              </a:spcAft>
            </a:pPr>
            <a:endParaRPr lang="en-GB" altLang="en-US">
              <a:solidFill>
                <a:schemeClr val="tx1"/>
              </a:solidFill>
            </a:endParaRPr>
          </a:p>
          <a:p>
            <a:pPr algn="ctr" eaLnBrk="1" hangingPunct="1">
              <a:lnSpc>
                <a:spcPct val="120000"/>
              </a:lnSpc>
              <a:spcBef>
                <a:spcPct val="0"/>
              </a:spcBef>
              <a:spcAft>
                <a:spcPts val="600"/>
              </a:spcAft>
            </a:pPr>
            <a:endParaRPr lang="en-GB" altLang="en-US">
              <a:solidFill>
                <a:schemeClr val="tx1"/>
              </a:solidFill>
            </a:endParaRPr>
          </a:p>
          <a:p>
            <a:pPr algn="ctr" eaLnBrk="1" hangingPunct="1">
              <a:lnSpc>
                <a:spcPct val="120000"/>
              </a:lnSpc>
              <a:spcBef>
                <a:spcPct val="0"/>
              </a:spcBef>
              <a:spcAft>
                <a:spcPts val="600"/>
              </a:spcAft>
            </a:pPr>
            <a:endParaRPr lang="en-GB" altLang="en-US">
              <a:solidFill>
                <a:schemeClr val="tx1"/>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10"/>
          <p:cNvGraphicFramePr>
            <a:graphicFrameLocks/>
          </p:cNvGraphicFramePr>
          <p:nvPr>
            <p:extLst>
              <p:ext uri="{D42A27DB-BD31-4B8C-83A1-F6EECF244321}">
                <p14:modId xmlns:p14="http://schemas.microsoft.com/office/powerpoint/2010/main" val="391942205"/>
              </p:ext>
            </p:extLst>
          </p:nvPr>
        </p:nvGraphicFramePr>
        <p:xfrm>
          <a:off x="492125" y="1674813"/>
          <a:ext cx="8229600" cy="5183187"/>
        </p:xfrm>
        <a:graphic>
          <a:graphicData uri="http://schemas.openxmlformats.org/drawingml/2006/chart">
            <c:chart xmlns:c="http://schemas.openxmlformats.org/drawingml/2006/chart" xmlns:r="http://schemas.openxmlformats.org/officeDocument/2006/relationships" r:id="rId3"/>
          </a:graphicData>
        </a:graphic>
      </p:graphicFrame>
      <p:sp>
        <p:nvSpPr>
          <p:cNvPr id="31747" name="Title 1"/>
          <p:cNvSpPr txBox="1">
            <a:spLocks/>
          </p:cNvSpPr>
          <p:nvPr/>
        </p:nvSpPr>
        <p:spPr bwMode="auto">
          <a:xfrm>
            <a:off x="628650" y="71438"/>
            <a:ext cx="7886700" cy="132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3200">
                <a:solidFill>
                  <a:schemeClr val="tx2"/>
                </a:solidFill>
                <a:latin typeface="Calibri" panose="020F0502020204030204" pitchFamily="34" charset="0"/>
              </a:defRPr>
            </a:lvl1pPr>
            <a:lvl2pPr marL="685800" indent="-228600">
              <a:lnSpc>
                <a:spcPct val="90000"/>
              </a:lnSpc>
              <a:spcBef>
                <a:spcPts val="500"/>
              </a:spcBef>
              <a:buFont typeface="Arial" panose="020B0604020202020204" pitchFamily="34" charset="0"/>
              <a:buChar char="•"/>
              <a:defRPr sz="2800">
                <a:solidFill>
                  <a:schemeClr val="tx2"/>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400">
                <a:solidFill>
                  <a:schemeClr val="tx2"/>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9pPr>
          </a:lstStyle>
          <a:p>
            <a:pPr algn="ctr" eaLnBrk="1" hangingPunct="1">
              <a:spcBef>
                <a:spcPct val="0"/>
              </a:spcBef>
              <a:buFontTx/>
              <a:buNone/>
            </a:pPr>
            <a:r>
              <a:rPr lang="pt-PT" altLang="en-US" sz="4200">
                <a:solidFill>
                  <a:schemeClr val="bg2"/>
                </a:solidFill>
              </a:rPr>
              <a:t>Experiência de violência sexual</a:t>
            </a:r>
          </a:p>
        </p:txBody>
      </p:sp>
      <p:sp>
        <p:nvSpPr>
          <p:cNvPr id="31748" name="TextBox 5"/>
          <p:cNvSpPr txBox="1">
            <a:spLocks noChangeArrowheads="1"/>
          </p:cNvSpPr>
          <p:nvPr/>
        </p:nvSpPr>
        <p:spPr bwMode="auto">
          <a:xfrm>
            <a:off x="0" y="1028700"/>
            <a:ext cx="91440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3200">
                <a:solidFill>
                  <a:schemeClr val="tx2"/>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800">
                <a:solidFill>
                  <a:schemeClr val="tx2"/>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400">
                <a:solidFill>
                  <a:schemeClr val="tx2"/>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9pPr>
          </a:lstStyle>
          <a:p>
            <a:pPr algn="ctr" eaLnBrk="1" hangingPunct="1">
              <a:lnSpc>
                <a:spcPct val="100000"/>
              </a:lnSpc>
              <a:spcBef>
                <a:spcPct val="0"/>
              </a:spcBef>
              <a:buFontTx/>
              <a:buNone/>
            </a:pPr>
            <a:r>
              <a:rPr lang="pt-PT" altLang="en-US" sz="1800" i="1">
                <a:solidFill>
                  <a:schemeClr val="tx1"/>
                </a:solidFill>
              </a:rPr>
              <a:t>Percentagem de mulheres de 15-49 anos que sofreram violência sexual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idx="4294967295"/>
          </p:nvPr>
        </p:nvSpPr>
        <p:spPr/>
        <p:txBody>
          <a:bodyPr/>
          <a:lstStyle/>
          <a:p>
            <a:pPr eaLnBrk="1" hangingPunct="1"/>
            <a:r>
              <a:rPr lang="pt-PT" altLang="en-US" sz="4200" smtClean="0"/>
              <a:t>Perpetradores mais comuns de violência sexual</a:t>
            </a:r>
          </a:p>
        </p:txBody>
      </p:sp>
      <p:sp>
        <p:nvSpPr>
          <p:cNvPr id="33795" name="Content Placeholder 2"/>
          <p:cNvSpPr txBox="1">
            <a:spLocks/>
          </p:cNvSpPr>
          <p:nvPr/>
        </p:nvSpPr>
        <p:spPr bwMode="auto">
          <a:xfrm>
            <a:off x="495300" y="1727200"/>
            <a:ext cx="8229600" cy="513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Font typeface="Arial" panose="020B0604020202020204" pitchFamily="34" charset="0"/>
              <a:buChar char="•"/>
              <a:defRPr sz="3200">
                <a:solidFill>
                  <a:schemeClr val="tx2"/>
                </a:solidFill>
                <a:latin typeface="Calibri" panose="020F0502020204030204" pitchFamily="34" charset="0"/>
              </a:defRPr>
            </a:lvl1pPr>
            <a:lvl2pPr marL="685800" indent="-228600">
              <a:lnSpc>
                <a:spcPct val="90000"/>
              </a:lnSpc>
              <a:spcBef>
                <a:spcPts val="500"/>
              </a:spcBef>
              <a:buFont typeface="Arial" panose="020B0604020202020204" pitchFamily="34" charset="0"/>
              <a:buChar char="•"/>
              <a:defRPr sz="2800">
                <a:solidFill>
                  <a:schemeClr val="tx2"/>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400">
                <a:solidFill>
                  <a:schemeClr val="tx2"/>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9pPr>
          </a:lstStyle>
          <a:p>
            <a:pPr eaLnBrk="1" hangingPunct="1">
              <a:lnSpc>
                <a:spcPct val="120000"/>
              </a:lnSpc>
              <a:spcBef>
                <a:spcPct val="0"/>
              </a:spcBef>
              <a:spcAft>
                <a:spcPts val="600"/>
              </a:spcAft>
              <a:buClr>
                <a:schemeClr val="tx1"/>
              </a:buClr>
            </a:pPr>
            <a:r>
              <a:rPr lang="en-GB" altLang="en-US" b="1" dirty="0">
                <a:solidFill>
                  <a:schemeClr val="bg2"/>
                </a:solidFill>
              </a:rPr>
              <a:t>Entre </a:t>
            </a:r>
            <a:r>
              <a:rPr lang="en-GB" altLang="en-US" b="1" dirty="0" err="1">
                <a:solidFill>
                  <a:schemeClr val="bg2"/>
                </a:solidFill>
              </a:rPr>
              <a:t>mulheres</a:t>
            </a:r>
            <a:r>
              <a:rPr lang="en-GB" altLang="en-US" b="1" dirty="0">
                <a:solidFill>
                  <a:schemeClr val="bg2"/>
                </a:solidFill>
              </a:rPr>
              <a:t> </a:t>
            </a:r>
            <a:r>
              <a:rPr lang="en-GB" altLang="en-US" b="1" dirty="0" err="1">
                <a:solidFill>
                  <a:schemeClr val="bg2"/>
                </a:solidFill>
              </a:rPr>
              <a:t>alguma</a:t>
            </a:r>
            <a:r>
              <a:rPr lang="en-GB" altLang="en-US" b="1" dirty="0">
                <a:solidFill>
                  <a:schemeClr val="bg2"/>
                </a:solidFill>
              </a:rPr>
              <a:t> </a:t>
            </a:r>
            <a:r>
              <a:rPr lang="en-GB" altLang="en-US" b="1" dirty="0" err="1">
                <a:solidFill>
                  <a:schemeClr val="bg2"/>
                </a:solidFill>
              </a:rPr>
              <a:t>vez</a:t>
            </a:r>
            <a:r>
              <a:rPr lang="en-GB" altLang="en-US" b="1" dirty="0">
                <a:solidFill>
                  <a:schemeClr val="bg2"/>
                </a:solidFill>
              </a:rPr>
              <a:t> </a:t>
            </a:r>
            <a:r>
              <a:rPr lang="en-GB" altLang="en-US" b="1" dirty="0" err="1">
                <a:solidFill>
                  <a:schemeClr val="bg2"/>
                </a:solidFill>
              </a:rPr>
              <a:t>casadas</a:t>
            </a:r>
            <a:r>
              <a:rPr lang="en-GB" altLang="en-US" dirty="0"/>
              <a:t>, </a:t>
            </a:r>
            <a:r>
              <a:rPr lang="en-GB" altLang="en-US" b="1" dirty="0">
                <a:solidFill>
                  <a:schemeClr val="bg2"/>
                </a:solidFill>
              </a:rPr>
              <a:t>66%</a:t>
            </a:r>
            <a:r>
              <a:rPr lang="en-GB" altLang="en-US" dirty="0">
                <a:solidFill>
                  <a:schemeClr val="bg2"/>
                </a:solidFill>
              </a:rPr>
              <a:t> </a:t>
            </a:r>
            <a:r>
              <a:rPr lang="en-GB" altLang="en-US" dirty="0">
                <a:solidFill>
                  <a:schemeClr val="tx1"/>
                </a:solidFill>
              </a:rPr>
              <a:t>da </a:t>
            </a:r>
            <a:r>
              <a:rPr lang="en-GB" altLang="en-US" dirty="0" err="1">
                <a:solidFill>
                  <a:schemeClr val="tx1"/>
                </a:solidFill>
              </a:rPr>
              <a:t>violência</a:t>
            </a:r>
            <a:r>
              <a:rPr lang="en-GB" altLang="en-US" dirty="0">
                <a:solidFill>
                  <a:schemeClr val="tx1"/>
                </a:solidFill>
              </a:rPr>
              <a:t> sexual </a:t>
            </a:r>
            <a:r>
              <a:rPr lang="en-GB" altLang="en-US" dirty="0" err="1">
                <a:solidFill>
                  <a:schemeClr val="tx1"/>
                </a:solidFill>
              </a:rPr>
              <a:t>foi</a:t>
            </a:r>
            <a:r>
              <a:rPr lang="en-GB" altLang="en-US" dirty="0">
                <a:solidFill>
                  <a:schemeClr val="tx1"/>
                </a:solidFill>
              </a:rPr>
              <a:t> </a:t>
            </a:r>
            <a:r>
              <a:rPr lang="en-GB" altLang="en-US" dirty="0" err="1">
                <a:solidFill>
                  <a:schemeClr val="tx1"/>
                </a:solidFill>
              </a:rPr>
              <a:t>cometida</a:t>
            </a:r>
            <a:r>
              <a:rPr lang="en-GB" altLang="en-US" dirty="0">
                <a:solidFill>
                  <a:schemeClr val="tx1"/>
                </a:solidFill>
              </a:rPr>
              <a:t> </a:t>
            </a:r>
            <a:r>
              <a:rPr lang="en-GB" altLang="en-US" dirty="0" err="1">
                <a:solidFill>
                  <a:schemeClr val="tx1"/>
                </a:solidFill>
              </a:rPr>
              <a:t>pelo</a:t>
            </a:r>
            <a:r>
              <a:rPr lang="en-GB" altLang="en-US" dirty="0">
                <a:solidFill>
                  <a:schemeClr val="tx1"/>
                </a:solidFill>
              </a:rPr>
              <a:t> </a:t>
            </a:r>
            <a:r>
              <a:rPr lang="en-GB" altLang="en-US" b="1" dirty="0" err="1">
                <a:solidFill>
                  <a:schemeClr val="bg2"/>
                </a:solidFill>
              </a:rPr>
              <a:t>marido</a:t>
            </a:r>
            <a:r>
              <a:rPr lang="en-GB" altLang="en-US" b="1" dirty="0">
                <a:solidFill>
                  <a:schemeClr val="bg2"/>
                </a:solidFill>
              </a:rPr>
              <a:t>/</a:t>
            </a:r>
            <a:r>
              <a:rPr lang="en-GB" altLang="en-US" b="1" dirty="0" err="1">
                <a:solidFill>
                  <a:schemeClr val="bg2"/>
                </a:solidFill>
              </a:rPr>
              <a:t>parceiro</a:t>
            </a:r>
            <a:r>
              <a:rPr lang="en-GB" altLang="en-US" b="1" dirty="0">
                <a:solidFill>
                  <a:schemeClr val="bg2"/>
                </a:solidFill>
              </a:rPr>
              <a:t> actual</a:t>
            </a:r>
            <a:r>
              <a:rPr lang="en-GB" altLang="en-US" dirty="0">
                <a:solidFill>
                  <a:schemeClr val="tx1"/>
                </a:solidFill>
              </a:rPr>
              <a:t>.</a:t>
            </a:r>
            <a:r>
              <a:rPr lang="en-GB" altLang="en-US" b="1" dirty="0">
                <a:solidFill>
                  <a:schemeClr val="bg2"/>
                </a:solidFill>
              </a:rPr>
              <a:t> </a:t>
            </a:r>
          </a:p>
          <a:p>
            <a:pPr eaLnBrk="1" hangingPunct="1">
              <a:lnSpc>
                <a:spcPct val="120000"/>
              </a:lnSpc>
              <a:spcBef>
                <a:spcPct val="0"/>
              </a:spcBef>
              <a:spcAft>
                <a:spcPts val="600"/>
              </a:spcAft>
              <a:buClr>
                <a:schemeClr val="tx1"/>
              </a:buClr>
            </a:pPr>
            <a:r>
              <a:rPr lang="en-GB" altLang="en-US" b="1" dirty="0">
                <a:solidFill>
                  <a:schemeClr val="bg2"/>
                </a:solidFill>
              </a:rPr>
              <a:t>Entre </a:t>
            </a:r>
            <a:r>
              <a:rPr lang="en-GB" altLang="en-US" b="1" dirty="0" err="1">
                <a:solidFill>
                  <a:schemeClr val="bg2"/>
                </a:solidFill>
              </a:rPr>
              <a:t>mulheres</a:t>
            </a:r>
            <a:r>
              <a:rPr lang="en-GB" altLang="en-US" b="1" dirty="0">
                <a:solidFill>
                  <a:schemeClr val="bg2"/>
                </a:solidFill>
              </a:rPr>
              <a:t> </a:t>
            </a:r>
            <a:r>
              <a:rPr lang="en-GB" altLang="en-US" b="1" dirty="0" err="1">
                <a:solidFill>
                  <a:schemeClr val="bg2"/>
                </a:solidFill>
              </a:rPr>
              <a:t>nunca</a:t>
            </a:r>
            <a:r>
              <a:rPr lang="en-GB" altLang="en-US" b="1" dirty="0">
                <a:solidFill>
                  <a:schemeClr val="bg2"/>
                </a:solidFill>
              </a:rPr>
              <a:t> </a:t>
            </a:r>
            <a:r>
              <a:rPr lang="en-GB" altLang="en-US" b="1" dirty="0" err="1">
                <a:solidFill>
                  <a:schemeClr val="bg2"/>
                </a:solidFill>
              </a:rPr>
              <a:t>casadas</a:t>
            </a:r>
            <a:r>
              <a:rPr lang="en-GB" altLang="en-US" dirty="0"/>
              <a:t>,</a:t>
            </a:r>
            <a:r>
              <a:rPr lang="en-GB" altLang="en-US" b="1" dirty="0"/>
              <a:t> </a:t>
            </a:r>
            <a:r>
              <a:rPr lang="en-GB" altLang="en-US" b="1" dirty="0">
                <a:solidFill>
                  <a:schemeClr val="bg2"/>
                </a:solidFill>
              </a:rPr>
              <a:t>27% </a:t>
            </a:r>
            <a:r>
              <a:rPr lang="en-GB" altLang="en-US" dirty="0">
                <a:solidFill>
                  <a:schemeClr val="tx1"/>
                </a:solidFill>
              </a:rPr>
              <a:t>da </a:t>
            </a:r>
            <a:r>
              <a:rPr lang="en-GB" altLang="en-US" dirty="0" err="1">
                <a:solidFill>
                  <a:schemeClr val="tx1"/>
                </a:solidFill>
              </a:rPr>
              <a:t>violência</a:t>
            </a:r>
            <a:r>
              <a:rPr lang="en-GB" altLang="en-US" dirty="0">
                <a:solidFill>
                  <a:schemeClr val="tx1"/>
                </a:solidFill>
              </a:rPr>
              <a:t> </a:t>
            </a:r>
            <a:r>
              <a:rPr lang="en-GB" altLang="en-US" dirty="0" err="1">
                <a:solidFill>
                  <a:schemeClr val="tx1"/>
                </a:solidFill>
              </a:rPr>
              <a:t>física</a:t>
            </a:r>
            <a:r>
              <a:rPr lang="en-GB" altLang="en-US" dirty="0">
                <a:solidFill>
                  <a:schemeClr val="tx1"/>
                </a:solidFill>
              </a:rPr>
              <a:t> </a:t>
            </a:r>
            <a:r>
              <a:rPr lang="en-GB" altLang="en-US" dirty="0" err="1">
                <a:solidFill>
                  <a:schemeClr val="tx1"/>
                </a:solidFill>
              </a:rPr>
              <a:t>foi</a:t>
            </a:r>
            <a:r>
              <a:rPr lang="en-GB" altLang="en-US" dirty="0">
                <a:solidFill>
                  <a:schemeClr val="tx1"/>
                </a:solidFill>
              </a:rPr>
              <a:t> </a:t>
            </a:r>
            <a:r>
              <a:rPr lang="en-GB" altLang="en-US" dirty="0" err="1">
                <a:solidFill>
                  <a:schemeClr val="tx1"/>
                </a:solidFill>
              </a:rPr>
              <a:t>cometida</a:t>
            </a:r>
            <a:r>
              <a:rPr lang="en-GB" altLang="en-US" dirty="0">
                <a:solidFill>
                  <a:schemeClr val="tx1"/>
                </a:solidFill>
              </a:rPr>
              <a:t> </a:t>
            </a:r>
            <a:r>
              <a:rPr lang="en-GB" altLang="en-US" dirty="0" err="1">
                <a:solidFill>
                  <a:schemeClr val="tx1"/>
                </a:solidFill>
              </a:rPr>
              <a:t>por</a:t>
            </a:r>
            <a:r>
              <a:rPr lang="en-GB" altLang="en-US" dirty="0">
                <a:solidFill>
                  <a:schemeClr val="tx1"/>
                </a:solidFill>
              </a:rPr>
              <a:t> um  </a:t>
            </a:r>
            <a:r>
              <a:rPr lang="en-GB" altLang="en-US" b="1" dirty="0">
                <a:solidFill>
                  <a:schemeClr val="bg2"/>
                </a:solidFill>
              </a:rPr>
              <a:t>amigo/</a:t>
            </a:r>
            <a:r>
              <a:rPr lang="en-GB" altLang="en-US" b="1" dirty="0" err="1">
                <a:solidFill>
                  <a:schemeClr val="bg2"/>
                </a:solidFill>
              </a:rPr>
              <a:t>conhecido</a:t>
            </a:r>
            <a:r>
              <a:rPr lang="en-GB" altLang="en-US" b="1" dirty="0">
                <a:solidFill>
                  <a:schemeClr val="bg2"/>
                </a:solidFill>
              </a:rPr>
              <a:t> </a:t>
            </a:r>
            <a:r>
              <a:rPr lang="en-GB" altLang="en-US" dirty="0">
                <a:solidFill>
                  <a:schemeClr val="tx1"/>
                </a:solidFill>
              </a:rPr>
              <a:t>e</a:t>
            </a:r>
            <a:r>
              <a:rPr lang="en-GB" altLang="en-US" b="1" dirty="0">
                <a:solidFill>
                  <a:schemeClr val="bg2"/>
                </a:solidFill>
              </a:rPr>
              <a:t> 26% </a:t>
            </a:r>
            <a:r>
              <a:rPr lang="en-GB" altLang="en-US" dirty="0" err="1">
                <a:solidFill>
                  <a:schemeClr val="tx1"/>
                </a:solidFill>
              </a:rPr>
              <a:t>por</a:t>
            </a:r>
            <a:r>
              <a:rPr lang="en-GB" altLang="en-US" dirty="0">
                <a:solidFill>
                  <a:schemeClr val="tx1"/>
                </a:solidFill>
              </a:rPr>
              <a:t> um </a:t>
            </a:r>
            <a:r>
              <a:rPr lang="en-GB" altLang="en-US" b="1" dirty="0" err="1">
                <a:solidFill>
                  <a:schemeClr val="bg2"/>
                </a:solidFill>
              </a:rPr>
              <a:t>namorado</a:t>
            </a:r>
            <a:r>
              <a:rPr lang="en-GB" altLang="en-US" dirty="0">
                <a:solidFill>
                  <a:schemeClr val="bg2"/>
                </a:solidFill>
              </a:rPr>
              <a:t> </a:t>
            </a:r>
            <a:r>
              <a:rPr lang="en-GB" altLang="en-US" b="1" dirty="0">
                <a:solidFill>
                  <a:schemeClr val="bg2"/>
                </a:solidFill>
              </a:rPr>
              <a:t>actual/anterior</a:t>
            </a:r>
            <a:r>
              <a:rPr lang="en-GB" altLang="en-US" dirty="0" smtClean="0">
                <a:solidFill>
                  <a:schemeClr val="tx1"/>
                </a:solidFill>
              </a:rPr>
              <a:t>.</a:t>
            </a:r>
            <a:endParaRPr lang="en-GB" altLang="en-US" b="1" dirty="0">
              <a:solidFill>
                <a:schemeClr val="tx1"/>
              </a:solidFill>
            </a:endParaRPr>
          </a:p>
          <a:p>
            <a:pPr algn="ctr" eaLnBrk="1" hangingPunct="1">
              <a:lnSpc>
                <a:spcPct val="120000"/>
              </a:lnSpc>
              <a:spcBef>
                <a:spcPct val="0"/>
              </a:spcBef>
              <a:spcAft>
                <a:spcPts val="600"/>
              </a:spcAft>
            </a:pPr>
            <a:endParaRPr lang="en-GB" altLang="en-US" dirty="0">
              <a:solidFill>
                <a:schemeClr val="tx1"/>
              </a:solidFill>
            </a:endParaRPr>
          </a:p>
          <a:p>
            <a:pPr algn="ctr" eaLnBrk="1" hangingPunct="1">
              <a:lnSpc>
                <a:spcPct val="120000"/>
              </a:lnSpc>
              <a:spcBef>
                <a:spcPct val="0"/>
              </a:spcBef>
              <a:spcAft>
                <a:spcPts val="600"/>
              </a:spcAft>
            </a:pPr>
            <a:endParaRPr lang="en-GB" altLang="en-US" dirty="0">
              <a:solidFill>
                <a:schemeClr val="tx1"/>
              </a:solidFill>
            </a:endParaRPr>
          </a:p>
          <a:p>
            <a:pPr algn="ctr" eaLnBrk="1" hangingPunct="1">
              <a:lnSpc>
                <a:spcPct val="120000"/>
              </a:lnSpc>
              <a:spcBef>
                <a:spcPct val="0"/>
              </a:spcBef>
              <a:spcAft>
                <a:spcPts val="600"/>
              </a:spcAft>
            </a:pPr>
            <a:endParaRPr lang="en-GB" altLang="en-US" dirty="0">
              <a:solidFill>
                <a:schemeClr val="tx1"/>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idx="4294967295"/>
          </p:nvPr>
        </p:nvSpPr>
        <p:spPr/>
        <p:txBody>
          <a:bodyPr/>
          <a:lstStyle/>
          <a:p>
            <a:pPr eaLnBrk="1" hangingPunct="1"/>
            <a:r>
              <a:rPr lang="pt-PT" altLang="en-US" sz="4200" smtClean="0"/>
              <a:t>Violência física durante a gravidez</a:t>
            </a:r>
          </a:p>
        </p:txBody>
      </p:sp>
      <p:sp>
        <p:nvSpPr>
          <p:cNvPr id="7" name="Content Placeholder 2"/>
          <p:cNvSpPr txBox="1">
            <a:spLocks/>
          </p:cNvSpPr>
          <p:nvPr/>
        </p:nvSpPr>
        <p:spPr>
          <a:xfrm>
            <a:off x="495300" y="1727200"/>
            <a:ext cx="8229600" cy="444976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spcBef>
                <a:spcPts val="0"/>
              </a:spcBef>
              <a:spcAft>
                <a:spcPts val="600"/>
              </a:spcAft>
              <a:buClr>
                <a:schemeClr val="tx1"/>
              </a:buClr>
              <a:defRPr/>
            </a:pPr>
            <a:r>
              <a:rPr lang="en-GB" b="1" dirty="0">
                <a:solidFill>
                  <a:schemeClr val="bg2"/>
                </a:solidFill>
              </a:rPr>
              <a:t>6</a:t>
            </a:r>
            <a:r>
              <a:rPr lang="en-GB" b="1" dirty="0" smtClean="0">
                <a:solidFill>
                  <a:schemeClr val="bg2"/>
                </a:solidFill>
              </a:rPr>
              <a:t>% </a:t>
            </a:r>
            <a:r>
              <a:rPr lang="en-GB" dirty="0" smtClean="0"/>
              <a:t>das </a:t>
            </a:r>
            <a:r>
              <a:rPr lang="en-GB" dirty="0" err="1" smtClean="0"/>
              <a:t>mulheres</a:t>
            </a:r>
            <a:r>
              <a:rPr lang="en-GB" dirty="0" smtClean="0"/>
              <a:t> de 15-49 </a:t>
            </a:r>
            <a:r>
              <a:rPr lang="en-GB" dirty="0" err="1" smtClean="0"/>
              <a:t>anos</a:t>
            </a:r>
            <a:r>
              <a:rPr lang="en-GB" dirty="0" smtClean="0"/>
              <a:t> </a:t>
            </a:r>
            <a:r>
              <a:rPr lang="en-GB" dirty="0" err="1" smtClean="0"/>
              <a:t>sofreram</a:t>
            </a:r>
            <a:r>
              <a:rPr lang="en-GB" dirty="0" smtClean="0"/>
              <a:t> </a:t>
            </a:r>
            <a:r>
              <a:rPr lang="en-GB" b="1" dirty="0" err="1" smtClean="0">
                <a:solidFill>
                  <a:schemeClr val="bg2"/>
                </a:solidFill>
              </a:rPr>
              <a:t>violência</a:t>
            </a:r>
            <a:r>
              <a:rPr lang="en-GB" b="1" dirty="0" smtClean="0">
                <a:solidFill>
                  <a:schemeClr val="bg2"/>
                </a:solidFill>
              </a:rPr>
              <a:t> </a:t>
            </a:r>
            <a:r>
              <a:rPr lang="en-GB" b="1" dirty="0" err="1" smtClean="0">
                <a:solidFill>
                  <a:schemeClr val="bg2"/>
                </a:solidFill>
              </a:rPr>
              <a:t>durante</a:t>
            </a:r>
            <a:r>
              <a:rPr lang="en-GB" b="1" dirty="0" smtClean="0">
                <a:solidFill>
                  <a:schemeClr val="bg2"/>
                </a:solidFill>
              </a:rPr>
              <a:t> a </a:t>
            </a:r>
            <a:r>
              <a:rPr lang="en-GB" b="1" dirty="0" err="1" smtClean="0">
                <a:solidFill>
                  <a:schemeClr val="bg2"/>
                </a:solidFill>
              </a:rPr>
              <a:t>gravidez</a:t>
            </a:r>
            <a:r>
              <a:rPr lang="en-GB" dirty="0" smtClean="0"/>
              <a:t>.</a:t>
            </a:r>
          </a:p>
          <a:p>
            <a:pPr fontAlgn="auto">
              <a:lnSpc>
                <a:spcPct val="120000"/>
              </a:lnSpc>
              <a:spcBef>
                <a:spcPts val="0"/>
              </a:spcBef>
              <a:spcAft>
                <a:spcPts val="600"/>
              </a:spcAft>
              <a:buClr>
                <a:schemeClr val="tx1"/>
              </a:buClr>
              <a:defRPr/>
            </a:pPr>
            <a:r>
              <a:rPr lang="en-GB" b="1" dirty="0">
                <a:solidFill>
                  <a:schemeClr val="bg2"/>
                </a:solidFill>
              </a:rPr>
              <a:t>9</a:t>
            </a:r>
            <a:r>
              <a:rPr lang="en-GB" b="1" dirty="0" smtClean="0">
                <a:solidFill>
                  <a:schemeClr val="bg2"/>
                </a:solidFill>
              </a:rPr>
              <a:t>% </a:t>
            </a:r>
            <a:r>
              <a:rPr lang="en-GB" dirty="0" smtClean="0"/>
              <a:t>das </a:t>
            </a:r>
            <a:r>
              <a:rPr lang="en-GB" dirty="0" err="1" smtClean="0"/>
              <a:t>mulheres</a:t>
            </a:r>
            <a:r>
              <a:rPr lang="en-GB" dirty="0" smtClean="0"/>
              <a:t> </a:t>
            </a:r>
            <a:r>
              <a:rPr lang="en-GB" b="1" dirty="0" err="1" smtClean="0">
                <a:solidFill>
                  <a:schemeClr val="bg2"/>
                </a:solidFill>
              </a:rPr>
              <a:t>divorciadas</a:t>
            </a:r>
            <a:r>
              <a:rPr lang="en-GB" b="1" dirty="0" smtClean="0">
                <a:solidFill>
                  <a:schemeClr val="bg2"/>
                </a:solidFill>
              </a:rPr>
              <a:t>/</a:t>
            </a:r>
            <a:r>
              <a:rPr lang="en-GB" b="1" dirty="0" err="1" smtClean="0">
                <a:solidFill>
                  <a:schemeClr val="bg2"/>
                </a:solidFill>
              </a:rPr>
              <a:t>separadas</a:t>
            </a:r>
            <a:r>
              <a:rPr lang="en-GB" b="1" dirty="0" smtClean="0">
                <a:solidFill>
                  <a:schemeClr val="bg2"/>
                </a:solidFill>
              </a:rPr>
              <a:t>/</a:t>
            </a:r>
            <a:r>
              <a:rPr lang="en-GB" b="1" dirty="0" err="1" smtClean="0">
                <a:solidFill>
                  <a:schemeClr val="bg2"/>
                </a:solidFill>
              </a:rPr>
              <a:t>viúvas</a:t>
            </a:r>
            <a:r>
              <a:rPr lang="en-GB" b="1" dirty="0" smtClean="0">
                <a:solidFill>
                  <a:schemeClr val="accent3">
                    <a:lumMod val="60000"/>
                    <a:lumOff val="40000"/>
                  </a:schemeClr>
                </a:solidFill>
              </a:rPr>
              <a:t> </a:t>
            </a:r>
            <a:r>
              <a:rPr lang="en-GB" dirty="0" err="1"/>
              <a:t>sofreram</a:t>
            </a:r>
            <a:r>
              <a:rPr lang="en-GB" dirty="0"/>
              <a:t> </a:t>
            </a:r>
            <a:r>
              <a:rPr lang="en-GB" b="1" dirty="0" err="1">
                <a:solidFill>
                  <a:schemeClr val="bg2"/>
                </a:solidFill>
              </a:rPr>
              <a:t>violência</a:t>
            </a:r>
            <a:r>
              <a:rPr lang="en-GB" b="1" dirty="0">
                <a:solidFill>
                  <a:schemeClr val="bg2"/>
                </a:solidFill>
              </a:rPr>
              <a:t> </a:t>
            </a:r>
            <a:r>
              <a:rPr lang="en-GB" b="1" dirty="0" err="1">
                <a:solidFill>
                  <a:schemeClr val="bg2"/>
                </a:solidFill>
              </a:rPr>
              <a:t>durante</a:t>
            </a:r>
            <a:r>
              <a:rPr lang="en-GB" b="1" dirty="0">
                <a:solidFill>
                  <a:schemeClr val="bg2"/>
                </a:solidFill>
              </a:rPr>
              <a:t> a </a:t>
            </a:r>
            <a:r>
              <a:rPr lang="en-GB" b="1" dirty="0" err="1">
                <a:solidFill>
                  <a:schemeClr val="bg2"/>
                </a:solidFill>
              </a:rPr>
              <a:t>gravidez</a:t>
            </a:r>
            <a:r>
              <a:rPr lang="en-GB" dirty="0"/>
              <a:t>.</a:t>
            </a:r>
          </a:p>
          <a:p>
            <a:pPr marL="0" indent="0" algn="ctr" fontAlgn="auto">
              <a:lnSpc>
                <a:spcPct val="120000"/>
              </a:lnSpc>
              <a:spcBef>
                <a:spcPts val="0"/>
              </a:spcBef>
              <a:spcAft>
                <a:spcPts val="600"/>
              </a:spcAft>
              <a:buFont typeface="Arial" panose="020B0604020202020204" pitchFamily="34" charset="0"/>
              <a:buNone/>
              <a:defRPr/>
            </a:pPr>
            <a:endParaRPr lang="en-GB" dirty="0" smtClean="0"/>
          </a:p>
          <a:p>
            <a:pPr algn="ctr" fontAlgn="auto">
              <a:lnSpc>
                <a:spcPct val="120000"/>
              </a:lnSpc>
              <a:spcBef>
                <a:spcPts val="0"/>
              </a:spcBef>
              <a:spcAft>
                <a:spcPts val="600"/>
              </a:spcAft>
              <a:defRPr/>
            </a:pPr>
            <a:endParaRPr lang="en-GB" dirty="0" smtClean="0"/>
          </a:p>
          <a:p>
            <a:pPr algn="ctr" fontAlgn="auto">
              <a:lnSpc>
                <a:spcPct val="120000"/>
              </a:lnSpc>
              <a:spcBef>
                <a:spcPts val="0"/>
              </a:spcBef>
              <a:spcAft>
                <a:spcPts val="600"/>
              </a:spcAft>
              <a:defRPr/>
            </a:pPr>
            <a:endParaRPr lang="en-GB"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idx="4294967295"/>
          </p:nvPr>
        </p:nvSpPr>
        <p:spPr/>
        <p:txBody>
          <a:bodyPr/>
          <a:lstStyle/>
          <a:p>
            <a:pPr eaLnBrk="1" hangingPunct="1"/>
            <a:r>
              <a:rPr lang="pt-PT" altLang="en-US" sz="4200" smtClean="0"/>
              <a:t>Controlo marital exercido pelo marido</a:t>
            </a:r>
          </a:p>
        </p:txBody>
      </p:sp>
      <p:graphicFrame>
        <p:nvGraphicFramePr>
          <p:cNvPr id="2" name="Content Placeholder 10"/>
          <p:cNvGraphicFramePr>
            <a:graphicFrameLocks/>
          </p:cNvGraphicFramePr>
          <p:nvPr>
            <p:extLst>
              <p:ext uri="{D42A27DB-BD31-4B8C-83A1-F6EECF244321}">
                <p14:modId xmlns:p14="http://schemas.microsoft.com/office/powerpoint/2010/main" val="925291859"/>
              </p:ext>
            </p:extLst>
          </p:nvPr>
        </p:nvGraphicFramePr>
        <p:xfrm>
          <a:off x="0" y="1674813"/>
          <a:ext cx="9144000" cy="5183187"/>
        </p:xfrm>
        <a:graphic>
          <a:graphicData uri="http://schemas.openxmlformats.org/drawingml/2006/chart">
            <c:chart xmlns:c="http://schemas.openxmlformats.org/drawingml/2006/chart" xmlns:r="http://schemas.openxmlformats.org/officeDocument/2006/relationships" r:id="rId3"/>
          </a:graphicData>
        </a:graphic>
      </p:graphicFrame>
      <p:sp>
        <p:nvSpPr>
          <p:cNvPr id="37892" name="TextBox 5"/>
          <p:cNvSpPr txBox="1">
            <a:spLocks noChangeArrowheads="1"/>
          </p:cNvSpPr>
          <p:nvPr/>
        </p:nvSpPr>
        <p:spPr bwMode="auto">
          <a:xfrm>
            <a:off x="0" y="1062038"/>
            <a:ext cx="91440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3200">
                <a:solidFill>
                  <a:schemeClr val="tx2"/>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800">
                <a:solidFill>
                  <a:schemeClr val="tx2"/>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400">
                <a:solidFill>
                  <a:schemeClr val="tx2"/>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9pPr>
          </a:lstStyle>
          <a:p>
            <a:pPr algn="ctr" eaLnBrk="1" hangingPunct="1">
              <a:lnSpc>
                <a:spcPct val="100000"/>
              </a:lnSpc>
              <a:spcBef>
                <a:spcPct val="0"/>
              </a:spcBef>
              <a:buFontTx/>
              <a:buNone/>
            </a:pPr>
            <a:r>
              <a:rPr lang="pt-PT" altLang="en-US" sz="1800" i="1">
                <a:solidFill>
                  <a:schemeClr val="tx1"/>
                </a:solidFill>
              </a:rPr>
              <a:t>Percentagem de mulheres de 15-49 anos e alguma vez casadas </a:t>
            </a:r>
          </a:p>
          <a:p>
            <a:pPr algn="ctr" eaLnBrk="1" hangingPunct="1">
              <a:lnSpc>
                <a:spcPct val="100000"/>
              </a:lnSpc>
              <a:spcBef>
                <a:spcPct val="0"/>
              </a:spcBef>
              <a:buFontTx/>
              <a:buNone/>
            </a:pPr>
            <a:r>
              <a:rPr lang="pt-PT" altLang="en-US" sz="1800" i="1">
                <a:solidFill>
                  <a:schemeClr val="tx1"/>
                </a:solidFill>
              </a:rPr>
              <a:t>que reportaram que o seu marido/parceiro:</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idx="4294967295"/>
          </p:nvPr>
        </p:nvSpPr>
        <p:spPr>
          <a:xfrm>
            <a:off x="628650" y="0"/>
            <a:ext cx="7886700" cy="1325563"/>
          </a:xfrm>
        </p:spPr>
        <p:txBody>
          <a:bodyPr/>
          <a:lstStyle/>
          <a:p>
            <a:pPr eaLnBrk="1" hangingPunct="1"/>
            <a:r>
              <a:rPr lang="pt-PT" altLang="en-US" sz="4200" dirty="0" smtClean="0"/>
              <a:t>Violência conjugal</a:t>
            </a:r>
          </a:p>
        </p:txBody>
      </p:sp>
      <p:graphicFrame>
        <p:nvGraphicFramePr>
          <p:cNvPr id="2" name="Content Placeholder 10"/>
          <p:cNvGraphicFramePr>
            <a:graphicFrameLocks/>
          </p:cNvGraphicFramePr>
          <p:nvPr>
            <p:extLst>
              <p:ext uri="{D42A27DB-BD31-4B8C-83A1-F6EECF244321}">
                <p14:modId xmlns:p14="http://schemas.microsoft.com/office/powerpoint/2010/main" val="2760577842"/>
              </p:ext>
            </p:extLst>
          </p:nvPr>
        </p:nvGraphicFramePr>
        <p:xfrm>
          <a:off x="0" y="1674813"/>
          <a:ext cx="9144000" cy="5183187"/>
        </p:xfrm>
        <a:graphic>
          <a:graphicData uri="http://schemas.openxmlformats.org/drawingml/2006/chart">
            <c:chart xmlns:c="http://schemas.openxmlformats.org/drawingml/2006/chart" xmlns:r="http://schemas.openxmlformats.org/officeDocument/2006/relationships" r:id="rId3"/>
          </a:graphicData>
        </a:graphic>
      </p:graphicFrame>
      <p:sp>
        <p:nvSpPr>
          <p:cNvPr id="39940" name="TextBox 5"/>
          <p:cNvSpPr txBox="1">
            <a:spLocks noChangeArrowheads="1"/>
          </p:cNvSpPr>
          <p:nvPr/>
        </p:nvSpPr>
        <p:spPr bwMode="auto">
          <a:xfrm>
            <a:off x="0" y="1014413"/>
            <a:ext cx="91440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3200">
                <a:solidFill>
                  <a:schemeClr val="tx2"/>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800">
                <a:solidFill>
                  <a:schemeClr val="tx2"/>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400">
                <a:solidFill>
                  <a:schemeClr val="tx2"/>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9pPr>
          </a:lstStyle>
          <a:p>
            <a:pPr algn="ctr" eaLnBrk="1" hangingPunct="1">
              <a:lnSpc>
                <a:spcPct val="100000"/>
              </a:lnSpc>
              <a:spcBef>
                <a:spcPct val="0"/>
              </a:spcBef>
              <a:buFontTx/>
              <a:buNone/>
            </a:pPr>
            <a:r>
              <a:rPr lang="pt-PT" altLang="en-US" sz="1800" i="1">
                <a:solidFill>
                  <a:schemeClr val="tx1"/>
                </a:solidFill>
              </a:rPr>
              <a:t>Percentagem de mulheres de 15-49 anos e alguma vez casadas que sofreram violência cometida pelo marido/parceiro actual/mais recente</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Content Placeholder 2"/>
          <p:cNvSpPr txBox="1">
            <a:spLocks/>
          </p:cNvSpPr>
          <p:nvPr/>
        </p:nvSpPr>
        <p:spPr bwMode="auto">
          <a:xfrm>
            <a:off x="252413" y="1550988"/>
            <a:ext cx="4073525" cy="301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Font typeface="Arial" panose="020B0604020202020204" pitchFamily="34" charset="0"/>
              <a:buChar char="•"/>
              <a:defRPr sz="3200">
                <a:solidFill>
                  <a:schemeClr val="tx2"/>
                </a:solidFill>
                <a:latin typeface="Calibri" panose="020F0502020204030204" pitchFamily="34" charset="0"/>
              </a:defRPr>
            </a:lvl1pPr>
            <a:lvl2pPr marL="685800" indent="-228600">
              <a:lnSpc>
                <a:spcPct val="90000"/>
              </a:lnSpc>
              <a:spcBef>
                <a:spcPts val="500"/>
              </a:spcBef>
              <a:buFont typeface="Arial" panose="020B0604020202020204" pitchFamily="34" charset="0"/>
              <a:buChar char="•"/>
              <a:defRPr sz="2800">
                <a:solidFill>
                  <a:schemeClr val="tx2"/>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400">
                <a:solidFill>
                  <a:schemeClr val="tx2"/>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9pPr>
          </a:lstStyle>
          <a:p>
            <a:pPr eaLnBrk="1" hangingPunct="1">
              <a:lnSpc>
                <a:spcPct val="110000"/>
              </a:lnSpc>
              <a:spcBef>
                <a:spcPct val="0"/>
              </a:spcBef>
              <a:spcAft>
                <a:spcPts val="600"/>
              </a:spcAft>
              <a:buClr>
                <a:schemeClr val="tx1"/>
              </a:buClr>
            </a:pPr>
            <a:r>
              <a:rPr lang="pt-PT" altLang="en-US" sz="2800" b="1">
                <a:solidFill>
                  <a:schemeClr val="bg2"/>
                </a:solidFill>
              </a:rPr>
              <a:t>Emprego e renumeração</a:t>
            </a:r>
          </a:p>
          <a:p>
            <a:pPr eaLnBrk="1" hangingPunct="1">
              <a:lnSpc>
                <a:spcPct val="110000"/>
              </a:lnSpc>
              <a:spcBef>
                <a:spcPct val="0"/>
              </a:spcBef>
              <a:spcAft>
                <a:spcPts val="600"/>
              </a:spcAft>
              <a:buClr>
                <a:schemeClr val="tx1"/>
              </a:buClr>
            </a:pPr>
            <a:r>
              <a:rPr lang="pt-PT" altLang="en-US" sz="2800">
                <a:solidFill>
                  <a:schemeClr val="tx1"/>
                </a:solidFill>
              </a:rPr>
              <a:t>Toma de decisões</a:t>
            </a:r>
          </a:p>
          <a:p>
            <a:pPr eaLnBrk="1" hangingPunct="1">
              <a:lnSpc>
                <a:spcPct val="110000"/>
              </a:lnSpc>
              <a:spcBef>
                <a:spcPct val="0"/>
              </a:spcBef>
              <a:spcAft>
                <a:spcPts val="600"/>
              </a:spcAft>
              <a:buClr>
                <a:schemeClr val="tx1"/>
              </a:buClr>
            </a:pPr>
            <a:r>
              <a:rPr lang="pt-PT" altLang="en-US" sz="2800">
                <a:solidFill>
                  <a:schemeClr val="tx1"/>
                </a:solidFill>
              </a:rPr>
              <a:t>Atitudes em relação à agressão física contra as esposas</a:t>
            </a:r>
          </a:p>
        </p:txBody>
      </p:sp>
      <p:sp>
        <p:nvSpPr>
          <p:cNvPr id="6147" name="TextBox 9"/>
          <p:cNvSpPr txBox="1">
            <a:spLocks noChangeArrowheads="1"/>
          </p:cNvSpPr>
          <p:nvPr/>
        </p:nvSpPr>
        <p:spPr bwMode="auto">
          <a:xfrm>
            <a:off x="4529138" y="5802313"/>
            <a:ext cx="39449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3200">
                <a:solidFill>
                  <a:schemeClr val="tx2"/>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800">
                <a:solidFill>
                  <a:schemeClr val="tx2"/>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400">
                <a:solidFill>
                  <a:schemeClr val="tx2"/>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9pPr>
          </a:lstStyle>
          <a:p>
            <a:pPr algn="ctr" eaLnBrk="1" hangingPunct="1">
              <a:lnSpc>
                <a:spcPct val="100000"/>
              </a:lnSpc>
              <a:spcBef>
                <a:spcPct val="0"/>
              </a:spcBef>
              <a:buFontTx/>
              <a:buNone/>
            </a:pPr>
            <a:r>
              <a:rPr lang="pt-PT" altLang="en-US" sz="1200" baseline="30000">
                <a:solidFill>
                  <a:schemeClr val="tx1"/>
                </a:solidFill>
              </a:rPr>
              <a:t>©</a:t>
            </a:r>
            <a:r>
              <a:rPr lang="pt-PT" altLang="en-US" sz="1200">
                <a:solidFill>
                  <a:schemeClr val="tx1"/>
                </a:solidFill>
              </a:rPr>
              <a:t> 2005 David Snyder, Cortesia de Photoshare</a:t>
            </a:r>
            <a:endParaRPr lang="pt-PT" altLang="en-US" sz="1200" baseline="30000">
              <a:solidFill>
                <a:schemeClr val="tx1"/>
              </a:solidFill>
            </a:endParaRPr>
          </a:p>
        </p:txBody>
      </p:sp>
      <p:pic>
        <p:nvPicPr>
          <p:cNvPr id="6148"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72013" y="515938"/>
            <a:ext cx="3657600" cy="50863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10"/>
          <p:cNvGraphicFramePr>
            <a:graphicFrameLocks/>
          </p:cNvGraphicFramePr>
          <p:nvPr>
            <p:extLst>
              <p:ext uri="{D42A27DB-BD31-4B8C-83A1-F6EECF244321}">
                <p14:modId xmlns:p14="http://schemas.microsoft.com/office/powerpoint/2010/main" val="2383813771"/>
              </p:ext>
            </p:extLst>
          </p:nvPr>
        </p:nvGraphicFramePr>
        <p:xfrm>
          <a:off x="0" y="1674813"/>
          <a:ext cx="9144000" cy="5183187"/>
        </p:xfrm>
        <a:graphic>
          <a:graphicData uri="http://schemas.openxmlformats.org/drawingml/2006/chart">
            <c:chart xmlns:c="http://schemas.openxmlformats.org/drawingml/2006/chart" xmlns:r="http://schemas.openxmlformats.org/officeDocument/2006/relationships" r:id="rId3"/>
          </a:graphicData>
        </a:graphic>
      </p:graphicFrame>
      <p:sp>
        <p:nvSpPr>
          <p:cNvPr id="41987" name="Title 1"/>
          <p:cNvSpPr txBox="1">
            <a:spLocks/>
          </p:cNvSpPr>
          <p:nvPr/>
        </p:nvSpPr>
        <p:spPr bwMode="auto">
          <a:xfrm>
            <a:off x="628650" y="0"/>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3200">
                <a:solidFill>
                  <a:schemeClr val="tx2"/>
                </a:solidFill>
                <a:latin typeface="Calibri" panose="020F0502020204030204" pitchFamily="34" charset="0"/>
              </a:defRPr>
            </a:lvl1pPr>
            <a:lvl2pPr marL="685800" indent="-228600">
              <a:lnSpc>
                <a:spcPct val="90000"/>
              </a:lnSpc>
              <a:spcBef>
                <a:spcPts val="500"/>
              </a:spcBef>
              <a:buFont typeface="Arial" panose="020B0604020202020204" pitchFamily="34" charset="0"/>
              <a:buChar char="•"/>
              <a:defRPr sz="2800">
                <a:solidFill>
                  <a:schemeClr val="tx2"/>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400">
                <a:solidFill>
                  <a:schemeClr val="tx2"/>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9pPr>
          </a:lstStyle>
          <a:p>
            <a:pPr algn="ctr" eaLnBrk="1" hangingPunct="1">
              <a:spcBef>
                <a:spcPct val="0"/>
              </a:spcBef>
              <a:buFontTx/>
              <a:buNone/>
            </a:pPr>
            <a:r>
              <a:rPr lang="pt-PT" altLang="en-US" sz="4200" dirty="0">
                <a:solidFill>
                  <a:schemeClr val="bg2"/>
                </a:solidFill>
              </a:rPr>
              <a:t>Violência </a:t>
            </a:r>
            <a:r>
              <a:rPr lang="pt-PT" altLang="en-US" sz="4200" dirty="0" smtClean="0">
                <a:solidFill>
                  <a:schemeClr val="bg2"/>
                </a:solidFill>
              </a:rPr>
              <a:t>conjugal</a:t>
            </a:r>
            <a:endParaRPr lang="pt-PT" altLang="en-US" sz="4200" dirty="0">
              <a:solidFill>
                <a:schemeClr val="bg2"/>
              </a:solidFill>
            </a:endParaRPr>
          </a:p>
        </p:txBody>
      </p:sp>
      <p:sp>
        <p:nvSpPr>
          <p:cNvPr id="41988" name="TextBox 5"/>
          <p:cNvSpPr txBox="1">
            <a:spLocks noChangeArrowheads="1"/>
          </p:cNvSpPr>
          <p:nvPr/>
        </p:nvSpPr>
        <p:spPr bwMode="auto">
          <a:xfrm>
            <a:off x="0" y="1014413"/>
            <a:ext cx="91440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3200">
                <a:solidFill>
                  <a:schemeClr val="tx2"/>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800">
                <a:solidFill>
                  <a:schemeClr val="tx2"/>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400">
                <a:solidFill>
                  <a:schemeClr val="tx2"/>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9pPr>
          </a:lstStyle>
          <a:p>
            <a:pPr algn="ctr" eaLnBrk="1" hangingPunct="1">
              <a:lnSpc>
                <a:spcPct val="100000"/>
              </a:lnSpc>
              <a:spcBef>
                <a:spcPct val="0"/>
              </a:spcBef>
              <a:buFontTx/>
              <a:buNone/>
            </a:pPr>
            <a:r>
              <a:rPr lang="en-US" altLang="en-US" sz="1800" i="1" dirty="0" err="1">
                <a:solidFill>
                  <a:schemeClr val="tx1"/>
                </a:solidFill>
              </a:rPr>
              <a:t>Percentagem</a:t>
            </a:r>
            <a:r>
              <a:rPr lang="en-US" altLang="en-US" sz="1800" i="1" dirty="0">
                <a:solidFill>
                  <a:schemeClr val="tx1"/>
                </a:solidFill>
              </a:rPr>
              <a:t> de </a:t>
            </a:r>
            <a:r>
              <a:rPr lang="en-US" altLang="en-US" sz="1800" i="1" dirty="0" err="1">
                <a:solidFill>
                  <a:schemeClr val="tx1"/>
                </a:solidFill>
              </a:rPr>
              <a:t>mulheres</a:t>
            </a:r>
            <a:r>
              <a:rPr lang="en-US" altLang="en-US" sz="1800" i="1" dirty="0">
                <a:solidFill>
                  <a:schemeClr val="tx1"/>
                </a:solidFill>
              </a:rPr>
              <a:t> de 15-49 </a:t>
            </a:r>
            <a:r>
              <a:rPr lang="en-US" altLang="en-US" sz="1800" i="1" dirty="0" err="1">
                <a:solidFill>
                  <a:schemeClr val="tx1"/>
                </a:solidFill>
              </a:rPr>
              <a:t>anos</a:t>
            </a:r>
            <a:r>
              <a:rPr lang="en-US" altLang="en-US" sz="1800" i="1" dirty="0">
                <a:solidFill>
                  <a:schemeClr val="tx1"/>
                </a:solidFill>
              </a:rPr>
              <a:t> e </a:t>
            </a:r>
            <a:r>
              <a:rPr lang="en-US" altLang="en-US" sz="1800" i="1" dirty="0" err="1">
                <a:solidFill>
                  <a:schemeClr val="tx1"/>
                </a:solidFill>
              </a:rPr>
              <a:t>alguma</a:t>
            </a:r>
            <a:r>
              <a:rPr lang="en-US" altLang="en-US" sz="1800" i="1" dirty="0">
                <a:solidFill>
                  <a:schemeClr val="tx1"/>
                </a:solidFill>
              </a:rPr>
              <a:t> </a:t>
            </a:r>
            <a:r>
              <a:rPr lang="en-US" altLang="en-US" sz="1800" i="1" dirty="0" err="1">
                <a:solidFill>
                  <a:schemeClr val="tx1"/>
                </a:solidFill>
              </a:rPr>
              <a:t>vez</a:t>
            </a:r>
            <a:r>
              <a:rPr lang="en-US" altLang="en-US" sz="1800" i="1" dirty="0">
                <a:solidFill>
                  <a:schemeClr val="tx1"/>
                </a:solidFill>
              </a:rPr>
              <a:t> </a:t>
            </a:r>
            <a:r>
              <a:rPr lang="en-US" altLang="en-US" sz="1800" i="1" dirty="0" err="1">
                <a:solidFill>
                  <a:schemeClr val="tx1"/>
                </a:solidFill>
              </a:rPr>
              <a:t>casadas</a:t>
            </a:r>
            <a:r>
              <a:rPr lang="en-US" altLang="en-US" sz="1800" i="1" dirty="0">
                <a:solidFill>
                  <a:schemeClr val="tx1"/>
                </a:solidFill>
              </a:rPr>
              <a:t> </a:t>
            </a:r>
            <a:r>
              <a:rPr lang="en-US" altLang="en-US" sz="1800" i="1" dirty="0" smtClean="0">
                <a:solidFill>
                  <a:schemeClr val="tx1"/>
                </a:solidFill>
              </a:rPr>
              <a:t>que </a:t>
            </a:r>
            <a:r>
              <a:rPr lang="en-US" altLang="en-US" sz="1800" i="1" dirty="0" err="1" smtClean="0">
                <a:solidFill>
                  <a:schemeClr val="tx1"/>
                </a:solidFill>
              </a:rPr>
              <a:t>alguma</a:t>
            </a:r>
            <a:r>
              <a:rPr lang="en-US" altLang="en-US" sz="1800" i="1" dirty="0" smtClean="0">
                <a:solidFill>
                  <a:schemeClr val="tx1"/>
                </a:solidFill>
              </a:rPr>
              <a:t> </a:t>
            </a:r>
            <a:r>
              <a:rPr lang="en-US" altLang="en-US" sz="1800" i="1" dirty="0" err="1" smtClean="0">
                <a:solidFill>
                  <a:schemeClr val="tx1"/>
                </a:solidFill>
              </a:rPr>
              <a:t>vez</a:t>
            </a:r>
            <a:r>
              <a:rPr lang="en-US" altLang="en-US" sz="1800" i="1" dirty="0" smtClean="0">
                <a:solidFill>
                  <a:schemeClr val="tx1"/>
                </a:solidFill>
              </a:rPr>
              <a:t> </a:t>
            </a:r>
            <a:r>
              <a:rPr lang="en-US" altLang="en-US" sz="1800" i="1" dirty="0" err="1">
                <a:solidFill>
                  <a:schemeClr val="tx1"/>
                </a:solidFill>
              </a:rPr>
              <a:t>sofreram</a:t>
            </a:r>
            <a:r>
              <a:rPr lang="en-US" altLang="en-US" sz="1800" i="1" dirty="0">
                <a:solidFill>
                  <a:schemeClr val="tx1"/>
                </a:solidFill>
              </a:rPr>
              <a:t> </a:t>
            </a:r>
            <a:r>
              <a:rPr lang="en-US" altLang="en-US" sz="1800" i="1" dirty="0" err="1">
                <a:solidFill>
                  <a:schemeClr val="tx1"/>
                </a:solidFill>
              </a:rPr>
              <a:t>violência</a:t>
            </a:r>
            <a:r>
              <a:rPr lang="en-US" altLang="en-US" sz="1800" i="1" dirty="0">
                <a:solidFill>
                  <a:schemeClr val="tx1"/>
                </a:solidFill>
              </a:rPr>
              <a:t> </a:t>
            </a:r>
            <a:r>
              <a:rPr lang="en-US" altLang="en-US" sz="1800" i="1" dirty="0" err="1">
                <a:solidFill>
                  <a:schemeClr val="tx1"/>
                </a:solidFill>
              </a:rPr>
              <a:t>cometida</a:t>
            </a:r>
            <a:r>
              <a:rPr lang="en-US" altLang="en-US" sz="1800" i="1" dirty="0">
                <a:solidFill>
                  <a:schemeClr val="tx1"/>
                </a:solidFill>
              </a:rPr>
              <a:t> </a:t>
            </a:r>
            <a:r>
              <a:rPr lang="en-US" altLang="en-US" sz="1800" i="1" dirty="0" err="1">
                <a:solidFill>
                  <a:schemeClr val="tx1"/>
                </a:solidFill>
              </a:rPr>
              <a:t>pelo</a:t>
            </a:r>
            <a:r>
              <a:rPr lang="en-US" altLang="en-US" sz="1800" i="1" dirty="0">
                <a:solidFill>
                  <a:schemeClr val="tx1"/>
                </a:solidFill>
              </a:rPr>
              <a:t> </a:t>
            </a:r>
            <a:r>
              <a:rPr lang="en-US" altLang="en-US" sz="1800" i="1" dirty="0" err="1">
                <a:solidFill>
                  <a:schemeClr val="tx1"/>
                </a:solidFill>
              </a:rPr>
              <a:t>marido</a:t>
            </a:r>
            <a:r>
              <a:rPr lang="en-US" altLang="en-US" sz="1800" i="1" dirty="0">
                <a:solidFill>
                  <a:schemeClr val="tx1"/>
                </a:solidFill>
              </a:rPr>
              <a:t>/</a:t>
            </a:r>
            <a:r>
              <a:rPr lang="en-US" altLang="en-US" sz="1800" i="1" dirty="0" err="1">
                <a:solidFill>
                  <a:schemeClr val="tx1"/>
                </a:solidFill>
              </a:rPr>
              <a:t>parceiro</a:t>
            </a:r>
            <a:r>
              <a:rPr lang="en-US" altLang="en-US" sz="1800" i="1" dirty="0">
                <a:solidFill>
                  <a:schemeClr val="tx1"/>
                </a:solidFill>
              </a:rPr>
              <a:t> actual/</a:t>
            </a:r>
            <a:r>
              <a:rPr lang="en-US" altLang="en-US" sz="1800" i="1" dirty="0" err="1">
                <a:solidFill>
                  <a:schemeClr val="tx1"/>
                </a:solidFill>
              </a:rPr>
              <a:t>mais</a:t>
            </a:r>
            <a:r>
              <a:rPr lang="en-US" altLang="en-US" sz="1800" i="1" dirty="0">
                <a:solidFill>
                  <a:schemeClr val="tx1"/>
                </a:solidFill>
              </a:rPr>
              <a:t> </a:t>
            </a:r>
            <a:r>
              <a:rPr lang="en-US" altLang="en-US" sz="1800" i="1" dirty="0" err="1">
                <a:solidFill>
                  <a:schemeClr val="tx1"/>
                </a:solidFill>
              </a:rPr>
              <a:t>recente</a:t>
            </a:r>
            <a:endParaRPr lang="en-US" altLang="en-US" sz="1800" i="1" dirty="0">
              <a:solidFill>
                <a:schemeClr val="tx1"/>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idx="4294967295"/>
          </p:nvPr>
        </p:nvSpPr>
        <p:spPr/>
        <p:txBody>
          <a:bodyPr/>
          <a:lstStyle/>
          <a:p>
            <a:pPr eaLnBrk="1" hangingPunct="1"/>
            <a:r>
              <a:rPr lang="pt-PT" altLang="en-US" sz="4200" smtClean="0"/>
              <a:t>Procura de ajuda </a:t>
            </a:r>
            <a:br>
              <a:rPr lang="pt-PT" altLang="en-US" sz="4200" smtClean="0"/>
            </a:br>
            <a:r>
              <a:rPr lang="pt-PT" altLang="en-US" sz="4200" smtClean="0"/>
              <a:t>para acabar com a violência</a:t>
            </a:r>
          </a:p>
        </p:txBody>
      </p:sp>
      <p:sp>
        <p:nvSpPr>
          <p:cNvPr id="7" name="Content Placeholder 2"/>
          <p:cNvSpPr txBox="1">
            <a:spLocks/>
          </p:cNvSpPr>
          <p:nvPr/>
        </p:nvSpPr>
        <p:spPr>
          <a:xfrm>
            <a:off x="495300" y="1727200"/>
            <a:ext cx="8229600" cy="444976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20000"/>
              </a:lnSpc>
              <a:spcBef>
                <a:spcPts val="0"/>
              </a:spcBef>
              <a:spcAft>
                <a:spcPts val="600"/>
              </a:spcAft>
              <a:buClr>
                <a:schemeClr val="tx1"/>
              </a:buClr>
              <a:buFont typeface="Arial" panose="020B0604020202020204" pitchFamily="34" charset="0"/>
              <a:buNone/>
              <a:defRPr/>
            </a:pPr>
            <a:r>
              <a:rPr lang="en-GB" b="1" dirty="0" smtClean="0">
                <a:solidFill>
                  <a:schemeClr val="bg2"/>
                </a:solidFill>
              </a:rPr>
              <a:t>34% </a:t>
            </a:r>
            <a:r>
              <a:rPr lang="en-GB" dirty="0" smtClean="0"/>
              <a:t>das </a:t>
            </a:r>
            <a:r>
              <a:rPr lang="en-GB" dirty="0" err="1" smtClean="0"/>
              <a:t>mulheres</a:t>
            </a:r>
            <a:r>
              <a:rPr lang="en-GB" dirty="0" smtClean="0"/>
              <a:t> que </a:t>
            </a:r>
            <a:r>
              <a:rPr lang="en-GB" dirty="0" err="1" smtClean="0"/>
              <a:t>sofreram</a:t>
            </a:r>
            <a:r>
              <a:rPr lang="en-GB" dirty="0" smtClean="0"/>
              <a:t> </a:t>
            </a:r>
            <a:r>
              <a:rPr lang="en-GB" dirty="0" err="1" smtClean="0"/>
              <a:t>violência</a:t>
            </a:r>
            <a:r>
              <a:rPr lang="en-GB" dirty="0" smtClean="0"/>
              <a:t> </a:t>
            </a:r>
            <a:r>
              <a:rPr lang="en-GB" dirty="0" err="1" smtClean="0"/>
              <a:t>física</a:t>
            </a:r>
            <a:r>
              <a:rPr lang="en-GB" dirty="0" smtClean="0"/>
              <a:t> e</a:t>
            </a:r>
            <a:r>
              <a:rPr lang="en-GB" b="1" dirty="0" smtClean="0">
                <a:solidFill>
                  <a:schemeClr val="bg2"/>
                </a:solidFill>
              </a:rPr>
              <a:t> 40% </a:t>
            </a:r>
            <a:r>
              <a:rPr lang="en-GB" dirty="0" smtClean="0"/>
              <a:t>que </a:t>
            </a:r>
            <a:r>
              <a:rPr lang="en-GB" dirty="0" err="1" smtClean="0"/>
              <a:t>sofreram</a:t>
            </a:r>
            <a:r>
              <a:rPr lang="en-GB" dirty="0" smtClean="0"/>
              <a:t> </a:t>
            </a:r>
            <a:r>
              <a:rPr lang="en-GB" dirty="0" err="1" smtClean="0"/>
              <a:t>violência</a:t>
            </a:r>
            <a:r>
              <a:rPr lang="en-GB" dirty="0" smtClean="0"/>
              <a:t> sexual </a:t>
            </a:r>
          </a:p>
          <a:p>
            <a:pPr marL="0" indent="0" algn="ctr" fontAlgn="auto">
              <a:lnSpc>
                <a:spcPct val="120000"/>
              </a:lnSpc>
              <a:spcBef>
                <a:spcPts val="0"/>
              </a:spcBef>
              <a:spcAft>
                <a:spcPts val="600"/>
              </a:spcAft>
              <a:buClr>
                <a:schemeClr val="tx1"/>
              </a:buClr>
              <a:buFont typeface="Arial" panose="020B0604020202020204" pitchFamily="34" charset="0"/>
              <a:buNone/>
              <a:defRPr/>
            </a:pPr>
            <a:r>
              <a:rPr lang="en-GB" b="1" dirty="0" err="1" smtClean="0">
                <a:solidFill>
                  <a:schemeClr val="bg2"/>
                </a:solidFill>
              </a:rPr>
              <a:t>procuraram</a:t>
            </a:r>
            <a:r>
              <a:rPr lang="en-GB" b="1" dirty="0" smtClean="0">
                <a:solidFill>
                  <a:schemeClr val="bg2"/>
                </a:solidFill>
              </a:rPr>
              <a:t> </a:t>
            </a:r>
            <a:r>
              <a:rPr lang="en-GB" b="1" dirty="0" err="1" smtClean="0">
                <a:solidFill>
                  <a:schemeClr val="bg2"/>
                </a:solidFill>
              </a:rPr>
              <a:t>ajuda</a:t>
            </a:r>
            <a:r>
              <a:rPr lang="en-GB" dirty="0" smtClean="0"/>
              <a:t>.</a:t>
            </a:r>
          </a:p>
          <a:p>
            <a:pPr marL="0" indent="0" algn="ctr" fontAlgn="auto">
              <a:lnSpc>
                <a:spcPct val="120000"/>
              </a:lnSpc>
              <a:spcBef>
                <a:spcPts val="0"/>
              </a:spcBef>
              <a:spcAft>
                <a:spcPts val="600"/>
              </a:spcAft>
              <a:buFont typeface="Arial" panose="020B0604020202020204" pitchFamily="34" charset="0"/>
              <a:buNone/>
              <a:defRPr/>
            </a:pPr>
            <a:endParaRPr lang="en-GB" dirty="0" smtClean="0"/>
          </a:p>
          <a:p>
            <a:pPr algn="ctr" fontAlgn="auto">
              <a:lnSpc>
                <a:spcPct val="120000"/>
              </a:lnSpc>
              <a:spcBef>
                <a:spcPts val="0"/>
              </a:spcBef>
              <a:spcAft>
                <a:spcPts val="600"/>
              </a:spcAft>
              <a:defRPr/>
            </a:pPr>
            <a:endParaRPr lang="en-GB" dirty="0" smtClean="0"/>
          </a:p>
          <a:p>
            <a:pPr algn="ctr" fontAlgn="auto">
              <a:lnSpc>
                <a:spcPct val="120000"/>
              </a:lnSpc>
              <a:spcBef>
                <a:spcPts val="0"/>
              </a:spcBef>
              <a:spcAft>
                <a:spcPts val="600"/>
              </a:spcAft>
              <a:defRPr/>
            </a:pPr>
            <a:endParaRPr lang="en-GB"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idx="4294967295"/>
          </p:nvPr>
        </p:nvSpPr>
        <p:spPr/>
        <p:txBody>
          <a:bodyPr/>
          <a:lstStyle/>
          <a:p>
            <a:pPr eaLnBrk="1" hangingPunct="1"/>
            <a:r>
              <a:rPr lang="pt-PT" altLang="en-US" sz="4200" dirty="0" smtClean="0"/>
              <a:t>Principais Resultados</a:t>
            </a:r>
          </a:p>
        </p:txBody>
      </p:sp>
      <p:sp>
        <p:nvSpPr>
          <p:cNvPr id="69635" name="Content Placeholder 2"/>
          <p:cNvSpPr>
            <a:spLocks noGrp="1"/>
          </p:cNvSpPr>
          <p:nvPr>
            <p:ph idx="4294967295"/>
          </p:nvPr>
        </p:nvSpPr>
        <p:spPr>
          <a:xfrm>
            <a:off x="628650" y="1336675"/>
            <a:ext cx="7886700" cy="5348288"/>
          </a:xfrm>
        </p:spPr>
        <p:txBody>
          <a:bodyPr/>
          <a:lstStyle/>
          <a:p>
            <a:pPr eaLnBrk="1" hangingPunct="1">
              <a:lnSpc>
                <a:spcPct val="100000"/>
              </a:lnSpc>
              <a:spcBef>
                <a:spcPct val="0"/>
              </a:spcBef>
              <a:spcAft>
                <a:spcPts val="600"/>
              </a:spcAft>
              <a:buClr>
                <a:schemeClr val="tx1"/>
              </a:buClr>
            </a:pPr>
            <a:r>
              <a:rPr lang="pt-PT" altLang="en-US" sz="2800" b="1" dirty="0" smtClean="0">
                <a:solidFill>
                  <a:schemeClr val="bg2"/>
                </a:solidFill>
              </a:rPr>
              <a:t>75% </a:t>
            </a:r>
            <a:r>
              <a:rPr lang="pt-PT" altLang="en-US" sz="2800" dirty="0" smtClean="0"/>
              <a:t>das mulheres </a:t>
            </a:r>
            <a:r>
              <a:rPr lang="pt-PT" altLang="en-US" sz="2800" dirty="0" err="1" smtClean="0"/>
              <a:t>actualmente</a:t>
            </a:r>
            <a:r>
              <a:rPr lang="pt-PT" altLang="en-US" sz="2800" dirty="0" smtClean="0"/>
              <a:t> casadas foram </a:t>
            </a:r>
            <a:r>
              <a:rPr lang="pt-PT" altLang="en-US" sz="2800" b="1" dirty="0" smtClean="0">
                <a:solidFill>
                  <a:schemeClr val="bg2"/>
                </a:solidFill>
              </a:rPr>
              <a:t>empregadas</a:t>
            </a:r>
            <a:r>
              <a:rPr lang="pt-PT" altLang="en-US" sz="2800" dirty="0" smtClean="0"/>
              <a:t> nos últimos 7 dias.</a:t>
            </a:r>
          </a:p>
          <a:p>
            <a:pPr eaLnBrk="1" hangingPunct="1">
              <a:lnSpc>
                <a:spcPct val="100000"/>
              </a:lnSpc>
              <a:spcBef>
                <a:spcPct val="0"/>
              </a:spcBef>
              <a:spcAft>
                <a:spcPts val="600"/>
              </a:spcAft>
              <a:buClr>
                <a:schemeClr val="tx1"/>
              </a:buClr>
            </a:pPr>
            <a:r>
              <a:rPr lang="pt-PT" altLang="en-US" sz="2800" b="1" dirty="0" smtClean="0">
                <a:solidFill>
                  <a:schemeClr val="bg2"/>
                </a:solidFill>
              </a:rPr>
              <a:t>65%</a:t>
            </a:r>
            <a:r>
              <a:rPr lang="pt-PT" altLang="en-US" sz="2800" dirty="0" smtClean="0">
                <a:solidFill>
                  <a:schemeClr val="bg2"/>
                </a:solidFill>
              </a:rPr>
              <a:t> </a:t>
            </a:r>
            <a:r>
              <a:rPr lang="pt-PT" altLang="en-US" sz="2800" dirty="0" smtClean="0"/>
              <a:t>das mulheres casadas participam na </a:t>
            </a:r>
            <a:r>
              <a:rPr lang="pt-PT" altLang="en-US" sz="2800" b="1" dirty="0" smtClean="0">
                <a:solidFill>
                  <a:schemeClr val="bg2"/>
                </a:solidFill>
              </a:rPr>
              <a:t>tomada das 3 decisões</a:t>
            </a:r>
            <a:r>
              <a:rPr lang="pt-PT" altLang="en-US" sz="2800" dirty="0" smtClean="0"/>
              <a:t>.</a:t>
            </a:r>
          </a:p>
          <a:p>
            <a:pPr eaLnBrk="1" hangingPunct="1">
              <a:lnSpc>
                <a:spcPct val="100000"/>
              </a:lnSpc>
              <a:spcBef>
                <a:spcPct val="0"/>
              </a:spcBef>
              <a:spcAft>
                <a:spcPts val="600"/>
              </a:spcAft>
              <a:buClr>
                <a:schemeClr val="tx1"/>
              </a:buClr>
            </a:pPr>
            <a:r>
              <a:rPr lang="pt-PT" altLang="en-US" sz="2800" b="1" dirty="0" smtClean="0">
                <a:solidFill>
                  <a:schemeClr val="bg2"/>
                </a:solidFill>
              </a:rPr>
              <a:t>32%</a:t>
            </a:r>
            <a:r>
              <a:rPr lang="pt-PT" altLang="en-US" sz="2800" dirty="0" smtClean="0">
                <a:solidFill>
                  <a:schemeClr val="bg2"/>
                </a:solidFill>
              </a:rPr>
              <a:t> </a:t>
            </a:r>
            <a:r>
              <a:rPr lang="pt-PT" altLang="en-US" sz="2800" dirty="0" smtClean="0"/>
              <a:t>das mulheres sofreram </a:t>
            </a:r>
            <a:r>
              <a:rPr lang="pt-PT" altLang="en-US" sz="2800" b="1" dirty="0" smtClean="0">
                <a:solidFill>
                  <a:schemeClr val="bg2"/>
                </a:solidFill>
              </a:rPr>
              <a:t>violência física </a:t>
            </a:r>
            <a:r>
              <a:rPr lang="pt-PT" altLang="en-US" sz="2800" dirty="0" smtClean="0"/>
              <a:t>desde os 15 anos e </a:t>
            </a:r>
            <a:r>
              <a:rPr lang="pt-PT" altLang="en-US" sz="2800" b="1" dirty="0" smtClean="0">
                <a:solidFill>
                  <a:schemeClr val="bg2"/>
                </a:solidFill>
              </a:rPr>
              <a:t>8% </a:t>
            </a:r>
            <a:r>
              <a:rPr lang="pt-PT" altLang="en-US" sz="2800" dirty="0" smtClean="0"/>
              <a:t>das mulheres sofreram </a:t>
            </a:r>
            <a:r>
              <a:rPr lang="pt-PT" altLang="en-US" sz="2800" b="1" dirty="0" smtClean="0">
                <a:solidFill>
                  <a:schemeClr val="bg2"/>
                </a:solidFill>
              </a:rPr>
              <a:t>violência sexual</a:t>
            </a:r>
            <a:r>
              <a:rPr lang="pt-PT" altLang="en-US" sz="2800" dirty="0" smtClean="0"/>
              <a:t>.</a:t>
            </a:r>
          </a:p>
          <a:p>
            <a:pPr eaLnBrk="1" hangingPunct="1">
              <a:lnSpc>
                <a:spcPct val="100000"/>
              </a:lnSpc>
              <a:spcBef>
                <a:spcPct val="0"/>
              </a:spcBef>
              <a:spcAft>
                <a:spcPts val="600"/>
              </a:spcAft>
              <a:buClr>
                <a:schemeClr val="tx1"/>
              </a:buClr>
            </a:pPr>
            <a:r>
              <a:rPr lang="pt-PT" altLang="en-US" sz="2800" b="1" dirty="0" smtClean="0">
                <a:solidFill>
                  <a:schemeClr val="bg2"/>
                </a:solidFill>
              </a:rPr>
              <a:t>34% </a:t>
            </a:r>
            <a:r>
              <a:rPr lang="pt-PT" altLang="en-US" sz="2800" dirty="0" smtClean="0"/>
              <a:t>das mulheres alguma vez casadas sofreram </a:t>
            </a:r>
            <a:r>
              <a:rPr lang="pt-PT" altLang="en-US" sz="2800" b="1" dirty="0" smtClean="0">
                <a:solidFill>
                  <a:schemeClr val="bg2"/>
                </a:solidFill>
              </a:rPr>
              <a:t>violência cometido pelo marido/parceiro</a:t>
            </a:r>
            <a:r>
              <a:rPr lang="pt-PT" altLang="en-US" sz="2800" dirty="0" smtClean="0"/>
              <a:t>, seja física ou sexual.</a:t>
            </a:r>
          </a:p>
          <a:p>
            <a:pPr eaLnBrk="1" hangingPunct="1">
              <a:lnSpc>
                <a:spcPct val="100000"/>
              </a:lnSpc>
              <a:spcBef>
                <a:spcPct val="0"/>
              </a:spcBef>
              <a:spcAft>
                <a:spcPts val="600"/>
              </a:spcAft>
              <a:buClr>
                <a:schemeClr val="tx1"/>
              </a:buClr>
            </a:pPr>
            <a:endParaRPr lang="pt-PT" altLang="en-US" sz="2500" dirty="0" smtClean="0"/>
          </a:p>
        </p:txBody>
      </p:sp>
    </p:spTree>
    <p:extLst>
      <p:ext uri="{BB962C8B-B14F-4D97-AF65-F5344CB8AC3E}">
        <p14:creationId xmlns:p14="http://schemas.microsoft.com/office/powerpoint/2010/main" val="5805328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idx="4294967295"/>
          </p:nvPr>
        </p:nvSpPr>
        <p:spPr>
          <a:xfrm>
            <a:off x="628650" y="-11113"/>
            <a:ext cx="7886700" cy="1325563"/>
          </a:xfrm>
        </p:spPr>
        <p:txBody>
          <a:bodyPr/>
          <a:lstStyle/>
          <a:p>
            <a:pPr eaLnBrk="1" hangingPunct="1"/>
            <a:r>
              <a:rPr lang="pt-PT" altLang="en-US" sz="4200" smtClean="0"/>
              <a:t>Emprego</a:t>
            </a:r>
          </a:p>
        </p:txBody>
      </p:sp>
      <p:graphicFrame>
        <p:nvGraphicFramePr>
          <p:cNvPr id="2" name="Content Placeholder 10"/>
          <p:cNvGraphicFramePr>
            <a:graphicFrameLocks noGrp="1"/>
          </p:cNvGraphicFramePr>
          <p:nvPr>
            <p:ph idx="4294967295"/>
            <p:extLst>
              <p:ext uri="{D42A27DB-BD31-4B8C-83A1-F6EECF244321}">
                <p14:modId xmlns:p14="http://schemas.microsoft.com/office/powerpoint/2010/main" val="4256499874"/>
              </p:ext>
            </p:extLst>
          </p:nvPr>
        </p:nvGraphicFramePr>
        <p:xfrm>
          <a:off x="454025" y="1646238"/>
          <a:ext cx="8235950" cy="5211762"/>
        </p:xfrm>
        <a:graphic>
          <a:graphicData uri="http://schemas.openxmlformats.org/drawingml/2006/chart">
            <c:chart xmlns:c="http://schemas.openxmlformats.org/drawingml/2006/chart" xmlns:r="http://schemas.openxmlformats.org/officeDocument/2006/relationships" r:id="rId3"/>
          </a:graphicData>
        </a:graphic>
      </p:graphicFrame>
      <p:sp>
        <p:nvSpPr>
          <p:cNvPr id="8196" name="TextBox 11"/>
          <p:cNvSpPr txBox="1">
            <a:spLocks noChangeArrowheads="1"/>
          </p:cNvSpPr>
          <p:nvPr/>
        </p:nvSpPr>
        <p:spPr bwMode="auto">
          <a:xfrm>
            <a:off x="0" y="1028700"/>
            <a:ext cx="9144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3200">
                <a:solidFill>
                  <a:schemeClr val="tx2"/>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800">
                <a:solidFill>
                  <a:schemeClr val="tx2"/>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400">
                <a:solidFill>
                  <a:schemeClr val="tx2"/>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9pPr>
          </a:lstStyle>
          <a:p>
            <a:pPr algn="ctr" eaLnBrk="1" hangingPunct="1">
              <a:lnSpc>
                <a:spcPct val="100000"/>
              </a:lnSpc>
              <a:spcBef>
                <a:spcPct val="0"/>
              </a:spcBef>
              <a:buFontTx/>
              <a:buNone/>
            </a:pPr>
            <a:r>
              <a:rPr lang="pt-PT" altLang="en-US" sz="1800" i="1" dirty="0">
                <a:solidFill>
                  <a:schemeClr val="tx1"/>
                </a:solidFill>
              </a:rPr>
              <a:t>Percentagem de homens e mulheres de 15-49 anos empregados nos 7 dias </a:t>
            </a:r>
            <a:r>
              <a:rPr lang="pt-PT" altLang="en-US" sz="1800" i="1" dirty="0" smtClean="0">
                <a:solidFill>
                  <a:schemeClr val="tx1"/>
                </a:solidFill>
              </a:rPr>
              <a:t>anteriores ao inquérito</a:t>
            </a:r>
            <a:endParaRPr lang="pt-PT" altLang="en-US" sz="1800" i="1" dirty="0">
              <a:solidFill>
                <a:schemeClr val="tx1"/>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idx="4294967295"/>
          </p:nvPr>
        </p:nvSpPr>
        <p:spPr>
          <a:xfrm>
            <a:off x="628650" y="-15875"/>
            <a:ext cx="7886700" cy="1325563"/>
          </a:xfrm>
        </p:spPr>
        <p:txBody>
          <a:bodyPr/>
          <a:lstStyle/>
          <a:p>
            <a:pPr eaLnBrk="1" hangingPunct="1"/>
            <a:r>
              <a:rPr lang="pt-PT" altLang="en-US" sz="4200" smtClean="0"/>
              <a:t>Tipo de remuneração</a:t>
            </a:r>
          </a:p>
        </p:txBody>
      </p:sp>
      <p:graphicFrame>
        <p:nvGraphicFramePr>
          <p:cNvPr id="2" name="Content Placeholder 10"/>
          <p:cNvGraphicFramePr>
            <a:graphicFrameLocks noGrp="1"/>
          </p:cNvGraphicFramePr>
          <p:nvPr>
            <p:ph idx="4294967295"/>
            <p:extLst>
              <p:ext uri="{D42A27DB-BD31-4B8C-83A1-F6EECF244321}">
                <p14:modId xmlns:p14="http://schemas.microsoft.com/office/powerpoint/2010/main" val="1521841431"/>
              </p:ext>
            </p:extLst>
          </p:nvPr>
        </p:nvGraphicFramePr>
        <p:xfrm>
          <a:off x="569913" y="1643063"/>
          <a:ext cx="8004175" cy="5164137"/>
        </p:xfrm>
        <a:graphic>
          <a:graphicData uri="http://schemas.openxmlformats.org/drawingml/2006/chart">
            <c:chart xmlns:c="http://schemas.openxmlformats.org/drawingml/2006/chart" xmlns:r="http://schemas.openxmlformats.org/officeDocument/2006/relationships" r:id="rId3"/>
          </a:graphicData>
        </a:graphic>
      </p:graphicFrame>
      <p:sp>
        <p:nvSpPr>
          <p:cNvPr id="10244" name="TextBox 11"/>
          <p:cNvSpPr txBox="1">
            <a:spLocks noChangeArrowheads="1"/>
          </p:cNvSpPr>
          <p:nvPr/>
        </p:nvSpPr>
        <p:spPr bwMode="auto">
          <a:xfrm>
            <a:off x="0" y="1028700"/>
            <a:ext cx="9144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3200">
                <a:solidFill>
                  <a:schemeClr val="tx2"/>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800">
                <a:solidFill>
                  <a:schemeClr val="tx2"/>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400">
                <a:solidFill>
                  <a:schemeClr val="tx2"/>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9pPr>
          </a:lstStyle>
          <a:p>
            <a:pPr algn="ctr" eaLnBrk="1" hangingPunct="1">
              <a:lnSpc>
                <a:spcPct val="100000"/>
              </a:lnSpc>
              <a:spcBef>
                <a:spcPct val="0"/>
              </a:spcBef>
              <a:buFontTx/>
              <a:buNone/>
            </a:pPr>
            <a:r>
              <a:rPr lang="pt-PT" altLang="en-US" sz="1800" i="1">
                <a:solidFill>
                  <a:schemeClr val="tx1"/>
                </a:solidFill>
              </a:rPr>
              <a:t>Distribuição percentual de pessoas de 15-49 anos, actualmente casados, e com emprego nos últimos 7 dias, segundo o tipo de remuneração</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idx="4294967295"/>
          </p:nvPr>
        </p:nvSpPr>
        <p:spPr/>
        <p:txBody>
          <a:bodyPr/>
          <a:lstStyle/>
          <a:p>
            <a:pPr eaLnBrk="1" hangingPunct="1"/>
            <a:r>
              <a:rPr lang="pt-PT" altLang="en-US" sz="4200" smtClean="0"/>
              <a:t>Controlo sobre a remuneração em dinheiro da mulher</a:t>
            </a:r>
          </a:p>
        </p:txBody>
      </p:sp>
      <p:graphicFrame>
        <p:nvGraphicFramePr>
          <p:cNvPr id="2" name="Content Placeholder 6"/>
          <p:cNvGraphicFramePr>
            <a:graphicFrameLocks noGrp="1"/>
          </p:cNvGraphicFramePr>
          <p:nvPr>
            <p:ph idx="4294967295"/>
            <p:extLst>
              <p:ext uri="{D42A27DB-BD31-4B8C-83A1-F6EECF244321}">
                <p14:modId xmlns:p14="http://schemas.microsoft.com/office/powerpoint/2010/main" val="4011265535"/>
              </p:ext>
            </p:extLst>
          </p:nvPr>
        </p:nvGraphicFramePr>
        <p:xfrm>
          <a:off x="-42863" y="1787525"/>
          <a:ext cx="9136063" cy="5070475"/>
        </p:xfrm>
        <a:graphic>
          <a:graphicData uri="http://schemas.openxmlformats.org/drawingml/2006/chart">
            <c:chart xmlns:c="http://schemas.openxmlformats.org/drawingml/2006/chart" xmlns:r="http://schemas.openxmlformats.org/officeDocument/2006/relationships" r:id="rId3"/>
          </a:graphicData>
        </a:graphic>
      </p:graphicFrame>
      <p:sp>
        <p:nvSpPr>
          <p:cNvPr id="12292" name="TextBox 7"/>
          <p:cNvSpPr txBox="1">
            <a:spLocks noChangeArrowheads="1"/>
          </p:cNvSpPr>
          <p:nvPr/>
        </p:nvSpPr>
        <p:spPr bwMode="auto">
          <a:xfrm>
            <a:off x="0" y="1233488"/>
            <a:ext cx="91440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3200">
                <a:solidFill>
                  <a:schemeClr val="tx2"/>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800">
                <a:solidFill>
                  <a:schemeClr val="tx2"/>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400">
                <a:solidFill>
                  <a:schemeClr val="tx2"/>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9pPr>
          </a:lstStyle>
          <a:p>
            <a:pPr algn="ctr" eaLnBrk="1" hangingPunct="1">
              <a:lnSpc>
                <a:spcPct val="100000"/>
              </a:lnSpc>
              <a:spcBef>
                <a:spcPct val="0"/>
              </a:spcBef>
              <a:buFontTx/>
              <a:buNone/>
            </a:pPr>
            <a:r>
              <a:rPr lang="pt-PT" altLang="en-US" sz="1800" i="1">
                <a:solidFill>
                  <a:schemeClr val="tx1"/>
                </a:solidFill>
              </a:rPr>
              <a:t>Entre mulheres de 15-49 anos, actualmente casadas e com emprego remunerado em dinheiro, a distribuição percentual segundo a pessoa que decide como gastar a renumeração</a:t>
            </a:r>
          </a:p>
        </p:txBody>
      </p:sp>
      <p:sp>
        <p:nvSpPr>
          <p:cNvPr id="4" name="TextBox 3"/>
          <p:cNvSpPr txBox="1"/>
          <p:nvPr/>
        </p:nvSpPr>
        <p:spPr>
          <a:xfrm>
            <a:off x="4665785" y="3259015"/>
            <a:ext cx="1652953" cy="1200329"/>
          </a:xfrm>
          <a:prstGeom prst="rect">
            <a:avLst/>
          </a:prstGeom>
          <a:noFill/>
        </p:spPr>
        <p:txBody>
          <a:bodyPr wrap="square" rtlCol="0">
            <a:spAutoFit/>
          </a:bodyPr>
          <a:lstStyle/>
          <a:p>
            <a:pPr algn="ctr"/>
            <a:fld id="{95EA3537-9F4C-425A-869F-98390D540728}" type="CATEGORYNAME">
              <a:rPr lang="en-US" b="1">
                <a:solidFill>
                  <a:schemeClr val="bg1"/>
                </a:solidFill>
              </a:rPr>
              <a:pPr algn="ctr"/>
              <a:t>Principalmente ela</a:t>
            </a:fld>
            <a:r>
              <a:rPr lang="en-US" b="1" dirty="0">
                <a:solidFill>
                  <a:schemeClr val="bg1"/>
                </a:solidFill>
              </a:rPr>
              <a:t>
</a:t>
            </a:r>
            <a:fld id="{1FBDFB10-5F1E-4C25-8739-C88C83B09A5E}" type="PERCENTAGE">
              <a:rPr lang="en-US" b="1">
                <a:solidFill>
                  <a:schemeClr val="bg1"/>
                </a:solidFill>
              </a:rPr>
              <a:pPr algn="ctr"/>
              <a:t>41%</a:t>
            </a:fld>
            <a:endParaRPr lang="en-US" b="1" dirty="0">
              <a:solidFill>
                <a:schemeClr val="bg1"/>
              </a:solidFill>
            </a:endParaRPr>
          </a:p>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idx="4294967295"/>
          </p:nvPr>
        </p:nvSpPr>
        <p:spPr/>
        <p:txBody>
          <a:bodyPr/>
          <a:lstStyle/>
          <a:p>
            <a:pPr eaLnBrk="1" hangingPunct="1"/>
            <a:r>
              <a:rPr lang="pt-PT" altLang="en-US" sz="4200" smtClean="0"/>
              <a:t>Renumeração em dinheiro da esosa comparada com a do marido </a:t>
            </a:r>
          </a:p>
        </p:txBody>
      </p:sp>
      <p:graphicFrame>
        <p:nvGraphicFramePr>
          <p:cNvPr id="2" name="Content Placeholder 6"/>
          <p:cNvGraphicFramePr>
            <a:graphicFrameLocks noGrp="1"/>
          </p:cNvGraphicFramePr>
          <p:nvPr>
            <p:ph idx="4294967295"/>
            <p:extLst>
              <p:ext uri="{D42A27DB-BD31-4B8C-83A1-F6EECF244321}">
                <p14:modId xmlns:p14="http://schemas.microsoft.com/office/powerpoint/2010/main" val="1104079106"/>
              </p:ext>
            </p:extLst>
          </p:nvPr>
        </p:nvGraphicFramePr>
        <p:xfrm>
          <a:off x="50800" y="1973263"/>
          <a:ext cx="9137650" cy="5248275"/>
        </p:xfrm>
        <a:graphic>
          <a:graphicData uri="http://schemas.openxmlformats.org/drawingml/2006/chart">
            <c:chart xmlns:c="http://schemas.openxmlformats.org/drawingml/2006/chart" xmlns:r="http://schemas.openxmlformats.org/officeDocument/2006/relationships" r:id="rId3"/>
          </a:graphicData>
        </a:graphic>
      </p:graphicFrame>
      <p:sp>
        <p:nvSpPr>
          <p:cNvPr id="14340" name="TextBox 7"/>
          <p:cNvSpPr txBox="1">
            <a:spLocks noChangeArrowheads="1"/>
          </p:cNvSpPr>
          <p:nvPr/>
        </p:nvSpPr>
        <p:spPr bwMode="auto">
          <a:xfrm>
            <a:off x="95250" y="1325563"/>
            <a:ext cx="9144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3200">
                <a:solidFill>
                  <a:schemeClr val="tx2"/>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800">
                <a:solidFill>
                  <a:schemeClr val="tx2"/>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400">
                <a:solidFill>
                  <a:schemeClr val="tx2"/>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9pPr>
          </a:lstStyle>
          <a:p>
            <a:pPr algn="ctr" eaLnBrk="1" hangingPunct="1">
              <a:lnSpc>
                <a:spcPct val="100000"/>
              </a:lnSpc>
              <a:spcBef>
                <a:spcPct val="0"/>
              </a:spcBef>
              <a:buFontTx/>
              <a:buNone/>
            </a:pPr>
            <a:r>
              <a:rPr lang="pt-PT" altLang="en-US" sz="1800" i="1" dirty="0">
                <a:solidFill>
                  <a:schemeClr val="tx1"/>
                </a:solidFill>
              </a:rPr>
              <a:t>Entre mulheres de 15-49 anos, </a:t>
            </a:r>
            <a:r>
              <a:rPr lang="pt-PT" altLang="en-US" sz="1800" i="1" dirty="0" err="1">
                <a:solidFill>
                  <a:schemeClr val="tx1"/>
                </a:solidFill>
              </a:rPr>
              <a:t>actualmente</a:t>
            </a:r>
            <a:r>
              <a:rPr lang="pt-PT" altLang="en-US" sz="1800" i="1" dirty="0">
                <a:solidFill>
                  <a:schemeClr val="tx1"/>
                </a:solidFill>
              </a:rPr>
              <a:t> casadas e com emprego remunerado em dinheiro, a distribuição percentual segundo o magnitude relativo da remuneração comparado com a do marido</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2"/>
          <p:cNvSpPr txBox="1">
            <a:spLocks/>
          </p:cNvSpPr>
          <p:nvPr/>
        </p:nvSpPr>
        <p:spPr bwMode="auto">
          <a:xfrm>
            <a:off x="252413" y="1550988"/>
            <a:ext cx="4073525" cy="301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Font typeface="Arial" panose="020B0604020202020204" pitchFamily="34" charset="0"/>
              <a:buChar char="•"/>
              <a:defRPr sz="3200">
                <a:solidFill>
                  <a:schemeClr val="tx2"/>
                </a:solidFill>
                <a:latin typeface="Calibri" panose="020F0502020204030204" pitchFamily="34" charset="0"/>
              </a:defRPr>
            </a:lvl1pPr>
            <a:lvl2pPr marL="685800" indent="-228600">
              <a:lnSpc>
                <a:spcPct val="90000"/>
              </a:lnSpc>
              <a:spcBef>
                <a:spcPts val="500"/>
              </a:spcBef>
              <a:buFont typeface="Arial" panose="020B0604020202020204" pitchFamily="34" charset="0"/>
              <a:buChar char="•"/>
              <a:defRPr sz="2800">
                <a:solidFill>
                  <a:schemeClr val="tx2"/>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400">
                <a:solidFill>
                  <a:schemeClr val="tx2"/>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9pPr>
          </a:lstStyle>
          <a:p>
            <a:pPr eaLnBrk="1" hangingPunct="1">
              <a:lnSpc>
                <a:spcPct val="110000"/>
              </a:lnSpc>
              <a:spcBef>
                <a:spcPct val="0"/>
              </a:spcBef>
              <a:spcAft>
                <a:spcPts val="600"/>
              </a:spcAft>
              <a:buClr>
                <a:schemeClr val="tx1"/>
              </a:buClr>
            </a:pPr>
            <a:r>
              <a:rPr lang="pt-PT" altLang="en-US" sz="2800">
                <a:solidFill>
                  <a:schemeClr val="tx1"/>
                </a:solidFill>
              </a:rPr>
              <a:t>Emprego e renumeração</a:t>
            </a:r>
          </a:p>
          <a:p>
            <a:pPr eaLnBrk="1" hangingPunct="1">
              <a:lnSpc>
                <a:spcPct val="110000"/>
              </a:lnSpc>
              <a:spcBef>
                <a:spcPct val="0"/>
              </a:spcBef>
              <a:spcAft>
                <a:spcPts val="600"/>
              </a:spcAft>
              <a:buClr>
                <a:schemeClr val="tx1"/>
              </a:buClr>
            </a:pPr>
            <a:r>
              <a:rPr lang="pt-PT" altLang="en-US" sz="2800" b="1">
                <a:solidFill>
                  <a:schemeClr val="bg2"/>
                </a:solidFill>
              </a:rPr>
              <a:t>Toma de decisões</a:t>
            </a:r>
          </a:p>
          <a:p>
            <a:pPr eaLnBrk="1" hangingPunct="1">
              <a:lnSpc>
                <a:spcPct val="110000"/>
              </a:lnSpc>
              <a:spcBef>
                <a:spcPct val="0"/>
              </a:spcBef>
              <a:spcAft>
                <a:spcPts val="600"/>
              </a:spcAft>
              <a:buClr>
                <a:schemeClr val="tx1"/>
              </a:buClr>
            </a:pPr>
            <a:r>
              <a:rPr lang="pt-PT" altLang="en-US" sz="2800">
                <a:solidFill>
                  <a:schemeClr val="tx1"/>
                </a:solidFill>
              </a:rPr>
              <a:t>Atitudes em relação à agressão física contra as esposas</a:t>
            </a:r>
          </a:p>
        </p:txBody>
      </p:sp>
      <p:sp>
        <p:nvSpPr>
          <p:cNvPr id="16387" name="TextBox 9"/>
          <p:cNvSpPr txBox="1">
            <a:spLocks noChangeArrowheads="1"/>
          </p:cNvSpPr>
          <p:nvPr/>
        </p:nvSpPr>
        <p:spPr bwMode="auto">
          <a:xfrm>
            <a:off x="4529138" y="5802313"/>
            <a:ext cx="39449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3200">
                <a:solidFill>
                  <a:schemeClr val="tx2"/>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800">
                <a:solidFill>
                  <a:schemeClr val="tx2"/>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400">
                <a:solidFill>
                  <a:schemeClr val="tx2"/>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9pPr>
          </a:lstStyle>
          <a:p>
            <a:pPr algn="ctr" eaLnBrk="1" hangingPunct="1">
              <a:lnSpc>
                <a:spcPct val="100000"/>
              </a:lnSpc>
              <a:spcBef>
                <a:spcPct val="0"/>
              </a:spcBef>
              <a:buFontTx/>
              <a:buNone/>
            </a:pPr>
            <a:r>
              <a:rPr lang="pt-PT" altLang="en-US" sz="1200" baseline="30000">
                <a:solidFill>
                  <a:schemeClr val="tx1"/>
                </a:solidFill>
              </a:rPr>
              <a:t>©</a:t>
            </a:r>
            <a:r>
              <a:rPr lang="pt-PT" altLang="en-US" sz="1200">
                <a:solidFill>
                  <a:schemeClr val="tx1"/>
                </a:solidFill>
              </a:rPr>
              <a:t> 2005 David Snyder, Cortesia de Photoshare</a:t>
            </a:r>
            <a:endParaRPr lang="pt-PT" altLang="en-US" sz="1200" baseline="30000">
              <a:solidFill>
                <a:schemeClr val="tx1"/>
              </a:solidFill>
            </a:endParaRPr>
          </a:p>
        </p:txBody>
      </p:sp>
      <p:pic>
        <p:nvPicPr>
          <p:cNvPr id="16388"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72013" y="515938"/>
            <a:ext cx="3657600" cy="50863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Rectangle 2"/>
          <p:cNvSpPr>
            <a:spLocks noGrp="1" noChangeArrowheads="1"/>
          </p:cNvSpPr>
          <p:nvPr>
            <p:ph type="title" idx="4294967295"/>
          </p:nvPr>
        </p:nvSpPr>
        <p:spPr>
          <a:xfrm>
            <a:off x="0" y="0"/>
            <a:ext cx="9144000" cy="1143000"/>
          </a:xfrm>
        </p:spPr>
        <p:txBody>
          <a:bodyPr/>
          <a:lstStyle/>
          <a:p>
            <a:pPr eaLnBrk="1" hangingPunct="1"/>
            <a:r>
              <a:rPr lang="pt-PT" altLang="en-US" smtClean="0"/>
              <a:t>Participação na tomada de decisões</a:t>
            </a:r>
          </a:p>
        </p:txBody>
      </p:sp>
      <p:graphicFrame>
        <p:nvGraphicFramePr>
          <p:cNvPr id="2" name="Chart 7"/>
          <p:cNvGraphicFramePr>
            <a:graphicFrameLocks/>
          </p:cNvGraphicFramePr>
          <p:nvPr>
            <p:extLst>
              <p:ext uri="{D42A27DB-BD31-4B8C-83A1-F6EECF244321}">
                <p14:modId xmlns:p14="http://schemas.microsoft.com/office/powerpoint/2010/main" val="3459777000"/>
              </p:ext>
            </p:extLst>
          </p:nvPr>
        </p:nvGraphicFramePr>
        <p:xfrm>
          <a:off x="477838" y="1562100"/>
          <a:ext cx="8243887" cy="5219700"/>
        </p:xfrm>
        <a:graphic>
          <a:graphicData uri="http://schemas.openxmlformats.org/drawingml/2006/chart">
            <c:chart xmlns:c="http://schemas.openxmlformats.org/drawingml/2006/chart" xmlns:r="http://schemas.openxmlformats.org/officeDocument/2006/relationships" r:id="rId3"/>
          </a:graphicData>
        </a:graphic>
      </p:graphicFrame>
      <p:sp>
        <p:nvSpPr>
          <p:cNvPr id="18436" name="TextBox 8"/>
          <p:cNvSpPr txBox="1">
            <a:spLocks noChangeArrowheads="1"/>
          </p:cNvSpPr>
          <p:nvPr/>
        </p:nvSpPr>
        <p:spPr bwMode="auto">
          <a:xfrm>
            <a:off x="0" y="1143000"/>
            <a:ext cx="9144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3200">
                <a:solidFill>
                  <a:schemeClr val="tx2"/>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800">
                <a:solidFill>
                  <a:schemeClr val="tx2"/>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400">
                <a:solidFill>
                  <a:schemeClr val="tx2"/>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9pPr>
          </a:lstStyle>
          <a:p>
            <a:pPr algn="ctr" eaLnBrk="1" hangingPunct="1">
              <a:lnSpc>
                <a:spcPct val="100000"/>
              </a:lnSpc>
              <a:spcBef>
                <a:spcPct val="0"/>
              </a:spcBef>
              <a:buFontTx/>
              <a:buNone/>
            </a:pPr>
            <a:r>
              <a:rPr lang="pt-PT" altLang="en-US" sz="1800" i="1">
                <a:solidFill>
                  <a:schemeClr val="tx1"/>
                </a:solidFill>
              </a:rPr>
              <a:t>Percentagem de mulheres de 15-49 anos e actualmente casadas que geralmente decidem sobre vários assuntos sozinhas ou em conjunto com o marido</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650" name="Rectangle 2"/>
          <p:cNvSpPr>
            <a:spLocks noGrp="1" noChangeArrowheads="1"/>
          </p:cNvSpPr>
          <p:nvPr>
            <p:ph type="title" idx="4294967295"/>
          </p:nvPr>
        </p:nvSpPr>
        <p:spPr>
          <a:xfrm>
            <a:off x="-87313" y="0"/>
            <a:ext cx="9372601" cy="1143000"/>
          </a:xfrm>
        </p:spPr>
        <p:txBody>
          <a:bodyPr rtlCol="0">
            <a:normAutofit fontScale="90000"/>
          </a:bodyPr>
          <a:lstStyle/>
          <a:p>
            <a:pPr eaLnBrk="1" fontAlgn="auto" hangingPunct="1">
              <a:spcAft>
                <a:spcPts val="0"/>
              </a:spcAft>
              <a:defRPr/>
            </a:pPr>
            <a:r>
              <a:rPr lang="pt-PT" altLang="en-US" dirty="0" smtClean="0"/>
              <a:t>Participação dos homens </a:t>
            </a:r>
            <a:br>
              <a:rPr lang="pt-PT" altLang="en-US" dirty="0" smtClean="0"/>
            </a:br>
            <a:r>
              <a:rPr lang="pt-PT" altLang="en-US" dirty="0" smtClean="0"/>
              <a:t>na tomada de decisões</a:t>
            </a:r>
          </a:p>
        </p:txBody>
      </p:sp>
      <p:graphicFrame>
        <p:nvGraphicFramePr>
          <p:cNvPr id="2" name="Chart 7"/>
          <p:cNvGraphicFramePr>
            <a:graphicFrameLocks/>
          </p:cNvGraphicFramePr>
          <p:nvPr>
            <p:extLst>
              <p:ext uri="{D42A27DB-BD31-4B8C-83A1-F6EECF244321}">
                <p14:modId xmlns:p14="http://schemas.microsoft.com/office/powerpoint/2010/main" val="4203260871"/>
              </p:ext>
            </p:extLst>
          </p:nvPr>
        </p:nvGraphicFramePr>
        <p:xfrm>
          <a:off x="477838" y="1589088"/>
          <a:ext cx="8243887" cy="5192712"/>
        </p:xfrm>
        <a:graphic>
          <a:graphicData uri="http://schemas.openxmlformats.org/drawingml/2006/chart">
            <c:chart xmlns:c="http://schemas.openxmlformats.org/drawingml/2006/chart" xmlns:r="http://schemas.openxmlformats.org/officeDocument/2006/relationships" r:id="rId3"/>
          </a:graphicData>
        </a:graphic>
      </p:graphicFrame>
      <p:sp>
        <p:nvSpPr>
          <p:cNvPr id="20484" name="TextBox 8"/>
          <p:cNvSpPr txBox="1">
            <a:spLocks noChangeArrowheads="1"/>
          </p:cNvSpPr>
          <p:nvPr/>
        </p:nvSpPr>
        <p:spPr bwMode="auto">
          <a:xfrm>
            <a:off x="0" y="1143000"/>
            <a:ext cx="9144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3200">
                <a:solidFill>
                  <a:schemeClr val="tx2"/>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800">
                <a:solidFill>
                  <a:schemeClr val="tx2"/>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400">
                <a:solidFill>
                  <a:schemeClr val="tx2"/>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2"/>
                </a:solidFill>
                <a:latin typeface="Calibri" panose="020F0502020204030204" pitchFamily="34" charset="0"/>
              </a:defRPr>
            </a:lvl9pPr>
          </a:lstStyle>
          <a:p>
            <a:pPr algn="ctr" eaLnBrk="1" hangingPunct="1">
              <a:lnSpc>
                <a:spcPct val="100000"/>
              </a:lnSpc>
              <a:spcBef>
                <a:spcPct val="0"/>
              </a:spcBef>
              <a:buFontTx/>
              <a:buNone/>
            </a:pPr>
            <a:r>
              <a:rPr lang="pt-PT" altLang="en-US" sz="1800" i="1">
                <a:solidFill>
                  <a:schemeClr val="tx1"/>
                </a:solidFill>
              </a:rPr>
              <a:t>Percentagem de homens de 15-49 anos e actualmente casados que geralmente decidem sobre vários assuntos sozinhos ou em conjunto com a esposa</a:t>
            </a:r>
          </a:p>
          <a:p>
            <a:pPr algn="ctr" eaLnBrk="1" hangingPunct="1">
              <a:lnSpc>
                <a:spcPct val="100000"/>
              </a:lnSpc>
              <a:spcBef>
                <a:spcPct val="0"/>
              </a:spcBef>
              <a:buFontTx/>
              <a:buNone/>
            </a:pPr>
            <a:endParaRPr lang="en-US" altLang="en-US" sz="1800" i="1">
              <a:solidFill>
                <a:schemeClr val="tx1"/>
              </a:solidFill>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2_Custom Design">
  <a:themeElements>
    <a:clrScheme name="IIMS">
      <a:dk1>
        <a:sysClr val="windowText" lastClr="000000"/>
      </a:dk1>
      <a:lt1>
        <a:sysClr val="window" lastClr="FFFFFF"/>
      </a:lt1>
      <a:dk2>
        <a:srgbClr val="000000"/>
      </a:dk2>
      <a:lt2>
        <a:srgbClr val="CE2028"/>
      </a:lt2>
      <a:accent1>
        <a:srgbClr val="000000"/>
      </a:accent1>
      <a:accent2>
        <a:srgbClr val="CE2028"/>
      </a:accent2>
      <a:accent3>
        <a:srgbClr val="F7D415"/>
      </a:accent3>
      <a:accent4>
        <a:srgbClr val="58595B"/>
      </a:accent4>
      <a:accent5>
        <a:srgbClr val="6E805C"/>
      </a:accent5>
      <a:accent6>
        <a:srgbClr val="864B30"/>
      </a:accent6>
      <a:hlink>
        <a:srgbClr val="3D05F5"/>
      </a:hlink>
      <a:folHlink>
        <a:srgbClr val="6602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IIMS">
      <a:dk1>
        <a:sysClr val="windowText" lastClr="000000"/>
      </a:dk1>
      <a:lt1>
        <a:sysClr val="window" lastClr="FFFFFF"/>
      </a:lt1>
      <a:dk2>
        <a:srgbClr val="000000"/>
      </a:dk2>
      <a:lt2>
        <a:srgbClr val="CE2028"/>
      </a:lt2>
      <a:accent1>
        <a:srgbClr val="000000"/>
      </a:accent1>
      <a:accent2>
        <a:srgbClr val="CE2028"/>
      </a:accent2>
      <a:accent3>
        <a:srgbClr val="F7D415"/>
      </a:accent3>
      <a:accent4>
        <a:srgbClr val="864B30"/>
      </a:accent4>
      <a:accent5>
        <a:srgbClr val="6E805C"/>
      </a:accent5>
      <a:accent6>
        <a:srgbClr val="3D05F5"/>
      </a:accent6>
      <a:hlink>
        <a:srgbClr val="864B30"/>
      </a:hlink>
      <a:folHlink>
        <a:srgbClr val="6602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4FCA72BE078F647A0435BE6A2C85C04" ma:contentTypeVersion="0" ma:contentTypeDescription="Create a new document." ma:contentTypeScope="" ma:versionID="67975c045b586e6d142d068a46002591">
  <xsd:schema xmlns:xsd="http://www.w3.org/2001/XMLSchema" xmlns:xs="http://www.w3.org/2001/XMLSchema" xmlns:p="http://schemas.microsoft.com/office/2006/metadata/properties" targetNamespace="http://schemas.microsoft.com/office/2006/metadata/properties" ma:root="true" ma:fieldsID="52f5fcd5ba40015dfb894c6a0e6c8928">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30C3369-339C-416F-9A8A-DB401CE9DD27}">
  <ds:schemaRefs>
    <ds:schemaRef ds:uri="http://schemas.microsoft.com/sharepoint/v3/contenttype/forms"/>
  </ds:schemaRefs>
</ds:datastoreItem>
</file>

<file path=customXml/itemProps2.xml><?xml version="1.0" encoding="utf-8"?>
<ds:datastoreItem xmlns:ds="http://schemas.openxmlformats.org/officeDocument/2006/customXml" ds:itemID="{54DAB38A-3B3E-4A21-BB44-846DDB79B6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E8898FB1-140A-4604-A4C1-79CE20AC1426}">
  <ds:schemaRefs>
    <ds:schemaRef ds:uri="http://purl.org/dc/dcmitype/"/>
    <ds:schemaRef ds:uri="http://schemas.openxmlformats.org/package/2006/metadata/core-properties"/>
    <ds:schemaRef ds:uri="http://schemas.microsoft.com/office/2006/metadata/properties"/>
    <ds:schemaRef ds:uri="http://purl.org/dc/elements/1.1/"/>
    <ds:schemaRef ds:uri="http://purl.org/dc/terms/"/>
    <ds:schemaRef ds:uri="http://schemas.microsoft.com/office/2006/documentManagement/types"/>
    <ds:schemaRef ds:uri="http://schemas.microsoft.com/office/infopath/2007/PartnerControl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7305</TotalTime>
  <Words>1249</Words>
  <Application>Microsoft Office PowerPoint</Application>
  <PresentationFormat>On-screen Show (4:3)</PresentationFormat>
  <Paragraphs>104</Paragraphs>
  <Slides>22</Slides>
  <Notes>20</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22</vt:i4>
      </vt:variant>
    </vt:vector>
  </HeadingPairs>
  <TitlesOfParts>
    <vt:vector size="27" baseType="lpstr">
      <vt:lpstr>Arial</vt:lpstr>
      <vt:lpstr>Calibri</vt:lpstr>
      <vt:lpstr>Calibri Light</vt:lpstr>
      <vt:lpstr>2_Custom Design</vt:lpstr>
      <vt:lpstr>2_Office Theme</vt:lpstr>
      <vt:lpstr>PowerPoint Presentation</vt:lpstr>
      <vt:lpstr>PowerPoint Presentation</vt:lpstr>
      <vt:lpstr>Emprego</vt:lpstr>
      <vt:lpstr>Tipo de remuneração</vt:lpstr>
      <vt:lpstr>Controlo sobre a remuneração em dinheiro da mulher</vt:lpstr>
      <vt:lpstr>Renumeração em dinheiro da esosa comparada com a do marido </vt:lpstr>
      <vt:lpstr>PowerPoint Presentation</vt:lpstr>
      <vt:lpstr>Participação na tomada de decisões</vt:lpstr>
      <vt:lpstr>Participação dos homens  na tomada de decisões</vt:lpstr>
      <vt:lpstr>PowerPoint Presentation</vt:lpstr>
      <vt:lpstr>Atitudes em relação à agressão física contra as esposas</vt:lpstr>
      <vt:lpstr>PowerPoint Presentation</vt:lpstr>
      <vt:lpstr>Experiência de violência física</vt:lpstr>
      <vt:lpstr>Perpetradores mais comuns de violência física</vt:lpstr>
      <vt:lpstr>PowerPoint Presentation</vt:lpstr>
      <vt:lpstr>Perpetradores mais comuns de violência sexual</vt:lpstr>
      <vt:lpstr>Violência física durante a gravidez</vt:lpstr>
      <vt:lpstr>Controlo marital exercido pelo marido</vt:lpstr>
      <vt:lpstr>Violência conjugal</vt:lpstr>
      <vt:lpstr>PowerPoint Presentation</vt:lpstr>
      <vt:lpstr>Procura de ajuda  para acabar com a violência</vt:lpstr>
      <vt:lpstr>Principais Resultados</vt:lpstr>
    </vt:vector>
  </TitlesOfParts>
  <Company>ICF International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Zweimueller, Sally</dc:creator>
  <cp:lastModifiedBy>Linn, Anne</cp:lastModifiedBy>
  <cp:revision>338</cp:revision>
  <dcterms:created xsi:type="dcterms:W3CDTF">2015-01-29T20:02:00Z</dcterms:created>
  <dcterms:modified xsi:type="dcterms:W3CDTF">2017-06-08T15:16:03Z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0x01010074FCA72BE078F647A0435BE6A2C85C04</vt:lpwstr>
  </property>
</Properties>
</file>