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ppt/notesSlides/notesSlide20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691" r:id="rId2"/>
  </p:sldMasterIdLst>
  <p:notesMasterIdLst>
    <p:notesMasterId r:id="rId26"/>
  </p:notesMasterIdLst>
  <p:handoutMasterIdLst>
    <p:handoutMasterId r:id="rId27"/>
  </p:handoutMasterIdLst>
  <p:sldIdLst>
    <p:sldId id="256" r:id="rId3"/>
    <p:sldId id="269" r:id="rId4"/>
    <p:sldId id="297" r:id="rId5"/>
    <p:sldId id="303" r:id="rId6"/>
    <p:sldId id="312" r:id="rId7"/>
    <p:sldId id="298" r:id="rId8"/>
    <p:sldId id="313" r:id="rId9"/>
    <p:sldId id="314" r:id="rId10"/>
    <p:sldId id="348" r:id="rId11"/>
    <p:sldId id="349" r:id="rId12"/>
    <p:sldId id="345" r:id="rId13"/>
    <p:sldId id="317" r:id="rId14"/>
    <p:sldId id="318" r:id="rId15"/>
    <p:sldId id="346" r:id="rId16"/>
    <p:sldId id="343" r:id="rId17"/>
    <p:sldId id="344" r:id="rId18"/>
    <p:sldId id="323" r:id="rId19"/>
    <p:sldId id="350" r:id="rId20"/>
    <p:sldId id="347" r:id="rId21"/>
    <p:sldId id="299" r:id="rId22"/>
    <p:sldId id="302" r:id="rId23"/>
    <p:sldId id="322" r:id="rId24"/>
    <p:sldId id="284" r:id="rId2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3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11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7" clrIdx="2">
    <p:extLst>
      <p:ext uri="{19B8F6BF-5375-455C-9EA6-DF929625EA0E}">
        <p15:presenceInfo xmlns:p15="http://schemas.microsoft.com/office/powerpoint/2012/main" userId="S-1-5-21-137981764-238564018-677931608-535590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8155"/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98" autoAdjust="0"/>
    <p:restoredTop sz="82151" autoAdjust="0"/>
  </p:normalViewPr>
  <p:slideViewPr>
    <p:cSldViewPr snapToGrid="0">
      <p:cViewPr varScale="1">
        <p:scale>
          <a:sx n="54" d="100"/>
          <a:sy n="54" d="100"/>
        </p:scale>
        <p:origin x="1142" y="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93838610269545E-2"/>
          <c:y val="0.11850003338076655"/>
          <c:w val="0.9662123227794609"/>
          <c:h val="0.798376044461680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Conhecimento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Algum método</c:v>
                </c:pt>
                <c:pt idx="1">
                  <c:v>Algum método moderno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Uso actual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Algum método</c:v>
                </c:pt>
                <c:pt idx="1">
                  <c:v>Algum método moderno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437720864"/>
        <c:axId val="437720472"/>
      </c:barChart>
      <c:catAx>
        <c:axId val="43772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720472"/>
        <c:crosses val="autoZero"/>
        <c:auto val="1"/>
        <c:lblAlgn val="ctr"/>
        <c:lblOffset val="100"/>
        <c:noMultiLvlLbl val="0"/>
      </c:catAx>
      <c:valAx>
        <c:axId val="437720472"/>
        <c:scaling>
          <c:orientation val="minMax"/>
          <c:max val="11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7720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71E7625B-54C6-47BC-BA0D-DCBDD8CF818B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82F0948E-3AD4-48AA-AE89-7E657E07B1DB}" type="PERCENTAGE">
                      <a:rPr lang="en-US" baseline="0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Pretende usar</c:v>
                </c:pt>
                <c:pt idx="1">
                  <c:v>Não sabe</c:v>
                </c:pt>
                <c:pt idx="2">
                  <c:v>Não pretende usar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</c:v>
                </c:pt>
                <c:pt idx="1">
                  <c:v>17</c:v>
                </c:pt>
                <c:pt idx="2">
                  <c:v>51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667519685039371"/>
          <c:y val="0.11024191253201783"/>
          <c:w val="0.65249146981627304"/>
          <c:h val="0.829520918318944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65000"/>
                <a:lumOff val="3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Nenhum dos meios</c:v>
                </c:pt>
                <c:pt idx="1">
                  <c:v>Telefone celular</c:v>
                </c:pt>
                <c:pt idx="2">
                  <c:v>Revista/Jornal</c:v>
                </c:pt>
                <c:pt idx="3">
                  <c:v>Cartazes</c:v>
                </c:pt>
                <c:pt idx="4">
                  <c:v>Panfletos/Brochuras</c:v>
                </c:pt>
                <c:pt idx="5">
                  <c:v>Radio</c:v>
                </c:pt>
                <c:pt idx="6">
                  <c:v>Televisão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10</c:v>
                </c:pt>
                <c:pt idx="2">
                  <c:v>21</c:v>
                </c:pt>
                <c:pt idx="3">
                  <c:v>20</c:v>
                </c:pt>
                <c:pt idx="4">
                  <c:v>19</c:v>
                </c:pt>
                <c:pt idx="5">
                  <c:v>36</c:v>
                </c:pt>
                <c:pt idx="6">
                  <c:v>34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Nenhum dos meios</c:v>
                </c:pt>
                <c:pt idx="1">
                  <c:v>Telefone celular</c:v>
                </c:pt>
                <c:pt idx="2">
                  <c:v>Revista/Jornal</c:v>
                </c:pt>
                <c:pt idx="3">
                  <c:v>Cartazes</c:v>
                </c:pt>
                <c:pt idx="4">
                  <c:v>Panfletos/Brochuras</c:v>
                </c:pt>
                <c:pt idx="5">
                  <c:v>Radio</c:v>
                </c:pt>
                <c:pt idx="6">
                  <c:v>Televisão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64</c:v>
                </c:pt>
                <c:pt idx="1">
                  <c:v>4</c:v>
                </c:pt>
                <c:pt idx="2">
                  <c:v>10</c:v>
                </c:pt>
                <c:pt idx="3">
                  <c:v>11</c:v>
                </c:pt>
                <c:pt idx="4">
                  <c:v>11</c:v>
                </c:pt>
                <c:pt idx="5">
                  <c:v>26</c:v>
                </c:pt>
                <c:pt idx="6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1932144"/>
        <c:axId val="521932536"/>
      </c:barChart>
      <c:catAx>
        <c:axId val="521932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932536"/>
        <c:crosses val="autoZero"/>
        <c:auto val="1"/>
        <c:lblAlgn val="ctr"/>
        <c:lblOffset val="100"/>
        <c:noMultiLvlLbl val="0"/>
      </c:catAx>
      <c:valAx>
        <c:axId val="521932536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21932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6615997056377678"/>
          <c:h val="0.80089736146926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 actualmente casadas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Algum método</c:v>
                </c:pt>
                <c:pt idx="1">
                  <c:v>Algum método moderno</c:v>
                </c:pt>
                <c:pt idx="2">
                  <c:v>Injecções </c:v>
                </c:pt>
                <c:pt idx="3">
                  <c:v>Pílula</c:v>
                </c:pt>
                <c:pt idx="4">
                  <c:v>Preservativo masculina</c:v>
                </c:pt>
                <c:pt idx="5">
                  <c:v>Algum método tradicional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</c:v>
                </c:pt>
                <c:pt idx="1">
                  <c:v>13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 não casadas mas sexualmente activas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Algum método</c:v>
                </c:pt>
                <c:pt idx="1">
                  <c:v>Algum método moderno</c:v>
                </c:pt>
                <c:pt idx="2">
                  <c:v>Injecções </c:v>
                </c:pt>
                <c:pt idx="3">
                  <c:v>Pílula</c:v>
                </c:pt>
                <c:pt idx="4">
                  <c:v>Preservativo masculina</c:v>
                </c:pt>
                <c:pt idx="5">
                  <c:v>Algum método tradicional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28</c:v>
                </c:pt>
                <c:pt idx="1">
                  <c:v>27</c:v>
                </c:pt>
                <c:pt idx="2">
                  <c:v>2</c:v>
                </c:pt>
                <c:pt idx="3">
                  <c:v>4</c:v>
                </c:pt>
                <c:pt idx="4">
                  <c:v>20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437718512"/>
        <c:axId val="437722040"/>
      </c:barChart>
      <c:catAx>
        <c:axId val="437718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722040"/>
        <c:crosses val="autoZero"/>
        <c:auto val="1"/>
        <c:lblAlgn val="ctr"/>
        <c:lblOffset val="100"/>
        <c:noMultiLvlLbl val="0"/>
      </c:catAx>
      <c:valAx>
        <c:axId val="437722040"/>
        <c:scaling>
          <c:orientation val="minMax"/>
          <c:max val="11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7718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1.428996859207428E-2"/>
          <c:w val="0.99879720276671213"/>
          <c:h val="0.128634471604969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004831952821754E-2"/>
          <c:y val="0"/>
          <c:w val="0.96599033609435647"/>
          <c:h val="0.875508019701458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18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73453200"/>
        <c:axId val="273454376"/>
      </c:barChart>
      <c:catAx>
        <c:axId val="27345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3454376"/>
        <c:crosses val="autoZero"/>
        <c:auto val="1"/>
        <c:lblAlgn val="ctr"/>
        <c:lblOffset val="100"/>
        <c:noMultiLvlLbl val="0"/>
      </c:catAx>
      <c:valAx>
        <c:axId val="27345437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7345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7</c:v>
                </c:pt>
                <c:pt idx="2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4324968"/>
        <c:axId val="434323008"/>
      </c:barChart>
      <c:catAx>
        <c:axId val="434324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4323008"/>
        <c:crosses val="autoZero"/>
        <c:auto val="1"/>
        <c:lblAlgn val="ctr"/>
        <c:lblOffset val="100"/>
        <c:noMultiLvlLbl val="0"/>
      </c:catAx>
      <c:valAx>
        <c:axId val="43432300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4324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Primeiro</c:v>
                </c:pt>
                <c:pt idx="1">
                  <c:v>Segundo</c:v>
                </c:pt>
                <c:pt idx="2">
                  <c:v>Terceiro</c:v>
                </c:pt>
                <c:pt idx="3">
                  <c:v>Quarto</c:v>
                </c:pt>
                <c:pt idx="4">
                  <c:v>Quinto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9</c:v>
                </c:pt>
                <c:pt idx="3">
                  <c:v>19</c:v>
                </c:pt>
                <c:pt idx="4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5519344"/>
        <c:axId val="515519736"/>
      </c:barChart>
      <c:catAx>
        <c:axId val="51551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519736"/>
        <c:crosses val="autoZero"/>
        <c:auto val="1"/>
        <c:lblAlgn val="ctr"/>
        <c:lblOffset val="100"/>
        <c:noMultiLvlLbl val="0"/>
      </c:catAx>
      <c:valAx>
        <c:axId val="51551973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1551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9862281012902"/>
          <c:y val="1.169248865322233E-2"/>
          <c:w val="0.5846556984173098"/>
          <c:h val="0.907145804596970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República Democrática do Congo IDS 2013-2014</c:v>
                </c:pt>
                <c:pt idx="1">
                  <c:v>Angola IIMS 2015-2016</c:v>
                </c:pt>
                <c:pt idx="2">
                  <c:v>Camarões IDS 2011</c:v>
                </c:pt>
                <c:pt idx="3">
                  <c:v>Gabon IDS 2012</c:v>
                </c:pt>
                <c:pt idx="4">
                  <c:v>República do Congo IDS 2011-2012</c:v>
                </c:pt>
                <c:pt idx="5">
                  <c:v>Zâmbia IDS 2013-14</c:v>
                </c:pt>
                <c:pt idx="6">
                  <c:v>Namíbia IDS 2013</c:v>
                </c:pt>
                <c:pt idx="7">
                  <c:v>Zimbábue IDS 2015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8</c:v>
                </c:pt>
                <c:pt idx="1">
                  <c:v>13</c:v>
                </c:pt>
                <c:pt idx="2">
                  <c:v>14</c:v>
                </c:pt>
                <c:pt idx="3">
                  <c:v>19</c:v>
                </c:pt>
                <c:pt idx="4">
                  <c:v>20</c:v>
                </c:pt>
                <c:pt idx="5" formatCode="General">
                  <c:v>45</c:v>
                </c:pt>
                <c:pt idx="6">
                  <c:v>55</c:v>
                </c:pt>
                <c:pt idx="7" formatCode="General">
                  <c:v>66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520520"/>
        <c:axId val="515520912"/>
      </c:barChart>
      <c:catAx>
        <c:axId val="515520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520912"/>
        <c:crosses val="autoZero"/>
        <c:auto val="1"/>
        <c:lblAlgn val="ctr"/>
        <c:lblOffset val="100"/>
        <c:noMultiLvlLbl val="0"/>
      </c:catAx>
      <c:valAx>
        <c:axId val="515520912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51552052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Sector público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Pílula</c:v>
                </c:pt>
                <c:pt idx="1">
                  <c:v>Injecções</c:v>
                </c:pt>
                <c:pt idx="2">
                  <c:v>Preservativo masculino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87</c:v>
                </c:pt>
                <c:pt idx="2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Sector médico privado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Pílula</c:v>
                </c:pt>
                <c:pt idx="1">
                  <c:v>Injecções</c:v>
                </c:pt>
                <c:pt idx="2">
                  <c:v>Preservativo masculino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53</c:v>
                </c:pt>
                <c:pt idx="1">
                  <c:v>12</c:v>
                </c:pt>
                <c:pt idx="2">
                  <c:v>82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Outra fonte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Pílula</c:v>
                </c:pt>
                <c:pt idx="1">
                  <c:v>Injecções</c:v>
                </c:pt>
                <c:pt idx="2">
                  <c:v>Preservativo masculino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77191656"/>
        <c:axId val="277192048"/>
      </c:barChart>
      <c:catAx>
        <c:axId val="277191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7192048"/>
        <c:crosses val="autoZero"/>
        <c:auto val="1"/>
        <c:lblAlgn val="ctr"/>
        <c:lblOffset val="100"/>
        <c:noMultiLvlLbl val="0"/>
      </c:catAx>
      <c:valAx>
        <c:axId val="277192048"/>
        <c:scaling>
          <c:orientation val="minMax"/>
          <c:max val="11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77191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Necessidade não satisfeita</c:v>
                </c:pt>
                <c:pt idx="1">
                  <c:v>Necessidade satisfeita</c:v>
                </c:pt>
                <c:pt idx="2">
                  <c:v>Procura total</c:v>
                </c:pt>
                <c:pt idx="3">
                  <c:v>Proporção de procura satisfeita</c:v>
                </c:pt>
                <c:pt idx="4">
                  <c:v>Proporção de procura satisfeita por métodos modernos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38</c:v>
                </c:pt>
                <c:pt idx="1">
                  <c:v>14</c:v>
                </c:pt>
                <c:pt idx="2">
                  <c:v>52</c:v>
                </c:pt>
                <c:pt idx="3">
                  <c:v>26</c:v>
                </c:pt>
                <c:pt idx="4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4326144"/>
        <c:axId val="521929792"/>
      </c:barChart>
      <c:catAx>
        <c:axId val="43432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929792"/>
        <c:crosses val="autoZero"/>
        <c:auto val="1"/>
        <c:lblAlgn val="ctr"/>
        <c:lblOffset val="100"/>
        <c:noMultiLvlLbl val="0"/>
      </c:catAx>
      <c:valAx>
        <c:axId val="52192979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432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Primeiro</c:v>
                </c:pt>
                <c:pt idx="1">
                  <c:v>Segundo</c:v>
                </c:pt>
                <c:pt idx="2">
                  <c:v>Terceiro</c:v>
                </c:pt>
                <c:pt idx="3">
                  <c:v>Quarto</c:v>
                </c:pt>
                <c:pt idx="4">
                  <c:v>Quinto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16</c:v>
                </c:pt>
                <c:pt idx="3">
                  <c:v>31</c:v>
                </c:pt>
                <c:pt idx="4">
                  <c:v>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1930576"/>
        <c:axId val="521930968"/>
      </c:barChart>
      <c:catAx>
        <c:axId val="521930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930968"/>
        <c:crosses val="autoZero"/>
        <c:auto val="1"/>
        <c:lblAlgn val="ctr"/>
        <c:lblOffset val="100"/>
        <c:noMultiLvlLbl val="0"/>
      </c:catAx>
      <c:valAx>
        <c:axId val="52193096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21930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0.3119</cdr:x>
      <cdr:y>0.39346</cdr:y>
    </cdr:from>
    <cdr:to>
      <cdr:x>0.41786</cdr:x>
      <cdr:y>0.597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52057" y="2104344"/>
          <a:ext cx="968829" cy="10885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D8208-C72D-463D-B533-56854D375851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9386F-9B14-4B9B-9ADF-07C0545B9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656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42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fonte de planeamento familiar depende do método usado. Por exemplo, 87% de usuárias de injecções contraceptivas obtêm este método do sector público. É o contrario para os preservativos masculinos: 82% são obtidos do sector médico privado. Quanto à pílula, a fonte varia: 53% de usuárias obtêm-a do sector médico privado e 43% do sector público. </a:t>
            </a:r>
          </a:p>
          <a:p>
            <a:pPr>
              <a:spcBef>
                <a:spcPct val="0"/>
              </a:spcBef>
            </a:pPr>
            <a:endParaRPr lang="pt-B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outras fontes incluem mercado e amigos/parentes.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244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usuárias de planeamento familiar devem ser informadas dos efeitos secundários dos métodos contraceptivos, do que fazer se ocorrer efeitos secundários, e outros métodos que poderiam utilizar. Sete em cada dez (72%) usuárias de métodos contraceptivos modernos foram informadas dos efeitos secundários ou problemas que pudesse causar o método contraceptivo. Seis em cada dez (59%) foram informadas do que é necessário fazer se experimentaram esses efeitos. Para além disso, três quartos (73%) das usuárias foram informadas de outros métodos que poderiam usar.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579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63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Mais de um terço (35%) das mulheres de 15-49 anos casadas querem adiar o parto seguinte por dois anos ou mais. Adicionalmente, 17% das mulheres casadas desejam não ter mais filhos. As mulheres que desejam adiar ou limitar os nascimentos têm uma procura de planeamento familiar. A procura total de planeamento familiar para mulheres casadas em Angola é de 52%. </a:t>
            </a:r>
            <a:endParaRPr lang="en-US" altLang="en-US" dirty="0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71450" indent="-296711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86847" indent="-23736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61585" indent="-23736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136324" indent="-23736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611062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85801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560540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035279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07D37B-E81E-42E1-A870-ABBFAE4EE40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7509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71450" indent="-296711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86847" indent="-23736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61585" indent="-23736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136324" indent="-23736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611062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85801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560540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035279" indent="-2373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B4E7E5-82B5-451D-93A1-877E7FE7FA7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95879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pt-PT" noProof="0" dirty="0" smtClean="0"/>
              <a:t>No</a:t>
            </a:r>
            <a:r>
              <a:rPr lang="pt-PT" baseline="0" noProof="0" dirty="0" smtClean="0"/>
              <a:t> total</a:t>
            </a:r>
            <a:r>
              <a:rPr lang="pt-PT" noProof="0" dirty="0" smtClean="0"/>
              <a:t>, 38% das 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mulheres casadas têm uma necessidade de planeamento familiar não satisfeita: 26% desejam adiar os nascimentos e 12% desejam limitá-los. A necessidade satisfeita é a percentagem de mulheres casadas que actualmente usam métodos </a:t>
            </a:r>
            <a:r>
              <a:rPr lang="pt-PT" sz="1200" b="0" i="0" u="none" strike="noStrike" kern="1200" baseline="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contraceptivos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Em Angola, 14% das mulheres casadas usam o planeamento familiar (13% usam métodos modernos e 1% métodos tradicionais). </a:t>
            </a:r>
          </a:p>
          <a:p>
            <a:pPr defTabSz="931774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pt-PT" noProof="0" dirty="0" smtClean="0"/>
              <a:t>Se</a:t>
            </a:r>
            <a:r>
              <a:rPr lang="pt-PT" baseline="0" noProof="0" dirty="0" smtClean="0"/>
              <a:t> todas as mulheres que dizem que desejam adiar ou limitar os nascimentos usarem um método de planeamento familiar, a TPC aumentaria para 52, e dizer a procura total. Da procura total de planeamento familiar, 26% é satisfeita por algum método e 24% é satisfeita por métodos modernos.  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9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procura satisfeita por métodos modernos também aumenta com o quintil socioeconómico, sendo que ela cresce de 3% entre as mulheres do primeiro quintil 48% entre as mulheres do quinto quintil, o que representa um valor 16 vezes mais alto.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26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50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31% das mulheres casadas que reportaram que não usam nenhum método contraceptivo têm</a:t>
            </a:r>
            <a:r>
              <a:rPr lang="pt-PT" baseline="0" noProof="0" dirty="0" smtClean="0"/>
              <a:t> a intenção de usar um método de planeamento familiar no future. 52% não pretende usar o planeamento familiar no future, e 4% não sabem. As percentagens não totalizam 100% devido ao arredondamento. </a:t>
            </a:r>
          </a:p>
          <a:p>
            <a:endParaRPr lang="pt-PT" baseline="0" noProof="0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878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900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PT" baseline="0" noProof="0" dirty="0" smtClean="0"/>
              <a:t>Para as mulheres, a televisão é a fonte mais comum de mensagens de planeamento familiar. Para os homens, a fonte mais comum é a radio. </a:t>
            </a:r>
          </a:p>
          <a:p>
            <a:pPr>
              <a:spcBef>
                <a:spcPct val="0"/>
              </a:spcBef>
            </a:pPr>
            <a:endParaRPr lang="pt-PT" baseline="0" noProof="0" dirty="0" smtClean="0"/>
          </a:p>
          <a:p>
            <a:pPr>
              <a:spcBef>
                <a:spcPct val="0"/>
              </a:spcBef>
            </a:pPr>
            <a:r>
              <a:rPr lang="pt-PT" baseline="0" noProof="0" dirty="0" smtClean="0"/>
              <a:t>É mais provável que um homem seja exposto a um mensagem que uma mulher. 50% dos homens e 64% das mulheres não foram expostos a nenhum mensagem de planeamento familiar por os 6 meios. 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563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575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PT" noProof="0" dirty="0" smtClean="0"/>
              <a:t>Embora o conhecimento</a:t>
            </a:r>
            <a:r>
              <a:rPr lang="pt-PT" baseline="0" noProof="0" dirty="0" smtClean="0"/>
              <a:t> de planeamento familiar é relativamente elevado, o uso actual de planeamento familiar é muito menor. Apenas 14% das mulheres casadas usam algum método contraceptivo, e 13% usam algum método moderno.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56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A taxa de prevalência </a:t>
            </a:r>
            <a:r>
              <a:rPr lang="pt-PT" noProof="0" dirty="0" err="1" smtClean="0"/>
              <a:t>contraceptiva</a:t>
            </a:r>
            <a:r>
              <a:rPr lang="pt-PT" noProof="0" dirty="0" smtClean="0"/>
              <a:t> (TPC) é definida como a </a:t>
            </a: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ercentagem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mulheres casadas que recorrem a métodos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contraceptivos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Actualmente, a TPC </a:t>
            </a:r>
            <a:r>
              <a:rPr lang="pt-P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Angola é de 14%, sendo que 13% das mulheres casadas usam métodos </a:t>
            </a:r>
            <a:r>
              <a:rPr lang="pt-PT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contraceptivos</a:t>
            </a:r>
            <a:r>
              <a:rPr lang="pt-P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modernos  e 1% usa um método tradicional.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métodos contraceptivos modernos mais usados pelas mulheres casadas são as injecções (5%), a pílula (4%) e o preservativo masculino (3%).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mulheres não casadas mas sexualmente activas são mas propensas a usar o uso de métodos contraceptivos. Mais de um quarto (27%) usam um método contraceptivo moderno. O preservativo masculino (20%) e a pílula (4%) são os métodos mais usados neste grupo. </a:t>
            </a:r>
            <a:endParaRPr lang="pt-PT" noProof="0" dirty="0" smtClean="0"/>
          </a:p>
          <a:p>
            <a:pPr>
              <a:spcBef>
                <a:spcPct val="0"/>
              </a:spcBef>
            </a:pPr>
            <a:endParaRPr lang="pt-PT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09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uso de métodos contraceptivos modernos entre mulheres casadas é maior na área urbana (18%) do que na área rural (apenas 2%).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456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O </a:t>
            </a:r>
            <a:r>
              <a:rPr lang="en-US" noProof="0" dirty="0" err="1" smtClean="0"/>
              <a:t>uso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métodos</a:t>
            </a:r>
            <a:r>
              <a:rPr lang="en-US" noProof="0" dirty="0" smtClean="0"/>
              <a:t> </a:t>
            </a:r>
            <a:r>
              <a:rPr lang="en-US" noProof="0" dirty="0" err="1" smtClean="0"/>
              <a:t>contraceptivos</a:t>
            </a:r>
            <a:r>
              <a:rPr lang="en-US" baseline="0" noProof="0" dirty="0" smtClean="0"/>
              <a:t> </a:t>
            </a:r>
            <a:r>
              <a:rPr lang="en-US" baseline="0" noProof="0" dirty="0" err="1" smtClean="0"/>
              <a:t>modernos</a:t>
            </a:r>
            <a:r>
              <a:rPr lang="en-US" baseline="0" noProof="0" dirty="0" smtClean="0"/>
              <a:t> é </a:t>
            </a:r>
            <a:r>
              <a:rPr lang="en-US" baseline="0" noProof="0" dirty="0" err="1" smtClean="0"/>
              <a:t>maior</a:t>
            </a:r>
            <a:r>
              <a:rPr lang="en-US" baseline="0" noProof="0" dirty="0" smtClean="0"/>
              <a:t> </a:t>
            </a:r>
            <a:r>
              <a:rPr lang="en-US" baseline="0" noProof="0" dirty="0" err="1" smtClean="0"/>
              <a:t>nas</a:t>
            </a:r>
            <a:r>
              <a:rPr lang="en-US" baseline="0" noProof="0" dirty="0" smtClean="0"/>
              <a:t> </a:t>
            </a:r>
            <a:r>
              <a:rPr lang="en-US" baseline="0" noProof="0" dirty="0" err="1" smtClean="0"/>
              <a:t>mulheres</a:t>
            </a:r>
            <a:r>
              <a:rPr lang="en-US" baseline="0" noProof="0" dirty="0" smtClean="0"/>
              <a:t> com </a:t>
            </a:r>
            <a:r>
              <a:rPr lang="en-US" baseline="0" noProof="0" dirty="0" err="1" smtClean="0"/>
              <a:t>nível</a:t>
            </a:r>
            <a:r>
              <a:rPr lang="en-US" baseline="0" noProof="0" dirty="0" smtClean="0"/>
              <a:t> </a:t>
            </a:r>
            <a:r>
              <a:rPr lang="en-US" baseline="0" noProof="0" dirty="0" err="1" smtClean="0"/>
              <a:t>secundário</a:t>
            </a:r>
            <a:r>
              <a:rPr lang="en-US" baseline="0" noProof="0" dirty="0" smtClean="0"/>
              <a:t> </a:t>
            </a:r>
            <a:r>
              <a:rPr lang="en-US" baseline="0" noProof="0" dirty="0" err="1" smtClean="0"/>
              <a:t>ou</a:t>
            </a:r>
            <a:r>
              <a:rPr lang="en-US" baseline="0" noProof="0" dirty="0" smtClean="0"/>
              <a:t> superior.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68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uso de métodos modernos aumenta drasticamente com a riqueza. Apenas 1% das mulheres casadas no primeiro quintil socioeconómico usa métodos modernos, comparado com 31% das mulheres no quinto quintil.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05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província, Cuando Cubango conta com a percentagem mais baixa de uso de métodos modernos por mulheres casadas (1%), e Luanda com a percentagem mais alta (30%).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4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noProof="0" dirty="0" smtClean="0"/>
              <a:t>A</a:t>
            </a:r>
            <a:r>
              <a:rPr lang="pt-PT" baseline="0" noProof="0" dirty="0" smtClean="0"/>
              <a:t> taxa de prevalência </a:t>
            </a:r>
            <a:r>
              <a:rPr lang="pt-PT" baseline="0" noProof="0" dirty="0" err="1" smtClean="0"/>
              <a:t>contraceptiva</a:t>
            </a:r>
            <a:r>
              <a:rPr lang="pt-PT" baseline="0" noProof="0" dirty="0" smtClean="0"/>
              <a:t> em Angola é relativamente baixa em comparação com países vizinhos.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3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259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65965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7430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263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713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5996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Planeamento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Familiar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0253" y="1554344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Comparação</a:t>
            </a:r>
            <a:r>
              <a:rPr lang="pt-PT" sz="4200" dirty="0" smtClean="0"/>
              <a:t> de planeamento </a:t>
            </a:r>
            <a:r>
              <a:rPr lang="pt-PT" sz="4200" dirty="0"/>
              <a:t>f</a:t>
            </a:r>
            <a:r>
              <a:rPr lang="pt-PT" sz="4200" dirty="0" smtClean="0"/>
              <a:t>amiliar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280259955"/>
              </p:ext>
            </p:extLst>
          </p:nvPr>
        </p:nvGraphicFramePr>
        <p:xfrm>
          <a:off x="0" y="1697211"/>
          <a:ext cx="9144000" cy="5430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088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 dirty="0"/>
          </a:p>
        </p:txBody>
      </p:sp>
      <p:sp>
        <p:nvSpPr>
          <p:cNvPr id="3" name="Rectangle 2"/>
          <p:cNvSpPr/>
          <p:nvPr/>
        </p:nvSpPr>
        <p:spPr>
          <a:xfrm>
            <a:off x="0" y="99687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i="1" dirty="0"/>
              <a:t>Percentagem de mulheres casadas de 15-49 anos que usam os métodos </a:t>
            </a:r>
            <a:r>
              <a:rPr lang="pt-PT" i="1" dirty="0" err="1"/>
              <a:t>contraceptivos</a:t>
            </a:r>
            <a:r>
              <a:rPr lang="pt-PT" i="1" dirty="0"/>
              <a:t> modernos</a:t>
            </a:r>
          </a:p>
        </p:txBody>
      </p:sp>
    </p:spTree>
    <p:extLst>
      <p:ext uri="{BB962C8B-B14F-4D97-AF65-F5344CB8AC3E}">
        <p14:creationId xmlns:p14="http://schemas.microsoft.com/office/powerpoint/2010/main" val="256092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57153" y="539985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2006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865524"/>
            <a:ext cx="4090481" cy="3377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Conhecimento e uso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Fontes de métodos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Procura de planeamento familiar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Intenção de uso futuro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62" y="670677"/>
            <a:ext cx="4170948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0513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Fonte de métodos modernos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06517361"/>
              </p:ext>
            </p:extLst>
          </p:nvPr>
        </p:nvGraphicFramePr>
        <p:xfrm>
          <a:off x="0" y="1525032"/>
          <a:ext cx="9144000" cy="5332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57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Distribuição</a:t>
            </a:r>
            <a:r>
              <a:rPr lang="en-US" i="1" dirty="0" smtClean="0"/>
              <a:t> </a:t>
            </a:r>
            <a:r>
              <a:rPr lang="en-US" i="1" dirty="0" err="1" smtClean="0"/>
              <a:t>percentual</a:t>
            </a:r>
            <a:r>
              <a:rPr lang="en-US" i="1" dirty="0" smtClean="0"/>
              <a:t> de </a:t>
            </a:r>
            <a:r>
              <a:rPr lang="en-US" i="1" dirty="0" err="1" smtClean="0"/>
              <a:t>mulheres</a:t>
            </a:r>
            <a:r>
              <a:rPr lang="en-US" i="1" dirty="0" smtClean="0"/>
              <a:t> de 15-49 </a:t>
            </a:r>
            <a:r>
              <a:rPr lang="en-US" i="1" dirty="0" err="1" smtClean="0"/>
              <a:t>anos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7893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Escolha informada</a:t>
            </a:r>
            <a:endParaRPr lang="pt-PT" sz="4200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1587500"/>
            <a:ext cx="8242300" cy="52705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72% </a:t>
            </a:r>
            <a:r>
              <a:rPr lang="pt-PT" dirty="0" smtClean="0"/>
              <a:t>das usuárias de métodos </a:t>
            </a:r>
            <a:r>
              <a:rPr lang="pt-PT" dirty="0" err="1" smtClean="0"/>
              <a:t>contraceptivos</a:t>
            </a:r>
            <a:r>
              <a:rPr lang="pt-PT" dirty="0" smtClean="0"/>
              <a:t> modernos</a:t>
            </a:r>
            <a:r>
              <a:rPr lang="pt-PT" noProof="0" dirty="0" smtClean="0"/>
              <a:t> </a:t>
            </a:r>
            <a:r>
              <a:rPr lang="pt-BR" dirty="0"/>
              <a:t>foram </a:t>
            </a:r>
            <a:r>
              <a:rPr lang="pt-BR" dirty="0">
                <a:solidFill>
                  <a:schemeClr val="tx1"/>
                </a:solidFill>
              </a:rPr>
              <a:t>informadas dos </a:t>
            </a:r>
            <a:r>
              <a:rPr lang="pt-BR" b="1" dirty="0">
                <a:solidFill>
                  <a:schemeClr val="bg2"/>
                </a:solidFill>
              </a:rPr>
              <a:t>efeitos secundários </a:t>
            </a:r>
            <a:r>
              <a:rPr lang="pt-BR" dirty="0"/>
              <a:t>ou problemas que </a:t>
            </a:r>
            <a:r>
              <a:rPr lang="pt-BR" dirty="0" smtClean="0"/>
              <a:t>podem </a:t>
            </a:r>
            <a:r>
              <a:rPr lang="pt-BR" dirty="0"/>
              <a:t>causar o método contraceptivo. </a:t>
            </a:r>
            <a:endParaRPr lang="pt-BR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59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BR" dirty="0"/>
              <a:t>foram informadas do </a:t>
            </a:r>
            <a:r>
              <a:rPr lang="pt-BR" b="1" dirty="0">
                <a:solidFill>
                  <a:schemeClr val="bg2"/>
                </a:solidFill>
              </a:rPr>
              <a:t>que é necessário fazer </a:t>
            </a:r>
            <a:r>
              <a:rPr lang="pt-BR" dirty="0"/>
              <a:t>se </a:t>
            </a:r>
            <a:r>
              <a:rPr lang="pt-BR" dirty="0" smtClean="0"/>
              <a:t>ocorrer efeitos secundários.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73%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BR" dirty="0"/>
              <a:t>foram informadas de </a:t>
            </a:r>
            <a:r>
              <a:rPr lang="pt-BR" b="1" dirty="0">
                <a:solidFill>
                  <a:schemeClr val="bg2"/>
                </a:solidFill>
              </a:rPr>
              <a:t>outros métodos </a:t>
            </a:r>
            <a:r>
              <a:rPr lang="pt-BR" dirty="0"/>
              <a:t>que poderiam </a:t>
            </a:r>
            <a:r>
              <a:rPr lang="pt-BR" dirty="0" smtClean="0"/>
              <a:t>usar</a:t>
            </a:r>
            <a:r>
              <a:rPr lang="pt-PT" noProof="0" dirty="0" smtClean="0"/>
              <a:t>. 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46097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57153" y="539985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2006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865524"/>
            <a:ext cx="4090481" cy="3377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Conhecimento e uso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Fontes de métodos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Procura de planeamento familiar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Intenção de uso futuro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62" y="670677"/>
            <a:ext cx="4170948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81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pt-PT" altLang="en-US" sz="4200" noProof="0" dirty="0" smtClean="0"/>
              <a:t>Procura de planeamento familiar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066800"/>
            <a:ext cx="9144000" cy="58832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pt-BR" sz="3200" dirty="0"/>
              <a:t>As mulheres que desejam </a:t>
            </a:r>
            <a:r>
              <a:rPr lang="pt-BR" sz="3200" b="1" dirty="0">
                <a:solidFill>
                  <a:schemeClr val="bg2"/>
                </a:solidFill>
              </a:rPr>
              <a:t>adiar</a:t>
            </a:r>
            <a:r>
              <a:rPr lang="pt-BR" sz="3200" dirty="0"/>
              <a:t> ou </a:t>
            </a:r>
            <a:r>
              <a:rPr lang="pt-BR" sz="3200" b="1" dirty="0">
                <a:solidFill>
                  <a:schemeClr val="bg2"/>
                </a:solidFill>
              </a:rPr>
              <a:t>limitar</a:t>
            </a:r>
            <a:r>
              <a:rPr lang="pt-BR" sz="3200" dirty="0"/>
              <a:t> </a:t>
            </a:r>
            <a:r>
              <a:rPr lang="pt-BR" sz="3200" b="1" dirty="0">
                <a:solidFill>
                  <a:schemeClr val="bg2"/>
                </a:solidFill>
              </a:rPr>
              <a:t>os nascimentos </a:t>
            </a:r>
            <a:r>
              <a:rPr lang="pt-BR" sz="3200" dirty="0"/>
              <a:t>têm uma </a:t>
            </a:r>
            <a:r>
              <a:rPr lang="pt-BR" sz="3200" b="1" dirty="0" smtClean="0">
                <a:solidFill>
                  <a:schemeClr val="bg2"/>
                </a:solidFill>
              </a:rPr>
              <a:t>procura </a:t>
            </a:r>
            <a:r>
              <a:rPr lang="pt-BR" sz="3200" b="1" dirty="0">
                <a:solidFill>
                  <a:schemeClr val="bg2"/>
                </a:solidFill>
              </a:rPr>
              <a:t>de planeamento familiar</a:t>
            </a:r>
            <a:r>
              <a:rPr lang="pt-BR" sz="3200" dirty="0"/>
              <a:t>. </a:t>
            </a:r>
            <a:endParaRPr lang="en-US" sz="3200" dirty="0" smtClean="0">
              <a:latin typeface="+mn-lt"/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200" b="1" dirty="0" smtClean="0">
                <a:ea typeface="+mj-ea"/>
                <a:cs typeface="+mj-cs"/>
              </a:rPr>
              <a:t/>
            </a:r>
            <a:br>
              <a:rPr lang="pt-PT" sz="3200" b="1" dirty="0" smtClean="0">
                <a:ea typeface="+mj-ea"/>
                <a:cs typeface="+mj-cs"/>
              </a:rPr>
            </a:br>
            <a:endParaRPr lang="pt-PT" sz="3200" b="1" dirty="0" smtClean="0"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200" b="1" dirty="0" smtClean="0">
                <a:solidFill>
                  <a:schemeClr val="bg2"/>
                </a:solidFill>
              </a:rPr>
              <a:t>52% </a:t>
            </a:r>
            <a:r>
              <a:rPr lang="pt-PT" sz="3200" dirty="0" smtClean="0"/>
              <a:t>das mulheres casadas têm uma </a:t>
            </a:r>
            <a:br>
              <a:rPr lang="pt-PT" sz="3200" dirty="0" smtClean="0"/>
            </a:br>
            <a:r>
              <a:rPr lang="pt-PT" sz="3200" b="1" dirty="0" smtClean="0">
                <a:solidFill>
                  <a:schemeClr val="bg2"/>
                </a:solidFill>
              </a:rPr>
              <a:t>procura de planeamento familiar</a:t>
            </a:r>
            <a:r>
              <a:rPr lang="pt-PT" sz="3200" dirty="0" smtClean="0"/>
              <a:t>: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PT" sz="3200" dirty="0" smtClean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pt-PT" sz="3200" b="1" dirty="0" smtClean="0">
                <a:solidFill>
                  <a:schemeClr val="bg2"/>
                </a:solidFill>
              </a:rPr>
              <a:t>35%</a:t>
            </a:r>
            <a:r>
              <a:rPr lang="pt-PT" sz="3200" dirty="0" smtClean="0">
                <a:solidFill>
                  <a:schemeClr val="bg2"/>
                </a:solidFill>
              </a:rPr>
              <a:t> </a:t>
            </a:r>
            <a:r>
              <a:rPr lang="pt-PT" sz="3200" dirty="0" smtClean="0"/>
              <a:t>para </a:t>
            </a:r>
            <a:r>
              <a:rPr lang="pt-PT" sz="3200" b="1" dirty="0" smtClean="0">
                <a:solidFill>
                  <a:schemeClr val="bg2"/>
                </a:solidFill>
              </a:rPr>
              <a:t>adiar o parto seguinte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pt-PT" sz="3200" b="1" dirty="0" smtClean="0">
                <a:solidFill>
                  <a:schemeClr val="bg2"/>
                </a:solidFill>
              </a:rPr>
              <a:t>17% </a:t>
            </a:r>
            <a:r>
              <a:rPr lang="pt-PT" sz="3200" dirty="0" smtClean="0"/>
              <a:t>para</a:t>
            </a:r>
            <a:r>
              <a:rPr lang="pt-PT" sz="3200" b="1" dirty="0" smtClean="0">
                <a:solidFill>
                  <a:schemeClr val="tx2"/>
                </a:solidFill>
              </a:rPr>
              <a:t> </a:t>
            </a:r>
            <a:r>
              <a:rPr lang="pt-PT" sz="3200" b="1" dirty="0" smtClean="0">
                <a:solidFill>
                  <a:schemeClr val="bg2"/>
                </a:solidFill>
              </a:rPr>
              <a:t>limitar os nascimentos</a:t>
            </a:r>
            <a:endParaRPr lang="pt-PT" sz="3200" dirty="0" smtClean="0">
              <a:solidFill>
                <a:schemeClr val="bg2"/>
              </a:solidFill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en-US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41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pt-PT" altLang="en-US" sz="4200" noProof="0" dirty="0" smtClean="0"/>
              <a:t>Necessidade não satisfeita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066800"/>
            <a:ext cx="9144000" cy="58832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200" dirty="0" smtClean="0">
                <a:latin typeface="+mn-lt"/>
                <a:ea typeface="+mj-ea"/>
                <a:cs typeface="+mj-cs"/>
              </a:rPr>
              <a:t>As mulheres têm uma necessidade não satisfeita de planeamento familiar se são fecundas e desejam: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pt-PT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/>
            </a:r>
            <a:br>
              <a:rPr lang="pt-PT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</a:br>
            <a:r>
              <a:rPr lang="pt-PT" sz="3200" b="1" dirty="0" smtClean="0">
                <a:solidFill>
                  <a:schemeClr val="bg2"/>
                </a:solidFill>
                <a:latin typeface="+mn-lt"/>
                <a:ea typeface="+mj-ea"/>
                <a:cs typeface="+mj-cs"/>
              </a:rPr>
              <a:t>adiar o seguinte parto ou não ter mais filhos </a:t>
            </a:r>
            <a:r>
              <a:rPr lang="pt-PT" sz="3200" b="1" u="sng" dirty="0" smtClean="0">
                <a:solidFill>
                  <a:schemeClr val="bg2"/>
                </a:solidFill>
                <a:latin typeface="+mn-lt"/>
                <a:ea typeface="+mj-ea"/>
                <a:cs typeface="+mj-cs"/>
              </a:rPr>
              <a:t>MAS </a:t>
            </a:r>
            <a:r>
              <a:rPr lang="pt-PT" sz="3200" b="1" dirty="0" smtClean="0">
                <a:solidFill>
                  <a:schemeClr val="bg2"/>
                </a:solidFill>
                <a:latin typeface="+mn-lt"/>
                <a:ea typeface="+mj-ea"/>
                <a:cs typeface="+mj-cs"/>
              </a:rPr>
              <a:t>não usam um método contraceptivo</a:t>
            </a:r>
            <a:endParaRPr lang="pt-PT" sz="3200" b="1" dirty="0" smtClean="0">
              <a:solidFill>
                <a:schemeClr val="bg2"/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pt-PT" sz="3200" b="1" dirty="0" smtClean="0">
              <a:solidFill>
                <a:schemeClr val="accent1"/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pt-PT" sz="3200" b="1" dirty="0" smtClean="0">
                <a:solidFill>
                  <a:schemeClr val="bg2"/>
                </a:solidFill>
              </a:rPr>
              <a:t>38</a:t>
            </a:r>
            <a:r>
              <a:rPr lang="pt-PT" sz="3200" b="1" dirty="0" smtClean="0">
                <a:solidFill>
                  <a:schemeClr val="bg2"/>
                </a:solidFill>
                <a:latin typeface="+mn-lt"/>
              </a:rPr>
              <a:t>% </a:t>
            </a:r>
            <a:r>
              <a:rPr lang="pt-PT" sz="3200" dirty="0" smtClean="0"/>
              <a:t>das mulheres casadas têm uma </a:t>
            </a:r>
            <a:r>
              <a:rPr lang="pt-PT" sz="3200" dirty="0" smtClean="0">
                <a:latin typeface="+mn-lt"/>
              </a:rPr>
              <a:t/>
            </a:r>
            <a:br>
              <a:rPr lang="pt-PT" sz="3200" dirty="0" smtClean="0">
                <a:latin typeface="+mn-lt"/>
              </a:rPr>
            </a:br>
            <a:r>
              <a:rPr lang="pt-PT" sz="3200" b="1" dirty="0" smtClean="0">
                <a:solidFill>
                  <a:schemeClr val="bg2"/>
                </a:solidFill>
                <a:latin typeface="+mn-lt"/>
              </a:rPr>
              <a:t>necessidade não satisfeita de planeamento familiar</a:t>
            </a:r>
            <a:r>
              <a:rPr lang="pt-PT" sz="3200" dirty="0" smtClean="0">
                <a:solidFill>
                  <a:schemeClr val="tx2"/>
                </a:solidFill>
                <a:latin typeface="+mn-lt"/>
              </a:rPr>
              <a:t>.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PT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0737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dirty="0" smtClean="0"/>
              <a:t>Procura de planeamento familiar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90166926"/>
              </p:ext>
            </p:extLst>
          </p:nvPr>
        </p:nvGraphicFramePr>
        <p:xfrm>
          <a:off x="0" y="1498600"/>
          <a:ext cx="9144000" cy="535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2939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Percentagem</a:t>
            </a:r>
            <a:r>
              <a:rPr lang="en-US" i="1" dirty="0" smtClean="0"/>
              <a:t> de </a:t>
            </a:r>
            <a:r>
              <a:rPr lang="en-US" i="1" dirty="0" err="1" smtClean="0"/>
              <a:t>mulheres</a:t>
            </a:r>
            <a:r>
              <a:rPr lang="en-US" i="1" dirty="0" smtClean="0"/>
              <a:t> </a:t>
            </a:r>
            <a:r>
              <a:rPr lang="en-US" i="1" dirty="0" err="1" smtClean="0"/>
              <a:t>casadas</a:t>
            </a:r>
            <a:r>
              <a:rPr lang="en-US" i="1" dirty="0" smtClean="0"/>
              <a:t> de 15-49 </a:t>
            </a:r>
            <a:r>
              <a:rPr lang="en-US" i="1" dirty="0" err="1" smtClean="0"/>
              <a:t>anos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7474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82131420"/>
              </p:ext>
            </p:extLst>
          </p:nvPr>
        </p:nvGraphicFramePr>
        <p:xfrm>
          <a:off x="452221" y="1661330"/>
          <a:ext cx="821531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0164" y="6199641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pobres</a:t>
            </a:r>
            <a:endParaRPr lang="en-US" dirty="0"/>
          </a:p>
        </p:txBody>
      </p:sp>
      <p:sp>
        <p:nvSpPr>
          <p:cNvPr id="7" name="Notched Right Arrow 6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38995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/>
            </a:r>
            <a:br>
              <a:rPr lang="pt-PT" sz="4200" dirty="0" smtClean="0"/>
            </a:br>
            <a:r>
              <a:rPr lang="pt-PT" sz="4200" dirty="0"/>
              <a:t>Procura de planeamento </a:t>
            </a:r>
            <a:r>
              <a:rPr lang="pt-PT" sz="4200" dirty="0" smtClean="0"/>
              <a:t>familiar satisfeita por métodos modernos, por quintil socioeconómico</a:t>
            </a:r>
            <a:br>
              <a:rPr lang="pt-PT" sz="4200" dirty="0" smtClean="0"/>
            </a:br>
            <a:endParaRPr lang="pt-PT" sz="4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75810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casadas de 15-49 anos que usam os métodos </a:t>
            </a:r>
            <a:r>
              <a:rPr lang="pt-PT" i="1" dirty="0" err="1" smtClean="0"/>
              <a:t>contraceptivos</a:t>
            </a:r>
            <a:r>
              <a:rPr lang="pt-PT" i="1" dirty="0" smtClean="0"/>
              <a:t> modernos</a:t>
            </a:r>
            <a:endParaRPr lang="pt-PT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534150" y="6195230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7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57153" y="539985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2006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865524"/>
            <a:ext cx="4090481" cy="3377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Conhecimento e uso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Fontes de métodos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Procura de planeamento familiar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Intenção de uso futuro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62" y="670677"/>
            <a:ext cx="4170948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2210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57153" y="539985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2006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865524"/>
            <a:ext cx="4090481" cy="3377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Conhecimento e uso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Fontes de métodos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Procura de planeamento familiar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Intenção de uso futuro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62" y="670677"/>
            <a:ext cx="4170948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Intenção de uso futuro </a:t>
            </a:r>
            <a:br>
              <a:rPr lang="pt-PT" sz="4200" noProof="0" dirty="0" smtClean="0"/>
            </a:br>
            <a:r>
              <a:rPr lang="pt-PT" sz="4200" noProof="0" dirty="0" smtClean="0"/>
              <a:t>de planeamento familiar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9751317"/>
              </p:ext>
            </p:extLst>
          </p:nvPr>
        </p:nvGraphicFramePr>
        <p:xfrm>
          <a:off x="0" y="1509713"/>
          <a:ext cx="9144000" cy="5348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" y="114089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Distribuição</a:t>
            </a:r>
            <a:r>
              <a:rPr lang="en-US" i="1" dirty="0" smtClean="0"/>
              <a:t> </a:t>
            </a:r>
            <a:r>
              <a:rPr lang="en-US" i="1" dirty="0" err="1" smtClean="0"/>
              <a:t>percentual</a:t>
            </a:r>
            <a:r>
              <a:rPr lang="en-US" i="1" dirty="0" smtClean="0"/>
              <a:t> de </a:t>
            </a:r>
            <a:r>
              <a:rPr lang="en-US" i="1" dirty="0" err="1" smtClean="0"/>
              <a:t>mulheres</a:t>
            </a:r>
            <a:r>
              <a:rPr lang="en-US" i="1" dirty="0" smtClean="0"/>
              <a:t> </a:t>
            </a:r>
            <a:r>
              <a:rPr lang="en-US" i="1" dirty="0" err="1" smtClean="0"/>
              <a:t>casadas</a:t>
            </a:r>
            <a:r>
              <a:rPr lang="en-US" i="1" dirty="0" smtClean="0"/>
              <a:t> de 15-49 </a:t>
            </a:r>
            <a:r>
              <a:rPr lang="en-US" i="1" dirty="0" err="1" smtClean="0"/>
              <a:t>anos</a:t>
            </a:r>
            <a:r>
              <a:rPr lang="en-US" i="1" dirty="0" smtClean="0"/>
              <a:t> que </a:t>
            </a:r>
            <a:r>
              <a:rPr lang="en-US" i="1" dirty="0" err="1" smtClean="0"/>
              <a:t>não</a:t>
            </a:r>
            <a:r>
              <a:rPr lang="en-US" i="1" dirty="0" smtClean="0"/>
              <a:t> </a:t>
            </a:r>
            <a:r>
              <a:rPr lang="en-US" i="1" dirty="0" err="1" smtClean="0"/>
              <a:t>estão</a:t>
            </a:r>
            <a:r>
              <a:rPr lang="en-US" i="1" dirty="0" smtClean="0"/>
              <a:t> a </a:t>
            </a:r>
            <a:r>
              <a:rPr lang="en-US" i="1" dirty="0" err="1" smtClean="0"/>
              <a:t>usar</a:t>
            </a:r>
            <a:r>
              <a:rPr lang="en-US" i="1" dirty="0" smtClean="0"/>
              <a:t> </a:t>
            </a:r>
            <a:r>
              <a:rPr lang="en-US" i="1" dirty="0" err="1" smtClean="0"/>
              <a:t>nenhum</a:t>
            </a:r>
            <a:r>
              <a:rPr lang="en-US" i="1" dirty="0" smtClean="0"/>
              <a:t> </a:t>
            </a:r>
            <a:r>
              <a:rPr lang="en-US" i="1" dirty="0" err="1" smtClean="0"/>
              <a:t>método</a:t>
            </a:r>
            <a:r>
              <a:rPr lang="en-US" i="1" dirty="0" smtClean="0"/>
              <a:t> </a:t>
            </a:r>
            <a:r>
              <a:rPr lang="en-US" i="1" dirty="0" err="1" smtClean="0"/>
              <a:t>contraceptivo</a:t>
            </a:r>
            <a:endParaRPr lang="en-US" i="1" dirty="0"/>
          </a:p>
        </p:txBody>
      </p:sp>
      <p:sp>
        <p:nvSpPr>
          <p:cNvPr id="3" name="Rectangle 2"/>
          <p:cNvSpPr/>
          <p:nvPr/>
        </p:nvSpPr>
        <p:spPr>
          <a:xfrm>
            <a:off x="2264229" y="3537783"/>
            <a:ext cx="2307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fld id="{CADDA546-C275-48B2-9C20-0B719887FF48}" type="CATEGORYNAME">
              <a:rPr lang="en-US">
                <a:solidFill>
                  <a:schemeClr val="bg1"/>
                </a:solidFill>
              </a:rPr>
              <a:pPr algn="ctr">
                <a:defRPr sz="1800" b="1" i="0" u="none" strike="noStrike" kern="1200" baseline="0">
                  <a:solidFill>
                    <a:prstClr val="black"/>
                  </a:solidFill>
                  <a:latin typeface="+mn-lt"/>
                  <a:ea typeface="+mn-ea"/>
                  <a:cs typeface="+mn-cs"/>
                </a:defRPr>
              </a:pPr>
              <a:t>Não pretende usar</a:t>
            </a:fld>
            <a:r>
              <a:rPr lang="en-US" dirty="0">
                <a:solidFill>
                  <a:schemeClr val="bg1"/>
                </a:solidFill>
              </a:rPr>
              <a:t>
51%</a:t>
            </a:r>
          </a:p>
        </p:txBody>
      </p:sp>
    </p:spTree>
    <p:extLst>
      <p:ext uri="{BB962C8B-B14F-4D97-AF65-F5344CB8AC3E}">
        <p14:creationId xmlns:p14="http://schemas.microsoft.com/office/powerpoint/2010/main" val="381238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Exposição a mensagens de planeamento familiar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02049645"/>
              </p:ext>
            </p:extLst>
          </p:nvPr>
        </p:nvGraphicFramePr>
        <p:xfrm>
          <a:off x="0" y="1773167"/>
          <a:ext cx="9144000" cy="527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2929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Percentagem</a:t>
            </a:r>
            <a:r>
              <a:rPr lang="en-US" i="1" dirty="0" smtClean="0"/>
              <a:t> de </a:t>
            </a:r>
            <a:r>
              <a:rPr lang="en-US" i="1" dirty="0" err="1" smtClean="0"/>
              <a:t>homens</a:t>
            </a:r>
            <a:r>
              <a:rPr lang="en-US" i="1" dirty="0" smtClean="0"/>
              <a:t> e </a:t>
            </a:r>
            <a:r>
              <a:rPr lang="en-US" i="1" dirty="0" err="1" smtClean="0"/>
              <a:t>mulheres</a:t>
            </a:r>
            <a:r>
              <a:rPr lang="en-US" i="1" dirty="0" smtClean="0"/>
              <a:t> de 15-49 </a:t>
            </a:r>
            <a:r>
              <a:rPr lang="en-US" i="1" dirty="0" err="1" smtClean="0"/>
              <a:t>anos</a:t>
            </a:r>
            <a:r>
              <a:rPr lang="en-US" i="1" dirty="0" smtClean="0"/>
              <a:t> que </a:t>
            </a:r>
            <a:r>
              <a:rPr lang="en-US" i="1" dirty="0" err="1" smtClean="0"/>
              <a:t>ouviu</a:t>
            </a:r>
            <a:r>
              <a:rPr lang="en-US" i="1" dirty="0" smtClean="0"/>
              <a:t>, </a:t>
            </a:r>
            <a:r>
              <a:rPr lang="en-US" i="1" dirty="0" err="1" smtClean="0"/>
              <a:t>viu</a:t>
            </a:r>
            <a:r>
              <a:rPr lang="en-US" i="1" dirty="0" smtClean="0"/>
              <a:t> </a:t>
            </a:r>
            <a:r>
              <a:rPr lang="en-US" i="1" dirty="0" err="1" smtClean="0"/>
              <a:t>ou</a:t>
            </a:r>
            <a:r>
              <a:rPr lang="en-US" i="1" dirty="0" smtClean="0"/>
              <a:t> </a:t>
            </a:r>
            <a:r>
              <a:rPr lang="en-US" i="1" dirty="0" err="1" smtClean="0"/>
              <a:t>leu</a:t>
            </a:r>
            <a:r>
              <a:rPr lang="en-US" i="1" dirty="0" smtClean="0"/>
              <a:t> </a:t>
            </a:r>
            <a:r>
              <a:rPr lang="en-US" i="1" dirty="0" err="1" smtClean="0"/>
              <a:t>uma</a:t>
            </a:r>
            <a:r>
              <a:rPr lang="en-US" i="1" dirty="0" smtClean="0"/>
              <a:t> </a:t>
            </a:r>
            <a:r>
              <a:rPr lang="en-US" i="1" dirty="0" err="1" smtClean="0"/>
              <a:t>mensagem</a:t>
            </a:r>
            <a:r>
              <a:rPr lang="en-US" i="1" dirty="0" smtClean="0"/>
              <a:t> </a:t>
            </a:r>
            <a:r>
              <a:rPr lang="en-US" i="1" dirty="0" err="1" smtClean="0"/>
              <a:t>sobre</a:t>
            </a:r>
            <a:r>
              <a:rPr lang="en-US" i="1" dirty="0" smtClean="0"/>
              <a:t> </a:t>
            </a:r>
            <a:r>
              <a:rPr lang="en-US" i="1" dirty="0" err="1" smtClean="0"/>
              <a:t>planeamento</a:t>
            </a:r>
            <a:r>
              <a:rPr lang="en-US" i="1" dirty="0" smtClean="0"/>
              <a:t> familiar </a:t>
            </a:r>
            <a:r>
              <a:rPr lang="en-US" i="1" dirty="0" err="1" smtClean="0"/>
              <a:t>nos</a:t>
            </a:r>
            <a:r>
              <a:rPr lang="en-US" i="1" dirty="0" smtClean="0"/>
              <a:t> </a:t>
            </a:r>
            <a:r>
              <a:rPr lang="en-US" i="1" dirty="0" err="1" smtClean="0"/>
              <a:t>meses</a:t>
            </a:r>
            <a:r>
              <a:rPr lang="en-US" i="1" dirty="0" smtClean="0"/>
              <a:t> </a:t>
            </a:r>
            <a:r>
              <a:rPr lang="en-US" i="1" dirty="0" err="1" smtClean="0"/>
              <a:t>anteriores</a:t>
            </a:r>
            <a:r>
              <a:rPr lang="en-US" i="1" dirty="0" smtClean="0"/>
              <a:t> </a:t>
            </a:r>
            <a:r>
              <a:rPr lang="en-US" i="1" dirty="0" err="1" smtClean="0"/>
              <a:t>ao</a:t>
            </a:r>
            <a:r>
              <a:rPr lang="en-US" i="1" dirty="0" smtClean="0"/>
              <a:t>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082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Contacto de mulheres não usuárias de 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587500"/>
            <a:ext cx="8229600" cy="52705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>
                <a:solidFill>
                  <a:schemeClr val="accent1"/>
                </a:solidFill>
              </a:rPr>
              <a:t>D</a:t>
            </a:r>
            <a:r>
              <a:rPr lang="pt-PT" noProof="0" dirty="0" smtClean="0">
                <a:solidFill>
                  <a:schemeClr val="accent1"/>
                </a:solidFill>
              </a:rPr>
              <a:t>as mulheres que não usam planeamento familiar e que visitaram uma unidade sanitária nos 12 meses antes da entrevista, </a:t>
            </a:r>
            <a:r>
              <a:rPr lang="pt-PT" b="1" noProof="0" dirty="0" smtClean="0">
                <a:solidFill>
                  <a:schemeClr val="bg2"/>
                </a:solidFill>
              </a:rPr>
              <a:t>11% falaram de planeamento familiar</a:t>
            </a:r>
            <a:r>
              <a:rPr lang="pt-PT" b="1" noProof="0" dirty="0" smtClean="0">
                <a:solidFill>
                  <a:schemeClr val="accent1"/>
                </a:solidFill>
              </a:rPr>
              <a:t>.</a:t>
            </a:r>
            <a:endParaRPr lang="pt-PT" noProof="0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333491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00100" y="0"/>
            <a:ext cx="78867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Principais Resultados 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00100" y="1325563"/>
            <a:ext cx="7886700" cy="553243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noProof="0" dirty="0" smtClean="0"/>
              <a:t>A </a:t>
            </a:r>
            <a:r>
              <a:rPr lang="pt-PT" sz="2800" b="1" noProof="0" dirty="0" smtClean="0">
                <a:solidFill>
                  <a:schemeClr val="bg2"/>
                </a:solidFill>
              </a:rPr>
              <a:t>taxa </a:t>
            </a:r>
            <a:r>
              <a:rPr lang="pt-PT" sz="2800" b="1" dirty="0" smtClean="0">
                <a:solidFill>
                  <a:schemeClr val="bg2"/>
                </a:solidFill>
              </a:rPr>
              <a:t>de prevalência </a:t>
            </a:r>
            <a:r>
              <a:rPr lang="pt-PT" sz="2800" b="1" dirty="0" err="1" smtClean="0">
                <a:solidFill>
                  <a:schemeClr val="bg2"/>
                </a:solidFill>
              </a:rPr>
              <a:t>contraceptiva</a:t>
            </a:r>
            <a:r>
              <a:rPr lang="pt-PT" sz="2800" b="1" dirty="0" smtClean="0">
                <a:solidFill>
                  <a:schemeClr val="bg2"/>
                </a:solidFill>
              </a:rPr>
              <a:t> moderna </a:t>
            </a:r>
            <a:r>
              <a:rPr lang="pt-PT" sz="2800" dirty="0" smtClean="0"/>
              <a:t>nas mulheres casadas é </a:t>
            </a:r>
            <a:r>
              <a:rPr lang="pt-PT" sz="2800" b="1" dirty="0" smtClean="0">
                <a:solidFill>
                  <a:schemeClr val="bg2"/>
                </a:solidFill>
              </a:rPr>
              <a:t>13</a:t>
            </a:r>
            <a:r>
              <a:rPr lang="pt-PT" sz="2800" b="1" noProof="0" dirty="0" smtClean="0">
                <a:solidFill>
                  <a:schemeClr val="bg2"/>
                </a:solidFill>
              </a:rPr>
              <a:t>%</a:t>
            </a:r>
            <a:r>
              <a:rPr lang="pt-PT" sz="2800" noProof="0" dirty="0" smtClean="0"/>
              <a:t>; </a:t>
            </a:r>
            <a:r>
              <a:rPr lang="pt-PT" sz="2800" b="1" noProof="0" dirty="0" smtClean="0">
                <a:solidFill>
                  <a:schemeClr val="bg2"/>
                </a:solidFill>
              </a:rPr>
              <a:t>1% </a:t>
            </a:r>
            <a:r>
              <a:rPr lang="pt-PT" sz="2800" noProof="0" dirty="0" err="1" smtClean="0"/>
              <a:t>us</a:t>
            </a:r>
            <a:r>
              <a:rPr lang="pt-PT" sz="2800" dirty="0" smtClean="0"/>
              <a:t>a um método tradicional</a:t>
            </a:r>
            <a:r>
              <a:rPr lang="pt-PT" sz="2800" noProof="0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noProof="0" dirty="0" smtClean="0"/>
              <a:t>O método contraceptivo mais usado por as mulheres casadas é as </a:t>
            </a:r>
            <a:r>
              <a:rPr lang="pt-PT" sz="2800" b="1" noProof="0" dirty="0" err="1" smtClean="0">
                <a:solidFill>
                  <a:schemeClr val="bg2"/>
                </a:solidFill>
              </a:rPr>
              <a:t>injecções</a:t>
            </a:r>
            <a:r>
              <a:rPr lang="pt-PT" sz="2800" b="1" noProof="0" dirty="0" smtClean="0">
                <a:solidFill>
                  <a:schemeClr val="bg2"/>
                </a:solidFill>
              </a:rPr>
              <a:t> (5%)</a:t>
            </a:r>
            <a:r>
              <a:rPr lang="pt-PT" sz="2800" noProof="0" dirty="0" smtClean="0"/>
              <a:t>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 </a:t>
            </a:r>
            <a:r>
              <a:rPr lang="pt-PT" sz="2800" b="1" dirty="0" smtClean="0">
                <a:solidFill>
                  <a:schemeClr val="bg2"/>
                </a:solidFill>
              </a:rPr>
              <a:t>procura total </a:t>
            </a:r>
            <a:r>
              <a:rPr lang="pt-PT" sz="2800" dirty="0" smtClean="0"/>
              <a:t>de planeamento familiar e de </a:t>
            </a:r>
            <a:r>
              <a:rPr lang="pt-PT" sz="2800" b="1" dirty="0" smtClean="0">
                <a:solidFill>
                  <a:schemeClr val="bg2"/>
                </a:solidFill>
              </a:rPr>
              <a:t>52%</a:t>
            </a:r>
            <a:r>
              <a:rPr lang="pt-PT" sz="2800" dirty="0" smtClean="0"/>
              <a:t>. </a:t>
            </a:r>
            <a:endParaRPr lang="pt-PT" sz="2800" noProof="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noProof="0" dirty="0" smtClean="0">
                <a:solidFill>
                  <a:schemeClr val="bg2"/>
                </a:solidFill>
              </a:rPr>
              <a:t>38%</a:t>
            </a:r>
            <a:r>
              <a:rPr lang="pt-PT" sz="2800" noProof="0" dirty="0" smtClean="0">
                <a:solidFill>
                  <a:schemeClr val="bg2"/>
                </a:solidFill>
              </a:rPr>
              <a:t> </a:t>
            </a:r>
            <a:r>
              <a:rPr lang="pt-PT" sz="2800" noProof="0" dirty="0" smtClean="0">
                <a:solidFill>
                  <a:schemeClr val="accent1"/>
                </a:solidFill>
              </a:rPr>
              <a:t>das mulheres casadas </a:t>
            </a:r>
            <a:r>
              <a:rPr lang="pt-PT" sz="2800" dirty="0" smtClean="0">
                <a:solidFill>
                  <a:schemeClr val="accent1"/>
                </a:solidFill>
              </a:rPr>
              <a:t>têm uma </a:t>
            </a:r>
            <a:r>
              <a:rPr lang="pt-PT" sz="2800" b="1" dirty="0" smtClean="0">
                <a:solidFill>
                  <a:schemeClr val="bg2"/>
                </a:solidFill>
              </a:rPr>
              <a:t>necessidade não satisfeita </a:t>
            </a:r>
            <a:r>
              <a:rPr lang="pt-PT" sz="2800" dirty="0" smtClean="0">
                <a:solidFill>
                  <a:schemeClr val="accent1"/>
                </a:solidFill>
              </a:rPr>
              <a:t>de planeamento familiar.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24</a:t>
            </a:r>
            <a:r>
              <a:rPr lang="pt-PT" sz="2800" b="1" noProof="0" dirty="0" smtClean="0">
                <a:solidFill>
                  <a:schemeClr val="bg2"/>
                </a:solidFill>
              </a:rPr>
              <a:t>% </a:t>
            </a:r>
            <a:r>
              <a:rPr lang="pt-PT" sz="2800" dirty="0" smtClean="0"/>
              <a:t>da procura total é</a:t>
            </a:r>
            <a:r>
              <a:rPr lang="pt-PT" sz="2800" noProof="0" dirty="0" smtClean="0"/>
              <a:t> </a:t>
            </a:r>
            <a:r>
              <a:rPr lang="pt-PT" sz="2800" b="1" noProof="0" dirty="0" smtClean="0">
                <a:solidFill>
                  <a:schemeClr val="bg2"/>
                </a:solidFill>
              </a:rPr>
              <a:t>satisfeita por métodos modernos</a:t>
            </a:r>
            <a:r>
              <a:rPr lang="pt-PT" sz="2800" b="1" noProof="0" dirty="0" smtClean="0">
                <a:solidFill>
                  <a:schemeClr val="tx2"/>
                </a:solidFill>
              </a:rPr>
              <a:t>.  </a:t>
            </a:r>
            <a:endParaRPr lang="pt-PT" sz="2800" i="1" noProof="0" dirty="0"/>
          </a:p>
        </p:txBody>
      </p:sp>
    </p:spTree>
    <p:extLst>
      <p:ext uri="{BB962C8B-B14F-4D97-AF65-F5344CB8AC3E}">
        <p14:creationId xmlns:p14="http://schemas.microsoft.com/office/powerpoint/2010/main" val="8012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Conhecimento de métodos </a:t>
            </a:r>
            <a:r>
              <a:rPr lang="pt-PT" sz="4200" noProof="0" dirty="0" err="1" smtClean="0"/>
              <a:t>contraceptivos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816100"/>
            <a:ext cx="8229600" cy="43608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95% </a:t>
            </a:r>
            <a:r>
              <a:rPr lang="pt-PT" noProof="0" dirty="0" smtClean="0"/>
              <a:t>dos homens e </a:t>
            </a:r>
            <a:r>
              <a:rPr lang="pt-PT" b="1" noProof="0" dirty="0" smtClean="0">
                <a:solidFill>
                  <a:schemeClr val="bg2"/>
                </a:solidFill>
              </a:rPr>
              <a:t>79% </a:t>
            </a:r>
            <a:r>
              <a:rPr lang="pt-PT" noProof="0" dirty="0" smtClean="0"/>
              <a:t>das mulheres de 15-49 anos </a:t>
            </a:r>
            <a:r>
              <a:rPr lang="pt-PT" b="1" noProof="0" dirty="0" smtClean="0">
                <a:solidFill>
                  <a:schemeClr val="bg2"/>
                </a:solidFill>
              </a:rPr>
              <a:t>conhecem pelo menos um método moderno de planeamento familiar</a:t>
            </a:r>
            <a:r>
              <a:rPr lang="pt-PT" noProof="0" dirty="0" smtClean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dirty="0" smtClean="0">
                <a:solidFill>
                  <a:schemeClr val="accent1"/>
                </a:solidFill>
              </a:rPr>
              <a:t>O método moderno </a:t>
            </a:r>
            <a:r>
              <a:rPr lang="pt-PT" b="1" dirty="0" smtClean="0">
                <a:solidFill>
                  <a:schemeClr val="bg2"/>
                </a:solidFill>
              </a:rPr>
              <a:t>mais conhecido </a:t>
            </a:r>
            <a:r>
              <a:rPr lang="pt-PT" dirty="0" smtClean="0">
                <a:solidFill>
                  <a:schemeClr val="accent1"/>
                </a:solidFill>
              </a:rPr>
              <a:t>é o </a:t>
            </a:r>
            <a:r>
              <a:rPr lang="pt-PT" b="1" dirty="0" smtClean="0">
                <a:solidFill>
                  <a:schemeClr val="bg2"/>
                </a:solidFill>
              </a:rPr>
              <a:t>preservativo masculino</a:t>
            </a:r>
            <a:r>
              <a:rPr lang="pt-PT" noProof="0" dirty="0" smtClean="0"/>
              <a:t>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45704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4288"/>
            <a:ext cx="9144000" cy="1325562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Fosso entre conhecimento e uso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92949698"/>
              </p:ext>
            </p:extLst>
          </p:nvPr>
        </p:nvGraphicFramePr>
        <p:xfrm>
          <a:off x="437356" y="1399764"/>
          <a:ext cx="8269287" cy="5332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57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actualmente casadas de 15-49 anos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24884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Uso actual de planeamento familiar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77785333"/>
              </p:ext>
            </p:extLst>
          </p:nvPr>
        </p:nvGraphicFramePr>
        <p:xfrm>
          <a:off x="443706" y="1525588"/>
          <a:ext cx="8256587" cy="5332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57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de 15-49 anos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73577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/>
            </a:r>
            <a:br>
              <a:rPr lang="pt-PT" sz="4200" noProof="0" dirty="0" smtClean="0"/>
            </a:br>
            <a:r>
              <a:rPr lang="pt-PT" sz="4200" noProof="0" dirty="0" smtClean="0"/>
              <a:t>Uso actual de planeamento familiar moderno por área de residência</a:t>
            </a:r>
            <a:br>
              <a:rPr lang="pt-PT" sz="4200" noProof="0" dirty="0" smtClean="0"/>
            </a:b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29850995"/>
              </p:ext>
            </p:extLst>
          </p:nvPr>
        </p:nvGraphicFramePr>
        <p:xfrm>
          <a:off x="464344" y="1748416"/>
          <a:ext cx="8215312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casadas de 15-49 anos que usam os métodos </a:t>
            </a:r>
            <a:r>
              <a:rPr lang="pt-PT" i="1" dirty="0" err="1" smtClean="0"/>
              <a:t>contraceptivos</a:t>
            </a:r>
            <a:r>
              <a:rPr lang="pt-PT" i="1" dirty="0" smtClean="0"/>
              <a:t> modernos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1707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dirty="0"/>
              <a:t/>
            </a:r>
            <a:br>
              <a:rPr lang="pt-PT" sz="4200" dirty="0"/>
            </a:br>
            <a:r>
              <a:rPr lang="pt-PT" sz="4200" dirty="0"/>
              <a:t>Uso actual de planeamento familiar moderno por </a:t>
            </a:r>
            <a:r>
              <a:rPr lang="pt-PT" sz="4200" dirty="0" smtClean="0"/>
              <a:t>nível de escolaridade</a:t>
            </a:r>
            <a:r>
              <a:rPr lang="pt-PT" sz="4200" noProof="0" dirty="0" smtClean="0"/>
              <a:t/>
            </a:r>
            <a:br>
              <a:rPr lang="pt-PT" sz="4200" noProof="0" dirty="0" smtClean="0"/>
            </a:b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75077374"/>
              </p:ext>
            </p:extLst>
          </p:nvPr>
        </p:nvGraphicFramePr>
        <p:xfrm>
          <a:off x="457200" y="1665288"/>
          <a:ext cx="82296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casadas de 15-49 anos que usam os métodos </a:t>
            </a:r>
            <a:r>
              <a:rPr lang="pt-PT" i="1" dirty="0" err="1" smtClean="0"/>
              <a:t>contraceptivos</a:t>
            </a:r>
            <a:r>
              <a:rPr lang="pt-PT" i="1" dirty="0" smtClean="0"/>
              <a:t> modernos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15666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44171212"/>
              </p:ext>
            </p:extLst>
          </p:nvPr>
        </p:nvGraphicFramePr>
        <p:xfrm>
          <a:off x="452221" y="1661330"/>
          <a:ext cx="821531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3026" y="6199641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pobres</a:t>
            </a:r>
            <a:endParaRPr lang="en-US" dirty="0"/>
          </a:p>
        </p:txBody>
      </p:sp>
      <p:sp>
        <p:nvSpPr>
          <p:cNvPr id="7" name="Notched Right Arrow 6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/>
            </a:r>
            <a:br>
              <a:rPr lang="pt-PT" sz="4200" dirty="0" smtClean="0"/>
            </a:br>
            <a:r>
              <a:rPr lang="pt-PT" sz="4200" dirty="0" smtClean="0"/>
              <a:t>Uso actual de planeamento familiar moderno por quintil socioeconómico</a:t>
            </a:r>
            <a:br>
              <a:rPr lang="pt-PT" sz="4200" dirty="0" smtClean="0"/>
            </a:br>
            <a:endParaRPr lang="pt-PT" sz="4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casadas de 15-49 anos que usam os métodos </a:t>
            </a:r>
            <a:r>
              <a:rPr lang="pt-PT" i="1" dirty="0" err="1" smtClean="0"/>
              <a:t>contraceptivos</a:t>
            </a:r>
            <a:r>
              <a:rPr lang="pt-PT" i="1" dirty="0" smtClean="0"/>
              <a:t> modernos</a:t>
            </a:r>
            <a:endParaRPr lang="pt-PT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577012" y="6195230"/>
            <a:ext cx="23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Agregados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9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190269" y="-363179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421188" y="7293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16%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74757" y="913171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952082" y="142290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Zaire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41107" y="138910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Uíge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999092" y="1971169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Norte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10%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18%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16307" y="3765413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Hu-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mbo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5%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04335" y="197978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endParaRPr lang="en-US" dirty="0" smtClean="0"/>
          </a:p>
          <a:p>
            <a:pPr algn="ctr"/>
            <a:r>
              <a:rPr lang="en-US" dirty="0" smtClean="0"/>
              <a:t>4%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23%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12%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"/>
          <p:cNvSpPr txBox="1">
            <a:spLocks/>
          </p:cNvSpPr>
          <p:nvPr/>
        </p:nvSpPr>
        <p:spPr>
          <a:xfrm>
            <a:off x="0" y="0"/>
            <a:ext cx="4031673" cy="164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pt-PT" sz="2000" dirty="0" smtClean="0"/>
              <a:t/>
            </a:r>
            <a:br>
              <a:rPr lang="pt-PT" sz="2000" dirty="0" smtClean="0"/>
            </a:br>
            <a:r>
              <a:rPr lang="pt-PT" sz="3200" dirty="0" smtClean="0"/>
              <a:t>Uso actual de planeamento familiar moderno por província</a:t>
            </a:r>
            <a:r>
              <a:rPr lang="pt-PT" sz="2000" dirty="0" smtClean="0"/>
              <a:t/>
            </a:r>
            <a:br>
              <a:rPr lang="pt-PT" sz="2000" dirty="0" smtClean="0"/>
            </a:br>
            <a:endParaRPr lang="pt-PT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1086759" y="3224204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13%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-78304" y="1460509"/>
            <a:ext cx="3935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Percentagem de mulheres casadas de 15-49 anos que usam os métodos </a:t>
            </a:r>
            <a:r>
              <a:rPr lang="pt-PT" i="1" dirty="0" err="1" smtClean="0"/>
              <a:t>contraceptivos</a:t>
            </a:r>
            <a:r>
              <a:rPr lang="pt-PT" i="1" dirty="0" smtClean="0"/>
              <a:t> modernos</a:t>
            </a:r>
            <a:endParaRPr lang="pt-PT" i="1" dirty="0"/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5%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42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8015</TotalTime>
  <Words>1425</Words>
  <Application>Microsoft Office PowerPoint</Application>
  <PresentationFormat>On-screen Show (4:3)</PresentationFormat>
  <Paragraphs>163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(Headings)</vt:lpstr>
      <vt:lpstr>Calibri Light</vt:lpstr>
      <vt:lpstr>2_Custom Design</vt:lpstr>
      <vt:lpstr>2_Office Theme</vt:lpstr>
      <vt:lpstr>PowerPoint Presentation</vt:lpstr>
      <vt:lpstr>PowerPoint Presentation</vt:lpstr>
      <vt:lpstr>Conhecimento de métodos contraceptivos</vt:lpstr>
      <vt:lpstr>Fosso entre conhecimento e uso</vt:lpstr>
      <vt:lpstr>Uso actual de planeamento familiar</vt:lpstr>
      <vt:lpstr> Uso actual de planeamento familiar moderno por área de residência </vt:lpstr>
      <vt:lpstr> Uso actual de planeamento familiar moderno por nível de escolaridade </vt:lpstr>
      <vt:lpstr>PowerPoint Presentation</vt:lpstr>
      <vt:lpstr>PowerPoint Presentation</vt:lpstr>
      <vt:lpstr>Comparação de planeamento familiar</vt:lpstr>
      <vt:lpstr>PowerPoint Presentation</vt:lpstr>
      <vt:lpstr>Fonte de métodos modernos</vt:lpstr>
      <vt:lpstr>Escolha informada</vt:lpstr>
      <vt:lpstr>PowerPoint Presentation</vt:lpstr>
      <vt:lpstr>Procura de planeamento familiar</vt:lpstr>
      <vt:lpstr>Necessidade não satisfeita</vt:lpstr>
      <vt:lpstr>Procura de planeamento familiar</vt:lpstr>
      <vt:lpstr>PowerPoint Presentation</vt:lpstr>
      <vt:lpstr>PowerPoint Presentation</vt:lpstr>
      <vt:lpstr>Intenção de uso futuro  de planeamento familiar</vt:lpstr>
      <vt:lpstr>Exposição a mensagens de planeamento familiar</vt:lpstr>
      <vt:lpstr>Contacto de mulheres não usuárias de </vt:lpstr>
      <vt:lpstr>Principais Resultados 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201</cp:revision>
  <cp:lastPrinted>2017-02-27T16:47:41Z</cp:lastPrinted>
  <dcterms:created xsi:type="dcterms:W3CDTF">2015-01-29T20:02:00Z</dcterms:created>
  <dcterms:modified xsi:type="dcterms:W3CDTF">2017-06-08T14:15:32Z</dcterms:modified>
</cp:coreProperties>
</file>